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9" r:id="rId2"/>
    <p:sldId id="325" r:id="rId3"/>
    <p:sldId id="350" r:id="rId4"/>
    <p:sldId id="373" r:id="rId5"/>
    <p:sldId id="351" r:id="rId6"/>
    <p:sldId id="256" r:id="rId7"/>
    <p:sldId id="327" r:id="rId8"/>
    <p:sldId id="329" r:id="rId9"/>
    <p:sldId id="330" r:id="rId10"/>
    <p:sldId id="261" r:id="rId11"/>
    <p:sldId id="314" r:id="rId12"/>
    <p:sldId id="266" r:id="rId13"/>
    <p:sldId id="267" r:id="rId14"/>
    <p:sldId id="352" r:id="rId15"/>
    <p:sldId id="331" r:id="rId16"/>
    <p:sldId id="332" r:id="rId17"/>
    <p:sldId id="333" r:id="rId18"/>
    <p:sldId id="334" r:id="rId19"/>
    <p:sldId id="353" r:id="rId20"/>
    <p:sldId id="354" r:id="rId21"/>
    <p:sldId id="355" r:id="rId22"/>
    <p:sldId id="337" r:id="rId23"/>
    <p:sldId id="335" r:id="rId24"/>
    <p:sldId id="338" r:id="rId25"/>
    <p:sldId id="336" r:id="rId26"/>
    <p:sldId id="356" r:id="rId27"/>
    <p:sldId id="358" r:id="rId28"/>
    <p:sldId id="359" r:id="rId29"/>
    <p:sldId id="360" r:id="rId30"/>
    <p:sldId id="361" r:id="rId31"/>
    <p:sldId id="339" r:id="rId32"/>
    <p:sldId id="340" r:id="rId33"/>
    <p:sldId id="341" r:id="rId34"/>
    <p:sldId id="342" r:id="rId35"/>
    <p:sldId id="287" r:id="rId36"/>
    <p:sldId id="364" r:id="rId37"/>
    <p:sldId id="366" r:id="rId38"/>
    <p:sldId id="362" r:id="rId39"/>
    <p:sldId id="363" r:id="rId40"/>
    <p:sldId id="367" r:id="rId41"/>
    <p:sldId id="368" r:id="rId42"/>
    <p:sldId id="343" r:id="rId43"/>
    <p:sldId id="344" r:id="rId44"/>
    <p:sldId id="369" r:id="rId45"/>
    <p:sldId id="370" r:id="rId46"/>
    <p:sldId id="371" r:id="rId47"/>
    <p:sldId id="345" r:id="rId48"/>
    <p:sldId id="346" r:id="rId49"/>
    <p:sldId id="347" r:id="rId50"/>
    <p:sldId id="348" r:id="rId51"/>
    <p:sldId id="372" r:id="rId52"/>
  </p:sldIdLst>
  <p:sldSz cx="12192000" cy="6858000"/>
  <p:notesSz cx="6858000" cy="9144000"/>
  <p:defaultTextStyle>
    <a:defPPr>
      <a:defRPr lang="ar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92" autoAdjust="0"/>
    <p:restoredTop sz="94660"/>
  </p:normalViewPr>
  <p:slideViewPr>
    <p:cSldViewPr snapToGrid="0">
      <p:cViewPr>
        <p:scale>
          <a:sx n="78" d="100"/>
          <a:sy n="78" d="100"/>
        </p:scale>
        <p:origin x="-89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F80EC-1820-46F8-8841-A030AF3F6F6A}" type="datetimeFigureOut">
              <a:rPr lang="ar-SA" smtClean="0"/>
              <a:t>21/01/40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CAD9-234B-41DF-9DC5-6FA80C59EA3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8236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F80EC-1820-46F8-8841-A030AF3F6F6A}" type="datetimeFigureOut">
              <a:rPr lang="ar-SA" smtClean="0"/>
              <a:t>21/01/40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CAD9-234B-41DF-9DC5-6FA80C59EA3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09826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F80EC-1820-46F8-8841-A030AF3F6F6A}" type="datetimeFigureOut">
              <a:rPr lang="ar-SA" smtClean="0"/>
              <a:t>21/01/40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CAD9-234B-41DF-9DC5-6FA80C59EA3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3966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F80EC-1820-46F8-8841-A030AF3F6F6A}" type="datetimeFigureOut">
              <a:rPr lang="ar-SA" smtClean="0"/>
              <a:t>21/01/40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CAD9-234B-41DF-9DC5-6FA80C59EA3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1521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F80EC-1820-46F8-8841-A030AF3F6F6A}" type="datetimeFigureOut">
              <a:rPr lang="ar-SA" smtClean="0"/>
              <a:t>21/01/40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CAD9-234B-41DF-9DC5-6FA80C59EA3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32603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F80EC-1820-46F8-8841-A030AF3F6F6A}" type="datetimeFigureOut">
              <a:rPr lang="ar-SA" smtClean="0"/>
              <a:t>21/01/40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CAD9-234B-41DF-9DC5-6FA80C59EA3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42478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F80EC-1820-46F8-8841-A030AF3F6F6A}" type="datetimeFigureOut">
              <a:rPr lang="ar-SA" smtClean="0"/>
              <a:t>21/01/40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CAD9-234B-41DF-9DC5-6FA80C59EA3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16426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F80EC-1820-46F8-8841-A030AF3F6F6A}" type="datetimeFigureOut">
              <a:rPr lang="ar-SA" smtClean="0"/>
              <a:t>21/01/40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CAD9-234B-41DF-9DC5-6FA80C59EA3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6397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F80EC-1820-46F8-8841-A030AF3F6F6A}" type="datetimeFigureOut">
              <a:rPr lang="ar-SA" smtClean="0"/>
              <a:t>21/01/40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CAD9-234B-41DF-9DC5-6FA80C59EA3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7576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F80EC-1820-46F8-8841-A030AF3F6F6A}" type="datetimeFigureOut">
              <a:rPr lang="ar-SA" smtClean="0"/>
              <a:t>21/01/40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CAD9-234B-41DF-9DC5-6FA80C59EA3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6016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F80EC-1820-46F8-8841-A030AF3F6F6A}" type="datetimeFigureOut">
              <a:rPr lang="ar-SA" smtClean="0"/>
              <a:t>21/01/40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CAD9-234B-41DF-9DC5-6FA80C59EA3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6650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F80EC-1820-46F8-8841-A030AF3F6F6A}" type="datetimeFigureOut">
              <a:rPr lang="ar-SA" smtClean="0"/>
              <a:t>21/01/40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CCAD9-234B-41DF-9DC5-6FA80C59EA3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239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03" y="2484936"/>
            <a:ext cx="12122197" cy="2575676"/>
          </a:xfrm>
        </p:spPr>
        <p:txBody>
          <a:bodyPr>
            <a:noAutofit/>
          </a:bodyPr>
          <a:lstStyle/>
          <a:p>
            <a:pPr algn="ctr"/>
            <a:r>
              <a:rPr lang="en-CA" sz="5400" b="1" dirty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Rad course </a:t>
            </a:r>
            <a:r>
              <a:rPr lang="en-CA" sz="5400" b="1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366</a:t>
            </a:r>
            <a:r>
              <a:rPr lang="ar-SA" sz="6600" b="1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ar-SA" sz="6600" b="1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ar-SA" sz="8000" b="1" dirty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ar-SA" sz="8000" b="1" dirty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en-CA" sz="8000" b="1" u="sng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Radiology of cardiac diseases</a:t>
            </a:r>
            <a:r>
              <a:rPr lang="en-CA" sz="7200" b="1" u="sng" dirty="0" smtClean="0">
                <a:solidFill>
                  <a:srgbClr val="C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en-CA" sz="7200" b="1" u="sng" dirty="0" smtClean="0">
                <a:solidFill>
                  <a:srgbClr val="C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en-CA" sz="7200" b="1" u="sng" dirty="0" smtClean="0">
                <a:solidFill>
                  <a:srgbClr val="C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en-CA" sz="7200" b="1" u="sng" dirty="0" smtClean="0">
                <a:solidFill>
                  <a:srgbClr val="C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</a:br>
            <a:endParaRPr lang="ar-SA" sz="4400" b="1" dirty="0">
              <a:solidFill>
                <a:srgbClr val="FFC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36" y="4901097"/>
            <a:ext cx="10515600" cy="1500187"/>
          </a:xfrm>
        </p:spPr>
        <p:txBody>
          <a:bodyPr>
            <a:noAutofit/>
          </a:bodyPr>
          <a:lstStyle/>
          <a:p>
            <a:pPr algn="ctr"/>
            <a:r>
              <a:rPr lang="en-CA" b="1" dirty="0" smtClean="0">
                <a:solidFill>
                  <a:schemeClr val="bg2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Dr. Reshaid Al Jurayyan</a:t>
            </a:r>
          </a:p>
          <a:p>
            <a:pPr algn="ctr"/>
            <a:r>
              <a:rPr lang="en-CA" sz="1600" dirty="0" smtClean="0">
                <a:solidFill>
                  <a:schemeClr val="bg2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Assistant professor and consultant</a:t>
            </a:r>
          </a:p>
          <a:p>
            <a:pPr algn="ctr"/>
            <a:r>
              <a:rPr lang="en-CA" sz="1600" dirty="0" smtClean="0">
                <a:solidFill>
                  <a:schemeClr val="bg2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Department of radiology and medical imaging</a:t>
            </a:r>
          </a:p>
          <a:p>
            <a:pPr algn="ctr"/>
            <a:r>
              <a:rPr lang="en-CA" sz="1600" dirty="0" smtClean="0">
                <a:solidFill>
                  <a:schemeClr val="bg2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King Saud University – Medical City</a:t>
            </a:r>
          </a:p>
          <a:p>
            <a:pPr algn="ctr"/>
            <a:r>
              <a:rPr lang="en-CA" sz="1600" dirty="0" smtClean="0">
                <a:solidFill>
                  <a:schemeClr val="bg2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Riyadh, Saudi Arabia</a:t>
            </a:r>
            <a:endParaRPr lang="ar-SA" sz="1600" dirty="0">
              <a:solidFill>
                <a:schemeClr val="bg2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4389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2203510" y="215038"/>
            <a:ext cx="7316733" cy="64495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48"/>
          </a:p>
        </p:txBody>
      </p:sp>
      <p:sp>
        <p:nvSpPr>
          <p:cNvPr id="11" name="object 11"/>
          <p:cNvSpPr/>
          <p:nvPr/>
        </p:nvSpPr>
        <p:spPr>
          <a:xfrm>
            <a:off x="2930131" y="1512893"/>
            <a:ext cx="2191516" cy="448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48"/>
          </a:p>
        </p:txBody>
      </p:sp>
      <p:sp>
        <p:nvSpPr>
          <p:cNvPr id="13" name="object 13"/>
          <p:cNvSpPr/>
          <p:nvPr/>
        </p:nvSpPr>
        <p:spPr>
          <a:xfrm>
            <a:off x="2846081" y="2406310"/>
            <a:ext cx="2350276" cy="7222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48"/>
          </a:p>
        </p:txBody>
      </p:sp>
      <p:sp>
        <p:nvSpPr>
          <p:cNvPr id="15" name="object 15"/>
          <p:cNvSpPr/>
          <p:nvPr/>
        </p:nvSpPr>
        <p:spPr>
          <a:xfrm>
            <a:off x="2147223" y="4672413"/>
            <a:ext cx="2194629" cy="4482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48"/>
          </a:p>
        </p:txBody>
      </p:sp>
      <p:sp>
        <p:nvSpPr>
          <p:cNvPr id="17" name="object 17"/>
          <p:cNvSpPr/>
          <p:nvPr/>
        </p:nvSpPr>
        <p:spPr>
          <a:xfrm>
            <a:off x="7487488" y="3579892"/>
            <a:ext cx="2032755" cy="4482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48"/>
          </a:p>
        </p:txBody>
      </p:sp>
      <p:sp>
        <p:nvSpPr>
          <p:cNvPr id="19" name="object 19"/>
          <p:cNvSpPr/>
          <p:nvPr/>
        </p:nvSpPr>
        <p:spPr>
          <a:xfrm>
            <a:off x="7176192" y="2717604"/>
            <a:ext cx="2194629" cy="7222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48"/>
          </a:p>
        </p:txBody>
      </p:sp>
      <p:sp>
        <p:nvSpPr>
          <p:cNvPr id="21" name="object 21"/>
          <p:cNvSpPr/>
          <p:nvPr/>
        </p:nvSpPr>
        <p:spPr>
          <a:xfrm>
            <a:off x="6811978" y="2079449"/>
            <a:ext cx="2194629" cy="7222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48"/>
          </a:p>
        </p:txBody>
      </p:sp>
      <p:sp>
        <p:nvSpPr>
          <p:cNvPr id="25" name="object 25"/>
          <p:cNvSpPr/>
          <p:nvPr/>
        </p:nvSpPr>
        <p:spPr>
          <a:xfrm>
            <a:off x="2864759" y="389118"/>
            <a:ext cx="4018817" cy="7066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48"/>
          </a:p>
        </p:txBody>
      </p:sp>
      <p:sp>
        <p:nvSpPr>
          <p:cNvPr id="26" name="object 26"/>
          <p:cNvSpPr/>
          <p:nvPr/>
        </p:nvSpPr>
        <p:spPr>
          <a:xfrm>
            <a:off x="2911453" y="261487"/>
            <a:ext cx="3719974" cy="9805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48"/>
          </a:p>
        </p:txBody>
      </p:sp>
      <p:sp>
        <p:nvSpPr>
          <p:cNvPr id="9" name="object 9"/>
          <p:cNvSpPr txBox="1"/>
          <p:nvPr/>
        </p:nvSpPr>
        <p:spPr>
          <a:xfrm>
            <a:off x="2954256" y="367428"/>
            <a:ext cx="2030476" cy="361448"/>
          </a:xfrm>
          <a:prstGeom prst="rect">
            <a:avLst/>
          </a:prstGeom>
        </p:spPr>
        <p:txBody>
          <a:bodyPr wrap="square" lIns="0" tIns="17977" rIns="0" bIns="0" rtlCol="0">
            <a:noAutofit/>
          </a:bodyPr>
          <a:lstStyle/>
          <a:p>
            <a:pPr marL="9512">
              <a:lnSpc>
                <a:spcPts val="2830"/>
              </a:lnSpc>
            </a:pPr>
            <a:r>
              <a:rPr sz="2696" b="1" dirty="0">
                <a:solidFill>
                  <a:srgbClr val="00FFCC"/>
                </a:solidFill>
                <a:latin typeface="Arial"/>
                <a:cs typeface="Arial"/>
              </a:rPr>
              <a:t>The Cardiac</a:t>
            </a:r>
            <a:endParaRPr sz="2696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09486" y="367427"/>
            <a:ext cx="4424659" cy="578815"/>
          </a:xfrm>
          <a:prstGeom prst="rect">
            <a:avLst/>
          </a:prstGeom>
        </p:spPr>
        <p:txBody>
          <a:bodyPr wrap="square" lIns="0" tIns="17977" rIns="0" bIns="0" rtlCol="0">
            <a:noAutofit/>
          </a:bodyPr>
          <a:lstStyle/>
          <a:p>
            <a:pPr marL="9512">
              <a:lnSpc>
                <a:spcPts val="2830"/>
              </a:lnSpc>
            </a:pPr>
            <a:r>
              <a:rPr sz="2696" b="1" dirty="0" smtClean="0">
                <a:solidFill>
                  <a:srgbClr val="00FFCC"/>
                </a:solidFill>
                <a:latin typeface="Arial"/>
                <a:cs typeface="Arial"/>
              </a:rPr>
              <a:t>Contours</a:t>
            </a:r>
            <a:r>
              <a:rPr lang="ar-SA" sz="2696" b="1" dirty="0" smtClean="0">
                <a:solidFill>
                  <a:srgbClr val="00FFCC"/>
                </a:solidFill>
                <a:latin typeface="Arial"/>
                <a:cs typeface="Arial"/>
              </a:rPr>
              <a:t>)</a:t>
            </a:r>
            <a:r>
              <a:rPr sz="2696" b="1" dirty="0" smtClean="0">
                <a:solidFill>
                  <a:srgbClr val="00FFCC"/>
                </a:solidFill>
                <a:latin typeface="Arial"/>
                <a:cs typeface="Arial"/>
              </a:rPr>
              <a:t>normal</a:t>
            </a:r>
            <a:r>
              <a:rPr lang="ar-SA" sz="2696" b="1" dirty="0" smtClean="0">
                <a:solidFill>
                  <a:srgbClr val="00FFCC"/>
                </a:solidFill>
                <a:latin typeface="Arial"/>
                <a:cs typeface="Arial"/>
              </a:rPr>
              <a:t>(</a:t>
            </a:r>
            <a:endParaRPr sz="2696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60183" y="1720087"/>
            <a:ext cx="1321524" cy="247307"/>
          </a:xfrm>
          <a:prstGeom prst="rect">
            <a:avLst/>
          </a:prstGeom>
        </p:spPr>
        <p:txBody>
          <a:bodyPr wrap="square" lIns="0" tIns="12151" rIns="0" bIns="0" rtlCol="0">
            <a:noAutofit/>
          </a:bodyPr>
          <a:lstStyle/>
          <a:p>
            <a:pPr marL="9512">
              <a:lnSpc>
                <a:spcPts val="1914"/>
              </a:lnSpc>
            </a:pPr>
            <a:r>
              <a:rPr sz="1798" b="1" dirty="0">
                <a:solidFill>
                  <a:srgbClr val="E3E3FF"/>
                </a:solidFill>
                <a:latin typeface="Arial"/>
                <a:cs typeface="Arial"/>
              </a:rPr>
              <a:t>Aortic knob</a:t>
            </a:r>
            <a:endParaRPr sz="1798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33854" y="2176253"/>
            <a:ext cx="1871279" cy="247307"/>
          </a:xfrm>
          <a:prstGeom prst="rect">
            <a:avLst/>
          </a:prstGeom>
        </p:spPr>
        <p:txBody>
          <a:bodyPr wrap="square" lIns="0" tIns="12151" rIns="0" bIns="0" rtlCol="0">
            <a:noAutofit/>
          </a:bodyPr>
          <a:lstStyle/>
          <a:p>
            <a:pPr marL="9512">
              <a:lnSpc>
                <a:spcPts val="1914"/>
              </a:lnSpc>
            </a:pPr>
            <a:r>
              <a:rPr sz="1798" b="1" spc="-4" dirty="0">
                <a:solidFill>
                  <a:srgbClr val="E3E3FF"/>
                </a:solidFill>
                <a:latin typeface="Arial"/>
                <a:cs typeface="Arial"/>
              </a:rPr>
              <a:t>Ascending Aorta</a:t>
            </a:r>
            <a:endParaRPr sz="1798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26770" y="2938581"/>
            <a:ext cx="2076533" cy="1150926"/>
          </a:xfrm>
          <a:prstGeom prst="rect">
            <a:avLst/>
          </a:prstGeom>
        </p:spPr>
        <p:txBody>
          <a:bodyPr wrap="square" lIns="0" tIns="12151" rIns="0" bIns="0" rtlCol="0">
            <a:noAutofit/>
          </a:bodyPr>
          <a:lstStyle/>
          <a:p>
            <a:pPr marR="290078" algn="ctr">
              <a:lnSpc>
                <a:spcPts val="1914"/>
              </a:lnSpc>
            </a:pPr>
            <a:r>
              <a:rPr sz="1798" b="1" dirty="0">
                <a:solidFill>
                  <a:srgbClr val="E3E3FF"/>
                </a:solidFill>
                <a:latin typeface="Arial"/>
                <a:cs typeface="Arial"/>
              </a:rPr>
              <a:t>Main pulmonary</a:t>
            </a:r>
            <a:endParaRPr sz="1798" dirty="0">
              <a:latin typeface="Arial"/>
              <a:cs typeface="Arial"/>
            </a:endParaRPr>
          </a:p>
          <a:p>
            <a:pPr marL="540796" marR="847929" algn="ctr">
              <a:lnSpc>
                <a:spcPct val="95825"/>
              </a:lnSpc>
            </a:pPr>
            <a:r>
              <a:rPr sz="1798" b="1" dirty="0">
                <a:solidFill>
                  <a:srgbClr val="E3E3FF"/>
                </a:solidFill>
                <a:latin typeface="Arial"/>
                <a:cs typeface="Arial"/>
              </a:rPr>
              <a:t>artery</a:t>
            </a:r>
            <a:endParaRPr sz="1798" dirty="0">
              <a:latin typeface="Arial"/>
              <a:cs typeface="Arial"/>
            </a:endParaRPr>
          </a:p>
          <a:p>
            <a:pPr marL="420459" algn="ctr">
              <a:lnSpc>
                <a:spcPct val="95825"/>
              </a:lnSpc>
              <a:spcBef>
                <a:spcPts val="854"/>
              </a:spcBef>
            </a:pPr>
            <a:r>
              <a:rPr sz="1798" b="1" dirty="0">
                <a:solidFill>
                  <a:srgbClr val="E3E3FF"/>
                </a:solidFill>
                <a:latin typeface="Arial"/>
                <a:cs typeface="Arial"/>
              </a:rPr>
              <a:t>Indentation for</a:t>
            </a:r>
            <a:endParaRPr sz="1798" dirty="0">
              <a:latin typeface="Arial"/>
              <a:cs typeface="Arial"/>
            </a:endParaRPr>
          </a:p>
          <a:p>
            <a:pPr marL="1069788" marR="649360" algn="ctr">
              <a:lnSpc>
                <a:spcPct val="95825"/>
              </a:lnSpc>
              <a:spcBef>
                <a:spcPts val="30"/>
              </a:spcBef>
            </a:pPr>
            <a:r>
              <a:rPr sz="1798" b="1" dirty="0">
                <a:solidFill>
                  <a:srgbClr val="E3E3FF"/>
                </a:solidFill>
                <a:latin typeface="Arial"/>
                <a:cs typeface="Arial"/>
              </a:rPr>
              <a:t>LA</a:t>
            </a:r>
            <a:endParaRPr sz="1798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22788" y="4772891"/>
            <a:ext cx="1397524" cy="247307"/>
          </a:xfrm>
          <a:prstGeom prst="rect">
            <a:avLst/>
          </a:prstGeom>
        </p:spPr>
        <p:txBody>
          <a:bodyPr wrap="square" lIns="0" tIns="12151" rIns="0" bIns="0" rtlCol="0">
            <a:noAutofit/>
          </a:bodyPr>
          <a:lstStyle/>
          <a:p>
            <a:pPr marL="9512">
              <a:lnSpc>
                <a:spcPts val="1914"/>
              </a:lnSpc>
            </a:pPr>
            <a:r>
              <a:rPr sz="1798" b="1" dirty="0">
                <a:solidFill>
                  <a:srgbClr val="E3E3FF"/>
                </a:solidFill>
                <a:latin typeface="Arial"/>
                <a:cs typeface="Arial"/>
              </a:rPr>
              <a:t>Right atrium</a:t>
            </a:r>
            <a:endParaRPr sz="1798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191014" y="5222713"/>
            <a:ext cx="1474133" cy="247307"/>
          </a:xfrm>
          <a:prstGeom prst="rect">
            <a:avLst/>
          </a:prstGeom>
        </p:spPr>
        <p:txBody>
          <a:bodyPr wrap="square" lIns="0" tIns="12151" rIns="0" bIns="0" rtlCol="0">
            <a:noAutofit/>
          </a:bodyPr>
          <a:lstStyle/>
          <a:p>
            <a:pPr marL="9512">
              <a:lnSpc>
                <a:spcPts val="1914"/>
              </a:lnSpc>
            </a:pPr>
            <a:r>
              <a:rPr sz="1798" b="1" dirty="0">
                <a:solidFill>
                  <a:srgbClr val="E3E3FF"/>
                </a:solidFill>
                <a:latin typeface="Arial"/>
                <a:cs typeface="Arial"/>
              </a:rPr>
              <a:t>Left ventricle</a:t>
            </a:r>
            <a:endParaRPr sz="1798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346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954586" y="135117"/>
            <a:ext cx="6602593" cy="6348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48"/>
          </a:p>
        </p:txBody>
      </p:sp>
      <p:sp>
        <p:nvSpPr>
          <p:cNvPr id="7" name="object 7"/>
          <p:cNvSpPr/>
          <p:nvPr/>
        </p:nvSpPr>
        <p:spPr>
          <a:xfrm>
            <a:off x="7218486" y="5158571"/>
            <a:ext cx="3121268" cy="45719"/>
          </a:xfrm>
          <a:custGeom>
            <a:avLst/>
            <a:gdLst/>
            <a:ahLst/>
            <a:cxnLst/>
            <a:rect l="l" t="t" r="r" b="b"/>
            <a:pathLst>
              <a:path w="4013199">
                <a:moveTo>
                  <a:pt x="0" y="0"/>
                </a:moveTo>
                <a:lnTo>
                  <a:pt x="4013199" y="0"/>
                </a:lnTo>
              </a:path>
            </a:pathLst>
          </a:custGeom>
          <a:ln w="50799">
            <a:solidFill>
              <a:srgbClr val="CE0D3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48"/>
          </a:p>
        </p:txBody>
      </p:sp>
      <p:sp>
        <p:nvSpPr>
          <p:cNvPr id="8" name="object 8"/>
          <p:cNvSpPr/>
          <p:nvPr/>
        </p:nvSpPr>
        <p:spPr>
          <a:xfrm>
            <a:off x="6958035" y="5037338"/>
            <a:ext cx="317522" cy="216088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52400" y="152400"/>
                </a:moveTo>
                <a:lnTo>
                  <a:pt x="152400" y="0"/>
                </a:lnTo>
                <a:lnTo>
                  <a:pt x="0" y="76200"/>
                </a:lnTo>
                <a:lnTo>
                  <a:pt x="152400" y="152400"/>
                </a:lnTo>
                <a:close/>
              </a:path>
            </a:pathLst>
          </a:custGeom>
          <a:solidFill>
            <a:srgbClr val="CE0D30"/>
          </a:solidFill>
        </p:spPr>
        <p:txBody>
          <a:bodyPr wrap="square" lIns="0" tIns="0" rIns="0" bIns="0" rtlCol="0">
            <a:noAutofit/>
          </a:bodyPr>
          <a:lstStyle/>
          <a:p>
            <a:endParaRPr sz="1348"/>
          </a:p>
        </p:txBody>
      </p:sp>
      <p:sp>
        <p:nvSpPr>
          <p:cNvPr id="9" name="object 9"/>
          <p:cNvSpPr/>
          <p:nvPr/>
        </p:nvSpPr>
        <p:spPr>
          <a:xfrm>
            <a:off x="10297343" y="5063715"/>
            <a:ext cx="245792" cy="189711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0"/>
                </a:moveTo>
                <a:lnTo>
                  <a:pt x="0" y="152400"/>
                </a:lnTo>
                <a:lnTo>
                  <a:pt x="152400" y="76200"/>
                </a:lnTo>
                <a:lnTo>
                  <a:pt x="0" y="0"/>
                </a:lnTo>
                <a:close/>
              </a:path>
            </a:pathLst>
          </a:custGeom>
          <a:solidFill>
            <a:srgbClr val="CE0D30"/>
          </a:solidFill>
        </p:spPr>
        <p:txBody>
          <a:bodyPr wrap="square" lIns="0" tIns="0" rIns="0" bIns="0" rtlCol="0">
            <a:noAutofit/>
          </a:bodyPr>
          <a:lstStyle/>
          <a:p>
            <a:endParaRPr sz="1348"/>
          </a:p>
        </p:txBody>
      </p:sp>
      <p:sp>
        <p:nvSpPr>
          <p:cNvPr id="10" name="object 10"/>
          <p:cNvSpPr/>
          <p:nvPr/>
        </p:nvSpPr>
        <p:spPr>
          <a:xfrm flipV="1">
            <a:off x="5204784" y="6089288"/>
            <a:ext cx="6163670" cy="45719"/>
          </a:xfrm>
          <a:custGeom>
            <a:avLst/>
            <a:gdLst/>
            <a:ahLst/>
            <a:cxnLst/>
            <a:rect l="l" t="t" r="r" b="b"/>
            <a:pathLst>
              <a:path w="7975598">
                <a:moveTo>
                  <a:pt x="0" y="0"/>
                </a:moveTo>
                <a:lnTo>
                  <a:pt x="7975598" y="0"/>
                </a:lnTo>
              </a:path>
            </a:pathLst>
          </a:custGeom>
          <a:ln w="50799">
            <a:solidFill>
              <a:srgbClr val="CE0D3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48"/>
          </a:p>
        </p:txBody>
      </p:sp>
      <p:sp>
        <p:nvSpPr>
          <p:cNvPr id="11" name="object 11"/>
          <p:cNvSpPr/>
          <p:nvPr/>
        </p:nvSpPr>
        <p:spPr>
          <a:xfrm>
            <a:off x="5079763" y="6017536"/>
            <a:ext cx="168099" cy="234941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52400" y="152400"/>
                </a:moveTo>
                <a:lnTo>
                  <a:pt x="152400" y="0"/>
                </a:lnTo>
                <a:lnTo>
                  <a:pt x="0" y="76200"/>
                </a:lnTo>
                <a:lnTo>
                  <a:pt x="152400" y="152400"/>
                </a:lnTo>
                <a:close/>
              </a:path>
            </a:pathLst>
          </a:custGeom>
          <a:solidFill>
            <a:srgbClr val="CE0D30"/>
          </a:solidFill>
        </p:spPr>
        <p:txBody>
          <a:bodyPr wrap="square" lIns="0" tIns="0" rIns="0" bIns="0" rtlCol="0">
            <a:noAutofit/>
          </a:bodyPr>
          <a:lstStyle/>
          <a:p>
            <a:endParaRPr sz="1348"/>
          </a:p>
        </p:txBody>
      </p:sp>
      <p:sp>
        <p:nvSpPr>
          <p:cNvPr id="12" name="object 12"/>
          <p:cNvSpPr/>
          <p:nvPr/>
        </p:nvSpPr>
        <p:spPr>
          <a:xfrm>
            <a:off x="11192900" y="6017536"/>
            <a:ext cx="216525" cy="234941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0"/>
                </a:moveTo>
                <a:lnTo>
                  <a:pt x="0" y="152400"/>
                </a:lnTo>
                <a:lnTo>
                  <a:pt x="152400" y="76200"/>
                </a:lnTo>
                <a:lnTo>
                  <a:pt x="0" y="0"/>
                </a:lnTo>
                <a:close/>
              </a:path>
            </a:pathLst>
          </a:custGeom>
          <a:solidFill>
            <a:srgbClr val="CE0D30"/>
          </a:solidFill>
        </p:spPr>
        <p:txBody>
          <a:bodyPr wrap="square" lIns="0" tIns="0" rIns="0" bIns="0" rtlCol="0">
            <a:noAutofit/>
          </a:bodyPr>
          <a:lstStyle/>
          <a:p>
            <a:endParaRPr sz="1348"/>
          </a:p>
        </p:txBody>
      </p:sp>
      <p:sp>
        <p:nvSpPr>
          <p:cNvPr id="13" name="object 13"/>
          <p:cNvSpPr/>
          <p:nvPr/>
        </p:nvSpPr>
        <p:spPr>
          <a:xfrm>
            <a:off x="5794044" y="205455"/>
            <a:ext cx="3355758" cy="26366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48"/>
          </a:p>
        </p:txBody>
      </p:sp>
      <p:sp>
        <p:nvSpPr>
          <p:cNvPr id="3" name="object 3"/>
          <p:cNvSpPr txBox="1"/>
          <p:nvPr/>
        </p:nvSpPr>
        <p:spPr>
          <a:xfrm>
            <a:off x="123093" y="1652241"/>
            <a:ext cx="4628112" cy="4482766"/>
          </a:xfrm>
          <a:prstGeom prst="rect">
            <a:avLst/>
          </a:prstGeom>
        </p:spPr>
        <p:txBody>
          <a:bodyPr wrap="square" lIns="0" tIns="12151" rIns="0" bIns="0" rtlCol="0">
            <a:noAutofit/>
          </a:bodyPr>
          <a:lstStyle/>
          <a:p>
            <a:pPr marL="701612" marR="449571" algn="ctr">
              <a:lnSpc>
                <a:spcPts val="1914"/>
              </a:lnSpc>
            </a:pPr>
            <a:r>
              <a:rPr sz="2400" b="1" dirty="0">
                <a:solidFill>
                  <a:srgbClr val="E3E3FF"/>
                </a:solidFill>
                <a:latin typeface="Arial"/>
                <a:cs typeface="Arial"/>
              </a:rPr>
              <a:t>One of the easiest</a:t>
            </a:r>
            <a:endParaRPr sz="2400" dirty="0">
              <a:latin typeface="Arial"/>
              <a:cs typeface="Arial"/>
            </a:endParaRPr>
          </a:p>
          <a:p>
            <a:pPr marL="252024" indent="28" algn="ctr">
              <a:lnSpc>
                <a:spcPct val="100233"/>
              </a:lnSpc>
            </a:pPr>
            <a:r>
              <a:rPr sz="2400" b="1" dirty="0">
                <a:solidFill>
                  <a:srgbClr val="E3E3FF"/>
                </a:solidFill>
                <a:latin typeface="Arial"/>
                <a:cs typeface="Arial"/>
              </a:rPr>
              <a:t>observations to make is something you already know: the cardio-thoracic ratio which is the widest diameter of the heart compared to the widest internal diameter of the rib cage</a:t>
            </a:r>
            <a:endParaRPr sz="2400" dirty="0">
              <a:latin typeface="Arial"/>
              <a:cs typeface="Arial"/>
            </a:endParaRPr>
          </a:p>
          <a:p>
            <a:pPr marL="9512" marR="10176">
              <a:lnSpc>
                <a:spcPts val="4299"/>
              </a:lnSpc>
              <a:spcBef>
                <a:spcPts val="1353"/>
              </a:spcBef>
            </a:pPr>
            <a:endParaRPr lang="ar-SA" sz="4800" b="1" dirty="0" smtClean="0">
              <a:solidFill>
                <a:srgbClr val="F41454"/>
              </a:solidFill>
              <a:latin typeface="Arial"/>
              <a:cs typeface="Arial"/>
            </a:endParaRPr>
          </a:p>
          <a:p>
            <a:pPr marL="9512" marR="10176" algn="ctr">
              <a:lnSpc>
                <a:spcPts val="4299"/>
              </a:lnSpc>
              <a:spcBef>
                <a:spcPts val="1353"/>
              </a:spcBef>
            </a:pPr>
            <a:r>
              <a:rPr sz="4800" b="1" dirty="0" smtClean="0">
                <a:solidFill>
                  <a:srgbClr val="F41454"/>
                </a:solidFill>
                <a:latin typeface="Arial"/>
                <a:cs typeface="Arial"/>
              </a:rPr>
              <a:t>&lt;</a:t>
            </a:r>
            <a:r>
              <a:rPr sz="4800" b="1" dirty="0">
                <a:solidFill>
                  <a:srgbClr val="F41454"/>
                </a:solidFill>
                <a:latin typeface="Arial"/>
                <a:cs typeface="Arial"/>
              </a:rPr>
              <a:t>50%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46185" y="288820"/>
            <a:ext cx="4708401" cy="924517"/>
          </a:xfrm>
          <a:prstGeom prst="rect">
            <a:avLst/>
          </a:prstGeom>
        </p:spPr>
        <p:txBody>
          <a:bodyPr wrap="square" lIns="0" tIns="17002" rIns="0" bIns="0" rtlCol="0">
            <a:noAutofit/>
          </a:bodyPr>
          <a:lstStyle/>
          <a:p>
            <a:pPr algn="ctr">
              <a:lnSpc>
                <a:spcPts val="2678"/>
              </a:lnSpc>
            </a:pPr>
            <a:r>
              <a:rPr sz="3200" b="1" dirty="0">
                <a:solidFill>
                  <a:srgbClr val="00FFCC"/>
                </a:solidFill>
                <a:latin typeface="Arial"/>
                <a:cs typeface="Arial"/>
              </a:rPr>
              <a:t>Cardio-thoracic</a:t>
            </a:r>
            <a:endParaRPr sz="3200" b="1" dirty="0">
              <a:latin typeface="Arial"/>
              <a:cs typeface="Arial"/>
            </a:endParaRPr>
          </a:p>
          <a:p>
            <a:pPr marL="811451" marR="745844" algn="ctr">
              <a:lnSpc>
                <a:spcPct val="95825"/>
              </a:lnSpc>
            </a:pPr>
            <a:r>
              <a:rPr sz="3200" b="1" dirty="0">
                <a:solidFill>
                  <a:srgbClr val="00FFCC"/>
                </a:solidFill>
                <a:latin typeface="Arial"/>
                <a:cs typeface="Arial"/>
              </a:rPr>
              <a:t>Ratio</a:t>
            </a:r>
            <a:endParaRPr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027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694592" y="1369697"/>
            <a:ext cx="5344337" cy="51014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48"/>
          </a:p>
        </p:txBody>
      </p:sp>
      <p:sp>
        <p:nvSpPr>
          <p:cNvPr id="5" name="object 5"/>
          <p:cNvSpPr/>
          <p:nvPr/>
        </p:nvSpPr>
        <p:spPr>
          <a:xfrm>
            <a:off x="6591802" y="1255556"/>
            <a:ext cx="3958967" cy="52155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48"/>
          </a:p>
        </p:txBody>
      </p:sp>
      <p:sp>
        <p:nvSpPr>
          <p:cNvPr id="4" name="object 4"/>
          <p:cNvSpPr txBox="1"/>
          <p:nvPr/>
        </p:nvSpPr>
        <p:spPr>
          <a:xfrm>
            <a:off x="2100167" y="384230"/>
            <a:ext cx="1765805" cy="437542"/>
          </a:xfrm>
          <a:prstGeom prst="rect">
            <a:avLst/>
          </a:prstGeom>
        </p:spPr>
        <p:txBody>
          <a:bodyPr wrap="square" lIns="0" tIns="21877" rIns="0" bIns="0" rtlCol="0">
            <a:noAutofit/>
          </a:bodyPr>
          <a:lstStyle/>
          <a:p>
            <a:pPr marL="9512">
              <a:lnSpc>
                <a:spcPts val="3445"/>
              </a:lnSpc>
            </a:pPr>
            <a:r>
              <a:rPr sz="3600" dirty="0" smtClean="0">
                <a:solidFill>
                  <a:srgbClr val="E3E3FF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Cardiac</a:t>
            </a:r>
            <a:endParaRPr sz="36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38605" y="356711"/>
            <a:ext cx="3094195" cy="437542"/>
          </a:xfrm>
          <a:prstGeom prst="rect">
            <a:avLst/>
          </a:prstGeom>
        </p:spPr>
        <p:txBody>
          <a:bodyPr wrap="square" lIns="0" tIns="21877" rIns="0" bIns="0" rtlCol="0">
            <a:noAutofit/>
          </a:bodyPr>
          <a:lstStyle/>
          <a:p>
            <a:pPr marL="9512">
              <a:lnSpc>
                <a:spcPts val="3445"/>
              </a:lnSpc>
            </a:pPr>
            <a:r>
              <a:rPr sz="3600" dirty="0" smtClean="0">
                <a:solidFill>
                  <a:srgbClr val="E3E3FF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displacement</a:t>
            </a:r>
            <a:endParaRPr sz="36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483109" y="511931"/>
            <a:ext cx="3976258" cy="380029"/>
          </a:xfrm>
          <a:prstGeom prst="rect">
            <a:avLst/>
          </a:prstGeom>
        </p:spPr>
        <p:txBody>
          <a:bodyPr wrap="square" lIns="0" tIns="10201" rIns="0" bIns="0" rtlCol="0">
            <a:noAutofit/>
          </a:bodyPr>
          <a:lstStyle/>
          <a:p>
            <a:pPr marL="9512">
              <a:lnSpc>
                <a:spcPts val="1607"/>
              </a:lnSpc>
            </a:pPr>
            <a:r>
              <a:rPr lang="ar-SA" sz="2400" b="1" dirty="0" smtClean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sz="3200" b="1" dirty="0" smtClean="0">
                <a:solidFill>
                  <a:srgbClr val="FFFFFF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Pectus </a:t>
            </a:r>
            <a:r>
              <a:rPr sz="3200" b="1" dirty="0" err="1" smtClean="0">
                <a:solidFill>
                  <a:srgbClr val="FFFFFF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excavatum</a:t>
            </a:r>
            <a:r>
              <a:rPr lang="ar-SA" sz="2400" b="1" dirty="0" smtClean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endParaRPr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7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517745" y="1101733"/>
            <a:ext cx="7035924" cy="56600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48"/>
          </a:p>
        </p:txBody>
      </p:sp>
      <p:sp>
        <p:nvSpPr>
          <p:cNvPr id="5" name="object 5"/>
          <p:cNvSpPr/>
          <p:nvPr/>
        </p:nvSpPr>
        <p:spPr>
          <a:xfrm>
            <a:off x="8457765" y="1101733"/>
            <a:ext cx="627778" cy="551500"/>
          </a:xfrm>
          <a:custGeom>
            <a:avLst/>
            <a:gdLst/>
            <a:ahLst/>
            <a:cxnLst/>
            <a:rect l="l" t="t" r="r" b="b"/>
            <a:pathLst>
              <a:path w="838200" h="380999">
                <a:moveTo>
                  <a:pt x="0" y="190500"/>
                </a:moveTo>
                <a:lnTo>
                  <a:pt x="5485" y="159599"/>
                </a:lnTo>
                <a:lnTo>
                  <a:pt x="21365" y="130287"/>
                </a:lnTo>
                <a:lnTo>
                  <a:pt x="46779" y="102954"/>
                </a:lnTo>
                <a:lnTo>
                  <a:pt x="80861" y="77993"/>
                </a:lnTo>
                <a:lnTo>
                  <a:pt x="122751" y="55796"/>
                </a:lnTo>
                <a:lnTo>
                  <a:pt x="171584" y="36755"/>
                </a:lnTo>
                <a:lnTo>
                  <a:pt x="198335" y="28541"/>
                </a:lnTo>
                <a:lnTo>
                  <a:pt x="226499" y="21263"/>
                </a:lnTo>
                <a:lnTo>
                  <a:pt x="255967" y="14970"/>
                </a:lnTo>
                <a:lnTo>
                  <a:pt x="286631" y="9711"/>
                </a:lnTo>
                <a:lnTo>
                  <a:pt x="318385" y="5536"/>
                </a:lnTo>
                <a:lnTo>
                  <a:pt x="351119" y="2493"/>
                </a:lnTo>
                <a:lnTo>
                  <a:pt x="384727" y="631"/>
                </a:lnTo>
                <a:lnTo>
                  <a:pt x="419099" y="0"/>
                </a:lnTo>
                <a:lnTo>
                  <a:pt x="453472" y="631"/>
                </a:lnTo>
                <a:lnTo>
                  <a:pt x="487080" y="2493"/>
                </a:lnTo>
                <a:lnTo>
                  <a:pt x="519814" y="5536"/>
                </a:lnTo>
                <a:lnTo>
                  <a:pt x="551568" y="9711"/>
                </a:lnTo>
                <a:lnTo>
                  <a:pt x="582232" y="14970"/>
                </a:lnTo>
                <a:lnTo>
                  <a:pt x="611700" y="21263"/>
                </a:lnTo>
                <a:lnTo>
                  <a:pt x="639863" y="28541"/>
                </a:lnTo>
                <a:lnTo>
                  <a:pt x="666615" y="36755"/>
                </a:lnTo>
                <a:lnTo>
                  <a:pt x="715448" y="55796"/>
                </a:lnTo>
                <a:lnTo>
                  <a:pt x="757338" y="77993"/>
                </a:lnTo>
                <a:lnTo>
                  <a:pt x="791420" y="102954"/>
                </a:lnTo>
                <a:lnTo>
                  <a:pt x="816834" y="130287"/>
                </a:lnTo>
                <a:lnTo>
                  <a:pt x="832714" y="159599"/>
                </a:lnTo>
                <a:lnTo>
                  <a:pt x="838200" y="190500"/>
                </a:lnTo>
                <a:lnTo>
                  <a:pt x="836810" y="206123"/>
                </a:lnTo>
                <a:lnTo>
                  <a:pt x="826019" y="236279"/>
                </a:lnTo>
                <a:lnTo>
                  <a:pt x="805265" y="264651"/>
                </a:lnTo>
                <a:lnTo>
                  <a:pt x="775409" y="290847"/>
                </a:lnTo>
                <a:lnTo>
                  <a:pt x="737315" y="314475"/>
                </a:lnTo>
                <a:lnTo>
                  <a:pt x="691845" y="335143"/>
                </a:lnTo>
                <a:lnTo>
                  <a:pt x="639863" y="352458"/>
                </a:lnTo>
                <a:lnTo>
                  <a:pt x="611700" y="359736"/>
                </a:lnTo>
                <a:lnTo>
                  <a:pt x="582232" y="366029"/>
                </a:lnTo>
                <a:lnTo>
                  <a:pt x="551568" y="371288"/>
                </a:lnTo>
                <a:lnTo>
                  <a:pt x="519814" y="375463"/>
                </a:lnTo>
                <a:lnTo>
                  <a:pt x="487080" y="378506"/>
                </a:lnTo>
                <a:lnTo>
                  <a:pt x="453472" y="380368"/>
                </a:lnTo>
                <a:lnTo>
                  <a:pt x="419099" y="380999"/>
                </a:lnTo>
                <a:lnTo>
                  <a:pt x="384727" y="380368"/>
                </a:lnTo>
                <a:lnTo>
                  <a:pt x="351119" y="378506"/>
                </a:lnTo>
                <a:lnTo>
                  <a:pt x="318385" y="375463"/>
                </a:lnTo>
                <a:lnTo>
                  <a:pt x="286631" y="371288"/>
                </a:lnTo>
                <a:lnTo>
                  <a:pt x="255967" y="366029"/>
                </a:lnTo>
                <a:lnTo>
                  <a:pt x="226499" y="359736"/>
                </a:lnTo>
                <a:lnTo>
                  <a:pt x="198335" y="352458"/>
                </a:lnTo>
                <a:lnTo>
                  <a:pt x="171584" y="344244"/>
                </a:lnTo>
                <a:lnTo>
                  <a:pt x="122751" y="325203"/>
                </a:lnTo>
                <a:lnTo>
                  <a:pt x="80861" y="303006"/>
                </a:lnTo>
                <a:lnTo>
                  <a:pt x="46779" y="278045"/>
                </a:lnTo>
                <a:lnTo>
                  <a:pt x="21365" y="250712"/>
                </a:lnTo>
                <a:lnTo>
                  <a:pt x="5485" y="221400"/>
                </a:lnTo>
                <a:lnTo>
                  <a:pt x="0" y="190500"/>
                </a:lnTo>
                <a:close/>
              </a:path>
            </a:pathLst>
          </a:custGeom>
          <a:ln w="76199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48"/>
          </a:p>
        </p:txBody>
      </p:sp>
      <p:sp>
        <p:nvSpPr>
          <p:cNvPr id="6" name="object 6"/>
          <p:cNvSpPr/>
          <p:nvPr/>
        </p:nvSpPr>
        <p:spPr>
          <a:xfrm>
            <a:off x="3870240" y="5022225"/>
            <a:ext cx="627778" cy="342424"/>
          </a:xfrm>
          <a:custGeom>
            <a:avLst/>
            <a:gdLst/>
            <a:ahLst/>
            <a:cxnLst/>
            <a:rect l="l" t="t" r="r" b="b"/>
            <a:pathLst>
              <a:path w="838200" h="457200">
                <a:moveTo>
                  <a:pt x="609600" y="342900"/>
                </a:moveTo>
                <a:lnTo>
                  <a:pt x="609600" y="457200"/>
                </a:lnTo>
                <a:lnTo>
                  <a:pt x="838200" y="228600"/>
                </a:lnTo>
                <a:lnTo>
                  <a:pt x="609600" y="0"/>
                </a:lnTo>
                <a:lnTo>
                  <a:pt x="609600" y="114300"/>
                </a:lnTo>
                <a:lnTo>
                  <a:pt x="0" y="114300"/>
                </a:lnTo>
                <a:lnTo>
                  <a:pt x="0" y="342900"/>
                </a:lnTo>
                <a:lnTo>
                  <a:pt x="609600" y="34290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>
            <a:noAutofit/>
          </a:bodyPr>
          <a:lstStyle/>
          <a:p>
            <a:endParaRPr sz="1348"/>
          </a:p>
        </p:txBody>
      </p:sp>
      <p:sp>
        <p:nvSpPr>
          <p:cNvPr id="2" name="object 2"/>
          <p:cNvSpPr txBox="1"/>
          <p:nvPr/>
        </p:nvSpPr>
        <p:spPr>
          <a:xfrm>
            <a:off x="3988801" y="425207"/>
            <a:ext cx="4297656" cy="437542"/>
          </a:xfrm>
          <a:prstGeom prst="rect">
            <a:avLst/>
          </a:prstGeom>
        </p:spPr>
        <p:txBody>
          <a:bodyPr wrap="square" lIns="0" tIns="21877" rIns="0" bIns="0" rtlCol="0">
            <a:noAutofit/>
          </a:bodyPr>
          <a:lstStyle/>
          <a:p>
            <a:pPr marL="9512">
              <a:lnSpc>
                <a:spcPts val="3445"/>
              </a:lnSpc>
            </a:pPr>
            <a:r>
              <a:rPr sz="4400" dirty="0">
                <a:solidFill>
                  <a:srgbClr val="E3E3FF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DEXTROCARDIA</a:t>
            </a:r>
            <a:endParaRPr sz="3296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961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600" y="2712325"/>
            <a:ext cx="10515600" cy="1325563"/>
          </a:xfrm>
        </p:spPr>
        <p:txBody>
          <a:bodyPr/>
          <a:lstStyle/>
          <a:p>
            <a:pPr algn="ctr"/>
            <a:r>
              <a:rPr lang="en-CA" sz="72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Echocardiogram</a:t>
            </a:r>
            <a:endParaRPr lang="ar-SA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8812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6325"/>
            <a:ext cx="10515600" cy="1182875"/>
          </a:xfrm>
        </p:spPr>
        <p:txBody>
          <a:bodyPr>
            <a:normAutofit fontScale="90000"/>
          </a:bodyPr>
          <a:lstStyle/>
          <a:p>
            <a:pPr algn="ctr"/>
            <a:r>
              <a:rPr lang="en-CA" sz="60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Echocardiogram</a:t>
            </a:r>
            <a:r>
              <a:rPr lang="en-CA" dirty="0" smtClean="0">
                <a:solidFill>
                  <a:schemeClr val="bg1"/>
                </a:solidFill>
              </a:rPr>
              <a:t/>
            </a:r>
            <a:br>
              <a:rPr lang="en-CA" dirty="0" smtClean="0">
                <a:solidFill>
                  <a:schemeClr val="bg1"/>
                </a:solidFill>
              </a:rPr>
            </a:br>
            <a:endParaRPr lang="ar-SA" dirty="0"/>
          </a:p>
        </p:txBody>
      </p:sp>
      <p:sp>
        <p:nvSpPr>
          <p:cNvPr id="7" name="object 3"/>
          <p:cNvSpPr>
            <a:spLocks noGrp="1"/>
          </p:cNvSpPr>
          <p:nvPr>
            <p:ph idx="1"/>
          </p:nvPr>
        </p:nvSpPr>
        <p:spPr>
          <a:xfrm>
            <a:off x="4178838" y="1699200"/>
            <a:ext cx="7746024" cy="46046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lang="ar-SA" dirty="0"/>
          </a:p>
        </p:txBody>
      </p:sp>
      <p:sp>
        <p:nvSpPr>
          <p:cNvPr id="8" name="object 2"/>
          <p:cNvSpPr/>
          <p:nvPr/>
        </p:nvSpPr>
        <p:spPr>
          <a:xfrm>
            <a:off x="385710" y="2810975"/>
            <a:ext cx="4489311" cy="37341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48"/>
          </a:p>
        </p:txBody>
      </p:sp>
    </p:spTree>
    <p:extLst>
      <p:ext uri="{BB962C8B-B14F-4D97-AF65-F5344CB8AC3E}">
        <p14:creationId xmlns:p14="http://schemas.microsoft.com/office/powerpoint/2010/main" val="30670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461" y="443702"/>
            <a:ext cx="10515600" cy="944929"/>
          </a:xfrm>
        </p:spPr>
        <p:txBody>
          <a:bodyPr>
            <a:normAutofit/>
          </a:bodyPr>
          <a:lstStyle/>
          <a:p>
            <a:pPr algn="ctr"/>
            <a:r>
              <a:rPr lang="en-CA" sz="60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Echocardiogram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780" y="1683904"/>
            <a:ext cx="11901765" cy="4978651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CA" b="1" i="1" u="sng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Advantages: </a:t>
            </a:r>
          </a:p>
          <a:p>
            <a:pPr marL="0" indent="0">
              <a:buNone/>
            </a:pPr>
            <a:endParaRPr lang="en-CA" b="1" i="1" u="sng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No Ionizing radiation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Widely available, portable.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Proper in assessing heart morphology (cardiac chambers, myocardium and valves).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Proper in assessing heart function (ejection fraction).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Proper in assessing pericardial effusion. </a:t>
            </a:r>
            <a:endParaRPr lang="en-CA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457200" lvl="1" indent="0">
              <a:buNone/>
            </a:pPr>
            <a:endParaRPr lang="en-CA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457200" lvl="1" indent="0">
              <a:buNone/>
            </a:pPr>
            <a:endParaRPr lang="en-CA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CA" b="1" i="1" u="sng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Disadvantages:</a:t>
            </a:r>
          </a:p>
          <a:p>
            <a:pPr marL="0" indent="0">
              <a:buNone/>
            </a:pPr>
            <a:endParaRPr lang="en-CA" b="1" i="1" u="sng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Operator dependent.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Not proper to assess coronary arteries </a:t>
            </a:r>
          </a:p>
          <a:p>
            <a:pPr marL="457200" lvl="1" indent="0">
              <a:buNone/>
            </a:pPr>
            <a:endParaRPr lang="en-CA" dirty="0" smtClean="0">
              <a:solidFill>
                <a:schemeClr val="bg1"/>
              </a:solidFill>
            </a:endParaRPr>
          </a:p>
          <a:p>
            <a:endParaRPr lang="en-CA" dirty="0" smtClean="0"/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98151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Echocardiogram</a:t>
            </a:r>
            <a:endParaRPr lang="ar-SA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6150" name="Picture 6" descr="Image result for echocardiogram transesophag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385" y="234566"/>
            <a:ext cx="3850812" cy="231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064" y="2139828"/>
            <a:ext cx="3850812" cy="337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Image result for echocardiogram transthorac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86" y="2139828"/>
            <a:ext cx="4524375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69023" y="5761204"/>
            <a:ext cx="403273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CA" sz="32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Trans-</a:t>
            </a:r>
            <a:r>
              <a:rPr lang="en-CA" sz="32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</a:t>
            </a:r>
            <a:r>
              <a:rPr lang="en-CA" sz="32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horacic</a:t>
            </a:r>
            <a:endParaRPr lang="ar-SA" sz="32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04185" y="5699648"/>
            <a:ext cx="437270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CA" sz="32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Trans-Esophageal</a:t>
            </a:r>
            <a:r>
              <a:rPr lang="en-CA" sz="3600" dirty="0" smtClean="0">
                <a:solidFill>
                  <a:schemeClr val="bg1"/>
                </a:solidFill>
              </a:rPr>
              <a:t> </a:t>
            </a:r>
            <a:endParaRPr lang="ar-S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53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615" y="156325"/>
            <a:ext cx="10515600" cy="1325563"/>
          </a:xfrm>
        </p:spPr>
        <p:txBody>
          <a:bodyPr/>
          <a:lstStyle/>
          <a:p>
            <a:pPr algn="ctr"/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Echocardiogram (normal)</a:t>
            </a:r>
            <a:endParaRPr lang="ar-SA" dirty="0"/>
          </a:p>
        </p:txBody>
      </p:sp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22"/>
          <a:stretch/>
        </p:blipFill>
        <p:spPr bwMode="auto">
          <a:xfrm>
            <a:off x="4462317" y="1669565"/>
            <a:ext cx="3512595" cy="485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echocardiogram transthoracic view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86" y="1669564"/>
            <a:ext cx="3995225" cy="485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mage result for normal echocardio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817" y="1669564"/>
            <a:ext cx="3429877" cy="257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818" y="4296956"/>
            <a:ext cx="3429877" cy="228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64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635" y="228351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CA" sz="88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Angiogram</a:t>
            </a:r>
            <a:endParaRPr lang="ar-SA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0508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692" y="373917"/>
            <a:ext cx="10515600" cy="1325563"/>
          </a:xfrm>
        </p:spPr>
        <p:txBody>
          <a:bodyPr>
            <a:normAutofit/>
          </a:bodyPr>
          <a:lstStyle/>
          <a:p>
            <a:r>
              <a:rPr lang="en-CA" sz="5400" b="1" u="sng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LECTURE OBJECTIVES:</a:t>
            </a:r>
            <a:endParaRPr lang="ar-SA" sz="5400" b="1" u="sng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2692" y="2189532"/>
            <a:ext cx="10515600" cy="3695945"/>
          </a:xfrm>
        </p:spPr>
        <p:txBody>
          <a:bodyPr>
            <a:normAutofit/>
          </a:bodyPr>
          <a:lstStyle/>
          <a:p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To list </a:t>
            </a:r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radiological exams used </a:t>
            </a:r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to image to the heart and mediastinal vessels.</a:t>
            </a:r>
          </a:p>
          <a:p>
            <a:endParaRPr lang="en-CA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To list advantages and disadvantages of each </a:t>
            </a:r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exam </a:t>
            </a:r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in relation to heart and mediastinal vessels imaging. </a:t>
            </a:r>
          </a:p>
          <a:p>
            <a:endParaRPr lang="en-CA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To Identify normal appearance of the heart and mediastinal vessels on each modality.</a:t>
            </a:r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9667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13859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CA" sz="66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Angiogram= x-ray + I.V. contrast </a:t>
            </a:r>
            <a:endParaRPr lang="ar-SA" sz="32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0859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035" y="260313"/>
            <a:ext cx="10515600" cy="1064487"/>
          </a:xfrm>
        </p:spPr>
        <p:txBody>
          <a:bodyPr>
            <a:noAutofit/>
          </a:bodyPr>
          <a:lstStyle/>
          <a:p>
            <a:pPr algn="ctr"/>
            <a:r>
              <a:rPr lang="en-CA" sz="72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Angiogram</a:t>
            </a:r>
            <a:endParaRPr lang="ar-SA" sz="18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2001600"/>
            <a:ext cx="11887200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CA" sz="3600" b="1" i="1" u="sng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Cardiac catheterization: </a:t>
            </a:r>
            <a:r>
              <a:rPr lang="en-CA" sz="36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assessment </a:t>
            </a:r>
            <a:r>
              <a:rPr lang="en-CA" sz="36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of coronary arteries and left </a:t>
            </a:r>
            <a:r>
              <a:rPr lang="en-CA" sz="36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ventricle.</a:t>
            </a:r>
          </a:p>
          <a:p>
            <a:endParaRPr lang="en-CA" sz="3600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r>
              <a:rPr lang="en-CA" sz="36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en-CA" sz="36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en-CA" sz="3600" b="1" i="1" u="sng" dirty="0" err="1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Aortogram</a:t>
            </a:r>
            <a:r>
              <a:rPr lang="en-CA" sz="3600" b="1" i="1" u="sng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: </a:t>
            </a:r>
            <a:r>
              <a:rPr lang="en-CA" sz="36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assessment of aorta and main </a:t>
            </a:r>
            <a:r>
              <a:rPr lang="en-CA" sz="36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branches.</a:t>
            </a:r>
          </a:p>
          <a:p>
            <a:r>
              <a:rPr lang="en-CA" sz="36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</a:p>
          <a:p>
            <a:r>
              <a:rPr lang="en-CA" sz="36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en-CA" sz="36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en-CA" sz="3600" b="1" i="1" u="sng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Pulmonary angiogram: </a:t>
            </a:r>
            <a:r>
              <a:rPr lang="en-CA" sz="36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assessment </a:t>
            </a:r>
            <a:r>
              <a:rPr lang="en-CA" sz="36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of </a:t>
            </a:r>
            <a:r>
              <a:rPr lang="en-CA" sz="36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pulmonary arteries.</a:t>
            </a:r>
            <a:endParaRPr lang="ar-SA" sz="3600" dirty="0"/>
          </a:p>
        </p:txBody>
      </p:sp>
    </p:spTree>
    <p:extLst>
      <p:ext uri="{BB962C8B-B14F-4D97-AF65-F5344CB8AC3E}">
        <p14:creationId xmlns:p14="http://schemas.microsoft.com/office/powerpoint/2010/main" val="370262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243"/>
          </a:xfrm>
        </p:spPr>
        <p:txBody>
          <a:bodyPr>
            <a:noAutofit/>
          </a:bodyPr>
          <a:lstStyle/>
          <a:p>
            <a:pPr algn="ctr"/>
            <a:r>
              <a:rPr lang="en-CA" sz="60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Angiogram</a:t>
            </a:r>
            <a:endParaRPr lang="en-CA" sz="6000" dirty="0" smtClean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266" y="1507713"/>
            <a:ext cx="11649874" cy="5235114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CA" sz="3300" b="1" i="1" u="sng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Advantages: </a:t>
            </a:r>
            <a:endParaRPr lang="en-CA" sz="3300" b="1" i="1" u="sng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indent="0">
              <a:buNone/>
            </a:pPr>
            <a:endParaRPr lang="en-CA" sz="3300" b="1" i="1" u="sng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CA" sz="28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Minimal invasive procedure and can replace surgery.</a:t>
            </a:r>
            <a:endParaRPr lang="en-CA" sz="2800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CA" sz="28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Proper in assessing </a:t>
            </a:r>
            <a:r>
              <a:rPr lang="en-CA" sz="28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and </a:t>
            </a:r>
            <a:r>
              <a:rPr lang="en-CA" sz="28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treating coronary stenosis.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sz="28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Proper in assessing left ventricle</a:t>
            </a:r>
            <a:r>
              <a:rPr lang="en-CA" sz="28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sz="28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Proper in </a:t>
            </a:r>
            <a:r>
              <a:rPr lang="en-CA" sz="28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assessing and treating aortic dissection or aneurysm.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sz="28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 treatment option in extensive pulmonary embolism. </a:t>
            </a:r>
          </a:p>
          <a:p>
            <a:pPr marL="457200" lvl="1" indent="0">
              <a:buNone/>
            </a:pPr>
            <a:endParaRPr lang="en-CA" sz="28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lvl="1"/>
            <a:endParaRPr lang="en-CA" sz="2800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CA" sz="3300" b="1" i="1" u="sng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Disadvantages</a:t>
            </a:r>
            <a:r>
              <a:rPr lang="en-CA" sz="3300" b="1" i="1" u="sng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:</a:t>
            </a:r>
          </a:p>
          <a:p>
            <a:pPr marL="0" indent="0">
              <a:buNone/>
            </a:pPr>
            <a:endParaRPr lang="en-CA" sz="3300" b="1" i="1" u="sng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CA" sz="28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Use Ionizing radiation.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sz="28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Invasive procedure.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sz="28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Contrast complications.</a:t>
            </a:r>
          </a:p>
          <a:p>
            <a:pPr lvl="1"/>
            <a:endParaRPr lang="en-CA" dirty="0" smtClean="0">
              <a:solidFill>
                <a:schemeClr val="bg1"/>
              </a:solidFill>
            </a:endParaRPr>
          </a:p>
          <a:p>
            <a:endParaRPr lang="en-CA" dirty="0" smtClean="0"/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64227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54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cardiac catheterization</a:t>
            </a:r>
            <a:endParaRPr lang="en-CA" sz="5400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8198" name="Picture 6" descr="R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38" y="1852001"/>
            <a:ext cx="6754972" cy="467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 result for cardiac catheteriz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326" y="2149595"/>
            <a:ext cx="4193384" cy="395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62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54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cardiac catheterization</a:t>
            </a:r>
            <a:endParaRPr lang="ar-SA" sz="5400" b="1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1266" name="Picture 2" descr="R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" y="1690688"/>
            <a:ext cx="10716260" cy="426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08006" y="6086694"/>
            <a:ext cx="447660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CA" sz="4000" dirty="0" smtClean="0">
                <a:solidFill>
                  <a:schemeClr val="bg2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Left ventricle </a:t>
            </a:r>
            <a:endParaRPr lang="ar-SA" sz="4000" dirty="0">
              <a:solidFill>
                <a:schemeClr val="bg2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36141" y="6086694"/>
            <a:ext cx="441145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CA" sz="3600" dirty="0" smtClean="0">
                <a:solidFill>
                  <a:schemeClr val="bg2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Coronary arteries </a:t>
            </a:r>
            <a:endParaRPr lang="ar-SA" sz="3600" dirty="0">
              <a:solidFill>
                <a:schemeClr val="bg2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3180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5858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800" b="1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Normal coronary arteries </a:t>
            </a:r>
            <a:endParaRPr lang="ar-SA" sz="4800" b="1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9218" name="Picture 2" descr="Image result for cardiac catheterization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09" r="51374" b="15467"/>
          <a:stretch/>
        </p:blipFill>
        <p:spPr bwMode="auto">
          <a:xfrm>
            <a:off x="664099" y="1424363"/>
            <a:ext cx="4752498" cy="524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cardiac catheteriza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16" t="12661" b="18457"/>
          <a:stretch/>
        </p:blipFill>
        <p:spPr bwMode="auto">
          <a:xfrm>
            <a:off x="6254219" y="1424362"/>
            <a:ext cx="5148444" cy="524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95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5858"/>
          </a:xfrm>
        </p:spPr>
        <p:txBody>
          <a:bodyPr>
            <a:normAutofit fontScale="90000"/>
          </a:bodyPr>
          <a:lstStyle/>
          <a:p>
            <a:pPr algn="ctr"/>
            <a:r>
              <a:rPr lang="en-CA" sz="7300" dirty="0" err="1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Aortogram</a:t>
            </a:r>
            <a:endParaRPr lang="ar-SA" sz="48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028" name="Picture 4" descr="Image result for aorto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46" y="1789593"/>
            <a:ext cx="6253858" cy="457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aortogram technique cathe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01" y="1789592"/>
            <a:ext cx="5142852" cy="457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51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5858"/>
          </a:xfrm>
        </p:spPr>
        <p:txBody>
          <a:bodyPr>
            <a:normAutofit fontScale="90000"/>
          </a:bodyPr>
          <a:lstStyle/>
          <a:p>
            <a:pPr algn="ctr"/>
            <a:r>
              <a:rPr lang="en-CA" sz="7300" dirty="0" err="1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Aortogram</a:t>
            </a:r>
            <a:endParaRPr lang="ar-SA" sz="48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84" y="1265881"/>
            <a:ext cx="5518202" cy="486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aorto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516" y="1265880"/>
            <a:ext cx="5965025" cy="486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48153" y="6264667"/>
            <a:ext cx="293166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CA" sz="2800" b="1" dirty="0" smtClean="0">
                <a:solidFill>
                  <a:schemeClr val="bg2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Thoracic aorta</a:t>
            </a:r>
            <a:endParaRPr lang="ar-SA" sz="2800" b="1" dirty="0">
              <a:solidFill>
                <a:schemeClr val="bg2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31196" y="6264667"/>
            <a:ext cx="293166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CA" sz="2800" b="1" dirty="0" smtClean="0">
                <a:solidFill>
                  <a:schemeClr val="bg2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Abdominal aorta</a:t>
            </a:r>
            <a:endParaRPr lang="ar-SA" sz="2800" b="1" dirty="0">
              <a:solidFill>
                <a:schemeClr val="bg2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7586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014" y="29532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CA" sz="60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Pulmonary angiogram</a:t>
            </a:r>
            <a:endParaRPr lang="ar-SA" sz="6000" dirty="0"/>
          </a:p>
        </p:txBody>
      </p:sp>
      <p:pic>
        <p:nvPicPr>
          <p:cNvPr id="4098" name="Picture 2" descr="R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92" y="1620886"/>
            <a:ext cx="5770791" cy="47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37" y="1620885"/>
            <a:ext cx="4993178" cy="47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99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649" y="9798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CA" sz="60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Pulmonary angiogram</a:t>
            </a:r>
            <a:endParaRPr lang="ar-SA" sz="6000" dirty="0"/>
          </a:p>
        </p:txBody>
      </p:sp>
      <p:pic>
        <p:nvPicPr>
          <p:cNvPr id="6146" name="Picture 2" descr="Image result for pulmonary angiogram anatom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00" y="1551084"/>
            <a:ext cx="11466098" cy="384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7884" y="5528281"/>
            <a:ext cx="1128461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CA" sz="2000" b="1" dirty="0" smtClean="0">
                <a:solidFill>
                  <a:schemeClr val="bg2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RPA = Right Pulmonary Artery; LPA = Left Pulmonary Artery; ILA = </a:t>
            </a:r>
            <a:r>
              <a:rPr lang="en-CA" sz="2000" b="1" dirty="0" err="1" smtClean="0">
                <a:solidFill>
                  <a:schemeClr val="bg2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Interlobar</a:t>
            </a:r>
            <a:r>
              <a:rPr lang="en-CA" sz="2000" b="1" dirty="0" smtClean="0">
                <a:solidFill>
                  <a:schemeClr val="bg2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Artery; TA =Truncus Anterior; RUL = Right Upper Lobe; ML = Middle Lobe; RLL = Right Lower Lobe ; LUL = Left Upper Lobe ; L = Lingual ; LLL = Left Lower Lobe.  </a:t>
            </a:r>
            <a:endParaRPr lang="ar-SA" sz="2000" b="1" dirty="0">
              <a:solidFill>
                <a:schemeClr val="bg2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9889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53" y="739525"/>
            <a:ext cx="11702561" cy="1325563"/>
          </a:xfrm>
        </p:spPr>
        <p:txBody>
          <a:bodyPr>
            <a:normAutofit fontScale="90000"/>
          </a:bodyPr>
          <a:lstStyle/>
          <a:p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What radiological </a:t>
            </a:r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exams </a:t>
            </a:r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are used in imaging heart and mediastinal vessels?</a:t>
            </a:r>
            <a:r>
              <a:rPr lang="en-CA" dirty="0" smtClean="0">
                <a:solidFill>
                  <a:schemeClr val="bg1"/>
                </a:solidFill>
              </a:rPr>
              <a:t/>
            </a:r>
            <a:br>
              <a:rPr lang="en-CA" dirty="0" smtClean="0">
                <a:solidFill>
                  <a:schemeClr val="bg1"/>
                </a:solidFill>
              </a:rPr>
            </a:b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616" y="2625933"/>
            <a:ext cx="10515600" cy="3306867"/>
          </a:xfrm>
        </p:spPr>
        <p:txBody>
          <a:bodyPr/>
          <a:lstStyle/>
          <a:p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X ray </a:t>
            </a:r>
            <a:endParaRPr lang="en-CA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Angiogram</a:t>
            </a:r>
            <a:endParaRPr lang="en-CA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Echocardiogram </a:t>
            </a:r>
            <a:endParaRPr lang="en-CA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CT scan</a:t>
            </a:r>
            <a:endParaRPr lang="en-CA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MRI</a:t>
            </a:r>
            <a:endParaRPr lang="en-CA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Nuclear </a:t>
            </a:r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scan</a:t>
            </a:r>
            <a:endParaRPr lang="ar-SA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7406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458" y="242427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CA" sz="96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CT scan</a:t>
            </a:r>
            <a:endParaRPr lang="ar-SA" sz="96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5655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CA" sz="96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CT </a:t>
            </a:r>
            <a:r>
              <a:rPr lang="en-CA" sz="96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scan</a:t>
            </a:r>
            <a:endParaRPr lang="ar-SA" sz="96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2290" name="Picture 2" descr="Image result for ct sca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052" y="1923347"/>
            <a:ext cx="652700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20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8800" b="1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CT scan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643" y="1507713"/>
            <a:ext cx="11947113" cy="5248603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CA" sz="3500" b="1" i="1" u="sng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Advantages </a:t>
            </a:r>
            <a:r>
              <a:rPr lang="en-CA" sz="3500" b="1" i="1" u="sng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:</a:t>
            </a:r>
          </a:p>
          <a:p>
            <a:pPr>
              <a:buFont typeface="Wingdings" panose="05000000000000000000" pitchFamily="2" charset="2"/>
              <a:buChar char="q"/>
            </a:pPr>
            <a:endParaRPr lang="en-CA" sz="3500" b="1" i="1" u="sng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Widely available, relative cheap.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Proper in assessing pulmonary artery and aorta.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Proper in assessing coronary arteries (e.g. stenosis, calcification).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Proper in assessing heart anatomy.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Proper in assessing structure around the heart and mediastinal vessels  (e.g. lungs). </a:t>
            </a:r>
            <a:endParaRPr lang="en-CA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457200" lvl="1" indent="0">
              <a:buNone/>
            </a:pPr>
            <a:endParaRPr lang="en-CA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lvl="1"/>
            <a:endParaRPr lang="en-CA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CA" sz="3500" b="1" i="1" u="sng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Disadvantages:</a:t>
            </a:r>
          </a:p>
          <a:p>
            <a:pPr marL="0" indent="0">
              <a:buNone/>
            </a:pPr>
            <a:endParaRPr lang="en-CA" sz="3500" b="1" i="1" u="sng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Use Ionizing radiation.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Heart rate &lt; 60 beat/min for an adequate </a:t>
            </a:r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cardiac exam.</a:t>
            </a:r>
            <a:endParaRPr lang="en-CA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Intravenous contrast complications. </a:t>
            </a:r>
          </a:p>
          <a:p>
            <a:endParaRPr lang="en-CA" dirty="0" smtClean="0"/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04083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438" y="309285"/>
            <a:ext cx="10515600" cy="961104"/>
          </a:xfrm>
        </p:spPr>
        <p:txBody>
          <a:bodyPr>
            <a:normAutofit fontScale="90000"/>
          </a:bodyPr>
          <a:lstStyle/>
          <a:p>
            <a:pPr algn="ctr"/>
            <a:r>
              <a:rPr lang="en-CA" sz="80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Cardiac </a:t>
            </a:r>
            <a:r>
              <a:rPr lang="en-CA" sz="80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CT</a:t>
            </a:r>
            <a:endParaRPr lang="ar-SA" sz="80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3314" name="Picture 2" descr="Image result for ct scan normal cardiac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11" y="1777747"/>
            <a:ext cx="5398412" cy="393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238" y="1777748"/>
            <a:ext cx="5639231" cy="393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6891" y="5613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Cardiac chambers </a:t>
            </a:r>
            <a:endParaRPr lang="ar-SA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0613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98" y="5849367"/>
            <a:ext cx="10515600" cy="832129"/>
          </a:xfrm>
        </p:spPr>
        <p:txBody>
          <a:bodyPr/>
          <a:lstStyle/>
          <a:p>
            <a:pPr algn="ctr"/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Coronary arteries </a:t>
            </a:r>
            <a:endParaRPr lang="ar-SA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4338" name="Picture 2" descr="R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933" y="1375168"/>
            <a:ext cx="731317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3"/>
          <p:cNvSpPr/>
          <p:nvPr/>
        </p:nvSpPr>
        <p:spPr>
          <a:xfrm>
            <a:off x="317780" y="1406343"/>
            <a:ext cx="3926153" cy="42889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48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54438" y="309284"/>
            <a:ext cx="10515600" cy="943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80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Cardiac CT</a:t>
            </a:r>
            <a:endParaRPr lang="ar-SA" sz="80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5839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/>
          <p:cNvSpPr/>
          <p:nvPr/>
        </p:nvSpPr>
        <p:spPr>
          <a:xfrm>
            <a:off x="1221527" y="1350029"/>
            <a:ext cx="8955536" cy="52811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48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54438" y="420967"/>
            <a:ext cx="10515600" cy="751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80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Cardiac CT vs cardiac cath.</a:t>
            </a:r>
            <a:endParaRPr lang="ar-SA" sz="80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0229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636" y="393046"/>
            <a:ext cx="10515600" cy="933183"/>
          </a:xfrm>
        </p:spPr>
        <p:txBody>
          <a:bodyPr>
            <a:normAutofit/>
          </a:bodyPr>
          <a:lstStyle/>
          <a:p>
            <a:pPr algn="ctr"/>
            <a:r>
              <a:rPr lang="en-CA" sz="54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CT </a:t>
            </a:r>
            <a:r>
              <a:rPr lang="en-CA" sz="5400" dirty="0" err="1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aortogram</a:t>
            </a:r>
            <a:endParaRPr lang="ar-SA" sz="5400" dirty="0"/>
          </a:p>
        </p:txBody>
      </p:sp>
      <p:pic>
        <p:nvPicPr>
          <p:cNvPr id="9218" name="Picture 2" descr="Image result for ct angiogram ch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13" y="1672619"/>
            <a:ext cx="4885526" cy="488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ct angiogram ch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860" y="1672619"/>
            <a:ext cx="4756793" cy="488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45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635" y="0"/>
            <a:ext cx="10515600" cy="933183"/>
          </a:xfrm>
        </p:spPr>
        <p:txBody>
          <a:bodyPr>
            <a:normAutofit/>
          </a:bodyPr>
          <a:lstStyle/>
          <a:p>
            <a:pPr algn="ctr"/>
            <a:r>
              <a:rPr lang="en-CA" sz="54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CT </a:t>
            </a:r>
            <a:r>
              <a:rPr lang="en-CA" sz="5400" dirty="0" err="1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aortogram</a:t>
            </a:r>
            <a:endParaRPr lang="ar-SA" sz="5400" dirty="0"/>
          </a:p>
        </p:txBody>
      </p:sp>
      <p:pic>
        <p:nvPicPr>
          <p:cNvPr id="10244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887" y="1172666"/>
            <a:ext cx="4728503" cy="476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3489" y="6079713"/>
            <a:ext cx="404848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CA" sz="36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Volume rendering </a:t>
            </a:r>
            <a:endParaRPr lang="ar-SA" sz="36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6035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636" y="393046"/>
            <a:ext cx="10515600" cy="933183"/>
          </a:xfrm>
        </p:spPr>
        <p:txBody>
          <a:bodyPr>
            <a:normAutofit/>
          </a:bodyPr>
          <a:lstStyle/>
          <a:p>
            <a:pPr algn="ctr"/>
            <a:r>
              <a:rPr lang="en-CA" sz="54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CT Pulmonary </a:t>
            </a:r>
            <a:r>
              <a:rPr lang="en-CA" sz="54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angiogram</a:t>
            </a:r>
            <a:endParaRPr lang="ar-SA" sz="5400" dirty="0"/>
          </a:p>
        </p:txBody>
      </p:sp>
      <p:pic>
        <p:nvPicPr>
          <p:cNvPr id="7170" name="Picture 2" descr="Image result for normal ct pulmonary angiogram anatom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420" y="1576744"/>
            <a:ext cx="6086693" cy="456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normal ct pulmonary angiogram anatom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1" t="-997" r="52445" b="997"/>
          <a:stretch/>
        </p:blipFill>
        <p:spPr bwMode="auto">
          <a:xfrm>
            <a:off x="404850" y="1479792"/>
            <a:ext cx="4509178" cy="470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82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315" y="176662"/>
            <a:ext cx="10515600" cy="933183"/>
          </a:xfrm>
        </p:spPr>
        <p:txBody>
          <a:bodyPr>
            <a:normAutofit/>
          </a:bodyPr>
          <a:lstStyle/>
          <a:p>
            <a:pPr algn="ctr"/>
            <a:r>
              <a:rPr lang="en-CA" sz="54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CT Pulmonary </a:t>
            </a:r>
            <a:r>
              <a:rPr lang="en-CA" sz="54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angiogram</a:t>
            </a:r>
            <a:endParaRPr lang="ar-SA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141764"/>
            <a:ext cx="1171269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CA" sz="3600" b="1" i="1" u="sng" dirty="0" smtClean="0">
                <a:solidFill>
                  <a:srgbClr val="FFC000"/>
                </a:solidFill>
              </a:rPr>
              <a:t>Gold standard </a:t>
            </a:r>
            <a:r>
              <a:rPr lang="en-CA" sz="3600" dirty="0" smtClean="0">
                <a:solidFill>
                  <a:schemeClr val="bg2"/>
                </a:solidFill>
              </a:rPr>
              <a:t>exam to diagnose </a:t>
            </a:r>
            <a:r>
              <a:rPr lang="en-CA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Pulmonary Embolism </a:t>
            </a:r>
            <a:endParaRPr lang="ar-SA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Related imag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65" b="7407"/>
          <a:stretch/>
        </p:blipFill>
        <p:spPr bwMode="auto">
          <a:xfrm>
            <a:off x="3074757" y="1232090"/>
            <a:ext cx="5563181" cy="478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 rot="6675363">
            <a:off x="6215675" y="2938143"/>
            <a:ext cx="964496" cy="25189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TextBox 5"/>
          <p:cNvSpPr txBox="1"/>
          <p:nvPr/>
        </p:nvSpPr>
        <p:spPr>
          <a:xfrm>
            <a:off x="5232367" y="1808717"/>
            <a:ext cx="248493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CA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thrombus</a:t>
            </a:r>
            <a:endParaRPr lang="ar-SA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ight Arrow 9"/>
          <p:cNvSpPr/>
          <p:nvPr/>
        </p:nvSpPr>
        <p:spPr>
          <a:xfrm rot="5120950">
            <a:off x="5279867" y="2881530"/>
            <a:ext cx="964496" cy="25189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1301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53" y="739525"/>
            <a:ext cx="11702561" cy="1325563"/>
          </a:xfrm>
        </p:spPr>
        <p:txBody>
          <a:bodyPr>
            <a:normAutofit fontScale="90000"/>
          </a:bodyPr>
          <a:lstStyle/>
          <a:p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What radiological </a:t>
            </a:r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exams </a:t>
            </a:r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are used in imaging heart and mediastinal vessels?</a:t>
            </a:r>
            <a:r>
              <a:rPr lang="en-CA" dirty="0" smtClean="0">
                <a:solidFill>
                  <a:schemeClr val="bg1"/>
                </a:solidFill>
              </a:rPr>
              <a:t/>
            </a:r>
            <a:br>
              <a:rPr lang="en-CA" dirty="0" smtClean="0">
                <a:solidFill>
                  <a:schemeClr val="bg1"/>
                </a:solidFill>
              </a:rPr>
            </a:b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4676" y="2528211"/>
            <a:ext cx="10515600" cy="3306867"/>
          </a:xfrm>
        </p:spPr>
        <p:txBody>
          <a:bodyPr/>
          <a:lstStyle/>
          <a:p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X ray </a:t>
            </a:r>
            <a:endParaRPr lang="en-CA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Angiogram</a:t>
            </a:r>
            <a:endParaRPr lang="en-CA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Echocardiogram </a:t>
            </a:r>
            <a:endParaRPr lang="en-CA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CT scan</a:t>
            </a:r>
            <a:endParaRPr lang="en-CA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MRI</a:t>
            </a:r>
            <a:endParaRPr lang="en-CA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Nuclear </a:t>
            </a:r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scan</a:t>
            </a:r>
            <a:endParaRPr lang="ar-SA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02350" y="4728541"/>
            <a:ext cx="7901533" cy="1569660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ALL ARE USED </a:t>
            </a:r>
            <a:endParaRPr lang="en-US" sz="9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245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923" y="257085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CA" sz="11500" b="1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MRI</a:t>
            </a:r>
            <a:endParaRPr lang="ar-SA" sz="115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4317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510" y="746875"/>
            <a:ext cx="10515600" cy="523513"/>
          </a:xfrm>
        </p:spPr>
        <p:txBody>
          <a:bodyPr>
            <a:noAutofit/>
          </a:bodyPr>
          <a:lstStyle/>
          <a:p>
            <a:pPr algn="ctr"/>
            <a:r>
              <a:rPr lang="en-CA" sz="8800" b="1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MRI</a:t>
            </a:r>
            <a:endParaRPr lang="ar-SA" sz="88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2290" name="Picture 2" descr="Image result for cardiac m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344" y="1552791"/>
            <a:ext cx="6294086" cy="493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77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7200" b="1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947" y="1504538"/>
            <a:ext cx="11353800" cy="4973044"/>
          </a:xfrm>
        </p:spPr>
        <p:txBody>
          <a:bodyPr>
            <a:normAutofit fontScale="77500" lnSpcReduction="20000"/>
          </a:bodyPr>
          <a:lstStyle/>
          <a:p>
            <a:pPr marL="342900" lvl="1" indent="-342900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en-CA" sz="3200" b="1" i="1" u="sng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Advantages </a:t>
            </a:r>
            <a:r>
              <a:rPr lang="en-CA" sz="3200" b="1" i="1" u="sng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:</a:t>
            </a:r>
          </a:p>
          <a:p>
            <a:pPr marL="0" lvl="1" indent="0">
              <a:spcBef>
                <a:spcPts val="1000"/>
              </a:spcBef>
              <a:buNone/>
            </a:pPr>
            <a:endParaRPr lang="en-CA" b="1" i="1" u="sng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800100" lvl="2" indent="-3429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CA" sz="28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No Ionizing </a:t>
            </a:r>
            <a:r>
              <a:rPr lang="en-CA" sz="28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radiation.</a:t>
            </a:r>
          </a:p>
          <a:p>
            <a:pPr marL="800100" lvl="2" indent="-3429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CA" sz="28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Better soft tissue Characterization.</a:t>
            </a:r>
          </a:p>
          <a:p>
            <a:pPr marL="800100" lvl="2" indent="-3429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CA" sz="28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Proper </a:t>
            </a:r>
            <a:r>
              <a:rPr lang="en-CA" sz="28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in assessing myocardium ( e.g. infarction, infiltrative diseases</a:t>
            </a:r>
            <a:r>
              <a:rPr lang="en-CA" sz="28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).</a:t>
            </a:r>
          </a:p>
          <a:p>
            <a:pPr marL="800100" lvl="2" indent="-3429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CA" sz="28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Proper </a:t>
            </a:r>
            <a:r>
              <a:rPr lang="en-CA" sz="28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in assessing cardiac valves. </a:t>
            </a:r>
            <a:endParaRPr lang="en-CA" sz="2800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800100" lvl="2" indent="-3429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CA" sz="28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Proper </a:t>
            </a:r>
            <a:r>
              <a:rPr lang="en-CA" sz="28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in assessing aorta. </a:t>
            </a:r>
            <a:endParaRPr lang="en-CA" sz="2800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CA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457200" lvl="1" indent="0">
              <a:buNone/>
            </a:pPr>
            <a:endParaRPr lang="en-CA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342900" lvl="1" indent="-342900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en-CA" sz="3200" b="1" i="1" u="sng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Disadvantages:</a:t>
            </a:r>
          </a:p>
          <a:p>
            <a:pPr marL="0" lvl="1" indent="0">
              <a:spcBef>
                <a:spcPts val="1000"/>
              </a:spcBef>
              <a:buNone/>
            </a:pPr>
            <a:endParaRPr lang="en-CA" b="1" i="1" u="sng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800100" lvl="2" indent="-3429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CA" sz="26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Not widely available</a:t>
            </a:r>
            <a:r>
              <a:rPr lang="en-CA" sz="26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.</a:t>
            </a:r>
          </a:p>
          <a:p>
            <a:pPr marL="800100" lvl="2" indent="-3429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CA" sz="26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Contra indications (cardiac devices)</a:t>
            </a:r>
            <a:endParaRPr lang="en-CA" sz="26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800100" lvl="2" indent="-3429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CA" sz="26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Intravenous </a:t>
            </a:r>
            <a:r>
              <a:rPr lang="en-CA" sz="26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contrast complications. </a:t>
            </a:r>
          </a:p>
          <a:p>
            <a:endParaRPr lang="en-CA" dirty="0" smtClean="0"/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2929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7144"/>
          </a:xfrm>
        </p:spPr>
        <p:txBody>
          <a:bodyPr>
            <a:normAutofit fontScale="90000"/>
          </a:bodyPr>
          <a:lstStyle/>
          <a:p>
            <a:pPr algn="ctr"/>
            <a:r>
              <a:rPr lang="en-CA" sz="6600" b="1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Cardiac MRI</a:t>
            </a:r>
            <a:endParaRPr lang="ar-SA" sz="66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5364" name="Picture 4" descr="http://rainbowmi.org/rmi/images/mri_heart_ani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304" y="1608992"/>
            <a:ext cx="5044374" cy="461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53" y="1608992"/>
            <a:ext cx="5936824" cy="461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55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Image result for mri aortogram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50" y="1856514"/>
            <a:ext cx="4706950" cy="470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627" y="1824818"/>
            <a:ext cx="3236779" cy="473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6600" b="1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MRI </a:t>
            </a:r>
            <a:r>
              <a:rPr lang="en-CA" sz="6600" b="1" dirty="0" err="1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Aortogram</a:t>
            </a:r>
            <a:r>
              <a:rPr lang="en-CA" sz="6600" b="1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ar-SA" sz="66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815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6600" b="1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  MRI			vs 			CT </a:t>
            </a:r>
            <a:endParaRPr lang="ar-SA" sz="66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6" name="Picture 2" descr="Image result for ct angiogram ch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19" y="1601400"/>
            <a:ext cx="4885526" cy="488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mri aortogram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73" y="1690688"/>
            <a:ext cx="4706950" cy="470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46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022" y="235446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CA" sz="8000" b="1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Nuclear scan </a:t>
            </a:r>
            <a:endParaRPr lang="ar-SA" sz="80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7523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982" y="581511"/>
            <a:ext cx="10515600" cy="891302"/>
          </a:xfrm>
        </p:spPr>
        <p:txBody>
          <a:bodyPr>
            <a:normAutofit fontScale="90000"/>
          </a:bodyPr>
          <a:lstStyle/>
          <a:p>
            <a:pPr algn="ctr"/>
            <a:r>
              <a:rPr lang="en-CA" sz="7300" b="1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Nuclear scan </a:t>
            </a:r>
            <a:r>
              <a:rPr lang="en-CA" dirty="0" smtClean="0">
                <a:solidFill>
                  <a:schemeClr val="bg1"/>
                </a:solidFill>
              </a:rPr>
              <a:t/>
            </a:r>
            <a:br>
              <a:rPr lang="en-CA" dirty="0" smtClean="0">
                <a:solidFill>
                  <a:schemeClr val="bg1"/>
                </a:solidFill>
              </a:rPr>
            </a:br>
            <a:endParaRPr lang="ar-SA" dirty="0"/>
          </a:p>
        </p:txBody>
      </p:sp>
      <p:pic>
        <p:nvPicPr>
          <p:cNvPr id="16386" name="Picture 2" descr="R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363" y="1472813"/>
            <a:ext cx="8943652" cy="504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30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21" y="345796"/>
            <a:ext cx="10515600" cy="701227"/>
          </a:xfrm>
        </p:spPr>
        <p:txBody>
          <a:bodyPr>
            <a:noAutofit/>
          </a:bodyPr>
          <a:lstStyle/>
          <a:p>
            <a:pPr algn="ctr"/>
            <a:r>
              <a:rPr lang="en-CA" sz="6600" b="1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Nuclear scan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067" y="1901704"/>
            <a:ext cx="11656855" cy="4743014"/>
          </a:xfrm>
        </p:spPr>
        <p:txBody>
          <a:bodyPr>
            <a:normAutofit fontScale="92500" lnSpcReduction="20000"/>
          </a:bodyPr>
          <a:lstStyle/>
          <a:p>
            <a:pPr marL="342900" lvl="1" indent="-342900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en-CA" sz="3200" b="1" i="1" u="sng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Advantages</a:t>
            </a:r>
            <a:r>
              <a:rPr lang="en-CA" sz="3200" b="1" i="1" u="sng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:</a:t>
            </a:r>
          </a:p>
          <a:p>
            <a:pPr marL="0" lvl="1" indent="0">
              <a:spcBef>
                <a:spcPts val="1000"/>
              </a:spcBef>
              <a:buNone/>
            </a:pPr>
            <a:endParaRPr lang="en-CA" sz="3200" b="1" i="1" u="sng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800100" lvl="2" indent="-3429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CA" sz="24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Assess </a:t>
            </a:r>
            <a:r>
              <a:rPr lang="en-CA" sz="24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physiology/ pathophysiology </a:t>
            </a:r>
            <a:endParaRPr lang="en-CA" sz="2400" u="sng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800100" lvl="2" indent="-3429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CA" sz="24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Proper </a:t>
            </a:r>
            <a:r>
              <a:rPr lang="en-CA" sz="24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in assessing myocardium perfusion ( e.g. </a:t>
            </a:r>
            <a:r>
              <a:rPr lang="en-CA" sz="24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ischemia vs infarction).</a:t>
            </a:r>
          </a:p>
          <a:p>
            <a:pPr marL="800100" lvl="2" indent="-3429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CA" sz="24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Proper </a:t>
            </a:r>
            <a:r>
              <a:rPr lang="en-CA" sz="24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in assessing lung perfusion (pulmonary </a:t>
            </a:r>
            <a:r>
              <a:rPr lang="en-CA" sz="24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embolism) alternative to CT scan. </a:t>
            </a:r>
          </a:p>
          <a:p>
            <a:pPr marL="457200" lvl="2" indent="0">
              <a:spcBef>
                <a:spcPts val="1000"/>
              </a:spcBef>
              <a:buNone/>
            </a:pPr>
            <a:endParaRPr lang="en-CA" sz="2400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lvl="1" indent="0">
              <a:spcBef>
                <a:spcPts val="1000"/>
              </a:spcBef>
              <a:buNone/>
            </a:pPr>
            <a:endParaRPr lang="en-CA" sz="3200" b="1" i="1" u="sng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342900" lvl="1" indent="-342900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en-CA" sz="3200" b="1" i="1" u="sng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Disadvantages:</a:t>
            </a:r>
          </a:p>
          <a:p>
            <a:pPr marL="0" lvl="1" indent="0">
              <a:spcBef>
                <a:spcPts val="1000"/>
              </a:spcBef>
              <a:buNone/>
            </a:pPr>
            <a:endParaRPr lang="en-CA" sz="3200" b="1" i="1" u="sng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800100" lvl="2" indent="-3429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CA" sz="24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Use ionizing radiation</a:t>
            </a:r>
            <a:r>
              <a:rPr lang="en-CA" sz="24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.</a:t>
            </a:r>
          </a:p>
          <a:p>
            <a:pPr marL="800100" lvl="2" indent="-3429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CA" sz="24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Not widely available. </a:t>
            </a:r>
            <a:endParaRPr lang="en-CA" sz="24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800100" lvl="2" indent="-3429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CA" sz="24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Poor </a:t>
            </a:r>
            <a:r>
              <a:rPr lang="en-CA" sz="24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in assessing anatomy. </a:t>
            </a:r>
          </a:p>
          <a:p>
            <a:endParaRPr lang="en-CA" dirty="0" smtClean="0"/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5734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080" y="316266"/>
            <a:ext cx="10344005" cy="744718"/>
          </a:xfrm>
        </p:spPr>
        <p:txBody>
          <a:bodyPr>
            <a:noAutofit/>
          </a:bodyPr>
          <a:lstStyle/>
          <a:p>
            <a:pPr algn="ctr"/>
            <a:r>
              <a:rPr lang="en-CA" sz="7200" b="1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Cardiac scan </a:t>
            </a:r>
            <a:endParaRPr lang="ar-SA" sz="7200" b="1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7414" name="Picture 6" descr="Image result for cardiac nuclear sc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867" y="1684295"/>
            <a:ext cx="6094442" cy="477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4306" y="1446863"/>
            <a:ext cx="5528280" cy="5016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CA" sz="32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 study to assess myocardial perfusion (mainly left ventricle).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CA" sz="3200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CA" sz="32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Includes a stress and rest phases.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CA" sz="3200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CA" sz="32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Normal exam shows continuous uptake of left ventricle (no defects).</a:t>
            </a:r>
            <a:endParaRPr lang="ar-SA" sz="32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9637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200" y="23883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CA" sz="11500" b="1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X </a:t>
            </a:r>
            <a:r>
              <a:rPr lang="en-CA" sz="11500" b="1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ray</a:t>
            </a:r>
            <a:endParaRPr lang="ar-SA" sz="11500" b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0584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9198" cy="873883"/>
          </a:xfrm>
        </p:spPr>
        <p:txBody>
          <a:bodyPr>
            <a:noAutofit/>
          </a:bodyPr>
          <a:lstStyle/>
          <a:p>
            <a:pPr algn="ctr"/>
            <a:r>
              <a:rPr lang="en-CA" sz="6600" b="1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V/Q scan</a:t>
            </a:r>
            <a:endParaRPr lang="ar-SA" sz="6600" b="1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8434" name="Picture 2" descr="Image result for v q sca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175" y="1378612"/>
            <a:ext cx="6924462" cy="519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7326" y="1762007"/>
            <a:ext cx="4683682" cy="44319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sz="24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 study to diagnose pulmonary embolism.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CA" sz="2400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sz="24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Alternative to CT scan.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CA" sz="2400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sz="24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Includes ventilation phase and perfusion phase.</a:t>
            </a:r>
          </a:p>
          <a:p>
            <a:endParaRPr lang="en-CA" sz="2400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sz="24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Normal exam shows similar lungs uptake in ventilation and perfusion phases. </a:t>
            </a:r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44071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597" y="2097851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166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Thank you </a:t>
            </a:r>
            <a:endParaRPr lang="ar-SA" sz="166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487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1200" y="149468"/>
            <a:ext cx="11476800" cy="1276717"/>
          </a:xfrm>
        </p:spPr>
        <p:txBody>
          <a:bodyPr>
            <a:normAutofit fontScale="90000"/>
          </a:bodyPr>
          <a:lstStyle/>
          <a:p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Chest X </a:t>
            </a:r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ray</a:t>
            </a:r>
            <a:r>
              <a:rPr lang="en-CA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= Radiograph = Plain film</a:t>
            </a:r>
            <a:endParaRPr lang="ar-SA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435" y="2026383"/>
            <a:ext cx="5180209" cy="398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hest x ray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04" y="1516428"/>
            <a:ext cx="5023095" cy="502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62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240" y="22701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CA" sz="66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Chest X 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139" y="1552574"/>
            <a:ext cx="11950406" cy="5141391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CA" b="1" i="1" u="sng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Advantages </a:t>
            </a:r>
            <a:r>
              <a:rPr lang="en-CA" b="1" i="1" u="sng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:</a:t>
            </a:r>
          </a:p>
          <a:p>
            <a:pPr>
              <a:buFont typeface="Wingdings" panose="05000000000000000000" pitchFamily="2" charset="2"/>
              <a:buChar char="q"/>
            </a:pPr>
            <a:endParaRPr lang="en-CA" b="1" i="1" u="sng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Widely available, portable, cheap, easy to read.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Proper in assessing heart size.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Proper in assessing heart position (e.g. </a:t>
            </a:r>
            <a:r>
              <a:rPr lang="en-CA" dirty="0" err="1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dextrocardia</a:t>
            </a:r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).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Proper in assessing lung changes secondary to cardiac diseases (e.g. pulmonary edema</a:t>
            </a:r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).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CA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457200" lvl="1" indent="0">
              <a:buNone/>
            </a:pPr>
            <a:endParaRPr lang="en-CA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CA" b="1" i="1" u="sng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Disadvantages:</a:t>
            </a:r>
          </a:p>
          <a:p>
            <a:pPr>
              <a:buFont typeface="Wingdings" panose="05000000000000000000" pitchFamily="2" charset="2"/>
              <a:buChar char="q"/>
            </a:pPr>
            <a:endParaRPr lang="en-CA" b="1" i="1" u="sng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Use Ionizing radiation.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Limited assessment of heart cambers and myocardium.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Limited assessment of heart valves (only when calcified).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Limited assessment of pericardium.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Limited assessment of mediastinal vessels.</a:t>
            </a:r>
          </a:p>
          <a:p>
            <a:endParaRPr lang="en-CA" dirty="0" smtClean="0"/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49071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448409"/>
            <a:ext cx="11307070" cy="661988"/>
          </a:xfrm>
        </p:spPr>
        <p:txBody>
          <a:bodyPr>
            <a:noAutofit/>
          </a:bodyPr>
          <a:lstStyle/>
          <a:p>
            <a:r>
              <a:rPr lang="en-CA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Normal chest x-ray (Posterior–Anterior view) </a:t>
            </a:r>
            <a:endParaRPr lang="ar-SA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2050" name="Picture 2" descr="Image result for chest x ray heart anatom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5" y="1371600"/>
            <a:ext cx="11787356" cy="533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89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163" y="280525"/>
            <a:ext cx="10515600" cy="661988"/>
          </a:xfrm>
        </p:spPr>
        <p:txBody>
          <a:bodyPr>
            <a:noAutofit/>
          </a:bodyPr>
          <a:lstStyle/>
          <a:p>
            <a:pPr algn="ctr"/>
            <a:r>
              <a:rPr lang="en-CA" sz="48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Normal chest x-ray (lateral view) </a:t>
            </a:r>
            <a:endParaRPr lang="ar-SA" sz="48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4098" name="Picture 2" descr="Image result for chest x ray heart anatom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3690" r="8423" b="3167"/>
          <a:stretch/>
        </p:blipFill>
        <p:spPr bwMode="auto">
          <a:xfrm>
            <a:off x="5805139" y="1138202"/>
            <a:ext cx="5376363" cy="555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lated imag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8" r="16602"/>
          <a:stretch/>
        </p:blipFill>
        <p:spPr bwMode="auto">
          <a:xfrm>
            <a:off x="469962" y="1138202"/>
            <a:ext cx="5182037" cy="555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51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893</TotalTime>
  <Words>793</Words>
  <Application>Microsoft Office PowerPoint</Application>
  <PresentationFormat>Widescreen</PresentationFormat>
  <Paragraphs>203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Andalus</vt:lpstr>
      <vt:lpstr>Arial</vt:lpstr>
      <vt:lpstr>Calibri</vt:lpstr>
      <vt:lpstr>Calibri Light</vt:lpstr>
      <vt:lpstr>Times New Roman</vt:lpstr>
      <vt:lpstr>Wingdings</vt:lpstr>
      <vt:lpstr>Office Theme</vt:lpstr>
      <vt:lpstr>Rad course 366  Radiology of cardiac diseases  </vt:lpstr>
      <vt:lpstr>LECTURE OBJECTIVES:</vt:lpstr>
      <vt:lpstr>What radiological exams are used in imaging heart and mediastinal vessels? </vt:lpstr>
      <vt:lpstr>What radiological exams are used in imaging heart and mediastinal vessels? </vt:lpstr>
      <vt:lpstr>X ray</vt:lpstr>
      <vt:lpstr>Chest X ray = Radiograph = Plain film</vt:lpstr>
      <vt:lpstr>Chest X ray</vt:lpstr>
      <vt:lpstr>Normal chest x-ray (Posterior–Anterior view) </vt:lpstr>
      <vt:lpstr>Normal chest x-ray (lateral view) </vt:lpstr>
      <vt:lpstr>PowerPoint Presentation</vt:lpstr>
      <vt:lpstr>PowerPoint Presentation</vt:lpstr>
      <vt:lpstr>PowerPoint Presentation</vt:lpstr>
      <vt:lpstr>PowerPoint Presentation</vt:lpstr>
      <vt:lpstr>Echocardiogram</vt:lpstr>
      <vt:lpstr>Echocardiogram </vt:lpstr>
      <vt:lpstr>Echocardiogram</vt:lpstr>
      <vt:lpstr>Echocardiogram</vt:lpstr>
      <vt:lpstr>Echocardiogram (normal)</vt:lpstr>
      <vt:lpstr>Angiogram</vt:lpstr>
      <vt:lpstr>Angiogram= x-ray + I.V. contrast </vt:lpstr>
      <vt:lpstr>Angiogram</vt:lpstr>
      <vt:lpstr>Angiogram</vt:lpstr>
      <vt:lpstr>cardiac catheterization</vt:lpstr>
      <vt:lpstr>cardiac catheterization</vt:lpstr>
      <vt:lpstr>Normal coronary arteries </vt:lpstr>
      <vt:lpstr>Aortogram</vt:lpstr>
      <vt:lpstr>Aortogram</vt:lpstr>
      <vt:lpstr>Pulmonary angiogram</vt:lpstr>
      <vt:lpstr>Pulmonary angiogram</vt:lpstr>
      <vt:lpstr>CT scan</vt:lpstr>
      <vt:lpstr>CT scan</vt:lpstr>
      <vt:lpstr>CT scan</vt:lpstr>
      <vt:lpstr>Cardiac CT</vt:lpstr>
      <vt:lpstr>Coronary arteries </vt:lpstr>
      <vt:lpstr>PowerPoint Presentation</vt:lpstr>
      <vt:lpstr>CT aortogram</vt:lpstr>
      <vt:lpstr>CT aortogram</vt:lpstr>
      <vt:lpstr>CT Pulmonary angiogram</vt:lpstr>
      <vt:lpstr>CT Pulmonary angiogram</vt:lpstr>
      <vt:lpstr>MRI</vt:lpstr>
      <vt:lpstr>MRI</vt:lpstr>
      <vt:lpstr>MRI</vt:lpstr>
      <vt:lpstr>Cardiac MRI</vt:lpstr>
      <vt:lpstr> MRI Aortogram </vt:lpstr>
      <vt:lpstr>   MRI   vs    CT </vt:lpstr>
      <vt:lpstr>Nuclear scan </vt:lpstr>
      <vt:lpstr>Nuclear scan  </vt:lpstr>
      <vt:lpstr>Nuclear scan </vt:lpstr>
      <vt:lpstr>Cardiac scan </vt:lpstr>
      <vt:lpstr>V/Q scan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Reshaid Al Jurayyan</dc:creator>
  <cp:lastModifiedBy>Reshaid Al Jurayyan</cp:lastModifiedBy>
  <cp:revision>46</cp:revision>
  <dcterms:created xsi:type="dcterms:W3CDTF">2018-09-30T08:04:53Z</dcterms:created>
  <dcterms:modified xsi:type="dcterms:W3CDTF">2018-10-01T08:31:05Z</dcterms:modified>
</cp:coreProperties>
</file>