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92" r:id="rId5"/>
    <p:sldId id="286" r:id="rId6"/>
    <p:sldId id="293" r:id="rId7"/>
    <p:sldId id="294" r:id="rId8"/>
    <p:sldId id="295" r:id="rId9"/>
    <p:sldId id="296" r:id="rId10"/>
    <p:sldId id="259" r:id="rId11"/>
    <p:sldId id="297" r:id="rId12"/>
    <p:sldId id="258" r:id="rId13"/>
    <p:sldId id="320" r:id="rId14"/>
    <p:sldId id="322" r:id="rId15"/>
    <p:sldId id="321" r:id="rId16"/>
    <p:sldId id="326" r:id="rId17"/>
    <p:sldId id="285" r:id="rId18"/>
    <p:sldId id="324" r:id="rId19"/>
    <p:sldId id="325" r:id="rId20"/>
    <p:sldId id="327" r:id="rId21"/>
    <p:sldId id="328" r:id="rId22"/>
    <p:sldId id="330" r:id="rId23"/>
    <p:sldId id="300" r:id="rId24"/>
    <p:sldId id="262" r:id="rId25"/>
    <p:sldId id="304" r:id="rId26"/>
    <p:sldId id="305" r:id="rId27"/>
    <p:sldId id="306" r:id="rId28"/>
    <p:sldId id="301" r:id="rId29"/>
    <p:sldId id="302" r:id="rId30"/>
    <p:sldId id="303" r:id="rId31"/>
    <p:sldId id="261" r:id="rId32"/>
    <p:sldId id="278" r:id="rId33"/>
    <p:sldId id="331" r:id="rId34"/>
    <p:sldId id="308" r:id="rId35"/>
    <p:sldId id="332" r:id="rId36"/>
    <p:sldId id="264" r:id="rId37"/>
    <p:sldId id="312" r:id="rId38"/>
    <p:sldId id="313" r:id="rId39"/>
    <p:sldId id="314" r:id="rId40"/>
    <p:sldId id="318" r:id="rId41"/>
    <p:sldId id="315" r:id="rId42"/>
    <p:sldId id="316" r:id="rId43"/>
    <p:sldId id="317" r:id="rId44"/>
    <p:sldId id="319" r:id="rId45"/>
    <p:sldId id="268" r:id="rId46"/>
    <p:sldId id="280" r:id="rId47"/>
    <p:sldId id="281" r:id="rId48"/>
    <p:sldId id="282" r:id="rId49"/>
    <p:sldId id="274" r:id="rId50"/>
    <p:sldId id="277" r:id="rId51"/>
    <p:sldId id="275" r:id="rId52"/>
    <p:sldId id="276" r:id="rId53"/>
    <p:sldId id="284" r:id="rId54"/>
    <p:sldId id="272" r:id="rId55"/>
    <p:sldId id="273" r:id="rId56"/>
    <p:sldId id="269" r:id="rId57"/>
    <p:sldId id="333" r:id="rId58"/>
    <p:sldId id="270" r:id="rId59"/>
    <p:sldId id="334" r:id="rId60"/>
    <p:sldId id="271" r:id="rId61"/>
    <p:sldId id="283" r:id="rId6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7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84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186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428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83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380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86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24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301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1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5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87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5322-8007-405F-8A7E-0A2FBD235544}" type="datetimeFigureOut">
              <a:rPr lang="ar-SA" smtClean="0"/>
              <a:t>28/01/1440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41E-7B0B-432A-AEB7-19F3C104B3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4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694" y="517679"/>
            <a:ext cx="11245645" cy="2387600"/>
          </a:xfrm>
        </p:spPr>
        <p:txBody>
          <a:bodyPr>
            <a:normAutofit fontScale="90000"/>
          </a:bodyPr>
          <a:lstStyle/>
          <a:p>
            <a:r>
              <a:rPr lang="en-CA" sz="66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Radiology of the respiratory/cardiac  diseases (part 2)</a:t>
            </a:r>
            <a:endParaRPr lang="ar-SA" sz="66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517" y="478928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CA" sz="3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Dr. Reshaid Al Jurayyan </a:t>
            </a:r>
          </a:p>
          <a:p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Assistant professor &amp; consultant</a:t>
            </a:r>
          </a:p>
          <a:p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Radiology &amp; medical imaging department</a:t>
            </a:r>
          </a:p>
          <a:p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King Saud university- medical city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407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1503" y="164942"/>
            <a:ext cx="10515600" cy="896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</a:t>
            </a: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ventricle 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2" descr="Image result for right ventricular enlargement x r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13908" r="50563" b="14744"/>
          <a:stretch/>
        </p:blipFill>
        <p:spPr bwMode="auto">
          <a:xfrm>
            <a:off x="2800801" y="1308480"/>
            <a:ext cx="5787446" cy="51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1503" y="164942"/>
            <a:ext cx="10515600" cy="896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</a:t>
            </a: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ventricle 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146" name="Picture 2" descr="https://images.radiopaedia.org/images/19693765/27c0aea51217db4843c944283d4ab0_jumbo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13342" r="2012" b="11980"/>
          <a:stretch/>
        </p:blipFill>
        <p:spPr bwMode="auto">
          <a:xfrm>
            <a:off x="351503" y="1116000"/>
            <a:ext cx="10677600" cy="54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58355" y="2610734"/>
            <a:ext cx="2999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3D3D3D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"boot shaped" </a:t>
            </a:r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heart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54910" y="4188542"/>
            <a:ext cx="538774" cy="980768"/>
          </a:xfrm>
          <a:custGeom>
            <a:avLst/>
            <a:gdLst>
              <a:gd name="connsiteX0" fmla="*/ 0 w 538774"/>
              <a:gd name="connsiteY0" fmla="*/ 0 h 980768"/>
              <a:gd name="connsiteX1" fmla="*/ 258096 w 538774"/>
              <a:gd name="connsiteY1" fmla="*/ 103239 h 980768"/>
              <a:gd name="connsiteX2" fmla="*/ 449825 w 538774"/>
              <a:gd name="connsiteY2" fmla="*/ 250723 h 980768"/>
              <a:gd name="connsiteX3" fmla="*/ 538316 w 538774"/>
              <a:gd name="connsiteY3" fmla="*/ 442452 h 980768"/>
              <a:gd name="connsiteX4" fmla="*/ 479322 w 538774"/>
              <a:gd name="connsiteY4" fmla="*/ 700548 h 980768"/>
              <a:gd name="connsiteX5" fmla="*/ 368709 w 538774"/>
              <a:gd name="connsiteY5" fmla="*/ 980768 h 9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74" h="980768">
                <a:moveTo>
                  <a:pt x="0" y="0"/>
                </a:moveTo>
                <a:cubicBezTo>
                  <a:pt x="91562" y="30726"/>
                  <a:pt x="183125" y="61452"/>
                  <a:pt x="258096" y="103239"/>
                </a:cubicBezTo>
                <a:cubicBezTo>
                  <a:pt x="333067" y="145026"/>
                  <a:pt x="403122" y="194188"/>
                  <a:pt x="449825" y="250723"/>
                </a:cubicBezTo>
                <a:cubicBezTo>
                  <a:pt x="496528" y="307259"/>
                  <a:pt x="533400" y="367481"/>
                  <a:pt x="538316" y="442452"/>
                </a:cubicBezTo>
                <a:cubicBezTo>
                  <a:pt x="543232" y="517423"/>
                  <a:pt x="507590" y="610829"/>
                  <a:pt x="479322" y="700548"/>
                </a:cubicBezTo>
                <a:cubicBezTo>
                  <a:pt x="451054" y="790267"/>
                  <a:pt x="409881" y="885517"/>
                  <a:pt x="368709" y="980768"/>
                </a:cubicBezTo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774" y="3252559"/>
            <a:ext cx="35445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Elevated heart apex</a:t>
            </a:r>
            <a:endParaRPr lang="ar-S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6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chest x ray left ventricular enlarg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5" b="36215"/>
          <a:stretch/>
        </p:blipFill>
        <p:spPr bwMode="auto">
          <a:xfrm>
            <a:off x="2438307" y="1061884"/>
            <a:ext cx="6341992" cy="5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1503" y="164942"/>
            <a:ext cx="10515600" cy="896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30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chest x ray left ventricular enlarg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5" b="36215"/>
          <a:stretch/>
        </p:blipFill>
        <p:spPr bwMode="auto">
          <a:xfrm>
            <a:off x="1931854" y="1188244"/>
            <a:ext cx="6341992" cy="5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1503" y="164942"/>
            <a:ext cx="10515600" cy="896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</a:t>
            </a: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left ventricle 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46966" y="3908323"/>
            <a:ext cx="1748134" cy="2330245"/>
          </a:xfrm>
          <a:custGeom>
            <a:avLst/>
            <a:gdLst>
              <a:gd name="connsiteX0" fmla="*/ 154858 w 1748134"/>
              <a:gd name="connsiteY0" fmla="*/ 0 h 2330245"/>
              <a:gd name="connsiteX1" fmla="*/ 265471 w 1748134"/>
              <a:gd name="connsiteY1" fmla="*/ 95865 h 2330245"/>
              <a:gd name="connsiteX2" fmla="*/ 538316 w 1748134"/>
              <a:gd name="connsiteY2" fmla="*/ 567813 h 2330245"/>
              <a:gd name="connsiteX3" fmla="*/ 892277 w 1748134"/>
              <a:gd name="connsiteY3" fmla="*/ 1032387 h 2330245"/>
              <a:gd name="connsiteX4" fmla="*/ 1216742 w 1748134"/>
              <a:gd name="connsiteY4" fmla="*/ 1386348 h 2330245"/>
              <a:gd name="connsiteX5" fmla="*/ 1541206 w 1748134"/>
              <a:gd name="connsiteY5" fmla="*/ 1718187 h 2330245"/>
              <a:gd name="connsiteX6" fmla="*/ 1747683 w 1748134"/>
              <a:gd name="connsiteY6" fmla="*/ 2013155 h 2330245"/>
              <a:gd name="connsiteX7" fmla="*/ 1578077 w 1748134"/>
              <a:gd name="connsiteY7" fmla="*/ 2227007 h 2330245"/>
              <a:gd name="connsiteX8" fmla="*/ 1032387 w 1748134"/>
              <a:gd name="connsiteY8" fmla="*/ 2293374 h 2330245"/>
              <a:gd name="connsiteX9" fmla="*/ 405580 w 1748134"/>
              <a:gd name="connsiteY9" fmla="*/ 2249129 h 2330245"/>
              <a:gd name="connsiteX10" fmla="*/ 0 w 1748134"/>
              <a:gd name="connsiteY10" fmla="*/ 2330245 h 2330245"/>
              <a:gd name="connsiteX11" fmla="*/ 0 w 1748134"/>
              <a:gd name="connsiteY11" fmla="*/ 2330245 h 23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8134" h="2330245">
                <a:moveTo>
                  <a:pt x="154858" y="0"/>
                </a:moveTo>
                <a:cubicBezTo>
                  <a:pt x="178209" y="615"/>
                  <a:pt x="201561" y="1230"/>
                  <a:pt x="265471" y="95865"/>
                </a:cubicBezTo>
                <a:cubicBezTo>
                  <a:pt x="329381" y="190500"/>
                  <a:pt x="433848" y="411726"/>
                  <a:pt x="538316" y="567813"/>
                </a:cubicBezTo>
                <a:cubicBezTo>
                  <a:pt x="642784" y="723900"/>
                  <a:pt x="779206" y="895964"/>
                  <a:pt x="892277" y="1032387"/>
                </a:cubicBezTo>
                <a:cubicBezTo>
                  <a:pt x="1005348" y="1168810"/>
                  <a:pt x="1108587" y="1272048"/>
                  <a:pt x="1216742" y="1386348"/>
                </a:cubicBezTo>
                <a:cubicBezTo>
                  <a:pt x="1324897" y="1500648"/>
                  <a:pt x="1452716" y="1613719"/>
                  <a:pt x="1541206" y="1718187"/>
                </a:cubicBezTo>
                <a:cubicBezTo>
                  <a:pt x="1629696" y="1822655"/>
                  <a:pt x="1741538" y="1928352"/>
                  <a:pt x="1747683" y="2013155"/>
                </a:cubicBezTo>
                <a:cubicBezTo>
                  <a:pt x="1753828" y="2097958"/>
                  <a:pt x="1697293" y="2180304"/>
                  <a:pt x="1578077" y="2227007"/>
                </a:cubicBezTo>
                <a:cubicBezTo>
                  <a:pt x="1458861" y="2273710"/>
                  <a:pt x="1227803" y="2289687"/>
                  <a:pt x="1032387" y="2293374"/>
                </a:cubicBezTo>
                <a:cubicBezTo>
                  <a:pt x="836971" y="2297061"/>
                  <a:pt x="577644" y="2242984"/>
                  <a:pt x="405580" y="2249129"/>
                </a:cubicBezTo>
                <a:cubicBezTo>
                  <a:pt x="233516" y="2255274"/>
                  <a:pt x="0" y="2330245"/>
                  <a:pt x="0" y="2330245"/>
                </a:cubicBezTo>
                <a:lnTo>
                  <a:pt x="0" y="2330245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 10"/>
          <p:cNvSpPr/>
          <p:nvPr/>
        </p:nvSpPr>
        <p:spPr>
          <a:xfrm>
            <a:off x="5646966" y="3982065"/>
            <a:ext cx="1770910" cy="2321014"/>
          </a:xfrm>
          <a:custGeom>
            <a:avLst/>
            <a:gdLst>
              <a:gd name="connsiteX0" fmla="*/ 206478 w 1770910"/>
              <a:gd name="connsiteY0" fmla="*/ 0 h 2321014"/>
              <a:gd name="connsiteX1" fmla="*/ 796413 w 1770910"/>
              <a:gd name="connsiteY1" fmla="*/ 538316 h 2321014"/>
              <a:gd name="connsiteX2" fmla="*/ 1187245 w 1770910"/>
              <a:gd name="connsiteY2" fmla="*/ 818535 h 2321014"/>
              <a:gd name="connsiteX3" fmla="*/ 1614948 w 1770910"/>
              <a:gd name="connsiteY3" fmla="*/ 1157748 h 2321014"/>
              <a:gd name="connsiteX4" fmla="*/ 1762432 w 1770910"/>
              <a:gd name="connsiteY4" fmla="*/ 1511709 h 2321014"/>
              <a:gd name="connsiteX5" fmla="*/ 1747684 w 1770910"/>
              <a:gd name="connsiteY5" fmla="*/ 1909916 h 2321014"/>
              <a:gd name="connsiteX6" fmla="*/ 1703439 w 1770910"/>
              <a:gd name="connsiteY6" fmla="*/ 2256503 h 2321014"/>
              <a:gd name="connsiteX7" fmla="*/ 1622323 w 1770910"/>
              <a:gd name="connsiteY7" fmla="*/ 2315496 h 2321014"/>
              <a:gd name="connsiteX8" fmla="*/ 1238865 w 1770910"/>
              <a:gd name="connsiteY8" fmla="*/ 2182761 h 2321014"/>
              <a:gd name="connsiteX9" fmla="*/ 744794 w 1770910"/>
              <a:gd name="connsiteY9" fmla="*/ 2123767 h 2321014"/>
              <a:gd name="connsiteX10" fmla="*/ 0 w 1770910"/>
              <a:gd name="connsiteY10" fmla="*/ 2145890 h 232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0910" h="2321014">
                <a:moveTo>
                  <a:pt x="206478" y="0"/>
                </a:moveTo>
                <a:cubicBezTo>
                  <a:pt x="419715" y="200947"/>
                  <a:pt x="632952" y="401894"/>
                  <a:pt x="796413" y="538316"/>
                </a:cubicBezTo>
                <a:cubicBezTo>
                  <a:pt x="959874" y="674738"/>
                  <a:pt x="1050823" y="715296"/>
                  <a:pt x="1187245" y="818535"/>
                </a:cubicBezTo>
                <a:cubicBezTo>
                  <a:pt x="1323667" y="921774"/>
                  <a:pt x="1519084" y="1042219"/>
                  <a:pt x="1614948" y="1157748"/>
                </a:cubicBezTo>
                <a:cubicBezTo>
                  <a:pt x="1710812" y="1273277"/>
                  <a:pt x="1740309" y="1386348"/>
                  <a:pt x="1762432" y="1511709"/>
                </a:cubicBezTo>
                <a:cubicBezTo>
                  <a:pt x="1784555" y="1637070"/>
                  <a:pt x="1757516" y="1785784"/>
                  <a:pt x="1747684" y="1909916"/>
                </a:cubicBezTo>
                <a:cubicBezTo>
                  <a:pt x="1737852" y="2034048"/>
                  <a:pt x="1724332" y="2188906"/>
                  <a:pt x="1703439" y="2256503"/>
                </a:cubicBezTo>
                <a:cubicBezTo>
                  <a:pt x="1682546" y="2324100"/>
                  <a:pt x="1699752" y="2327786"/>
                  <a:pt x="1622323" y="2315496"/>
                </a:cubicBezTo>
                <a:cubicBezTo>
                  <a:pt x="1544894" y="2303206"/>
                  <a:pt x="1385120" y="2214716"/>
                  <a:pt x="1238865" y="2182761"/>
                </a:cubicBezTo>
                <a:cubicBezTo>
                  <a:pt x="1092610" y="2150806"/>
                  <a:pt x="951271" y="2129912"/>
                  <a:pt x="744794" y="2123767"/>
                </a:cubicBezTo>
                <a:cubicBezTo>
                  <a:pt x="538317" y="2117622"/>
                  <a:pt x="269158" y="2131756"/>
                  <a:pt x="0" y="214589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5486125" y="5393661"/>
            <a:ext cx="18660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endParaRPr lang="ar-S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7298" y="3843812"/>
            <a:ext cx="35543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Enlarged left ventricle </a:t>
            </a:r>
            <a:endParaRPr lang="ar-SA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0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1503" y="164942"/>
            <a:ext cx="10515600" cy="896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74" y="1061884"/>
            <a:ext cx="5035858" cy="51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1503" y="164942"/>
            <a:ext cx="10515600" cy="896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</a:t>
            </a:r>
            <a:r>
              <a:rPr lang="en-CA" sz="36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Right atrium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74" y="1061884"/>
            <a:ext cx="5035858" cy="51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4277574" y="3244645"/>
            <a:ext cx="854865" cy="2426110"/>
          </a:xfrm>
          <a:custGeom>
            <a:avLst/>
            <a:gdLst>
              <a:gd name="connsiteX0" fmla="*/ 854865 w 854865"/>
              <a:gd name="connsiteY0" fmla="*/ 0 h 2426110"/>
              <a:gd name="connsiteX1" fmla="*/ 353420 w 854865"/>
              <a:gd name="connsiteY1" fmla="*/ 324465 h 2426110"/>
              <a:gd name="connsiteX2" fmla="*/ 51078 w 854865"/>
              <a:gd name="connsiteY2" fmla="*/ 796413 h 2426110"/>
              <a:gd name="connsiteX3" fmla="*/ 6832 w 854865"/>
              <a:gd name="connsiteY3" fmla="*/ 1327355 h 2426110"/>
              <a:gd name="connsiteX4" fmla="*/ 124820 w 854865"/>
              <a:gd name="connsiteY4" fmla="*/ 1873045 h 2426110"/>
              <a:gd name="connsiteX5" fmla="*/ 449284 w 854865"/>
              <a:gd name="connsiteY5" fmla="*/ 2322871 h 2426110"/>
              <a:gd name="connsiteX6" fmla="*/ 692632 w 854865"/>
              <a:gd name="connsiteY6" fmla="*/ 2426110 h 242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865" h="2426110">
                <a:moveTo>
                  <a:pt x="854865" y="0"/>
                </a:moveTo>
                <a:cubicBezTo>
                  <a:pt x="671124" y="95865"/>
                  <a:pt x="487384" y="191730"/>
                  <a:pt x="353420" y="324465"/>
                </a:cubicBezTo>
                <a:cubicBezTo>
                  <a:pt x="219456" y="457200"/>
                  <a:pt x="108843" y="629265"/>
                  <a:pt x="51078" y="796413"/>
                </a:cubicBezTo>
                <a:cubicBezTo>
                  <a:pt x="-6687" y="963561"/>
                  <a:pt x="-5458" y="1147916"/>
                  <a:pt x="6832" y="1327355"/>
                </a:cubicBezTo>
                <a:cubicBezTo>
                  <a:pt x="19122" y="1506794"/>
                  <a:pt x="51078" y="1707126"/>
                  <a:pt x="124820" y="1873045"/>
                </a:cubicBezTo>
                <a:cubicBezTo>
                  <a:pt x="198562" y="2038964"/>
                  <a:pt x="354649" y="2230694"/>
                  <a:pt x="449284" y="2322871"/>
                </a:cubicBezTo>
                <a:cubicBezTo>
                  <a:pt x="543919" y="2415048"/>
                  <a:pt x="618275" y="2420579"/>
                  <a:pt x="692632" y="242611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3478956" y="2294437"/>
            <a:ext cx="47801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Displaced right heart border (</a:t>
            </a:r>
            <a:r>
              <a:rPr lang="en-CA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double border sign) </a:t>
            </a:r>
            <a:endParaRPr lang="ar-SA" sz="24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08674"/>
            <a:ext cx="6127955" cy="6267919"/>
          </a:xfrm>
        </p:spPr>
        <p:txBody>
          <a:bodyPr>
            <a:noAutofit/>
          </a:bodyPr>
          <a:lstStyle/>
          <a:p>
            <a:r>
              <a:rPr lang="en-CA" sz="2800" b="1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?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9698" name="Picture 2" descr="Image result for pericardial effusion x ra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9" r="6364"/>
          <a:stretch/>
        </p:blipFill>
        <p:spPr bwMode="auto">
          <a:xfrm>
            <a:off x="5859901" y="361190"/>
            <a:ext cx="6059849" cy="62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08674"/>
            <a:ext cx="6127955" cy="6267919"/>
          </a:xfrm>
        </p:spPr>
        <p:txBody>
          <a:bodyPr>
            <a:noAutofit/>
          </a:bodyPr>
          <a:lstStyle/>
          <a:p>
            <a:r>
              <a:rPr lang="en-CA" sz="2800" b="1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?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 shadow is enlarged.</a:t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i="1" u="sng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i="1" u="sng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9698" name="Picture 2" descr="Image result for pericardial effusion x ra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9" r="6364"/>
          <a:stretch/>
        </p:blipFill>
        <p:spPr bwMode="auto">
          <a:xfrm>
            <a:off x="5859901" y="361190"/>
            <a:ext cx="6059849" cy="62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08674"/>
            <a:ext cx="6127955" cy="6267919"/>
          </a:xfrm>
        </p:spPr>
        <p:txBody>
          <a:bodyPr>
            <a:noAutofit/>
          </a:bodyPr>
          <a:lstStyle/>
          <a:p>
            <a:r>
              <a:rPr lang="en-CA" sz="2800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could be the cause ? And why? 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9698" name="Picture 2" descr="Image result for pericardial effusion x ra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9" r="6364"/>
          <a:stretch/>
        </p:blipFill>
        <p:spPr bwMode="auto">
          <a:xfrm>
            <a:off x="5859901" y="361190"/>
            <a:ext cx="6059849" cy="62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08674"/>
            <a:ext cx="6127955" cy="6267919"/>
          </a:xfrm>
        </p:spPr>
        <p:txBody>
          <a:bodyPr>
            <a:noAutofit/>
          </a:bodyPr>
          <a:lstStyle/>
          <a:p>
            <a:r>
              <a:rPr lang="en-CA" sz="2800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could be the cause ? And why? 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Pericardial effusion.  No lung changes (edema). </a:t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9698" name="Picture 2" descr="Image result for pericardial effusion x ra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9" r="6364"/>
          <a:stretch/>
        </p:blipFill>
        <p:spPr bwMode="auto">
          <a:xfrm>
            <a:off x="5859901" y="361190"/>
            <a:ext cx="6059849" cy="62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6" y="564229"/>
            <a:ext cx="5533105" cy="1699649"/>
          </a:xfrm>
        </p:spPr>
        <p:txBody>
          <a:bodyPr>
            <a:normAutofit fontScale="90000"/>
          </a:bodyPr>
          <a:lstStyle/>
          <a:p>
            <a:r>
              <a:rPr lang="en-CA" b="1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old male presenting to emergency with chest pain.</a:t>
            </a:r>
            <a:endParaRPr lang="ar-SA" b="1" i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Image result for cardiogenic pulmonary edema x r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5616" r="2988" b="6285"/>
          <a:stretch/>
        </p:blipFill>
        <p:spPr bwMode="auto">
          <a:xfrm>
            <a:off x="5420032" y="401996"/>
            <a:ext cx="6614651" cy="60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08674"/>
            <a:ext cx="6127955" cy="6267919"/>
          </a:xfrm>
        </p:spPr>
        <p:txBody>
          <a:bodyPr>
            <a:noAutofit/>
          </a:bodyPr>
          <a:lstStyle/>
          <a:p>
            <a:r>
              <a:rPr lang="en-CA" sz="2800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Who to confirmed the diagnosis ?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9698" name="Picture 2" descr="Image result for pericardial effusion x ra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9" r="6364"/>
          <a:stretch/>
        </p:blipFill>
        <p:spPr bwMode="auto">
          <a:xfrm>
            <a:off x="5859901" y="361190"/>
            <a:ext cx="6059849" cy="62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08674"/>
            <a:ext cx="6127955" cy="6267919"/>
          </a:xfrm>
        </p:spPr>
        <p:txBody>
          <a:bodyPr>
            <a:noAutofit/>
          </a:bodyPr>
          <a:lstStyle/>
          <a:p>
            <a:r>
              <a:rPr lang="en-CA" sz="2800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Who to confirmed the diagnosis ?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Echocardiograph or CT scan.</a:t>
            </a:r>
            <a:endParaRPr lang="ar-S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 descr="Image result for pericardial effusio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45" y="116067"/>
            <a:ext cx="4560289" cy="32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24" y="3296812"/>
            <a:ext cx="4181166" cy="33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3" y="508674"/>
            <a:ext cx="6127955" cy="6267919"/>
          </a:xfrm>
        </p:spPr>
        <p:txBody>
          <a:bodyPr>
            <a:noAutofit/>
          </a:bodyPr>
          <a:lstStyle/>
          <a:p>
            <a:r>
              <a:rPr lang="en-CA" sz="2800" b="1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?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 shadow is enlarged.</a:t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could be the cause ? And why? 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Pericardial effusion.  No lung changes (edema). </a:t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i="1" u="sng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Who to confirmed the diagnosis ?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Echocardiograph or CT scan.</a:t>
            </a:r>
            <a:endParaRPr lang="ar-S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 descr="Image result for pericardial effusio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20" y="4570081"/>
            <a:ext cx="2995512" cy="21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16" y="4442806"/>
            <a:ext cx="2923959" cy="23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ericardial effusion x ra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9" r="6364"/>
          <a:stretch/>
        </p:blipFill>
        <p:spPr bwMode="auto">
          <a:xfrm>
            <a:off x="7479676" y="308089"/>
            <a:ext cx="3909260" cy="40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302" y="3268836"/>
            <a:ext cx="58256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</a:t>
            </a:r>
            <a:r>
              <a:rPr lang="en-CA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arrow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pointing at ?</a:t>
            </a:r>
          </a:p>
        </p:txBody>
      </p:sp>
      <p:sp>
        <p:nvSpPr>
          <p:cNvPr id="5" name="Freeform 4"/>
          <p:cNvSpPr/>
          <p:nvPr/>
        </p:nvSpPr>
        <p:spPr>
          <a:xfrm>
            <a:off x="8915400" y="1450118"/>
            <a:ext cx="1330656" cy="1853521"/>
          </a:xfrm>
          <a:custGeom>
            <a:avLst/>
            <a:gdLst>
              <a:gd name="connsiteX0" fmla="*/ 0 w 1330656"/>
              <a:gd name="connsiteY0" fmla="*/ 120585 h 1853521"/>
              <a:gd name="connsiteX1" fmla="*/ 376084 w 1330656"/>
              <a:gd name="connsiteY1" fmla="*/ 9972 h 1853521"/>
              <a:gd name="connsiteX2" fmla="*/ 744794 w 1330656"/>
              <a:gd name="connsiteY2" fmla="*/ 39469 h 1853521"/>
              <a:gd name="connsiteX3" fmla="*/ 1106129 w 1330656"/>
              <a:gd name="connsiteY3" fmla="*/ 312314 h 1853521"/>
              <a:gd name="connsiteX4" fmla="*/ 1327355 w 1330656"/>
              <a:gd name="connsiteY4" fmla="*/ 813759 h 1853521"/>
              <a:gd name="connsiteX5" fmla="*/ 1224116 w 1330656"/>
              <a:gd name="connsiteY5" fmla="*/ 1307830 h 1853521"/>
              <a:gd name="connsiteX6" fmla="*/ 1025013 w 1330656"/>
              <a:gd name="connsiteY6" fmla="*/ 1624921 h 1853521"/>
              <a:gd name="connsiteX7" fmla="*/ 634181 w 1330656"/>
              <a:gd name="connsiteY7" fmla="*/ 1728159 h 1853521"/>
              <a:gd name="connsiteX8" fmla="*/ 294968 w 1330656"/>
              <a:gd name="connsiteY8" fmla="*/ 1853521 h 18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656" h="1853521">
                <a:moveTo>
                  <a:pt x="0" y="120585"/>
                </a:moveTo>
                <a:cubicBezTo>
                  <a:pt x="125976" y="72038"/>
                  <a:pt x="251952" y="23491"/>
                  <a:pt x="376084" y="9972"/>
                </a:cubicBezTo>
                <a:cubicBezTo>
                  <a:pt x="500216" y="-3547"/>
                  <a:pt x="623120" y="-10921"/>
                  <a:pt x="744794" y="39469"/>
                </a:cubicBezTo>
                <a:cubicBezTo>
                  <a:pt x="866468" y="89859"/>
                  <a:pt x="1009036" y="183266"/>
                  <a:pt x="1106129" y="312314"/>
                </a:cubicBezTo>
                <a:cubicBezTo>
                  <a:pt x="1203222" y="441362"/>
                  <a:pt x="1307691" y="647840"/>
                  <a:pt x="1327355" y="813759"/>
                </a:cubicBezTo>
                <a:cubicBezTo>
                  <a:pt x="1347020" y="979678"/>
                  <a:pt x="1274506" y="1172636"/>
                  <a:pt x="1224116" y="1307830"/>
                </a:cubicBezTo>
                <a:cubicBezTo>
                  <a:pt x="1173726" y="1443024"/>
                  <a:pt x="1123336" y="1554866"/>
                  <a:pt x="1025013" y="1624921"/>
                </a:cubicBezTo>
                <a:cubicBezTo>
                  <a:pt x="926691" y="1694976"/>
                  <a:pt x="755855" y="1690059"/>
                  <a:pt x="634181" y="1728159"/>
                </a:cubicBezTo>
                <a:cubicBezTo>
                  <a:pt x="512507" y="1766259"/>
                  <a:pt x="403737" y="1809890"/>
                  <a:pt x="294968" y="1853521"/>
                </a:cubicBezTo>
              </a:path>
            </a:pathLst>
          </a:cu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rot="3153230">
            <a:off x="10888885" y="762667"/>
            <a:ext cx="186997" cy="15338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0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425" y="3065668"/>
            <a:ext cx="582561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</a:t>
            </a:r>
            <a:r>
              <a:rPr lang="en-CA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arrow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pointing at ?</a:t>
            </a:r>
          </a:p>
          <a:p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Aortic </a:t>
            </a:r>
            <a:r>
              <a:rPr lang="en-CA" sz="2800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arch (aortic knob</a:t>
            </a: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C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915400" y="1450118"/>
            <a:ext cx="1330656" cy="1853521"/>
          </a:xfrm>
          <a:custGeom>
            <a:avLst/>
            <a:gdLst>
              <a:gd name="connsiteX0" fmla="*/ 0 w 1330656"/>
              <a:gd name="connsiteY0" fmla="*/ 120585 h 1853521"/>
              <a:gd name="connsiteX1" fmla="*/ 376084 w 1330656"/>
              <a:gd name="connsiteY1" fmla="*/ 9972 h 1853521"/>
              <a:gd name="connsiteX2" fmla="*/ 744794 w 1330656"/>
              <a:gd name="connsiteY2" fmla="*/ 39469 h 1853521"/>
              <a:gd name="connsiteX3" fmla="*/ 1106129 w 1330656"/>
              <a:gd name="connsiteY3" fmla="*/ 312314 h 1853521"/>
              <a:gd name="connsiteX4" fmla="*/ 1327355 w 1330656"/>
              <a:gd name="connsiteY4" fmla="*/ 813759 h 1853521"/>
              <a:gd name="connsiteX5" fmla="*/ 1224116 w 1330656"/>
              <a:gd name="connsiteY5" fmla="*/ 1307830 h 1853521"/>
              <a:gd name="connsiteX6" fmla="*/ 1025013 w 1330656"/>
              <a:gd name="connsiteY6" fmla="*/ 1624921 h 1853521"/>
              <a:gd name="connsiteX7" fmla="*/ 634181 w 1330656"/>
              <a:gd name="connsiteY7" fmla="*/ 1728159 h 1853521"/>
              <a:gd name="connsiteX8" fmla="*/ 294968 w 1330656"/>
              <a:gd name="connsiteY8" fmla="*/ 1853521 h 18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656" h="1853521">
                <a:moveTo>
                  <a:pt x="0" y="120585"/>
                </a:moveTo>
                <a:cubicBezTo>
                  <a:pt x="125976" y="72038"/>
                  <a:pt x="251952" y="23491"/>
                  <a:pt x="376084" y="9972"/>
                </a:cubicBezTo>
                <a:cubicBezTo>
                  <a:pt x="500216" y="-3547"/>
                  <a:pt x="623120" y="-10921"/>
                  <a:pt x="744794" y="39469"/>
                </a:cubicBezTo>
                <a:cubicBezTo>
                  <a:pt x="866468" y="89859"/>
                  <a:pt x="1009036" y="183266"/>
                  <a:pt x="1106129" y="312314"/>
                </a:cubicBezTo>
                <a:cubicBezTo>
                  <a:pt x="1203222" y="441362"/>
                  <a:pt x="1307691" y="647840"/>
                  <a:pt x="1327355" y="813759"/>
                </a:cubicBezTo>
                <a:cubicBezTo>
                  <a:pt x="1347020" y="979678"/>
                  <a:pt x="1274506" y="1172636"/>
                  <a:pt x="1224116" y="1307830"/>
                </a:cubicBezTo>
                <a:cubicBezTo>
                  <a:pt x="1173726" y="1443024"/>
                  <a:pt x="1123336" y="1554866"/>
                  <a:pt x="1025013" y="1624921"/>
                </a:cubicBezTo>
                <a:cubicBezTo>
                  <a:pt x="926691" y="1694976"/>
                  <a:pt x="755855" y="1690059"/>
                  <a:pt x="634181" y="1728159"/>
                </a:cubicBezTo>
                <a:cubicBezTo>
                  <a:pt x="512507" y="1766259"/>
                  <a:pt x="403737" y="1809890"/>
                  <a:pt x="294968" y="1853521"/>
                </a:cubicBezTo>
              </a:path>
            </a:pathLst>
          </a:cu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rot="3153230">
            <a:off x="10888885" y="762667"/>
            <a:ext cx="186997" cy="15338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7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418" y="2202888"/>
            <a:ext cx="582561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it normal ?</a:t>
            </a:r>
          </a:p>
          <a:p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</p:txBody>
      </p:sp>
      <p:sp>
        <p:nvSpPr>
          <p:cNvPr id="5" name="Freeform 4"/>
          <p:cNvSpPr/>
          <p:nvPr/>
        </p:nvSpPr>
        <p:spPr>
          <a:xfrm>
            <a:off x="8915400" y="1450118"/>
            <a:ext cx="1330656" cy="1853521"/>
          </a:xfrm>
          <a:custGeom>
            <a:avLst/>
            <a:gdLst>
              <a:gd name="connsiteX0" fmla="*/ 0 w 1330656"/>
              <a:gd name="connsiteY0" fmla="*/ 120585 h 1853521"/>
              <a:gd name="connsiteX1" fmla="*/ 376084 w 1330656"/>
              <a:gd name="connsiteY1" fmla="*/ 9972 h 1853521"/>
              <a:gd name="connsiteX2" fmla="*/ 744794 w 1330656"/>
              <a:gd name="connsiteY2" fmla="*/ 39469 h 1853521"/>
              <a:gd name="connsiteX3" fmla="*/ 1106129 w 1330656"/>
              <a:gd name="connsiteY3" fmla="*/ 312314 h 1853521"/>
              <a:gd name="connsiteX4" fmla="*/ 1327355 w 1330656"/>
              <a:gd name="connsiteY4" fmla="*/ 813759 h 1853521"/>
              <a:gd name="connsiteX5" fmla="*/ 1224116 w 1330656"/>
              <a:gd name="connsiteY5" fmla="*/ 1307830 h 1853521"/>
              <a:gd name="connsiteX6" fmla="*/ 1025013 w 1330656"/>
              <a:gd name="connsiteY6" fmla="*/ 1624921 h 1853521"/>
              <a:gd name="connsiteX7" fmla="*/ 634181 w 1330656"/>
              <a:gd name="connsiteY7" fmla="*/ 1728159 h 1853521"/>
              <a:gd name="connsiteX8" fmla="*/ 294968 w 1330656"/>
              <a:gd name="connsiteY8" fmla="*/ 1853521 h 18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656" h="1853521">
                <a:moveTo>
                  <a:pt x="0" y="120585"/>
                </a:moveTo>
                <a:cubicBezTo>
                  <a:pt x="125976" y="72038"/>
                  <a:pt x="251952" y="23491"/>
                  <a:pt x="376084" y="9972"/>
                </a:cubicBezTo>
                <a:cubicBezTo>
                  <a:pt x="500216" y="-3547"/>
                  <a:pt x="623120" y="-10921"/>
                  <a:pt x="744794" y="39469"/>
                </a:cubicBezTo>
                <a:cubicBezTo>
                  <a:pt x="866468" y="89859"/>
                  <a:pt x="1009036" y="183266"/>
                  <a:pt x="1106129" y="312314"/>
                </a:cubicBezTo>
                <a:cubicBezTo>
                  <a:pt x="1203222" y="441362"/>
                  <a:pt x="1307691" y="647840"/>
                  <a:pt x="1327355" y="813759"/>
                </a:cubicBezTo>
                <a:cubicBezTo>
                  <a:pt x="1347020" y="979678"/>
                  <a:pt x="1274506" y="1172636"/>
                  <a:pt x="1224116" y="1307830"/>
                </a:cubicBezTo>
                <a:cubicBezTo>
                  <a:pt x="1173726" y="1443024"/>
                  <a:pt x="1123336" y="1554866"/>
                  <a:pt x="1025013" y="1624921"/>
                </a:cubicBezTo>
                <a:cubicBezTo>
                  <a:pt x="926691" y="1694976"/>
                  <a:pt x="755855" y="1690059"/>
                  <a:pt x="634181" y="1728159"/>
                </a:cubicBezTo>
                <a:cubicBezTo>
                  <a:pt x="512507" y="1766259"/>
                  <a:pt x="403737" y="1809890"/>
                  <a:pt x="294968" y="1853521"/>
                </a:cubicBezTo>
              </a:path>
            </a:pathLst>
          </a:cu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rot="3153230">
            <a:off x="10888885" y="762667"/>
            <a:ext cx="186997" cy="15338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2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418" y="2202888"/>
            <a:ext cx="582561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it normal ?</a:t>
            </a:r>
          </a:p>
          <a:p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No, dilated/enlarged.  </a:t>
            </a:r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915400" y="1450118"/>
            <a:ext cx="1330656" cy="1853521"/>
          </a:xfrm>
          <a:custGeom>
            <a:avLst/>
            <a:gdLst>
              <a:gd name="connsiteX0" fmla="*/ 0 w 1330656"/>
              <a:gd name="connsiteY0" fmla="*/ 120585 h 1853521"/>
              <a:gd name="connsiteX1" fmla="*/ 376084 w 1330656"/>
              <a:gd name="connsiteY1" fmla="*/ 9972 h 1853521"/>
              <a:gd name="connsiteX2" fmla="*/ 744794 w 1330656"/>
              <a:gd name="connsiteY2" fmla="*/ 39469 h 1853521"/>
              <a:gd name="connsiteX3" fmla="*/ 1106129 w 1330656"/>
              <a:gd name="connsiteY3" fmla="*/ 312314 h 1853521"/>
              <a:gd name="connsiteX4" fmla="*/ 1327355 w 1330656"/>
              <a:gd name="connsiteY4" fmla="*/ 813759 h 1853521"/>
              <a:gd name="connsiteX5" fmla="*/ 1224116 w 1330656"/>
              <a:gd name="connsiteY5" fmla="*/ 1307830 h 1853521"/>
              <a:gd name="connsiteX6" fmla="*/ 1025013 w 1330656"/>
              <a:gd name="connsiteY6" fmla="*/ 1624921 h 1853521"/>
              <a:gd name="connsiteX7" fmla="*/ 634181 w 1330656"/>
              <a:gd name="connsiteY7" fmla="*/ 1728159 h 1853521"/>
              <a:gd name="connsiteX8" fmla="*/ 294968 w 1330656"/>
              <a:gd name="connsiteY8" fmla="*/ 1853521 h 18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656" h="1853521">
                <a:moveTo>
                  <a:pt x="0" y="120585"/>
                </a:moveTo>
                <a:cubicBezTo>
                  <a:pt x="125976" y="72038"/>
                  <a:pt x="251952" y="23491"/>
                  <a:pt x="376084" y="9972"/>
                </a:cubicBezTo>
                <a:cubicBezTo>
                  <a:pt x="500216" y="-3547"/>
                  <a:pt x="623120" y="-10921"/>
                  <a:pt x="744794" y="39469"/>
                </a:cubicBezTo>
                <a:cubicBezTo>
                  <a:pt x="866468" y="89859"/>
                  <a:pt x="1009036" y="183266"/>
                  <a:pt x="1106129" y="312314"/>
                </a:cubicBezTo>
                <a:cubicBezTo>
                  <a:pt x="1203222" y="441362"/>
                  <a:pt x="1307691" y="647840"/>
                  <a:pt x="1327355" y="813759"/>
                </a:cubicBezTo>
                <a:cubicBezTo>
                  <a:pt x="1347020" y="979678"/>
                  <a:pt x="1274506" y="1172636"/>
                  <a:pt x="1224116" y="1307830"/>
                </a:cubicBezTo>
                <a:cubicBezTo>
                  <a:pt x="1173726" y="1443024"/>
                  <a:pt x="1123336" y="1554866"/>
                  <a:pt x="1025013" y="1624921"/>
                </a:cubicBezTo>
                <a:cubicBezTo>
                  <a:pt x="926691" y="1694976"/>
                  <a:pt x="755855" y="1690059"/>
                  <a:pt x="634181" y="1728159"/>
                </a:cubicBezTo>
                <a:cubicBezTo>
                  <a:pt x="512507" y="1766259"/>
                  <a:pt x="403737" y="1809890"/>
                  <a:pt x="294968" y="1853521"/>
                </a:cubicBezTo>
              </a:path>
            </a:pathLst>
          </a:cu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rot="3153230">
            <a:off x="10888885" y="762667"/>
            <a:ext cx="186997" cy="15338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2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418" y="2202888"/>
            <a:ext cx="582561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will you do next?  </a:t>
            </a:r>
          </a:p>
          <a:p>
            <a:endParaRPr lang="en-CA" sz="2800" dirty="0" smtClean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915400" y="1450118"/>
            <a:ext cx="1330656" cy="1853521"/>
          </a:xfrm>
          <a:custGeom>
            <a:avLst/>
            <a:gdLst>
              <a:gd name="connsiteX0" fmla="*/ 0 w 1330656"/>
              <a:gd name="connsiteY0" fmla="*/ 120585 h 1853521"/>
              <a:gd name="connsiteX1" fmla="*/ 376084 w 1330656"/>
              <a:gd name="connsiteY1" fmla="*/ 9972 h 1853521"/>
              <a:gd name="connsiteX2" fmla="*/ 744794 w 1330656"/>
              <a:gd name="connsiteY2" fmla="*/ 39469 h 1853521"/>
              <a:gd name="connsiteX3" fmla="*/ 1106129 w 1330656"/>
              <a:gd name="connsiteY3" fmla="*/ 312314 h 1853521"/>
              <a:gd name="connsiteX4" fmla="*/ 1327355 w 1330656"/>
              <a:gd name="connsiteY4" fmla="*/ 813759 h 1853521"/>
              <a:gd name="connsiteX5" fmla="*/ 1224116 w 1330656"/>
              <a:gd name="connsiteY5" fmla="*/ 1307830 h 1853521"/>
              <a:gd name="connsiteX6" fmla="*/ 1025013 w 1330656"/>
              <a:gd name="connsiteY6" fmla="*/ 1624921 h 1853521"/>
              <a:gd name="connsiteX7" fmla="*/ 634181 w 1330656"/>
              <a:gd name="connsiteY7" fmla="*/ 1728159 h 1853521"/>
              <a:gd name="connsiteX8" fmla="*/ 294968 w 1330656"/>
              <a:gd name="connsiteY8" fmla="*/ 1853521 h 18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656" h="1853521">
                <a:moveTo>
                  <a:pt x="0" y="120585"/>
                </a:moveTo>
                <a:cubicBezTo>
                  <a:pt x="125976" y="72038"/>
                  <a:pt x="251952" y="23491"/>
                  <a:pt x="376084" y="9972"/>
                </a:cubicBezTo>
                <a:cubicBezTo>
                  <a:pt x="500216" y="-3547"/>
                  <a:pt x="623120" y="-10921"/>
                  <a:pt x="744794" y="39469"/>
                </a:cubicBezTo>
                <a:cubicBezTo>
                  <a:pt x="866468" y="89859"/>
                  <a:pt x="1009036" y="183266"/>
                  <a:pt x="1106129" y="312314"/>
                </a:cubicBezTo>
                <a:cubicBezTo>
                  <a:pt x="1203222" y="441362"/>
                  <a:pt x="1307691" y="647840"/>
                  <a:pt x="1327355" y="813759"/>
                </a:cubicBezTo>
                <a:cubicBezTo>
                  <a:pt x="1347020" y="979678"/>
                  <a:pt x="1274506" y="1172636"/>
                  <a:pt x="1224116" y="1307830"/>
                </a:cubicBezTo>
                <a:cubicBezTo>
                  <a:pt x="1173726" y="1443024"/>
                  <a:pt x="1123336" y="1554866"/>
                  <a:pt x="1025013" y="1624921"/>
                </a:cubicBezTo>
                <a:cubicBezTo>
                  <a:pt x="926691" y="1694976"/>
                  <a:pt x="755855" y="1690059"/>
                  <a:pt x="634181" y="1728159"/>
                </a:cubicBezTo>
                <a:cubicBezTo>
                  <a:pt x="512507" y="1766259"/>
                  <a:pt x="403737" y="1809890"/>
                  <a:pt x="294968" y="1853521"/>
                </a:cubicBezTo>
              </a:path>
            </a:pathLst>
          </a:cu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rot="3153230">
            <a:off x="10888885" y="762667"/>
            <a:ext cx="186997" cy="15338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9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418" y="2699008"/>
            <a:ext cx="582561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C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will you do next?  </a:t>
            </a:r>
          </a:p>
          <a:p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CT </a:t>
            </a:r>
            <a:r>
              <a:rPr lang="en-CA" sz="2800" dirty="0" err="1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Aortogram</a:t>
            </a: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28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915400" y="1450118"/>
            <a:ext cx="1330656" cy="1853521"/>
          </a:xfrm>
          <a:custGeom>
            <a:avLst/>
            <a:gdLst>
              <a:gd name="connsiteX0" fmla="*/ 0 w 1330656"/>
              <a:gd name="connsiteY0" fmla="*/ 120585 h 1853521"/>
              <a:gd name="connsiteX1" fmla="*/ 376084 w 1330656"/>
              <a:gd name="connsiteY1" fmla="*/ 9972 h 1853521"/>
              <a:gd name="connsiteX2" fmla="*/ 744794 w 1330656"/>
              <a:gd name="connsiteY2" fmla="*/ 39469 h 1853521"/>
              <a:gd name="connsiteX3" fmla="*/ 1106129 w 1330656"/>
              <a:gd name="connsiteY3" fmla="*/ 312314 h 1853521"/>
              <a:gd name="connsiteX4" fmla="*/ 1327355 w 1330656"/>
              <a:gd name="connsiteY4" fmla="*/ 813759 h 1853521"/>
              <a:gd name="connsiteX5" fmla="*/ 1224116 w 1330656"/>
              <a:gd name="connsiteY5" fmla="*/ 1307830 h 1853521"/>
              <a:gd name="connsiteX6" fmla="*/ 1025013 w 1330656"/>
              <a:gd name="connsiteY6" fmla="*/ 1624921 h 1853521"/>
              <a:gd name="connsiteX7" fmla="*/ 634181 w 1330656"/>
              <a:gd name="connsiteY7" fmla="*/ 1728159 h 1853521"/>
              <a:gd name="connsiteX8" fmla="*/ 294968 w 1330656"/>
              <a:gd name="connsiteY8" fmla="*/ 1853521 h 18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656" h="1853521">
                <a:moveTo>
                  <a:pt x="0" y="120585"/>
                </a:moveTo>
                <a:cubicBezTo>
                  <a:pt x="125976" y="72038"/>
                  <a:pt x="251952" y="23491"/>
                  <a:pt x="376084" y="9972"/>
                </a:cubicBezTo>
                <a:cubicBezTo>
                  <a:pt x="500216" y="-3547"/>
                  <a:pt x="623120" y="-10921"/>
                  <a:pt x="744794" y="39469"/>
                </a:cubicBezTo>
                <a:cubicBezTo>
                  <a:pt x="866468" y="89859"/>
                  <a:pt x="1009036" y="183266"/>
                  <a:pt x="1106129" y="312314"/>
                </a:cubicBezTo>
                <a:cubicBezTo>
                  <a:pt x="1203222" y="441362"/>
                  <a:pt x="1307691" y="647840"/>
                  <a:pt x="1327355" y="813759"/>
                </a:cubicBezTo>
                <a:cubicBezTo>
                  <a:pt x="1347020" y="979678"/>
                  <a:pt x="1274506" y="1172636"/>
                  <a:pt x="1224116" y="1307830"/>
                </a:cubicBezTo>
                <a:cubicBezTo>
                  <a:pt x="1173726" y="1443024"/>
                  <a:pt x="1123336" y="1554866"/>
                  <a:pt x="1025013" y="1624921"/>
                </a:cubicBezTo>
                <a:cubicBezTo>
                  <a:pt x="926691" y="1694976"/>
                  <a:pt x="755855" y="1690059"/>
                  <a:pt x="634181" y="1728159"/>
                </a:cubicBezTo>
                <a:cubicBezTo>
                  <a:pt x="512507" y="1766259"/>
                  <a:pt x="403737" y="1809890"/>
                  <a:pt x="294968" y="1853521"/>
                </a:cubicBezTo>
              </a:path>
            </a:pathLst>
          </a:cu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rot="3153230">
            <a:off x="10888885" y="762667"/>
            <a:ext cx="186997" cy="15338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0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6" y="564229"/>
            <a:ext cx="5533105" cy="1699649"/>
          </a:xfrm>
        </p:spPr>
        <p:txBody>
          <a:bodyPr>
            <a:normAutofit fontScale="90000"/>
          </a:bodyPr>
          <a:lstStyle/>
          <a:p>
            <a:r>
              <a:rPr lang="en-CA" b="1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old male presenting to emergency with chest pain.</a:t>
            </a:r>
            <a:endParaRPr lang="ar-SA" b="1" i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Image result for cardiogenic pulmonary edema x r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5616" r="2988" b="6285"/>
          <a:stretch/>
        </p:blipFill>
        <p:spPr bwMode="auto">
          <a:xfrm>
            <a:off x="5420032" y="401996"/>
            <a:ext cx="6614651" cy="60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185909"/>
            <a:ext cx="652862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the </a:t>
            </a:r>
            <a:r>
              <a:rPr lang="en-CA" sz="2800" b="1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normal 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Are the</a:t>
            </a:r>
            <a:r>
              <a:rPr lang="en-CA" sz="2800" b="1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lungs 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normal ?  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76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" y="124555"/>
            <a:ext cx="6425381" cy="13255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 case of hypertension presenting with chest pain.</a:t>
            </a: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0" y="343002"/>
            <a:ext cx="6235924" cy="6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418" y="2202888"/>
            <a:ext cx="582561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</a:t>
            </a:r>
            <a:r>
              <a:rPr lang="en-CA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arrow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pointing at ?</a:t>
            </a:r>
          </a:p>
          <a:p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Aortic </a:t>
            </a:r>
            <a:r>
              <a:rPr lang="en-CA" sz="2800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arch (aortic knob</a:t>
            </a: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endParaRPr lang="en-C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it normal ?</a:t>
            </a:r>
          </a:p>
          <a:p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No, dilated/enlarged.  </a:t>
            </a:r>
            <a:endParaRPr lang="en-CA" sz="28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will you do next?  </a:t>
            </a:r>
          </a:p>
          <a:p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CT </a:t>
            </a:r>
            <a:r>
              <a:rPr lang="en-CA" sz="2800" dirty="0" err="1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Aortogram</a:t>
            </a: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28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915400" y="1450118"/>
            <a:ext cx="1330656" cy="1853521"/>
          </a:xfrm>
          <a:custGeom>
            <a:avLst/>
            <a:gdLst>
              <a:gd name="connsiteX0" fmla="*/ 0 w 1330656"/>
              <a:gd name="connsiteY0" fmla="*/ 120585 h 1853521"/>
              <a:gd name="connsiteX1" fmla="*/ 376084 w 1330656"/>
              <a:gd name="connsiteY1" fmla="*/ 9972 h 1853521"/>
              <a:gd name="connsiteX2" fmla="*/ 744794 w 1330656"/>
              <a:gd name="connsiteY2" fmla="*/ 39469 h 1853521"/>
              <a:gd name="connsiteX3" fmla="*/ 1106129 w 1330656"/>
              <a:gd name="connsiteY3" fmla="*/ 312314 h 1853521"/>
              <a:gd name="connsiteX4" fmla="*/ 1327355 w 1330656"/>
              <a:gd name="connsiteY4" fmla="*/ 813759 h 1853521"/>
              <a:gd name="connsiteX5" fmla="*/ 1224116 w 1330656"/>
              <a:gd name="connsiteY5" fmla="*/ 1307830 h 1853521"/>
              <a:gd name="connsiteX6" fmla="*/ 1025013 w 1330656"/>
              <a:gd name="connsiteY6" fmla="*/ 1624921 h 1853521"/>
              <a:gd name="connsiteX7" fmla="*/ 634181 w 1330656"/>
              <a:gd name="connsiteY7" fmla="*/ 1728159 h 1853521"/>
              <a:gd name="connsiteX8" fmla="*/ 294968 w 1330656"/>
              <a:gd name="connsiteY8" fmla="*/ 1853521 h 185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656" h="1853521">
                <a:moveTo>
                  <a:pt x="0" y="120585"/>
                </a:moveTo>
                <a:cubicBezTo>
                  <a:pt x="125976" y="72038"/>
                  <a:pt x="251952" y="23491"/>
                  <a:pt x="376084" y="9972"/>
                </a:cubicBezTo>
                <a:cubicBezTo>
                  <a:pt x="500216" y="-3547"/>
                  <a:pt x="623120" y="-10921"/>
                  <a:pt x="744794" y="39469"/>
                </a:cubicBezTo>
                <a:cubicBezTo>
                  <a:pt x="866468" y="89859"/>
                  <a:pt x="1009036" y="183266"/>
                  <a:pt x="1106129" y="312314"/>
                </a:cubicBezTo>
                <a:cubicBezTo>
                  <a:pt x="1203222" y="441362"/>
                  <a:pt x="1307691" y="647840"/>
                  <a:pt x="1327355" y="813759"/>
                </a:cubicBezTo>
                <a:cubicBezTo>
                  <a:pt x="1347020" y="979678"/>
                  <a:pt x="1274506" y="1172636"/>
                  <a:pt x="1224116" y="1307830"/>
                </a:cubicBezTo>
                <a:cubicBezTo>
                  <a:pt x="1173726" y="1443024"/>
                  <a:pt x="1123336" y="1554866"/>
                  <a:pt x="1025013" y="1624921"/>
                </a:cubicBezTo>
                <a:cubicBezTo>
                  <a:pt x="926691" y="1694976"/>
                  <a:pt x="755855" y="1690059"/>
                  <a:pt x="634181" y="1728159"/>
                </a:cubicBezTo>
                <a:cubicBezTo>
                  <a:pt x="512507" y="1766259"/>
                  <a:pt x="403737" y="1809890"/>
                  <a:pt x="294968" y="1853521"/>
                </a:cubicBezTo>
              </a:path>
            </a:pathLst>
          </a:custGeom>
          <a:ln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rot="3153230">
            <a:off x="10888885" y="762667"/>
            <a:ext cx="186997" cy="15338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2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365124"/>
            <a:ext cx="5943600" cy="1325563"/>
          </a:xfrm>
        </p:spPr>
        <p:txBody>
          <a:bodyPr/>
          <a:lstStyle/>
          <a:p>
            <a:r>
              <a:rPr lang="en-CA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Aortic arch aneurysm </a:t>
            </a:r>
            <a:endParaRPr lang="ar-SA" b="1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55" y="365124"/>
            <a:ext cx="5999635" cy="60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t scan aortic arch aneury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3" y="2058421"/>
            <a:ext cx="5351825" cy="43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03" y="92280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Aortic arch aneurysm </a:t>
            </a:r>
            <a:r>
              <a:rPr lang="en-CA" b="1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(treated with stent)</a:t>
            </a:r>
            <a:endParaRPr lang="ar-SA" dirty="0"/>
          </a:p>
        </p:txBody>
      </p:sp>
      <p:pic>
        <p:nvPicPr>
          <p:cNvPr id="23554" name="Picture 2" descr="Image result for aortic arch aneurysm stent ct sc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3" y="1247973"/>
            <a:ext cx="9601200" cy="47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0922" y="6091375"/>
            <a:ext cx="32372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dirty="0" smtClean="0">
                <a:solidFill>
                  <a:srgbClr val="FFC000"/>
                </a:solidFill>
              </a:rPr>
              <a:t>Before stenting 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6994" y="6091376"/>
            <a:ext cx="33552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dirty="0" smtClean="0">
                <a:solidFill>
                  <a:srgbClr val="FFC000"/>
                </a:solidFill>
              </a:rPr>
              <a:t>After stenting </a:t>
            </a:r>
            <a:endParaRPr lang="ar-S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1" y="1579403"/>
            <a:ext cx="5740638" cy="3936889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in this chest x-ray</a:t>
            </a:r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194" name="Picture 2" descr="Image result for chest x ray pulmonary art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32" y="164661"/>
            <a:ext cx="5934625" cy="63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9615948" y="2247398"/>
            <a:ext cx="826368" cy="1005483"/>
          </a:xfrm>
          <a:custGeom>
            <a:avLst/>
            <a:gdLst>
              <a:gd name="connsiteX0" fmla="*/ 0 w 826368"/>
              <a:gd name="connsiteY0" fmla="*/ 1731 h 1005483"/>
              <a:gd name="connsiteX1" fmla="*/ 302342 w 826368"/>
              <a:gd name="connsiteY1" fmla="*/ 31228 h 1005483"/>
              <a:gd name="connsiteX2" fmla="*/ 560439 w 826368"/>
              <a:gd name="connsiteY2" fmla="*/ 215583 h 1005483"/>
              <a:gd name="connsiteX3" fmla="*/ 766917 w 826368"/>
              <a:gd name="connsiteY3" fmla="*/ 436808 h 1005483"/>
              <a:gd name="connsiteX4" fmla="*/ 825910 w 826368"/>
              <a:gd name="connsiteY4" fmla="*/ 827641 h 1005483"/>
              <a:gd name="connsiteX5" fmla="*/ 744794 w 826368"/>
              <a:gd name="connsiteY5" fmla="*/ 989873 h 1005483"/>
              <a:gd name="connsiteX6" fmla="*/ 774291 w 826368"/>
              <a:gd name="connsiteY6" fmla="*/ 989873 h 10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68" h="1005483">
                <a:moveTo>
                  <a:pt x="0" y="1731"/>
                </a:moveTo>
                <a:cubicBezTo>
                  <a:pt x="104468" y="-1342"/>
                  <a:pt x="208936" y="-4414"/>
                  <a:pt x="302342" y="31228"/>
                </a:cubicBezTo>
                <a:cubicBezTo>
                  <a:pt x="395749" y="66870"/>
                  <a:pt x="483010" y="147986"/>
                  <a:pt x="560439" y="215583"/>
                </a:cubicBezTo>
                <a:cubicBezTo>
                  <a:pt x="637868" y="283180"/>
                  <a:pt x="722672" y="334798"/>
                  <a:pt x="766917" y="436808"/>
                </a:cubicBezTo>
                <a:cubicBezTo>
                  <a:pt x="811162" y="538818"/>
                  <a:pt x="829597" y="735464"/>
                  <a:pt x="825910" y="827641"/>
                </a:cubicBezTo>
                <a:cubicBezTo>
                  <a:pt x="822223" y="919818"/>
                  <a:pt x="753397" y="962834"/>
                  <a:pt x="744794" y="989873"/>
                </a:cubicBezTo>
                <a:cubicBezTo>
                  <a:pt x="736191" y="1016912"/>
                  <a:pt x="755241" y="1003392"/>
                  <a:pt x="774291" y="98987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Freeform 5"/>
          <p:cNvSpPr/>
          <p:nvPr/>
        </p:nvSpPr>
        <p:spPr>
          <a:xfrm>
            <a:off x="7875639" y="2116394"/>
            <a:ext cx="626806" cy="443573"/>
          </a:xfrm>
          <a:custGeom>
            <a:avLst/>
            <a:gdLst>
              <a:gd name="connsiteX0" fmla="*/ 626806 w 626806"/>
              <a:gd name="connsiteY0" fmla="*/ 287593 h 443573"/>
              <a:gd name="connsiteX1" fmla="*/ 339213 w 626806"/>
              <a:gd name="connsiteY1" fmla="*/ 353961 h 443573"/>
              <a:gd name="connsiteX2" fmla="*/ 199103 w 626806"/>
              <a:gd name="connsiteY2" fmla="*/ 442451 h 443573"/>
              <a:gd name="connsiteX3" fmla="*/ 110613 w 626806"/>
              <a:gd name="connsiteY3" fmla="*/ 287593 h 443573"/>
              <a:gd name="connsiteX4" fmla="*/ 0 w 626806"/>
              <a:gd name="connsiteY4" fmla="*/ 0 h 443573"/>
              <a:gd name="connsiteX5" fmla="*/ 0 w 626806"/>
              <a:gd name="connsiteY5" fmla="*/ 0 h 44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06" h="443573">
                <a:moveTo>
                  <a:pt x="626806" y="287593"/>
                </a:moveTo>
                <a:cubicBezTo>
                  <a:pt x="518651" y="307872"/>
                  <a:pt x="410497" y="328151"/>
                  <a:pt x="339213" y="353961"/>
                </a:cubicBezTo>
                <a:cubicBezTo>
                  <a:pt x="267929" y="379771"/>
                  <a:pt x="237203" y="453512"/>
                  <a:pt x="199103" y="442451"/>
                </a:cubicBezTo>
                <a:cubicBezTo>
                  <a:pt x="161003" y="431390"/>
                  <a:pt x="143797" y="361335"/>
                  <a:pt x="110613" y="287593"/>
                </a:cubicBezTo>
                <a:cubicBezTo>
                  <a:pt x="77429" y="21385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Freeform 6"/>
          <p:cNvSpPr/>
          <p:nvPr/>
        </p:nvSpPr>
        <p:spPr>
          <a:xfrm>
            <a:off x="7428992" y="2374490"/>
            <a:ext cx="425150" cy="1821426"/>
          </a:xfrm>
          <a:custGeom>
            <a:avLst/>
            <a:gdLst>
              <a:gd name="connsiteX0" fmla="*/ 313911 w 425150"/>
              <a:gd name="connsiteY0" fmla="*/ 0 h 1821426"/>
              <a:gd name="connsiteX1" fmla="*/ 424524 w 425150"/>
              <a:gd name="connsiteY1" fmla="*/ 228600 h 1821426"/>
              <a:gd name="connsiteX2" fmla="*/ 269666 w 425150"/>
              <a:gd name="connsiteY2" fmla="*/ 324465 h 1821426"/>
              <a:gd name="connsiteX3" fmla="*/ 41066 w 425150"/>
              <a:gd name="connsiteY3" fmla="*/ 560439 h 1821426"/>
              <a:gd name="connsiteX4" fmla="*/ 4195 w 425150"/>
              <a:gd name="connsiteY4" fmla="*/ 1017639 h 1821426"/>
              <a:gd name="connsiteX5" fmla="*/ 92685 w 425150"/>
              <a:gd name="connsiteY5" fmla="*/ 1312607 h 1821426"/>
              <a:gd name="connsiteX6" fmla="*/ 188550 w 425150"/>
              <a:gd name="connsiteY6" fmla="*/ 1666568 h 1821426"/>
              <a:gd name="connsiteX7" fmla="*/ 195924 w 425150"/>
              <a:gd name="connsiteY7" fmla="*/ 1821426 h 18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150" h="1821426">
                <a:moveTo>
                  <a:pt x="313911" y="0"/>
                </a:moveTo>
                <a:cubicBezTo>
                  <a:pt x="372904" y="87261"/>
                  <a:pt x="431898" y="174522"/>
                  <a:pt x="424524" y="228600"/>
                </a:cubicBezTo>
                <a:cubicBezTo>
                  <a:pt x="417150" y="282678"/>
                  <a:pt x="333576" y="269159"/>
                  <a:pt x="269666" y="324465"/>
                </a:cubicBezTo>
                <a:cubicBezTo>
                  <a:pt x="205756" y="379771"/>
                  <a:pt x="85311" y="444910"/>
                  <a:pt x="41066" y="560439"/>
                </a:cubicBezTo>
                <a:cubicBezTo>
                  <a:pt x="-3179" y="675968"/>
                  <a:pt x="-4408" y="892278"/>
                  <a:pt x="4195" y="1017639"/>
                </a:cubicBezTo>
                <a:cubicBezTo>
                  <a:pt x="12798" y="1143000"/>
                  <a:pt x="61959" y="1204452"/>
                  <a:pt x="92685" y="1312607"/>
                </a:cubicBezTo>
                <a:cubicBezTo>
                  <a:pt x="123411" y="1420762"/>
                  <a:pt x="171343" y="1581765"/>
                  <a:pt x="188550" y="1666568"/>
                </a:cubicBezTo>
                <a:cubicBezTo>
                  <a:pt x="205756" y="1751371"/>
                  <a:pt x="200840" y="1786398"/>
                  <a:pt x="195924" y="182142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Freeform 7"/>
          <p:cNvSpPr/>
          <p:nvPr/>
        </p:nvSpPr>
        <p:spPr>
          <a:xfrm>
            <a:off x="7905135" y="3296119"/>
            <a:ext cx="302342" cy="737565"/>
          </a:xfrm>
          <a:custGeom>
            <a:avLst/>
            <a:gdLst>
              <a:gd name="connsiteX0" fmla="*/ 323545 w 323545"/>
              <a:gd name="connsiteY0" fmla="*/ 103384 h 774436"/>
              <a:gd name="connsiteX1" fmla="*/ 176062 w 323545"/>
              <a:gd name="connsiteY1" fmla="*/ 7520 h 774436"/>
              <a:gd name="connsiteX2" fmla="*/ 13829 w 323545"/>
              <a:gd name="connsiteY2" fmla="*/ 37016 h 774436"/>
              <a:gd name="connsiteX3" fmla="*/ 13829 w 323545"/>
              <a:gd name="connsiteY3" fmla="*/ 280365 h 774436"/>
              <a:gd name="connsiteX4" fmla="*/ 58074 w 323545"/>
              <a:gd name="connsiteY4" fmla="*/ 516339 h 774436"/>
              <a:gd name="connsiteX5" fmla="*/ 21203 w 323545"/>
              <a:gd name="connsiteY5" fmla="*/ 774436 h 7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545" h="774436">
                <a:moveTo>
                  <a:pt x="323545" y="103384"/>
                </a:moveTo>
                <a:cubicBezTo>
                  <a:pt x="275613" y="60982"/>
                  <a:pt x="227681" y="18581"/>
                  <a:pt x="176062" y="7520"/>
                </a:cubicBezTo>
                <a:cubicBezTo>
                  <a:pt x="124443" y="-3541"/>
                  <a:pt x="40868" y="-8458"/>
                  <a:pt x="13829" y="37016"/>
                </a:cubicBezTo>
                <a:cubicBezTo>
                  <a:pt x="-13210" y="82490"/>
                  <a:pt x="6455" y="200478"/>
                  <a:pt x="13829" y="280365"/>
                </a:cubicBezTo>
                <a:cubicBezTo>
                  <a:pt x="21203" y="360252"/>
                  <a:pt x="56845" y="433994"/>
                  <a:pt x="58074" y="516339"/>
                </a:cubicBezTo>
                <a:cubicBezTo>
                  <a:pt x="59303" y="598684"/>
                  <a:pt x="40253" y="686560"/>
                  <a:pt x="21203" y="77443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Freeform 8"/>
          <p:cNvSpPr/>
          <p:nvPr/>
        </p:nvSpPr>
        <p:spPr>
          <a:xfrm>
            <a:off x="9865808" y="1973548"/>
            <a:ext cx="244247" cy="415691"/>
          </a:xfrm>
          <a:custGeom>
            <a:avLst/>
            <a:gdLst>
              <a:gd name="connsiteX0" fmla="*/ 185218 w 244247"/>
              <a:gd name="connsiteY0" fmla="*/ 415691 h 415691"/>
              <a:gd name="connsiteX1" fmla="*/ 244211 w 244247"/>
              <a:gd name="connsiteY1" fmla="*/ 327200 h 415691"/>
              <a:gd name="connsiteX2" fmla="*/ 177844 w 244247"/>
              <a:gd name="connsiteY2" fmla="*/ 157594 h 415691"/>
              <a:gd name="connsiteX3" fmla="*/ 15611 w 244247"/>
              <a:gd name="connsiteY3" fmla="*/ 10110 h 415691"/>
              <a:gd name="connsiteX4" fmla="*/ 15611 w 244247"/>
              <a:gd name="connsiteY4" fmla="*/ 24858 h 4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47" h="415691">
                <a:moveTo>
                  <a:pt x="185218" y="415691"/>
                </a:moveTo>
                <a:cubicBezTo>
                  <a:pt x="215329" y="392953"/>
                  <a:pt x="245440" y="370216"/>
                  <a:pt x="244211" y="327200"/>
                </a:cubicBezTo>
                <a:cubicBezTo>
                  <a:pt x="242982" y="284184"/>
                  <a:pt x="215944" y="210442"/>
                  <a:pt x="177844" y="157594"/>
                </a:cubicBezTo>
                <a:cubicBezTo>
                  <a:pt x="139744" y="104746"/>
                  <a:pt x="15611" y="10110"/>
                  <a:pt x="15611" y="10110"/>
                </a:cubicBezTo>
                <a:cubicBezTo>
                  <a:pt x="-11428" y="-12013"/>
                  <a:pt x="2091" y="6422"/>
                  <a:pt x="15611" y="2485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Freeform 9"/>
          <p:cNvSpPr/>
          <p:nvPr/>
        </p:nvSpPr>
        <p:spPr>
          <a:xfrm>
            <a:off x="10227981" y="2064774"/>
            <a:ext cx="51645" cy="412955"/>
          </a:xfrm>
          <a:custGeom>
            <a:avLst/>
            <a:gdLst>
              <a:gd name="connsiteX0" fmla="*/ 51645 w 51645"/>
              <a:gd name="connsiteY0" fmla="*/ 0 h 412955"/>
              <a:gd name="connsiteX1" fmla="*/ 25 w 51645"/>
              <a:gd name="connsiteY1" fmla="*/ 103239 h 412955"/>
              <a:gd name="connsiteX2" fmla="*/ 44271 w 51645"/>
              <a:gd name="connsiteY2" fmla="*/ 235974 h 412955"/>
              <a:gd name="connsiteX3" fmla="*/ 14774 w 51645"/>
              <a:gd name="connsiteY3" fmla="*/ 353961 h 412955"/>
              <a:gd name="connsiteX4" fmla="*/ 14774 w 51645"/>
              <a:gd name="connsiteY4" fmla="*/ 412955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5" h="412955">
                <a:moveTo>
                  <a:pt x="51645" y="0"/>
                </a:moveTo>
                <a:cubicBezTo>
                  <a:pt x="26449" y="31955"/>
                  <a:pt x="1254" y="63910"/>
                  <a:pt x="25" y="103239"/>
                </a:cubicBezTo>
                <a:cubicBezTo>
                  <a:pt x="-1204" y="142568"/>
                  <a:pt x="41813" y="194187"/>
                  <a:pt x="44271" y="235974"/>
                </a:cubicBezTo>
                <a:cubicBezTo>
                  <a:pt x="46729" y="277761"/>
                  <a:pt x="19690" y="324464"/>
                  <a:pt x="14774" y="353961"/>
                </a:cubicBezTo>
                <a:cubicBezTo>
                  <a:pt x="9858" y="383458"/>
                  <a:pt x="12316" y="398206"/>
                  <a:pt x="14774" y="41295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5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1" y="1579403"/>
            <a:ext cx="5740638" cy="3936889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in this chest x-ray</a:t>
            </a:r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Enlarged pulmonary arteries </a:t>
            </a:r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194" name="Picture 2" descr="Image result for chest x ray pulmonary art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32" y="164661"/>
            <a:ext cx="5934625" cy="63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9615948" y="2247398"/>
            <a:ext cx="826368" cy="1005483"/>
          </a:xfrm>
          <a:custGeom>
            <a:avLst/>
            <a:gdLst>
              <a:gd name="connsiteX0" fmla="*/ 0 w 826368"/>
              <a:gd name="connsiteY0" fmla="*/ 1731 h 1005483"/>
              <a:gd name="connsiteX1" fmla="*/ 302342 w 826368"/>
              <a:gd name="connsiteY1" fmla="*/ 31228 h 1005483"/>
              <a:gd name="connsiteX2" fmla="*/ 560439 w 826368"/>
              <a:gd name="connsiteY2" fmla="*/ 215583 h 1005483"/>
              <a:gd name="connsiteX3" fmla="*/ 766917 w 826368"/>
              <a:gd name="connsiteY3" fmla="*/ 436808 h 1005483"/>
              <a:gd name="connsiteX4" fmla="*/ 825910 w 826368"/>
              <a:gd name="connsiteY4" fmla="*/ 827641 h 1005483"/>
              <a:gd name="connsiteX5" fmla="*/ 744794 w 826368"/>
              <a:gd name="connsiteY5" fmla="*/ 989873 h 1005483"/>
              <a:gd name="connsiteX6" fmla="*/ 774291 w 826368"/>
              <a:gd name="connsiteY6" fmla="*/ 989873 h 10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68" h="1005483">
                <a:moveTo>
                  <a:pt x="0" y="1731"/>
                </a:moveTo>
                <a:cubicBezTo>
                  <a:pt x="104468" y="-1342"/>
                  <a:pt x="208936" y="-4414"/>
                  <a:pt x="302342" y="31228"/>
                </a:cubicBezTo>
                <a:cubicBezTo>
                  <a:pt x="395749" y="66870"/>
                  <a:pt x="483010" y="147986"/>
                  <a:pt x="560439" y="215583"/>
                </a:cubicBezTo>
                <a:cubicBezTo>
                  <a:pt x="637868" y="283180"/>
                  <a:pt x="722672" y="334798"/>
                  <a:pt x="766917" y="436808"/>
                </a:cubicBezTo>
                <a:cubicBezTo>
                  <a:pt x="811162" y="538818"/>
                  <a:pt x="829597" y="735464"/>
                  <a:pt x="825910" y="827641"/>
                </a:cubicBezTo>
                <a:cubicBezTo>
                  <a:pt x="822223" y="919818"/>
                  <a:pt x="753397" y="962834"/>
                  <a:pt x="744794" y="989873"/>
                </a:cubicBezTo>
                <a:cubicBezTo>
                  <a:pt x="736191" y="1016912"/>
                  <a:pt x="755241" y="1003392"/>
                  <a:pt x="774291" y="98987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Freeform 5"/>
          <p:cNvSpPr/>
          <p:nvPr/>
        </p:nvSpPr>
        <p:spPr>
          <a:xfrm>
            <a:off x="7875639" y="2116394"/>
            <a:ext cx="626806" cy="443573"/>
          </a:xfrm>
          <a:custGeom>
            <a:avLst/>
            <a:gdLst>
              <a:gd name="connsiteX0" fmla="*/ 626806 w 626806"/>
              <a:gd name="connsiteY0" fmla="*/ 287593 h 443573"/>
              <a:gd name="connsiteX1" fmla="*/ 339213 w 626806"/>
              <a:gd name="connsiteY1" fmla="*/ 353961 h 443573"/>
              <a:gd name="connsiteX2" fmla="*/ 199103 w 626806"/>
              <a:gd name="connsiteY2" fmla="*/ 442451 h 443573"/>
              <a:gd name="connsiteX3" fmla="*/ 110613 w 626806"/>
              <a:gd name="connsiteY3" fmla="*/ 287593 h 443573"/>
              <a:gd name="connsiteX4" fmla="*/ 0 w 626806"/>
              <a:gd name="connsiteY4" fmla="*/ 0 h 443573"/>
              <a:gd name="connsiteX5" fmla="*/ 0 w 626806"/>
              <a:gd name="connsiteY5" fmla="*/ 0 h 44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06" h="443573">
                <a:moveTo>
                  <a:pt x="626806" y="287593"/>
                </a:moveTo>
                <a:cubicBezTo>
                  <a:pt x="518651" y="307872"/>
                  <a:pt x="410497" y="328151"/>
                  <a:pt x="339213" y="353961"/>
                </a:cubicBezTo>
                <a:cubicBezTo>
                  <a:pt x="267929" y="379771"/>
                  <a:pt x="237203" y="453512"/>
                  <a:pt x="199103" y="442451"/>
                </a:cubicBezTo>
                <a:cubicBezTo>
                  <a:pt x="161003" y="431390"/>
                  <a:pt x="143797" y="361335"/>
                  <a:pt x="110613" y="287593"/>
                </a:cubicBezTo>
                <a:cubicBezTo>
                  <a:pt x="77429" y="21385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Freeform 6"/>
          <p:cNvSpPr/>
          <p:nvPr/>
        </p:nvSpPr>
        <p:spPr>
          <a:xfrm>
            <a:off x="7428992" y="2374490"/>
            <a:ext cx="425150" cy="1821426"/>
          </a:xfrm>
          <a:custGeom>
            <a:avLst/>
            <a:gdLst>
              <a:gd name="connsiteX0" fmla="*/ 313911 w 425150"/>
              <a:gd name="connsiteY0" fmla="*/ 0 h 1821426"/>
              <a:gd name="connsiteX1" fmla="*/ 424524 w 425150"/>
              <a:gd name="connsiteY1" fmla="*/ 228600 h 1821426"/>
              <a:gd name="connsiteX2" fmla="*/ 269666 w 425150"/>
              <a:gd name="connsiteY2" fmla="*/ 324465 h 1821426"/>
              <a:gd name="connsiteX3" fmla="*/ 41066 w 425150"/>
              <a:gd name="connsiteY3" fmla="*/ 560439 h 1821426"/>
              <a:gd name="connsiteX4" fmla="*/ 4195 w 425150"/>
              <a:gd name="connsiteY4" fmla="*/ 1017639 h 1821426"/>
              <a:gd name="connsiteX5" fmla="*/ 92685 w 425150"/>
              <a:gd name="connsiteY5" fmla="*/ 1312607 h 1821426"/>
              <a:gd name="connsiteX6" fmla="*/ 188550 w 425150"/>
              <a:gd name="connsiteY6" fmla="*/ 1666568 h 1821426"/>
              <a:gd name="connsiteX7" fmla="*/ 195924 w 425150"/>
              <a:gd name="connsiteY7" fmla="*/ 1821426 h 18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150" h="1821426">
                <a:moveTo>
                  <a:pt x="313911" y="0"/>
                </a:moveTo>
                <a:cubicBezTo>
                  <a:pt x="372904" y="87261"/>
                  <a:pt x="431898" y="174522"/>
                  <a:pt x="424524" y="228600"/>
                </a:cubicBezTo>
                <a:cubicBezTo>
                  <a:pt x="417150" y="282678"/>
                  <a:pt x="333576" y="269159"/>
                  <a:pt x="269666" y="324465"/>
                </a:cubicBezTo>
                <a:cubicBezTo>
                  <a:pt x="205756" y="379771"/>
                  <a:pt x="85311" y="444910"/>
                  <a:pt x="41066" y="560439"/>
                </a:cubicBezTo>
                <a:cubicBezTo>
                  <a:pt x="-3179" y="675968"/>
                  <a:pt x="-4408" y="892278"/>
                  <a:pt x="4195" y="1017639"/>
                </a:cubicBezTo>
                <a:cubicBezTo>
                  <a:pt x="12798" y="1143000"/>
                  <a:pt x="61959" y="1204452"/>
                  <a:pt x="92685" y="1312607"/>
                </a:cubicBezTo>
                <a:cubicBezTo>
                  <a:pt x="123411" y="1420762"/>
                  <a:pt x="171343" y="1581765"/>
                  <a:pt x="188550" y="1666568"/>
                </a:cubicBezTo>
                <a:cubicBezTo>
                  <a:pt x="205756" y="1751371"/>
                  <a:pt x="200840" y="1786398"/>
                  <a:pt x="195924" y="182142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Freeform 7"/>
          <p:cNvSpPr/>
          <p:nvPr/>
        </p:nvSpPr>
        <p:spPr>
          <a:xfrm>
            <a:off x="7905135" y="3296119"/>
            <a:ext cx="302342" cy="737565"/>
          </a:xfrm>
          <a:custGeom>
            <a:avLst/>
            <a:gdLst>
              <a:gd name="connsiteX0" fmla="*/ 323545 w 323545"/>
              <a:gd name="connsiteY0" fmla="*/ 103384 h 774436"/>
              <a:gd name="connsiteX1" fmla="*/ 176062 w 323545"/>
              <a:gd name="connsiteY1" fmla="*/ 7520 h 774436"/>
              <a:gd name="connsiteX2" fmla="*/ 13829 w 323545"/>
              <a:gd name="connsiteY2" fmla="*/ 37016 h 774436"/>
              <a:gd name="connsiteX3" fmla="*/ 13829 w 323545"/>
              <a:gd name="connsiteY3" fmla="*/ 280365 h 774436"/>
              <a:gd name="connsiteX4" fmla="*/ 58074 w 323545"/>
              <a:gd name="connsiteY4" fmla="*/ 516339 h 774436"/>
              <a:gd name="connsiteX5" fmla="*/ 21203 w 323545"/>
              <a:gd name="connsiteY5" fmla="*/ 774436 h 7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545" h="774436">
                <a:moveTo>
                  <a:pt x="323545" y="103384"/>
                </a:moveTo>
                <a:cubicBezTo>
                  <a:pt x="275613" y="60982"/>
                  <a:pt x="227681" y="18581"/>
                  <a:pt x="176062" y="7520"/>
                </a:cubicBezTo>
                <a:cubicBezTo>
                  <a:pt x="124443" y="-3541"/>
                  <a:pt x="40868" y="-8458"/>
                  <a:pt x="13829" y="37016"/>
                </a:cubicBezTo>
                <a:cubicBezTo>
                  <a:pt x="-13210" y="82490"/>
                  <a:pt x="6455" y="200478"/>
                  <a:pt x="13829" y="280365"/>
                </a:cubicBezTo>
                <a:cubicBezTo>
                  <a:pt x="21203" y="360252"/>
                  <a:pt x="56845" y="433994"/>
                  <a:pt x="58074" y="516339"/>
                </a:cubicBezTo>
                <a:cubicBezTo>
                  <a:pt x="59303" y="598684"/>
                  <a:pt x="40253" y="686560"/>
                  <a:pt x="21203" y="77443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Freeform 8"/>
          <p:cNvSpPr/>
          <p:nvPr/>
        </p:nvSpPr>
        <p:spPr>
          <a:xfrm>
            <a:off x="9865808" y="1973548"/>
            <a:ext cx="244247" cy="415691"/>
          </a:xfrm>
          <a:custGeom>
            <a:avLst/>
            <a:gdLst>
              <a:gd name="connsiteX0" fmla="*/ 185218 w 244247"/>
              <a:gd name="connsiteY0" fmla="*/ 415691 h 415691"/>
              <a:gd name="connsiteX1" fmla="*/ 244211 w 244247"/>
              <a:gd name="connsiteY1" fmla="*/ 327200 h 415691"/>
              <a:gd name="connsiteX2" fmla="*/ 177844 w 244247"/>
              <a:gd name="connsiteY2" fmla="*/ 157594 h 415691"/>
              <a:gd name="connsiteX3" fmla="*/ 15611 w 244247"/>
              <a:gd name="connsiteY3" fmla="*/ 10110 h 415691"/>
              <a:gd name="connsiteX4" fmla="*/ 15611 w 244247"/>
              <a:gd name="connsiteY4" fmla="*/ 24858 h 4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47" h="415691">
                <a:moveTo>
                  <a:pt x="185218" y="415691"/>
                </a:moveTo>
                <a:cubicBezTo>
                  <a:pt x="215329" y="392953"/>
                  <a:pt x="245440" y="370216"/>
                  <a:pt x="244211" y="327200"/>
                </a:cubicBezTo>
                <a:cubicBezTo>
                  <a:pt x="242982" y="284184"/>
                  <a:pt x="215944" y="210442"/>
                  <a:pt x="177844" y="157594"/>
                </a:cubicBezTo>
                <a:cubicBezTo>
                  <a:pt x="139744" y="104746"/>
                  <a:pt x="15611" y="10110"/>
                  <a:pt x="15611" y="10110"/>
                </a:cubicBezTo>
                <a:cubicBezTo>
                  <a:pt x="-11428" y="-12013"/>
                  <a:pt x="2091" y="6422"/>
                  <a:pt x="15611" y="2485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Freeform 9"/>
          <p:cNvSpPr/>
          <p:nvPr/>
        </p:nvSpPr>
        <p:spPr>
          <a:xfrm>
            <a:off x="10227981" y="2064774"/>
            <a:ext cx="51645" cy="412955"/>
          </a:xfrm>
          <a:custGeom>
            <a:avLst/>
            <a:gdLst>
              <a:gd name="connsiteX0" fmla="*/ 51645 w 51645"/>
              <a:gd name="connsiteY0" fmla="*/ 0 h 412955"/>
              <a:gd name="connsiteX1" fmla="*/ 25 w 51645"/>
              <a:gd name="connsiteY1" fmla="*/ 103239 h 412955"/>
              <a:gd name="connsiteX2" fmla="*/ 44271 w 51645"/>
              <a:gd name="connsiteY2" fmla="*/ 235974 h 412955"/>
              <a:gd name="connsiteX3" fmla="*/ 14774 w 51645"/>
              <a:gd name="connsiteY3" fmla="*/ 353961 h 412955"/>
              <a:gd name="connsiteX4" fmla="*/ 14774 w 51645"/>
              <a:gd name="connsiteY4" fmla="*/ 412955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5" h="412955">
                <a:moveTo>
                  <a:pt x="51645" y="0"/>
                </a:moveTo>
                <a:cubicBezTo>
                  <a:pt x="26449" y="31955"/>
                  <a:pt x="1254" y="63910"/>
                  <a:pt x="25" y="103239"/>
                </a:cubicBezTo>
                <a:cubicBezTo>
                  <a:pt x="-1204" y="142568"/>
                  <a:pt x="41813" y="194187"/>
                  <a:pt x="44271" y="235974"/>
                </a:cubicBezTo>
                <a:cubicBezTo>
                  <a:pt x="46729" y="277761"/>
                  <a:pt x="19690" y="324464"/>
                  <a:pt x="14774" y="353961"/>
                </a:cubicBezTo>
                <a:cubicBezTo>
                  <a:pt x="9858" y="383458"/>
                  <a:pt x="12316" y="398206"/>
                  <a:pt x="14774" y="41295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81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1" y="1579403"/>
            <a:ext cx="5740638" cy="3936889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in this chest x-ray</a:t>
            </a:r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Enlarged pulmonary arteries </a:t>
            </a:r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194" name="Picture 2" descr="Image result for chest x ray pulmonary art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32" y="164661"/>
            <a:ext cx="5934625" cy="63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9615948" y="2247398"/>
            <a:ext cx="826368" cy="1005483"/>
          </a:xfrm>
          <a:custGeom>
            <a:avLst/>
            <a:gdLst>
              <a:gd name="connsiteX0" fmla="*/ 0 w 826368"/>
              <a:gd name="connsiteY0" fmla="*/ 1731 h 1005483"/>
              <a:gd name="connsiteX1" fmla="*/ 302342 w 826368"/>
              <a:gd name="connsiteY1" fmla="*/ 31228 h 1005483"/>
              <a:gd name="connsiteX2" fmla="*/ 560439 w 826368"/>
              <a:gd name="connsiteY2" fmla="*/ 215583 h 1005483"/>
              <a:gd name="connsiteX3" fmla="*/ 766917 w 826368"/>
              <a:gd name="connsiteY3" fmla="*/ 436808 h 1005483"/>
              <a:gd name="connsiteX4" fmla="*/ 825910 w 826368"/>
              <a:gd name="connsiteY4" fmla="*/ 827641 h 1005483"/>
              <a:gd name="connsiteX5" fmla="*/ 744794 w 826368"/>
              <a:gd name="connsiteY5" fmla="*/ 989873 h 1005483"/>
              <a:gd name="connsiteX6" fmla="*/ 774291 w 826368"/>
              <a:gd name="connsiteY6" fmla="*/ 989873 h 10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368" h="1005483">
                <a:moveTo>
                  <a:pt x="0" y="1731"/>
                </a:moveTo>
                <a:cubicBezTo>
                  <a:pt x="104468" y="-1342"/>
                  <a:pt x="208936" y="-4414"/>
                  <a:pt x="302342" y="31228"/>
                </a:cubicBezTo>
                <a:cubicBezTo>
                  <a:pt x="395749" y="66870"/>
                  <a:pt x="483010" y="147986"/>
                  <a:pt x="560439" y="215583"/>
                </a:cubicBezTo>
                <a:cubicBezTo>
                  <a:pt x="637868" y="283180"/>
                  <a:pt x="722672" y="334798"/>
                  <a:pt x="766917" y="436808"/>
                </a:cubicBezTo>
                <a:cubicBezTo>
                  <a:pt x="811162" y="538818"/>
                  <a:pt x="829597" y="735464"/>
                  <a:pt x="825910" y="827641"/>
                </a:cubicBezTo>
                <a:cubicBezTo>
                  <a:pt x="822223" y="919818"/>
                  <a:pt x="753397" y="962834"/>
                  <a:pt x="744794" y="989873"/>
                </a:cubicBezTo>
                <a:cubicBezTo>
                  <a:pt x="736191" y="1016912"/>
                  <a:pt x="755241" y="1003392"/>
                  <a:pt x="774291" y="98987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Freeform 5"/>
          <p:cNvSpPr/>
          <p:nvPr/>
        </p:nvSpPr>
        <p:spPr>
          <a:xfrm>
            <a:off x="7875639" y="2116394"/>
            <a:ext cx="626806" cy="443573"/>
          </a:xfrm>
          <a:custGeom>
            <a:avLst/>
            <a:gdLst>
              <a:gd name="connsiteX0" fmla="*/ 626806 w 626806"/>
              <a:gd name="connsiteY0" fmla="*/ 287593 h 443573"/>
              <a:gd name="connsiteX1" fmla="*/ 339213 w 626806"/>
              <a:gd name="connsiteY1" fmla="*/ 353961 h 443573"/>
              <a:gd name="connsiteX2" fmla="*/ 199103 w 626806"/>
              <a:gd name="connsiteY2" fmla="*/ 442451 h 443573"/>
              <a:gd name="connsiteX3" fmla="*/ 110613 w 626806"/>
              <a:gd name="connsiteY3" fmla="*/ 287593 h 443573"/>
              <a:gd name="connsiteX4" fmla="*/ 0 w 626806"/>
              <a:gd name="connsiteY4" fmla="*/ 0 h 443573"/>
              <a:gd name="connsiteX5" fmla="*/ 0 w 626806"/>
              <a:gd name="connsiteY5" fmla="*/ 0 h 44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06" h="443573">
                <a:moveTo>
                  <a:pt x="626806" y="287593"/>
                </a:moveTo>
                <a:cubicBezTo>
                  <a:pt x="518651" y="307872"/>
                  <a:pt x="410497" y="328151"/>
                  <a:pt x="339213" y="353961"/>
                </a:cubicBezTo>
                <a:cubicBezTo>
                  <a:pt x="267929" y="379771"/>
                  <a:pt x="237203" y="453512"/>
                  <a:pt x="199103" y="442451"/>
                </a:cubicBezTo>
                <a:cubicBezTo>
                  <a:pt x="161003" y="431390"/>
                  <a:pt x="143797" y="361335"/>
                  <a:pt x="110613" y="287593"/>
                </a:cubicBezTo>
                <a:cubicBezTo>
                  <a:pt x="77429" y="21385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Freeform 6"/>
          <p:cNvSpPr/>
          <p:nvPr/>
        </p:nvSpPr>
        <p:spPr>
          <a:xfrm>
            <a:off x="7428992" y="2374490"/>
            <a:ext cx="425150" cy="1821426"/>
          </a:xfrm>
          <a:custGeom>
            <a:avLst/>
            <a:gdLst>
              <a:gd name="connsiteX0" fmla="*/ 313911 w 425150"/>
              <a:gd name="connsiteY0" fmla="*/ 0 h 1821426"/>
              <a:gd name="connsiteX1" fmla="*/ 424524 w 425150"/>
              <a:gd name="connsiteY1" fmla="*/ 228600 h 1821426"/>
              <a:gd name="connsiteX2" fmla="*/ 269666 w 425150"/>
              <a:gd name="connsiteY2" fmla="*/ 324465 h 1821426"/>
              <a:gd name="connsiteX3" fmla="*/ 41066 w 425150"/>
              <a:gd name="connsiteY3" fmla="*/ 560439 h 1821426"/>
              <a:gd name="connsiteX4" fmla="*/ 4195 w 425150"/>
              <a:gd name="connsiteY4" fmla="*/ 1017639 h 1821426"/>
              <a:gd name="connsiteX5" fmla="*/ 92685 w 425150"/>
              <a:gd name="connsiteY5" fmla="*/ 1312607 h 1821426"/>
              <a:gd name="connsiteX6" fmla="*/ 188550 w 425150"/>
              <a:gd name="connsiteY6" fmla="*/ 1666568 h 1821426"/>
              <a:gd name="connsiteX7" fmla="*/ 195924 w 425150"/>
              <a:gd name="connsiteY7" fmla="*/ 1821426 h 18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150" h="1821426">
                <a:moveTo>
                  <a:pt x="313911" y="0"/>
                </a:moveTo>
                <a:cubicBezTo>
                  <a:pt x="372904" y="87261"/>
                  <a:pt x="431898" y="174522"/>
                  <a:pt x="424524" y="228600"/>
                </a:cubicBezTo>
                <a:cubicBezTo>
                  <a:pt x="417150" y="282678"/>
                  <a:pt x="333576" y="269159"/>
                  <a:pt x="269666" y="324465"/>
                </a:cubicBezTo>
                <a:cubicBezTo>
                  <a:pt x="205756" y="379771"/>
                  <a:pt x="85311" y="444910"/>
                  <a:pt x="41066" y="560439"/>
                </a:cubicBezTo>
                <a:cubicBezTo>
                  <a:pt x="-3179" y="675968"/>
                  <a:pt x="-4408" y="892278"/>
                  <a:pt x="4195" y="1017639"/>
                </a:cubicBezTo>
                <a:cubicBezTo>
                  <a:pt x="12798" y="1143000"/>
                  <a:pt x="61959" y="1204452"/>
                  <a:pt x="92685" y="1312607"/>
                </a:cubicBezTo>
                <a:cubicBezTo>
                  <a:pt x="123411" y="1420762"/>
                  <a:pt x="171343" y="1581765"/>
                  <a:pt x="188550" y="1666568"/>
                </a:cubicBezTo>
                <a:cubicBezTo>
                  <a:pt x="205756" y="1751371"/>
                  <a:pt x="200840" y="1786398"/>
                  <a:pt x="195924" y="182142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Freeform 7"/>
          <p:cNvSpPr/>
          <p:nvPr/>
        </p:nvSpPr>
        <p:spPr>
          <a:xfrm>
            <a:off x="7905135" y="3296119"/>
            <a:ext cx="302342" cy="737565"/>
          </a:xfrm>
          <a:custGeom>
            <a:avLst/>
            <a:gdLst>
              <a:gd name="connsiteX0" fmla="*/ 323545 w 323545"/>
              <a:gd name="connsiteY0" fmla="*/ 103384 h 774436"/>
              <a:gd name="connsiteX1" fmla="*/ 176062 w 323545"/>
              <a:gd name="connsiteY1" fmla="*/ 7520 h 774436"/>
              <a:gd name="connsiteX2" fmla="*/ 13829 w 323545"/>
              <a:gd name="connsiteY2" fmla="*/ 37016 h 774436"/>
              <a:gd name="connsiteX3" fmla="*/ 13829 w 323545"/>
              <a:gd name="connsiteY3" fmla="*/ 280365 h 774436"/>
              <a:gd name="connsiteX4" fmla="*/ 58074 w 323545"/>
              <a:gd name="connsiteY4" fmla="*/ 516339 h 774436"/>
              <a:gd name="connsiteX5" fmla="*/ 21203 w 323545"/>
              <a:gd name="connsiteY5" fmla="*/ 774436 h 7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545" h="774436">
                <a:moveTo>
                  <a:pt x="323545" y="103384"/>
                </a:moveTo>
                <a:cubicBezTo>
                  <a:pt x="275613" y="60982"/>
                  <a:pt x="227681" y="18581"/>
                  <a:pt x="176062" y="7520"/>
                </a:cubicBezTo>
                <a:cubicBezTo>
                  <a:pt x="124443" y="-3541"/>
                  <a:pt x="40868" y="-8458"/>
                  <a:pt x="13829" y="37016"/>
                </a:cubicBezTo>
                <a:cubicBezTo>
                  <a:pt x="-13210" y="82490"/>
                  <a:pt x="6455" y="200478"/>
                  <a:pt x="13829" y="280365"/>
                </a:cubicBezTo>
                <a:cubicBezTo>
                  <a:pt x="21203" y="360252"/>
                  <a:pt x="56845" y="433994"/>
                  <a:pt x="58074" y="516339"/>
                </a:cubicBezTo>
                <a:cubicBezTo>
                  <a:pt x="59303" y="598684"/>
                  <a:pt x="40253" y="686560"/>
                  <a:pt x="21203" y="77443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Freeform 8"/>
          <p:cNvSpPr/>
          <p:nvPr/>
        </p:nvSpPr>
        <p:spPr>
          <a:xfrm>
            <a:off x="9865808" y="1973548"/>
            <a:ext cx="244247" cy="415691"/>
          </a:xfrm>
          <a:custGeom>
            <a:avLst/>
            <a:gdLst>
              <a:gd name="connsiteX0" fmla="*/ 185218 w 244247"/>
              <a:gd name="connsiteY0" fmla="*/ 415691 h 415691"/>
              <a:gd name="connsiteX1" fmla="*/ 244211 w 244247"/>
              <a:gd name="connsiteY1" fmla="*/ 327200 h 415691"/>
              <a:gd name="connsiteX2" fmla="*/ 177844 w 244247"/>
              <a:gd name="connsiteY2" fmla="*/ 157594 h 415691"/>
              <a:gd name="connsiteX3" fmla="*/ 15611 w 244247"/>
              <a:gd name="connsiteY3" fmla="*/ 10110 h 415691"/>
              <a:gd name="connsiteX4" fmla="*/ 15611 w 244247"/>
              <a:gd name="connsiteY4" fmla="*/ 24858 h 41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47" h="415691">
                <a:moveTo>
                  <a:pt x="185218" y="415691"/>
                </a:moveTo>
                <a:cubicBezTo>
                  <a:pt x="215329" y="392953"/>
                  <a:pt x="245440" y="370216"/>
                  <a:pt x="244211" y="327200"/>
                </a:cubicBezTo>
                <a:cubicBezTo>
                  <a:pt x="242982" y="284184"/>
                  <a:pt x="215944" y="210442"/>
                  <a:pt x="177844" y="157594"/>
                </a:cubicBezTo>
                <a:cubicBezTo>
                  <a:pt x="139744" y="104746"/>
                  <a:pt x="15611" y="10110"/>
                  <a:pt x="15611" y="10110"/>
                </a:cubicBezTo>
                <a:cubicBezTo>
                  <a:pt x="-11428" y="-12013"/>
                  <a:pt x="2091" y="6422"/>
                  <a:pt x="15611" y="2485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Freeform 9"/>
          <p:cNvSpPr/>
          <p:nvPr/>
        </p:nvSpPr>
        <p:spPr>
          <a:xfrm>
            <a:off x="10227981" y="2064774"/>
            <a:ext cx="51645" cy="412955"/>
          </a:xfrm>
          <a:custGeom>
            <a:avLst/>
            <a:gdLst>
              <a:gd name="connsiteX0" fmla="*/ 51645 w 51645"/>
              <a:gd name="connsiteY0" fmla="*/ 0 h 412955"/>
              <a:gd name="connsiteX1" fmla="*/ 25 w 51645"/>
              <a:gd name="connsiteY1" fmla="*/ 103239 h 412955"/>
              <a:gd name="connsiteX2" fmla="*/ 44271 w 51645"/>
              <a:gd name="connsiteY2" fmla="*/ 235974 h 412955"/>
              <a:gd name="connsiteX3" fmla="*/ 14774 w 51645"/>
              <a:gd name="connsiteY3" fmla="*/ 353961 h 412955"/>
              <a:gd name="connsiteX4" fmla="*/ 14774 w 51645"/>
              <a:gd name="connsiteY4" fmla="*/ 412955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5" h="412955">
                <a:moveTo>
                  <a:pt x="51645" y="0"/>
                </a:moveTo>
                <a:cubicBezTo>
                  <a:pt x="26449" y="31955"/>
                  <a:pt x="1254" y="63910"/>
                  <a:pt x="25" y="103239"/>
                </a:cubicBezTo>
                <a:cubicBezTo>
                  <a:pt x="-1204" y="142568"/>
                  <a:pt x="41813" y="194187"/>
                  <a:pt x="44271" y="235974"/>
                </a:cubicBezTo>
                <a:cubicBezTo>
                  <a:pt x="46729" y="277761"/>
                  <a:pt x="19690" y="324464"/>
                  <a:pt x="14774" y="353961"/>
                </a:cubicBezTo>
                <a:cubicBezTo>
                  <a:pt x="9858" y="383458"/>
                  <a:pt x="12316" y="398206"/>
                  <a:pt x="14774" y="41295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 descr="Image result for normal chest x r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729" b="11955"/>
          <a:stretch/>
        </p:blipFill>
        <p:spPr bwMode="auto">
          <a:xfrm>
            <a:off x="34040" y="164661"/>
            <a:ext cx="5844365" cy="63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7071" y="5766620"/>
            <a:ext cx="2404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Normal</a:t>
            </a: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2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852" y="309717"/>
            <a:ext cx="4977580" cy="1325563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70 year-old female </a:t>
            </a:r>
            <a:r>
              <a:rPr lang="en-CA" sz="4800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</a:t>
            </a:r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orthopnea.</a:t>
            </a:r>
            <a:endParaRPr lang="ar-SA" sz="48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39" y="2521974"/>
            <a:ext cx="516930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in this x-ray? </a:t>
            </a:r>
          </a:p>
          <a:p>
            <a:endParaRPr lang="en-CA" sz="4000" i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2" descr="Image result for chest x ray cardiogenic pulmonary ede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4833" r="5092" b="4865"/>
          <a:stretch/>
        </p:blipFill>
        <p:spPr bwMode="auto">
          <a:xfrm>
            <a:off x="5873544" y="368710"/>
            <a:ext cx="5862484" cy="60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852" y="309717"/>
            <a:ext cx="4977580" cy="1325563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70 year-old female </a:t>
            </a:r>
            <a:r>
              <a:rPr lang="en-CA" sz="4800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</a:t>
            </a:r>
            <a:r>
              <a:rPr lang="en-CA" sz="4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orthopnea.</a:t>
            </a:r>
            <a:endParaRPr lang="ar-SA" sz="48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39" y="2521974"/>
            <a:ext cx="5169309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abnormal in this x-ray? </a:t>
            </a:r>
          </a:p>
          <a:p>
            <a:endParaRPr lang="en-CA" sz="4000" i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4000" b="1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edema (cardiogenic) </a:t>
            </a:r>
            <a:endParaRPr lang="ar-SA" sz="4000" b="1" i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2" descr="Image result for chest x ray cardiogenic pulmonary ede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4833" r="5092" b="4865"/>
          <a:stretch/>
        </p:blipFill>
        <p:spPr bwMode="auto">
          <a:xfrm>
            <a:off x="5926393" y="457200"/>
            <a:ext cx="5862484" cy="60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est x ray cardiogenic pulmonary edem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4833" r="5092" b="4865"/>
          <a:stretch/>
        </p:blipFill>
        <p:spPr bwMode="auto">
          <a:xfrm>
            <a:off x="6212758" y="730045"/>
            <a:ext cx="5862484" cy="60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7989"/>
            <a:ext cx="11761838" cy="67105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Signs of pulmonary edema on chest x-ray: 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5451"/>
            <a:ext cx="653353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Upper lobe 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pulmonary venous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diversion.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Increased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 cardio-thoracic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ratio (cardiogenic).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 </a:t>
            </a:r>
            <a:endParaRPr lang="en-CA" sz="2800" i="1" dirty="0" smtClean="0">
              <a:solidFill>
                <a:schemeClr val="bg1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Features of 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pulmonary interstitial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edema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2400" dirty="0" err="1" smtClean="0">
                <a:solidFill>
                  <a:schemeClr val="bg1"/>
                </a:solidFill>
                <a:latin typeface="Open Sans"/>
              </a:rPr>
              <a:t>Peri</a:t>
            </a: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-bronchial cuffing.</a:t>
            </a:r>
            <a:endParaRPr lang="en-CA" sz="2400" dirty="0">
              <a:solidFill>
                <a:schemeClr val="bg1"/>
              </a:solidFill>
              <a:latin typeface="Open Sans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Septal lines/ thickening (</a:t>
            </a:r>
            <a:r>
              <a:rPr lang="en-CA" sz="2400" dirty="0" err="1" smtClean="0">
                <a:solidFill>
                  <a:schemeClr val="bg1"/>
                </a:solidFill>
                <a:latin typeface="Open Sans"/>
              </a:rPr>
              <a:t>Kerley</a:t>
            </a: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 lines).</a:t>
            </a:r>
            <a:endParaRPr lang="en-CA" sz="2400" dirty="0">
              <a:solidFill>
                <a:schemeClr val="bg1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Features of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 pulmonary alveolar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edema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Air space opacification (batwing distribution).</a:t>
            </a:r>
            <a:endParaRPr lang="en-CA" sz="2400" dirty="0">
              <a:solidFill>
                <a:schemeClr val="bg1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Pleural effusions.</a:t>
            </a:r>
            <a:endParaRPr lang="en-CA" sz="2800" b="0" i="1" dirty="0">
              <a:solidFill>
                <a:schemeClr val="bg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00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est x ray cardiogenic pulmonary edem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4833" r="5092" b="4865"/>
          <a:stretch/>
        </p:blipFill>
        <p:spPr bwMode="auto">
          <a:xfrm>
            <a:off x="6212758" y="730045"/>
            <a:ext cx="5862484" cy="60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7989"/>
            <a:ext cx="11761838" cy="67105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Signs of pulmonary edema on chest x-ray: 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5451"/>
            <a:ext cx="6533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Upper lobe 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pulmonary venous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diversion.</a:t>
            </a:r>
          </a:p>
          <a:p>
            <a:endParaRPr lang="en-CA" sz="2800" b="0" i="1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09619" y="1826340"/>
            <a:ext cx="1946787" cy="1823885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9414386" y="1826341"/>
            <a:ext cx="1853381" cy="1823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2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6" y="564229"/>
            <a:ext cx="5533105" cy="1699649"/>
          </a:xfrm>
        </p:spPr>
        <p:txBody>
          <a:bodyPr>
            <a:normAutofit fontScale="90000"/>
          </a:bodyPr>
          <a:lstStyle/>
          <a:p>
            <a:r>
              <a:rPr lang="en-CA" b="1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 year old male presenting to emergency with chest pain.</a:t>
            </a:r>
            <a:endParaRPr lang="ar-SA" b="1" i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Image result for cardiogenic pulmonary edema x r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5616" r="2988" b="6285"/>
          <a:stretch/>
        </p:blipFill>
        <p:spPr bwMode="auto">
          <a:xfrm>
            <a:off x="5420032" y="401996"/>
            <a:ext cx="6614651" cy="60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185909"/>
            <a:ext cx="6528622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the </a:t>
            </a:r>
            <a:r>
              <a:rPr lang="en-CA" sz="2800" b="1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normal ? </a:t>
            </a: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Enlarged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Are the</a:t>
            </a:r>
            <a:r>
              <a:rPr lang="en-CA" sz="2800" b="1" i="1" u="sng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lungs 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normal ?  </a:t>
            </a:r>
            <a:r>
              <a:rPr lang="en-CA" sz="28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edema + left +pleural effusion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ar-SA" sz="3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7615084" y="5213556"/>
            <a:ext cx="3333136" cy="1622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-Right Arrow 7"/>
          <p:cNvSpPr/>
          <p:nvPr/>
        </p:nvSpPr>
        <p:spPr>
          <a:xfrm>
            <a:off x="5597013" y="6113206"/>
            <a:ext cx="5869858" cy="228600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8727357" y="4628781"/>
            <a:ext cx="12167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20cm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4516" y="5649832"/>
            <a:ext cx="12167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3200" dirty="0" smtClean="0">
                <a:solidFill>
                  <a:srgbClr val="FFFF00"/>
                </a:solidFill>
              </a:rPr>
              <a:t>30cm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est x ray cardiogenic pulmonary edem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4833" r="5092" b="4865"/>
          <a:stretch/>
        </p:blipFill>
        <p:spPr bwMode="auto">
          <a:xfrm>
            <a:off x="6212758" y="730045"/>
            <a:ext cx="5862484" cy="60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7989"/>
            <a:ext cx="11761838" cy="67105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Signs of pulmonary edema on chest x-ray: 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5451"/>
            <a:ext cx="6533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Upper lobe 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pulmonary venous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diversion.</a:t>
            </a:r>
          </a:p>
          <a:p>
            <a:endParaRPr lang="en-CA" sz="2800" b="0" i="1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09619" y="1826340"/>
            <a:ext cx="1946787" cy="1823885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9414386" y="1826341"/>
            <a:ext cx="1853381" cy="1823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194" name="Picture 2" descr="Image result for normal chest x r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2729" b="11955"/>
          <a:stretch/>
        </p:blipFill>
        <p:spPr bwMode="auto">
          <a:xfrm>
            <a:off x="228600" y="789039"/>
            <a:ext cx="5780934" cy="59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est x ray cardiogenic pulmonary edem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4833" r="5092" b="4865"/>
          <a:stretch/>
        </p:blipFill>
        <p:spPr bwMode="auto">
          <a:xfrm>
            <a:off x="6212758" y="730045"/>
            <a:ext cx="5862484" cy="6039464"/>
          </a:xfrm>
          <a:prstGeom prst="rect">
            <a:avLst/>
          </a:prstGeom>
          <a:solidFill>
            <a:srgbClr val="FFFF00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7989"/>
            <a:ext cx="11761838" cy="67105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Signs of pulmonary edema on chest x-ray: 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5451"/>
            <a:ext cx="6533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Increased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 cardio-thoracic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ratio (cardiogenic).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 </a:t>
            </a:r>
            <a:endParaRPr lang="en-CA" sz="2800" i="1" dirty="0" smtClean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8314334" y="3502931"/>
            <a:ext cx="2940225" cy="2555937"/>
          </a:xfrm>
          <a:custGeom>
            <a:avLst/>
            <a:gdLst>
              <a:gd name="connsiteX0" fmla="*/ 549447 w 2940225"/>
              <a:gd name="connsiteY0" fmla="*/ 272656 h 2555937"/>
              <a:gd name="connsiteX1" fmla="*/ 328221 w 2940225"/>
              <a:gd name="connsiteY1" fmla="*/ 611869 h 2555937"/>
              <a:gd name="connsiteX2" fmla="*/ 18505 w 2940225"/>
              <a:gd name="connsiteY2" fmla="*/ 1223927 h 2555937"/>
              <a:gd name="connsiteX3" fmla="*/ 70124 w 2940225"/>
              <a:gd name="connsiteY3" fmla="*/ 1887604 h 2555937"/>
              <a:gd name="connsiteX4" fmla="*/ 357718 w 2940225"/>
              <a:gd name="connsiteY4" fmla="*/ 2344804 h 2555937"/>
              <a:gd name="connsiteX5" fmla="*/ 2112776 w 2940225"/>
              <a:gd name="connsiteY5" fmla="*/ 2543908 h 2555937"/>
              <a:gd name="connsiteX6" fmla="*/ 2805950 w 2940225"/>
              <a:gd name="connsiteY6" fmla="*/ 2484914 h 2555937"/>
              <a:gd name="connsiteX7" fmla="*/ 2916563 w 2940225"/>
              <a:gd name="connsiteY7" fmla="*/ 2086708 h 2555937"/>
              <a:gd name="connsiteX8" fmla="*/ 2503608 w 2940225"/>
              <a:gd name="connsiteY8" fmla="*/ 1231301 h 2555937"/>
              <a:gd name="connsiteX9" fmla="*/ 2039034 w 2940225"/>
              <a:gd name="connsiteY9" fmla="*/ 678237 h 2555937"/>
              <a:gd name="connsiteX10" fmla="*/ 1544963 w 2940225"/>
              <a:gd name="connsiteY10" fmla="*/ 51430 h 2555937"/>
              <a:gd name="connsiteX11" fmla="*/ 1522840 w 2940225"/>
              <a:gd name="connsiteY11" fmla="*/ 80927 h 255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0225" h="2555937">
                <a:moveTo>
                  <a:pt x="549447" y="272656"/>
                </a:moveTo>
                <a:cubicBezTo>
                  <a:pt x="483079" y="362990"/>
                  <a:pt x="416711" y="453324"/>
                  <a:pt x="328221" y="611869"/>
                </a:cubicBezTo>
                <a:cubicBezTo>
                  <a:pt x="239731" y="770414"/>
                  <a:pt x="61521" y="1011305"/>
                  <a:pt x="18505" y="1223927"/>
                </a:cubicBezTo>
                <a:cubicBezTo>
                  <a:pt x="-24511" y="1436550"/>
                  <a:pt x="13588" y="1700791"/>
                  <a:pt x="70124" y="1887604"/>
                </a:cubicBezTo>
                <a:cubicBezTo>
                  <a:pt x="126659" y="2074417"/>
                  <a:pt x="17276" y="2235420"/>
                  <a:pt x="357718" y="2344804"/>
                </a:cubicBezTo>
                <a:cubicBezTo>
                  <a:pt x="698160" y="2454188"/>
                  <a:pt x="1704737" y="2520556"/>
                  <a:pt x="2112776" y="2543908"/>
                </a:cubicBezTo>
                <a:cubicBezTo>
                  <a:pt x="2520815" y="2567260"/>
                  <a:pt x="2671986" y="2561114"/>
                  <a:pt x="2805950" y="2484914"/>
                </a:cubicBezTo>
                <a:cubicBezTo>
                  <a:pt x="2939914" y="2408714"/>
                  <a:pt x="2966953" y="2295643"/>
                  <a:pt x="2916563" y="2086708"/>
                </a:cubicBezTo>
                <a:cubicBezTo>
                  <a:pt x="2866173" y="1877773"/>
                  <a:pt x="2649863" y="1466046"/>
                  <a:pt x="2503608" y="1231301"/>
                </a:cubicBezTo>
                <a:cubicBezTo>
                  <a:pt x="2357353" y="996556"/>
                  <a:pt x="2198808" y="874882"/>
                  <a:pt x="2039034" y="678237"/>
                </a:cubicBezTo>
                <a:cubicBezTo>
                  <a:pt x="1879260" y="481592"/>
                  <a:pt x="1544963" y="51430"/>
                  <a:pt x="1544963" y="51430"/>
                </a:cubicBezTo>
                <a:cubicBezTo>
                  <a:pt x="1458931" y="-48122"/>
                  <a:pt x="1490885" y="16402"/>
                  <a:pt x="1522840" y="80927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2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7989"/>
            <a:ext cx="11761838" cy="67105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Signs of pulmonary edema on chest x-ray: 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5451"/>
            <a:ext cx="65335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Features of 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pulmonary interstitial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edema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2400" dirty="0" err="1" smtClean="0">
                <a:solidFill>
                  <a:schemeClr val="bg1"/>
                </a:solidFill>
                <a:latin typeface="Open Sans"/>
              </a:rPr>
              <a:t>Peri</a:t>
            </a: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-bronchial </a:t>
            </a:r>
            <a:r>
              <a:rPr lang="en-CA" sz="2400" dirty="0" smtClean="0">
                <a:solidFill>
                  <a:srgbClr val="FF0000"/>
                </a:solidFill>
                <a:latin typeface="Open Sans"/>
              </a:rPr>
              <a:t>cuffing</a:t>
            </a: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.</a:t>
            </a:r>
            <a:endParaRPr lang="en-CA" sz="2400" dirty="0">
              <a:solidFill>
                <a:schemeClr val="bg1"/>
              </a:solidFill>
              <a:latin typeface="Open Sans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Septal lines/ thickening (</a:t>
            </a:r>
            <a:r>
              <a:rPr lang="en-CA" sz="2400" dirty="0" err="1" smtClean="0">
                <a:solidFill>
                  <a:srgbClr val="FFFF00"/>
                </a:solidFill>
                <a:latin typeface="Open Sans"/>
              </a:rPr>
              <a:t>Kerley</a:t>
            </a:r>
            <a:r>
              <a:rPr lang="en-CA" sz="2400" dirty="0" smtClean="0">
                <a:solidFill>
                  <a:srgbClr val="FFFF00"/>
                </a:solidFill>
                <a:latin typeface="Open Sans"/>
              </a:rPr>
              <a:t> B lines</a:t>
            </a: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).</a:t>
            </a:r>
            <a:endParaRPr lang="en-CA" sz="2400" dirty="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3" name="Picture 2" descr="Image result for peribronchial cuffing chest x ray pulmonary 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919832"/>
            <a:ext cx="9573161" cy="94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st x ray cardiogenic pulmonary edem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0" y="2961604"/>
            <a:ext cx="6482515" cy="36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427538" y="5803490"/>
            <a:ext cx="473410" cy="2949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95633" y="5989832"/>
            <a:ext cx="473410" cy="2949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87992" y="6134387"/>
            <a:ext cx="473410" cy="2949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7989"/>
            <a:ext cx="11761838" cy="67105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Signs of pulmonary edema on chest x-ray: 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5451"/>
            <a:ext cx="7307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Features of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 pulmonary alveolar </a:t>
            </a: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edema</a:t>
            </a:r>
            <a:r>
              <a:rPr lang="en-CA" sz="2800" i="1" dirty="0">
                <a:solidFill>
                  <a:schemeClr val="bg1"/>
                </a:solidFill>
                <a:latin typeface="Open Sans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schemeClr val="bg1"/>
                </a:solidFill>
                <a:latin typeface="Open Sans"/>
              </a:rPr>
              <a:t>Air space opacification </a:t>
            </a:r>
            <a:r>
              <a:rPr lang="en-CA" sz="2400" dirty="0" smtClean="0">
                <a:solidFill>
                  <a:srgbClr val="FFC000"/>
                </a:solidFill>
                <a:latin typeface="Open Sans"/>
              </a:rPr>
              <a:t>(batwing distribution).</a:t>
            </a:r>
            <a:endParaRPr lang="en-CA" sz="2400" dirty="0">
              <a:solidFill>
                <a:srgbClr val="FFC000"/>
              </a:solidFill>
              <a:latin typeface="Open Sans"/>
            </a:endParaRPr>
          </a:p>
        </p:txBody>
      </p:sp>
      <p:pic>
        <p:nvPicPr>
          <p:cNvPr id="11266" name="Picture 2" descr="Image result for bat wing chest x ray pulmonary 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51" y="2059556"/>
            <a:ext cx="8531226" cy="46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est x ray cardiogenic pulmonary edem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4833" r="5092" b="4865"/>
          <a:stretch/>
        </p:blipFill>
        <p:spPr bwMode="auto">
          <a:xfrm>
            <a:off x="6212758" y="730045"/>
            <a:ext cx="5862484" cy="60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7989"/>
            <a:ext cx="11761838" cy="671050"/>
          </a:xfrm>
        </p:spPr>
        <p:txBody>
          <a:bodyPr>
            <a:no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Signs of pulmonary edema on chest x-ray: </a:t>
            </a:r>
            <a:endParaRPr lang="ar-SA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55451"/>
            <a:ext cx="6533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i="1" dirty="0" smtClean="0">
                <a:solidFill>
                  <a:schemeClr val="bg1"/>
                </a:solidFill>
                <a:latin typeface="Open Sans"/>
              </a:rPr>
              <a:t>Pleural effusions.</a:t>
            </a:r>
            <a:endParaRPr lang="en-CA" sz="2800" b="0" i="1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869561" y="5715000"/>
            <a:ext cx="877529" cy="1098755"/>
          </a:xfrm>
          <a:custGeom>
            <a:avLst/>
            <a:gdLst>
              <a:gd name="connsiteX0" fmla="*/ 781665 w 877529"/>
              <a:gd name="connsiteY0" fmla="*/ 206477 h 1098755"/>
              <a:gd name="connsiteX1" fmla="*/ 825910 w 877529"/>
              <a:gd name="connsiteY1" fmla="*/ 449826 h 1098755"/>
              <a:gd name="connsiteX2" fmla="*/ 877529 w 877529"/>
              <a:gd name="connsiteY2" fmla="*/ 781665 h 1098755"/>
              <a:gd name="connsiteX3" fmla="*/ 855407 w 877529"/>
              <a:gd name="connsiteY3" fmla="*/ 1025013 h 1098755"/>
              <a:gd name="connsiteX4" fmla="*/ 848033 w 877529"/>
              <a:gd name="connsiteY4" fmla="*/ 1098755 h 1098755"/>
              <a:gd name="connsiteX5" fmla="*/ 656304 w 877529"/>
              <a:gd name="connsiteY5" fmla="*/ 966019 h 1098755"/>
              <a:gd name="connsiteX6" fmla="*/ 339213 w 877529"/>
              <a:gd name="connsiteY6" fmla="*/ 921774 h 1098755"/>
              <a:gd name="connsiteX7" fmla="*/ 0 w 877529"/>
              <a:gd name="connsiteY7" fmla="*/ 907026 h 1098755"/>
              <a:gd name="connsiteX8" fmla="*/ 376084 w 877529"/>
              <a:gd name="connsiteY8" fmla="*/ 811161 h 1098755"/>
              <a:gd name="connsiteX9" fmla="*/ 560439 w 877529"/>
              <a:gd name="connsiteY9" fmla="*/ 700548 h 1098755"/>
              <a:gd name="connsiteX10" fmla="*/ 626807 w 877529"/>
              <a:gd name="connsiteY10" fmla="*/ 567813 h 1098755"/>
              <a:gd name="connsiteX11" fmla="*/ 700549 w 877529"/>
              <a:gd name="connsiteY11" fmla="*/ 287594 h 1098755"/>
              <a:gd name="connsiteX12" fmla="*/ 752168 w 877529"/>
              <a:gd name="connsiteY12" fmla="*/ 0 h 1098755"/>
              <a:gd name="connsiteX13" fmla="*/ 781665 w 877529"/>
              <a:gd name="connsiteY13" fmla="*/ 206477 h 109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529" h="1098755">
                <a:moveTo>
                  <a:pt x="781665" y="206477"/>
                </a:moveTo>
                <a:lnTo>
                  <a:pt x="825910" y="449826"/>
                </a:lnTo>
                <a:lnTo>
                  <a:pt x="877529" y="781665"/>
                </a:lnTo>
                <a:lnTo>
                  <a:pt x="855407" y="1025013"/>
                </a:lnTo>
                <a:lnTo>
                  <a:pt x="848033" y="1098755"/>
                </a:lnTo>
                <a:lnTo>
                  <a:pt x="656304" y="966019"/>
                </a:lnTo>
                <a:lnTo>
                  <a:pt x="339213" y="921774"/>
                </a:lnTo>
                <a:lnTo>
                  <a:pt x="0" y="907026"/>
                </a:lnTo>
                <a:lnTo>
                  <a:pt x="376084" y="811161"/>
                </a:lnTo>
                <a:lnTo>
                  <a:pt x="560439" y="700548"/>
                </a:lnTo>
                <a:lnTo>
                  <a:pt x="626807" y="567813"/>
                </a:lnTo>
                <a:lnTo>
                  <a:pt x="700549" y="287594"/>
                </a:lnTo>
                <a:lnTo>
                  <a:pt x="752168" y="0"/>
                </a:lnTo>
                <a:lnTo>
                  <a:pt x="781665" y="206477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Freeform 3"/>
          <p:cNvSpPr/>
          <p:nvPr/>
        </p:nvSpPr>
        <p:spPr>
          <a:xfrm>
            <a:off x="6518787" y="5648632"/>
            <a:ext cx="774290" cy="1017639"/>
          </a:xfrm>
          <a:custGeom>
            <a:avLst/>
            <a:gdLst>
              <a:gd name="connsiteX0" fmla="*/ 774290 w 774290"/>
              <a:gd name="connsiteY0" fmla="*/ 265471 h 1017639"/>
              <a:gd name="connsiteX1" fmla="*/ 501445 w 774290"/>
              <a:gd name="connsiteY1" fmla="*/ 361336 h 1017639"/>
              <a:gd name="connsiteX2" fmla="*/ 317090 w 774290"/>
              <a:gd name="connsiteY2" fmla="*/ 545691 h 1017639"/>
              <a:gd name="connsiteX3" fmla="*/ 66368 w 774290"/>
              <a:gd name="connsiteY3" fmla="*/ 803787 h 1017639"/>
              <a:gd name="connsiteX4" fmla="*/ 0 w 774290"/>
              <a:gd name="connsiteY4" fmla="*/ 1017639 h 1017639"/>
              <a:gd name="connsiteX5" fmla="*/ 66368 w 774290"/>
              <a:gd name="connsiteY5" fmla="*/ 589936 h 1017639"/>
              <a:gd name="connsiteX6" fmla="*/ 117987 w 774290"/>
              <a:gd name="connsiteY6" fmla="*/ 0 h 1017639"/>
              <a:gd name="connsiteX7" fmla="*/ 162232 w 774290"/>
              <a:gd name="connsiteY7" fmla="*/ 287594 h 1017639"/>
              <a:gd name="connsiteX8" fmla="*/ 258097 w 774290"/>
              <a:gd name="connsiteY8" fmla="*/ 368710 h 1017639"/>
              <a:gd name="connsiteX9" fmla="*/ 376084 w 774290"/>
              <a:gd name="connsiteY9" fmla="*/ 405581 h 1017639"/>
              <a:gd name="connsiteX10" fmla="*/ 479323 w 774290"/>
              <a:gd name="connsiteY10" fmla="*/ 361336 h 1017639"/>
              <a:gd name="connsiteX11" fmla="*/ 774290 w 774290"/>
              <a:gd name="connsiteY11" fmla="*/ 265471 h 101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4290" h="1017639">
                <a:moveTo>
                  <a:pt x="774290" y="265471"/>
                </a:moveTo>
                <a:lnTo>
                  <a:pt x="501445" y="361336"/>
                </a:lnTo>
                <a:lnTo>
                  <a:pt x="317090" y="545691"/>
                </a:lnTo>
                <a:lnTo>
                  <a:pt x="66368" y="803787"/>
                </a:lnTo>
                <a:lnTo>
                  <a:pt x="0" y="1017639"/>
                </a:lnTo>
                <a:lnTo>
                  <a:pt x="66368" y="589936"/>
                </a:lnTo>
                <a:lnTo>
                  <a:pt x="117987" y="0"/>
                </a:lnTo>
                <a:lnTo>
                  <a:pt x="162232" y="287594"/>
                </a:lnTo>
                <a:lnTo>
                  <a:pt x="258097" y="368710"/>
                </a:lnTo>
                <a:lnTo>
                  <a:pt x="376084" y="405581"/>
                </a:lnTo>
                <a:lnTo>
                  <a:pt x="479323" y="361336"/>
                </a:lnTo>
                <a:lnTo>
                  <a:pt x="774290" y="26547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9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5" y="225015"/>
            <a:ext cx="12022395" cy="689385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edema before and after treatment (diuretics) </a:t>
            </a:r>
            <a:endParaRPr lang="ar-SA" sz="40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314" name="Picture 2" descr="Image result for x ray pulmonary edema before and after diur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0" y="1191111"/>
            <a:ext cx="11128488" cy="53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3" y="2651125"/>
            <a:ext cx="11909321" cy="1325563"/>
          </a:xfrm>
        </p:spPr>
        <p:txBody>
          <a:bodyPr>
            <a:noAutofit/>
          </a:bodyPr>
          <a:lstStyle/>
          <a:p>
            <a:pPr algn="ctr"/>
            <a:r>
              <a:rPr lang="en-CA" sz="72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 valve assessment on echocardiography </a:t>
            </a:r>
            <a:endParaRPr lang="ar-SA" sz="72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97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84" y="570705"/>
            <a:ext cx="5547725" cy="49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0705"/>
            <a:ext cx="5910116" cy="49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echogram valve sten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1318704" y="5877232"/>
            <a:ext cx="38801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valve stenosis 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5375" y="5877232"/>
            <a:ext cx="3581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Mitral valve stenosis 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8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90" y="438867"/>
            <a:ext cx="10515600" cy="925359"/>
          </a:xfrm>
        </p:spPr>
        <p:txBody>
          <a:bodyPr>
            <a:normAutofit/>
          </a:bodyPr>
          <a:lstStyle/>
          <a:p>
            <a:pPr algn="ctr"/>
            <a:r>
              <a:rPr lang="en-CA" sz="6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interatrial Septal defect </a:t>
            </a:r>
            <a:endParaRPr lang="ar-SA" sz="6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7650" name="Picture 2" descr="Image result for cardiac mri interatrial def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3" y="1746838"/>
            <a:ext cx="5753000" cy="43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5617" r="2769" b="11974"/>
          <a:stretch/>
        </p:blipFill>
        <p:spPr bwMode="auto">
          <a:xfrm>
            <a:off x="6184490" y="2038119"/>
            <a:ext cx="5710610" cy="37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5781" y="6090257"/>
            <a:ext cx="2647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MRI</a:t>
            </a:r>
            <a:endParaRPr lang="ar-SA" sz="4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3684" y="6061588"/>
            <a:ext cx="2647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Echo.</a:t>
            </a:r>
            <a:endParaRPr lang="ar-SA" sz="40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61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394622"/>
            <a:ext cx="11176819" cy="92535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6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Cardiac cath. </a:t>
            </a:r>
            <a:r>
              <a:rPr lang="en-CA" sz="53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(before and after stenting) </a:t>
            </a:r>
            <a:endParaRPr lang="ar-SA" sz="53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9458" name="Picture 2" descr="Image result for coronary artery disease angioplasty c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4" y="1922281"/>
            <a:ext cx="7251691" cy="46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coronary artery disease angioplasty c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7" y="2738881"/>
            <a:ext cx="3962400" cy="323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2" y="379875"/>
            <a:ext cx="11658600" cy="505030"/>
          </a:xfrm>
        </p:spPr>
        <p:txBody>
          <a:bodyPr>
            <a:noAutofit/>
          </a:bodyPr>
          <a:lstStyle/>
          <a:p>
            <a:r>
              <a:rPr lang="en-CA" sz="54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 Enlargement on x-ray (causes):</a:t>
            </a:r>
            <a:endParaRPr lang="ar-SA" sz="540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78" y="1319980"/>
            <a:ext cx="11798709" cy="5626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Congestive heart failure.</a:t>
            </a:r>
            <a:endParaRPr lang="en-CA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Ischaemic heart disease.</a:t>
            </a:r>
            <a:endParaRPr lang="en-CA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CA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Valvular</a:t>
            </a: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disease.</a:t>
            </a:r>
            <a:endParaRPr lang="en-CA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Myocarditis</a:t>
            </a:r>
            <a:r>
              <a:rPr lang="en-CA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Cardiomyopathy.</a:t>
            </a:r>
            <a:endParaRPr lang="en-CA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Congenital heart disorders: 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e.g. ASD, VSD, PDA, </a:t>
            </a:r>
            <a:r>
              <a:rPr lang="en-CA" sz="20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coarctation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CA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the 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aorta, </a:t>
            </a:r>
            <a:r>
              <a:rPr lang="en-CA" sz="20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Ebstein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anomaly, tetralogy </a:t>
            </a:r>
            <a:r>
              <a:rPr lang="en-CA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CA" sz="20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Fallot</a:t>
            </a:r>
            <a:r>
              <a:rPr lang="en-CA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CA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Pulmonary disease </a:t>
            </a:r>
            <a:r>
              <a:rPr lang="en-CA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(leading to right-sided enlargement</a:t>
            </a:r>
            <a:r>
              <a:rPr lang="en-CA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  <a:endParaRPr lang="en-CA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Systemic disease: </a:t>
            </a:r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e.g. 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Hypertension</a:t>
            </a:r>
            <a:r>
              <a:rPr lang="en-CA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(left </a:t>
            </a:r>
            <a:r>
              <a:rPr lang="en-CA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ventricular hypertrophy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), </a:t>
            </a:r>
            <a:r>
              <a:rPr lang="en-CA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renal 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failure, anaemia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Physiology:</a:t>
            </a:r>
            <a:r>
              <a:rPr lang="en-CA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e.g. normal </a:t>
            </a:r>
            <a:r>
              <a:rPr lang="en-CA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“athletic” </a:t>
            </a:r>
            <a:r>
              <a:rPr lang="en-CA" sz="2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heart, pregnancy.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Pericardial effusion. </a:t>
            </a:r>
            <a:endParaRPr lang="en-CA" sz="28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 descr="Image result for coronary artery stent ct sc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r="44004" b="3559"/>
          <a:stretch/>
        </p:blipFill>
        <p:spPr bwMode="auto">
          <a:xfrm>
            <a:off x="2581786" y="544974"/>
            <a:ext cx="5588819" cy="608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86" y="1204103"/>
            <a:ext cx="9643209" cy="51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55" y="940722"/>
            <a:ext cx="7574105" cy="54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94" y="2835479"/>
            <a:ext cx="10712245" cy="1325563"/>
          </a:xfrm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MRI myocardial enhancement </a:t>
            </a:r>
            <a:endParaRPr lang="ar-SA" sz="6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94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27" y="365125"/>
            <a:ext cx="8393546" cy="64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2169" b="3838"/>
          <a:stretch/>
        </p:blipFill>
        <p:spPr bwMode="auto">
          <a:xfrm>
            <a:off x="1275734" y="129150"/>
            <a:ext cx="9497427" cy="64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5" y="1375098"/>
            <a:ext cx="4041058" cy="356673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 ?</a:t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33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6" y="917292"/>
            <a:ext cx="7160165" cy="50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87781" y="2835302"/>
            <a:ext cx="19689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Stress</a:t>
            </a:r>
            <a:r>
              <a:rPr lang="en-CA" dirty="0" smtClean="0"/>
              <a:t> 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10387781" y="5399642"/>
            <a:ext cx="19689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Rest</a:t>
            </a:r>
            <a:r>
              <a:rPr lang="en-C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94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5" y="1375098"/>
            <a:ext cx="4041058" cy="356673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 ?</a:t>
            </a:r>
            <a:b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Myocardial </a:t>
            </a: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ischemia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33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6" y="917292"/>
            <a:ext cx="7160165" cy="50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87781" y="2835302"/>
            <a:ext cx="19689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Stress</a:t>
            </a:r>
            <a:r>
              <a:rPr lang="en-CA" dirty="0" smtClean="0"/>
              <a:t> 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10387781" y="5399642"/>
            <a:ext cx="19689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Rest</a:t>
            </a:r>
            <a:r>
              <a:rPr lang="en-C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363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" y="925564"/>
            <a:ext cx="5547852" cy="6146288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40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4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dirty="0"/>
              <a:t/>
            </a:r>
            <a:br>
              <a:rPr lang="en-CA" dirty="0"/>
            </a:br>
            <a:endParaRPr lang="ar-SA" dirty="0"/>
          </a:p>
        </p:txBody>
      </p:sp>
      <p:pic>
        <p:nvPicPr>
          <p:cNvPr id="15362" name="Picture 2" descr="Image result for nuclear medicine v q scan pulmonary emboli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54" y="1181868"/>
            <a:ext cx="6155840" cy="5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6665" y="166205"/>
            <a:ext cx="422541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6000" dirty="0" smtClean="0">
                <a:solidFill>
                  <a:schemeClr val="bg1"/>
                </a:solidFill>
              </a:rPr>
              <a:t>V/Q scan</a:t>
            </a:r>
            <a:endParaRPr lang="ar-S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" y="925564"/>
            <a:ext cx="5547852" cy="6146288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the diagnosis?</a:t>
            </a:r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40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4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4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Pulmonary embolism </a:t>
            </a:r>
            <a:r>
              <a:rPr lang="en-CA" sz="40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CA" sz="4000" dirty="0" err="1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mis</a:t>
            </a:r>
            <a:r>
              <a:rPr lang="en-CA" sz="4000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-match between ventilation and perfusion scans)  </a:t>
            </a:r>
            <a:r>
              <a:rPr lang="en-CA" dirty="0"/>
              <a:t/>
            </a:r>
            <a:br>
              <a:rPr lang="en-CA" dirty="0"/>
            </a:br>
            <a:endParaRPr lang="ar-SA" dirty="0"/>
          </a:p>
        </p:txBody>
      </p:sp>
      <p:pic>
        <p:nvPicPr>
          <p:cNvPr id="15362" name="Picture 2" descr="Image result for nuclear medicine v q scan pulmonary emboli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54" y="1181868"/>
            <a:ext cx="6155840" cy="5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6665" y="166205"/>
            <a:ext cx="422541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CA" sz="6000" dirty="0" smtClean="0">
                <a:solidFill>
                  <a:schemeClr val="bg1"/>
                </a:solidFill>
              </a:rPr>
              <a:t>V/Q scan</a:t>
            </a:r>
            <a:endParaRPr lang="ar-S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03" y="164942"/>
            <a:ext cx="10515600" cy="988142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Image result for x ray enlarged left atr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9" y="1123586"/>
            <a:ext cx="5491491" cy="5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x ray enlarged left atrium lat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3" y="1123586"/>
            <a:ext cx="5675420" cy="5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CT pulmonary angiogram </a:t>
            </a:r>
            <a:endParaRPr lang="ar-SA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6386" name="Picture 2" descr="Image result for ct scan pulmonary emboli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87" y="1845862"/>
            <a:ext cx="5003800" cy="36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3145" r="6440" b="5154"/>
          <a:stretch/>
        </p:blipFill>
        <p:spPr bwMode="auto">
          <a:xfrm>
            <a:off x="903525" y="1690688"/>
            <a:ext cx="4868249" cy="39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4865" y="5877232"/>
            <a:ext cx="61943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4000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Pulmonary embolism </a:t>
            </a:r>
            <a:endParaRPr lang="ar-SA" sz="40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6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81" y="22238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16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 </a:t>
            </a:r>
            <a:endParaRPr lang="ar-SA" sz="16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9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03" y="164942"/>
            <a:ext cx="10515600" cy="988142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 </a:t>
            </a:r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Left atrium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Image result for x ray enlarged left atr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9" y="1123586"/>
            <a:ext cx="5491491" cy="5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x ray enlarged left atrium lat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3" y="1123586"/>
            <a:ext cx="5675420" cy="5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03" y="164942"/>
            <a:ext cx="10515600" cy="988142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Signs of Left atrium (x-ray)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Image result for x ray enlarged left atr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9" y="1123586"/>
            <a:ext cx="5491491" cy="5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x ray enlarged left atrium lat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3" y="1123586"/>
            <a:ext cx="5675420" cy="55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8081574" y="3841955"/>
            <a:ext cx="627349" cy="1533832"/>
          </a:xfrm>
          <a:custGeom>
            <a:avLst/>
            <a:gdLst>
              <a:gd name="connsiteX0" fmla="*/ 627349 w 627349"/>
              <a:gd name="connsiteY0" fmla="*/ 0 h 1533832"/>
              <a:gd name="connsiteX1" fmla="*/ 192271 w 627349"/>
              <a:gd name="connsiteY1" fmla="*/ 383458 h 1533832"/>
              <a:gd name="connsiteX2" fmla="*/ 542 w 627349"/>
              <a:gd name="connsiteY2" fmla="*/ 744793 h 1533832"/>
              <a:gd name="connsiteX3" fmla="*/ 148026 w 627349"/>
              <a:gd name="connsiteY3" fmla="*/ 1194619 h 1533832"/>
              <a:gd name="connsiteX4" fmla="*/ 516736 w 627349"/>
              <a:gd name="connsiteY4" fmla="*/ 1533832 h 1533832"/>
              <a:gd name="connsiteX5" fmla="*/ 516736 w 627349"/>
              <a:gd name="connsiteY5" fmla="*/ 1533832 h 15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349" h="1533832">
                <a:moveTo>
                  <a:pt x="627349" y="0"/>
                </a:moveTo>
                <a:cubicBezTo>
                  <a:pt x="462044" y="129663"/>
                  <a:pt x="296739" y="259326"/>
                  <a:pt x="192271" y="383458"/>
                </a:cubicBezTo>
                <a:cubicBezTo>
                  <a:pt x="87803" y="507590"/>
                  <a:pt x="7916" y="609600"/>
                  <a:pt x="542" y="744793"/>
                </a:cubicBezTo>
                <a:cubicBezTo>
                  <a:pt x="-6832" y="879986"/>
                  <a:pt x="61994" y="1063113"/>
                  <a:pt x="148026" y="1194619"/>
                </a:cubicBezTo>
                <a:cubicBezTo>
                  <a:pt x="234058" y="1326126"/>
                  <a:pt x="516736" y="1533832"/>
                  <a:pt x="516736" y="1533832"/>
                </a:cubicBezTo>
                <a:lnTo>
                  <a:pt x="516736" y="1533832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Freeform 10"/>
          <p:cNvSpPr/>
          <p:nvPr/>
        </p:nvSpPr>
        <p:spPr>
          <a:xfrm>
            <a:off x="7927238" y="3797710"/>
            <a:ext cx="663697" cy="1806677"/>
          </a:xfrm>
          <a:custGeom>
            <a:avLst/>
            <a:gdLst>
              <a:gd name="connsiteX0" fmla="*/ 663697 w 663697"/>
              <a:gd name="connsiteY0" fmla="*/ 0 h 1806677"/>
              <a:gd name="connsiteX1" fmla="*/ 324485 w 663697"/>
              <a:gd name="connsiteY1" fmla="*/ 331838 h 1806677"/>
              <a:gd name="connsiteX2" fmla="*/ 22143 w 663697"/>
              <a:gd name="connsiteY2" fmla="*/ 803787 h 1806677"/>
              <a:gd name="connsiteX3" fmla="*/ 51639 w 663697"/>
              <a:gd name="connsiteY3" fmla="*/ 1327355 h 1806677"/>
              <a:gd name="connsiteX4" fmla="*/ 280239 w 663697"/>
              <a:gd name="connsiteY4" fmla="*/ 1659193 h 1806677"/>
              <a:gd name="connsiteX5" fmla="*/ 604704 w 663697"/>
              <a:gd name="connsiteY5" fmla="*/ 1806677 h 180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3697" h="1806677">
                <a:moveTo>
                  <a:pt x="663697" y="0"/>
                </a:moveTo>
                <a:cubicBezTo>
                  <a:pt x="547554" y="98937"/>
                  <a:pt x="431411" y="197874"/>
                  <a:pt x="324485" y="331838"/>
                </a:cubicBezTo>
                <a:cubicBezTo>
                  <a:pt x="217559" y="465803"/>
                  <a:pt x="67617" y="637868"/>
                  <a:pt x="22143" y="803787"/>
                </a:cubicBezTo>
                <a:cubicBezTo>
                  <a:pt x="-23331" y="969706"/>
                  <a:pt x="8623" y="1184787"/>
                  <a:pt x="51639" y="1327355"/>
                </a:cubicBezTo>
                <a:cubicBezTo>
                  <a:pt x="94655" y="1469923"/>
                  <a:pt x="188061" y="1579306"/>
                  <a:pt x="280239" y="1659193"/>
                </a:cubicBezTo>
                <a:cubicBezTo>
                  <a:pt x="372417" y="1739080"/>
                  <a:pt x="488560" y="1772878"/>
                  <a:pt x="604704" y="1806677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5803490" y="3723656"/>
            <a:ext cx="30086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right </a:t>
            </a:r>
            <a:r>
              <a:rPr lang="en-C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</a:t>
            </a:r>
            <a:r>
              <a:rPr lang="en-C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 sign</a:t>
            </a:r>
            <a:endParaRPr lang="ar-S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7927238" y="5028011"/>
            <a:ext cx="2802214" cy="7461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787831" y="5160489"/>
            <a:ext cx="22201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Enlarged heart size</a:t>
            </a:r>
            <a:endParaRPr lang="ar-S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347587" y="3605569"/>
            <a:ext cx="1378974" cy="324876"/>
          </a:xfrm>
          <a:custGeom>
            <a:avLst/>
            <a:gdLst>
              <a:gd name="connsiteX0" fmla="*/ 1378974 w 1378974"/>
              <a:gd name="connsiteY0" fmla="*/ 229012 h 324876"/>
              <a:gd name="connsiteX1" fmla="*/ 988142 w 1378974"/>
              <a:gd name="connsiteY1" fmla="*/ 96276 h 324876"/>
              <a:gd name="connsiteX2" fmla="*/ 626807 w 1378974"/>
              <a:gd name="connsiteY2" fmla="*/ 412 h 324876"/>
              <a:gd name="connsiteX3" fmla="*/ 309716 w 1378974"/>
              <a:gd name="connsiteY3" fmla="*/ 133147 h 324876"/>
              <a:gd name="connsiteX4" fmla="*/ 0 w 1378974"/>
              <a:gd name="connsiteY4" fmla="*/ 324876 h 324876"/>
              <a:gd name="connsiteX5" fmla="*/ 0 w 1378974"/>
              <a:gd name="connsiteY5" fmla="*/ 324876 h 32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974" h="324876">
                <a:moveTo>
                  <a:pt x="1378974" y="229012"/>
                </a:moveTo>
                <a:cubicBezTo>
                  <a:pt x="1246238" y="181694"/>
                  <a:pt x="1113503" y="134376"/>
                  <a:pt x="988142" y="96276"/>
                </a:cubicBezTo>
                <a:cubicBezTo>
                  <a:pt x="862781" y="58176"/>
                  <a:pt x="739878" y="-5733"/>
                  <a:pt x="626807" y="412"/>
                </a:cubicBezTo>
                <a:cubicBezTo>
                  <a:pt x="513736" y="6557"/>
                  <a:pt x="414184" y="79070"/>
                  <a:pt x="309716" y="133147"/>
                </a:cubicBezTo>
                <a:cubicBezTo>
                  <a:pt x="205248" y="187224"/>
                  <a:pt x="0" y="324876"/>
                  <a:pt x="0" y="324876"/>
                </a:cubicBezTo>
                <a:lnTo>
                  <a:pt x="0" y="324876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Freeform 15"/>
          <p:cNvSpPr/>
          <p:nvPr/>
        </p:nvSpPr>
        <p:spPr>
          <a:xfrm>
            <a:off x="8303342" y="2551471"/>
            <a:ext cx="567813" cy="1268361"/>
          </a:xfrm>
          <a:custGeom>
            <a:avLst/>
            <a:gdLst>
              <a:gd name="connsiteX0" fmla="*/ 567813 w 567813"/>
              <a:gd name="connsiteY0" fmla="*/ 0 h 1268361"/>
              <a:gd name="connsiteX1" fmla="*/ 538316 w 567813"/>
              <a:gd name="connsiteY1" fmla="*/ 781664 h 1268361"/>
              <a:gd name="connsiteX2" fmla="*/ 494071 w 567813"/>
              <a:gd name="connsiteY2" fmla="*/ 892277 h 1268361"/>
              <a:gd name="connsiteX3" fmla="*/ 140110 w 567813"/>
              <a:gd name="connsiteY3" fmla="*/ 1172497 h 1268361"/>
              <a:gd name="connsiteX4" fmla="*/ 0 w 567813"/>
              <a:gd name="connsiteY4" fmla="*/ 1268361 h 1268361"/>
              <a:gd name="connsiteX5" fmla="*/ 0 w 567813"/>
              <a:gd name="connsiteY5" fmla="*/ 1268361 h 12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813" h="1268361">
                <a:moveTo>
                  <a:pt x="567813" y="0"/>
                </a:moveTo>
                <a:cubicBezTo>
                  <a:pt x="559209" y="316475"/>
                  <a:pt x="550606" y="632951"/>
                  <a:pt x="538316" y="781664"/>
                </a:cubicBezTo>
                <a:cubicBezTo>
                  <a:pt x="526026" y="930377"/>
                  <a:pt x="560439" y="827138"/>
                  <a:pt x="494071" y="892277"/>
                </a:cubicBezTo>
                <a:cubicBezTo>
                  <a:pt x="427703" y="957416"/>
                  <a:pt x="222455" y="1109816"/>
                  <a:pt x="140110" y="1172497"/>
                </a:cubicBezTo>
                <a:cubicBezTo>
                  <a:pt x="57765" y="1235178"/>
                  <a:pt x="0" y="1268361"/>
                  <a:pt x="0" y="1268361"/>
                </a:cubicBezTo>
                <a:lnTo>
                  <a:pt x="0" y="1268361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Freeform 16"/>
          <p:cNvSpPr/>
          <p:nvPr/>
        </p:nvSpPr>
        <p:spPr>
          <a:xfrm>
            <a:off x="9033016" y="2403987"/>
            <a:ext cx="723042" cy="1327355"/>
          </a:xfrm>
          <a:custGeom>
            <a:avLst/>
            <a:gdLst>
              <a:gd name="connsiteX0" fmla="*/ 66739 w 723042"/>
              <a:gd name="connsiteY0" fmla="*/ 0 h 1327355"/>
              <a:gd name="connsiteX1" fmla="*/ 22494 w 723042"/>
              <a:gd name="connsiteY1" fmla="*/ 796413 h 1327355"/>
              <a:gd name="connsiteX2" fmla="*/ 22494 w 723042"/>
              <a:gd name="connsiteY2" fmla="*/ 1002890 h 1327355"/>
              <a:gd name="connsiteX3" fmla="*/ 302713 w 723042"/>
              <a:gd name="connsiteY3" fmla="*/ 1143000 h 1327355"/>
              <a:gd name="connsiteX4" fmla="*/ 723042 w 723042"/>
              <a:gd name="connsiteY4" fmla="*/ 1327355 h 13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42" h="1327355">
                <a:moveTo>
                  <a:pt x="66739" y="0"/>
                </a:moveTo>
                <a:cubicBezTo>
                  <a:pt x="48303" y="314632"/>
                  <a:pt x="29868" y="629265"/>
                  <a:pt x="22494" y="796413"/>
                </a:cubicBezTo>
                <a:cubicBezTo>
                  <a:pt x="15120" y="963561"/>
                  <a:pt x="-24209" y="945126"/>
                  <a:pt x="22494" y="1002890"/>
                </a:cubicBezTo>
                <a:cubicBezTo>
                  <a:pt x="69197" y="1060654"/>
                  <a:pt x="185955" y="1088922"/>
                  <a:pt x="302713" y="1143000"/>
                </a:cubicBezTo>
                <a:cubicBezTo>
                  <a:pt x="419471" y="1197078"/>
                  <a:pt x="571256" y="1262216"/>
                  <a:pt x="723042" y="1327355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TextBox 17"/>
          <p:cNvSpPr txBox="1"/>
          <p:nvPr/>
        </p:nvSpPr>
        <p:spPr>
          <a:xfrm>
            <a:off x="9180294" y="3043254"/>
            <a:ext cx="2696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Widening of carina</a:t>
            </a:r>
            <a:endParaRPr lang="ar-S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219594" y="3200380"/>
            <a:ext cx="737458" cy="2234401"/>
          </a:xfrm>
          <a:custGeom>
            <a:avLst/>
            <a:gdLst>
              <a:gd name="connsiteX0" fmla="*/ 737458 w 737458"/>
              <a:gd name="connsiteY0" fmla="*/ 2234401 h 2234401"/>
              <a:gd name="connsiteX1" fmla="*/ 228638 w 737458"/>
              <a:gd name="connsiteY1" fmla="*/ 1703459 h 2234401"/>
              <a:gd name="connsiteX2" fmla="*/ 44283 w 737458"/>
              <a:gd name="connsiteY2" fmla="*/ 1202014 h 2234401"/>
              <a:gd name="connsiteX3" fmla="*/ 22161 w 737458"/>
              <a:gd name="connsiteY3" fmla="*/ 567833 h 2234401"/>
              <a:gd name="connsiteX4" fmla="*/ 317129 w 737458"/>
              <a:gd name="connsiteY4" fmla="*/ 29517 h 2234401"/>
              <a:gd name="connsiteX5" fmla="*/ 324503 w 737458"/>
              <a:gd name="connsiteY5" fmla="*/ 66388 h 2234401"/>
              <a:gd name="connsiteX6" fmla="*/ 324503 w 737458"/>
              <a:gd name="connsiteY6" fmla="*/ 73762 h 22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458" h="2234401">
                <a:moveTo>
                  <a:pt x="737458" y="2234401"/>
                </a:moveTo>
                <a:cubicBezTo>
                  <a:pt x="540812" y="2054962"/>
                  <a:pt x="344167" y="1875523"/>
                  <a:pt x="228638" y="1703459"/>
                </a:cubicBezTo>
                <a:cubicBezTo>
                  <a:pt x="113109" y="1531395"/>
                  <a:pt x="78696" y="1391285"/>
                  <a:pt x="44283" y="1202014"/>
                </a:cubicBezTo>
                <a:cubicBezTo>
                  <a:pt x="9870" y="1012743"/>
                  <a:pt x="-23313" y="763249"/>
                  <a:pt x="22161" y="567833"/>
                </a:cubicBezTo>
                <a:cubicBezTo>
                  <a:pt x="67635" y="372417"/>
                  <a:pt x="317129" y="29517"/>
                  <a:pt x="317129" y="29517"/>
                </a:cubicBezTo>
                <a:cubicBezTo>
                  <a:pt x="367519" y="-54057"/>
                  <a:pt x="324503" y="66388"/>
                  <a:pt x="324503" y="66388"/>
                </a:cubicBezTo>
                <a:cubicBezTo>
                  <a:pt x="325732" y="73762"/>
                  <a:pt x="325117" y="73762"/>
                  <a:pt x="324503" y="737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2809568" y="3819832"/>
            <a:ext cx="27727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CA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 of posterior heart border </a:t>
            </a:r>
            <a:endParaRPr lang="ar-SA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2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1503" y="164942"/>
            <a:ext cx="10515600" cy="896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heart chamber is enlarged ? </a:t>
            </a:r>
            <a:endParaRPr lang="ar-SA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2" descr="Image result for right ventricular enlargement x r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13908" r="50563" b="14744"/>
          <a:stretch/>
        </p:blipFill>
        <p:spPr bwMode="auto">
          <a:xfrm>
            <a:off x="2800801" y="1308480"/>
            <a:ext cx="5787446" cy="51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660</Words>
  <Application>Microsoft Office PowerPoint</Application>
  <PresentationFormat>Widescreen</PresentationFormat>
  <Paragraphs>146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Andalus</vt:lpstr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Radiology of the respiratory/cardiac  diseases (part 2)</vt:lpstr>
      <vt:lpstr>60 year old male presenting to emergency with chest pain.</vt:lpstr>
      <vt:lpstr>60 year old male presenting to emergency with chest pain.</vt:lpstr>
      <vt:lpstr>60 year old male presenting to emergency with chest pain.</vt:lpstr>
      <vt:lpstr>Heart Enlargement on x-ray (causes):</vt:lpstr>
      <vt:lpstr>Which heart chamber is enlarged ?  </vt:lpstr>
      <vt:lpstr>Which heart chamber is enlarged ?  Left atrium </vt:lpstr>
      <vt:lpstr>Signs of Left atrium (x-ray)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abnormal ?  </vt:lpstr>
      <vt:lpstr>What is abnormal ?  Heart shadow is enlarged.   </vt:lpstr>
      <vt:lpstr>What could be the cause ? And why?  </vt:lpstr>
      <vt:lpstr>What could be the cause ? And why?   Pericardial effusion.  No lung changes (edema).  </vt:lpstr>
      <vt:lpstr>Who to confirmed the diagnosis ? </vt:lpstr>
      <vt:lpstr>Who to confirmed the diagnosis ?  Echocardiograph or CT scan.</vt:lpstr>
      <vt:lpstr>What is abnormal ?  Heart shadow is enlarged.   What could be the cause ? And why?   Pericardial effusion.  No lung changes (edema).    Who to confirmed the diagnosis ?  Echocardiograph or CT scan.</vt:lpstr>
      <vt:lpstr>Known case of hypertension presenting with chest pain.</vt:lpstr>
      <vt:lpstr>Known case of hypertension presenting with chest pain.</vt:lpstr>
      <vt:lpstr>Known case of hypertension presenting with chest pain.</vt:lpstr>
      <vt:lpstr>Known case of hypertension presenting with chest pain.</vt:lpstr>
      <vt:lpstr>Known case of hypertension presenting with chest pain.</vt:lpstr>
      <vt:lpstr>Known case of hypertension presenting with chest pain.</vt:lpstr>
      <vt:lpstr>Known case of hypertension presenting with chest pain.</vt:lpstr>
      <vt:lpstr>Known case of hypertension presenting with chest pain.</vt:lpstr>
      <vt:lpstr>Aortic arch aneurysm </vt:lpstr>
      <vt:lpstr>Aortic arch aneurysm (treated with stent)</vt:lpstr>
      <vt:lpstr>What is abnormal in this chest x-ray?    </vt:lpstr>
      <vt:lpstr>What is abnormal in this chest x-ray?  Enlarged pulmonary arteries   </vt:lpstr>
      <vt:lpstr>What is abnormal in this chest x-ray?  Enlarged pulmonary arteries   </vt:lpstr>
      <vt:lpstr>70 year-old female with orthopnea.</vt:lpstr>
      <vt:lpstr>70 year-old female with orthopnea.</vt:lpstr>
      <vt:lpstr>Signs of pulmonary edema on chest x-ray: </vt:lpstr>
      <vt:lpstr>Signs of pulmonary edema on chest x-ray: </vt:lpstr>
      <vt:lpstr>Signs of pulmonary edema on chest x-ray: </vt:lpstr>
      <vt:lpstr>Signs of pulmonary edema on chest x-ray: </vt:lpstr>
      <vt:lpstr>Signs of pulmonary edema on chest x-ray: </vt:lpstr>
      <vt:lpstr>Signs of pulmonary edema on chest x-ray: </vt:lpstr>
      <vt:lpstr>Signs of pulmonary edema on chest x-ray: </vt:lpstr>
      <vt:lpstr>Pulmonary edema before and after treatment (diuretics) </vt:lpstr>
      <vt:lpstr>Heart valve assessment on echocardiography </vt:lpstr>
      <vt:lpstr>PowerPoint Presentation</vt:lpstr>
      <vt:lpstr>interatrial Septal defect </vt:lpstr>
      <vt:lpstr>Cardiac cath. (before and after stenting) </vt:lpstr>
      <vt:lpstr>PowerPoint Presentation</vt:lpstr>
      <vt:lpstr>PowerPoint Presentation</vt:lpstr>
      <vt:lpstr>PowerPoint Presentation</vt:lpstr>
      <vt:lpstr>MRI myocardial enhancement </vt:lpstr>
      <vt:lpstr>PowerPoint Presentation</vt:lpstr>
      <vt:lpstr>PowerPoint Presentation</vt:lpstr>
      <vt:lpstr>What is the diagnosis ?  </vt:lpstr>
      <vt:lpstr>What is the diagnosis ?  Myocardial ischemia </vt:lpstr>
      <vt:lpstr>What is the diagnosis?    </vt:lpstr>
      <vt:lpstr>What is the diagnosis?   Pulmonary embolism (mis-match between ventilation and perfusion scans)   </vt:lpstr>
      <vt:lpstr>CT pulmonary angiogram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Reshaid Al Jurayyan</dc:creator>
  <cp:lastModifiedBy>Mohd Inkesh Ulhaq</cp:lastModifiedBy>
  <cp:revision>39</cp:revision>
  <dcterms:created xsi:type="dcterms:W3CDTF">2018-10-06T08:42:22Z</dcterms:created>
  <dcterms:modified xsi:type="dcterms:W3CDTF">2018-10-08T11:23:08Z</dcterms:modified>
</cp:coreProperties>
</file>