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66" r:id="rId6"/>
    <p:sldId id="261" r:id="rId7"/>
    <p:sldId id="263" r:id="rId8"/>
    <p:sldId id="264" r:id="rId9"/>
    <p:sldId id="297" r:id="rId10"/>
    <p:sldId id="265" r:id="rId11"/>
    <p:sldId id="278" r:id="rId12"/>
    <p:sldId id="282" r:id="rId13"/>
    <p:sldId id="281" r:id="rId14"/>
    <p:sldId id="279" r:id="rId15"/>
    <p:sldId id="280" r:id="rId16"/>
    <p:sldId id="283" r:id="rId17"/>
    <p:sldId id="268" r:id="rId18"/>
    <p:sldId id="269" r:id="rId19"/>
    <p:sldId id="284" r:id="rId20"/>
    <p:sldId id="318" r:id="rId21"/>
    <p:sldId id="285" r:id="rId22"/>
    <p:sldId id="270" r:id="rId23"/>
    <p:sldId id="319" r:id="rId24"/>
    <p:sldId id="272" r:id="rId25"/>
    <p:sldId id="273" r:id="rId26"/>
    <p:sldId id="313" r:id="rId27"/>
    <p:sldId id="315" r:id="rId28"/>
    <p:sldId id="317" r:id="rId29"/>
    <p:sldId id="316" r:id="rId30"/>
    <p:sldId id="314" r:id="rId31"/>
    <p:sldId id="274" r:id="rId32"/>
    <p:sldId id="276" r:id="rId33"/>
    <p:sldId id="275" r:id="rId34"/>
    <p:sldId id="277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8" r:id="rId56"/>
    <p:sldId id="307" r:id="rId57"/>
    <p:sldId id="309" r:id="rId58"/>
    <p:sldId id="310" r:id="rId59"/>
    <p:sldId id="311" r:id="rId60"/>
    <p:sldId id="312" r:id="rId61"/>
    <p:sldId id="320" r:id="rId6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>
        <p:scale>
          <a:sx n="74" d="100"/>
          <a:sy n="74" d="100"/>
        </p:scale>
        <p:origin x="99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99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09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37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13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80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112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0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7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677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0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B61CC-5496-45C1-9647-8A46D87D0A3E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CD39-9BA4-4779-94D1-11D543A9E4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863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Radiology of cardiorespiratory disease </a:t>
            </a:r>
            <a:br>
              <a:rPr lang="en-CA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(interactive lecture)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884" y="443532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CA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Dr. Reshaid Al Jurayyan </a:t>
            </a:r>
          </a:p>
          <a:p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Assistant professor &amp; consultant</a:t>
            </a:r>
          </a:p>
          <a:p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Radiology &amp; medical imaging department</a:t>
            </a:r>
          </a:p>
          <a:p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King Saud university- medical city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07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8" t="2785" r="4565"/>
          <a:stretch/>
        </p:blipFill>
        <p:spPr>
          <a:xfrm>
            <a:off x="5940692" y="785865"/>
            <a:ext cx="5872766" cy="53233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8184"/>
          <a:stretch/>
        </p:blipFill>
        <p:spPr>
          <a:xfrm>
            <a:off x="308858" y="785864"/>
            <a:ext cx="5475963" cy="5323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7968" y="5213555"/>
            <a:ext cx="322252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mass</a:t>
            </a:r>
            <a:endParaRPr lang="ar-SA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8503" y="5259722"/>
            <a:ext cx="397988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pneumonia</a:t>
            </a:r>
          </a:p>
          <a:p>
            <a:pPr algn="ctr"/>
            <a:endParaRPr lang="ar-SA" sz="6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33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2" y="461399"/>
            <a:ext cx="5885837" cy="1972085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40 year-old female complaining of dyspnea</a:t>
            </a:r>
            <a:r>
              <a:rPr lang="en-CA" sz="4800" dirty="0" smtClean="0">
                <a:solidFill>
                  <a:srgbClr val="FFC000"/>
                </a:solidFill>
              </a:rPr>
              <a:t>.</a:t>
            </a:r>
            <a:endParaRPr lang="ar-SA" sz="48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45" y="350786"/>
            <a:ext cx="6272416" cy="6232591"/>
          </a:xfrm>
        </p:spPr>
      </p:pic>
      <p:sp>
        <p:nvSpPr>
          <p:cNvPr id="5" name="TextBox 4"/>
          <p:cNvSpPr txBox="1"/>
          <p:nvPr/>
        </p:nvSpPr>
        <p:spPr>
          <a:xfrm>
            <a:off x="383457" y="3193026"/>
            <a:ext cx="572974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55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2" y="461399"/>
            <a:ext cx="5885837" cy="1972085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40 year-old female complaining of dyspnea</a:t>
            </a:r>
            <a:r>
              <a:rPr lang="en-CA" sz="4800" dirty="0" smtClean="0">
                <a:solidFill>
                  <a:srgbClr val="FFC000"/>
                </a:solidFill>
              </a:rPr>
              <a:t>.</a:t>
            </a:r>
            <a:endParaRPr lang="ar-SA" sz="48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14502"/>
            <a:ext cx="6272416" cy="6232591"/>
          </a:xfrm>
        </p:spPr>
      </p:pic>
      <p:sp>
        <p:nvSpPr>
          <p:cNvPr id="5" name="TextBox 4"/>
          <p:cNvSpPr txBox="1"/>
          <p:nvPr/>
        </p:nvSpPr>
        <p:spPr>
          <a:xfrm>
            <a:off x="383457" y="3193026"/>
            <a:ext cx="572974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pleural effusion.  </a:t>
            </a:r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3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2" y="461399"/>
            <a:ext cx="5885837" cy="1972085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40 year-old female complaining of dyspnea</a:t>
            </a:r>
            <a:r>
              <a:rPr lang="en-CA" sz="4800" dirty="0" smtClean="0">
                <a:solidFill>
                  <a:srgbClr val="FFC000"/>
                </a:solidFill>
              </a:rPr>
              <a:t>.</a:t>
            </a:r>
            <a:endParaRPr lang="ar-SA" sz="48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45" y="350786"/>
            <a:ext cx="6272416" cy="6232591"/>
          </a:xfrm>
        </p:spPr>
      </p:pic>
      <p:sp>
        <p:nvSpPr>
          <p:cNvPr id="5" name="TextBox 4"/>
          <p:cNvSpPr txBox="1"/>
          <p:nvPr/>
        </p:nvSpPr>
        <p:spPr>
          <a:xfrm>
            <a:off x="383457" y="3193026"/>
            <a:ext cx="572974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pleural effusion.  </a:t>
            </a:r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839975" y="2470355"/>
            <a:ext cx="1382251" cy="1478880"/>
          </a:xfrm>
          <a:custGeom>
            <a:avLst/>
            <a:gdLst>
              <a:gd name="connsiteX0" fmla="*/ 1382251 w 1382251"/>
              <a:gd name="connsiteY0" fmla="*/ 1165122 h 1478880"/>
              <a:gd name="connsiteX1" fmla="*/ 1153651 w 1382251"/>
              <a:gd name="connsiteY1" fmla="*/ 1408471 h 1478880"/>
              <a:gd name="connsiteX2" fmla="*/ 593212 w 1382251"/>
              <a:gd name="connsiteY2" fmla="*/ 1460090 h 1478880"/>
              <a:gd name="connsiteX3" fmla="*/ 77019 w 1382251"/>
              <a:gd name="connsiteY3" fmla="*/ 1128251 h 1478880"/>
              <a:gd name="connsiteX4" fmla="*/ 3277 w 1382251"/>
              <a:gd name="connsiteY4" fmla="*/ 435077 h 1478880"/>
              <a:gd name="connsiteX5" fmla="*/ 84393 w 1382251"/>
              <a:gd name="connsiteY5" fmla="*/ 0 h 147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251" h="1478880">
                <a:moveTo>
                  <a:pt x="1382251" y="1165122"/>
                </a:moveTo>
                <a:cubicBezTo>
                  <a:pt x="1333704" y="1262216"/>
                  <a:pt x="1285157" y="1359310"/>
                  <a:pt x="1153651" y="1408471"/>
                </a:cubicBezTo>
                <a:cubicBezTo>
                  <a:pt x="1022145" y="1457632"/>
                  <a:pt x="772651" y="1506793"/>
                  <a:pt x="593212" y="1460090"/>
                </a:cubicBezTo>
                <a:cubicBezTo>
                  <a:pt x="413773" y="1413387"/>
                  <a:pt x="175341" y="1299086"/>
                  <a:pt x="77019" y="1128251"/>
                </a:cubicBezTo>
                <a:cubicBezTo>
                  <a:pt x="-21303" y="957416"/>
                  <a:pt x="2048" y="623119"/>
                  <a:pt x="3277" y="435077"/>
                </a:cubicBezTo>
                <a:cubicBezTo>
                  <a:pt x="4506" y="247035"/>
                  <a:pt x="44449" y="123517"/>
                  <a:pt x="84393" y="0"/>
                </a:cubicBezTo>
              </a:path>
            </a:pathLst>
          </a:cu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7824019" y="1710813"/>
            <a:ext cx="340687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Look for the </a:t>
            </a:r>
            <a:r>
              <a:rPr lang="en-CA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meniscus sign </a:t>
            </a:r>
            <a:endParaRPr lang="ar-SA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Right Arrow 9"/>
          <p:cNvSpPr/>
          <p:nvPr/>
        </p:nvSpPr>
        <p:spPr>
          <a:xfrm rot="7515796">
            <a:off x="7103910" y="2859324"/>
            <a:ext cx="854382" cy="508820"/>
          </a:xfrm>
          <a:prstGeom prst="rightArrow">
            <a:avLst>
              <a:gd name="adj1" fmla="val 50000"/>
              <a:gd name="adj2" fmla="val 93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29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598" r="7401" b="6549"/>
          <a:stretch/>
        </p:blipFill>
        <p:spPr>
          <a:xfrm>
            <a:off x="6395271" y="986992"/>
            <a:ext cx="5252885" cy="5671441"/>
          </a:xfrm>
        </p:spPr>
      </p:pic>
      <p:sp>
        <p:nvSpPr>
          <p:cNvPr id="5" name="Freeform 4"/>
          <p:cNvSpPr/>
          <p:nvPr/>
        </p:nvSpPr>
        <p:spPr>
          <a:xfrm>
            <a:off x="6775036" y="5139813"/>
            <a:ext cx="3563584" cy="1432712"/>
          </a:xfrm>
          <a:custGeom>
            <a:avLst/>
            <a:gdLst>
              <a:gd name="connsiteX0" fmla="*/ 3657600 w 3657600"/>
              <a:gd name="connsiteY0" fmla="*/ 731968 h 1626363"/>
              <a:gd name="connsiteX1" fmla="*/ 3370006 w 3657600"/>
              <a:gd name="connsiteY1" fmla="*/ 1602123 h 1626363"/>
              <a:gd name="connsiteX2" fmla="*/ 3392129 w 3657600"/>
              <a:gd name="connsiteY2" fmla="*/ 1344026 h 1626363"/>
              <a:gd name="connsiteX3" fmla="*/ 3259393 w 3657600"/>
              <a:gd name="connsiteY3" fmla="*/ 916323 h 1626363"/>
              <a:gd name="connsiteX4" fmla="*/ 2816942 w 3657600"/>
              <a:gd name="connsiteY4" fmla="*/ 429626 h 1626363"/>
              <a:gd name="connsiteX5" fmla="*/ 1983658 w 3657600"/>
              <a:gd name="connsiteY5" fmla="*/ 31420 h 1626363"/>
              <a:gd name="connsiteX6" fmla="*/ 1231490 w 3657600"/>
              <a:gd name="connsiteY6" fmla="*/ 83039 h 1626363"/>
              <a:gd name="connsiteX7" fmla="*/ 612058 w 3657600"/>
              <a:gd name="connsiteY7" fmla="*/ 540239 h 1626363"/>
              <a:gd name="connsiteX8" fmla="*/ 0 w 3657600"/>
              <a:gd name="connsiteY8" fmla="*/ 1417768 h 162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626363">
                <a:moveTo>
                  <a:pt x="3657600" y="731968"/>
                </a:moveTo>
                <a:cubicBezTo>
                  <a:pt x="3535925" y="1116040"/>
                  <a:pt x="3414251" y="1500113"/>
                  <a:pt x="3370006" y="1602123"/>
                </a:cubicBezTo>
                <a:cubicBezTo>
                  <a:pt x="3325761" y="1704133"/>
                  <a:pt x="3410565" y="1458326"/>
                  <a:pt x="3392129" y="1344026"/>
                </a:cubicBezTo>
                <a:cubicBezTo>
                  <a:pt x="3373693" y="1229726"/>
                  <a:pt x="3355257" y="1068723"/>
                  <a:pt x="3259393" y="916323"/>
                </a:cubicBezTo>
                <a:cubicBezTo>
                  <a:pt x="3163529" y="763923"/>
                  <a:pt x="3029564" y="577110"/>
                  <a:pt x="2816942" y="429626"/>
                </a:cubicBezTo>
                <a:cubicBezTo>
                  <a:pt x="2604319" y="282142"/>
                  <a:pt x="2247900" y="89184"/>
                  <a:pt x="1983658" y="31420"/>
                </a:cubicBezTo>
                <a:cubicBezTo>
                  <a:pt x="1719416" y="-26345"/>
                  <a:pt x="1460090" y="-1764"/>
                  <a:pt x="1231490" y="83039"/>
                </a:cubicBezTo>
                <a:cubicBezTo>
                  <a:pt x="1002890" y="167842"/>
                  <a:pt x="817306" y="317784"/>
                  <a:pt x="612058" y="540239"/>
                </a:cubicBezTo>
                <a:cubicBezTo>
                  <a:pt x="406810" y="762694"/>
                  <a:pt x="203405" y="1090231"/>
                  <a:pt x="0" y="1417768"/>
                </a:cubicBezTo>
              </a:path>
            </a:pathLst>
          </a:custGeom>
          <a:ln>
            <a:solidFill>
              <a:srgbClr val="00B050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Freeform 6"/>
          <p:cNvSpPr/>
          <p:nvPr/>
        </p:nvSpPr>
        <p:spPr>
          <a:xfrm>
            <a:off x="7248832" y="4579373"/>
            <a:ext cx="3340509" cy="909171"/>
          </a:xfrm>
          <a:custGeom>
            <a:avLst/>
            <a:gdLst>
              <a:gd name="connsiteX0" fmla="*/ 3443749 w 3443749"/>
              <a:gd name="connsiteY0" fmla="*/ 96426 h 1011026"/>
              <a:gd name="connsiteX1" fmla="*/ 3311013 w 3443749"/>
              <a:gd name="connsiteY1" fmla="*/ 730606 h 1011026"/>
              <a:gd name="connsiteX2" fmla="*/ 3156155 w 3443749"/>
              <a:gd name="connsiteY2" fmla="*/ 996077 h 1011026"/>
              <a:gd name="connsiteX3" fmla="*/ 2890684 w 3443749"/>
              <a:gd name="connsiteY3" fmla="*/ 959206 h 1011026"/>
              <a:gd name="connsiteX4" fmla="*/ 2573594 w 3443749"/>
              <a:gd name="connsiteY4" fmla="*/ 804348 h 1011026"/>
              <a:gd name="connsiteX5" fmla="*/ 2286000 w 3443749"/>
              <a:gd name="connsiteY5" fmla="*/ 465135 h 1011026"/>
              <a:gd name="connsiteX6" fmla="*/ 1681316 w 3443749"/>
              <a:gd name="connsiteY6" fmla="*/ 177542 h 1011026"/>
              <a:gd name="connsiteX7" fmla="*/ 1172497 w 3443749"/>
              <a:gd name="connsiteY7" fmla="*/ 561 h 1011026"/>
              <a:gd name="connsiteX8" fmla="*/ 457200 w 3443749"/>
              <a:gd name="connsiteY8" fmla="*/ 133297 h 1011026"/>
              <a:gd name="connsiteX9" fmla="*/ 0 w 3443749"/>
              <a:gd name="connsiteY9" fmla="*/ 443013 h 101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3749" h="1011026">
                <a:moveTo>
                  <a:pt x="3443749" y="96426"/>
                </a:moveTo>
                <a:cubicBezTo>
                  <a:pt x="3401347" y="338545"/>
                  <a:pt x="3358945" y="580664"/>
                  <a:pt x="3311013" y="730606"/>
                </a:cubicBezTo>
                <a:cubicBezTo>
                  <a:pt x="3263081" y="880548"/>
                  <a:pt x="3226210" y="957977"/>
                  <a:pt x="3156155" y="996077"/>
                </a:cubicBezTo>
                <a:cubicBezTo>
                  <a:pt x="3086100" y="1034177"/>
                  <a:pt x="2987777" y="991161"/>
                  <a:pt x="2890684" y="959206"/>
                </a:cubicBezTo>
                <a:cubicBezTo>
                  <a:pt x="2793591" y="927251"/>
                  <a:pt x="2674375" y="886693"/>
                  <a:pt x="2573594" y="804348"/>
                </a:cubicBezTo>
                <a:cubicBezTo>
                  <a:pt x="2472813" y="722003"/>
                  <a:pt x="2434713" y="569603"/>
                  <a:pt x="2286000" y="465135"/>
                </a:cubicBezTo>
                <a:cubicBezTo>
                  <a:pt x="2137287" y="360667"/>
                  <a:pt x="1866900" y="254971"/>
                  <a:pt x="1681316" y="177542"/>
                </a:cubicBezTo>
                <a:cubicBezTo>
                  <a:pt x="1495732" y="100113"/>
                  <a:pt x="1376516" y="7935"/>
                  <a:pt x="1172497" y="561"/>
                </a:cubicBezTo>
                <a:cubicBezTo>
                  <a:pt x="968478" y="-6813"/>
                  <a:pt x="652616" y="59555"/>
                  <a:pt x="457200" y="133297"/>
                </a:cubicBezTo>
                <a:cubicBezTo>
                  <a:pt x="261784" y="207039"/>
                  <a:pt x="130892" y="325026"/>
                  <a:pt x="0" y="443013"/>
                </a:cubicBezTo>
              </a:path>
            </a:pathLst>
          </a:custGeom>
          <a:noFill/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598" r="7401" b="6549"/>
          <a:stretch/>
        </p:blipFill>
        <p:spPr>
          <a:xfrm>
            <a:off x="748474" y="1080419"/>
            <a:ext cx="5171155" cy="558319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71154" y="129252"/>
            <a:ext cx="11872450" cy="900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Pleural effusion on lateral view</a:t>
            </a:r>
            <a:r>
              <a:rPr lang="en-CA" sz="5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ar-SA" sz="5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2181" y="5611761"/>
            <a:ext cx="1991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Normal side </a:t>
            </a:r>
            <a:endParaRPr lang="ar-S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7379" y="3994598"/>
            <a:ext cx="29312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Pleural effusion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6491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76" y="1757055"/>
            <a:ext cx="5731660" cy="4887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4" y="1757055"/>
            <a:ext cx="5465917" cy="488709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872748" y="4202465"/>
            <a:ext cx="1357299" cy="694000"/>
          </a:xfrm>
          <a:custGeom>
            <a:avLst/>
            <a:gdLst>
              <a:gd name="connsiteX0" fmla="*/ 0 w 1357299"/>
              <a:gd name="connsiteY0" fmla="*/ 89316 h 694000"/>
              <a:gd name="connsiteX1" fmla="*/ 309717 w 1357299"/>
              <a:gd name="connsiteY1" fmla="*/ 825 h 694000"/>
              <a:gd name="connsiteX2" fmla="*/ 951271 w 1357299"/>
              <a:gd name="connsiteY2" fmla="*/ 45070 h 694000"/>
              <a:gd name="connsiteX3" fmla="*/ 1356852 w 1357299"/>
              <a:gd name="connsiteY3" fmla="*/ 45070 h 694000"/>
              <a:gd name="connsiteX4" fmla="*/ 877529 w 1357299"/>
              <a:gd name="connsiteY4" fmla="*/ 185180 h 694000"/>
              <a:gd name="connsiteX5" fmla="*/ 280220 w 1357299"/>
              <a:gd name="connsiteY5" fmla="*/ 332664 h 694000"/>
              <a:gd name="connsiteX6" fmla="*/ 117987 w 1357299"/>
              <a:gd name="connsiteY6" fmla="*/ 465400 h 694000"/>
              <a:gd name="connsiteX7" fmla="*/ 117987 w 1357299"/>
              <a:gd name="connsiteY7" fmla="*/ 694000 h 6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7299" h="694000">
                <a:moveTo>
                  <a:pt x="0" y="89316"/>
                </a:moveTo>
                <a:cubicBezTo>
                  <a:pt x="75586" y="48757"/>
                  <a:pt x="151172" y="8199"/>
                  <a:pt x="309717" y="825"/>
                </a:cubicBezTo>
                <a:cubicBezTo>
                  <a:pt x="468262" y="-6549"/>
                  <a:pt x="776749" y="37696"/>
                  <a:pt x="951271" y="45070"/>
                </a:cubicBezTo>
                <a:cubicBezTo>
                  <a:pt x="1125794" y="52444"/>
                  <a:pt x="1369142" y="21718"/>
                  <a:pt x="1356852" y="45070"/>
                </a:cubicBezTo>
                <a:cubicBezTo>
                  <a:pt x="1344562" y="68422"/>
                  <a:pt x="1056968" y="137248"/>
                  <a:pt x="877529" y="185180"/>
                </a:cubicBezTo>
                <a:cubicBezTo>
                  <a:pt x="698090" y="233112"/>
                  <a:pt x="406810" y="285961"/>
                  <a:pt x="280220" y="332664"/>
                </a:cubicBezTo>
                <a:cubicBezTo>
                  <a:pt x="153630" y="379367"/>
                  <a:pt x="145026" y="405177"/>
                  <a:pt x="117987" y="465400"/>
                </a:cubicBezTo>
                <a:cubicBezTo>
                  <a:pt x="90948" y="525623"/>
                  <a:pt x="104467" y="609811"/>
                  <a:pt x="117987" y="694000"/>
                </a:cubicBezTo>
              </a:path>
            </a:pathLst>
          </a:custGeom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5928852" y="2310948"/>
            <a:ext cx="47416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is this ? </a:t>
            </a:r>
            <a:endParaRPr lang="ar-S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411287" y="3234278"/>
            <a:ext cx="280219" cy="862780"/>
          </a:xfrm>
          <a:prstGeom prst="downArrow">
            <a:avLst>
              <a:gd name="adj1" fmla="val 44736"/>
              <a:gd name="adj2" fmla="val 128947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54" y="365125"/>
            <a:ext cx="11906046" cy="1325563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Pleural effusion (fluid tracking into right horizontal fissure)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76" y="1757055"/>
            <a:ext cx="5731660" cy="4887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4" y="1757055"/>
            <a:ext cx="5465917" cy="488709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872748" y="4202465"/>
            <a:ext cx="1357299" cy="694000"/>
          </a:xfrm>
          <a:custGeom>
            <a:avLst/>
            <a:gdLst>
              <a:gd name="connsiteX0" fmla="*/ 0 w 1357299"/>
              <a:gd name="connsiteY0" fmla="*/ 89316 h 694000"/>
              <a:gd name="connsiteX1" fmla="*/ 309717 w 1357299"/>
              <a:gd name="connsiteY1" fmla="*/ 825 h 694000"/>
              <a:gd name="connsiteX2" fmla="*/ 951271 w 1357299"/>
              <a:gd name="connsiteY2" fmla="*/ 45070 h 694000"/>
              <a:gd name="connsiteX3" fmla="*/ 1356852 w 1357299"/>
              <a:gd name="connsiteY3" fmla="*/ 45070 h 694000"/>
              <a:gd name="connsiteX4" fmla="*/ 877529 w 1357299"/>
              <a:gd name="connsiteY4" fmla="*/ 185180 h 694000"/>
              <a:gd name="connsiteX5" fmla="*/ 280220 w 1357299"/>
              <a:gd name="connsiteY5" fmla="*/ 332664 h 694000"/>
              <a:gd name="connsiteX6" fmla="*/ 117987 w 1357299"/>
              <a:gd name="connsiteY6" fmla="*/ 465400 h 694000"/>
              <a:gd name="connsiteX7" fmla="*/ 117987 w 1357299"/>
              <a:gd name="connsiteY7" fmla="*/ 694000 h 6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7299" h="694000">
                <a:moveTo>
                  <a:pt x="0" y="89316"/>
                </a:moveTo>
                <a:cubicBezTo>
                  <a:pt x="75586" y="48757"/>
                  <a:pt x="151172" y="8199"/>
                  <a:pt x="309717" y="825"/>
                </a:cubicBezTo>
                <a:cubicBezTo>
                  <a:pt x="468262" y="-6549"/>
                  <a:pt x="776749" y="37696"/>
                  <a:pt x="951271" y="45070"/>
                </a:cubicBezTo>
                <a:cubicBezTo>
                  <a:pt x="1125794" y="52444"/>
                  <a:pt x="1369142" y="21718"/>
                  <a:pt x="1356852" y="45070"/>
                </a:cubicBezTo>
                <a:cubicBezTo>
                  <a:pt x="1344562" y="68422"/>
                  <a:pt x="1056968" y="137248"/>
                  <a:pt x="877529" y="185180"/>
                </a:cubicBezTo>
                <a:cubicBezTo>
                  <a:pt x="698090" y="233112"/>
                  <a:pt x="406810" y="285961"/>
                  <a:pt x="280220" y="332664"/>
                </a:cubicBezTo>
                <a:cubicBezTo>
                  <a:pt x="153630" y="379367"/>
                  <a:pt x="145026" y="405177"/>
                  <a:pt x="117987" y="465400"/>
                </a:cubicBezTo>
                <a:cubicBezTo>
                  <a:pt x="90948" y="525623"/>
                  <a:pt x="104467" y="609811"/>
                  <a:pt x="117987" y="694000"/>
                </a:cubicBezTo>
              </a:path>
            </a:pathLst>
          </a:custGeom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5928852" y="2310948"/>
            <a:ext cx="47416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is this ? </a:t>
            </a:r>
            <a:endParaRPr lang="ar-S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411287" y="3234278"/>
            <a:ext cx="280219" cy="862780"/>
          </a:xfrm>
          <a:prstGeom prst="downArrow">
            <a:avLst>
              <a:gd name="adj1" fmla="val 44736"/>
              <a:gd name="adj2" fmla="val 128947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6" y="313506"/>
            <a:ext cx="6201696" cy="1325563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25 year-old male with with chest pain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415" r="1517" b="4741"/>
          <a:stretch/>
        </p:blipFill>
        <p:spPr>
          <a:xfrm>
            <a:off x="6201697" y="199102"/>
            <a:ext cx="5744496" cy="6467638"/>
          </a:xfrm>
        </p:spPr>
      </p:pic>
      <p:sp>
        <p:nvSpPr>
          <p:cNvPr id="5" name="TextBox 4"/>
          <p:cNvSpPr txBox="1"/>
          <p:nvPr/>
        </p:nvSpPr>
        <p:spPr>
          <a:xfrm>
            <a:off x="235976" y="2219634"/>
            <a:ext cx="596572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Which side of the chest is abnormal?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endParaRPr lang="en-CA" sz="36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</a:p>
          <a:p>
            <a:r>
              <a:rPr lang="en-CA" dirty="0" smtClean="0"/>
              <a:t> </a:t>
            </a:r>
          </a:p>
          <a:p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1179277" y="449826"/>
            <a:ext cx="575188" cy="6636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1238270" y="313506"/>
            <a:ext cx="4424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5400" dirty="0" smtClean="0">
                <a:solidFill>
                  <a:schemeClr val="bg1"/>
                </a:solidFill>
              </a:rPr>
              <a:t>L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6" y="313506"/>
            <a:ext cx="6201696" cy="1325563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25 year-old male with with chest pain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415" r="1517" b="4741"/>
          <a:stretch/>
        </p:blipFill>
        <p:spPr>
          <a:xfrm>
            <a:off x="6201697" y="199102"/>
            <a:ext cx="5744496" cy="6467638"/>
          </a:xfrm>
        </p:spPr>
      </p:pic>
      <p:sp>
        <p:nvSpPr>
          <p:cNvPr id="5" name="TextBox 4"/>
          <p:cNvSpPr txBox="1"/>
          <p:nvPr/>
        </p:nvSpPr>
        <p:spPr>
          <a:xfrm>
            <a:off x="235976" y="2219634"/>
            <a:ext cx="5965721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Which side of the chest is abnormal?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CA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side.</a:t>
            </a:r>
          </a:p>
          <a:p>
            <a:endParaRPr lang="en-CA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CA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Pneumothorax.</a:t>
            </a:r>
          </a:p>
          <a:p>
            <a:r>
              <a:rPr lang="en-CA" dirty="0" smtClean="0"/>
              <a:t> </a:t>
            </a:r>
          </a:p>
          <a:p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1179277" y="449826"/>
            <a:ext cx="575188" cy="6636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1238270" y="313506"/>
            <a:ext cx="4424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5400" dirty="0" smtClean="0">
                <a:solidFill>
                  <a:schemeClr val="bg1"/>
                </a:solidFill>
              </a:rPr>
              <a:t>L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7" y="302343"/>
            <a:ext cx="7532707" cy="684903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 ?</a:t>
            </a:r>
            <a:endParaRPr lang="ar-SA" sz="48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3235" r="6560" b="6073"/>
          <a:stretch/>
        </p:blipFill>
        <p:spPr>
          <a:xfrm>
            <a:off x="2846439" y="987246"/>
            <a:ext cx="6076335" cy="5715896"/>
          </a:xfrm>
        </p:spPr>
      </p:pic>
    </p:spTree>
    <p:extLst>
      <p:ext uri="{BB962C8B-B14F-4D97-AF65-F5344CB8AC3E}">
        <p14:creationId xmlns:p14="http://schemas.microsoft.com/office/powerpoint/2010/main" val="41488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31" y="284586"/>
            <a:ext cx="6258514" cy="6258514"/>
          </a:xfrm>
        </p:spPr>
      </p:pic>
      <p:sp>
        <p:nvSpPr>
          <p:cNvPr id="11" name="Down Arrow 10"/>
          <p:cNvSpPr/>
          <p:nvPr/>
        </p:nvSpPr>
        <p:spPr>
          <a:xfrm rot="4208423">
            <a:off x="9463641" y="1586409"/>
            <a:ext cx="282920" cy="35306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3959562">
            <a:off x="9614038" y="2295793"/>
            <a:ext cx="450909" cy="385388"/>
          </a:xfrm>
          <a:prstGeom prst="downArrow">
            <a:avLst>
              <a:gd name="adj1" fmla="val 50000"/>
              <a:gd name="adj2" fmla="val 50936"/>
            </a:avLst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10409594" y="4140328"/>
            <a:ext cx="354025" cy="361969"/>
          </a:xfrm>
          <a:prstGeom prst="down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7458173" y="2715134"/>
            <a:ext cx="393953" cy="415782"/>
          </a:xfrm>
          <a:prstGeom prst="downArrow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4847127" y="3423118"/>
            <a:ext cx="108181" cy="96060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9040202" y="5209604"/>
            <a:ext cx="251281" cy="286386"/>
          </a:xfrm>
          <a:prstGeom prst="downArrow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795888" y="1561234"/>
            <a:ext cx="612058" cy="722671"/>
          </a:xfrm>
          <a:custGeom>
            <a:avLst/>
            <a:gdLst>
              <a:gd name="connsiteX0" fmla="*/ 612058 w 612058"/>
              <a:gd name="connsiteY0" fmla="*/ 722671 h 722671"/>
              <a:gd name="connsiteX1" fmla="*/ 604684 w 612058"/>
              <a:gd name="connsiteY1" fmla="*/ 516193 h 722671"/>
              <a:gd name="connsiteX2" fmla="*/ 604684 w 612058"/>
              <a:gd name="connsiteY2" fmla="*/ 390832 h 722671"/>
              <a:gd name="connsiteX3" fmla="*/ 545690 w 612058"/>
              <a:gd name="connsiteY3" fmla="*/ 213851 h 722671"/>
              <a:gd name="connsiteX4" fmla="*/ 501445 w 612058"/>
              <a:gd name="connsiteY4" fmla="*/ 103238 h 722671"/>
              <a:gd name="connsiteX5" fmla="*/ 265471 w 612058"/>
              <a:gd name="connsiteY5" fmla="*/ 0 h 722671"/>
              <a:gd name="connsiteX6" fmla="*/ 0 w 612058"/>
              <a:gd name="connsiteY6" fmla="*/ 103238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058" h="722671">
                <a:moveTo>
                  <a:pt x="612058" y="722671"/>
                </a:moveTo>
                <a:cubicBezTo>
                  <a:pt x="608985" y="647085"/>
                  <a:pt x="605913" y="571499"/>
                  <a:pt x="604684" y="516193"/>
                </a:cubicBezTo>
                <a:cubicBezTo>
                  <a:pt x="603455" y="460887"/>
                  <a:pt x="614516" y="441222"/>
                  <a:pt x="604684" y="390832"/>
                </a:cubicBezTo>
                <a:cubicBezTo>
                  <a:pt x="594852" y="340442"/>
                  <a:pt x="562896" y="261783"/>
                  <a:pt x="545690" y="213851"/>
                </a:cubicBezTo>
                <a:cubicBezTo>
                  <a:pt x="528483" y="165919"/>
                  <a:pt x="548148" y="138880"/>
                  <a:pt x="501445" y="103238"/>
                </a:cubicBezTo>
                <a:cubicBezTo>
                  <a:pt x="454742" y="67596"/>
                  <a:pt x="349045" y="0"/>
                  <a:pt x="265471" y="0"/>
                </a:cubicBezTo>
                <a:cubicBezTo>
                  <a:pt x="181897" y="0"/>
                  <a:pt x="90948" y="51619"/>
                  <a:pt x="0" y="10323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Freeform 20"/>
          <p:cNvSpPr/>
          <p:nvPr/>
        </p:nvSpPr>
        <p:spPr>
          <a:xfrm>
            <a:off x="9474360" y="2346585"/>
            <a:ext cx="240231" cy="597310"/>
          </a:xfrm>
          <a:custGeom>
            <a:avLst/>
            <a:gdLst>
              <a:gd name="connsiteX0" fmla="*/ 0 w 240231"/>
              <a:gd name="connsiteY0" fmla="*/ 0 h 597310"/>
              <a:gd name="connsiteX1" fmla="*/ 103239 w 240231"/>
              <a:gd name="connsiteY1" fmla="*/ 125362 h 597310"/>
              <a:gd name="connsiteX2" fmla="*/ 191729 w 240231"/>
              <a:gd name="connsiteY2" fmla="*/ 280220 h 597310"/>
              <a:gd name="connsiteX3" fmla="*/ 235974 w 240231"/>
              <a:gd name="connsiteY3" fmla="*/ 523568 h 597310"/>
              <a:gd name="connsiteX4" fmla="*/ 235974 w 240231"/>
              <a:gd name="connsiteY4" fmla="*/ 597310 h 59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31" h="597310">
                <a:moveTo>
                  <a:pt x="0" y="0"/>
                </a:moveTo>
                <a:cubicBezTo>
                  <a:pt x="35642" y="39329"/>
                  <a:pt x="71284" y="78659"/>
                  <a:pt x="103239" y="125362"/>
                </a:cubicBezTo>
                <a:cubicBezTo>
                  <a:pt x="135194" y="172065"/>
                  <a:pt x="169607" y="213852"/>
                  <a:pt x="191729" y="280220"/>
                </a:cubicBezTo>
                <a:cubicBezTo>
                  <a:pt x="213852" y="346588"/>
                  <a:pt x="228600" y="470720"/>
                  <a:pt x="235974" y="523568"/>
                </a:cubicBezTo>
                <a:cubicBezTo>
                  <a:pt x="243348" y="576416"/>
                  <a:pt x="239661" y="586863"/>
                  <a:pt x="235974" y="59731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Freeform 21"/>
          <p:cNvSpPr/>
          <p:nvPr/>
        </p:nvSpPr>
        <p:spPr>
          <a:xfrm>
            <a:off x="5390673" y="2861187"/>
            <a:ext cx="339075" cy="1917290"/>
          </a:xfrm>
          <a:custGeom>
            <a:avLst/>
            <a:gdLst>
              <a:gd name="connsiteX0" fmla="*/ 206340 w 339075"/>
              <a:gd name="connsiteY0" fmla="*/ 1917290 h 1917290"/>
              <a:gd name="connsiteX1" fmla="*/ 103101 w 339075"/>
              <a:gd name="connsiteY1" fmla="*/ 1474839 h 1917290"/>
              <a:gd name="connsiteX2" fmla="*/ 7237 w 339075"/>
              <a:gd name="connsiteY2" fmla="*/ 1054510 h 1917290"/>
              <a:gd name="connsiteX3" fmla="*/ 44108 w 339075"/>
              <a:gd name="connsiteY3" fmla="*/ 634181 h 1917290"/>
              <a:gd name="connsiteX4" fmla="*/ 339075 w 339075"/>
              <a:gd name="connsiteY4" fmla="*/ 0 h 19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75" h="1917290">
                <a:moveTo>
                  <a:pt x="206340" y="1917290"/>
                </a:moveTo>
                <a:cubicBezTo>
                  <a:pt x="171312" y="1767963"/>
                  <a:pt x="136285" y="1618636"/>
                  <a:pt x="103101" y="1474839"/>
                </a:cubicBezTo>
                <a:cubicBezTo>
                  <a:pt x="69917" y="1331042"/>
                  <a:pt x="17069" y="1194620"/>
                  <a:pt x="7237" y="1054510"/>
                </a:cubicBezTo>
                <a:cubicBezTo>
                  <a:pt x="-2595" y="914400"/>
                  <a:pt x="-11198" y="809933"/>
                  <a:pt x="44108" y="634181"/>
                </a:cubicBezTo>
                <a:cubicBezTo>
                  <a:pt x="99414" y="458429"/>
                  <a:pt x="219244" y="229214"/>
                  <a:pt x="33907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Freeform 22"/>
          <p:cNvSpPr/>
          <p:nvPr/>
        </p:nvSpPr>
        <p:spPr>
          <a:xfrm>
            <a:off x="8273844" y="4912297"/>
            <a:ext cx="1850923" cy="273883"/>
          </a:xfrm>
          <a:custGeom>
            <a:avLst/>
            <a:gdLst>
              <a:gd name="connsiteX0" fmla="*/ 0 w 1850923"/>
              <a:gd name="connsiteY0" fmla="*/ 0 h 273883"/>
              <a:gd name="connsiteX1" fmla="*/ 494071 w 1850923"/>
              <a:gd name="connsiteY1" fmla="*/ 169606 h 273883"/>
              <a:gd name="connsiteX2" fmla="*/ 1120878 w 1850923"/>
              <a:gd name="connsiteY2" fmla="*/ 272845 h 273883"/>
              <a:gd name="connsiteX3" fmla="*/ 1850923 w 1850923"/>
              <a:gd name="connsiteY3" fmla="*/ 213852 h 27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923" h="273883">
                <a:moveTo>
                  <a:pt x="0" y="0"/>
                </a:moveTo>
                <a:cubicBezTo>
                  <a:pt x="153629" y="62066"/>
                  <a:pt x="307258" y="124132"/>
                  <a:pt x="494071" y="169606"/>
                </a:cubicBezTo>
                <a:cubicBezTo>
                  <a:pt x="680884" y="215080"/>
                  <a:pt x="894736" y="265471"/>
                  <a:pt x="1120878" y="272845"/>
                </a:cubicBezTo>
                <a:cubicBezTo>
                  <a:pt x="1347020" y="280219"/>
                  <a:pt x="1598971" y="247035"/>
                  <a:pt x="1850923" y="21385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Freeform 25"/>
          <p:cNvSpPr/>
          <p:nvPr/>
        </p:nvSpPr>
        <p:spPr>
          <a:xfrm>
            <a:off x="9979367" y="3342818"/>
            <a:ext cx="342933" cy="1732935"/>
          </a:xfrm>
          <a:custGeom>
            <a:avLst/>
            <a:gdLst>
              <a:gd name="connsiteX0" fmla="*/ 162232 w 342933"/>
              <a:gd name="connsiteY0" fmla="*/ 1732935 h 1732935"/>
              <a:gd name="connsiteX1" fmla="*/ 302342 w 342933"/>
              <a:gd name="connsiteY1" fmla="*/ 1415845 h 1732935"/>
              <a:gd name="connsiteX2" fmla="*/ 339213 w 342933"/>
              <a:gd name="connsiteY2" fmla="*/ 1098755 h 1732935"/>
              <a:gd name="connsiteX3" fmla="*/ 228600 w 342933"/>
              <a:gd name="connsiteY3" fmla="*/ 494071 h 1732935"/>
              <a:gd name="connsiteX4" fmla="*/ 0 w 342933"/>
              <a:gd name="connsiteY4" fmla="*/ 0 h 173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3" h="1732935">
                <a:moveTo>
                  <a:pt x="162232" y="1732935"/>
                </a:moveTo>
                <a:cubicBezTo>
                  <a:pt x="217538" y="1627238"/>
                  <a:pt x="272845" y="1521542"/>
                  <a:pt x="302342" y="1415845"/>
                </a:cubicBezTo>
                <a:cubicBezTo>
                  <a:pt x="331839" y="1310148"/>
                  <a:pt x="351503" y="1252384"/>
                  <a:pt x="339213" y="1098755"/>
                </a:cubicBezTo>
                <a:cubicBezTo>
                  <a:pt x="326923" y="945126"/>
                  <a:pt x="285135" y="677197"/>
                  <a:pt x="228600" y="494071"/>
                </a:cubicBezTo>
                <a:cubicBezTo>
                  <a:pt x="172065" y="310945"/>
                  <a:pt x="86032" y="155472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Freeform 26"/>
          <p:cNvSpPr/>
          <p:nvPr/>
        </p:nvSpPr>
        <p:spPr>
          <a:xfrm>
            <a:off x="9751193" y="2969124"/>
            <a:ext cx="302342" cy="398207"/>
          </a:xfrm>
          <a:custGeom>
            <a:avLst/>
            <a:gdLst>
              <a:gd name="connsiteX0" fmla="*/ 302342 w 302342"/>
              <a:gd name="connsiteY0" fmla="*/ 398207 h 398207"/>
              <a:gd name="connsiteX1" fmla="*/ 184355 w 302342"/>
              <a:gd name="connsiteY1" fmla="*/ 221226 h 398207"/>
              <a:gd name="connsiteX2" fmla="*/ 0 w 302342"/>
              <a:gd name="connsiteY2" fmla="*/ 0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342" h="398207">
                <a:moveTo>
                  <a:pt x="302342" y="398207"/>
                </a:moveTo>
                <a:cubicBezTo>
                  <a:pt x="268543" y="342900"/>
                  <a:pt x="234745" y="287594"/>
                  <a:pt x="184355" y="221226"/>
                </a:cubicBezTo>
                <a:cubicBezTo>
                  <a:pt x="133965" y="154858"/>
                  <a:pt x="66982" y="77429"/>
                  <a:pt x="0" y="0"/>
                </a:cubicBezTo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Down Arrow 27"/>
          <p:cNvSpPr/>
          <p:nvPr/>
        </p:nvSpPr>
        <p:spPr>
          <a:xfrm rot="3432369">
            <a:off x="9902982" y="2820236"/>
            <a:ext cx="478957" cy="396943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095984" y="2433898"/>
            <a:ext cx="1269039" cy="2087887"/>
          </a:xfrm>
          <a:custGeom>
            <a:avLst/>
            <a:gdLst>
              <a:gd name="connsiteX0" fmla="*/ 597987 w 1269039"/>
              <a:gd name="connsiteY0" fmla="*/ 0 h 2087887"/>
              <a:gd name="connsiteX1" fmla="*/ 760219 w 1269039"/>
              <a:gd name="connsiteY1" fmla="*/ 228600 h 2087887"/>
              <a:gd name="connsiteX2" fmla="*/ 856084 w 1269039"/>
              <a:gd name="connsiteY2" fmla="*/ 508820 h 2087887"/>
              <a:gd name="connsiteX3" fmla="*/ 767594 w 1269039"/>
              <a:gd name="connsiteY3" fmla="*/ 715297 h 2087887"/>
              <a:gd name="connsiteX4" fmla="*/ 620110 w 1269039"/>
              <a:gd name="connsiteY4" fmla="*/ 966020 h 2087887"/>
              <a:gd name="connsiteX5" fmla="*/ 538994 w 1269039"/>
              <a:gd name="connsiteY5" fmla="*/ 1231491 h 2087887"/>
              <a:gd name="connsiteX6" fmla="*/ 347265 w 1269039"/>
              <a:gd name="connsiteY6" fmla="*/ 1489587 h 2087887"/>
              <a:gd name="connsiteX7" fmla="*/ 148161 w 1269039"/>
              <a:gd name="connsiteY7" fmla="*/ 1784555 h 2087887"/>
              <a:gd name="connsiteX8" fmla="*/ 677 w 1269039"/>
              <a:gd name="connsiteY8" fmla="*/ 2086897 h 2087887"/>
              <a:gd name="connsiteX9" fmla="*/ 207155 w 1269039"/>
              <a:gd name="connsiteY9" fmla="*/ 1873046 h 2087887"/>
              <a:gd name="connsiteX10" fmla="*/ 317768 w 1269039"/>
              <a:gd name="connsiteY10" fmla="*/ 1637071 h 2087887"/>
              <a:gd name="connsiteX11" fmla="*/ 634858 w 1269039"/>
              <a:gd name="connsiteY11" fmla="*/ 1430594 h 2087887"/>
              <a:gd name="connsiteX12" fmla="*/ 826587 w 1269039"/>
              <a:gd name="connsiteY12" fmla="*/ 1113504 h 2087887"/>
              <a:gd name="connsiteX13" fmla="*/ 915077 w 1269039"/>
              <a:gd name="connsiteY13" fmla="*/ 973394 h 2087887"/>
              <a:gd name="connsiteX14" fmla="*/ 937200 w 1269039"/>
              <a:gd name="connsiteY14" fmla="*/ 914400 h 2087887"/>
              <a:gd name="connsiteX15" fmla="*/ 1040439 w 1269039"/>
              <a:gd name="connsiteY15" fmla="*/ 685800 h 2087887"/>
              <a:gd name="connsiteX16" fmla="*/ 1269039 w 1269039"/>
              <a:gd name="connsiteY16" fmla="*/ 442452 h 208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9039" h="2087887">
                <a:moveTo>
                  <a:pt x="597987" y="0"/>
                </a:moveTo>
                <a:cubicBezTo>
                  <a:pt x="657595" y="71898"/>
                  <a:pt x="717203" y="143797"/>
                  <a:pt x="760219" y="228600"/>
                </a:cubicBezTo>
                <a:cubicBezTo>
                  <a:pt x="803235" y="313403"/>
                  <a:pt x="854855" y="427704"/>
                  <a:pt x="856084" y="508820"/>
                </a:cubicBezTo>
                <a:cubicBezTo>
                  <a:pt x="857313" y="589936"/>
                  <a:pt x="806923" y="639097"/>
                  <a:pt x="767594" y="715297"/>
                </a:cubicBezTo>
                <a:cubicBezTo>
                  <a:pt x="728265" y="791497"/>
                  <a:pt x="658210" y="879988"/>
                  <a:pt x="620110" y="966020"/>
                </a:cubicBezTo>
                <a:cubicBezTo>
                  <a:pt x="582010" y="1052052"/>
                  <a:pt x="584468" y="1144230"/>
                  <a:pt x="538994" y="1231491"/>
                </a:cubicBezTo>
                <a:cubicBezTo>
                  <a:pt x="493520" y="1318752"/>
                  <a:pt x="412404" y="1397410"/>
                  <a:pt x="347265" y="1489587"/>
                </a:cubicBezTo>
                <a:cubicBezTo>
                  <a:pt x="282126" y="1581764"/>
                  <a:pt x="205926" y="1685003"/>
                  <a:pt x="148161" y="1784555"/>
                </a:cubicBezTo>
                <a:cubicBezTo>
                  <a:pt x="90396" y="1884107"/>
                  <a:pt x="-9155" y="2072149"/>
                  <a:pt x="677" y="2086897"/>
                </a:cubicBezTo>
                <a:cubicBezTo>
                  <a:pt x="10509" y="2101645"/>
                  <a:pt x="154306" y="1948017"/>
                  <a:pt x="207155" y="1873046"/>
                </a:cubicBezTo>
                <a:cubicBezTo>
                  <a:pt x="260004" y="1798075"/>
                  <a:pt x="246484" y="1710813"/>
                  <a:pt x="317768" y="1637071"/>
                </a:cubicBezTo>
                <a:cubicBezTo>
                  <a:pt x="389052" y="1563329"/>
                  <a:pt x="550055" y="1517855"/>
                  <a:pt x="634858" y="1430594"/>
                </a:cubicBezTo>
                <a:cubicBezTo>
                  <a:pt x="719661" y="1343333"/>
                  <a:pt x="779884" y="1189704"/>
                  <a:pt x="826587" y="1113504"/>
                </a:cubicBezTo>
                <a:cubicBezTo>
                  <a:pt x="873290" y="1037304"/>
                  <a:pt x="896642" y="1006578"/>
                  <a:pt x="915077" y="973394"/>
                </a:cubicBezTo>
                <a:cubicBezTo>
                  <a:pt x="933512" y="940210"/>
                  <a:pt x="916306" y="962332"/>
                  <a:pt x="937200" y="914400"/>
                </a:cubicBezTo>
                <a:cubicBezTo>
                  <a:pt x="958094" y="866468"/>
                  <a:pt x="985133" y="764458"/>
                  <a:pt x="1040439" y="685800"/>
                </a:cubicBezTo>
                <a:cubicBezTo>
                  <a:pt x="1095746" y="607142"/>
                  <a:pt x="1186694" y="492842"/>
                  <a:pt x="1269039" y="44245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Freeform 31"/>
          <p:cNvSpPr/>
          <p:nvPr/>
        </p:nvSpPr>
        <p:spPr>
          <a:xfrm>
            <a:off x="7794160" y="2345416"/>
            <a:ext cx="553065" cy="331839"/>
          </a:xfrm>
          <a:custGeom>
            <a:avLst/>
            <a:gdLst>
              <a:gd name="connsiteX0" fmla="*/ 553065 w 553065"/>
              <a:gd name="connsiteY0" fmla="*/ 331839 h 331839"/>
              <a:gd name="connsiteX1" fmla="*/ 368710 w 553065"/>
              <a:gd name="connsiteY1" fmla="*/ 294968 h 331839"/>
              <a:gd name="connsiteX2" fmla="*/ 258097 w 553065"/>
              <a:gd name="connsiteY2" fmla="*/ 221226 h 331839"/>
              <a:gd name="connsiteX3" fmla="*/ 81116 w 553065"/>
              <a:gd name="connsiteY3" fmla="*/ 103239 h 331839"/>
              <a:gd name="connsiteX4" fmla="*/ 0 w 553065"/>
              <a:gd name="connsiteY4" fmla="*/ 0 h 33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5" h="331839">
                <a:moveTo>
                  <a:pt x="553065" y="331839"/>
                </a:moveTo>
                <a:cubicBezTo>
                  <a:pt x="485468" y="322621"/>
                  <a:pt x="417871" y="313403"/>
                  <a:pt x="368710" y="294968"/>
                </a:cubicBezTo>
                <a:cubicBezTo>
                  <a:pt x="319549" y="276533"/>
                  <a:pt x="258097" y="221226"/>
                  <a:pt x="258097" y="221226"/>
                </a:cubicBezTo>
                <a:cubicBezTo>
                  <a:pt x="210165" y="189271"/>
                  <a:pt x="124132" y="140110"/>
                  <a:pt x="81116" y="103239"/>
                </a:cubicBezTo>
                <a:cubicBezTo>
                  <a:pt x="38100" y="66368"/>
                  <a:pt x="19050" y="3318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72" y="338256"/>
            <a:ext cx="6298441" cy="6298441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>
            <a:off x="8090498" y="3171987"/>
            <a:ext cx="235974" cy="1740310"/>
          </a:xfrm>
          <a:custGeom>
            <a:avLst/>
            <a:gdLst>
              <a:gd name="connsiteX0" fmla="*/ 162233 w 235974"/>
              <a:gd name="connsiteY0" fmla="*/ 1740310 h 1740310"/>
              <a:gd name="connsiteX1" fmla="*/ 66368 w 235974"/>
              <a:gd name="connsiteY1" fmla="*/ 1312607 h 1740310"/>
              <a:gd name="connsiteX2" fmla="*/ 0 w 235974"/>
              <a:gd name="connsiteY2" fmla="*/ 870155 h 1740310"/>
              <a:gd name="connsiteX3" fmla="*/ 66368 w 235974"/>
              <a:gd name="connsiteY3" fmla="*/ 353962 h 1740310"/>
              <a:gd name="connsiteX4" fmla="*/ 235974 w 235974"/>
              <a:gd name="connsiteY4" fmla="*/ 0 h 17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74" h="1740310">
                <a:moveTo>
                  <a:pt x="162233" y="1740310"/>
                </a:moveTo>
                <a:cubicBezTo>
                  <a:pt x="127820" y="1598971"/>
                  <a:pt x="93407" y="1457633"/>
                  <a:pt x="66368" y="1312607"/>
                </a:cubicBezTo>
                <a:cubicBezTo>
                  <a:pt x="39329" y="1167581"/>
                  <a:pt x="0" y="1029929"/>
                  <a:pt x="0" y="870155"/>
                </a:cubicBezTo>
                <a:cubicBezTo>
                  <a:pt x="0" y="710381"/>
                  <a:pt x="27039" y="498988"/>
                  <a:pt x="66368" y="353962"/>
                </a:cubicBezTo>
                <a:cubicBezTo>
                  <a:pt x="105697" y="208936"/>
                  <a:pt x="170835" y="104468"/>
                  <a:pt x="235974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200000">
            <a:off x="7669128" y="3950990"/>
            <a:ext cx="419334" cy="376935"/>
          </a:xfrm>
          <a:prstGeom prst="downArrow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8898941" y="774290"/>
            <a:ext cx="658014" cy="2190136"/>
          </a:xfrm>
          <a:custGeom>
            <a:avLst/>
            <a:gdLst>
              <a:gd name="connsiteX0" fmla="*/ 134446 w 658014"/>
              <a:gd name="connsiteY0" fmla="*/ 0 h 2190136"/>
              <a:gd name="connsiteX1" fmla="*/ 134446 w 658014"/>
              <a:gd name="connsiteY1" fmla="*/ 125362 h 2190136"/>
              <a:gd name="connsiteX2" fmla="*/ 97575 w 658014"/>
              <a:gd name="connsiteY2" fmla="*/ 457200 h 2190136"/>
              <a:gd name="connsiteX3" fmla="*/ 97575 w 658014"/>
              <a:gd name="connsiteY3" fmla="*/ 855407 h 2190136"/>
              <a:gd name="connsiteX4" fmla="*/ 53330 w 658014"/>
              <a:gd name="connsiteY4" fmla="*/ 1150375 h 2190136"/>
              <a:gd name="connsiteX5" fmla="*/ 9085 w 658014"/>
              <a:gd name="connsiteY5" fmla="*/ 1401097 h 2190136"/>
              <a:gd name="connsiteX6" fmla="*/ 245059 w 658014"/>
              <a:gd name="connsiteY6" fmla="*/ 1777181 h 2190136"/>
              <a:gd name="connsiteX7" fmla="*/ 547401 w 658014"/>
              <a:gd name="connsiteY7" fmla="*/ 2094271 h 2190136"/>
              <a:gd name="connsiteX8" fmla="*/ 658014 w 658014"/>
              <a:gd name="connsiteY8" fmla="*/ 2190136 h 21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014" h="2190136">
                <a:moveTo>
                  <a:pt x="134446" y="0"/>
                </a:moveTo>
                <a:cubicBezTo>
                  <a:pt x="137518" y="24581"/>
                  <a:pt x="140591" y="49162"/>
                  <a:pt x="134446" y="125362"/>
                </a:cubicBezTo>
                <a:cubicBezTo>
                  <a:pt x="128301" y="201562"/>
                  <a:pt x="103720" y="335526"/>
                  <a:pt x="97575" y="457200"/>
                </a:cubicBezTo>
                <a:cubicBezTo>
                  <a:pt x="91430" y="578874"/>
                  <a:pt x="104949" y="739878"/>
                  <a:pt x="97575" y="855407"/>
                </a:cubicBezTo>
                <a:cubicBezTo>
                  <a:pt x="90201" y="970936"/>
                  <a:pt x="68078" y="1059427"/>
                  <a:pt x="53330" y="1150375"/>
                </a:cubicBezTo>
                <a:cubicBezTo>
                  <a:pt x="38582" y="1241323"/>
                  <a:pt x="-22870" y="1296629"/>
                  <a:pt x="9085" y="1401097"/>
                </a:cubicBezTo>
                <a:cubicBezTo>
                  <a:pt x="41040" y="1505565"/>
                  <a:pt x="155340" y="1661652"/>
                  <a:pt x="245059" y="1777181"/>
                </a:cubicBezTo>
                <a:cubicBezTo>
                  <a:pt x="334778" y="1892710"/>
                  <a:pt x="478575" y="2025445"/>
                  <a:pt x="547401" y="2094271"/>
                </a:cubicBezTo>
                <a:cubicBezTo>
                  <a:pt x="616227" y="2163097"/>
                  <a:pt x="637120" y="2176616"/>
                  <a:pt x="658014" y="2190136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Freeform 36"/>
          <p:cNvSpPr/>
          <p:nvPr/>
        </p:nvSpPr>
        <p:spPr>
          <a:xfrm>
            <a:off x="8332839" y="899652"/>
            <a:ext cx="383583" cy="1740309"/>
          </a:xfrm>
          <a:custGeom>
            <a:avLst/>
            <a:gdLst>
              <a:gd name="connsiteX0" fmla="*/ 368709 w 383583"/>
              <a:gd name="connsiteY0" fmla="*/ 0 h 1740309"/>
              <a:gd name="connsiteX1" fmla="*/ 383458 w 383583"/>
              <a:gd name="connsiteY1" fmla="*/ 427703 h 1740309"/>
              <a:gd name="connsiteX2" fmla="*/ 361335 w 383583"/>
              <a:gd name="connsiteY2" fmla="*/ 825909 h 1740309"/>
              <a:gd name="connsiteX3" fmla="*/ 368709 w 383583"/>
              <a:gd name="connsiteY3" fmla="*/ 1098754 h 1740309"/>
              <a:gd name="connsiteX4" fmla="*/ 339213 w 383583"/>
              <a:gd name="connsiteY4" fmla="*/ 1386348 h 1740309"/>
              <a:gd name="connsiteX5" fmla="*/ 176980 w 383583"/>
              <a:gd name="connsiteY5" fmla="*/ 1622322 h 1740309"/>
              <a:gd name="connsiteX6" fmla="*/ 0 w 383583"/>
              <a:gd name="connsiteY6" fmla="*/ 1740309 h 17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583" h="1740309">
                <a:moveTo>
                  <a:pt x="368709" y="0"/>
                </a:moveTo>
                <a:cubicBezTo>
                  <a:pt x="376698" y="145026"/>
                  <a:pt x="384687" y="290052"/>
                  <a:pt x="383458" y="427703"/>
                </a:cubicBezTo>
                <a:cubicBezTo>
                  <a:pt x="382229" y="565354"/>
                  <a:pt x="363793" y="714067"/>
                  <a:pt x="361335" y="825909"/>
                </a:cubicBezTo>
                <a:cubicBezTo>
                  <a:pt x="358877" y="937751"/>
                  <a:pt x="372396" y="1005348"/>
                  <a:pt x="368709" y="1098754"/>
                </a:cubicBezTo>
                <a:cubicBezTo>
                  <a:pt x="365022" y="1192160"/>
                  <a:pt x="371168" y="1299087"/>
                  <a:pt x="339213" y="1386348"/>
                </a:cubicBezTo>
                <a:cubicBezTo>
                  <a:pt x="307258" y="1473609"/>
                  <a:pt x="233515" y="1563329"/>
                  <a:pt x="176980" y="1622322"/>
                </a:cubicBezTo>
                <a:cubicBezTo>
                  <a:pt x="120444" y="1681316"/>
                  <a:pt x="60222" y="1710812"/>
                  <a:pt x="0" y="174030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Freeform 37"/>
          <p:cNvSpPr/>
          <p:nvPr/>
        </p:nvSpPr>
        <p:spPr>
          <a:xfrm>
            <a:off x="8487697" y="2551330"/>
            <a:ext cx="870155" cy="523709"/>
          </a:xfrm>
          <a:custGeom>
            <a:avLst/>
            <a:gdLst>
              <a:gd name="connsiteX0" fmla="*/ 870155 w 870155"/>
              <a:gd name="connsiteY0" fmla="*/ 523709 h 523709"/>
              <a:gd name="connsiteX1" fmla="*/ 553064 w 870155"/>
              <a:gd name="connsiteY1" fmla="*/ 272986 h 523709"/>
              <a:gd name="connsiteX2" fmla="*/ 309716 w 870155"/>
              <a:gd name="connsiteY2" fmla="*/ 141 h 523709"/>
              <a:gd name="connsiteX3" fmla="*/ 0 w 870155"/>
              <a:gd name="connsiteY3" fmla="*/ 243489 h 52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155" h="523709">
                <a:moveTo>
                  <a:pt x="870155" y="523709"/>
                </a:moveTo>
                <a:cubicBezTo>
                  <a:pt x="758312" y="441978"/>
                  <a:pt x="646470" y="360247"/>
                  <a:pt x="553064" y="272986"/>
                </a:cubicBezTo>
                <a:cubicBezTo>
                  <a:pt x="459658" y="185725"/>
                  <a:pt x="401893" y="5057"/>
                  <a:pt x="309716" y="141"/>
                </a:cubicBezTo>
                <a:cubicBezTo>
                  <a:pt x="217539" y="-4775"/>
                  <a:pt x="108769" y="119357"/>
                  <a:pt x="0" y="24348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Down Arrow 38"/>
          <p:cNvSpPr/>
          <p:nvPr/>
        </p:nvSpPr>
        <p:spPr>
          <a:xfrm rot="16200000">
            <a:off x="8307185" y="1820456"/>
            <a:ext cx="338584" cy="3552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27058" y="4767556"/>
            <a:ext cx="1924665" cy="1080179"/>
          </a:xfrm>
          <a:custGeom>
            <a:avLst/>
            <a:gdLst>
              <a:gd name="connsiteX0" fmla="*/ 1924665 w 1924665"/>
              <a:gd name="connsiteY0" fmla="*/ 40418 h 1080179"/>
              <a:gd name="connsiteX1" fmla="*/ 1467465 w 1924665"/>
              <a:gd name="connsiteY1" fmla="*/ 10921 h 1080179"/>
              <a:gd name="connsiteX2" fmla="*/ 737419 w 1924665"/>
              <a:gd name="connsiteY2" fmla="*/ 202650 h 1080179"/>
              <a:gd name="connsiteX3" fmla="*/ 309716 w 1924665"/>
              <a:gd name="connsiteY3" fmla="*/ 534489 h 1080179"/>
              <a:gd name="connsiteX4" fmla="*/ 0 w 1924665"/>
              <a:gd name="connsiteY4" fmla="*/ 1080179 h 108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665" h="1080179">
                <a:moveTo>
                  <a:pt x="1924665" y="40418"/>
                </a:moveTo>
                <a:cubicBezTo>
                  <a:pt x="1795002" y="12150"/>
                  <a:pt x="1665339" y="-16118"/>
                  <a:pt x="1467465" y="10921"/>
                </a:cubicBezTo>
                <a:cubicBezTo>
                  <a:pt x="1269591" y="37960"/>
                  <a:pt x="930377" y="115389"/>
                  <a:pt x="737419" y="202650"/>
                </a:cubicBezTo>
                <a:cubicBezTo>
                  <a:pt x="544461" y="289911"/>
                  <a:pt x="432619" y="388234"/>
                  <a:pt x="309716" y="534489"/>
                </a:cubicBezTo>
                <a:cubicBezTo>
                  <a:pt x="186813" y="680744"/>
                  <a:pt x="93406" y="880461"/>
                  <a:pt x="0" y="108017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Freeform 41"/>
          <p:cNvSpPr/>
          <p:nvPr/>
        </p:nvSpPr>
        <p:spPr>
          <a:xfrm>
            <a:off x="9348013" y="5022977"/>
            <a:ext cx="1924664" cy="973393"/>
          </a:xfrm>
          <a:custGeom>
            <a:avLst/>
            <a:gdLst>
              <a:gd name="connsiteX0" fmla="*/ 1924664 w 1924664"/>
              <a:gd name="connsiteY0" fmla="*/ 973393 h 973393"/>
              <a:gd name="connsiteX1" fmla="*/ 1784555 w 1924664"/>
              <a:gd name="connsiteY1" fmla="*/ 634180 h 973393"/>
              <a:gd name="connsiteX2" fmla="*/ 1504335 w 1924664"/>
              <a:gd name="connsiteY2" fmla="*/ 265471 h 973393"/>
              <a:gd name="connsiteX3" fmla="*/ 1061884 w 1924664"/>
              <a:gd name="connsiteY3" fmla="*/ 88490 h 973393"/>
              <a:gd name="connsiteX4" fmla="*/ 0 w 1924664"/>
              <a:gd name="connsiteY4" fmla="*/ 0 h 97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664" h="973393">
                <a:moveTo>
                  <a:pt x="1924664" y="973393"/>
                </a:moveTo>
                <a:cubicBezTo>
                  <a:pt x="1889637" y="862780"/>
                  <a:pt x="1854610" y="752167"/>
                  <a:pt x="1784555" y="634180"/>
                </a:cubicBezTo>
                <a:cubicBezTo>
                  <a:pt x="1714500" y="516193"/>
                  <a:pt x="1624780" y="356419"/>
                  <a:pt x="1504335" y="265471"/>
                </a:cubicBezTo>
                <a:cubicBezTo>
                  <a:pt x="1383890" y="174523"/>
                  <a:pt x="1312606" y="132735"/>
                  <a:pt x="1061884" y="88490"/>
                </a:cubicBezTo>
                <a:cubicBezTo>
                  <a:pt x="811161" y="44245"/>
                  <a:pt x="405580" y="22122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Down Arrow 42"/>
          <p:cNvSpPr/>
          <p:nvPr/>
        </p:nvSpPr>
        <p:spPr>
          <a:xfrm rot="8946285">
            <a:off x="6864939" y="5051677"/>
            <a:ext cx="458995" cy="351404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12259577">
            <a:off x="10454427" y="5267347"/>
            <a:ext cx="415866" cy="317080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048468" y="1144162"/>
            <a:ext cx="2434641" cy="500283"/>
          </a:xfrm>
          <a:custGeom>
            <a:avLst/>
            <a:gdLst>
              <a:gd name="connsiteX0" fmla="*/ 2394984 w 2434641"/>
              <a:gd name="connsiteY0" fmla="*/ 131573 h 500283"/>
              <a:gd name="connsiteX1" fmla="*/ 2417106 w 2434641"/>
              <a:gd name="connsiteY1" fmla="*/ 227438 h 500283"/>
              <a:gd name="connsiteX2" fmla="*/ 2431855 w 2434641"/>
              <a:gd name="connsiteY2" fmla="*/ 382296 h 500283"/>
              <a:gd name="connsiteX3" fmla="*/ 2417106 w 2434641"/>
              <a:gd name="connsiteY3" fmla="*/ 500283 h 500283"/>
              <a:gd name="connsiteX4" fmla="*/ 2269622 w 2434641"/>
              <a:gd name="connsiteY4" fmla="*/ 382296 h 500283"/>
              <a:gd name="connsiteX5" fmla="*/ 1996777 w 2434641"/>
              <a:gd name="connsiteY5" fmla="*/ 382296 h 500283"/>
              <a:gd name="connsiteX6" fmla="*/ 1635442 w 2434641"/>
              <a:gd name="connsiteY6" fmla="*/ 411793 h 500283"/>
              <a:gd name="connsiteX7" fmla="*/ 1200364 w 2434641"/>
              <a:gd name="connsiteY7" fmla="*/ 360173 h 500283"/>
              <a:gd name="connsiteX8" fmla="*/ 890648 w 2434641"/>
              <a:gd name="connsiteY8" fmla="*/ 271683 h 500283"/>
              <a:gd name="connsiteX9" fmla="*/ 455571 w 2434641"/>
              <a:gd name="connsiteY9" fmla="*/ 190567 h 500283"/>
              <a:gd name="connsiteX10" fmla="*/ 64738 w 2434641"/>
              <a:gd name="connsiteY10" fmla="*/ 256935 h 500283"/>
              <a:gd name="connsiteX11" fmla="*/ 27867 w 2434641"/>
              <a:gd name="connsiteY11" fmla="*/ 286432 h 500283"/>
              <a:gd name="connsiteX12" fmla="*/ 20493 w 2434641"/>
              <a:gd name="connsiteY12" fmla="*/ 35709 h 500283"/>
              <a:gd name="connsiteX13" fmla="*/ 308087 w 2434641"/>
              <a:gd name="connsiteY13" fmla="*/ 28335 h 500283"/>
              <a:gd name="connsiteX14" fmla="*/ 728416 w 2434641"/>
              <a:gd name="connsiteY14" fmla="*/ 6212 h 500283"/>
              <a:gd name="connsiteX15" fmla="*/ 1259358 w 2434641"/>
              <a:gd name="connsiteY15" fmla="*/ 153696 h 500283"/>
              <a:gd name="connsiteX16" fmla="*/ 1569074 w 2434641"/>
              <a:gd name="connsiteY16" fmla="*/ 175819 h 500283"/>
              <a:gd name="connsiteX17" fmla="*/ 1930409 w 2434641"/>
              <a:gd name="connsiteY17" fmla="*/ 153696 h 500283"/>
              <a:gd name="connsiteX18" fmla="*/ 2247500 w 2434641"/>
              <a:gd name="connsiteY18" fmla="*/ 116825 h 500283"/>
              <a:gd name="connsiteX19" fmla="*/ 2387609 w 2434641"/>
              <a:gd name="connsiteY19" fmla="*/ 65206 h 500283"/>
              <a:gd name="connsiteX20" fmla="*/ 2394984 w 2434641"/>
              <a:gd name="connsiteY20" fmla="*/ 131573 h 5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4641" h="500283">
                <a:moveTo>
                  <a:pt x="2394984" y="131573"/>
                </a:moveTo>
                <a:cubicBezTo>
                  <a:pt x="2399900" y="158612"/>
                  <a:pt x="2410961" y="185651"/>
                  <a:pt x="2417106" y="227438"/>
                </a:cubicBezTo>
                <a:cubicBezTo>
                  <a:pt x="2423251" y="269225"/>
                  <a:pt x="2431855" y="336822"/>
                  <a:pt x="2431855" y="382296"/>
                </a:cubicBezTo>
                <a:cubicBezTo>
                  <a:pt x="2431855" y="427770"/>
                  <a:pt x="2444145" y="500283"/>
                  <a:pt x="2417106" y="500283"/>
                </a:cubicBezTo>
                <a:cubicBezTo>
                  <a:pt x="2390067" y="500283"/>
                  <a:pt x="2339677" y="401960"/>
                  <a:pt x="2269622" y="382296"/>
                </a:cubicBezTo>
                <a:cubicBezTo>
                  <a:pt x="2199567" y="362632"/>
                  <a:pt x="2102474" y="377380"/>
                  <a:pt x="1996777" y="382296"/>
                </a:cubicBezTo>
                <a:cubicBezTo>
                  <a:pt x="1891080" y="387212"/>
                  <a:pt x="1768177" y="415480"/>
                  <a:pt x="1635442" y="411793"/>
                </a:cubicBezTo>
                <a:cubicBezTo>
                  <a:pt x="1502707" y="408106"/>
                  <a:pt x="1324496" y="383525"/>
                  <a:pt x="1200364" y="360173"/>
                </a:cubicBezTo>
                <a:cubicBezTo>
                  <a:pt x="1076232" y="336821"/>
                  <a:pt x="1014780" y="299951"/>
                  <a:pt x="890648" y="271683"/>
                </a:cubicBezTo>
                <a:cubicBezTo>
                  <a:pt x="766516" y="243415"/>
                  <a:pt x="593223" y="193025"/>
                  <a:pt x="455571" y="190567"/>
                </a:cubicBezTo>
                <a:cubicBezTo>
                  <a:pt x="317919" y="188109"/>
                  <a:pt x="64738" y="256935"/>
                  <a:pt x="64738" y="256935"/>
                </a:cubicBezTo>
                <a:cubicBezTo>
                  <a:pt x="-6546" y="272912"/>
                  <a:pt x="35241" y="323303"/>
                  <a:pt x="27867" y="286432"/>
                </a:cubicBezTo>
                <a:cubicBezTo>
                  <a:pt x="20493" y="249561"/>
                  <a:pt x="-26210" y="78725"/>
                  <a:pt x="20493" y="35709"/>
                </a:cubicBezTo>
                <a:cubicBezTo>
                  <a:pt x="67196" y="-7307"/>
                  <a:pt x="190100" y="33251"/>
                  <a:pt x="308087" y="28335"/>
                </a:cubicBezTo>
                <a:cubicBezTo>
                  <a:pt x="426074" y="23419"/>
                  <a:pt x="569871" y="-14681"/>
                  <a:pt x="728416" y="6212"/>
                </a:cubicBezTo>
                <a:cubicBezTo>
                  <a:pt x="886961" y="27105"/>
                  <a:pt x="1119248" y="125428"/>
                  <a:pt x="1259358" y="153696"/>
                </a:cubicBezTo>
                <a:cubicBezTo>
                  <a:pt x="1399468" y="181964"/>
                  <a:pt x="1457232" y="175819"/>
                  <a:pt x="1569074" y="175819"/>
                </a:cubicBezTo>
                <a:cubicBezTo>
                  <a:pt x="1680916" y="175819"/>
                  <a:pt x="1817338" y="163528"/>
                  <a:pt x="1930409" y="153696"/>
                </a:cubicBezTo>
                <a:cubicBezTo>
                  <a:pt x="2043480" y="143864"/>
                  <a:pt x="2171300" y="131573"/>
                  <a:pt x="2247500" y="116825"/>
                </a:cubicBezTo>
                <a:cubicBezTo>
                  <a:pt x="2323700" y="102077"/>
                  <a:pt x="2363028" y="57832"/>
                  <a:pt x="2387609" y="65206"/>
                </a:cubicBezTo>
                <a:cubicBezTo>
                  <a:pt x="2412190" y="72580"/>
                  <a:pt x="2390068" y="104534"/>
                  <a:pt x="2394984" y="1315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Down Arrow 45"/>
          <p:cNvSpPr/>
          <p:nvPr/>
        </p:nvSpPr>
        <p:spPr>
          <a:xfrm rot="200353">
            <a:off x="7235027" y="786583"/>
            <a:ext cx="435578" cy="4612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495515" y="5271157"/>
            <a:ext cx="1143507" cy="1196239"/>
          </a:xfrm>
          <a:custGeom>
            <a:avLst/>
            <a:gdLst>
              <a:gd name="connsiteX0" fmla="*/ 1123324 w 1143507"/>
              <a:gd name="connsiteY0" fmla="*/ 1151766 h 1196239"/>
              <a:gd name="connsiteX1" fmla="*/ 975840 w 1143507"/>
              <a:gd name="connsiteY1" fmla="*/ 974785 h 1196239"/>
              <a:gd name="connsiteX2" fmla="*/ 872601 w 1143507"/>
              <a:gd name="connsiteY2" fmla="*/ 915791 h 1196239"/>
              <a:gd name="connsiteX3" fmla="*/ 791485 w 1143507"/>
              <a:gd name="connsiteY3" fmla="*/ 783056 h 1196239"/>
              <a:gd name="connsiteX4" fmla="*/ 717743 w 1143507"/>
              <a:gd name="connsiteY4" fmla="*/ 606075 h 1196239"/>
              <a:gd name="connsiteX5" fmla="*/ 769362 w 1143507"/>
              <a:gd name="connsiteY5" fmla="*/ 480714 h 1196239"/>
              <a:gd name="connsiteX6" fmla="*/ 865227 w 1143507"/>
              <a:gd name="connsiteY6" fmla="*/ 303733 h 1196239"/>
              <a:gd name="connsiteX7" fmla="*/ 828356 w 1143507"/>
              <a:gd name="connsiteY7" fmla="*/ 126753 h 1196239"/>
              <a:gd name="connsiteX8" fmla="*/ 747240 w 1143507"/>
              <a:gd name="connsiteY8" fmla="*/ 38262 h 1196239"/>
              <a:gd name="connsiteX9" fmla="*/ 489143 w 1143507"/>
              <a:gd name="connsiteY9" fmla="*/ 1391 h 1196239"/>
              <a:gd name="connsiteX10" fmla="*/ 216298 w 1143507"/>
              <a:gd name="connsiteY10" fmla="*/ 82508 h 1196239"/>
              <a:gd name="connsiteX11" fmla="*/ 2446 w 1143507"/>
              <a:gd name="connsiteY11" fmla="*/ 178372 h 1196239"/>
              <a:gd name="connsiteX12" fmla="*/ 113059 w 1143507"/>
              <a:gd name="connsiteY12" fmla="*/ 414346 h 1196239"/>
              <a:gd name="connsiteX13" fmla="*/ 304788 w 1143507"/>
              <a:gd name="connsiteY13" fmla="*/ 591327 h 1196239"/>
              <a:gd name="connsiteX14" fmla="*/ 459646 w 1143507"/>
              <a:gd name="connsiteY14" fmla="*/ 724062 h 1196239"/>
              <a:gd name="connsiteX15" fmla="*/ 467020 w 1143507"/>
              <a:gd name="connsiteY15" fmla="*/ 930540 h 1196239"/>
              <a:gd name="connsiteX16" fmla="*/ 408027 w 1143507"/>
              <a:gd name="connsiteY16" fmla="*/ 1137017 h 1196239"/>
              <a:gd name="connsiteX17" fmla="*/ 489143 w 1143507"/>
              <a:gd name="connsiteY17" fmla="*/ 1196011 h 1196239"/>
              <a:gd name="connsiteX18" fmla="*/ 1123324 w 1143507"/>
              <a:gd name="connsiteY18" fmla="*/ 1151766 h 11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3507" h="1196239">
                <a:moveTo>
                  <a:pt x="1123324" y="1151766"/>
                </a:moveTo>
                <a:cubicBezTo>
                  <a:pt x="1204440" y="1114895"/>
                  <a:pt x="1017627" y="1014114"/>
                  <a:pt x="975840" y="974785"/>
                </a:cubicBezTo>
                <a:cubicBezTo>
                  <a:pt x="934053" y="935456"/>
                  <a:pt x="903327" y="947746"/>
                  <a:pt x="872601" y="915791"/>
                </a:cubicBezTo>
                <a:cubicBezTo>
                  <a:pt x="841875" y="883836"/>
                  <a:pt x="817295" y="834675"/>
                  <a:pt x="791485" y="783056"/>
                </a:cubicBezTo>
                <a:cubicBezTo>
                  <a:pt x="765675" y="731437"/>
                  <a:pt x="721430" y="656465"/>
                  <a:pt x="717743" y="606075"/>
                </a:cubicBezTo>
                <a:cubicBezTo>
                  <a:pt x="714056" y="555685"/>
                  <a:pt x="744781" y="531104"/>
                  <a:pt x="769362" y="480714"/>
                </a:cubicBezTo>
                <a:cubicBezTo>
                  <a:pt x="793943" y="430324"/>
                  <a:pt x="855395" y="362726"/>
                  <a:pt x="865227" y="303733"/>
                </a:cubicBezTo>
                <a:cubicBezTo>
                  <a:pt x="875059" y="244739"/>
                  <a:pt x="848020" y="170998"/>
                  <a:pt x="828356" y="126753"/>
                </a:cubicBezTo>
                <a:cubicBezTo>
                  <a:pt x="808692" y="82508"/>
                  <a:pt x="803775" y="59156"/>
                  <a:pt x="747240" y="38262"/>
                </a:cubicBezTo>
                <a:cubicBezTo>
                  <a:pt x="690704" y="17368"/>
                  <a:pt x="577633" y="-5983"/>
                  <a:pt x="489143" y="1391"/>
                </a:cubicBezTo>
                <a:cubicBezTo>
                  <a:pt x="400653" y="8765"/>
                  <a:pt x="297414" y="53011"/>
                  <a:pt x="216298" y="82508"/>
                </a:cubicBezTo>
                <a:cubicBezTo>
                  <a:pt x="135182" y="112005"/>
                  <a:pt x="19652" y="123066"/>
                  <a:pt x="2446" y="178372"/>
                </a:cubicBezTo>
                <a:cubicBezTo>
                  <a:pt x="-14760" y="233678"/>
                  <a:pt x="62669" y="345520"/>
                  <a:pt x="113059" y="414346"/>
                </a:cubicBezTo>
                <a:cubicBezTo>
                  <a:pt x="163449" y="483172"/>
                  <a:pt x="247024" y="539708"/>
                  <a:pt x="304788" y="591327"/>
                </a:cubicBezTo>
                <a:cubicBezTo>
                  <a:pt x="362552" y="642946"/>
                  <a:pt x="432607" y="667527"/>
                  <a:pt x="459646" y="724062"/>
                </a:cubicBezTo>
                <a:cubicBezTo>
                  <a:pt x="486685" y="780597"/>
                  <a:pt x="475623" y="861714"/>
                  <a:pt x="467020" y="930540"/>
                </a:cubicBezTo>
                <a:cubicBezTo>
                  <a:pt x="458417" y="999366"/>
                  <a:pt x="404340" y="1092772"/>
                  <a:pt x="408027" y="1137017"/>
                </a:cubicBezTo>
                <a:cubicBezTo>
                  <a:pt x="411714" y="1181262"/>
                  <a:pt x="372385" y="1198469"/>
                  <a:pt x="489143" y="1196011"/>
                </a:cubicBezTo>
                <a:cubicBezTo>
                  <a:pt x="605901" y="1193553"/>
                  <a:pt x="1042208" y="1188637"/>
                  <a:pt x="1123324" y="115176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Down Arrow 47"/>
          <p:cNvSpPr/>
          <p:nvPr/>
        </p:nvSpPr>
        <p:spPr>
          <a:xfrm rot="16200000">
            <a:off x="9524995" y="5966892"/>
            <a:ext cx="315870" cy="37482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088303" y="65295"/>
            <a:ext cx="59420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Name the labels: </a:t>
            </a:r>
            <a:endParaRPr lang="ar-SA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0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7" y="302343"/>
            <a:ext cx="7532707" cy="684903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 ?</a:t>
            </a:r>
            <a:endParaRPr lang="ar-SA" sz="48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3235" r="6560" b="6073"/>
          <a:stretch/>
        </p:blipFill>
        <p:spPr>
          <a:xfrm>
            <a:off x="2846439" y="987246"/>
            <a:ext cx="6076335" cy="5715896"/>
          </a:xfrm>
        </p:spPr>
      </p:pic>
      <p:sp>
        <p:nvSpPr>
          <p:cNvPr id="7" name="TextBox 6"/>
          <p:cNvSpPr txBox="1"/>
          <p:nvPr/>
        </p:nvSpPr>
        <p:spPr>
          <a:xfrm>
            <a:off x="6009969" y="229296"/>
            <a:ext cx="82443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Hydro-pneumothorax</a:t>
            </a:r>
            <a:endParaRPr lang="ar-SA" sz="4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36440" y="3952568"/>
            <a:ext cx="2792960" cy="103238"/>
          </a:xfrm>
          <a:prstGeom prst="line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1414" y="4355988"/>
            <a:ext cx="745531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Look for </a:t>
            </a:r>
            <a:r>
              <a:rPr lang="en-CA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air</a:t>
            </a:r>
            <a:r>
              <a:rPr lang="en-C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/</a:t>
            </a:r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fluid</a:t>
            </a:r>
            <a:r>
              <a:rPr lang="en-C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level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4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3235" r="6560" b="6073"/>
          <a:stretch/>
        </p:blipFill>
        <p:spPr>
          <a:xfrm>
            <a:off x="6103843" y="756450"/>
            <a:ext cx="5795646" cy="545999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6" y="643204"/>
            <a:ext cx="5556901" cy="557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8517" y="5250461"/>
            <a:ext cx="37165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Pleural effusion 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2209" y="5250461"/>
            <a:ext cx="53389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Hydro-pneumothorax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9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5" y="232390"/>
            <a:ext cx="11842954" cy="743212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film is abnormal? What is the abnormality? </a:t>
            </a:r>
            <a:endParaRPr lang="ar-SA" b="1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1543" b="2145"/>
          <a:stretch/>
        </p:blipFill>
        <p:spPr>
          <a:xfrm>
            <a:off x="5882149" y="1116386"/>
            <a:ext cx="5466735" cy="5701187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" t="1747" r="2255" b="1889"/>
          <a:stretch/>
        </p:blipFill>
        <p:spPr>
          <a:xfrm>
            <a:off x="513736" y="1059301"/>
            <a:ext cx="5201264" cy="57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5" y="232390"/>
            <a:ext cx="11842954" cy="743212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film is abnormal? What is the abnormality? </a:t>
            </a:r>
            <a:endParaRPr lang="ar-SA" b="1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1543" b="2145"/>
          <a:stretch/>
        </p:blipFill>
        <p:spPr>
          <a:xfrm>
            <a:off x="5882149" y="1116386"/>
            <a:ext cx="5466735" cy="5701187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" t="1747" r="2255" b="1889"/>
          <a:stretch/>
        </p:blipFill>
        <p:spPr>
          <a:xfrm>
            <a:off x="513736" y="1059301"/>
            <a:ext cx="5201264" cy="575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648" y="6046642"/>
            <a:ext cx="39894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Normal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7665" y="5769644"/>
            <a:ext cx="39894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Abnormal </a:t>
            </a:r>
          </a:p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emphysema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02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5" y="232390"/>
            <a:ext cx="11842954" cy="743212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film is abnormal? What is the abnormality? </a:t>
            </a:r>
            <a:endParaRPr lang="ar-SA" b="1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42" y="983539"/>
            <a:ext cx="4370437" cy="5725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0065" y="5492644"/>
            <a:ext cx="39894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Abnormal </a:t>
            </a:r>
          </a:p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emphysema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2" t="4826" b="12803"/>
          <a:stretch/>
        </p:blipFill>
        <p:spPr>
          <a:xfrm>
            <a:off x="914400" y="999556"/>
            <a:ext cx="4827760" cy="5709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5630" y="6046642"/>
            <a:ext cx="39894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Normal  </a:t>
            </a:r>
          </a:p>
        </p:txBody>
      </p:sp>
    </p:spTree>
    <p:extLst>
      <p:ext uri="{BB962C8B-B14F-4D97-AF65-F5344CB8AC3E}">
        <p14:creationId xmlns:p14="http://schemas.microsoft.com/office/powerpoint/2010/main" val="11768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5" y="232390"/>
            <a:ext cx="11842954" cy="743212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film is abnormal? What is the abnormality? </a:t>
            </a:r>
            <a:endParaRPr lang="ar-SA" b="1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478" y="5657671"/>
            <a:ext cx="39894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Abnormal </a:t>
            </a:r>
          </a:p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emphysema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0722" y="6086732"/>
            <a:ext cx="39894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Normal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4921" r="13901" b="4594"/>
          <a:stretch/>
        </p:blipFill>
        <p:spPr>
          <a:xfrm>
            <a:off x="5993990" y="1524545"/>
            <a:ext cx="5368413" cy="4085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4731" r="5019" b="20645"/>
          <a:stretch/>
        </p:blipFill>
        <p:spPr>
          <a:xfrm>
            <a:off x="250724" y="1685662"/>
            <a:ext cx="5333463" cy="3972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7762" y="1055633"/>
            <a:ext cx="31709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CT scan</a:t>
            </a:r>
            <a:endParaRPr lang="ar-SA" sz="4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84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-1495" r="50580"/>
          <a:stretch/>
        </p:blipFill>
        <p:spPr>
          <a:xfrm>
            <a:off x="5574746" y="597310"/>
            <a:ext cx="6555804" cy="6009968"/>
          </a:xfrm>
        </p:spPr>
      </p:pic>
      <p:sp>
        <p:nvSpPr>
          <p:cNvPr id="5" name="TextBox 4"/>
          <p:cNvSpPr txBox="1"/>
          <p:nvPr/>
        </p:nvSpPr>
        <p:spPr>
          <a:xfrm>
            <a:off x="125360" y="1379879"/>
            <a:ext cx="525780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abnormal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40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35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-1495" r="50580"/>
          <a:stretch/>
        </p:blipFill>
        <p:spPr>
          <a:xfrm>
            <a:off x="5574746" y="597310"/>
            <a:ext cx="6555804" cy="6009968"/>
          </a:xfrm>
        </p:spPr>
      </p:pic>
      <p:sp>
        <p:nvSpPr>
          <p:cNvPr id="5" name="TextBox 4"/>
          <p:cNvSpPr txBox="1"/>
          <p:nvPr/>
        </p:nvSpPr>
        <p:spPr>
          <a:xfrm>
            <a:off x="125360" y="1379879"/>
            <a:ext cx="5257801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abnormal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 shadow is enlarged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1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-1495" r="50580"/>
          <a:stretch/>
        </p:blipFill>
        <p:spPr>
          <a:xfrm>
            <a:off x="5574746" y="597310"/>
            <a:ext cx="6555804" cy="6009968"/>
          </a:xfrm>
        </p:spPr>
      </p:pic>
      <p:sp>
        <p:nvSpPr>
          <p:cNvPr id="5" name="TextBox 4"/>
          <p:cNvSpPr txBox="1"/>
          <p:nvPr/>
        </p:nvSpPr>
        <p:spPr>
          <a:xfrm>
            <a:off x="125360" y="1379879"/>
            <a:ext cx="5257801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abnormal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 shadow is enlarged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Can you figure out which heart chamber is enlarged?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40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83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-1495" r="50580"/>
          <a:stretch/>
        </p:blipFill>
        <p:spPr>
          <a:xfrm>
            <a:off x="5574746" y="597310"/>
            <a:ext cx="6555804" cy="6009968"/>
          </a:xfrm>
        </p:spPr>
      </p:pic>
      <p:sp>
        <p:nvSpPr>
          <p:cNvPr id="5" name="TextBox 4"/>
          <p:cNvSpPr txBox="1"/>
          <p:nvPr/>
        </p:nvSpPr>
        <p:spPr>
          <a:xfrm>
            <a:off x="125360" y="1379879"/>
            <a:ext cx="5257801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abnormal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 shadow is enlarged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Can you figure out which heart chamber is enlarged?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atrium  </a:t>
            </a:r>
            <a:endParaRPr lang="en-C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36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31" y="284586"/>
            <a:ext cx="6258514" cy="6258514"/>
          </a:xfrm>
        </p:spPr>
      </p:pic>
      <p:sp>
        <p:nvSpPr>
          <p:cNvPr id="11" name="Down Arrow 10"/>
          <p:cNvSpPr/>
          <p:nvPr/>
        </p:nvSpPr>
        <p:spPr>
          <a:xfrm rot="4208423">
            <a:off x="9463641" y="1586409"/>
            <a:ext cx="282920" cy="35306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3959562">
            <a:off x="9614038" y="2295793"/>
            <a:ext cx="450909" cy="385388"/>
          </a:xfrm>
          <a:prstGeom prst="downArrow">
            <a:avLst>
              <a:gd name="adj1" fmla="val 50000"/>
              <a:gd name="adj2" fmla="val 50936"/>
            </a:avLst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10409594" y="4140328"/>
            <a:ext cx="354025" cy="361969"/>
          </a:xfrm>
          <a:prstGeom prst="down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7458173" y="2715134"/>
            <a:ext cx="393953" cy="415782"/>
          </a:xfrm>
          <a:prstGeom prst="downArrow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4847127" y="3423118"/>
            <a:ext cx="108181" cy="96060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9040202" y="5209604"/>
            <a:ext cx="251281" cy="286386"/>
          </a:xfrm>
          <a:prstGeom prst="downArrow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795888" y="1561234"/>
            <a:ext cx="612058" cy="722671"/>
          </a:xfrm>
          <a:custGeom>
            <a:avLst/>
            <a:gdLst>
              <a:gd name="connsiteX0" fmla="*/ 612058 w 612058"/>
              <a:gd name="connsiteY0" fmla="*/ 722671 h 722671"/>
              <a:gd name="connsiteX1" fmla="*/ 604684 w 612058"/>
              <a:gd name="connsiteY1" fmla="*/ 516193 h 722671"/>
              <a:gd name="connsiteX2" fmla="*/ 604684 w 612058"/>
              <a:gd name="connsiteY2" fmla="*/ 390832 h 722671"/>
              <a:gd name="connsiteX3" fmla="*/ 545690 w 612058"/>
              <a:gd name="connsiteY3" fmla="*/ 213851 h 722671"/>
              <a:gd name="connsiteX4" fmla="*/ 501445 w 612058"/>
              <a:gd name="connsiteY4" fmla="*/ 103238 h 722671"/>
              <a:gd name="connsiteX5" fmla="*/ 265471 w 612058"/>
              <a:gd name="connsiteY5" fmla="*/ 0 h 722671"/>
              <a:gd name="connsiteX6" fmla="*/ 0 w 612058"/>
              <a:gd name="connsiteY6" fmla="*/ 103238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058" h="722671">
                <a:moveTo>
                  <a:pt x="612058" y="722671"/>
                </a:moveTo>
                <a:cubicBezTo>
                  <a:pt x="608985" y="647085"/>
                  <a:pt x="605913" y="571499"/>
                  <a:pt x="604684" y="516193"/>
                </a:cubicBezTo>
                <a:cubicBezTo>
                  <a:pt x="603455" y="460887"/>
                  <a:pt x="614516" y="441222"/>
                  <a:pt x="604684" y="390832"/>
                </a:cubicBezTo>
                <a:cubicBezTo>
                  <a:pt x="594852" y="340442"/>
                  <a:pt x="562896" y="261783"/>
                  <a:pt x="545690" y="213851"/>
                </a:cubicBezTo>
                <a:cubicBezTo>
                  <a:pt x="528483" y="165919"/>
                  <a:pt x="548148" y="138880"/>
                  <a:pt x="501445" y="103238"/>
                </a:cubicBezTo>
                <a:cubicBezTo>
                  <a:pt x="454742" y="67596"/>
                  <a:pt x="349045" y="0"/>
                  <a:pt x="265471" y="0"/>
                </a:cubicBezTo>
                <a:cubicBezTo>
                  <a:pt x="181897" y="0"/>
                  <a:pt x="90948" y="51619"/>
                  <a:pt x="0" y="10323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Freeform 20"/>
          <p:cNvSpPr/>
          <p:nvPr/>
        </p:nvSpPr>
        <p:spPr>
          <a:xfrm>
            <a:off x="9474360" y="2346585"/>
            <a:ext cx="240231" cy="597310"/>
          </a:xfrm>
          <a:custGeom>
            <a:avLst/>
            <a:gdLst>
              <a:gd name="connsiteX0" fmla="*/ 0 w 240231"/>
              <a:gd name="connsiteY0" fmla="*/ 0 h 597310"/>
              <a:gd name="connsiteX1" fmla="*/ 103239 w 240231"/>
              <a:gd name="connsiteY1" fmla="*/ 125362 h 597310"/>
              <a:gd name="connsiteX2" fmla="*/ 191729 w 240231"/>
              <a:gd name="connsiteY2" fmla="*/ 280220 h 597310"/>
              <a:gd name="connsiteX3" fmla="*/ 235974 w 240231"/>
              <a:gd name="connsiteY3" fmla="*/ 523568 h 597310"/>
              <a:gd name="connsiteX4" fmla="*/ 235974 w 240231"/>
              <a:gd name="connsiteY4" fmla="*/ 597310 h 59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31" h="597310">
                <a:moveTo>
                  <a:pt x="0" y="0"/>
                </a:moveTo>
                <a:cubicBezTo>
                  <a:pt x="35642" y="39329"/>
                  <a:pt x="71284" y="78659"/>
                  <a:pt x="103239" y="125362"/>
                </a:cubicBezTo>
                <a:cubicBezTo>
                  <a:pt x="135194" y="172065"/>
                  <a:pt x="169607" y="213852"/>
                  <a:pt x="191729" y="280220"/>
                </a:cubicBezTo>
                <a:cubicBezTo>
                  <a:pt x="213852" y="346588"/>
                  <a:pt x="228600" y="470720"/>
                  <a:pt x="235974" y="523568"/>
                </a:cubicBezTo>
                <a:cubicBezTo>
                  <a:pt x="243348" y="576416"/>
                  <a:pt x="239661" y="586863"/>
                  <a:pt x="235974" y="59731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Freeform 21"/>
          <p:cNvSpPr/>
          <p:nvPr/>
        </p:nvSpPr>
        <p:spPr>
          <a:xfrm>
            <a:off x="5390673" y="2861187"/>
            <a:ext cx="339075" cy="1917290"/>
          </a:xfrm>
          <a:custGeom>
            <a:avLst/>
            <a:gdLst>
              <a:gd name="connsiteX0" fmla="*/ 206340 w 339075"/>
              <a:gd name="connsiteY0" fmla="*/ 1917290 h 1917290"/>
              <a:gd name="connsiteX1" fmla="*/ 103101 w 339075"/>
              <a:gd name="connsiteY1" fmla="*/ 1474839 h 1917290"/>
              <a:gd name="connsiteX2" fmla="*/ 7237 w 339075"/>
              <a:gd name="connsiteY2" fmla="*/ 1054510 h 1917290"/>
              <a:gd name="connsiteX3" fmla="*/ 44108 w 339075"/>
              <a:gd name="connsiteY3" fmla="*/ 634181 h 1917290"/>
              <a:gd name="connsiteX4" fmla="*/ 339075 w 339075"/>
              <a:gd name="connsiteY4" fmla="*/ 0 h 19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75" h="1917290">
                <a:moveTo>
                  <a:pt x="206340" y="1917290"/>
                </a:moveTo>
                <a:cubicBezTo>
                  <a:pt x="171312" y="1767963"/>
                  <a:pt x="136285" y="1618636"/>
                  <a:pt x="103101" y="1474839"/>
                </a:cubicBezTo>
                <a:cubicBezTo>
                  <a:pt x="69917" y="1331042"/>
                  <a:pt x="17069" y="1194620"/>
                  <a:pt x="7237" y="1054510"/>
                </a:cubicBezTo>
                <a:cubicBezTo>
                  <a:pt x="-2595" y="914400"/>
                  <a:pt x="-11198" y="809933"/>
                  <a:pt x="44108" y="634181"/>
                </a:cubicBezTo>
                <a:cubicBezTo>
                  <a:pt x="99414" y="458429"/>
                  <a:pt x="219244" y="229214"/>
                  <a:pt x="33907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Freeform 22"/>
          <p:cNvSpPr/>
          <p:nvPr/>
        </p:nvSpPr>
        <p:spPr>
          <a:xfrm>
            <a:off x="8273844" y="4912297"/>
            <a:ext cx="1850923" cy="273883"/>
          </a:xfrm>
          <a:custGeom>
            <a:avLst/>
            <a:gdLst>
              <a:gd name="connsiteX0" fmla="*/ 0 w 1850923"/>
              <a:gd name="connsiteY0" fmla="*/ 0 h 273883"/>
              <a:gd name="connsiteX1" fmla="*/ 494071 w 1850923"/>
              <a:gd name="connsiteY1" fmla="*/ 169606 h 273883"/>
              <a:gd name="connsiteX2" fmla="*/ 1120878 w 1850923"/>
              <a:gd name="connsiteY2" fmla="*/ 272845 h 273883"/>
              <a:gd name="connsiteX3" fmla="*/ 1850923 w 1850923"/>
              <a:gd name="connsiteY3" fmla="*/ 213852 h 27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923" h="273883">
                <a:moveTo>
                  <a:pt x="0" y="0"/>
                </a:moveTo>
                <a:cubicBezTo>
                  <a:pt x="153629" y="62066"/>
                  <a:pt x="307258" y="124132"/>
                  <a:pt x="494071" y="169606"/>
                </a:cubicBezTo>
                <a:cubicBezTo>
                  <a:pt x="680884" y="215080"/>
                  <a:pt x="894736" y="265471"/>
                  <a:pt x="1120878" y="272845"/>
                </a:cubicBezTo>
                <a:cubicBezTo>
                  <a:pt x="1347020" y="280219"/>
                  <a:pt x="1598971" y="247035"/>
                  <a:pt x="1850923" y="21385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Freeform 25"/>
          <p:cNvSpPr/>
          <p:nvPr/>
        </p:nvSpPr>
        <p:spPr>
          <a:xfrm>
            <a:off x="9979367" y="3342818"/>
            <a:ext cx="342933" cy="1732935"/>
          </a:xfrm>
          <a:custGeom>
            <a:avLst/>
            <a:gdLst>
              <a:gd name="connsiteX0" fmla="*/ 162232 w 342933"/>
              <a:gd name="connsiteY0" fmla="*/ 1732935 h 1732935"/>
              <a:gd name="connsiteX1" fmla="*/ 302342 w 342933"/>
              <a:gd name="connsiteY1" fmla="*/ 1415845 h 1732935"/>
              <a:gd name="connsiteX2" fmla="*/ 339213 w 342933"/>
              <a:gd name="connsiteY2" fmla="*/ 1098755 h 1732935"/>
              <a:gd name="connsiteX3" fmla="*/ 228600 w 342933"/>
              <a:gd name="connsiteY3" fmla="*/ 494071 h 1732935"/>
              <a:gd name="connsiteX4" fmla="*/ 0 w 342933"/>
              <a:gd name="connsiteY4" fmla="*/ 0 h 173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3" h="1732935">
                <a:moveTo>
                  <a:pt x="162232" y="1732935"/>
                </a:moveTo>
                <a:cubicBezTo>
                  <a:pt x="217538" y="1627238"/>
                  <a:pt x="272845" y="1521542"/>
                  <a:pt x="302342" y="1415845"/>
                </a:cubicBezTo>
                <a:cubicBezTo>
                  <a:pt x="331839" y="1310148"/>
                  <a:pt x="351503" y="1252384"/>
                  <a:pt x="339213" y="1098755"/>
                </a:cubicBezTo>
                <a:cubicBezTo>
                  <a:pt x="326923" y="945126"/>
                  <a:pt x="285135" y="677197"/>
                  <a:pt x="228600" y="494071"/>
                </a:cubicBezTo>
                <a:cubicBezTo>
                  <a:pt x="172065" y="310945"/>
                  <a:pt x="86032" y="155472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Freeform 26"/>
          <p:cNvSpPr/>
          <p:nvPr/>
        </p:nvSpPr>
        <p:spPr>
          <a:xfrm>
            <a:off x="9751193" y="2969124"/>
            <a:ext cx="302342" cy="398207"/>
          </a:xfrm>
          <a:custGeom>
            <a:avLst/>
            <a:gdLst>
              <a:gd name="connsiteX0" fmla="*/ 302342 w 302342"/>
              <a:gd name="connsiteY0" fmla="*/ 398207 h 398207"/>
              <a:gd name="connsiteX1" fmla="*/ 184355 w 302342"/>
              <a:gd name="connsiteY1" fmla="*/ 221226 h 398207"/>
              <a:gd name="connsiteX2" fmla="*/ 0 w 302342"/>
              <a:gd name="connsiteY2" fmla="*/ 0 h 3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342" h="398207">
                <a:moveTo>
                  <a:pt x="302342" y="398207"/>
                </a:moveTo>
                <a:cubicBezTo>
                  <a:pt x="268543" y="342900"/>
                  <a:pt x="234745" y="287594"/>
                  <a:pt x="184355" y="221226"/>
                </a:cubicBezTo>
                <a:cubicBezTo>
                  <a:pt x="133965" y="154858"/>
                  <a:pt x="66982" y="77429"/>
                  <a:pt x="0" y="0"/>
                </a:cubicBezTo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Down Arrow 27"/>
          <p:cNvSpPr/>
          <p:nvPr/>
        </p:nvSpPr>
        <p:spPr>
          <a:xfrm rot="3432369">
            <a:off x="9902982" y="2820236"/>
            <a:ext cx="478957" cy="396943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095984" y="2433898"/>
            <a:ext cx="1269039" cy="2087887"/>
          </a:xfrm>
          <a:custGeom>
            <a:avLst/>
            <a:gdLst>
              <a:gd name="connsiteX0" fmla="*/ 597987 w 1269039"/>
              <a:gd name="connsiteY0" fmla="*/ 0 h 2087887"/>
              <a:gd name="connsiteX1" fmla="*/ 760219 w 1269039"/>
              <a:gd name="connsiteY1" fmla="*/ 228600 h 2087887"/>
              <a:gd name="connsiteX2" fmla="*/ 856084 w 1269039"/>
              <a:gd name="connsiteY2" fmla="*/ 508820 h 2087887"/>
              <a:gd name="connsiteX3" fmla="*/ 767594 w 1269039"/>
              <a:gd name="connsiteY3" fmla="*/ 715297 h 2087887"/>
              <a:gd name="connsiteX4" fmla="*/ 620110 w 1269039"/>
              <a:gd name="connsiteY4" fmla="*/ 966020 h 2087887"/>
              <a:gd name="connsiteX5" fmla="*/ 538994 w 1269039"/>
              <a:gd name="connsiteY5" fmla="*/ 1231491 h 2087887"/>
              <a:gd name="connsiteX6" fmla="*/ 347265 w 1269039"/>
              <a:gd name="connsiteY6" fmla="*/ 1489587 h 2087887"/>
              <a:gd name="connsiteX7" fmla="*/ 148161 w 1269039"/>
              <a:gd name="connsiteY7" fmla="*/ 1784555 h 2087887"/>
              <a:gd name="connsiteX8" fmla="*/ 677 w 1269039"/>
              <a:gd name="connsiteY8" fmla="*/ 2086897 h 2087887"/>
              <a:gd name="connsiteX9" fmla="*/ 207155 w 1269039"/>
              <a:gd name="connsiteY9" fmla="*/ 1873046 h 2087887"/>
              <a:gd name="connsiteX10" fmla="*/ 317768 w 1269039"/>
              <a:gd name="connsiteY10" fmla="*/ 1637071 h 2087887"/>
              <a:gd name="connsiteX11" fmla="*/ 634858 w 1269039"/>
              <a:gd name="connsiteY11" fmla="*/ 1430594 h 2087887"/>
              <a:gd name="connsiteX12" fmla="*/ 826587 w 1269039"/>
              <a:gd name="connsiteY12" fmla="*/ 1113504 h 2087887"/>
              <a:gd name="connsiteX13" fmla="*/ 915077 w 1269039"/>
              <a:gd name="connsiteY13" fmla="*/ 973394 h 2087887"/>
              <a:gd name="connsiteX14" fmla="*/ 937200 w 1269039"/>
              <a:gd name="connsiteY14" fmla="*/ 914400 h 2087887"/>
              <a:gd name="connsiteX15" fmla="*/ 1040439 w 1269039"/>
              <a:gd name="connsiteY15" fmla="*/ 685800 h 2087887"/>
              <a:gd name="connsiteX16" fmla="*/ 1269039 w 1269039"/>
              <a:gd name="connsiteY16" fmla="*/ 442452 h 208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9039" h="2087887">
                <a:moveTo>
                  <a:pt x="597987" y="0"/>
                </a:moveTo>
                <a:cubicBezTo>
                  <a:pt x="657595" y="71898"/>
                  <a:pt x="717203" y="143797"/>
                  <a:pt x="760219" y="228600"/>
                </a:cubicBezTo>
                <a:cubicBezTo>
                  <a:pt x="803235" y="313403"/>
                  <a:pt x="854855" y="427704"/>
                  <a:pt x="856084" y="508820"/>
                </a:cubicBezTo>
                <a:cubicBezTo>
                  <a:pt x="857313" y="589936"/>
                  <a:pt x="806923" y="639097"/>
                  <a:pt x="767594" y="715297"/>
                </a:cubicBezTo>
                <a:cubicBezTo>
                  <a:pt x="728265" y="791497"/>
                  <a:pt x="658210" y="879988"/>
                  <a:pt x="620110" y="966020"/>
                </a:cubicBezTo>
                <a:cubicBezTo>
                  <a:pt x="582010" y="1052052"/>
                  <a:pt x="584468" y="1144230"/>
                  <a:pt x="538994" y="1231491"/>
                </a:cubicBezTo>
                <a:cubicBezTo>
                  <a:pt x="493520" y="1318752"/>
                  <a:pt x="412404" y="1397410"/>
                  <a:pt x="347265" y="1489587"/>
                </a:cubicBezTo>
                <a:cubicBezTo>
                  <a:pt x="282126" y="1581764"/>
                  <a:pt x="205926" y="1685003"/>
                  <a:pt x="148161" y="1784555"/>
                </a:cubicBezTo>
                <a:cubicBezTo>
                  <a:pt x="90396" y="1884107"/>
                  <a:pt x="-9155" y="2072149"/>
                  <a:pt x="677" y="2086897"/>
                </a:cubicBezTo>
                <a:cubicBezTo>
                  <a:pt x="10509" y="2101645"/>
                  <a:pt x="154306" y="1948017"/>
                  <a:pt x="207155" y="1873046"/>
                </a:cubicBezTo>
                <a:cubicBezTo>
                  <a:pt x="260004" y="1798075"/>
                  <a:pt x="246484" y="1710813"/>
                  <a:pt x="317768" y="1637071"/>
                </a:cubicBezTo>
                <a:cubicBezTo>
                  <a:pt x="389052" y="1563329"/>
                  <a:pt x="550055" y="1517855"/>
                  <a:pt x="634858" y="1430594"/>
                </a:cubicBezTo>
                <a:cubicBezTo>
                  <a:pt x="719661" y="1343333"/>
                  <a:pt x="779884" y="1189704"/>
                  <a:pt x="826587" y="1113504"/>
                </a:cubicBezTo>
                <a:cubicBezTo>
                  <a:pt x="873290" y="1037304"/>
                  <a:pt x="896642" y="1006578"/>
                  <a:pt x="915077" y="973394"/>
                </a:cubicBezTo>
                <a:cubicBezTo>
                  <a:pt x="933512" y="940210"/>
                  <a:pt x="916306" y="962332"/>
                  <a:pt x="937200" y="914400"/>
                </a:cubicBezTo>
                <a:cubicBezTo>
                  <a:pt x="958094" y="866468"/>
                  <a:pt x="985133" y="764458"/>
                  <a:pt x="1040439" y="685800"/>
                </a:cubicBezTo>
                <a:cubicBezTo>
                  <a:pt x="1095746" y="607142"/>
                  <a:pt x="1186694" y="492842"/>
                  <a:pt x="1269039" y="44245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Freeform 31"/>
          <p:cNvSpPr/>
          <p:nvPr/>
        </p:nvSpPr>
        <p:spPr>
          <a:xfrm>
            <a:off x="7794160" y="2345416"/>
            <a:ext cx="553065" cy="331839"/>
          </a:xfrm>
          <a:custGeom>
            <a:avLst/>
            <a:gdLst>
              <a:gd name="connsiteX0" fmla="*/ 553065 w 553065"/>
              <a:gd name="connsiteY0" fmla="*/ 331839 h 331839"/>
              <a:gd name="connsiteX1" fmla="*/ 368710 w 553065"/>
              <a:gd name="connsiteY1" fmla="*/ 294968 h 331839"/>
              <a:gd name="connsiteX2" fmla="*/ 258097 w 553065"/>
              <a:gd name="connsiteY2" fmla="*/ 221226 h 331839"/>
              <a:gd name="connsiteX3" fmla="*/ 81116 w 553065"/>
              <a:gd name="connsiteY3" fmla="*/ 103239 h 331839"/>
              <a:gd name="connsiteX4" fmla="*/ 0 w 553065"/>
              <a:gd name="connsiteY4" fmla="*/ 0 h 33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5" h="331839">
                <a:moveTo>
                  <a:pt x="553065" y="331839"/>
                </a:moveTo>
                <a:cubicBezTo>
                  <a:pt x="485468" y="322621"/>
                  <a:pt x="417871" y="313403"/>
                  <a:pt x="368710" y="294968"/>
                </a:cubicBezTo>
                <a:cubicBezTo>
                  <a:pt x="319549" y="276533"/>
                  <a:pt x="258097" y="221226"/>
                  <a:pt x="258097" y="221226"/>
                </a:cubicBezTo>
                <a:cubicBezTo>
                  <a:pt x="210165" y="189271"/>
                  <a:pt x="124132" y="140110"/>
                  <a:pt x="81116" y="103239"/>
                </a:cubicBezTo>
                <a:cubicBezTo>
                  <a:pt x="38100" y="66368"/>
                  <a:pt x="19050" y="3318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72" y="338256"/>
            <a:ext cx="6298441" cy="6298441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>
            <a:off x="8090498" y="3171987"/>
            <a:ext cx="235974" cy="1740310"/>
          </a:xfrm>
          <a:custGeom>
            <a:avLst/>
            <a:gdLst>
              <a:gd name="connsiteX0" fmla="*/ 162233 w 235974"/>
              <a:gd name="connsiteY0" fmla="*/ 1740310 h 1740310"/>
              <a:gd name="connsiteX1" fmla="*/ 66368 w 235974"/>
              <a:gd name="connsiteY1" fmla="*/ 1312607 h 1740310"/>
              <a:gd name="connsiteX2" fmla="*/ 0 w 235974"/>
              <a:gd name="connsiteY2" fmla="*/ 870155 h 1740310"/>
              <a:gd name="connsiteX3" fmla="*/ 66368 w 235974"/>
              <a:gd name="connsiteY3" fmla="*/ 353962 h 1740310"/>
              <a:gd name="connsiteX4" fmla="*/ 235974 w 235974"/>
              <a:gd name="connsiteY4" fmla="*/ 0 h 17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74" h="1740310">
                <a:moveTo>
                  <a:pt x="162233" y="1740310"/>
                </a:moveTo>
                <a:cubicBezTo>
                  <a:pt x="127820" y="1598971"/>
                  <a:pt x="93407" y="1457633"/>
                  <a:pt x="66368" y="1312607"/>
                </a:cubicBezTo>
                <a:cubicBezTo>
                  <a:pt x="39329" y="1167581"/>
                  <a:pt x="0" y="1029929"/>
                  <a:pt x="0" y="870155"/>
                </a:cubicBezTo>
                <a:cubicBezTo>
                  <a:pt x="0" y="710381"/>
                  <a:pt x="27039" y="498988"/>
                  <a:pt x="66368" y="353962"/>
                </a:cubicBezTo>
                <a:cubicBezTo>
                  <a:pt x="105697" y="208936"/>
                  <a:pt x="170835" y="104468"/>
                  <a:pt x="235974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200000">
            <a:off x="7669128" y="3950990"/>
            <a:ext cx="419334" cy="376935"/>
          </a:xfrm>
          <a:prstGeom prst="downArrow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8898941" y="774290"/>
            <a:ext cx="658014" cy="2190136"/>
          </a:xfrm>
          <a:custGeom>
            <a:avLst/>
            <a:gdLst>
              <a:gd name="connsiteX0" fmla="*/ 134446 w 658014"/>
              <a:gd name="connsiteY0" fmla="*/ 0 h 2190136"/>
              <a:gd name="connsiteX1" fmla="*/ 134446 w 658014"/>
              <a:gd name="connsiteY1" fmla="*/ 125362 h 2190136"/>
              <a:gd name="connsiteX2" fmla="*/ 97575 w 658014"/>
              <a:gd name="connsiteY2" fmla="*/ 457200 h 2190136"/>
              <a:gd name="connsiteX3" fmla="*/ 97575 w 658014"/>
              <a:gd name="connsiteY3" fmla="*/ 855407 h 2190136"/>
              <a:gd name="connsiteX4" fmla="*/ 53330 w 658014"/>
              <a:gd name="connsiteY4" fmla="*/ 1150375 h 2190136"/>
              <a:gd name="connsiteX5" fmla="*/ 9085 w 658014"/>
              <a:gd name="connsiteY5" fmla="*/ 1401097 h 2190136"/>
              <a:gd name="connsiteX6" fmla="*/ 245059 w 658014"/>
              <a:gd name="connsiteY6" fmla="*/ 1777181 h 2190136"/>
              <a:gd name="connsiteX7" fmla="*/ 547401 w 658014"/>
              <a:gd name="connsiteY7" fmla="*/ 2094271 h 2190136"/>
              <a:gd name="connsiteX8" fmla="*/ 658014 w 658014"/>
              <a:gd name="connsiteY8" fmla="*/ 2190136 h 21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014" h="2190136">
                <a:moveTo>
                  <a:pt x="134446" y="0"/>
                </a:moveTo>
                <a:cubicBezTo>
                  <a:pt x="137518" y="24581"/>
                  <a:pt x="140591" y="49162"/>
                  <a:pt x="134446" y="125362"/>
                </a:cubicBezTo>
                <a:cubicBezTo>
                  <a:pt x="128301" y="201562"/>
                  <a:pt x="103720" y="335526"/>
                  <a:pt x="97575" y="457200"/>
                </a:cubicBezTo>
                <a:cubicBezTo>
                  <a:pt x="91430" y="578874"/>
                  <a:pt x="104949" y="739878"/>
                  <a:pt x="97575" y="855407"/>
                </a:cubicBezTo>
                <a:cubicBezTo>
                  <a:pt x="90201" y="970936"/>
                  <a:pt x="68078" y="1059427"/>
                  <a:pt x="53330" y="1150375"/>
                </a:cubicBezTo>
                <a:cubicBezTo>
                  <a:pt x="38582" y="1241323"/>
                  <a:pt x="-22870" y="1296629"/>
                  <a:pt x="9085" y="1401097"/>
                </a:cubicBezTo>
                <a:cubicBezTo>
                  <a:pt x="41040" y="1505565"/>
                  <a:pt x="155340" y="1661652"/>
                  <a:pt x="245059" y="1777181"/>
                </a:cubicBezTo>
                <a:cubicBezTo>
                  <a:pt x="334778" y="1892710"/>
                  <a:pt x="478575" y="2025445"/>
                  <a:pt x="547401" y="2094271"/>
                </a:cubicBezTo>
                <a:cubicBezTo>
                  <a:pt x="616227" y="2163097"/>
                  <a:pt x="637120" y="2176616"/>
                  <a:pt x="658014" y="2190136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Freeform 36"/>
          <p:cNvSpPr/>
          <p:nvPr/>
        </p:nvSpPr>
        <p:spPr>
          <a:xfrm>
            <a:off x="8332839" y="899652"/>
            <a:ext cx="383583" cy="1740309"/>
          </a:xfrm>
          <a:custGeom>
            <a:avLst/>
            <a:gdLst>
              <a:gd name="connsiteX0" fmla="*/ 368709 w 383583"/>
              <a:gd name="connsiteY0" fmla="*/ 0 h 1740309"/>
              <a:gd name="connsiteX1" fmla="*/ 383458 w 383583"/>
              <a:gd name="connsiteY1" fmla="*/ 427703 h 1740309"/>
              <a:gd name="connsiteX2" fmla="*/ 361335 w 383583"/>
              <a:gd name="connsiteY2" fmla="*/ 825909 h 1740309"/>
              <a:gd name="connsiteX3" fmla="*/ 368709 w 383583"/>
              <a:gd name="connsiteY3" fmla="*/ 1098754 h 1740309"/>
              <a:gd name="connsiteX4" fmla="*/ 339213 w 383583"/>
              <a:gd name="connsiteY4" fmla="*/ 1386348 h 1740309"/>
              <a:gd name="connsiteX5" fmla="*/ 176980 w 383583"/>
              <a:gd name="connsiteY5" fmla="*/ 1622322 h 1740309"/>
              <a:gd name="connsiteX6" fmla="*/ 0 w 383583"/>
              <a:gd name="connsiteY6" fmla="*/ 1740309 h 17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583" h="1740309">
                <a:moveTo>
                  <a:pt x="368709" y="0"/>
                </a:moveTo>
                <a:cubicBezTo>
                  <a:pt x="376698" y="145026"/>
                  <a:pt x="384687" y="290052"/>
                  <a:pt x="383458" y="427703"/>
                </a:cubicBezTo>
                <a:cubicBezTo>
                  <a:pt x="382229" y="565354"/>
                  <a:pt x="363793" y="714067"/>
                  <a:pt x="361335" y="825909"/>
                </a:cubicBezTo>
                <a:cubicBezTo>
                  <a:pt x="358877" y="937751"/>
                  <a:pt x="372396" y="1005348"/>
                  <a:pt x="368709" y="1098754"/>
                </a:cubicBezTo>
                <a:cubicBezTo>
                  <a:pt x="365022" y="1192160"/>
                  <a:pt x="371168" y="1299087"/>
                  <a:pt x="339213" y="1386348"/>
                </a:cubicBezTo>
                <a:cubicBezTo>
                  <a:pt x="307258" y="1473609"/>
                  <a:pt x="233515" y="1563329"/>
                  <a:pt x="176980" y="1622322"/>
                </a:cubicBezTo>
                <a:cubicBezTo>
                  <a:pt x="120444" y="1681316"/>
                  <a:pt x="60222" y="1710812"/>
                  <a:pt x="0" y="174030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Freeform 37"/>
          <p:cNvSpPr/>
          <p:nvPr/>
        </p:nvSpPr>
        <p:spPr>
          <a:xfrm>
            <a:off x="8487697" y="2551330"/>
            <a:ext cx="870155" cy="523709"/>
          </a:xfrm>
          <a:custGeom>
            <a:avLst/>
            <a:gdLst>
              <a:gd name="connsiteX0" fmla="*/ 870155 w 870155"/>
              <a:gd name="connsiteY0" fmla="*/ 523709 h 523709"/>
              <a:gd name="connsiteX1" fmla="*/ 553064 w 870155"/>
              <a:gd name="connsiteY1" fmla="*/ 272986 h 523709"/>
              <a:gd name="connsiteX2" fmla="*/ 309716 w 870155"/>
              <a:gd name="connsiteY2" fmla="*/ 141 h 523709"/>
              <a:gd name="connsiteX3" fmla="*/ 0 w 870155"/>
              <a:gd name="connsiteY3" fmla="*/ 243489 h 52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155" h="523709">
                <a:moveTo>
                  <a:pt x="870155" y="523709"/>
                </a:moveTo>
                <a:cubicBezTo>
                  <a:pt x="758312" y="441978"/>
                  <a:pt x="646470" y="360247"/>
                  <a:pt x="553064" y="272986"/>
                </a:cubicBezTo>
                <a:cubicBezTo>
                  <a:pt x="459658" y="185725"/>
                  <a:pt x="401893" y="5057"/>
                  <a:pt x="309716" y="141"/>
                </a:cubicBezTo>
                <a:cubicBezTo>
                  <a:pt x="217539" y="-4775"/>
                  <a:pt x="108769" y="119357"/>
                  <a:pt x="0" y="24348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Down Arrow 38"/>
          <p:cNvSpPr/>
          <p:nvPr/>
        </p:nvSpPr>
        <p:spPr>
          <a:xfrm rot="16200000">
            <a:off x="8307185" y="1820456"/>
            <a:ext cx="338584" cy="3552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27058" y="4767556"/>
            <a:ext cx="1924665" cy="1080179"/>
          </a:xfrm>
          <a:custGeom>
            <a:avLst/>
            <a:gdLst>
              <a:gd name="connsiteX0" fmla="*/ 1924665 w 1924665"/>
              <a:gd name="connsiteY0" fmla="*/ 40418 h 1080179"/>
              <a:gd name="connsiteX1" fmla="*/ 1467465 w 1924665"/>
              <a:gd name="connsiteY1" fmla="*/ 10921 h 1080179"/>
              <a:gd name="connsiteX2" fmla="*/ 737419 w 1924665"/>
              <a:gd name="connsiteY2" fmla="*/ 202650 h 1080179"/>
              <a:gd name="connsiteX3" fmla="*/ 309716 w 1924665"/>
              <a:gd name="connsiteY3" fmla="*/ 534489 h 1080179"/>
              <a:gd name="connsiteX4" fmla="*/ 0 w 1924665"/>
              <a:gd name="connsiteY4" fmla="*/ 1080179 h 108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665" h="1080179">
                <a:moveTo>
                  <a:pt x="1924665" y="40418"/>
                </a:moveTo>
                <a:cubicBezTo>
                  <a:pt x="1795002" y="12150"/>
                  <a:pt x="1665339" y="-16118"/>
                  <a:pt x="1467465" y="10921"/>
                </a:cubicBezTo>
                <a:cubicBezTo>
                  <a:pt x="1269591" y="37960"/>
                  <a:pt x="930377" y="115389"/>
                  <a:pt x="737419" y="202650"/>
                </a:cubicBezTo>
                <a:cubicBezTo>
                  <a:pt x="544461" y="289911"/>
                  <a:pt x="432619" y="388234"/>
                  <a:pt x="309716" y="534489"/>
                </a:cubicBezTo>
                <a:cubicBezTo>
                  <a:pt x="186813" y="680744"/>
                  <a:pt x="93406" y="880461"/>
                  <a:pt x="0" y="108017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Freeform 41"/>
          <p:cNvSpPr/>
          <p:nvPr/>
        </p:nvSpPr>
        <p:spPr>
          <a:xfrm>
            <a:off x="9348013" y="5022977"/>
            <a:ext cx="1924664" cy="973393"/>
          </a:xfrm>
          <a:custGeom>
            <a:avLst/>
            <a:gdLst>
              <a:gd name="connsiteX0" fmla="*/ 1924664 w 1924664"/>
              <a:gd name="connsiteY0" fmla="*/ 973393 h 973393"/>
              <a:gd name="connsiteX1" fmla="*/ 1784555 w 1924664"/>
              <a:gd name="connsiteY1" fmla="*/ 634180 h 973393"/>
              <a:gd name="connsiteX2" fmla="*/ 1504335 w 1924664"/>
              <a:gd name="connsiteY2" fmla="*/ 265471 h 973393"/>
              <a:gd name="connsiteX3" fmla="*/ 1061884 w 1924664"/>
              <a:gd name="connsiteY3" fmla="*/ 88490 h 973393"/>
              <a:gd name="connsiteX4" fmla="*/ 0 w 1924664"/>
              <a:gd name="connsiteY4" fmla="*/ 0 h 97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664" h="973393">
                <a:moveTo>
                  <a:pt x="1924664" y="973393"/>
                </a:moveTo>
                <a:cubicBezTo>
                  <a:pt x="1889637" y="862780"/>
                  <a:pt x="1854610" y="752167"/>
                  <a:pt x="1784555" y="634180"/>
                </a:cubicBezTo>
                <a:cubicBezTo>
                  <a:pt x="1714500" y="516193"/>
                  <a:pt x="1624780" y="356419"/>
                  <a:pt x="1504335" y="265471"/>
                </a:cubicBezTo>
                <a:cubicBezTo>
                  <a:pt x="1383890" y="174523"/>
                  <a:pt x="1312606" y="132735"/>
                  <a:pt x="1061884" y="88490"/>
                </a:cubicBezTo>
                <a:cubicBezTo>
                  <a:pt x="811161" y="44245"/>
                  <a:pt x="405580" y="22122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Down Arrow 42"/>
          <p:cNvSpPr/>
          <p:nvPr/>
        </p:nvSpPr>
        <p:spPr>
          <a:xfrm rot="8946285">
            <a:off x="6864939" y="5051677"/>
            <a:ext cx="458995" cy="351404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12259577">
            <a:off x="10454427" y="5267347"/>
            <a:ext cx="415866" cy="317080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048468" y="1144162"/>
            <a:ext cx="2434641" cy="500283"/>
          </a:xfrm>
          <a:custGeom>
            <a:avLst/>
            <a:gdLst>
              <a:gd name="connsiteX0" fmla="*/ 2394984 w 2434641"/>
              <a:gd name="connsiteY0" fmla="*/ 131573 h 500283"/>
              <a:gd name="connsiteX1" fmla="*/ 2417106 w 2434641"/>
              <a:gd name="connsiteY1" fmla="*/ 227438 h 500283"/>
              <a:gd name="connsiteX2" fmla="*/ 2431855 w 2434641"/>
              <a:gd name="connsiteY2" fmla="*/ 382296 h 500283"/>
              <a:gd name="connsiteX3" fmla="*/ 2417106 w 2434641"/>
              <a:gd name="connsiteY3" fmla="*/ 500283 h 500283"/>
              <a:gd name="connsiteX4" fmla="*/ 2269622 w 2434641"/>
              <a:gd name="connsiteY4" fmla="*/ 382296 h 500283"/>
              <a:gd name="connsiteX5" fmla="*/ 1996777 w 2434641"/>
              <a:gd name="connsiteY5" fmla="*/ 382296 h 500283"/>
              <a:gd name="connsiteX6" fmla="*/ 1635442 w 2434641"/>
              <a:gd name="connsiteY6" fmla="*/ 411793 h 500283"/>
              <a:gd name="connsiteX7" fmla="*/ 1200364 w 2434641"/>
              <a:gd name="connsiteY7" fmla="*/ 360173 h 500283"/>
              <a:gd name="connsiteX8" fmla="*/ 890648 w 2434641"/>
              <a:gd name="connsiteY8" fmla="*/ 271683 h 500283"/>
              <a:gd name="connsiteX9" fmla="*/ 455571 w 2434641"/>
              <a:gd name="connsiteY9" fmla="*/ 190567 h 500283"/>
              <a:gd name="connsiteX10" fmla="*/ 64738 w 2434641"/>
              <a:gd name="connsiteY10" fmla="*/ 256935 h 500283"/>
              <a:gd name="connsiteX11" fmla="*/ 27867 w 2434641"/>
              <a:gd name="connsiteY11" fmla="*/ 286432 h 500283"/>
              <a:gd name="connsiteX12" fmla="*/ 20493 w 2434641"/>
              <a:gd name="connsiteY12" fmla="*/ 35709 h 500283"/>
              <a:gd name="connsiteX13" fmla="*/ 308087 w 2434641"/>
              <a:gd name="connsiteY13" fmla="*/ 28335 h 500283"/>
              <a:gd name="connsiteX14" fmla="*/ 728416 w 2434641"/>
              <a:gd name="connsiteY14" fmla="*/ 6212 h 500283"/>
              <a:gd name="connsiteX15" fmla="*/ 1259358 w 2434641"/>
              <a:gd name="connsiteY15" fmla="*/ 153696 h 500283"/>
              <a:gd name="connsiteX16" fmla="*/ 1569074 w 2434641"/>
              <a:gd name="connsiteY16" fmla="*/ 175819 h 500283"/>
              <a:gd name="connsiteX17" fmla="*/ 1930409 w 2434641"/>
              <a:gd name="connsiteY17" fmla="*/ 153696 h 500283"/>
              <a:gd name="connsiteX18" fmla="*/ 2247500 w 2434641"/>
              <a:gd name="connsiteY18" fmla="*/ 116825 h 500283"/>
              <a:gd name="connsiteX19" fmla="*/ 2387609 w 2434641"/>
              <a:gd name="connsiteY19" fmla="*/ 65206 h 500283"/>
              <a:gd name="connsiteX20" fmla="*/ 2394984 w 2434641"/>
              <a:gd name="connsiteY20" fmla="*/ 131573 h 5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4641" h="500283">
                <a:moveTo>
                  <a:pt x="2394984" y="131573"/>
                </a:moveTo>
                <a:cubicBezTo>
                  <a:pt x="2399900" y="158612"/>
                  <a:pt x="2410961" y="185651"/>
                  <a:pt x="2417106" y="227438"/>
                </a:cubicBezTo>
                <a:cubicBezTo>
                  <a:pt x="2423251" y="269225"/>
                  <a:pt x="2431855" y="336822"/>
                  <a:pt x="2431855" y="382296"/>
                </a:cubicBezTo>
                <a:cubicBezTo>
                  <a:pt x="2431855" y="427770"/>
                  <a:pt x="2444145" y="500283"/>
                  <a:pt x="2417106" y="500283"/>
                </a:cubicBezTo>
                <a:cubicBezTo>
                  <a:pt x="2390067" y="500283"/>
                  <a:pt x="2339677" y="401960"/>
                  <a:pt x="2269622" y="382296"/>
                </a:cubicBezTo>
                <a:cubicBezTo>
                  <a:pt x="2199567" y="362632"/>
                  <a:pt x="2102474" y="377380"/>
                  <a:pt x="1996777" y="382296"/>
                </a:cubicBezTo>
                <a:cubicBezTo>
                  <a:pt x="1891080" y="387212"/>
                  <a:pt x="1768177" y="415480"/>
                  <a:pt x="1635442" y="411793"/>
                </a:cubicBezTo>
                <a:cubicBezTo>
                  <a:pt x="1502707" y="408106"/>
                  <a:pt x="1324496" y="383525"/>
                  <a:pt x="1200364" y="360173"/>
                </a:cubicBezTo>
                <a:cubicBezTo>
                  <a:pt x="1076232" y="336821"/>
                  <a:pt x="1014780" y="299951"/>
                  <a:pt x="890648" y="271683"/>
                </a:cubicBezTo>
                <a:cubicBezTo>
                  <a:pt x="766516" y="243415"/>
                  <a:pt x="593223" y="193025"/>
                  <a:pt x="455571" y="190567"/>
                </a:cubicBezTo>
                <a:cubicBezTo>
                  <a:pt x="317919" y="188109"/>
                  <a:pt x="64738" y="256935"/>
                  <a:pt x="64738" y="256935"/>
                </a:cubicBezTo>
                <a:cubicBezTo>
                  <a:pt x="-6546" y="272912"/>
                  <a:pt x="35241" y="323303"/>
                  <a:pt x="27867" y="286432"/>
                </a:cubicBezTo>
                <a:cubicBezTo>
                  <a:pt x="20493" y="249561"/>
                  <a:pt x="-26210" y="78725"/>
                  <a:pt x="20493" y="35709"/>
                </a:cubicBezTo>
                <a:cubicBezTo>
                  <a:pt x="67196" y="-7307"/>
                  <a:pt x="190100" y="33251"/>
                  <a:pt x="308087" y="28335"/>
                </a:cubicBezTo>
                <a:cubicBezTo>
                  <a:pt x="426074" y="23419"/>
                  <a:pt x="569871" y="-14681"/>
                  <a:pt x="728416" y="6212"/>
                </a:cubicBezTo>
                <a:cubicBezTo>
                  <a:pt x="886961" y="27105"/>
                  <a:pt x="1119248" y="125428"/>
                  <a:pt x="1259358" y="153696"/>
                </a:cubicBezTo>
                <a:cubicBezTo>
                  <a:pt x="1399468" y="181964"/>
                  <a:pt x="1457232" y="175819"/>
                  <a:pt x="1569074" y="175819"/>
                </a:cubicBezTo>
                <a:cubicBezTo>
                  <a:pt x="1680916" y="175819"/>
                  <a:pt x="1817338" y="163528"/>
                  <a:pt x="1930409" y="153696"/>
                </a:cubicBezTo>
                <a:cubicBezTo>
                  <a:pt x="2043480" y="143864"/>
                  <a:pt x="2171300" y="131573"/>
                  <a:pt x="2247500" y="116825"/>
                </a:cubicBezTo>
                <a:cubicBezTo>
                  <a:pt x="2323700" y="102077"/>
                  <a:pt x="2363028" y="57832"/>
                  <a:pt x="2387609" y="65206"/>
                </a:cubicBezTo>
                <a:cubicBezTo>
                  <a:pt x="2412190" y="72580"/>
                  <a:pt x="2390068" y="104534"/>
                  <a:pt x="2394984" y="1315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Down Arrow 45"/>
          <p:cNvSpPr/>
          <p:nvPr/>
        </p:nvSpPr>
        <p:spPr>
          <a:xfrm rot="200353">
            <a:off x="7235027" y="786583"/>
            <a:ext cx="435578" cy="4612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495515" y="5271157"/>
            <a:ext cx="1143507" cy="1196239"/>
          </a:xfrm>
          <a:custGeom>
            <a:avLst/>
            <a:gdLst>
              <a:gd name="connsiteX0" fmla="*/ 1123324 w 1143507"/>
              <a:gd name="connsiteY0" fmla="*/ 1151766 h 1196239"/>
              <a:gd name="connsiteX1" fmla="*/ 975840 w 1143507"/>
              <a:gd name="connsiteY1" fmla="*/ 974785 h 1196239"/>
              <a:gd name="connsiteX2" fmla="*/ 872601 w 1143507"/>
              <a:gd name="connsiteY2" fmla="*/ 915791 h 1196239"/>
              <a:gd name="connsiteX3" fmla="*/ 791485 w 1143507"/>
              <a:gd name="connsiteY3" fmla="*/ 783056 h 1196239"/>
              <a:gd name="connsiteX4" fmla="*/ 717743 w 1143507"/>
              <a:gd name="connsiteY4" fmla="*/ 606075 h 1196239"/>
              <a:gd name="connsiteX5" fmla="*/ 769362 w 1143507"/>
              <a:gd name="connsiteY5" fmla="*/ 480714 h 1196239"/>
              <a:gd name="connsiteX6" fmla="*/ 865227 w 1143507"/>
              <a:gd name="connsiteY6" fmla="*/ 303733 h 1196239"/>
              <a:gd name="connsiteX7" fmla="*/ 828356 w 1143507"/>
              <a:gd name="connsiteY7" fmla="*/ 126753 h 1196239"/>
              <a:gd name="connsiteX8" fmla="*/ 747240 w 1143507"/>
              <a:gd name="connsiteY8" fmla="*/ 38262 h 1196239"/>
              <a:gd name="connsiteX9" fmla="*/ 489143 w 1143507"/>
              <a:gd name="connsiteY9" fmla="*/ 1391 h 1196239"/>
              <a:gd name="connsiteX10" fmla="*/ 216298 w 1143507"/>
              <a:gd name="connsiteY10" fmla="*/ 82508 h 1196239"/>
              <a:gd name="connsiteX11" fmla="*/ 2446 w 1143507"/>
              <a:gd name="connsiteY11" fmla="*/ 178372 h 1196239"/>
              <a:gd name="connsiteX12" fmla="*/ 113059 w 1143507"/>
              <a:gd name="connsiteY12" fmla="*/ 414346 h 1196239"/>
              <a:gd name="connsiteX13" fmla="*/ 304788 w 1143507"/>
              <a:gd name="connsiteY13" fmla="*/ 591327 h 1196239"/>
              <a:gd name="connsiteX14" fmla="*/ 459646 w 1143507"/>
              <a:gd name="connsiteY14" fmla="*/ 724062 h 1196239"/>
              <a:gd name="connsiteX15" fmla="*/ 467020 w 1143507"/>
              <a:gd name="connsiteY15" fmla="*/ 930540 h 1196239"/>
              <a:gd name="connsiteX16" fmla="*/ 408027 w 1143507"/>
              <a:gd name="connsiteY16" fmla="*/ 1137017 h 1196239"/>
              <a:gd name="connsiteX17" fmla="*/ 489143 w 1143507"/>
              <a:gd name="connsiteY17" fmla="*/ 1196011 h 1196239"/>
              <a:gd name="connsiteX18" fmla="*/ 1123324 w 1143507"/>
              <a:gd name="connsiteY18" fmla="*/ 1151766 h 11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3507" h="1196239">
                <a:moveTo>
                  <a:pt x="1123324" y="1151766"/>
                </a:moveTo>
                <a:cubicBezTo>
                  <a:pt x="1204440" y="1114895"/>
                  <a:pt x="1017627" y="1014114"/>
                  <a:pt x="975840" y="974785"/>
                </a:cubicBezTo>
                <a:cubicBezTo>
                  <a:pt x="934053" y="935456"/>
                  <a:pt x="903327" y="947746"/>
                  <a:pt x="872601" y="915791"/>
                </a:cubicBezTo>
                <a:cubicBezTo>
                  <a:pt x="841875" y="883836"/>
                  <a:pt x="817295" y="834675"/>
                  <a:pt x="791485" y="783056"/>
                </a:cubicBezTo>
                <a:cubicBezTo>
                  <a:pt x="765675" y="731437"/>
                  <a:pt x="721430" y="656465"/>
                  <a:pt x="717743" y="606075"/>
                </a:cubicBezTo>
                <a:cubicBezTo>
                  <a:pt x="714056" y="555685"/>
                  <a:pt x="744781" y="531104"/>
                  <a:pt x="769362" y="480714"/>
                </a:cubicBezTo>
                <a:cubicBezTo>
                  <a:pt x="793943" y="430324"/>
                  <a:pt x="855395" y="362726"/>
                  <a:pt x="865227" y="303733"/>
                </a:cubicBezTo>
                <a:cubicBezTo>
                  <a:pt x="875059" y="244739"/>
                  <a:pt x="848020" y="170998"/>
                  <a:pt x="828356" y="126753"/>
                </a:cubicBezTo>
                <a:cubicBezTo>
                  <a:pt x="808692" y="82508"/>
                  <a:pt x="803775" y="59156"/>
                  <a:pt x="747240" y="38262"/>
                </a:cubicBezTo>
                <a:cubicBezTo>
                  <a:pt x="690704" y="17368"/>
                  <a:pt x="577633" y="-5983"/>
                  <a:pt x="489143" y="1391"/>
                </a:cubicBezTo>
                <a:cubicBezTo>
                  <a:pt x="400653" y="8765"/>
                  <a:pt x="297414" y="53011"/>
                  <a:pt x="216298" y="82508"/>
                </a:cubicBezTo>
                <a:cubicBezTo>
                  <a:pt x="135182" y="112005"/>
                  <a:pt x="19652" y="123066"/>
                  <a:pt x="2446" y="178372"/>
                </a:cubicBezTo>
                <a:cubicBezTo>
                  <a:pt x="-14760" y="233678"/>
                  <a:pt x="62669" y="345520"/>
                  <a:pt x="113059" y="414346"/>
                </a:cubicBezTo>
                <a:cubicBezTo>
                  <a:pt x="163449" y="483172"/>
                  <a:pt x="247024" y="539708"/>
                  <a:pt x="304788" y="591327"/>
                </a:cubicBezTo>
                <a:cubicBezTo>
                  <a:pt x="362552" y="642946"/>
                  <a:pt x="432607" y="667527"/>
                  <a:pt x="459646" y="724062"/>
                </a:cubicBezTo>
                <a:cubicBezTo>
                  <a:pt x="486685" y="780597"/>
                  <a:pt x="475623" y="861714"/>
                  <a:pt x="467020" y="930540"/>
                </a:cubicBezTo>
                <a:cubicBezTo>
                  <a:pt x="458417" y="999366"/>
                  <a:pt x="404340" y="1092772"/>
                  <a:pt x="408027" y="1137017"/>
                </a:cubicBezTo>
                <a:cubicBezTo>
                  <a:pt x="411714" y="1181262"/>
                  <a:pt x="372385" y="1198469"/>
                  <a:pt x="489143" y="1196011"/>
                </a:cubicBezTo>
                <a:cubicBezTo>
                  <a:pt x="605901" y="1193553"/>
                  <a:pt x="1042208" y="1188637"/>
                  <a:pt x="1123324" y="115176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Down Arrow 47"/>
          <p:cNvSpPr/>
          <p:nvPr/>
        </p:nvSpPr>
        <p:spPr>
          <a:xfrm rot="16200000">
            <a:off x="9524995" y="5966892"/>
            <a:ext cx="315870" cy="37482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4695" y="5420420"/>
            <a:ext cx="12194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hemi diaphragm </a:t>
            </a:r>
            <a:endParaRPr lang="ar-S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98074" y="5546110"/>
            <a:ext cx="13727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hemi diaphragm </a:t>
            </a:r>
            <a:endParaRPr lang="ar-S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63719" y="5913399"/>
            <a:ext cx="1185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  <a:r>
              <a:rPr lang="en-C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19786" y="5428182"/>
            <a:ext cx="16240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ventricle </a:t>
            </a:r>
            <a:r>
              <a:rPr lang="en-C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4091" y="3938856"/>
            <a:ext cx="16240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atrium </a:t>
            </a:r>
            <a:r>
              <a:rPr lang="en-C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67591" y="4122430"/>
            <a:ext cx="16240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ventricle</a:t>
            </a:r>
            <a:endParaRPr lang="ar-SA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23624" y="2440420"/>
            <a:ext cx="18829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pulmonary artery </a:t>
            </a:r>
            <a:endParaRPr lang="ar-S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05622" y="2626822"/>
            <a:ext cx="14032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atrium appendage </a:t>
            </a:r>
            <a:endParaRPr lang="ar-S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00919" y="1861219"/>
            <a:ext cx="13627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artery truck</a:t>
            </a:r>
            <a:endParaRPr lang="ar-S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57650" y="1401853"/>
            <a:ext cx="13627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knob</a:t>
            </a:r>
            <a:endParaRPr lang="ar-S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42733" y="382011"/>
            <a:ext cx="1911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clavicle </a:t>
            </a: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3002" y="1806737"/>
            <a:ext cx="13228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</a:t>
            </a:r>
            <a:endParaRPr lang="ar-SA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1088303" y="65295"/>
            <a:ext cx="59420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Name the labels: </a:t>
            </a:r>
            <a:endParaRPr lang="ar-SA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9" y="365126"/>
            <a:ext cx="12322277" cy="895862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Left atrium enlargement  vs  Right </a:t>
            </a:r>
            <a:r>
              <a:rPr lang="en-CA" sz="4000" dirty="0">
                <a:latin typeface="Andalus" panose="02020603050405020304" pitchFamily="18" charset="-78"/>
                <a:cs typeface="Andalus" panose="02020603050405020304" pitchFamily="18" charset="-78"/>
              </a:rPr>
              <a:t>atrium enlargement </a:t>
            </a:r>
            <a:endParaRPr lang="ar-S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2" descr="Image result for x ray enlarged left atri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5" t="13830" r="7595" b="4316"/>
          <a:stretch/>
        </p:blipFill>
        <p:spPr bwMode="auto">
          <a:xfrm>
            <a:off x="334295" y="1465028"/>
            <a:ext cx="5427407" cy="50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-1495" r="50580"/>
          <a:stretch/>
        </p:blipFill>
        <p:spPr>
          <a:xfrm>
            <a:off x="6096000" y="1403598"/>
            <a:ext cx="5641260" cy="51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8" y="180771"/>
            <a:ext cx="11558897" cy="60089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53" r="1512" b="1240"/>
          <a:stretch/>
        </p:blipFill>
        <p:spPr>
          <a:xfrm>
            <a:off x="3392128" y="902546"/>
            <a:ext cx="5089272" cy="5685503"/>
          </a:xfrm>
        </p:spPr>
      </p:pic>
    </p:spTree>
    <p:extLst>
      <p:ext uri="{BB962C8B-B14F-4D97-AF65-F5344CB8AC3E}">
        <p14:creationId xmlns:p14="http://schemas.microsoft.com/office/powerpoint/2010/main" val="32661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8" y="180771"/>
            <a:ext cx="11558897" cy="60089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53" r="1512" b="1240"/>
          <a:stretch/>
        </p:blipFill>
        <p:spPr>
          <a:xfrm flipH="1">
            <a:off x="3367548" y="939416"/>
            <a:ext cx="5089272" cy="56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8" y="180771"/>
            <a:ext cx="11558897" cy="60089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53" r="1512" b="1240"/>
          <a:stretch/>
        </p:blipFill>
        <p:spPr>
          <a:xfrm>
            <a:off x="6400799" y="873049"/>
            <a:ext cx="5089272" cy="568550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53" r="1512" b="1240"/>
          <a:stretch/>
        </p:blipFill>
        <p:spPr>
          <a:xfrm flipH="1">
            <a:off x="690715" y="873049"/>
            <a:ext cx="5089272" cy="5685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390" y="5744496"/>
            <a:ext cx="102280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Always check for the side label (L or R)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8" y="180771"/>
            <a:ext cx="11558897" cy="60089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53" r="1512" b="1240"/>
          <a:stretch/>
        </p:blipFill>
        <p:spPr>
          <a:xfrm>
            <a:off x="3392128" y="902546"/>
            <a:ext cx="5089272" cy="5685503"/>
          </a:xfrm>
        </p:spPr>
      </p:pic>
      <p:sp>
        <p:nvSpPr>
          <p:cNvPr id="3" name="TextBox 2"/>
          <p:cNvSpPr txBox="1"/>
          <p:nvPr/>
        </p:nvSpPr>
        <p:spPr>
          <a:xfrm>
            <a:off x="7676535" y="1010264"/>
            <a:ext cx="4940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ar-S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599105" y="1054509"/>
            <a:ext cx="648930" cy="742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/>
          <p:cNvSpPr txBox="1"/>
          <p:nvPr/>
        </p:nvSpPr>
        <p:spPr>
          <a:xfrm>
            <a:off x="884212" y="5941718"/>
            <a:ext cx="102280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Always check for the side label (L or R)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Down Arrow 4"/>
          <p:cNvSpPr/>
          <p:nvPr/>
        </p:nvSpPr>
        <p:spPr>
          <a:xfrm rot="3278716">
            <a:off x="8499525" y="117178"/>
            <a:ext cx="661111" cy="1328974"/>
          </a:xfrm>
          <a:prstGeom prst="downArrow">
            <a:avLst>
              <a:gd name="adj1" fmla="val 35969"/>
              <a:gd name="adj2" fmla="val 58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8648009" y="2576861"/>
            <a:ext cx="468261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Diagnosis: </a:t>
            </a:r>
            <a:r>
              <a:rPr lang="en-CA" sz="4800" dirty="0" err="1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dextrocardia</a:t>
            </a:r>
            <a:endParaRPr lang="ar-SA" sz="48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0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02342"/>
            <a:ext cx="5324168" cy="1946787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–old male with difficulty in breathing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9" y="528676"/>
            <a:ext cx="6754810" cy="6063853"/>
          </a:xfrm>
        </p:spPr>
      </p:pic>
      <p:sp>
        <p:nvSpPr>
          <p:cNvPr id="5" name="TextBox 4"/>
          <p:cNvSpPr txBox="1"/>
          <p:nvPr/>
        </p:nvSpPr>
        <p:spPr>
          <a:xfrm>
            <a:off x="199105" y="2806877"/>
            <a:ext cx="53979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 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67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02342"/>
            <a:ext cx="5324168" cy="1946787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–old male with difficulty in breathing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9" y="528676"/>
            <a:ext cx="6754810" cy="6063853"/>
          </a:xfrm>
        </p:spPr>
      </p:pic>
      <p:sp>
        <p:nvSpPr>
          <p:cNvPr id="5" name="TextBox 4"/>
          <p:cNvSpPr txBox="1"/>
          <p:nvPr/>
        </p:nvSpPr>
        <p:spPr>
          <a:xfrm>
            <a:off x="199105" y="2806877"/>
            <a:ext cx="53979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 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Cardiogenic  Pulmonary edema  (interstitial)</a:t>
            </a:r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5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02342"/>
            <a:ext cx="5324168" cy="1946787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–old male with difficulty in breathing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9" y="528676"/>
            <a:ext cx="6754810" cy="6063853"/>
          </a:xfrm>
        </p:spPr>
      </p:pic>
      <p:sp>
        <p:nvSpPr>
          <p:cNvPr id="5" name="TextBox 4"/>
          <p:cNvSpPr txBox="1"/>
          <p:nvPr/>
        </p:nvSpPr>
        <p:spPr>
          <a:xfrm>
            <a:off x="199105" y="2806877"/>
            <a:ext cx="53979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 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Cardiogenic  Pulmonary edema  (interstitial)</a:t>
            </a:r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00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02342"/>
            <a:ext cx="5324168" cy="1946787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–old male with difficulty in breathing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35" y="528676"/>
            <a:ext cx="6754810" cy="6063853"/>
          </a:xfrm>
        </p:spPr>
      </p:pic>
      <p:sp>
        <p:nvSpPr>
          <p:cNvPr id="5" name="TextBox 4"/>
          <p:cNvSpPr txBox="1"/>
          <p:nvPr/>
        </p:nvSpPr>
        <p:spPr>
          <a:xfrm>
            <a:off x="199105" y="2806877"/>
            <a:ext cx="53979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 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Cardiogenic  Pulmonary edema  (interstitial)</a:t>
            </a:r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13" t="38142" r="181" b="9566"/>
          <a:stretch/>
        </p:blipFill>
        <p:spPr>
          <a:xfrm>
            <a:off x="980766" y="302342"/>
            <a:ext cx="5950976" cy="603645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9726561" y="3229897"/>
            <a:ext cx="2241684" cy="233761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6963082" y="302342"/>
            <a:ext cx="4973823" cy="290543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63082" y="5619135"/>
            <a:ext cx="5005163" cy="71966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62811" y="5311504"/>
            <a:ext cx="350286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Kerley</a:t>
            </a:r>
            <a:r>
              <a:rPr lang="en-C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lines 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2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302342"/>
            <a:ext cx="5324168" cy="1946787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–old male with difficulty in breathing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9" y="528676"/>
            <a:ext cx="6754810" cy="6063853"/>
          </a:xfrm>
        </p:spPr>
      </p:pic>
      <p:sp>
        <p:nvSpPr>
          <p:cNvPr id="5" name="TextBox 4"/>
          <p:cNvSpPr txBox="1"/>
          <p:nvPr/>
        </p:nvSpPr>
        <p:spPr>
          <a:xfrm>
            <a:off x="199105" y="2806877"/>
            <a:ext cx="53979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 ?</a:t>
            </a:r>
          </a:p>
          <a:p>
            <a:endParaRPr lang="en-C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Cardiogenic  Pulmonary edema  (interstitial)</a:t>
            </a:r>
            <a:endParaRPr lang="ar-SA" sz="4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07" t="25450" r="12647" b="36124"/>
          <a:stretch/>
        </p:blipFill>
        <p:spPr>
          <a:xfrm>
            <a:off x="387085" y="153511"/>
            <a:ext cx="7171464" cy="6519511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8967019" y="2344994"/>
            <a:ext cx="1754938" cy="186567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7595419" y="153511"/>
            <a:ext cx="3126658" cy="216936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595419" y="4210665"/>
            <a:ext cx="3126538" cy="2514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25761" y="2806877"/>
            <a:ext cx="1519084" cy="155864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1260939" y="4755751"/>
            <a:ext cx="429920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Peri</a:t>
            </a:r>
            <a:r>
              <a:rPr lang="en-CA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CA" sz="4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broncheal</a:t>
            </a:r>
            <a:r>
              <a:rPr lang="en-CA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cuffing </a:t>
            </a:r>
            <a:endParaRPr lang="ar-SA" sz="4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8" t="2785" r="4565"/>
          <a:stretch/>
        </p:blipFill>
        <p:spPr>
          <a:xfrm>
            <a:off x="5943595" y="1245620"/>
            <a:ext cx="5825613" cy="53708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963" r="14670"/>
          <a:stretch/>
        </p:blipFill>
        <p:spPr>
          <a:xfrm>
            <a:off x="302344" y="1245621"/>
            <a:ext cx="4940707" cy="5370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741" y="176500"/>
            <a:ext cx="110391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30 year-old with fever.</a:t>
            </a:r>
            <a:endParaRPr lang="ar-SA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15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142"/>
            <a:ext cx="12337026" cy="831492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do you see in this x ray ? </a:t>
            </a:r>
            <a:endParaRPr lang="ar-SA" sz="36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" y="1076634"/>
            <a:ext cx="5412658" cy="56738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6385"/>
          <a:stretch/>
        </p:blipFill>
        <p:spPr>
          <a:xfrm>
            <a:off x="6806382" y="1272894"/>
            <a:ext cx="4334268" cy="544785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962535" y="213114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142"/>
            <a:ext cx="12337026" cy="831492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do you see in this x ray ? </a:t>
            </a:r>
            <a:r>
              <a:rPr lang="en-CA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middle lobe collapse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ar-SA" sz="36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" y="1076634"/>
            <a:ext cx="5412658" cy="56738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6385"/>
          <a:stretch/>
        </p:blipFill>
        <p:spPr>
          <a:xfrm>
            <a:off x="6806382" y="1272894"/>
            <a:ext cx="4334268" cy="544785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772400" y="3974690"/>
            <a:ext cx="1430594" cy="1460091"/>
          </a:xfrm>
          <a:custGeom>
            <a:avLst/>
            <a:gdLst>
              <a:gd name="connsiteX0" fmla="*/ 1430594 w 1430594"/>
              <a:gd name="connsiteY0" fmla="*/ 0 h 1460091"/>
              <a:gd name="connsiteX1" fmla="*/ 1187245 w 1430594"/>
              <a:gd name="connsiteY1" fmla="*/ 449826 h 1460091"/>
              <a:gd name="connsiteX2" fmla="*/ 0 w 1430594"/>
              <a:gd name="connsiteY2" fmla="*/ 1460091 h 146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0594" h="1460091">
                <a:moveTo>
                  <a:pt x="1430594" y="0"/>
                </a:moveTo>
                <a:cubicBezTo>
                  <a:pt x="1428135" y="103239"/>
                  <a:pt x="1425677" y="206478"/>
                  <a:pt x="1187245" y="449826"/>
                </a:cubicBezTo>
                <a:cubicBezTo>
                  <a:pt x="948813" y="693174"/>
                  <a:pt x="474406" y="1076632"/>
                  <a:pt x="0" y="1460091"/>
                </a:cubicBezTo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Freeform 8"/>
          <p:cNvSpPr/>
          <p:nvPr/>
        </p:nvSpPr>
        <p:spPr>
          <a:xfrm>
            <a:off x="7499554" y="3913551"/>
            <a:ext cx="1740310" cy="1201993"/>
          </a:xfrm>
          <a:custGeom>
            <a:avLst/>
            <a:gdLst>
              <a:gd name="connsiteX0" fmla="*/ 1740310 w 1740310"/>
              <a:gd name="connsiteY0" fmla="*/ 0 h 1201993"/>
              <a:gd name="connsiteX1" fmla="*/ 958646 w 1740310"/>
              <a:gd name="connsiteY1" fmla="*/ 361335 h 1201993"/>
              <a:gd name="connsiteX2" fmla="*/ 398207 w 1740310"/>
              <a:gd name="connsiteY2" fmla="*/ 707922 h 1201993"/>
              <a:gd name="connsiteX3" fmla="*/ 0 w 1740310"/>
              <a:gd name="connsiteY3" fmla="*/ 1201993 h 1201993"/>
              <a:gd name="connsiteX4" fmla="*/ 29497 w 1740310"/>
              <a:gd name="connsiteY4" fmla="*/ 1165122 h 1201993"/>
              <a:gd name="connsiteX5" fmla="*/ 29497 w 1740310"/>
              <a:gd name="connsiteY5" fmla="*/ 1157748 h 1201993"/>
              <a:gd name="connsiteX6" fmla="*/ 14749 w 1740310"/>
              <a:gd name="connsiteY6" fmla="*/ 1128251 h 120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310" h="1201993">
                <a:moveTo>
                  <a:pt x="1740310" y="0"/>
                </a:moveTo>
                <a:cubicBezTo>
                  <a:pt x="1461320" y="121674"/>
                  <a:pt x="1182330" y="243348"/>
                  <a:pt x="958646" y="361335"/>
                </a:cubicBezTo>
                <a:cubicBezTo>
                  <a:pt x="734962" y="479322"/>
                  <a:pt x="557981" y="567812"/>
                  <a:pt x="398207" y="707922"/>
                </a:cubicBezTo>
                <a:cubicBezTo>
                  <a:pt x="238433" y="848032"/>
                  <a:pt x="0" y="1201993"/>
                  <a:pt x="0" y="1201993"/>
                </a:cubicBezTo>
                <a:lnTo>
                  <a:pt x="29497" y="1165122"/>
                </a:lnTo>
                <a:cubicBezTo>
                  <a:pt x="34413" y="1157748"/>
                  <a:pt x="29497" y="1157748"/>
                  <a:pt x="29497" y="1157748"/>
                </a:cubicBezTo>
                <a:cubicBezTo>
                  <a:pt x="27039" y="1151603"/>
                  <a:pt x="20894" y="1139927"/>
                  <a:pt x="14749" y="1128251"/>
                </a:cubicBezTo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484806" y="3856703"/>
            <a:ext cx="1740310" cy="11798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2804504">
            <a:off x="7603608" y="4185744"/>
            <a:ext cx="293340" cy="2997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9962535" y="213114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354961" y="2816942"/>
            <a:ext cx="2123768" cy="283169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rot="13500675">
            <a:off x="8279127" y="5082536"/>
            <a:ext cx="310270" cy="2841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68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upper lobe collapse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3462" r="3170" b="3839"/>
          <a:stretch/>
        </p:blipFill>
        <p:spPr>
          <a:xfrm>
            <a:off x="3470787" y="1334727"/>
            <a:ext cx="5250426" cy="5202869"/>
          </a:xfrm>
        </p:spPr>
      </p:pic>
    </p:spTree>
    <p:extLst>
      <p:ext uri="{BB962C8B-B14F-4D97-AF65-F5344CB8AC3E}">
        <p14:creationId xmlns:p14="http://schemas.microsoft.com/office/powerpoint/2010/main" val="31494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443" r="261" b="4176"/>
          <a:stretch/>
        </p:blipFill>
        <p:spPr>
          <a:xfrm>
            <a:off x="941437" y="1342102"/>
            <a:ext cx="9633155" cy="531548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Left upper lobe collapse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97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9" y="1253614"/>
            <a:ext cx="10038169" cy="5486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1381" y="188145"/>
            <a:ext cx="105156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Left lower lobe collapse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1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20" y="1039761"/>
            <a:ext cx="5666121" cy="566612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1381" y="188145"/>
            <a:ext cx="105156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lower lobe collapse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98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73" y="298757"/>
            <a:ext cx="5451987" cy="1325563"/>
          </a:xfrm>
        </p:spPr>
        <p:txBody>
          <a:bodyPr>
            <a:noAutofit/>
          </a:bodyPr>
          <a:lstStyle/>
          <a:p>
            <a:r>
              <a:rPr lang="en-CA" sz="54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50 year-old with severe chest pain.</a:t>
            </a:r>
            <a:endParaRPr lang="ar-SA" sz="54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2341" r="3800" b="17469"/>
          <a:stretch/>
        </p:blipFill>
        <p:spPr>
          <a:xfrm>
            <a:off x="5840360" y="191729"/>
            <a:ext cx="6260693" cy="6580659"/>
          </a:xfrm>
        </p:spPr>
      </p:pic>
      <p:sp>
        <p:nvSpPr>
          <p:cNvPr id="5" name="TextBox 4"/>
          <p:cNvSpPr txBox="1"/>
          <p:nvPr/>
        </p:nvSpPr>
        <p:spPr>
          <a:xfrm>
            <a:off x="187424" y="2300748"/>
            <a:ext cx="585388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abnormal?</a:t>
            </a:r>
          </a:p>
          <a:p>
            <a:endParaRPr lang="en-CA" sz="44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4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73" y="298757"/>
            <a:ext cx="5451987" cy="1325563"/>
          </a:xfrm>
        </p:spPr>
        <p:txBody>
          <a:bodyPr>
            <a:noAutofit/>
          </a:bodyPr>
          <a:lstStyle/>
          <a:p>
            <a:r>
              <a:rPr lang="en-CA" sz="54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50 year-old with severe chest pain.</a:t>
            </a:r>
            <a:endParaRPr lang="ar-SA" sz="54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2341" r="3800" b="17469"/>
          <a:stretch/>
        </p:blipFill>
        <p:spPr>
          <a:xfrm>
            <a:off x="5840360" y="191729"/>
            <a:ext cx="6260693" cy="6580659"/>
          </a:xfrm>
        </p:spPr>
      </p:pic>
      <p:sp>
        <p:nvSpPr>
          <p:cNvPr id="5" name="TextBox 4"/>
          <p:cNvSpPr txBox="1"/>
          <p:nvPr/>
        </p:nvSpPr>
        <p:spPr>
          <a:xfrm>
            <a:off x="187424" y="2300748"/>
            <a:ext cx="5853883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abnormal?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4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aorta is enlarged.</a:t>
            </a:r>
          </a:p>
          <a:p>
            <a:endParaRPr lang="en-CA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will you do next?</a:t>
            </a:r>
          </a:p>
          <a:p>
            <a:endParaRPr lang="en-CA" sz="44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61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73" y="298757"/>
            <a:ext cx="5451987" cy="1325563"/>
          </a:xfrm>
        </p:spPr>
        <p:txBody>
          <a:bodyPr>
            <a:noAutofit/>
          </a:bodyPr>
          <a:lstStyle/>
          <a:p>
            <a:r>
              <a:rPr lang="en-CA" sz="54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50 year-old with severe chest pain.</a:t>
            </a:r>
            <a:endParaRPr lang="ar-SA" sz="54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2341" r="3800" b="17469"/>
          <a:stretch/>
        </p:blipFill>
        <p:spPr>
          <a:xfrm>
            <a:off x="5840360" y="191729"/>
            <a:ext cx="6260693" cy="6580659"/>
          </a:xfrm>
        </p:spPr>
      </p:pic>
      <p:sp>
        <p:nvSpPr>
          <p:cNvPr id="5" name="TextBox 4"/>
          <p:cNvSpPr txBox="1"/>
          <p:nvPr/>
        </p:nvSpPr>
        <p:spPr>
          <a:xfrm>
            <a:off x="187424" y="2300748"/>
            <a:ext cx="5853883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abnormal?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4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aorta is enlarged.</a:t>
            </a:r>
          </a:p>
          <a:p>
            <a:endParaRPr lang="en-CA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will you do next?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4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CT scan (CT </a:t>
            </a:r>
            <a:r>
              <a:rPr lang="en-CA" sz="44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aortogram</a:t>
            </a:r>
            <a:r>
              <a:rPr lang="en-CA" sz="4400" dirty="0" smtClean="0">
                <a:solidFill>
                  <a:srgbClr val="FF0000"/>
                </a:solidFill>
              </a:rPr>
              <a:t>)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2341" r="3800" b="17469"/>
          <a:stretch/>
        </p:blipFill>
        <p:spPr>
          <a:xfrm>
            <a:off x="5840360" y="95864"/>
            <a:ext cx="6260693" cy="65806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4" y="1429410"/>
            <a:ext cx="6717782" cy="52471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014" y="192337"/>
            <a:ext cx="11189110" cy="1325563"/>
          </a:xfrm>
        </p:spPr>
        <p:txBody>
          <a:bodyPr>
            <a:normAutofit/>
          </a:bodyPr>
          <a:lstStyle/>
          <a:p>
            <a:r>
              <a:rPr lang="en-CA" sz="53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 ? 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2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8" t="2785" r="4565"/>
          <a:stretch/>
        </p:blipFill>
        <p:spPr>
          <a:xfrm>
            <a:off x="5943595" y="1245620"/>
            <a:ext cx="5825613" cy="53708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963" r="14670"/>
          <a:stretch/>
        </p:blipFill>
        <p:spPr>
          <a:xfrm>
            <a:off x="302344" y="1245621"/>
            <a:ext cx="4940707" cy="5370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741" y="176500"/>
            <a:ext cx="110391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30 year-old with fever.</a:t>
            </a:r>
            <a:endParaRPr lang="ar-SA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35325" y="3819522"/>
            <a:ext cx="2721077" cy="25588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261232" y="1453373"/>
            <a:ext cx="574818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Is it a mass or infiltration ??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CA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Which lung lobe is affected?</a:t>
            </a:r>
          </a:p>
        </p:txBody>
      </p:sp>
      <p:sp>
        <p:nvSpPr>
          <p:cNvPr id="7" name="Oval 6"/>
          <p:cNvSpPr/>
          <p:nvPr/>
        </p:nvSpPr>
        <p:spPr>
          <a:xfrm>
            <a:off x="2367115" y="3834580"/>
            <a:ext cx="2337621" cy="21790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5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2341" r="3800" b="17469"/>
          <a:stretch/>
        </p:blipFill>
        <p:spPr>
          <a:xfrm>
            <a:off x="5840360" y="95864"/>
            <a:ext cx="6260693" cy="65806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4" y="1385165"/>
            <a:ext cx="6717782" cy="52471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014" y="192337"/>
            <a:ext cx="11189110" cy="1325563"/>
          </a:xfrm>
        </p:spPr>
        <p:txBody>
          <a:bodyPr>
            <a:normAutofit fontScale="90000"/>
          </a:bodyPr>
          <a:lstStyle/>
          <a:p>
            <a:r>
              <a:rPr lang="en-CA" sz="53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 ? </a:t>
            </a:r>
            <a:r>
              <a:rPr lang="en-C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Aortic dissection.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1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81116"/>
            <a:ext cx="6238567" cy="1895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 year-old female with chest pain after a 7 hours flight.  She had previous deep vein thrombosis in her lower limbs</a:t>
            </a:r>
            <a:r>
              <a:rPr lang="en-CA" sz="3600" dirty="0" smtClean="0">
                <a:solidFill>
                  <a:srgbClr val="FFC000"/>
                </a:solidFill>
              </a:rPr>
              <a:t>. </a:t>
            </a:r>
            <a:endParaRPr lang="ar-SA" sz="36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026275" y="668985"/>
            <a:ext cx="6165725" cy="6107900"/>
          </a:xfrm>
        </p:spPr>
      </p:pic>
      <p:sp>
        <p:nvSpPr>
          <p:cNvPr id="4" name="TextBox 3"/>
          <p:cNvSpPr txBox="1"/>
          <p:nvPr/>
        </p:nvSpPr>
        <p:spPr>
          <a:xfrm>
            <a:off x="354740" y="2316686"/>
            <a:ext cx="540528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are you suspecting this patient has?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93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81116"/>
            <a:ext cx="6238567" cy="1895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 year-old female with chest pain after a 7 hours flight.  She had previous deep vein thrombosis in her lower limbs</a:t>
            </a:r>
            <a:r>
              <a:rPr lang="en-CA" sz="3600" dirty="0" smtClean="0">
                <a:solidFill>
                  <a:srgbClr val="FFC000"/>
                </a:solidFill>
              </a:rPr>
              <a:t>. </a:t>
            </a:r>
            <a:endParaRPr lang="ar-SA" sz="36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026275" y="668985"/>
            <a:ext cx="6165725" cy="6107900"/>
          </a:xfrm>
        </p:spPr>
      </p:pic>
      <p:sp>
        <p:nvSpPr>
          <p:cNvPr id="4" name="TextBox 3"/>
          <p:cNvSpPr txBox="1"/>
          <p:nvPr/>
        </p:nvSpPr>
        <p:spPr>
          <a:xfrm>
            <a:off x="354740" y="2316686"/>
            <a:ext cx="540528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are you suspecting this </a:t>
            </a:r>
            <a:r>
              <a:rPr lang="en-CA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pataint</a:t>
            </a:r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has?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embolism </a:t>
            </a:r>
            <a:endParaRPr lang="en-CA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81116"/>
            <a:ext cx="6238567" cy="1895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 year-old female with chest pain after a 7 hours flight.  She had previous deep vein thrombosis in her lower limbs</a:t>
            </a:r>
            <a:r>
              <a:rPr lang="en-CA" sz="3600" dirty="0" smtClean="0">
                <a:solidFill>
                  <a:srgbClr val="FFC000"/>
                </a:solidFill>
              </a:rPr>
              <a:t>. </a:t>
            </a:r>
            <a:endParaRPr lang="ar-SA" sz="36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026275" y="668985"/>
            <a:ext cx="6165725" cy="6107900"/>
          </a:xfrm>
        </p:spPr>
      </p:pic>
      <p:sp>
        <p:nvSpPr>
          <p:cNvPr id="4" name="TextBox 3"/>
          <p:cNvSpPr txBox="1"/>
          <p:nvPr/>
        </p:nvSpPr>
        <p:spPr>
          <a:xfrm>
            <a:off x="354740" y="2316686"/>
            <a:ext cx="540528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are you suspecting this patient has?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embolism </a:t>
            </a:r>
            <a:endParaRPr lang="en-CA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you see any abnormality in this chest x ray?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63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81116"/>
            <a:ext cx="6238567" cy="1895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 year-old female with chest pain after a 7 hours flight.  She had previous deep vein thrombosis in her lower limbs</a:t>
            </a:r>
            <a:r>
              <a:rPr lang="en-CA" sz="3600" dirty="0" smtClean="0">
                <a:solidFill>
                  <a:srgbClr val="FFC000"/>
                </a:solidFill>
              </a:rPr>
              <a:t>. </a:t>
            </a:r>
            <a:endParaRPr lang="ar-SA" sz="36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026275" y="668985"/>
            <a:ext cx="6165725" cy="6107900"/>
          </a:xfrm>
        </p:spPr>
      </p:pic>
      <p:sp>
        <p:nvSpPr>
          <p:cNvPr id="4" name="TextBox 3"/>
          <p:cNvSpPr txBox="1"/>
          <p:nvPr/>
        </p:nvSpPr>
        <p:spPr>
          <a:xfrm>
            <a:off x="354740" y="2316686"/>
            <a:ext cx="540528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are you suspecting this patient has?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embolism </a:t>
            </a:r>
            <a:endParaRPr lang="en-CA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you see any abnormality in this chest x ray?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09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81116"/>
            <a:ext cx="6238567" cy="1895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 year-old female with chest pain after a 7 hours flight.  She had previous deep vein thrombosis in her lower limbs</a:t>
            </a:r>
            <a:r>
              <a:rPr lang="en-CA" sz="3600" dirty="0" smtClean="0">
                <a:solidFill>
                  <a:srgbClr val="FFC000"/>
                </a:solidFill>
              </a:rPr>
              <a:t>. </a:t>
            </a:r>
            <a:endParaRPr lang="ar-SA" sz="36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026275" y="668985"/>
            <a:ext cx="6165725" cy="6107900"/>
          </a:xfrm>
        </p:spPr>
      </p:pic>
      <p:sp>
        <p:nvSpPr>
          <p:cNvPr id="4" name="TextBox 3"/>
          <p:cNvSpPr txBox="1"/>
          <p:nvPr/>
        </p:nvSpPr>
        <p:spPr>
          <a:xfrm>
            <a:off x="354740" y="2316686"/>
            <a:ext cx="540528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are you suspecting this patient has?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embolism </a:t>
            </a:r>
            <a:endParaRPr lang="en-CA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you see any abnormality in this chest x ray?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to do next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09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81116"/>
            <a:ext cx="6238567" cy="1895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 year-old female with chest pain after a 7 hours flight.  She had previous deep vein thrombosis in her lower limbs</a:t>
            </a:r>
            <a:r>
              <a:rPr lang="en-CA" sz="3600" dirty="0" smtClean="0">
                <a:solidFill>
                  <a:srgbClr val="FFC000"/>
                </a:solidFill>
              </a:rPr>
              <a:t>. </a:t>
            </a:r>
            <a:endParaRPr lang="ar-SA" sz="36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026275" y="668985"/>
            <a:ext cx="6165725" cy="6107900"/>
          </a:xfrm>
        </p:spPr>
      </p:pic>
      <p:sp>
        <p:nvSpPr>
          <p:cNvPr id="4" name="TextBox 3"/>
          <p:cNvSpPr txBox="1"/>
          <p:nvPr/>
        </p:nvSpPr>
        <p:spPr>
          <a:xfrm>
            <a:off x="354740" y="2316686"/>
            <a:ext cx="540528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are you suspecting this </a:t>
            </a:r>
            <a:r>
              <a:rPr lang="en-CA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pataint</a:t>
            </a:r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has?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embolism </a:t>
            </a:r>
            <a:endParaRPr lang="en-CA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you see any abnormality in this chest x ray?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to do next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CT pulmonary angiogram. </a:t>
            </a:r>
            <a:endParaRPr lang="ar-SA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535095" y="1349477"/>
            <a:ext cx="5389462" cy="53389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475" y="-114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Pulmonary embolism</a:t>
            </a:r>
            <a:endParaRPr lang="ar-S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366"/>
            <a:ext cx="6228188" cy="547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0214" y="4866968"/>
            <a:ext cx="18214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Thrombus</a:t>
            </a:r>
            <a:r>
              <a:rPr lang="en-CA" dirty="0" smtClean="0"/>
              <a:t> 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108155" y="4711667"/>
            <a:ext cx="18214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Thrombus</a:t>
            </a:r>
            <a:r>
              <a:rPr lang="en-C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45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8685"/>
          <a:stretch/>
        </p:blipFill>
        <p:spPr>
          <a:xfrm>
            <a:off x="6535095" y="1349477"/>
            <a:ext cx="5389462" cy="53389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475" y="-114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Pulmonary embolism</a:t>
            </a:r>
            <a:endParaRPr lang="ar-S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366"/>
            <a:ext cx="6228188" cy="547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0214" y="4866968"/>
            <a:ext cx="18214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Thrombus</a:t>
            </a:r>
            <a:r>
              <a:rPr lang="en-CA" dirty="0" smtClean="0"/>
              <a:t> 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108155" y="4711667"/>
            <a:ext cx="18214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Thrombus</a:t>
            </a:r>
            <a:r>
              <a:rPr lang="en-CA" dirty="0" smtClean="0"/>
              <a:t> 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108155" y="1730027"/>
            <a:ext cx="612003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CT pulmonary angiogram is the gold standard exam to diagnose PE</a:t>
            </a:r>
            <a:endParaRPr lang="ar-SA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5095" y="5488065"/>
            <a:ext cx="534874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most common x ray finding in </a:t>
            </a:r>
            <a:r>
              <a:rPr lang="en-CA" sz="3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CA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 is ” NORMAL” </a:t>
            </a:r>
            <a:endParaRPr lang="ar-SA" sz="3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4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1" r="29647" b="63550"/>
          <a:stretch/>
        </p:blipFill>
        <p:spPr>
          <a:xfrm>
            <a:off x="6822014" y="1998738"/>
            <a:ext cx="5265193" cy="3825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63652" b="63550"/>
          <a:stretch/>
        </p:blipFill>
        <p:spPr>
          <a:xfrm>
            <a:off x="1392812" y="1998738"/>
            <a:ext cx="5189909" cy="3825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739" b="63550"/>
          <a:stretch/>
        </p:blipFill>
        <p:spPr>
          <a:xfrm>
            <a:off x="56042" y="2091607"/>
            <a:ext cx="1097477" cy="3526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8277" y="499282"/>
            <a:ext cx="8074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is the diagnosis ?</a:t>
            </a:r>
            <a:endParaRPr lang="ar-SA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15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8" t="2785" r="4565"/>
          <a:stretch/>
        </p:blipFill>
        <p:spPr>
          <a:xfrm>
            <a:off x="5943595" y="1245620"/>
            <a:ext cx="5825613" cy="53708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963" r="14670"/>
          <a:stretch/>
        </p:blipFill>
        <p:spPr>
          <a:xfrm>
            <a:off x="302344" y="1245621"/>
            <a:ext cx="4940707" cy="5370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741" y="176500"/>
            <a:ext cx="110391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30 year-old with fever.</a:t>
            </a:r>
            <a:endParaRPr lang="ar-SA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35325" y="3819522"/>
            <a:ext cx="2721077" cy="25588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261232" y="1453373"/>
            <a:ext cx="5748183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Is it a mass or infiltration ??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Infiltration/pneumonia</a:t>
            </a:r>
          </a:p>
          <a:p>
            <a:endParaRPr lang="en-CA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Which lung lobe is affected?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Right middle lobe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7115" y="3834580"/>
            <a:ext cx="2337621" cy="21790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2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1" r="29647" b="63550"/>
          <a:stretch/>
        </p:blipFill>
        <p:spPr>
          <a:xfrm>
            <a:off x="6822014" y="1998738"/>
            <a:ext cx="5265193" cy="3825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63652" b="63550"/>
          <a:stretch/>
        </p:blipFill>
        <p:spPr>
          <a:xfrm>
            <a:off x="1392812" y="1998738"/>
            <a:ext cx="5189909" cy="3825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739" b="63550"/>
          <a:stretch/>
        </p:blipFill>
        <p:spPr>
          <a:xfrm>
            <a:off x="56042" y="2091607"/>
            <a:ext cx="1097477" cy="3526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8277" y="499282"/>
            <a:ext cx="8074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is the diagnosis ?</a:t>
            </a:r>
            <a:endParaRPr lang="ar-SA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7291" y="6009968"/>
            <a:ext cx="451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Myocardial ischemia </a:t>
            </a:r>
            <a:endParaRPr lang="ar-S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9220" y="6053076"/>
            <a:ext cx="4513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Myocardial infarction </a:t>
            </a:r>
            <a:endParaRPr lang="ar-S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0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568" y="2304948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1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Thank you </a:t>
            </a:r>
            <a:endParaRPr lang="ar-SA" sz="1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481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4" y="1308542"/>
            <a:ext cx="4734232" cy="4470007"/>
          </a:xfrm>
        </p:spPr>
        <p:txBody>
          <a:bodyPr>
            <a:normAutofit fontScale="90000"/>
          </a:bodyPr>
          <a:lstStyle/>
          <a:p>
            <a:r>
              <a:rPr lang="en-CA" sz="60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50 year-old smoker.</a:t>
            </a: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diagnosis?</a:t>
            </a:r>
            <a: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b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8184"/>
          <a:stretch/>
        </p:blipFill>
        <p:spPr>
          <a:xfrm>
            <a:off x="4933336" y="291526"/>
            <a:ext cx="7011016" cy="6504040"/>
          </a:xfrm>
        </p:spPr>
      </p:pic>
    </p:spTree>
    <p:extLst>
      <p:ext uri="{BB962C8B-B14F-4D97-AF65-F5344CB8AC3E}">
        <p14:creationId xmlns:p14="http://schemas.microsoft.com/office/powerpoint/2010/main" val="28331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4" y="1308542"/>
            <a:ext cx="4734232" cy="4470007"/>
          </a:xfrm>
        </p:spPr>
        <p:txBody>
          <a:bodyPr>
            <a:normAutofit fontScale="90000"/>
          </a:bodyPr>
          <a:lstStyle/>
          <a:p>
            <a:r>
              <a:rPr lang="en-CA" sz="60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50 year-old smoker.</a:t>
            </a: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diagnosis?</a:t>
            </a:r>
            <a: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b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Left lung mass. </a:t>
            </a:r>
            <a:endParaRPr lang="ar-SA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8184"/>
          <a:stretch/>
        </p:blipFill>
        <p:spPr>
          <a:xfrm>
            <a:off x="4933336" y="291526"/>
            <a:ext cx="7011016" cy="6504040"/>
          </a:xfrm>
        </p:spPr>
      </p:pic>
      <p:sp>
        <p:nvSpPr>
          <p:cNvPr id="5" name="Oval 4"/>
          <p:cNvSpPr/>
          <p:nvPr/>
        </p:nvSpPr>
        <p:spPr>
          <a:xfrm>
            <a:off x="9055510" y="1939413"/>
            <a:ext cx="1954161" cy="1968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4" y="1308542"/>
            <a:ext cx="4734232" cy="4470007"/>
          </a:xfrm>
        </p:spPr>
        <p:txBody>
          <a:bodyPr>
            <a:normAutofit fontScale="90000"/>
          </a:bodyPr>
          <a:lstStyle/>
          <a:p>
            <a:r>
              <a:rPr lang="en-CA" sz="60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50 year-old smoker.</a:t>
            </a: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the most likely diagnosis?</a:t>
            </a:r>
            <a: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br>
              <a:rPr lang="en-CA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Left lung mass. </a:t>
            </a:r>
            <a:endParaRPr lang="ar-SA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8184"/>
          <a:stretch/>
        </p:blipFill>
        <p:spPr>
          <a:xfrm>
            <a:off x="4933336" y="291526"/>
            <a:ext cx="7011016" cy="6504040"/>
          </a:xfrm>
        </p:spPr>
      </p:pic>
      <p:sp>
        <p:nvSpPr>
          <p:cNvPr id="5" name="Oval 4"/>
          <p:cNvSpPr/>
          <p:nvPr/>
        </p:nvSpPr>
        <p:spPr>
          <a:xfrm>
            <a:off x="9055510" y="1939413"/>
            <a:ext cx="1954161" cy="1968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7490" r="8366" b="15070"/>
          <a:stretch/>
        </p:blipFill>
        <p:spPr>
          <a:xfrm>
            <a:off x="199104" y="988386"/>
            <a:ext cx="6576954" cy="5110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993" y="4923640"/>
            <a:ext cx="31045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6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CT scan </a:t>
            </a:r>
            <a:endParaRPr lang="ar-SA" sz="60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3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373</TotalTime>
  <Words>951</Words>
  <Application>Microsoft Office PowerPoint</Application>
  <PresentationFormat>Widescreen</PresentationFormat>
  <Paragraphs>197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Andalus</vt:lpstr>
      <vt:lpstr>Arial</vt:lpstr>
      <vt:lpstr>Calibri</vt:lpstr>
      <vt:lpstr>Calibri Light</vt:lpstr>
      <vt:lpstr>Times New Roman</vt:lpstr>
      <vt:lpstr>Wingdings</vt:lpstr>
      <vt:lpstr>Office Theme</vt:lpstr>
      <vt:lpstr>Radiology of cardiorespiratory disease  (interactive lecture)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50 year-old smoker.  What is the most likely diagnosis?   </vt:lpstr>
      <vt:lpstr>50 year-old smoker.  What is the most likely diagnosis?   Left lung mass. </vt:lpstr>
      <vt:lpstr>50 year-old smoker.  What is the most likely diagnosis?   Left lung mass. </vt:lpstr>
      <vt:lpstr>PowerPoint Presentation</vt:lpstr>
      <vt:lpstr>40 year-old female complaining of dyspnea.</vt:lpstr>
      <vt:lpstr>40 year-old female complaining of dyspnea.</vt:lpstr>
      <vt:lpstr>40 year-old female complaining of dyspnea.</vt:lpstr>
      <vt:lpstr>PowerPoint Presentation</vt:lpstr>
      <vt:lpstr>PowerPoint Presentation</vt:lpstr>
      <vt:lpstr>Pleural effusion (fluid tracking into right horizontal fissure) </vt:lpstr>
      <vt:lpstr>25 year-old male with with chest pain </vt:lpstr>
      <vt:lpstr>25 year-old male with with chest pain </vt:lpstr>
      <vt:lpstr>What is the diagnosis ?</vt:lpstr>
      <vt:lpstr>What is the diagnosis ?</vt:lpstr>
      <vt:lpstr>PowerPoint Presentation</vt:lpstr>
      <vt:lpstr>Which film is abnormal? What is the abnormality? </vt:lpstr>
      <vt:lpstr>Which film is abnormal? What is the abnormality? </vt:lpstr>
      <vt:lpstr>Which film is abnormal? What is the abnormality? </vt:lpstr>
      <vt:lpstr>Which film is abnormal? What is the abnormality? </vt:lpstr>
      <vt:lpstr>PowerPoint Presentation</vt:lpstr>
      <vt:lpstr>PowerPoint Presentation</vt:lpstr>
      <vt:lpstr>PowerPoint Presentation</vt:lpstr>
      <vt:lpstr>PowerPoint Presentation</vt:lpstr>
      <vt:lpstr> Left atrium enlargement  vs  Right atrium enlargement </vt:lpstr>
      <vt:lpstr>What is the diagnosis?</vt:lpstr>
      <vt:lpstr>What is the diagnosis?</vt:lpstr>
      <vt:lpstr>What is the diagnosis?</vt:lpstr>
      <vt:lpstr>What is the diagnosis?</vt:lpstr>
      <vt:lpstr>60 year –old male with difficulty in breathing </vt:lpstr>
      <vt:lpstr>60 year –old male with difficulty in breathing </vt:lpstr>
      <vt:lpstr>60 year –old male with difficulty in breathing </vt:lpstr>
      <vt:lpstr>60 year –old male with difficulty in breathing </vt:lpstr>
      <vt:lpstr>60 year –old male with difficulty in breathing </vt:lpstr>
      <vt:lpstr>What do you see in this x ray ? </vt:lpstr>
      <vt:lpstr>What do you see in this x ray ? Right middle lobe collapse. </vt:lpstr>
      <vt:lpstr>Right upper lobe collapse </vt:lpstr>
      <vt:lpstr>PowerPoint Presentation</vt:lpstr>
      <vt:lpstr>PowerPoint Presentation</vt:lpstr>
      <vt:lpstr>PowerPoint Presentation</vt:lpstr>
      <vt:lpstr>50 year-old with severe chest pain.</vt:lpstr>
      <vt:lpstr>50 year-old with severe chest pain.</vt:lpstr>
      <vt:lpstr>50 year-old with severe chest pain.</vt:lpstr>
      <vt:lpstr>What is the diagnosis ? </vt:lpstr>
      <vt:lpstr>What is the diagnosis ? Aortic dissection.  </vt:lpstr>
      <vt:lpstr>40 year-old female with chest pain after a 7 hours flight.  She had previous deep vein thrombosis in her lower limbs. </vt:lpstr>
      <vt:lpstr>40 year-old female with chest pain after a 7 hours flight.  She had previous deep vein thrombosis in her lower limbs. </vt:lpstr>
      <vt:lpstr>40 year-old female with chest pain after a 7 hours flight.  She had previous deep vein thrombosis in her lower limbs. </vt:lpstr>
      <vt:lpstr>40 year-old female with chest pain after a 7 hours flight.  She had previous deep vein thrombosis in her lower limbs. </vt:lpstr>
      <vt:lpstr>40 year-old female with chest pain after a 7 hours flight.  She had previous deep vein thrombosis in her lower limbs. </vt:lpstr>
      <vt:lpstr>40 year-old female with chest pain after a 7 hours flight.  She had previous deep vein thrombosis in her lower limbs. </vt:lpstr>
      <vt:lpstr>Pulmonary embolism</vt:lpstr>
      <vt:lpstr>Pulmonary embolism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cardiorespiratory disease  (interactive lecture)</dc:title>
  <dc:creator>Reshaid Al Jurayyan</dc:creator>
  <cp:lastModifiedBy>Reshaid Al Jurayyan</cp:lastModifiedBy>
  <cp:revision>35</cp:revision>
  <dcterms:created xsi:type="dcterms:W3CDTF">2018-10-14T18:11:34Z</dcterms:created>
  <dcterms:modified xsi:type="dcterms:W3CDTF">2018-10-15T09:52:49Z</dcterms:modified>
</cp:coreProperties>
</file>