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47" r:id="rId2"/>
    <p:sldId id="366" r:id="rId3"/>
    <p:sldId id="350" r:id="rId4"/>
    <p:sldId id="360" r:id="rId5"/>
    <p:sldId id="280" r:id="rId6"/>
    <p:sldId id="259" r:id="rId7"/>
    <p:sldId id="273" r:id="rId8"/>
    <p:sldId id="365" r:id="rId9"/>
    <p:sldId id="284" r:id="rId10"/>
    <p:sldId id="260" r:id="rId11"/>
    <p:sldId id="339" r:id="rId12"/>
    <p:sldId id="357" r:id="rId13"/>
    <p:sldId id="352" r:id="rId14"/>
    <p:sldId id="358" r:id="rId15"/>
    <p:sldId id="359" r:id="rId16"/>
    <p:sldId id="286" r:id="rId17"/>
    <p:sldId id="287" r:id="rId18"/>
    <p:sldId id="262" r:id="rId19"/>
    <p:sldId id="266" r:id="rId20"/>
    <p:sldId id="291" r:id="rId21"/>
    <p:sldId id="267" r:id="rId22"/>
    <p:sldId id="292" r:id="rId23"/>
    <p:sldId id="293" r:id="rId24"/>
    <p:sldId id="295" r:id="rId25"/>
    <p:sldId id="353" r:id="rId26"/>
    <p:sldId id="294" r:id="rId27"/>
    <p:sldId id="351" r:id="rId28"/>
    <p:sldId id="274" r:id="rId29"/>
    <p:sldId id="276" r:id="rId30"/>
    <p:sldId id="363" r:id="rId31"/>
    <p:sldId id="278" r:id="rId32"/>
    <p:sldId id="367" r:id="rId33"/>
    <p:sldId id="297" r:id="rId34"/>
    <p:sldId id="298" r:id="rId35"/>
    <p:sldId id="299" r:id="rId36"/>
    <p:sldId id="300" r:id="rId37"/>
    <p:sldId id="355" r:id="rId38"/>
    <p:sldId id="354" r:id="rId39"/>
    <p:sldId id="303" r:id="rId40"/>
    <p:sldId id="302" r:id="rId41"/>
    <p:sldId id="304" r:id="rId42"/>
    <p:sldId id="356" r:id="rId43"/>
    <p:sldId id="305" r:id="rId44"/>
    <p:sldId id="369" r:id="rId45"/>
    <p:sldId id="370" r:id="rId46"/>
    <p:sldId id="371" r:id="rId47"/>
    <p:sldId id="372" r:id="rId48"/>
    <p:sldId id="373" r:id="rId49"/>
    <p:sldId id="374" r:id="rId50"/>
    <p:sldId id="395" r:id="rId51"/>
    <p:sldId id="396" r:id="rId52"/>
    <p:sldId id="375" r:id="rId53"/>
    <p:sldId id="376" r:id="rId54"/>
    <p:sldId id="377" r:id="rId55"/>
    <p:sldId id="390" r:id="rId56"/>
    <p:sldId id="391" r:id="rId57"/>
    <p:sldId id="392" r:id="rId58"/>
    <p:sldId id="393" r:id="rId59"/>
    <p:sldId id="394" r:id="rId60"/>
    <p:sldId id="378" r:id="rId61"/>
    <p:sldId id="379" r:id="rId62"/>
    <p:sldId id="380" r:id="rId63"/>
    <p:sldId id="381" r:id="rId64"/>
    <p:sldId id="382" r:id="rId65"/>
    <p:sldId id="383" r:id="rId66"/>
    <p:sldId id="384" r:id="rId67"/>
    <p:sldId id="385" r:id="rId68"/>
    <p:sldId id="386" r:id="rId69"/>
    <p:sldId id="387" r:id="rId70"/>
    <p:sldId id="346" r:id="rId71"/>
  </p:sldIdLst>
  <p:sldSz cx="9144000" cy="6858000" type="screen4x3"/>
  <p:notesSz cx="6858000" cy="9144000"/>
  <p:defaultTextStyle>
    <a:defPPr>
      <a:defRPr lang="x-non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92"/>
    <p:restoredTop sz="93807"/>
  </p:normalViewPr>
  <p:slideViewPr>
    <p:cSldViewPr>
      <p:cViewPr varScale="1">
        <p:scale>
          <a:sx n="98" d="100"/>
          <a:sy n="98" d="100"/>
        </p:scale>
        <p:origin x="34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انقر لتحرير نمط العنوان الثانوي الرئيسي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x-none" smtClean="0"/>
              <a:t>انقر لتحرير نمط العنوان الرئيسي</a:t>
            </a:r>
            <a:endParaRPr lang="x-none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x-none" smtClean="0"/>
              <a:t>انقر لتحرير أنماط النص الرئيسي</a:t>
            </a:r>
          </a:p>
          <a:p>
            <a:pPr lvl="1"/>
            <a:r>
              <a:rPr lang="x-none" smtClean="0"/>
              <a:t>المستوى الثاني</a:t>
            </a:r>
          </a:p>
          <a:p>
            <a:pPr lvl="2"/>
            <a:r>
              <a:rPr lang="x-none" smtClean="0"/>
              <a:t>المستوى الثالث</a:t>
            </a:r>
          </a:p>
          <a:p>
            <a:pPr lvl="3"/>
            <a:r>
              <a:rPr lang="x-none" smtClean="0"/>
              <a:t>المستوى الرابع</a:t>
            </a:r>
          </a:p>
          <a:p>
            <a:pPr lvl="4"/>
            <a:r>
              <a:rPr lang="x-none" smtClean="0"/>
              <a:t>المستوى الخامس</a:t>
            </a:r>
            <a:endParaRPr lang="x-none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1F900-C799-4978-9064-B94DF5677BBC}" type="datetimeFigureOut">
              <a:rPr lang="x-none" smtClean="0"/>
              <a:pPr/>
              <a:t>11/15/2017</a:t>
            </a:fld>
            <a:endParaRPr lang="x-none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C2FC6-34B7-4282-BECF-4899BCC77A85}" type="slidenum">
              <a:rPr lang="x-none" smtClean="0"/>
              <a:pPr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501008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Radiology of Urinary System Diseases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47664" y="5229200"/>
            <a:ext cx="5936704" cy="1262838"/>
          </a:xfrm>
        </p:spPr>
        <p:txBody>
          <a:bodyPr/>
          <a:lstStyle/>
          <a:p>
            <a:r>
              <a:rPr lang="en-US" sz="2800" dirty="0" smtClean="0"/>
              <a:t>Dr. Husain </a:t>
            </a:r>
            <a:r>
              <a:rPr lang="en-US" sz="2800" dirty="0" err="1" smtClean="0"/>
              <a:t>Alturkistani</a:t>
            </a:r>
            <a:endParaRPr lang="en-US" sz="2800" dirty="0" smtClean="0"/>
          </a:p>
          <a:p>
            <a:r>
              <a:rPr lang="en-US" sz="2400" dirty="0" smtClean="0"/>
              <a:t>Assistant Professor &amp; Consultant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944" y="107901"/>
            <a:ext cx="3328144" cy="33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904" r="18692" b="9142"/>
          <a:stretch>
            <a:fillRect/>
          </a:stretch>
        </p:blipFill>
        <p:spPr bwMode="auto">
          <a:xfrm>
            <a:off x="121090" y="80628"/>
            <a:ext cx="8915406" cy="658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Renal </a:t>
            </a:r>
            <a:r>
              <a:rPr lang="en-US" dirty="0"/>
              <a:t>C</a:t>
            </a:r>
            <a:r>
              <a:rPr lang="en-US" dirty="0" smtClean="0"/>
              <a:t>alculus– CT Scan</a:t>
            </a:r>
            <a:endParaRPr lang="x-none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355976" cy="435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780392"/>
            <a:ext cx="4716016" cy="342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Acute Pyelonephritis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- Life threatening infection &amp; medical emergency</a:t>
            </a:r>
          </a:p>
          <a:p>
            <a:pPr marL="0" indent="0" algn="l">
              <a:buNone/>
            </a:pPr>
            <a:r>
              <a:rPr lang="en-US" dirty="0" smtClean="0"/>
              <a:t>- Through lower urinary tract</a:t>
            </a:r>
          </a:p>
          <a:p>
            <a:pPr marL="0" indent="0" algn="l">
              <a:buNone/>
            </a:pPr>
            <a:r>
              <a:rPr lang="en-US" dirty="0" smtClean="0"/>
              <a:t>- Early diagnosis and management has significant impact on patient outcome</a:t>
            </a:r>
          </a:p>
          <a:p>
            <a:pPr marL="0" indent="0" algn="l">
              <a:buNone/>
            </a:pPr>
            <a:r>
              <a:rPr lang="en-US" dirty="0" smtClean="0"/>
              <a:t>- Presentation: (Fever, loin pain, nausea/vomiting)</a:t>
            </a:r>
          </a:p>
        </p:txBody>
      </p:sp>
    </p:spTree>
    <p:extLst>
      <p:ext uri="{BB962C8B-B14F-4D97-AF65-F5344CB8AC3E}">
        <p14:creationId xmlns:p14="http://schemas.microsoft.com/office/powerpoint/2010/main" val="39913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476672"/>
            <a:ext cx="4671865" cy="52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5949280"/>
            <a:ext cx="6591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Pyelonephritis: Wedge shaped </a:t>
            </a:r>
            <a:r>
              <a:rPr lang="en-US" sz="2400" dirty="0" err="1" smtClean="0"/>
              <a:t>hypoperfused</a:t>
            </a:r>
            <a:r>
              <a:rPr lang="en-US" sz="2400" dirty="0" smtClean="0"/>
              <a:t> lesion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88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Cystitis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- Presentation: (Fever, suprapubic pain, frequent urination)</a:t>
            </a:r>
          </a:p>
          <a:p>
            <a:pPr marL="0" indent="0" algn="l">
              <a:buNone/>
            </a:pPr>
            <a:r>
              <a:rPr lang="en-US" dirty="0" smtClean="0"/>
              <a:t>- As upper UTI, more common in females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4932040" cy="3699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393" y="3284984"/>
            <a:ext cx="4949607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3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691422" cy="677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62478"/>
            <a:ext cx="8476755" cy="660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437464" y="188640"/>
            <a:ext cx="8372139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463596" y="116632"/>
            <a:ext cx="8369232" cy="652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/>
              <a:t>To know the </a:t>
            </a:r>
            <a:r>
              <a:rPr lang="en-US" dirty="0" smtClean="0"/>
              <a:t>principle </a:t>
            </a:r>
            <a:r>
              <a:rPr lang="en-US" dirty="0"/>
              <a:t>disease entities of the urinary system organs and how they look in </a:t>
            </a:r>
            <a:r>
              <a:rPr lang="en-US" dirty="0" smtClean="0"/>
              <a:t>imaging</a:t>
            </a:r>
            <a:endParaRPr lang="en-US" dirty="0"/>
          </a:p>
          <a:p>
            <a:pPr marL="0" indent="0" algn="l">
              <a:buNone/>
            </a:pP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To </a:t>
            </a:r>
            <a:r>
              <a:rPr lang="en-US" dirty="0"/>
              <a:t>correlate the clinical manifestations with </a:t>
            </a:r>
            <a:r>
              <a:rPr lang="en-US"/>
              <a:t>radiological </a:t>
            </a:r>
            <a:r>
              <a:rPr lang="en-US" smtClean="0"/>
              <a:t>images</a:t>
            </a: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09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611242" cy="671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58853" y="188640"/>
            <a:ext cx="8461619" cy="659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927006"/>
            <a:ext cx="3485469" cy="3518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199701" y="38122"/>
            <a:ext cx="8692779" cy="677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129042"/>
            <a:ext cx="8576127" cy="668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662889" cy="675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48" y="1988840"/>
            <a:ext cx="4797152" cy="4797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719" y="764704"/>
            <a:ext cx="7328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70 y/o female presented with painless hematuria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426823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7090"/>
          <a:stretch>
            <a:fillRect/>
          </a:stretch>
        </p:blipFill>
        <p:spPr bwMode="auto">
          <a:xfrm>
            <a:off x="148853" y="72008"/>
            <a:ext cx="8815635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301" y="87956"/>
            <a:ext cx="4709195" cy="4853212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4141933" cy="2520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81" y="2741544"/>
            <a:ext cx="4116456" cy="411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72008"/>
            <a:ext cx="8649303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592049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340768"/>
            <a:ext cx="576064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 smtClean="0"/>
              <a:t>Categories:</a:t>
            </a:r>
          </a:p>
          <a:p>
            <a:pPr algn="l"/>
            <a:endParaRPr lang="en-US" dirty="0"/>
          </a:p>
          <a:p>
            <a:pPr algn="l"/>
            <a:r>
              <a:rPr lang="en-US" sz="3200" dirty="0" smtClean="0"/>
              <a:t>   - Renal Colic</a:t>
            </a:r>
          </a:p>
          <a:p>
            <a:pPr algn="l"/>
            <a:r>
              <a:rPr lang="en-US" sz="3200" dirty="0" smtClean="0"/>
              <a:t>   - Infections </a:t>
            </a:r>
          </a:p>
          <a:p>
            <a:pPr algn="l"/>
            <a:r>
              <a:rPr lang="en-US" sz="3200" dirty="0"/>
              <a:t> </a:t>
            </a:r>
            <a:r>
              <a:rPr lang="en-US" sz="3200" dirty="0" smtClean="0"/>
              <a:t>  - </a:t>
            </a:r>
            <a:r>
              <a:rPr lang="en-US" sz="3200" dirty="0" err="1" smtClean="0"/>
              <a:t>Urosepsis</a:t>
            </a:r>
            <a:endParaRPr lang="en-US" sz="3200" dirty="0" smtClean="0"/>
          </a:p>
          <a:p>
            <a:pPr algn="l"/>
            <a:r>
              <a:rPr lang="en-US" sz="3200" dirty="0" smtClean="0"/>
              <a:t>   - Masses</a:t>
            </a:r>
          </a:p>
          <a:p>
            <a:pPr algn="l"/>
            <a:r>
              <a:rPr lang="en-US" sz="3200" dirty="0" smtClean="0"/>
              <a:t>   - Renal Failure</a:t>
            </a:r>
          </a:p>
          <a:p>
            <a:pPr algn="l"/>
            <a:r>
              <a:rPr lang="en-US" sz="3200" dirty="0" smtClean="0"/>
              <a:t>   - Trauma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239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70" y="1628800"/>
            <a:ext cx="4245978" cy="33714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04831"/>
            <a:ext cx="4076647" cy="339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44624"/>
            <a:ext cx="8577104" cy="668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00808"/>
            <a:ext cx="5934903" cy="4286848"/>
          </a:xfrm>
        </p:spPr>
      </p:pic>
    </p:spTree>
    <p:extLst>
      <p:ext uri="{BB962C8B-B14F-4D97-AF65-F5344CB8AC3E}">
        <p14:creationId xmlns:p14="http://schemas.microsoft.com/office/powerpoint/2010/main" val="1338386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72009"/>
            <a:ext cx="8556913" cy="6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116632"/>
            <a:ext cx="855691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87270" y="5877272"/>
            <a:ext cx="184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229200"/>
            <a:ext cx="971686" cy="295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23528" y="44624"/>
            <a:ext cx="8608544" cy="67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38122"/>
            <a:ext cx="8692779" cy="677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908720"/>
            <a:ext cx="5206888" cy="4107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7579" y="5301208"/>
            <a:ext cx="2879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Grade 1-2 injury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92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764704"/>
            <a:ext cx="4378424" cy="4472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8091" y="5517232"/>
            <a:ext cx="2545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Grade </a:t>
            </a:r>
            <a:r>
              <a:rPr lang="en-US" sz="3200" smtClean="0"/>
              <a:t>3 injury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811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95536" y="116632"/>
            <a:ext cx="8450750" cy="658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Renal Colic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- Caused by renal calculi</a:t>
            </a:r>
          </a:p>
          <a:p>
            <a:pPr marL="0" indent="0" algn="l">
              <a:buNone/>
            </a:pPr>
            <a:r>
              <a:rPr lang="en-US" dirty="0" smtClean="0"/>
              <a:t>- </a:t>
            </a:r>
            <a:r>
              <a:rPr lang="en-US" i="1" dirty="0" smtClean="0">
                <a:solidFill>
                  <a:srgbClr val="C00000"/>
                </a:solidFill>
              </a:rPr>
              <a:t>Classic presentation</a:t>
            </a:r>
            <a:r>
              <a:rPr lang="en-US" dirty="0" smtClean="0"/>
              <a:t>: (sudden onset of severe flank pain radiating inferiorly and anteriorly +/- nausea and vomiting)</a:t>
            </a:r>
          </a:p>
          <a:p>
            <a:pPr marL="0" indent="0" algn="l">
              <a:buNone/>
            </a:pPr>
            <a:r>
              <a:rPr lang="en-US" dirty="0" smtClean="0"/>
              <a:t>- </a:t>
            </a:r>
            <a:r>
              <a:rPr lang="en-US" i="1" dirty="0" smtClean="0"/>
              <a:t>Diagnosis often made clinically</a:t>
            </a:r>
          </a:p>
          <a:p>
            <a:pPr marL="0" indent="0" algn="l">
              <a:buNone/>
            </a:pPr>
            <a:r>
              <a:rPr lang="en-US" b="1" dirty="0" smtClean="0">
                <a:solidFill>
                  <a:schemeClr val="tx2"/>
                </a:solidFill>
              </a:rPr>
              <a:t>Imaging: to confirm and evaluate calculi</a:t>
            </a:r>
          </a:p>
          <a:p>
            <a:pPr marL="0" indent="0" algn="l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83937" y="144016"/>
            <a:ext cx="8464527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51520" y="116632"/>
            <a:ext cx="8592049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24744"/>
            <a:ext cx="5350648" cy="43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443088" y="144016"/>
            <a:ext cx="837214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This is a featured p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3188" y="-11128375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92896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Spot Diagnoses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58284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8959584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32856"/>
            <a:ext cx="5523079" cy="3513152"/>
          </a:xfrm>
        </p:spPr>
      </p:pic>
    </p:spTree>
    <p:extLst>
      <p:ext uri="{BB962C8B-B14F-4D97-AF65-F5344CB8AC3E}">
        <p14:creationId xmlns:p14="http://schemas.microsoft.com/office/powerpoint/2010/main" val="2005847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388910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6407690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5325" y="1556792"/>
            <a:ext cx="525334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86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69721" y="116632"/>
            <a:ext cx="8450751" cy="658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5816" y="2204864"/>
            <a:ext cx="3792223" cy="346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08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382" y="1844824"/>
            <a:ext cx="501523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23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6828" y="1772816"/>
            <a:ext cx="4870344" cy="36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253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00808"/>
            <a:ext cx="4584519" cy="4002357"/>
          </a:xfrm>
        </p:spPr>
      </p:pic>
    </p:spTree>
    <p:extLst>
      <p:ext uri="{BB962C8B-B14F-4D97-AF65-F5344CB8AC3E}">
        <p14:creationId xmlns:p14="http://schemas.microsoft.com/office/powerpoint/2010/main" val="678771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767" y="1556792"/>
            <a:ext cx="5066813" cy="39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31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772816"/>
            <a:ext cx="57150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631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2132856"/>
            <a:ext cx="4889442" cy="366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46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1556792"/>
            <a:ext cx="469457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32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844824"/>
            <a:ext cx="5848222" cy="42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489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8" y="2132856"/>
            <a:ext cx="5250473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46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128106" y="116632"/>
            <a:ext cx="8556912" cy="6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28184" y="3029641"/>
            <a:ext cx="2314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KUB: to assess total stone burden, size, shape, location</a:t>
            </a:r>
          </a:p>
          <a:p>
            <a:pPr algn="l"/>
            <a:endParaRPr lang="en-US" dirty="0"/>
          </a:p>
          <a:p>
            <a:pPr algn="l"/>
            <a:r>
              <a:rPr lang="en-US" sz="2000" dirty="0" smtClean="0"/>
              <a:t>Often: US or CT is required in conjunction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062" y="1844824"/>
            <a:ext cx="4841875" cy="363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307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1916832"/>
            <a:ext cx="5102983" cy="386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2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413" y="1988840"/>
            <a:ext cx="4697173" cy="351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750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0626" y="1600200"/>
            <a:ext cx="526274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154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198886"/>
            <a:ext cx="4927278" cy="492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791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5736" y="2132856"/>
            <a:ext cx="4544265" cy="341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650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3318" y="2132856"/>
            <a:ext cx="4137363" cy="341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830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750" y="1804774"/>
            <a:ext cx="4901530" cy="395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044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700808"/>
            <a:ext cx="452596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858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1340768"/>
            <a:ext cx="3096344" cy="4984799"/>
          </a:xfrm>
        </p:spPr>
      </p:pic>
    </p:spTree>
    <p:extLst>
      <p:ext uri="{BB962C8B-B14F-4D97-AF65-F5344CB8AC3E}">
        <p14:creationId xmlns:p14="http://schemas.microsoft.com/office/powerpoint/2010/main" val="267070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395536" y="134486"/>
            <a:ext cx="8476754" cy="660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8"/>
            <a:ext cx="9144000" cy="6859843"/>
          </a:xfrm>
        </p:spPr>
      </p:pic>
      <p:sp>
        <p:nvSpPr>
          <p:cNvPr id="6" name="TextBox 5"/>
          <p:cNvSpPr txBox="1"/>
          <p:nvPr/>
        </p:nvSpPr>
        <p:spPr>
          <a:xfrm>
            <a:off x="3131840" y="4725144"/>
            <a:ext cx="3337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Brush Script MT" charset="0"/>
                <a:ea typeface="Brush Script MT" charset="0"/>
                <a:cs typeface="Brush Script MT" charset="0"/>
              </a:rPr>
              <a:t>Thank you</a:t>
            </a:r>
            <a:endParaRPr lang="en-US" sz="7200" dirty="0">
              <a:latin typeface="Brush Script MT" charset="0"/>
              <a:ea typeface="Brush Script MT" charset="0"/>
              <a:cs typeface="Brush Script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124744"/>
            <a:ext cx="4572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5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2" t="10178" r="18692" b="5499"/>
          <a:stretch>
            <a:fillRect/>
          </a:stretch>
        </p:blipFill>
        <p:spPr bwMode="auto">
          <a:xfrm>
            <a:off x="271707" y="78361"/>
            <a:ext cx="8548765" cy="666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208</Words>
  <Application>Microsoft Office PowerPoint</Application>
  <PresentationFormat>On-screen Show (4:3)</PresentationFormat>
  <Paragraphs>38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5" baseType="lpstr">
      <vt:lpstr>Arial Unicode MS</vt:lpstr>
      <vt:lpstr>Arial</vt:lpstr>
      <vt:lpstr>Brush Script MT</vt:lpstr>
      <vt:lpstr>Calibri</vt:lpstr>
      <vt:lpstr>سمة Office</vt:lpstr>
      <vt:lpstr>Radiology of Urinary System Diseases</vt:lpstr>
      <vt:lpstr>Objectives</vt:lpstr>
      <vt:lpstr>PowerPoint Presentation</vt:lpstr>
      <vt:lpstr>Renal Colic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Renal Calculus– CT Scan</vt:lpstr>
      <vt:lpstr>Acute Pyelonephritis</vt:lpstr>
      <vt:lpstr>PowerPoint Presentation</vt:lpstr>
      <vt:lpstr>Cystitis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Spot Diagnoses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yahay</dc:creator>
  <cp:lastModifiedBy>Hussain M. Al Turkistani</cp:lastModifiedBy>
  <cp:revision>111</cp:revision>
  <dcterms:created xsi:type="dcterms:W3CDTF">2011-11-04T12:21:13Z</dcterms:created>
  <dcterms:modified xsi:type="dcterms:W3CDTF">2017-11-15T15:30:13Z</dcterms:modified>
</cp:coreProperties>
</file>