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327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8" r:id="rId45"/>
    <p:sldId id="319" r:id="rId46"/>
    <p:sldId id="331" r:id="rId47"/>
    <p:sldId id="330" r:id="rId48"/>
    <p:sldId id="332" r:id="rId49"/>
    <p:sldId id="325" r:id="rId50"/>
    <p:sldId id="326" r:id="rId51"/>
    <p:sldId id="328" r:id="rId52"/>
    <p:sldId id="329" r:id="rId53"/>
    <p:sldId id="321" r:id="rId54"/>
    <p:sldId id="323" r:id="rId55"/>
    <p:sldId id="322" r:id="rId56"/>
    <p:sldId id="324" r:id="rId57"/>
    <p:sldId id="31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5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4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3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2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8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4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52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3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43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8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15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915A5-98D4-4109-816A-BB77F7DDB42F}" type="datetimeFigureOut">
              <a:rPr lang="en-US" smtClean="0"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68DC3-694E-4AF6-87F9-6506E0785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4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2312988"/>
            <a:ext cx="9648825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UROGENITAL TRACT IMAGING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</a:rPr>
              <a:t>Interactive session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4925" y="5186364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Dr. Husain </a:t>
            </a:r>
            <a:r>
              <a:rPr lang="en-US" sz="2800" i="1" dirty="0" err="1" smtClean="0">
                <a:solidFill>
                  <a:schemeClr val="accent6">
                    <a:lumMod val="50000"/>
                  </a:schemeClr>
                </a:solidFill>
              </a:rPr>
              <a:t>Alturkistani</a:t>
            </a:r>
            <a:endParaRPr lang="en-US" sz="28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accent6">
                    <a:lumMod val="50000"/>
                  </a:schemeClr>
                </a:solidFill>
              </a:rPr>
              <a:t>Assistant Professor &amp; Consultant</a:t>
            </a:r>
            <a:endParaRPr lang="en-US" sz="28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171450"/>
            <a:ext cx="29146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192" y="2871788"/>
            <a:ext cx="3274389" cy="39862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80" y="2761133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191" y="357541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stone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23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87" y="2900363"/>
            <a:ext cx="3250916" cy="3957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2344" y="279880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6070" y="365109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Renal mass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stone</a:t>
            </a:r>
          </a:p>
          <a:p>
            <a:r>
              <a:rPr lang="en-US" sz="2800" dirty="0"/>
              <a:t>d- Renal hemorrhage </a:t>
            </a:r>
          </a:p>
        </p:txBody>
      </p:sp>
    </p:spTree>
    <p:extLst>
      <p:ext uri="{BB962C8B-B14F-4D97-AF65-F5344CB8AC3E}">
        <p14:creationId xmlns:p14="http://schemas.microsoft.com/office/powerpoint/2010/main" val="2579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1373" cy="3348545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53" y="1783040"/>
            <a:ext cx="4848377" cy="3514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230" y="2731441"/>
            <a:ext cx="3668769" cy="41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4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(4)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</a:t>
            </a:r>
            <a:r>
              <a:rPr lang="en-US" sz="3200" dirty="0" smtClean="0"/>
              <a:t>y/o male presented </a:t>
            </a:r>
            <a:r>
              <a:rPr lang="en-US" sz="3200" dirty="0"/>
              <a:t>to the </a:t>
            </a:r>
            <a:r>
              <a:rPr lang="en-US" sz="3200" dirty="0" smtClean="0"/>
              <a:t>ER c/o </a:t>
            </a:r>
            <a:r>
              <a:rPr lang="en-US" sz="3200" dirty="0"/>
              <a:t>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78" y="3406130"/>
            <a:ext cx="5584949" cy="2905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62094" y="3406130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7576" y="4042739"/>
            <a:ext cx="39119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</a:t>
            </a:r>
            <a:r>
              <a:rPr lang="en-US" sz="2800" dirty="0" smtClean="0"/>
              <a:t>mass </a:t>
            </a:r>
            <a:endParaRPr lang="en-US" sz="2800" dirty="0"/>
          </a:p>
          <a:p>
            <a:r>
              <a:rPr lang="en-US" sz="2800" dirty="0"/>
              <a:t>b- Renal </a:t>
            </a:r>
            <a:r>
              <a:rPr lang="en-US" sz="2800" dirty="0" smtClean="0"/>
              <a:t>cyst</a:t>
            </a:r>
            <a:endParaRPr lang="en-US" sz="2800" dirty="0"/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/>
              <a:t>d- Renal </a:t>
            </a:r>
            <a:r>
              <a:rPr lang="en-US" sz="2800" dirty="0" smtClean="0"/>
              <a:t>hemorrhage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913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36 y/o male presented to the ER c/o acute sudden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 post </a:t>
            </a:r>
            <a:r>
              <a:rPr lang="en-US" sz="3200" dirty="0" smtClean="0"/>
              <a:t>RTA. US </a:t>
            </a:r>
            <a:r>
              <a:rPr lang="en-US" sz="3200" dirty="0"/>
              <a:t>was performed.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3" y="3409952"/>
            <a:ext cx="5584420" cy="29019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6600" y="3409952"/>
            <a:ext cx="4216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major finding? 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7370" y="4068109"/>
            <a:ext cx="36269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Renal mass </a:t>
            </a:r>
          </a:p>
          <a:p>
            <a:r>
              <a:rPr lang="en-US" sz="2800" dirty="0"/>
              <a:t>b- Renal cyst</a:t>
            </a:r>
          </a:p>
          <a:p>
            <a:r>
              <a:rPr lang="en-US" sz="2800" dirty="0"/>
              <a:t>c- Renal </a:t>
            </a:r>
            <a:r>
              <a:rPr lang="en-US" sz="2800" dirty="0" smtClean="0"/>
              <a:t>abscess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Renal hemorrhage</a:t>
            </a:r>
          </a:p>
        </p:txBody>
      </p:sp>
    </p:spTree>
    <p:extLst>
      <p:ext uri="{BB962C8B-B14F-4D97-AF65-F5344CB8AC3E}">
        <p14:creationId xmlns:p14="http://schemas.microsoft.com/office/powerpoint/2010/main" val="359052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57" y="1073744"/>
            <a:ext cx="5778659" cy="4740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41277" y="3443973"/>
            <a:ext cx="5450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SUBCAPSULAR RENAL HAEMATOMA</a:t>
            </a:r>
          </a:p>
        </p:txBody>
      </p:sp>
    </p:spTree>
    <p:extLst>
      <p:ext uri="{BB962C8B-B14F-4D97-AF65-F5344CB8AC3E}">
        <p14:creationId xmlns:p14="http://schemas.microsoft.com/office/powerpoint/2010/main" val="11857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925" y="260899"/>
            <a:ext cx="6758359" cy="6300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9465" y="260899"/>
            <a:ext cx="6241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1               Grade 2                 Grade 3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61116" y="3019245"/>
            <a:ext cx="427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Grade 4                    Grade 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7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030" y="1181688"/>
            <a:ext cx="8796282" cy="46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(5)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One month old boy with recurrent </a:t>
            </a:r>
            <a:r>
              <a:rPr lang="en-US" sz="3200" dirty="0" smtClean="0"/>
              <a:t>UTI.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13741"/>
            <a:ext cx="5795125" cy="3542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6953" y="2508569"/>
            <a:ext cx="466672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type of imaging is this?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a- Intravenous urography (IVU)</a:t>
            </a:r>
          </a:p>
          <a:p>
            <a:r>
              <a:rPr lang="en-US" sz="2800" dirty="0" smtClean="0"/>
              <a:t>b- CT with IV contrast</a:t>
            </a:r>
          </a:p>
          <a:p>
            <a:r>
              <a:rPr lang="en-US" sz="2800" dirty="0" smtClean="0"/>
              <a:t>c- Voiding </a:t>
            </a:r>
            <a:r>
              <a:rPr lang="en-US" sz="2800" dirty="0" err="1" smtClean="0"/>
              <a:t>cystourethrogram</a:t>
            </a:r>
            <a:endParaRPr lang="en-US" sz="2800" dirty="0" smtClean="0"/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pPr marL="514350" indent="-514350">
              <a:buAutoNum type="alphaL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240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32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1576" y="2503347"/>
            <a:ext cx="46698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type of imaging is this?</a:t>
            </a:r>
          </a:p>
          <a:p>
            <a:r>
              <a:rPr lang="en-US" sz="2800" dirty="0"/>
              <a:t>  </a:t>
            </a:r>
          </a:p>
          <a:p>
            <a:r>
              <a:rPr lang="en-US" sz="2800" dirty="0"/>
              <a:t>a- </a:t>
            </a:r>
            <a:r>
              <a:rPr lang="en-US" sz="2800" dirty="0" smtClean="0"/>
              <a:t>Intravenous urography (IVU)</a:t>
            </a:r>
            <a:endParaRPr lang="en-US" sz="2800" dirty="0"/>
          </a:p>
          <a:p>
            <a:r>
              <a:rPr lang="en-US" sz="2800" dirty="0"/>
              <a:t>b- CT with IV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Voiding </a:t>
            </a:r>
            <a:r>
              <a:rPr lang="en-US" sz="2800" dirty="0" err="1">
                <a:solidFill>
                  <a:srgbClr val="C00000"/>
                </a:solidFill>
              </a:rPr>
              <a:t>cystourethrogram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d- </a:t>
            </a:r>
            <a:r>
              <a:rPr lang="en-US" sz="2800" dirty="0" err="1" smtClean="0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69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0285"/>
            <a:ext cx="10515600" cy="132556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 </a:t>
            </a:r>
            <a:b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1733"/>
            <a:ext cx="10515600" cy="5266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199" y="3590836"/>
            <a:ext cx="50630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327038"/>
            <a:ext cx="4823513" cy="31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9685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44447" y="249685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44446" y="3226081"/>
            <a:ext cx="51475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</a:t>
            </a:r>
            <a:r>
              <a:rPr lang="en-US" sz="2800" dirty="0" smtClean="0"/>
              <a:t>fistula</a:t>
            </a:r>
            <a:endParaRPr lang="en-US" sz="2800" dirty="0"/>
          </a:p>
          <a:p>
            <a:r>
              <a:rPr lang="en-US" sz="2800" dirty="0"/>
              <a:t>c- Beaded urethral </a:t>
            </a:r>
            <a:r>
              <a:rPr lang="en-US" sz="2800" dirty="0" smtClean="0"/>
              <a:t>strictures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Vesicoureteric</a:t>
            </a:r>
            <a:r>
              <a:rPr lang="en-US" sz="2800" dirty="0"/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42582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month old boy with recurrent UTI.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3347"/>
            <a:ext cx="5791702" cy="3542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09941" y="2503347"/>
            <a:ext cx="47210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abnormality seen? </a:t>
            </a:r>
          </a:p>
        </p:txBody>
      </p:sp>
      <p:sp>
        <p:nvSpPr>
          <p:cNvPr id="6" name="Rectangle 5"/>
          <p:cNvSpPr/>
          <p:nvPr/>
        </p:nvSpPr>
        <p:spPr>
          <a:xfrm>
            <a:off x="7009941" y="3239061"/>
            <a:ext cx="47210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a- Normal </a:t>
            </a:r>
            <a:r>
              <a:rPr lang="en-US" sz="2800" dirty="0" smtClean="0"/>
              <a:t>VCUG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err="1"/>
              <a:t>Vesico</a:t>
            </a:r>
            <a:r>
              <a:rPr lang="en-US" sz="2800" dirty="0"/>
              <a:t>-colonic fistula</a:t>
            </a:r>
          </a:p>
          <a:p>
            <a:r>
              <a:rPr lang="en-US" sz="2800" dirty="0"/>
              <a:t>c- Beaded urethral strictures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d- </a:t>
            </a:r>
            <a:r>
              <a:rPr lang="en-US" sz="2800" dirty="0" err="1">
                <a:solidFill>
                  <a:srgbClr val="C00000"/>
                </a:solidFill>
              </a:rPr>
              <a:t>Vesicoureteric</a:t>
            </a:r>
            <a:r>
              <a:rPr lang="en-US" sz="2800" dirty="0">
                <a:solidFill>
                  <a:srgbClr val="C00000"/>
                </a:solidFill>
              </a:rPr>
              <a:t> reflux </a:t>
            </a:r>
          </a:p>
        </p:txBody>
      </p:sp>
    </p:spTree>
    <p:extLst>
      <p:ext uri="{BB962C8B-B14F-4D97-AF65-F5344CB8AC3E}">
        <p14:creationId xmlns:p14="http://schemas.microsoft.com/office/powerpoint/2010/main" val="7551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(6)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31 </a:t>
            </a:r>
            <a:r>
              <a:rPr lang="en-US" sz="3200" smtClean="0"/>
              <a:t>y/o female patient </a:t>
            </a:r>
            <a:r>
              <a:rPr lang="en-US" sz="3200" dirty="0" smtClean="0"/>
              <a:t>came to ER with high grade fever, right flank pain and vomiting. In addition, she has urinary frequency since 3 days.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54901"/>
            <a:ext cx="4548188" cy="3214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75099"/>
            <a:ext cx="466012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 smtClean="0"/>
              <a:t>a- MRI with contrast</a:t>
            </a:r>
          </a:p>
          <a:p>
            <a:r>
              <a:rPr lang="en-US" sz="2800" dirty="0" smtClean="0"/>
              <a:t>b- MRI without contrast</a:t>
            </a:r>
          </a:p>
          <a:p>
            <a:r>
              <a:rPr lang="en-US" sz="2800" dirty="0" smtClean="0"/>
              <a:t>c- CT </a:t>
            </a:r>
            <a:r>
              <a:rPr lang="en-US" sz="2800" dirty="0"/>
              <a:t>with contrast</a:t>
            </a:r>
            <a:endParaRPr lang="en-US" sz="2800" dirty="0" smtClean="0"/>
          </a:p>
          <a:p>
            <a:r>
              <a:rPr lang="en-US" sz="2800" dirty="0" smtClean="0"/>
              <a:t>d- CT </a:t>
            </a:r>
            <a:r>
              <a:rPr lang="en-US" sz="2800" dirty="0"/>
              <a:t>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373881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49234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49234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this imaging modality?</a:t>
            </a:r>
          </a:p>
          <a:p>
            <a:endParaRPr lang="en-US" sz="2800" dirty="0"/>
          </a:p>
          <a:p>
            <a:r>
              <a:rPr lang="en-US" sz="2800" dirty="0"/>
              <a:t>a- MRI with contrast</a:t>
            </a:r>
          </a:p>
          <a:p>
            <a:r>
              <a:rPr lang="en-US" sz="2800" dirty="0"/>
              <a:t>b- MRI without contrast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CT with contrast</a:t>
            </a:r>
          </a:p>
          <a:p>
            <a:r>
              <a:rPr lang="en-US" sz="2800" dirty="0"/>
              <a:t>d- CT without contrast</a:t>
            </a:r>
          </a:p>
        </p:txBody>
      </p:sp>
    </p:spTree>
    <p:extLst>
      <p:ext uri="{BB962C8B-B14F-4D97-AF65-F5344CB8AC3E}">
        <p14:creationId xmlns:p14="http://schemas.microsoft.com/office/powerpoint/2010/main" val="250584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</a:t>
            </a:r>
            <a:r>
              <a:rPr lang="en-US" sz="3200"/>
              <a:t>y/o </a:t>
            </a:r>
            <a:r>
              <a:rPr lang="en-US" sz="320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92248"/>
            <a:ext cx="4637901" cy="3280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67425" y="3292248"/>
            <a:ext cx="58776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 smtClean="0"/>
              <a:t>A- cortical mass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hypo perfused lesion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hematoma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42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66487"/>
            <a:ext cx="4576763" cy="3237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1700" y="326648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How do you describe this abnormality?</a:t>
            </a:r>
          </a:p>
          <a:p>
            <a:endParaRPr lang="en-US" sz="2800" dirty="0"/>
          </a:p>
          <a:p>
            <a:r>
              <a:rPr lang="en-US" sz="2800" dirty="0"/>
              <a:t>A- cortical mass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hypo perfused lesion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perirenal</a:t>
            </a:r>
            <a:r>
              <a:rPr lang="en-US" sz="2800" dirty="0"/>
              <a:t> hematoma</a:t>
            </a:r>
          </a:p>
        </p:txBody>
      </p:sp>
    </p:spTree>
    <p:extLst>
      <p:ext uri="{BB962C8B-B14F-4D97-AF65-F5344CB8AC3E}">
        <p14:creationId xmlns:p14="http://schemas.microsoft.com/office/powerpoint/2010/main" val="264526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5844"/>
            <a:ext cx="4662488" cy="3298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205844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renal carcinoma</a:t>
            </a:r>
          </a:p>
          <a:p>
            <a:r>
              <a:rPr lang="en-US" sz="2800" dirty="0" smtClean="0"/>
              <a:t>B- pyelonephritis</a:t>
            </a:r>
          </a:p>
          <a:p>
            <a:r>
              <a:rPr lang="en-US" sz="2800" dirty="0" smtClean="0"/>
              <a:t>C- type I cyst</a:t>
            </a:r>
          </a:p>
          <a:p>
            <a:r>
              <a:rPr lang="en-US" sz="2800" dirty="0" smtClean="0"/>
              <a:t>D- traumatic lesion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4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31 y/o </a:t>
            </a:r>
            <a:r>
              <a:rPr lang="en-US" sz="3200" dirty="0" smtClean="0"/>
              <a:t>female patient </a:t>
            </a:r>
            <a:r>
              <a:rPr lang="en-US" sz="3200" dirty="0"/>
              <a:t>came to ER with high grade fever, right flank pain and vomiting. In addition, she has urinary frequency since 3 days.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21358"/>
            <a:ext cx="4762500" cy="33690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221358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renal carcinoma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pyelonephritis</a:t>
            </a:r>
          </a:p>
          <a:p>
            <a:r>
              <a:rPr lang="en-US" sz="2800" dirty="0"/>
              <a:t>C- type I cyst</a:t>
            </a:r>
          </a:p>
          <a:p>
            <a:r>
              <a:rPr lang="en-US" sz="2800" dirty="0"/>
              <a:t>D- traumatic lesion</a:t>
            </a:r>
          </a:p>
        </p:txBody>
      </p:sp>
    </p:spTree>
    <p:extLst>
      <p:ext uri="{BB962C8B-B14F-4D97-AF65-F5344CB8AC3E}">
        <p14:creationId xmlns:p14="http://schemas.microsoft.com/office/powerpoint/2010/main" val="8061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(7)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76 y/o male </a:t>
            </a:r>
            <a:r>
              <a:rPr lang="en-US" sz="3200" dirty="0"/>
              <a:t>patient presented with </a:t>
            </a:r>
            <a:r>
              <a:rPr lang="en-US" sz="3200" dirty="0" smtClean="0"/>
              <a:t>painless hematuria </a:t>
            </a:r>
            <a:r>
              <a:rPr lang="en-US" sz="3200" dirty="0"/>
              <a:t>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7606"/>
            <a:ext cx="5276910" cy="345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3400" y="2857606"/>
            <a:ext cx="497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do you describe this lesion?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32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76 y/o </a:t>
            </a:r>
            <a:r>
              <a:rPr lang="en-US" sz="3200" dirty="0" smtClean="0"/>
              <a:t>smoker male </a:t>
            </a:r>
            <a:r>
              <a:rPr lang="en-US" sz="3200" dirty="0"/>
              <a:t>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7064" y="3088257"/>
            <a:ext cx="509017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adenocarcinoma</a:t>
            </a:r>
          </a:p>
          <a:p>
            <a:r>
              <a:rPr lang="en-US" sz="2800" dirty="0" smtClean="0"/>
              <a:t>C- transitional cell carcinoma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01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7964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(1)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5530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 and microscopic hematuria.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5791200" y="362777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b- Normal</a:t>
            </a:r>
          </a:p>
          <a:p>
            <a:r>
              <a:rPr lang="en-US" sz="2800" dirty="0" smtClean="0"/>
              <a:t>c- Renal mass</a:t>
            </a:r>
          </a:p>
          <a:p>
            <a:r>
              <a:rPr lang="en-US" sz="2800" dirty="0" smtClean="0"/>
              <a:t>d- Upper pole renal stone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63978"/>
            <a:ext cx="4855625" cy="312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76 y/o male patient presented with painless hematuria and weight loss.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61265"/>
            <a:ext cx="5273497" cy="3450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8309" y="3069422"/>
            <a:ext cx="56129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</a:t>
            </a:r>
            <a:r>
              <a:rPr lang="en-US" sz="2800" dirty="0" smtClean="0">
                <a:solidFill>
                  <a:srgbClr val="C00000"/>
                </a:solidFill>
              </a:rPr>
              <a:t>adenocarcinoma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800" dirty="0"/>
              <a:t>C- transitional cell carcinoma</a:t>
            </a:r>
          </a:p>
          <a:p>
            <a:r>
              <a:rPr lang="en-US" sz="2800" dirty="0"/>
              <a:t>D- </a:t>
            </a:r>
            <a:r>
              <a:rPr lang="en-US" sz="2800" dirty="0" err="1" smtClean="0"/>
              <a:t>angiomyolipoma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989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(8)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81 y/o female diabetic patient came to clinic with general fatigue, itching, loss of appetite and easy bruising. Initial lab works show a creatinine level of 180 </a:t>
            </a:r>
            <a:r>
              <a:rPr lang="en-US" sz="3200" dirty="0" err="1" smtClean="0"/>
              <a:t>Umol</a:t>
            </a:r>
            <a:r>
              <a:rPr lang="en-US" sz="3200" dirty="0" smtClean="0"/>
              <a:t>/L.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71875"/>
            <a:ext cx="5076825" cy="3138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9323" y="6176963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1844" y="3457575"/>
            <a:ext cx="527195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does US show?</a:t>
            </a:r>
          </a:p>
          <a:p>
            <a:endParaRPr lang="en-US" sz="2800" dirty="0"/>
          </a:p>
          <a:p>
            <a:r>
              <a:rPr lang="en-US" sz="2800" dirty="0" smtClean="0"/>
              <a:t>A- normal kidney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hypoechogenic</a:t>
            </a:r>
            <a:r>
              <a:rPr lang="en-US" sz="2800" dirty="0" smtClean="0"/>
              <a:t> kidney</a:t>
            </a:r>
          </a:p>
          <a:p>
            <a:r>
              <a:rPr lang="en-US" sz="2800" dirty="0" smtClean="0"/>
              <a:t>C- atrophic undifferentiated kidney</a:t>
            </a:r>
          </a:p>
          <a:p>
            <a:r>
              <a:rPr lang="en-US" sz="2800" dirty="0" smtClean="0"/>
              <a:t>D- atrophic kidney with normal </a:t>
            </a:r>
          </a:p>
          <a:p>
            <a:r>
              <a:rPr lang="en-US" sz="2800" dirty="0" err="1" smtClean="0"/>
              <a:t>cortico</a:t>
            </a:r>
            <a:r>
              <a:rPr lang="en-US" sz="2800" dirty="0" smtClean="0"/>
              <a:t>-medullary differentiation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674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81 y/o female diabetic patient came to clinic with </a:t>
            </a:r>
            <a:r>
              <a:rPr lang="en-US" sz="3200" dirty="0" smtClean="0"/>
              <a:t>general </a:t>
            </a:r>
            <a:r>
              <a:rPr lang="en-US" sz="3200" dirty="0"/>
              <a:t>fatigue, itching, loss of appetite and easy bruising. Initial lab works show a creatinine level of 180 </a:t>
            </a:r>
            <a:r>
              <a:rPr lang="en-US" sz="3200" dirty="0" err="1"/>
              <a:t>Umol</a:t>
            </a:r>
            <a:r>
              <a:rPr lang="en-US" sz="3200" dirty="0"/>
              <a:t>/L.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86150"/>
            <a:ext cx="5063307" cy="3168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48615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does US show?</a:t>
            </a:r>
          </a:p>
          <a:p>
            <a:endParaRPr lang="en-US" sz="2800" dirty="0"/>
          </a:p>
          <a:p>
            <a:r>
              <a:rPr lang="en-US" sz="2800" dirty="0"/>
              <a:t>A- normal kidney</a:t>
            </a:r>
          </a:p>
          <a:p>
            <a:r>
              <a:rPr lang="en-US" sz="2800" dirty="0"/>
              <a:t>B- </a:t>
            </a:r>
            <a:r>
              <a:rPr lang="en-US" sz="2800" dirty="0" err="1"/>
              <a:t>hypoechogenic</a:t>
            </a:r>
            <a:r>
              <a:rPr lang="en-US" sz="2800" dirty="0"/>
              <a:t> kidney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atrophic undifferentiated kidney</a:t>
            </a:r>
          </a:p>
          <a:p>
            <a:r>
              <a:rPr lang="en-US" sz="2800" dirty="0"/>
              <a:t>D- atrophic kidney with normal </a:t>
            </a:r>
          </a:p>
          <a:p>
            <a:r>
              <a:rPr lang="en-US" sz="2800" dirty="0" err="1"/>
              <a:t>cortico</a:t>
            </a:r>
            <a:r>
              <a:rPr lang="en-US" sz="2800" dirty="0"/>
              <a:t>-medullary differentiation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3684" y="612723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 cm</a:t>
            </a:r>
          </a:p>
        </p:txBody>
      </p:sp>
    </p:spTree>
    <p:extLst>
      <p:ext uri="{BB962C8B-B14F-4D97-AF65-F5344CB8AC3E}">
        <p14:creationId xmlns:p14="http://schemas.microsoft.com/office/powerpoint/2010/main" val="920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04" y="2129576"/>
            <a:ext cx="5175849" cy="28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6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(9)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67 y/o male patient came to ER with worsening hematuria.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2891"/>
            <a:ext cx="2940170" cy="4177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7933" y="2523966"/>
            <a:ext cx="331212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this exam?</a:t>
            </a:r>
          </a:p>
          <a:p>
            <a:endParaRPr lang="en-US" sz="2800" dirty="0"/>
          </a:p>
          <a:p>
            <a:r>
              <a:rPr lang="en-US" sz="2800" dirty="0" smtClean="0"/>
              <a:t>A- KUB</a:t>
            </a:r>
          </a:p>
          <a:p>
            <a:r>
              <a:rPr lang="en-US" sz="2800" dirty="0" smtClean="0"/>
              <a:t>B- IVP</a:t>
            </a:r>
          </a:p>
          <a:p>
            <a:r>
              <a:rPr lang="en-US" sz="2800" dirty="0" smtClean="0"/>
              <a:t>C- CT: coronal section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scintigraphy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2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4159" y="2479626"/>
            <a:ext cx="40429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this exam?</a:t>
            </a:r>
          </a:p>
          <a:p>
            <a:endParaRPr lang="en-US" sz="2800" dirty="0"/>
          </a:p>
          <a:p>
            <a:r>
              <a:rPr lang="en-US" sz="2800" dirty="0"/>
              <a:t>A- KUB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IVP</a:t>
            </a:r>
          </a:p>
          <a:p>
            <a:r>
              <a:rPr lang="en-US" sz="2800" dirty="0"/>
              <a:t>C- </a:t>
            </a:r>
            <a:r>
              <a:rPr lang="en-US" sz="2800" dirty="0" smtClean="0"/>
              <a:t>CT: coronal section</a:t>
            </a:r>
            <a:endParaRPr lang="en-US" sz="2800" dirty="0"/>
          </a:p>
          <a:p>
            <a:r>
              <a:rPr lang="en-US" sz="2800" dirty="0"/>
              <a:t>D- </a:t>
            </a:r>
            <a:r>
              <a:rPr lang="en-US" sz="2800" dirty="0" err="1"/>
              <a:t>scintigraphy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87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45120"/>
            <a:ext cx="2938527" cy="4176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7713" y="2760453"/>
            <a:ext cx="50731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left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  <a:p>
            <a:r>
              <a:rPr lang="en-US" sz="2800" dirty="0" smtClean="0"/>
              <a:t>C- right ureteral dilatation</a:t>
            </a:r>
          </a:p>
          <a:p>
            <a:r>
              <a:rPr lang="en-US" sz="2800" dirty="0" smtClean="0"/>
              <a:t>D- filling defect in urinary bladder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4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67 y/o male patient came to ER with worsening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9626"/>
            <a:ext cx="2938527" cy="4176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3939" y="2662466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normal</a:t>
            </a:r>
          </a:p>
          <a:p>
            <a:r>
              <a:rPr lang="en-US" sz="2800" dirty="0"/>
              <a:t>B- left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  <a:p>
            <a:r>
              <a:rPr lang="en-US" sz="2800" dirty="0"/>
              <a:t>C- right ureteral </a:t>
            </a:r>
            <a:r>
              <a:rPr lang="en-US" sz="2800" dirty="0" smtClean="0"/>
              <a:t>dilatation</a:t>
            </a:r>
            <a:endParaRPr lang="en-US" sz="2800" dirty="0"/>
          </a:p>
          <a:p>
            <a:r>
              <a:rPr lang="en-US" sz="2800" dirty="0">
                <a:solidFill>
                  <a:srgbClr val="C00000"/>
                </a:solidFill>
              </a:rPr>
              <a:t>D- filling defect in urinary bladder</a:t>
            </a:r>
          </a:p>
        </p:txBody>
      </p:sp>
    </p:spTree>
    <p:extLst>
      <p:ext uri="{BB962C8B-B14F-4D97-AF65-F5344CB8AC3E}">
        <p14:creationId xmlns:p14="http://schemas.microsoft.com/office/powerpoint/2010/main" val="25163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35" y="1418743"/>
            <a:ext cx="3761220" cy="409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9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(10)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73 y/o female came with painless hematuria &amp; general fatigue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07815"/>
            <a:ext cx="4272335" cy="3823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3563" y="2662466"/>
            <a:ext cx="4181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is the major finding?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Bosniak</a:t>
            </a:r>
            <a:r>
              <a:rPr lang="en-US" sz="2800" dirty="0" smtClean="0"/>
              <a:t> type II renal cyst</a:t>
            </a:r>
          </a:p>
          <a:p>
            <a:r>
              <a:rPr lang="en-US" sz="2800" dirty="0" smtClean="0"/>
              <a:t>B- malignant tumor</a:t>
            </a:r>
          </a:p>
          <a:p>
            <a:r>
              <a:rPr lang="en-US" sz="2800" dirty="0" smtClean="0"/>
              <a:t>C- focus of pyelonephritis</a:t>
            </a:r>
          </a:p>
          <a:p>
            <a:r>
              <a:rPr lang="en-US" sz="2800" dirty="0" smtClean="0"/>
              <a:t>D- normal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23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7563"/>
            <a:ext cx="5088467" cy="3500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/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9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05463" y="2662466"/>
            <a:ext cx="48958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major finding?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Bosniak</a:t>
            </a:r>
            <a:r>
              <a:rPr lang="en-US" sz="2800" dirty="0"/>
              <a:t> type II renal cyst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malignant tumor</a:t>
            </a:r>
          </a:p>
          <a:p>
            <a:r>
              <a:rPr lang="en-US" sz="2800" dirty="0"/>
              <a:t>C- focus of pyelonephritis</a:t>
            </a:r>
          </a:p>
          <a:p>
            <a:r>
              <a:rPr lang="en-US" sz="2800" dirty="0"/>
              <a:t>D- normal</a:t>
            </a:r>
          </a:p>
        </p:txBody>
      </p:sp>
    </p:spTree>
    <p:extLst>
      <p:ext uri="{BB962C8B-B14F-4D97-AF65-F5344CB8AC3E}">
        <p14:creationId xmlns:p14="http://schemas.microsoft.com/office/powerpoint/2010/main" val="34596674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03588"/>
            <a:ext cx="4267570" cy="3822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1895" y="2714626"/>
            <a:ext cx="56666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 smtClean="0"/>
              <a:t>A- </a:t>
            </a:r>
            <a:r>
              <a:rPr lang="en-US" sz="2800" dirty="0" err="1" smtClean="0"/>
              <a:t>perirenal</a:t>
            </a:r>
            <a:r>
              <a:rPr lang="en-US" sz="2800" dirty="0" smtClean="0"/>
              <a:t> hemorrhage </a:t>
            </a:r>
          </a:p>
          <a:p>
            <a:r>
              <a:rPr lang="en-US" sz="2800" dirty="0" smtClean="0"/>
              <a:t>B- mass effect on pancreas</a:t>
            </a:r>
          </a:p>
          <a:p>
            <a:r>
              <a:rPr lang="en-US" sz="2800" dirty="0" smtClean="0"/>
              <a:t>C- renal vein filling defect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4241429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73 y/o female came with painless hematuria &amp; general fatigue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49651"/>
            <a:ext cx="4267570" cy="3822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9713" y="2678239"/>
            <a:ext cx="56816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other secondary finding do you observe?</a:t>
            </a:r>
          </a:p>
          <a:p>
            <a:endParaRPr lang="en-US" sz="2800" dirty="0"/>
          </a:p>
          <a:p>
            <a:r>
              <a:rPr lang="en-US" sz="2800" dirty="0"/>
              <a:t>A- </a:t>
            </a:r>
            <a:r>
              <a:rPr lang="en-US" sz="2800" dirty="0" err="1"/>
              <a:t>perirenal</a:t>
            </a:r>
            <a:r>
              <a:rPr lang="en-US" sz="2800" dirty="0"/>
              <a:t> hemorrhage </a:t>
            </a:r>
          </a:p>
          <a:p>
            <a:r>
              <a:rPr lang="en-US" sz="2800" dirty="0"/>
              <a:t>B- mass effect on pancreas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C- renal vein filling defect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122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Case (11)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Middle aged diabetic male patient came to ER with a history </a:t>
            </a:r>
            <a:r>
              <a:rPr lang="en-US" sz="3200" dirty="0"/>
              <a:t>of worsening fever and right abdominal pain since 2 weeks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0141"/>
            <a:ext cx="5252311" cy="3657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5622" y="3200141"/>
            <a:ext cx="5193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do you describe the lesion in right kidney?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4168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70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</a:t>
            </a:r>
            <a:r>
              <a:rPr lang="en-US" sz="3200" dirty="0" smtClean="0"/>
              <a:t>worsening fever </a:t>
            </a:r>
            <a:r>
              <a:rPr lang="en-US" sz="3200" dirty="0"/>
              <a:t>and right abdominal </a:t>
            </a:r>
            <a:r>
              <a:rPr lang="en-US" sz="3200" dirty="0" smtClean="0"/>
              <a:t>pain since 2 weeks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3675" y="3193986"/>
            <a:ext cx="39576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 smtClean="0"/>
              <a:t>A- pyelonephritis</a:t>
            </a:r>
          </a:p>
          <a:p>
            <a:r>
              <a:rPr lang="en-US" sz="2800" dirty="0" smtClean="0"/>
              <a:t>B- renal abscess</a:t>
            </a:r>
          </a:p>
          <a:p>
            <a:r>
              <a:rPr lang="en-US" sz="2800" dirty="0" smtClean="0"/>
              <a:t>C- simple cyst</a:t>
            </a:r>
          </a:p>
          <a:p>
            <a:r>
              <a:rPr lang="en-US" sz="2800" dirty="0" smtClean="0"/>
              <a:t>D- </a:t>
            </a:r>
            <a:r>
              <a:rPr lang="en-US" sz="2800" dirty="0" err="1" smtClean="0"/>
              <a:t>pelvicalicial</a:t>
            </a:r>
            <a:r>
              <a:rPr lang="en-US" sz="2800" dirty="0" smtClean="0"/>
              <a:t> dilatation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79831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Case (11)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Middle aged diabetic male patient came to ER with </a:t>
            </a:r>
            <a:r>
              <a:rPr lang="en-US" sz="3200" dirty="0" smtClean="0"/>
              <a:t>a history </a:t>
            </a:r>
            <a:r>
              <a:rPr lang="en-US" sz="3200" dirty="0"/>
              <a:t>of worsening fever and right abdominal pain since 2 weeks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93986"/>
            <a:ext cx="5249111" cy="36640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70286" y="3187572"/>
            <a:ext cx="430053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is the most likely diagnosis in the right kidney?</a:t>
            </a:r>
          </a:p>
          <a:p>
            <a:endParaRPr lang="en-US" sz="2800" dirty="0"/>
          </a:p>
          <a:p>
            <a:r>
              <a:rPr lang="en-US" sz="2800" dirty="0"/>
              <a:t>A- pyelonephritis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renal abscess</a:t>
            </a:r>
          </a:p>
          <a:p>
            <a:r>
              <a:rPr lang="en-US" sz="2800" dirty="0"/>
              <a:t>C- simple cyst</a:t>
            </a:r>
          </a:p>
          <a:p>
            <a:r>
              <a:rPr lang="en-US" sz="2800" dirty="0"/>
              <a:t>D- </a:t>
            </a:r>
            <a:r>
              <a:rPr lang="en-US" sz="2800" dirty="0" err="1"/>
              <a:t>pelvicalicial</a:t>
            </a:r>
            <a:r>
              <a:rPr lang="en-US" sz="2800" dirty="0"/>
              <a:t> dilatation</a:t>
            </a:r>
          </a:p>
        </p:txBody>
      </p:sp>
    </p:spTree>
    <p:extLst>
      <p:ext uri="{BB962C8B-B14F-4D97-AF65-F5344CB8AC3E}">
        <p14:creationId xmlns:p14="http://schemas.microsoft.com/office/powerpoint/2010/main" val="3806852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315" y="1002950"/>
            <a:ext cx="3757100" cy="5009467"/>
          </a:xfrm>
        </p:spPr>
      </p:pic>
    </p:spTree>
    <p:extLst>
      <p:ext uri="{BB962C8B-B14F-4D97-AF65-F5344CB8AC3E}">
        <p14:creationId xmlns:p14="http://schemas.microsoft.com/office/powerpoint/2010/main" val="3275482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720" y="1654395"/>
            <a:ext cx="3555887" cy="47411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9023" y="2247045"/>
            <a:ext cx="4741181" cy="35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300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5504" y="1826919"/>
            <a:ext cx="5401265" cy="4050948"/>
          </a:xfrm>
        </p:spPr>
      </p:pic>
      <p:sp>
        <p:nvSpPr>
          <p:cNvPr id="5" name="TextBox 4"/>
          <p:cNvSpPr txBox="1"/>
          <p:nvPr/>
        </p:nvSpPr>
        <p:spPr>
          <a:xfrm>
            <a:off x="879566" y="1262743"/>
            <a:ext cx="4912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48 y o female post hysterectomy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92966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Intravenous urography (IVU)</a:t>
            </a:r>
          </a:p>
          <a:p>
            <a:pPr marL="0" indent="0">
              <a:buNone/>
            </a:pPr>
            <a:r>
              <a:rPr lang="en-US" dirty="0" smtClean="0"/>
              <a:t>B- Plain X-ray (KUB)</a:t>
            </a:r>
          </a:p>
          <a:p>
            <a:pPr marL="0" indent="0">
              <a:buNone/>
            </a:pPr>
            <a:r>
              <a:rPr lang="en-US" dirty="0" smtClean="0"/>
              <a:t>C- CT scan</a:t>
            </a:r>
          </a:p>
          <a:p>
            <a:pPr marL="0" indent="0">
              <a:buNone/>
            </a:pPr>
            <a:r>
              <a:rPr lang="en-US" dirty="0" smtClean="0"/>
              <a:t>D- ultrasound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015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(2)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Young Adult presented with right loin pain. Ultrasound Exam was performed.</a:t>
            </a:r>
          </a:p>
          <a:p>
            <a:pPr marL="0" indent="0">
              <a:buNone/>
            </a:pPr>
            <a:r>
              <a:rPr lang="en-US" sz="3200" dirty="0" smtClean="0"/>
              <a:t>Which of the following is the likely finding?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52800"/>
            <a:ext cx="5084141" cy="350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359083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a- Normal</a:t>
            </a:r>
          </a:p>
          <a:p>
            <a:r>
              <a:rPr lang="en-US" sz="2800" dirty="0" smtClean="0"/>
              <a:t>b- </a:t>
            </a:r>
            <a:r>
              <a:rPr lang="en-US" sz="2800" dirty="0" err="1" smtClean="0"/>
              <a:t>Hydronephrosis</a:t>
            </a:r>
            <a:endParaRPr lang="en-US" sz="2800" dirty="0" smtClean="0"/>
          </a:p>
          <a:p>
            <a:r>
              <a:rPr lang="en-US" sz="2800" dirty="0" smtClean="0">
                <a:solidFill>
                  <a:srgbClr val="C00000"/>
                </a:solidFill>
              </a:rPr>
              <a:t>c- Renal cyst</a:t>
            </a:r>
          </a:p>
          <a:p>
            <a:r>
              <a:rPr lang="en-US" sz="2800" dirty="0" smtClean="0"/>
              <a:t>d- Lower pole renal stone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954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The first preliminary imaging modality in emergency department for a renal colic patient to generally assess renal stones is one of the following: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Intravenous urography (IVU)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Plain X-ray (KUB)</a:t>
            </a:r>
          </a:p>
          <a:p>
            <a:pPr marL="0" indent="0">
              <a:buNone/>
            </a:pPr>
            <a:r>
              <a:rPr lang="en-US" dirty="0"/>
              <a:t>C- CT scan</a:t>
            </a:r>
          </a:p>
          <a:p>
            <a:pPr marL="0" indent="0">
              <a:buNone/>
            </a:pPr>
            <a:r>
              <a:rPr lang="en-US" dirty="0"/>
              <a:t>D- ultrasound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5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A- proximal ureter</a:t>
            </a:r>
          </a:p>
          <a:p>
            <a:pPr marL="0" indent="0">
              <a:buNone/>
            </a:pPr>
            <a:r>
              <a:rPr lang="en-US" dirty="0" smtClean="0"/>
              <a:t>B- mid ureter</a:t>
            </a:r>
          </a:p>
          <a:p>
            <a:pPr marL="0" indent="0">
              <a:buNone/>
            </a:pPr>
            <a:r>
              <a:rPr lang="en-US" dirty="0" smtClean="0"/>
              <a:t>C- junction of mid-distal ureter</a:t>
            </a:r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vesico</a:t>
            </a:r>
            <a:r>
              <a:rPr lang="en-US" dirty="0" smtClean="0"/>
              <a:t>-ureteric junction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09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One of the following is a common site of urinary stone obstruction: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A- proximal ureter</a:t>
            </a:r>
          </a:p>
          <a:p>
            <a:pPr marL="0" indent="0">
              <a:buNone/>
            </a:pPr>
            <a:r>
              <a:rPr lang="en-US" dirty="0"/>
              <a:t>B- mid ureter</a:t>
            </a:r>
          </a:p>
          <a:p>
            <a:pPr marL="0" indent="0">
              <a:buNone/>
            </a:pPr>
            <a:r>
              <a:rPr lang="en-US" dirty="0"/>
              <a:t>C- junction of mid-distal ureter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D- </a:t>
            </a:r>
            <a:r>
              <a:rPr lang="en-US" dirty="0" err="1">
                <a:solidFill>
                  <a:srgbClr val="C00000"/>
                </a:solidFill>
              </a:rPr>
              <a:t>vesico</a:t>
            </a:r>
            <a:r>
              <a:rPr lang="en-US" dirty="0">
                <a:solidFill>
                  <a:srgbClr val="C00000"/>
                </a:solidFill>
              </a:rPr>
              <a:t>-ureteric junction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75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intracranial aneurysm clip</a:t>
            </a:r>
          </a:p>
          <a:p>
            <a:pPr marL="0" indent="0">
              <a:buNone/>
            </a:pPr>
            <a:r>
              <a:rPr lang="en-US" dirty="0" smtClean="0"/>
              <a:t>B- renal failure</a:t>
            </a:r>
          </a:p>
          <a:p>
            <a:pPr marL="0" indent="0">
              <a:buNone/>
            </a:pPr>
            <a:r>
              <a:rPr lang="en-US" dirty="0" smtClean="0"/>
              <a:t>C- cardiac pacemaker</a:t>
            </a:r>
          </a:p>
          <a:p>
            <a:pPr marL="0" indent="0">
              <a:buNone/>
            </a:pPr>
            <a:r>
              <a:rPr lang="en-US" dirty="0"/>
              <a:t>D- </a:t>
            </a:r>
            <a:r>
              <a:rPr lang="en-US" dirty="0" smtClean="0"/>
              <a:t>high grade fever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00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One of the following is a relative contraindication for CT with contrast 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dirty="0"/>
              <a:t>A- intracranial aneurysm clip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renal failure</a:t>
            </a:r>
          </a:p>
          <a:p>
            <a:pPr marL="0" indent="0">
              <a:buNone/>
            </a:pPr>
            <a:r>
              <a:rPr lang="en-US" dirty="0"/>
              <a:t>C- cardiac pacemaker</a:t>
            </a:r>
          </a:p>
          <a:p>
            <a:pPr marL="0" indent="0">
              <a:buNone/>
            </a:pPr>
            <a:r>
              <a:rPr lang="en-US" dirty="0"/>
              <a:t>D- high grade fever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1452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9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Which imaging modality is used to measure the renal split function? (one correct answer)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A- Ultrasound</a:t>
            </a:r>
          </a:p>
          <a:p>
            <a:pPr marL="0" indent="0">
              <a:buNone/>
            </a:pPr>
            <a:r>
              <a:rPr lang="en-US" dirty="0"/>
              <a:t>B- </a:t>
            </a:r>
            <a:r>
              <a:rPr lang="en-US" dirty="0" smtClean="0"/>
              <a:t>Magnetic resonance imaging</a:t>
            </a:r>
          </a:p>
          <a:p>
            <a:pPr marL="0" indent="0">
              <a:buNone/>
            </a:pPr>
            <a:r>
              <a:rPr lang="en-US" dirty="0" smtClean="0"/>
              <a:t>C- </a:t>
            </a:r>
            <a:r>
              <a:rPr lang="en-US" dirty="0" err="1" smtClean="0"/>
              <a:t>Scintigraphy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D- </a:t>
            </a:r>
            <a:r>
              <a:rPr lang="en-US" dirty="0" err="1" smtClean="0"/>
              <a:t>Voidnig</a:t>
            </a:r>
            <a:r>
              <a:rPr lang="en-US" dirty="0" smtClean="0"/>
              <a:t> </a:t>
            </a:r>
            <a:r>
              <a:rPr lang="en-US" dirty="0" err="1" smtClean="0"/>
              <a:t>cystourethrogram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8972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Which imaging modality is used to measure the renal split function? (one correct answer)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A- Ultrasound</a:t>
            </a:r>
          </a:p>
          <a:p>
            <a:pPr marL="0" indent="0">
              <a:buNone/>
            </a:pPr>
            <a:r>
              <a:rPr lang="en-US" sz="3200" dirty="0"/>
              <a:t>B- Magnetic resonance imaging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C- </a:t>
            </a:r>
            <a:r>
              <a:rPr lang="en-US" sz="3200" dirty="0" err="1">
                <a:solidFill>
                  <a:srgbClr val="C00000"/>
                </a:solidFill>
              </a:rPr>
              <a:t>Scintigraphy</a:t>
            </a:r>
            <a:endParaRPr lang="en-US" sz="32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3200" dirty="0"/>
              <a:t>D- </a:t>
            </a:r>
            <a:r>
              <a:rPr lang="en-US" sz="3200" dirty="0" err="1"/>
              <a:t>Voidnig</a:t>
            </a:r>
            <a:r>
              <a:rPr lang="en-US" sz="3200" dirty="0"/>
              <a:t> </a:t>
            </a:r>
            <a:r>
              <a:rPr lang="en-US" sz="3200" dirty="0" err="1"/>
              <a:t>cystourethrogram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70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0"/>
            <a:ext cx="10161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3208" y="879895"/>
            <a:ext cx="3336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Thank you</a:t>
            </a:r>
            <a:endParaRPr lang="en-US" sz="72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374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04" y="180691"/>
            <a:ext cx="6553768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42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8392" y="0"/>
            <a:ext cx="5291905" cy="378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0"/>
            <a:ext cx="5576887" cy="3803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080" y="3788356"/>
            <a:ext cx="445046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5">
                    <a:lumMod val="75000"/>
                  </a:schemeClr>
                </a:solidFill>
              </a:rPr>
              <a:t>Case (3)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29 y/o female presented to the ER c/o sudden acute left flank 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00" y="2877656"/>
            <a:ext cx="3270006" cy="3980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1459" y="2877656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1949" y="3619162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</a:t>
            </a:r>
            <a:r>
              <a:rPr lang="en-US" sz="2800" dirty="0" smtClean="0"/>
              <a:t>IVU</a:t>
            </a:r>
            <a:endParaRPr lang="en-US" sz="2800" dirty="0"/>
          </a:p>
          <a:p>
            <a:r>
              <a:rPr lang="en-US" sz="2800" dirty="0"/>
              <a:t>b- </a:t>
            </a:r>
            <a:r>
              <a:rPr lang="en-US" sz="2800" dirty="0" smtClean="0"/>
              <a:t>KUB</a:t>
            </a:r>
            <a:endParaRPr lang="en-US" sz="2800" dirty="0"/>
          </a:p>
          <a:p>
            <a:r>
              <a:rPr lang="en-US" sz="2800" dirty="0"/>
              <a:t>c- Double contrast </a:t>
            </a:r>
            <a:r>
              <a:rPr lang="en-US" sz="2800" dirty="0" smtClean="0"/>
              <a:t>exam</a:t>
            </a:r>
            <a:endParaRPr lang="en-US" sz="2800" dirty="0"/>
          </a:p>
          <a:p>
            <a:r>
              <a:rPr lang="en-US" sz="2800" dirty="0"/>
              <a:t>d- Single contrast </a:t>
            </a:r>
            <a:r>
              <a:rPr lang="en-US" sz="2800" dirty="0" smtClean="0"/>
              <a:t>exam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40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75000"/>
                  </a:schemeClr>
                </a:solidFill>
              </a:rPr>
              <a:t>Case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29 y/o female presented to the ER c/o sudden acute </a:t>
            </a:r>
            <a:r>
              <a:rPr lang="en-US" sz="3200" dirty="0" smtClean="0"/>
              <a:t>left flank </a:t>
            </a:r>
            <a:r>
              <a:rPr lang="en-US" sz="3200" dirty="0"/>
              <a:t>pain radiated to the groin associated with hematuria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5" y="2869601"/>
            <a:ext cx="3276185" cy="39883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1678" y="2869601"/>
            <a:ext cx="6296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is the name of the exam presented?</a:t>
            </a:r>
          </a:p>
        </p:txBody>
      </p:sp>
      <p:sp>
        <p:nvSpPr>
          <p:cNvPr id="6" name="Rectangle 5"/>
          <p:cNvSpPr/>
          <p:nvPr/>
        </p:nvSpPr>
        <p:spPr>
          <a:xfrm>
            <a:off x="4622168" y="365563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a- IVU</a:t>
            </a:r>
          </a:p>
          <a:p>
            <a:r>
              <a:rPr lang="en-US" sz="2800" dirty="0">
                <a:solidFill>
                  <a:srgbClr val="C00000"/>
                </a:solidFill>
              </a:rPr>
              <a:t>b- KUB</a:t>
            </a:r>
          </a:p>
          <a:p>
            <a:r>
              <a:rPr lang="en-US" sz="2800" dirty="0"/>
              <a:t>c- Double contrast exam</a:t>
            </a:r>
          </a:p>
          <a:p>
            <a:r>
              <a:rPr lang="en-US" sz="2800" dirty="0"/>
              <a:t>d- Single contrast exam</a:t>
            </a:r>
          </a:p>
        </p:txBody>
      </p:sp>
    </p:spTree>
    <p:extLst>
      <p:ext uri="{BB962C8B-B14F-4D97-AF65-F5344CB8AC3E}">
        <p14:creationId xmlns:p14="http://schemas.microsoft.com/office/powerpoint/2010/main" val="60804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1782</Words>
  <Application>Microsoft Office PowerPoint</Application>
  <PresentationFormat>Widescreen</PresentationFormat>
  <Paragraphs>326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Brush Script MT</vt:lpstr>
      <vt:lpstr>Calibri</vt:lpstr>
      <vt:lpstr>Calibri Light</vt:lpstr>
      <vt:lpstr>Office Theme</vt:lpstr>
      <vt:lpstr>UROGENITAL TRACT IMAGING Interactive session</vt:lpstr>
      <vt:lpstr>CASE (1)  </vt:lpstr>
      <vt:lpstr>CASE (1)</vt:lpstr>
      <vt:lpstr>Case (2)</vt:lpstr>
      <vt:lpstr>Case (2)</vt:lpstr>
      <vt:lpstr>PowerPoint Presentation</vt:lpstr>
      <vt:lpstr>PowerPoint Presentation</vt:lpstr>
      <vt:lpstr>Case (3)</vt:lpstr>
      <vt:lpstr>Case (3)</vt:lpstr>
      <vt:lpstr>Case (3)</vt:lpstr>
      <vt:lpstr>Case (3)</vt:lpstr>
      <vt:lpstr>PowerPoint Presentation</vt:lpstr>
      <vt:lpstr>Case (4)</vt:lpstr>
      <vt:lpstr>Case (4)</vt:lpstr>
      <vt:lpstr>PowerPoint Presentation</vt:lpstr>
      <vt:lpstr>PowerPoint Presentation</vt:lpstr>
      <vt:lpstr>PowerPoint Presentation</vt:lpstr>
      <vt:lpstr>Case (5)</vt:lpstr>
      <vt:lpstr>Case (5)</vt:lpstr>
      <vt:lpstr>Case (5)</vt:lpstr>
      <vt:lpstr>Case (5)</vt:lpstr>
      <vt:lpstr>Case (6)</vt:lpstr>
      <vt:lpstr>Case (6)</vt:lpstr>
      <vt:lpstr>Case (6)</vt:lpstr>
      <vt:lpstr>Case (6)</vt:lpstr>
      <vt:lpstr>Case (6)</vt:lpstr>
      <vt:lpstr>Case (6)</vt:lpstr>
      <vt:lpstr>Case (7)</vt:lpstr>
      <vt:lpstr>Case (7)</vt:lpstr>
      <vt:lpstr>Case (7)</vt:lpstr>
      <vt:lpstr>Case (8)</vt:lpstr>
      <vt:lpstr>Case (8)</vt:lpstr>
      <vt:lpstr>PowerPoint Presentation</vt:lpstr>
      <vt:lpstr>Case (9)</vt:lpstr>
      <vt:lpstr>Case (9)</vt:lpstr>
      <vt:lpstr>Case (9)</vt:lpstr>
      <vt:lpstr>Case (9)</vt:lpstr>
      <vt:lpstr>PowerPoint Presentation</vt:lpstr>
      <vt:lpstr>Case (10)</vt:lpstr>
      <vt:lpstr>Case (10)</vt:lpstr>
      <vt:lpstr>Case (10)</vt:lpstr>
      <vt:lpstr>Case (10)</vt:lpstr>
      <vt:lpstr>Case (11)</vt:lpstr>
      <vt:lpstr>Case (11)</vt:lpstr>
      <vt:lpstr>Case (11)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TRACT IMAGING  Interactive session</dc:title>
  <dc:creator>Hussain M. Al Turkistani</dc:creator>
  <cp:lastModifiedBy>Hussain M. Al Turkistani</cp:lastModifiedBy>
  <cp:revision>126</cp:revision>
  <dcterms:created xsi:type="dcterms:W3CDTF">2016-11-21T07:59:05Z</dcterms:created>
  <dcterms:modified xsi:type="dcterms:W3CDTF">2018-02-18T06:39:24Z</dcterms:modified>
</cp:coreProperties>
</file>