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256" r:id="rId2"/>
    <p:sldId id="257" r:id="rId3"/>
    <p:sldId id="258" r:id="rId4"/>
    <p:sldId id="296" r:id="rId5"/>
    <p:sldId id="259" r:id="rId6"/>
    <p:sldId id="304" r:id="rId7"/>
    <p:sldId id="315" r:id="rId8"/>
    <p:sldId id="319" r:id="rId9"/>
    <p:sldId id="316" r:id="rId10"/>
    <p:sldId id="317" r:id="rId11"/>
    <p:sldId id="318" r:id="rId12"/>
    <p:sldId id="260" r:id="rId13"/>
    <p:sldId id="297" r:id="rId14"/>
    <p:sldId id="293" r:id="rId15"/>
    <p:sldId id="270" r:id="rId16"/>
    <p:sldId id="321" r:id="rId17"/>
    <p:sldId id="322" r:id="rId18"/>
    <p:sldId id="307" r:id="rId19"/>
    <p:sldId id="323" r:id="rId20"/>
    <p:sldId id="308" r:id="rId21"/>
    <p:sldId id="324" r:id="rId22"/>
    <p:sldId id="305" r:id="rId23"/>
    <p:sldId id="291" r:id="rId24"/>
    <p:sldId id="299" r:id="rId25"/>
    <p:sldId id="301" r:id="rId26"/>
    <p:sldId id="265" r:id="rId27"/>
    <p:sldId id="310" r:id="rId28"/>
    <p:sldId id="309" r:id="rId29"/>
    <p:sldId id="327" r:id="rId30"/>
    <p:sldId id="326" r:id="rId31"/>
    <p:sldId id="328" r:id="rId32"/>
    <p:sldId id="325" r:id="rId33"/>
    <p:sldId id="330" r:id="rId34"/>
    <p:sldId id="289" r:id="rId35"/>
    <p:sldId id="329" r:id="rId36"/>
    <p:sldId id="292" r:id="rId37"/>
    <p:sldId id="303" r:id="rId38"/>
    <p:sldId id="302" r:id="rId39"/>
    <p:sldId id="283" r:id="rId40"/>
    <p:sldId id="333" r:id="rId41"/>
    <p:sldId id="334" r:id="rId42"/>
    <p:sldId id="266" r:id="rId43"/>
    <p:sldId id="337" r:id="rId44"/>
    <p:sldId id="311" r:id="rId45"/>
    <p:sldId id="313" r:id="rId46"/>
    <p:sldId id="335" r:id="rId47"/>
    <p:sldId id="312" r:id="rId48"/>
    <p:sldId id="331" r:id="rId49"/>
    <p:sldId id="290" r:id="rId5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48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1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67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73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17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92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3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8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96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24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31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41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80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9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2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6087-54E4-435E-925C-E2DBB6B01F80}" type="datetimeFigureOut">
              <a:rPr lang="ar-SA" smtClean="0"/>
              <a:t>25/06/39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29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958590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smtClean="0"/>
              <a:t>Radiology of common </a:t>
            </a:r>
            <a:r>
              <a:rPr lang="en-US" b="1" dirty="0"/>
              <a:t>GIT </a:t>
            </a:r>
            <a:r>
              <a:rPr lang="en-US" b="1" dirty="0" smtClean="0"/>
              <a:t>Diseases </a:t>
            </a:r>
            <a:endParaRPr lang="ar-SA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769659" y="4147950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Dr. </a:t>
            </a:r>
            <a:r>
              <a:rPr lang="en-US" sz="4000" b="1" dirty="0"/>
              <a:t>S</a:t>
            </a:r>
            <a:r>
              <a:rPr lang="en-US" sz="4000" b="1" dirty="0" smtClean="0"/>
              <a:t>ultan Alharbi</a:t>
            </a:r>
          </a:p>
          <a:p>
            <a:r>
              <a:rPr lang="en-US" sz="4000" b="1" dirty="0" smtClean="0"/>
              <a:t>Assistant Professor and Consultant </a:t>
            </a:r>
            <a:r>
              <a:rPr lang="en-US" sz="4000" b="1" dirty="0"/>
              <a:t>I</a:t>
            </a:r>
            <a:r>
              <a:rPr lang="en-US" sz="4000" b="1" dirty="0" smtClean="0"/>
              <a:t>nterventional </a:t>
            </a:r>
            <a:r>
              <a:rPr lang="en-US" sz="4000" b="1" dirty="0"/>
              <a:t>R</a:t>
            </a:r>
            <a:r>
              <a:rPr lang="en-US" sz="4000" b="1" dirty="0" smtClean="0"/>
              <a:t>adiologist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924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a2e8E91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 bwMode="auto">
          <a:xfrm>
            <a:off x="1524000" y="0"/>
            <a:ext cx="9144000" cy="61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85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a2e9111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r="24130" b="10050"/>
          <a:stretch/>
        </p:blipFill>
        <p:spPr bwMode="auto">
          <a:xfrm>
            <a:off x="4094328" y="0"/>
            <a:ext cx="4367284" cy="61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59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513679" y="2967335"/>
            <a:ext cx="3164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Stomach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32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Epigastric pain.</a:t>
            </a:r>
          </a:p>
          <a:p>
            <a:pPr algn="l" rtl="0"/>
            <a:r>
              <a:rPr lang="en-US" dirty="0" smtClean="0"/>
              <a:t>Vomiting</a:t>
            </a:r>
          </a:p>
          <a:p>
            <a:pPr algn="l" rtl="0"/>
            <a:r>
              <a:rPr lang="en-US" dirty="0" smtClean="0"/>
              <a:t>hematemesis. </a:t>
            </a:r>
            <a:endParaRPr lang="ar-SA" dirty="0"/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24115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222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2eA0FE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363" r="28209" b="32737"/>
          <a:stretch/>
        </p:blipFill>
        <p:spPr bwMode="auto">
          <a:xfrm>
            <a:off x="7046795" y="1265990"/>
            <a:ext cx="3540403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AAE0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1151" r="38188" b="23750"/>
          <a:stretch/>
        </p:blipFill>
        <p:spPr bwMode="auto">
          <a:xfrm>
            <a:off x="3519176" y="1265991"/>
            <a:ext cx="2881624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7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a2e65E0.tmp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02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a2eAAE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 bwMode="auto">
          <a:xfrm>
            <a:off x="1524000" y="0"/>
            <a:ext cx="9144000" cy="608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30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AE5A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2201" r="20075" b="20601"/>
          <a:stretch/>
        </p:blipFill>
        <p:spPr bwMode="auto">
          <a:xfrm>
            <a:off x="2927517" y="1119116"/>
            <a:ext cx="3650703" cy="488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A0FE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363" r="28209" b="32737"/>
          <a:stretch/>
        </p:blipFill>
        <p:spPr bwMode="auto">
          <a:xfrm>
            <a:off x="7519916" y="1119116"/>
            <a:ext cx="3599545" cy="48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a2eAE5A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 bwMode="auto">
          <a:xfrm>
            <a:off x="1524000" y="0"/>
            <a:ext cx="9144000" cy="61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52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Objectives: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89212" y="1528549"/>
            <a:ext cx="8915400" cy="51042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/>
              <a:t>To know the common GIT pathologies presentation.</a:t>
            </a:r>
          </a:p>
          <a:p>
            <a:pPr algn="l" rtl="0"/>
            <a:r>
              <a:rPr lang="en-US" sz="2400" dirty="0" smtClean="0"/>
              <a:t>To understand step wise approach in requesting GIT radiology investigations.</a:t>
            </a:r>
          </a:p>
          <a:p>
            <a:pPr algn="l" rtl="0"/>
            <a:r>
              <a:rPr lang="en-US" sz="2400" dirty="0"/>
              <a:t>To know common radiological pathologies in GIT.</a:t>
            </a:r>
          </a:p>
          <a:p>
            <a:pPr algn="l" rtl="0"/>
            <a:endParaRPr lang="en-US" sz="2400" dirty="0" smtClean="0"/>
          </a:p>
          <a:p>
            <a:pPr algn="l" rtl="0"/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7321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B14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2048" r="10626" b="34902"/>
          <a:stretch/>
        </p:blipFill>
        <p:spPr bwMode="auto">
          <a:xfrm>
            <a:off x="4816500" y="2126229"/>
            <a:ext cx="727280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BFEC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1151" r="20075" b="22700"/>
          <a:stretch/>
        </p:blipFill>
        <p:spPr bwMode="auto">
          <a:xfrm>
            <a:off x="736979" y="2126229"/>
            <a:ext cx="3923659" cy="30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2eB14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5"/>
          <a:stretch/>
        </p:blipFill>
        <p:spPr bwMode="auto">
          <a:xfrm>
            <a:off x="1524000" y="0"/>
            <a:ext cx="9144000" cy="56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367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C2DA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27861" r="9105" b="27960"/>
          <a:stretch/>
        </p:blipFill>
        <p:spPr bwMode="auto">
          <a:xfrm>
            <a:off x="5039273" y="2126668"/>
            <a:ext cx="5676199" cy="30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0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820382" y="2967335"/>
            <a:ext cx="4551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Small bowels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8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Malabsorption. </a:t>
            </a:r>
          </a:p>
          <a:p>
            <a:pPr algn="l" rtl="0"/>
            <a:r>
              <a:rPr lang="en-US" dirty="0" smtClean="0"/>
              <a:t>Vomiting.</a:t>
            </a:r>
          </a:p>
          <a:p>
            <a:pPr algn="l" rtl="0"/>
            <a:r>
              <a:rPr lang="en-US" dirty="0" smtClean="0"/>
              <a:t>Diarrhea. </a:t>
            </a:r>
            <a:endParaRPr lang="ar-SA" dirty="0"/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1143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391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/>
          <a:lstStyle/>
          <a:p>
            <a:pPr algn="l" rtl="0"/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5" name="Picture 1" descr="a2eD334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8159" r="51343" b="27761"/>
          <a:stretch/>
        </p:blipFill>
        <p:spPr bwMode="auto">
          <a:xfrm>
            <a:off x="9593943" y="116115"/>
            <a:ext cx="2466128" cy="28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a2eD6FC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7761" r="25373" b="25771"/>
          <a:stretch/>
        </p:blipFill>
        <p:spPr bwMode="auto">
          <a:xfrm>
            <a:off x="7112000" y="116115"/>
            <a:ext cx="2350014" cy="28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a2eDDD1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t="9450" r="31488" b="24400"/>
          <a:stretch/>
        </p:blipFill>
        <p:spPr bwMode="auto">
          <a:xfrm>
            <a:off x="1472645" y="116115"/>
            <a:ext cx="3614259" cy="330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a2eE0FE.tmp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1151" r="21650" b="22700"/>
          <a:stretch/>
        </p:blipFill>
        <p:spPr bwMode="auto">
          <a:xfrm>
            <a:off x="8730019" y="3483202"/>
            <a:ext cx="3330052" cy="31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a2eE708.tmp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201" r="27163" b="20601"/>
          <a:stretch/>
        </p:blipFill>
        <p:spPr bwMode="auto">
          <a:xfrm>
            <a:off x="1472645" y="3483202"/>
            <a:ext cx="3614259" cy="31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a2e26F8.tmp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t="12201" r="35824" b="20601"/>
          <a:stretch/>
        </p:blipFill>
        <p:spPr bwMode="auto">
          <a:xfrm>
            <a:off x="5500048" y="3483202"/>
            <a:ext cx="2838734" cy="31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BC6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8400" r="14951" b="26500"/>
          <a:stretch/>
        </p:blipFill>
        <p:spPr bwMode="auto">
          <a:xfrm>
            <a:off x="4783262" y="1784336"/>
            <a:ext cx="3141056" cy="340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E0FE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1151" r="21650" b="22700"/>
          <a:stretch/>
        </p:blipFill>
        <p:spPr bwMode="auto">
          <a:xfrm>
            <a:off x="929565" y="1897035"/>
            <a:ext cx="3330052" cy="329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DA58.tmp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0547" r="16567" b="23383"/>
          <a:stretch/>
        </p:blipFill>
        <p:spPr bwMode="auto">
          <a:xfrm>
            <a:off x="8447963" y="1784336"/>
            <a:ext cx="3575715" cy="340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231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3CC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1651" r="12988" b="36350"/>
          <a:stretch/>
        </p:blipFill>
        <p:spPr bwMode="auto">
          <a:xfrm>
            <a:off x="887780" y="1210651"/>
            <a:ext cx="6236351" cy="30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D334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7601" r="14563" b="27300"/>
          <a:stretch/>
        </p:blipFill>
        <p:spPr bwMode="auto">
          <a:xfrm>
            <a:off x="7124131" y="473223"/>
            <a:ext cx="4823500" cy="38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4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a2eE3CC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3"/>
          <a:stretch/>
        </p:blipFill>
        <p:spPr bwMode="auto">
          <a:xfrm>
            <a:off x="1524000" y="0"/>
            <a:ext cx="9144000" cy="566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75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04992" y="2054984"/>
            <a:ext cx="112661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Esophagus 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a2eE0FE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 bwMode="auto">
          <a:xfrm>
            <a:off x="1524000" y="0"/>
            <a:ext cx="9144000" cy="61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425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a2eE70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6"/>
          <a:stretch/>
        </p:blipFill>
        <p:spPr bwMode="auto">
          <a:xfrm>
            <a:off x="1524000" y="0"/>
            <a:ext cx="9144000" cy="611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94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a2eDDD1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 bwMode="auto">
          <a:xfrm>
            <a:off x="1524000" y="0"/>
            <a:ext cx="9144000" cy="608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94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a2eFBC6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 bwMode="auto">
          <a:xfrm>
            <a:off x="1701421" y="191068"/>
            <a:ext cx="9144000" cy="608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5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33" y="1196752"/>
            <a:ext cx="5099834" cy="3744416"/>
          </a:xfrm>
          <a:prstGeom prst="rect">
            <a:avLst/>
          </a:prstGeom>
        </p:spPr>
      </p:pic>
      <p:pic>
        <p:nvPicPr>
          <p:cNvPr id="3" name="Picture 1" descr="a2eEA37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7451" r="9838" b="27950"/>
          <a:stretch/>
        </p:blipFill>
        <p:spPr bwMode="auto">
          <a:xfrm>
            <a:off x="899592" y="1196752"/>
            <a:ext cx="586969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a2eEA37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 bwMode="auto">
          <a:xfrm>
            <a:off x="1524000" y="0"/>
            <a:ext cx="9144000" cy="59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0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779507" y="2967335"/>
            <a:ext cx="4633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Large bowels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69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Abdominal pain. </a:t>
            </a:r>
          </a:p>
          <a:p>
            <a:pPr algn="l" rtl="0"/>
            <a:r>
              <a:rPr lang="en-US" dirty="0" smtClean="0"/>
              <a:t>Diarrhea.</a:t>
            </a:r>
          </a:p>
          <a:p>
            <a:pPr algn="l" rtl="0"/>
            <a:r>
              <a:rPr lang="en-US" dirty="0" smtClean="0"/>
              <a:t> Hematochezia.</a:t>
            </a:r>
            <a:endParaRPr lang="ar-SA" dirty="0"/>
          </a:p>
          <a:p>
            <a:pPr algn="l" rtl="0"/>
            <a:r>
              <a:rPr lang="en-US" dirty="0"/>
              <a:t>Vomiting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Anal pain and discharge.</a:t>
            </a:r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20839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98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er105736img0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3333" r="5508" b="1111"/>
          <a:stretch>
            <a:fillRect/>
          </a:stretch>
        </p:blipFill>
        <p:spPr bwMode="auto">
          <a:xfrm>
            <a:off x="9144000" y="114304"/>
            <a:ext cx="2950084" cy="473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1DF0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8000" r="27950" b="24800"/>
          <a:stretch/>
        </p:blipFill>
        <p:spPr bwMode="auto">
          <a:xfrm>
            <a:off x="1791500" y="114304"/>
            <a:ext cx="2480249" cy="470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1A66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5900" r="25588" b="29000"/>
          <a:stretch/>
        </p:blipFill>
        <p:spPr bwMode="auto">
          <a:xfrm>
            <a:off x="4550689" y="114304"/>
            <a:ext cx="4464496" cy="470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3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Dysphagia.</a:t>
            </a:r>
          </a:p>
          <a:p>
            <a:pPr algn="l" rtl="0"/>
            <a:r>
              <a:rPr lang="en-US" dirty="0"/>
              <a:t>Odynophagia. </a:t>
            </a:r>
            <a:endParaRPr lang="ar-SA" dirty="0"/>
          </a:p>
          <a:p>
            <a:pPr algn="l" rtl="0"/>
            <a:r>
              <a:rPr lang="en-US" dirty="0" smtClean="0"/>
              <a:t>Regurgitations.</a:t>
            </a:r>
          </a:p>
          <a:p>
            <a:pPr algn="l" rtl="0"/>
            <a:r>
              <a:rPr lang="en-US" dirty="0" smtClean="0"/>
              <a:t>Vomiting.</a:t>
            </a:r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20626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a2e1A66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 bwMode="auto">
          <a:xfrm>
            <a:off x="1524000" y="0"/>
            <a:ext cx="9144000" cy="61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524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a2e1DF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1660478" y="136478"/>
            <a:ext cx="9144000" cy="61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800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2eDA58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0547" r="16567" b="23383"/>
          <a:stretch/>
        </p:blipFill>
        <p:spPr bwMode="auto">
          <a:xfrm>
            <a:off x="8188656" y="163773"/>
            <a:ext cx="3862318" cy="233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3ACD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21651" r="9838" b="35300"/>
          <a:stretch/>
        </p:blipFill>
        <p:spPr bwMode="auto">
          <a:xfrm>
            <a:off x="8188656" y="3067924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7" y="1296537"/>
            <a:ext cx="7148952" cy="421715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996287" y="5813946"/>
            <a:ext cx="69032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Enlarged appendix measures more than 6 mm </a:t>
            </a:r>
            <a:r>
              <a:rPr lang="en-US" dirty="0"/>
              <a:t>with appendicolith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154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a2e3ACD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9751" b="16816"/>
          <a:stretch/>
        </p:blipFill>
        <p:spPr bwMode="auto">
          <a:xfrm>
            <a:off x="1733266" y="668740"/>
            <a:ext cx="8934734" cy="50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2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5B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6401" r="9838" b="22700"/>
          <a:stretch/>
        </p:blipFill>
        <p:spPr bwMode="auto">
          <a:xfrm>
            <a:off x="899592" y="1124744"/>
            <a:ext cx="734481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58B1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8500" r="51575" b="36350"/>
          <a:stretch/>
        </p:blipFill>
        <p:spPr bwMode="auto">
          <a:xfrm>
            <a:off x="8516472" y="1124744"/>
            <a:ext cx="316835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9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558800"/>
            <a:ext cx="9779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5B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10846"/>
          <a:stretch/>
        </p:blipFill>
        <p:spPr bwMode="auto">
          <a:xfrm>
            <a:off x="1828800" y="627797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609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FA5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8500" r="9838" b="31100"/>
          <a:stretch/>
        </p:blipFill>
        <p:spPr bwMode="auto">
          <a:xfrm>
            <a:off x="899592" y="1268760"/>
            <a:ext cx="1050993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3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a2e5FA5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 bwMode="auto">
          <a:xfrm>
            <a:off x="1687773" y="163773"/>
            <a:ext cx="9144000" cy="595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685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98043" y="2257652"/>
            <a:ext cx="629161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END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9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3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2e7483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13731" r="32686" b="20199"/>
          <a:stretch/>
        </p:blipFill>
        <p:spPr bwMode="auto">
          <a:xfrm>
            <a:off x="9716342" y="283786"/>
            <a:ext cx="2286974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7A40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3250" r="35038" b="20601"/>
          <a:stretch/>
        </p:blipFill>
        <p:spPr bwMode="auto">
          <a:xfrm>
            <a:off x="7708544" y="283785"/>
            <a:ext cx="1992180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8BC2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8000" r="32675" b="24800"/>
          <a:stretch/>
        </p:blipFill>
        <p:spPr bwMode="auto">
          <a:xfrm>
            <a:off x="5605451" y="283785"/>
            <a:ext cx="2087475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a2e8E91.tmp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13250" r="35970" b="19602"/>
          <a:stretch/>
        </p:blipFill>
        <p:spPr bwMode="auto">
          <a:xfrm>
            <a:off x="3713227" y="283785"/>
            <a:ext cx="1892224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a2e9111.tmp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t="16401" r="41337" b="17451"/>
          <a:stretch/>
        </p:blipFill>
        <p:spPr bwMode="auto">
          <a:xfrm>
            <a:off x="2113433" y="283785"/>
            <a:ext cx="1584176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5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a2e6D12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 bwMode="auto">
          <a:xfrm>
            <a:off x="1578591" y="136477"/>
            <a:ext cx="9144000" cy="61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04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a2e7A4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r="19354" b="11045"/>
          <a:stretch/>
        </p:blipFill>
        <p:spPr bwMode="auto">
          <a:xfrm>
            <a:off x="3712190" y="0"/>
            <a:ext cx="5186149" cy="610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72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a2e8BC2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7"/>
          <a:stretch/>
        </p:blipFill>
        <p:spPr bwMode="auto">
          <a:xfrm>
            <a:off x="1524000" y="0"/>
            <a:ext cx="9144000" cy="61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439925"/>
      </p:ext>
    </p:extLst>
  </p:cSld>
  <p:clrMapOvr>
    <a:masterClrMapping/>
  </p:clrMapOvr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415</TotalTime>
  <Words>295</Words>
  <Application>Microsoft Office PowerPoint</Application>
  <PresentationFormat>ملء الشاشة</PresentationFormat>
  <Paragraphs>75</Paragraphs>
  <Slides>49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49</vt:i4>
      </vt:variant>
    </vt:vector>
  </HeadingPairs>
  <TitlesOfParts>
    <vt:vector size="54" baseType="lpstr">
      <vt:lpstr>Arial</vt:lpstr>
      <vt:lpstr>Century Gothic</vt:lpstr>
      <vt:lpstr>Tahoma</vt:lpstr>
      <vt:lpstr>Wingdings 3</vt:lpstr>
      <vt:lpstr>ربطة</vt:lpstr>
      <vt:lpstr>Radiology of common GIT Diseases </vt:lpstr>
      <vt:lpstr>Objectives:</vt:lpstr>
      <vt:lpstr>عرض تقديمي في PowerPoint</vt:lpstr>
      <vt:lpstr>Clinical signs and symptoms:</vt:lpstr>
      <vt:lpstr>IMAGING MODALITIES: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Clinical signs and symptoms:</vt:lpstr>
      <vt:lpstr>IMAGING MODALITIES: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Clinical signs and symptoms:</vt:lpstr>
      <vt:lpstr>IMAGING MODALITIES: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Clinical signs and symptoms:</vt:lpstr>
      <vt:lpstr>IMAGING MODALITIES: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Radiological investigation and anatomy</dc:title>
  <dc:creator>sultan alharbi</dc:creator>
  <cp:lastModifiedBy>sultan alharbi</cp:lastModifiedBy>
  <cp:revision>46</cp:revision>
  <dcterms:created xsi:type="dcterms:W3CDTF">2016-12-03T19:26:24Z</dcterms:created>
  <dcterms:modified xsi:type="dcterms:W3CDTF">2018-03-12T06:26:01Z</dcterms:modified>
</cp:coreProperties>
</file>