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3" r:id="rId6"/>
    <p:sldId id="274" r:id="rId7"/>
    <p:sldId id="275" r:id="rId8"/>
    <p:sldId id="276" r:id="rId9"/>
    <p:sldId id="277" r:id="rId10"/>
    <p:sldId id="262" r:id="rId11"/>
    <p:sldId id="257" r:id="rId12"/>
    <p:sldId id="278" r:id="rId13"/>
    <p:sldId id="279" r:id="rId14"/>
    <p:sldId id="280" r:id="rId15"/>
    <p:sldId id="258" r:id="rId16"/>
    <p:sldId id="281" r:id="rId17"/>
    <p:sldId id="282" r:id="rId18"/>
    <p:sldId id="283" r:id="rId19"/>
    <p:sldId id="284" r:id="rId20"/>
    <p:sldId id="286" r:id="rId21"/>
    <p:sldId id="285" r:id="rId22"/>
    <p:sldId id="291" r:id="rId23"/>
    <p:sldId id="298" r:id="rId24"/>
    <p:sldId id="290" r:id="rId25"/>
    <p:sldId id="259" r:id="rId26"/>
    <p:sldId id="288" r:id="rId27"/>
    <p:sldId id="289" r:id="rId28"/>
    <p:sldId id="292" r:id="rId29"/>
    <p:sldId id="293" r:id="rId30"/>
    <p:sldId id="260" r:id="rId31"/>
    <p:sldId id="265" r:id="rId32"/>
    <p:sldId id="294" r:id="rId33"/>
    <p:sldId id="295" r:id="rId34"/>
    <p:sldId id="296" r:id="rId35"/>
    <p:sldId id="261" r:id="rId36"/>
    <p:sldId id="297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E80953-6117-4B18-9E3D-78283FF068D8}" type="datetimeFigureOut">
              <a:rPr lang="en-CA" smtClean="0"/>
              <a:pPr>
                <a:defRPr/>
              </a:pPr>
              <a:t>04/12/2017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0420-C272-4279-9C9B-674BB0F3744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464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BD798-C1A7-43E7-9B48-12BB6BE558E0}" type="datetimeFigureOut">
              <a:rPr lang="en-CA" smtClean="0"/>
              <a:pPr>
                <a:defRPr/>
              </a:pPr>
              <a:t>04/12/2017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CED-2730-44C5-B9DC-99BD2FDC31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548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EFAA3-83C1-4A42-B796-43BFB6841A70}" type="datetimeFigureOut">
              <a:rPr lang="en-CA" smtClean="0"/>
              <a:pPr>
                <a:defRPr/>
              </a:pPr>
              <a:t>04/12/2017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18EA-C35A-4CD5-ADD2-1DA7777723C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18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17468-8F9D-412C-9771-B1848AA4C31F}" type="datetimeFigureOut">
              <a:rPr lang="en-CA" smtClean="0"/>
              <a:pPr>
                <a:defRPr/>
              </a:pPr>
              <a:t>04/12/2017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1F87-A18D-42C8-9620-A80C6108C9D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5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084A0-E6EB-4E70-A205-D81444421DD4}" type="datetimeFigureOut">
              <a:rPr lang="en-CA" smtClean="0"/>
              <a:pPr>
                <a:defRPr/>
              </a:pPr>
              <a:t>04/12/2017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5F23-2F5B-4180-9C23-98815FCD384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177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B8C96-1CBB-432C-B115-E56B64B3A8D7}" type="datetimeFigureOut">
              <a:rPr lang="en-CA" smtClean="0"/>
              <a:pPr>
                <a:defRPr/>
              </a:pPr>
              <a:t>04/12/2017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10C3-BC87-48FE-A19F-D55D0B015D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22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2FA76-CADB-48D3-B0DB-A128B6B92827}" type="datetimeFigureOut">
              <a:rPr lang="en-CA" smtClean="0"/>
              <a:pPr>
                <a:defRPr/>
              </a:pPr>
              <a:t>04/12/2017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716B-73B6-4F3D-86C8-7CE0B7A4217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013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451D7-D5DF-4F19-A004-E1F10C836EB7}" type="datetimeFigureOut">
              <a:rPr lang="en-CA" smtClean="0"/>
              <a:pPr>
                <a:defRPr/>
              </a:pPr>
              <a:t>04/12/2017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BC3F-E8E3-4D4D-ACA0-4B527EA311C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42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CF706C-09B8-48F6-BB8A-AE2F071BCCD6}" type="datetimeFigureOut">
              <a:rPr lang="en-CA" smtClean="0"/>
              <a:pPr>
                <a:defRPr/>
              </a:pPr>
              <a:t>04/12/2017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68DB-14B2-48A4-922E-8BD90F243FC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73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81A87-C6E3-417A-9819-A03C40D8F5AC}" type="datetimeFigureOut">
              <a:rPr lang="en-CA" smtClean="0"/>
              <a:pPr>
                <a:defRPr/>
              </a:pPr>
              <a:t>04/12/2017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6CB7-1819-4406-949E-AFC7FDCDC62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416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4858B-C19F-4D5E-BE5A-C0408DDCE392}" type="datetimeFigureOut">
              <a:rPr lang="en-CA" smtClean="0"/>
              <a:pPr>
                <a:defRPr/>
              </a:pPr>
              <a:t>04/12/2017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ABB1-3053-4366-8974-514F07DE48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67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E66F39-DA19-40A0-A1A4-1D0258AA1891}" type="datetimeFigureOut">
              <a:rPr lang="en-CA" smtClean="0"/>
              <a:pPr>
                <a:defRPr/>
              </a:pPr>
              <a:t>04/12/2017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74F49-4649-46F0-BA75-F008DA8789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798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omography" TargetMode="External"/><Relationship Id="rId2" Type="http://schemas.openxmlformats.org/officeDocument/2006/relationships/hyperlink" Target="https://en.wikipedia.org/wiki/X-ra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diology" TargetMode="External"/><Relationship Id="rId2" Type="http://schemas.openxmlformats.org/officeDocument/2006/relationships/hyperlink" Target="https://en.wikipedia.org/wiki/Medical_imag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adio_wave" TargetMode="External"/><Relationship Id="rId5" Type="http://schemas.openxmlformats.org/officeDocument/2006/relationships/hyperlink" Target="https://en.wikipedia.org/wiki/Magnetic_field" TargetMode="External"/><Relationship Id="rId4" Type="http://schemas.openxmlformats.org/officeDocument/2006/relationships/hyperlink" Target="https://en.wikipedia.org/wiki/Anatom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dioactivity" TargetMode="External"/><Relationship Id="rId2" Type="http://schemas.openxmlformats.org/officeDocument/2006/relationships/hyperlink" Target="https://en.wikipedia.org/wiki/Medical_special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Radiology &amp; investigation of </a:t>
            </a:r>
            <a:r>
              <a:rPr lang="en-CA" dirty="0" err="1" smtClean="0"/>
              <a:t>hepatobiliary</a:t>
            </a:r>
            <a:r>
              <a:rPr lang="en-CA" dirty="0" smtClean="0"/>
              <a:t>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err="1" smtClean="0"/>
              <a:t>D.Reshaid</a:t>
            </a:r>
            <a:r>
              <a:rPr lang="en-CA" dirty="0" smtClean="0"/>
              <a:t> </a:t>
            </a:r>
            <a:r>
              <a:rPr lang="en-CA" dirty="0" err="1" smtClean="0"/>
              <a:t>Aljurayyan</a:t>
            </a:r>
            <a:endParaRPr lang="en-CA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dirty="0" err="1" smtClean="0"/>
              <a:t>Assit</a:t>
            </a:r>
            <a:r>
              <a:rPr lang="en-CA" dirty="0" smtClean="0"/>
              <a:t>. Professor department of radiology 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college of medicine 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King Saud university</a:t>
            </a:r>
          </a:p>
          <a:p>
            <a:pPr fontAlgn="auto">
              <a:spcAft>
                <a:spcPts val="0"/>
              </a:spcAft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smtClean="0"/>
              <a:t>X RAY language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22263" y="2506663"/>
            <a:ext cx="10515600" cy="4351337"/>
          </a:xfrm>
        </p:spPr>
        <p:txBody>
          <a:bodyPr/>
          <a:lstStyle/>
          <a:p>
            <a:r>
              <a:rPr lang="en-CA" sz="4800" b="1" smtClean="0"/>
              <a:t>Radio-lucent = black</a:t>
            </a:r>
          </a:p>
          <a:p>
            <a:r>
              <a:rPr lang="en-CA" sz="4800" b="1" smtClean="0"/>
              <a:t>Radio-opaque= white</a:t>
            </a:r>
          </a:p>
          <a:p>
            <a:endParaRPr lang="en-CA" sz="4800" b="1" smtClean="0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34963"/>
            <a:ext cx="555148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 X 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8330" cy="435133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3200" b="1" dirty="0" smtClean="0"/>
              <a:t>Advantages: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3200" dirty="0" smtClean="0"/>
              <a:t>Quick and widely available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3200" dirty="0" smtClean="0"/>
              <a:t>Cheap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3200" dirty="0" smtClean="0"/>
              <a:t>Can be done bedside (portable)</a:t>
            </a:r>
          </a:p>
          <a:p>
            <a:pPr fontAlgn="auto">
              <a:spcAft>
                <a:spcPts val="0"/>
              </a:spcAft>
              <a:defRPr/>
            </a:pPr>
            <a:endParaRPr lang="en-CA" sz="32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3200" b="1" dirty="0" smtClean="0"/>
              <a:t>Disadvantages: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3200" dirty="0" smtClean="0"/>
              <a:t>Use ionizing radiation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3200" dirty="0" smtClean="0"/>
              <a:t>Very poor in tissue </a:t>
            </a:r>
            <a:r>
              <a:rPr lang="en-CA" sz="3200" dirty="0" smtClean="0"/>
              <a:t>details including HBS</a:t>
            </a:r>
            <a:endParaRPr lang="en-CA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Very limited in detecting gallbladder stones</a:t>
            </a:r>
            <a:endParaRPr lang="en-CA" dirty="0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312738"/>
            <a:ext cx="54641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this? </a:t>
            </a:r>
          </a:p>
        </p:txBody>
      </p:sp>
      <p:pic>
        <p:nvPicPr>
          <p:cNvPr id="1331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0225" y="682625"/>
            <a:ext cx="7567613" cy="5821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this? </a:t>
            </a:r>
          </a:p>
        </p:txBody>
      </p:sp>
      <p:pic>
        <p:nvPicPr>
          <p:cNvPr id="14339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0225" y="682625"/>
            <a:ext cx="7567613" cy="5821363"/>
          </a:xfrm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88950" y="2987675"/>
            <a:ext cx="3516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400" b="1"/>
              <a:t>ULTRASOUND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US?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600" smtClean="0">
                <a:latin typeface="Tahoma" panose="020B0604030504040204" pitchFamily="34" charset="0"/>
              </a:rPr>
              <a:t>A diagnostic technique in which high</a:t>
            </a:r>
            <a:r>
              <a:rPr lang="ar-SA" sz="3600" smtClean="0"/>
              <a:t>-</a:t>
            </a:r>
            <a:r>
              <a:rPr lang="en-US" sz="3600" smtClean="0">
                <a:latin typeface="Tahoma" panose="020B0604030504040204" pitchFamily="34" charset="0"/>
              </a:rPr>
              <a:t>frequency sound waves penetrate the body and produce multiple echo patterns.</a:t>
            </a:r>
            <a:endParaRPr lang="ar-SA" sz="3600" smtClean="0"/>
          </a:p>
          <a:p>
            <a:pPr algn="just"/>
            <a:endParaRPr lang="en-US" sz="3600" smtClean="0">
              <a:latin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sz="3600" smtClean="0">
              <a:latin typeface="Tahoma" panose="020B0604030504040204" pitchFamily="34" charset="0"/>
            </a:endParaRPr>
          </a:p>
          <a:p>
            <a:pPr algn="just"/>
            <a:r>
              <a:rPr lang="en-US" sz="3600" smtClean="0">
                <a:latin typeface="Tahoma" panose="020B0604030504040204" pitchFamily="34" charset="0"/>
              </a:rPr>
              <a:t>Diagnostic Medical applications in use since late 1950</a:t>
            </a:r>
            <a:r>
              <a:rPr lang="en-US" altLang="en-US" sz="3600" smtClean="0"/>
              <a:t>’</a:t>
            </a:r>
            <a:r>
              <a:rPr lang="en-US" altLang="ja-JP" sz="3600" smtClean="0">
                <a:latin typeface="Tahoma" panose="020B0604030504040204" pitchFamily="34" charset="0"/>
              </a:rPr>
              <a:t>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Ultrasound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b="1" dirty="0" smtClean="0"/>
              <a:t>Advantages :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No radiation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Widely available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Relatively cheap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Very good in evaluating abdomen solid organs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Can be done bedside (portable)</a:t>
            </a:r>
          </a:p>
          <a:p>
            <a:pPr fontAlgn="auto">
              <a:spcAft>
                <a:spcPts val="0"/>
              </a:spcAft>
              <a:defRPr/>
            </a:pPr>
            <a:endParaRPr lang="en-C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b="1" dirty="0" smtClean="0"/>
              <a:t>Disadvantages: 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Operator dependent 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Very limited in evaluating structures with air ( e.g. bowel) or calcification (e.g. bone)</a:t>
            </a:r>
            <a:endParaRPr lang="en-CA" dirty="0"/>
          </a:p>
        </p:txBody>
      </p:sp>
      <p:pic>
        <p:nvPicPr>
          <p:cNvPr id="174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720725"/>
            <a:ext cx="47879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 </a:t>
            </a:r>
            <a:r>
              <a:rPr lang="en-US" dirty="0" smtClean="0"/>
              <a:t>patterns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6519" y="1825625"/>
            <a:ext cx="5338119" cy="4351338"/>
          </a:xfrm>
        </p:spPr>
        <p:txBody>
          <a:bodyPr>
            <a:normAutofit lnSpcReduction="10000"/>
          </a:bodyPr>
          <a:lstStyle/>
          <a:p>
            <a:pPr rtl="1">
              <a:buFont typeface="Arial" panose="020B0604020202020204" pitchFamily="34" charset="0"/>
              <a:buNone/>
            </a:pPr>
            <a:r>
              <a:rPr lang="en-US" sz="3200" b="1" dirty="0" smtClean="0"/>
              <a:t>Hyper-echoic </a:t>
            </a:r>
            <a:r>
              <a:rPr lang="en-US" sz="3200" b="1" dirty="0" smtClean="0"/>
              <a:t>= </a:t>
            </a:r>
            <a:r>
              <a:rPr lang="en-US" sz="3200" b="1" dirty="0" smtClean="0"/>
              <a:t>White</a:t>
            </a:r>
          </a:p>
          <a:p>
            <a:pPr rtl="1">
              <a:buFont typeface="Arial" panose="020B0604020202020204" pitchFamily="34" charset="0"/>
              <a:buNone/>
            </a:pPr>
            <a:endParaRPr lang="en-US" sz="1400" b="1" dirty="0" smtClean="0"/>
          </a:p>
          <a:p>
            <a:pPr rtl="1">
              <a:buFont typeface="Arial" panose="020B0604020202020204" pitchFamily="34" charset="0"/>
              <a:buNone/>
            </a:pPr>
            <a:r>
              <a:rPr lang="en-US" sz="3200" b="1" dirty="0" smtClean="0"/>
              <a:t>Hypo-echoic = Light </a:t>
            </a:r>
            <a:r>
              <a:rPr lang="en-US" sz="3200" b="1" dirty="0" smtClean="0"/>
              <a:t>Grey</a:t>
            </a:r>
          </a:p>
          <a:p>
            <a:pPr rtl="1">
              <a:buFont typeface="Arial" panose="020B0604020202020204" pitchFamily="34" charset="0"/>
              <a:buNone/>
            </a:pPr>
            <a:endParaRPr lang="en-US" sz="3200" b="1" dirty="0" smtClean="0"/>
          </a:p>
          <a:p>
            <a:pPr rtl="1">
              <a:buNone/>
            </a:pPr>
            <a:r>
              <a:rPr lang="en-US" sz="3200" b="1" dirty="0"/>
              <a:t>An-echoic    = Black </a:t>
            </a:r>
            <a:endParaRPr lang="en-US" sz="3200" b="1" dirty="0" smtClean="0"/>
          </a:p>
          <a:p>
            <a:pPr rtl="1">
              <a:buNone/>
            </a:pPr>
            <a:endParaRPr lang="en-US" sz="3200" b="1" dirty="0" smtClean="0"/>
          </a:p>
          <a:p>
            <a:pPr rtl="1">
              <a:buNone/>
            </a:pPr>
            <a:r>
              <a:rPr lang="en-US" sz="3200" b="1" dirty="0" smtClean="0"/>
              <a:t>Acoustic shadow:</a:t>
            </a:r>
            <a:r>
              <a:rPr lang="en-US" sz="3200" b="1" dirty="0"/>
              <a:t> black band behind dense object (e.g. stone) </a:t>
            </a:r>
            <a:endParaRPr lang="en-US" sz="3200" b="1" dirty="0" smtClean="0"/>
          </a:p>
          <a:p>
            <a:endParaRPr lang="en-US" dirty="0" smtClean="0"/>
          </a:p>
        </p:txBody>
      </p:sp>
      <p:pic>
        <p:nvPicPr>
          <p:cNvPr id="16388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5097" r="19991" b="15174"/>
          <a:stretch/>
        </p:blipFill>
        <p:spPr bwMode="auto">
          <a:xfrm>
            <a:off x="7512908" y="238898"/>
            <a:ext cx="4464908" cy="369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1"/>
          <a:stretch/>
        </p:blipFill>
        <p:spPr>
          <a:xfrm>
            <a:off x="5553116" y="3061652"/>
            <a:ext cx="4348766" cy="3583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692150"/>
            <a:ext cx="4608512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076700"/>
            <a:ext cx="43862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076700"/>
            <a:ext cx="44164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7"/>
          <p:cNvSpPr txBox="1">
            <a:spLocks noChangeArrowheads="1"/>
          </p:cNvSpPr>
          <p:nvPr/>
        </p:nvSpPr>
        <p:spPr bwMode="auto">
          <a:xfrm>
            <a:off x="4368800" y="260350"/>
            <a:ext cx="3840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B- MODE.</a:t>
            </a:r>
          </a:p>
        </p:txBody>
      </p:sp>
      <p:sp>
        <p:nvSpPr>
          <p:cNvPr id="18438" name="Text Box 18"/>
          <p:cNvSpPr txBox="1">
            <a:spLocks noChangeArrowheads="1"/>
          </p:cNvSpPr>
          <p:nvPr/>
        </p:nvSpPr>
        <p:spPr bwMode="auto">
          <a:xfrm>
            <a:off x="6959600" y="3573463"/>
            <a:ext cx="4608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COLOR DOPPLER</a:t>
            </a:r>
          </a:p>
        </p:txBody>
      </p:sp>
      <p:sp>
        <p:nvSpPr>
          <p:cNvPr id="18439" name="Text Box 19"/>
          <p:cNvSpPr txBox="1">
            <a:spLocks noChangeArrowheads="1"/>
          </p:cNvSpPr>
          <p:nvPr/>
        </p:nvSpPr>
        <p:spPr bwMode="auto">
          <a:xfrm>
            <a:off x="623888" y="3573463"/>
            <a:ext cx="432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DUPLEX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7" t="3766" r="316" b="11050"/>
          <a:stretch>
            <a:fillRect/>
          </a:stretch>
        </p:blipFill>
        <p:spPr bwMode="auto">
          <a:xfrm>
            <a:off x="6478588" y="1627188"/>
            <a:ext cx="54641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t="8002" r="11876" b="6770"/>
          <a:stretch>
            <a:fillRect/>
          </a:stretch>
        </p:blipFill>
        <p:spPr bwMode="auto">
          <a:xfrm>
            <a:off x="623888" y="1677988"/>
            <a:ext cx="5472112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8369300" y="5229225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</a:rPr>
              <a:t>DUPLEX 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546350" y="5300663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</a:rPr>
              <a:t>B-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us gallblad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528638"/>
            <a:ext cx="8807450" cy="59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outline: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hepatobiliary system HBS?</a:t>
            </a:r>
          </a:p>
          <a:p>
            <a:r>
              <a:rPr lang="en-US" smtClean="0"/>
              <a:t>Radiological modalities used in imaging HBS.</a:t>
            </a:r>
          </a:p>
          <a:p>
            <a:r>
              <a:rPr lang="en-US" smtClean="0"/>
              <a:t>Advantages and disadvantages of each radiology modality.</a:t>
            </a:r>
          </a:p>
          <a:p>
            <a:r>
              <a:rPr lang="en-US" smtClean="0"/>
              <a:t>Indications of imaging HBS.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What is this?</a:t>
            </a:r>
          </a:p>
        </p:txBody>
      </p:sp>
      <p:pic>
        <p:nvPicPr>
          <p:cNvPr id="21507" name="Picture 2" descr="C:\Users\medtst\Desktop\liver\_K4811128__1211103113\ser002img000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1"/>
          <a:stretch>
            <a:fillRect/>
          </a:stretch>
        </p:blipFill>
        <p:spPr>
          <a:xfrm>
            <a:off x="5448300" y="992188"/>
            <a:ext cx="5653088" cy="5286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What is this?</a:t>
            </a:r>
          </a:p>
        </p:txBody>
      </p:sp>
      <p:pic>
        <p:nvPicPr>
          <p:cNvPr id="22531" name="Picture 2" descr="C:\Users\medtst\Desktop\liver\_K4811128__1211103113\ser002img000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1"/>
          <a:stretch>
            <a:fillRect/>
          </a:stretch>
        </p:blipFill>
        <p:spPr>
          <a:xfrm>
            <a:off x="5448300" y="992188"/>
            <a:ext cx="5653088" cy="5286375"/>
          </a:xfrm>
          <a:noFill/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66688" y="2343150"/>
            <a:ext cx="56546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/>
              <a:t>Computed  Tomography </a:t>
            </a:r>
          </a:p>
          <a:p>
            <a:r>
              <a:rPr lang="en-US" sz="4000" b="1"/>
              <a:t>CT scan.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CT scan?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 CT scan makes use of computer-processed of many </a:t>
            </a:r>
            <a:r>
              <a:rPr lang="en-US" smtClean="0">
                <a:hlinkClick r:id="rId2" tooltip="X-ray"/>
              </a:rPr>
              <a:t>X-ray</a:t>
            </a:r>
            <a:r>
              <a:rPr lang="en-US" smtClean="0"/>
              <a:t> images taken from different angles to produce cross-sectional </a:t>
            </a:r>
            <a:r>
              <a:rPr lang="en-US" smtClean="0">
                <a:hlinkClick r:id="rId3" tooltip="Tomography"/>
              </a:rPr>
              <a:t>tomographic</a:t>
            </a:r>
            <a:r>
              <a:rPr lang="en-US" smtClean="0"/>
              <a:t> images of specific areas of a scanned object.</a:t>
            </a:r>
          </a:p>
          <a:p>
            <a:endParaRPr lang="en-US" smtClean="0"/>
          </a:p>
          <a:p>
            <a:r>
              <a:rPr lang="en-US" smtClean="0"/>
              <a:t>CT scan can be done with and without intravenous IV contrast.</a:t>
            </a:r>
          </a:p>
          <a:p>
            <a:endParaRPr lang="en-US" smtClean="0"/>
          </a:p>
          <a:p>
            <a:r>
              <a:rPr lang="en-US" smtClean="0"/>
              <a:t>CT scan is limmited in evaluating gallstones, Why?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different between the tow iamges</a:t>
            </a:r>
            <a:r>
              <a:rPr lang="en-US" b="1" smtClean="0"/>
              <a:t>?</a:t>
            </a:r>
            <a:br>
              <a:rPr lang="en-US" b="1" smtClean="0"/>
            </a:br>
            <a:endParaRPr lang="en-US" smtClean="0"/>
          </a:p>
        </p:txBody>
      </p:sp>
      <p:pic>
        <p:nvPicPr>
          <p:cNvPr id="25603" name="Picture 2" descr="C:\Users\medtst\Desktop\liver\_K4811128__1211013252\ser002img000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t="14577" r="10118" b="17055"/>
          <a:stretch>
            <a:fillRect/>
          </a:stretch>
        </p:blipFill>
        <p:spPr>
          <a:xfrm>
            <a:off x="785813" y="1558925"/>
            <a:ext cx="5113337" cy="4138613"/>
          </a:xfrm>
          <a:noFill/>
        </p:spPr>
      </p:pic>
      <p:pic>
        <p:nvPicPr>
          <p:cNvPr id="25604" name="Picture 3" descr="C:\Users\medtst\Desktop\liver\_K4811128__1211013349\ser003img00021.jpg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3" t="13734" r="7834" b="16319"/>
          <a:stretch>
            <a:fillRect/>
          </a:stretch>
        </p:blipFill>
        <p:spPr bwMode="auto">
          <a:xfrm>
            <a:off x="6451600" y="1546225"/>
            <a:ext cx="47148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2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different between the tow iamges</a:t>
            </a:r>
            <a:r>
              <a:rPr lang="en-US" b="1" smtClean="0"/>
              <a:t>?</a:t>
            </a:r>
            <a:br>
              <a:rPr lang="en-US" b="1" smtClean="0"/>
            </a:br>
            <a:endParaRPr lang="en-US" smtClean="0"/>
          </a:p>
        </p:txBody>
      </p:sp>
      <p:pic>
        <p:nvPicPr>
          <p:cNvPr id="25603" name="Picture 2" descr="C:\Users\medtst\Desktop\liver\_K4811128__1211013252\ser002img000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t="14577" r="10118" b="17055"/>
          <a:stretch>
            <a:fillRect/>
          </a:stretch>
        </p:blipFill>
        <p:spPr>
          <a:xfrm>
            <a:off x="785813" y="1558925"/>
            <a:ext cx="5113337" cy="4138613"/>
          </a:xfrm>
          <a:noFill/>
        </p:spPr>
      </p:pic>
      <p:pic>
        <p:nvPicPr>
          <p:cNvPr id="25604" name="Picture 3" descr="C:\Users\medtst\Desktop\liver\_K4811128__1211013349\ser003img00021.jpg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3" t="13734" r="7834" b="16319"/>
          <a:stretch>
            <a:fillRect/>
          </a:stretch>
        </p:blipFill>
        <p:spPr bwMode="auto">
          <a:xfrm>
            <a:off x="6451600" y="1546225"/>
            <a:ext cx="47148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300163" y="6040438"/>
            <a:ext cx="3813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/>
              <a:t>Without IV contrast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6723063" y="6015038"/>
            <a:ext cx="4146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600" b="1"/>
              <a:t>With IV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Computed tomography CT scan.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3200" b="1" dirty="0" smtClean="0"/>
              <a:t>Advantages: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Very good in evaluating solid organs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Available more them MRI</a:t>
            </a:r>
          </a:p>
          <a:p>
            <a:pPr fontAlgn="auto">
              <a:spcAft>
                <a:spcPts val="0"/>
              </a:spcAft>
              <a:defRPr/>
            </a:pPr>
            <a:endParaRPr lang="en-C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3200" b="1" dirty="0" smtClean="0"/>
              <a:t>Disadvantages: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Use ionizing radiation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Less available then x-ray and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Relatively expansive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Intravenous contrast maybe </a:t>
            </a:r>
            <a:r>
              <a:rPr lang="en-CA" dirty="0" err="1" smtClean="0"/>
              <a:t>harmfull</a:t>
            </a:r>
            <a:r>
              <a:rPr lang="en-CA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27652" name="Picture 2" descr="C:\Users\medtst\Desktop\liver\_K4811128__1211103113\ser002img0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t="18111" r="10706" b="24318"/>
          <a:stretch>
            <a:fillRect/>
          </a:stretch>
        </p:blipFill>
        <p:spPr bwMode="auto">
          <a:xfrm>
            <a:off x="7199313" y="1944688"/>
            <a:ext cx="4352925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CT language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80975" y="2506663"/>
            <a:ext cx="10515600" cy="4351337"/>
          </a:xfrm>
        </p:spPr>
        <p:txBody>
          <a:bodyPr/>
          <a:lstStyle/>
          <a:p>
            <a:r>
              <a:rPr lang="en-US" sz="3600" b="1" smtClean="0"/>
              <a:t>Hyper-dense = white</a:t>
            </a:r>
          </a:p>
          <a:p>
            <a:endParaRPr lang="en-US" sz="3600" b="1" smtClean="0"/>
          </a:p>
          <a:p>
            <a:r>
              <a:rPr lang="en-US" sz="3600" b="1" smtClean="0"/>
              <a:t>Hypo-dense=black to grey</a:t>
            </a:r>
          </a:p>
        </p:txBody>
      </p:sp>
      <p:pic>
        <p:nvPicPr>
          <p:cNvPr id="26628" name="Picture 2" descr="C:\Users\medtst\Desktop\liver\_K4811128__1211103113\ser002img0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t="18111" r="10706" b="24318"/>
          <a:stretch>
            <a:fillRect/>
          </a:stretch>
        </p:blipFill>
        <p:spPr bwMode="auto">
          <a:xfrm>
            <a:off x="5743575" y="1095375"/>
            <a:ext cx="5959475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this?</a:t>
            </a:r>
          </a:p>
        </p:txBody>
      </p:sp>
      <p:sp>
        <p:nvSpPr>
          <p:cNvPr id="2867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8675" name="Picture 3" descr="C:\Users\medtst\Desktop\liver\_K4811128__1211014305\ser008img00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4"/>
          <a:stretch>
            <a:fillRect/>
          </a:stretch>
        </p:blipFill>
        <p:spPr bwMode="auto">
          <a:xfrm>
            <a:off x="6243467" y="1745456"/>
            <a:ext cx="48768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this?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5111750" cy="4351338"/>
          </a:xfrm>
        </p:spPr>
        <p:txBody>
          <a:bodyPr/>
          <a:lstStyle/>
          <a:p>
            <a:r>
              <a:rPr lang="en-CA" sz="4400" smtClean="0"/>
              <a:t>Magnetic resonance imaging MRI</a:t>
            </a:r>
            <a:endParaRPr lang="en-US" sz="4400" smtClean="0"/>
          </a:p>
        </p:txBody>
      </p:sp>
      <p:pic>
        <p:nvPicPr>
          <p:cNvPr id="29700" name="Picture 2" descr="C:\Users\medtst\Desktop\liver\_K4811128__1211014208\ser007img0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4"/>
          <a:stretch>
            <a:fillRect/>
          </a:stretch>
        </p:blipFill>
        <p:spPr bwMode="auto">
          <a:xfrm>
            <a:off x="6786563" y="1635125"/>
            <a:ext cx="48768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 </a:t>
            </a:r>
            <a:r>
              <a:rPr lang="en-US" smtClean="0">
                <a:hlinkClick r:id="rId2" tooltip="Medical imaging"/>
              </a:rPr>
              <a:t>medical imaging</a:t>
            </a:r>
            <a:r>
              <a:rPr lang="en-US" smtClean="0"/>
              <a:t> technique used in </a:t>
            </a:r>
            <a:r>
              <a:rPr lang="en-US" smtClean="0">
                <a:hlinkClick r:id="rId3" tooltip="Radiology"/>
              </a:rPr>
              <a:t>radiology</a:t>
            </a:r>
            <a:r>
              <a:rPr lang="en-US" smtClean="0"/>
              <a:t> to form pictures of the </a:t>
            </a:r>
            <a:r>
              <a:rPr lang="en-US" smtClean="0">
                <a:hlinkClick r:id="rId4" tooltip="Anatomy"/>
              </a:rPr>
              <a:t>anatomy</a:t>
            </a:r>
            <a:r>
              <a:rPr lang="en-US" smtClean="0"/>
              <a:t> using strong </a:t>
            </a:r>
            <a:r>
              <a:rPr lang="en-US" smtClean="0">
                <a:hlinkClick r:id="rId5" tooltip="Magnetic field"/>
              </a:rPr>
              <a:t>magnetic fields</a:t>
            </a:r>
            <a:r>
              <a:rPr lang="en-US" smtClean="0"/>
              <a:t> and </a:t>
            </a:r>
            <a:r>
              <a:rPr lang="en-US" smtClean="0">
                <a:hlinkClick r:id="rId6" tooltip="Radio wave"/>
              </a:rPr>
              <a:t>radio waves</a:t>
            </a:r>
            <a:r>
              <a:rPr lang="en-US" smtClean="0"/>
              <a:t>.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It has no radiation.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90538" y="700088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en-US" sz="6000" b="1" smtClean="0"/>
              <a:t>What is hepatobiliary system (HBS)?</a:t>
            </a:r>
            <a:br>
              <a:rPr lang="en-US" sz="6000" b="1" smtClean="0"/>
            </a:br>
            <a:endParaRPr lang="en-US" sz="6000" b="1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55625" y="2689225"/>
            <a:ext cx="10515600" cy="43513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sz="5400" smtClean="0"/>
              <a:t>It includes </a:t>
            </a:r>
            <a:r>
              <a:rPr lang="en-US" sz="5400" b="1" smtClean="0"/>
              <a:t>liver</a:t>
            </a:r>
            <a:r>
              <a:rPr lang="en-US" sz="5400" smtClean="0"/>
              <a:t>, </a:t>
            </a:r>
            <a:r>
              <a:rPr lang="en-US" sz="5400" b="1" smtClean="0"/>
              <a:t>gallbladder</a:t>
            </a:r>
            <a:r>
              <a:rPr lang="en-US" sz="5400" smtClean="0"/>
              <a:t> and </a:t>
            </a:r>
            <a:r>
              <a:rPr lang="en-US" sz="5400" b="1" smtClean="0"/>
              <a:t>biliary ducts</a:t>
            </a:r>
            <a:r>
              <a:rPr lang="en-US" sz="54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Magnetic resonance imaging MRI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dirty="0" smtClean="0"/>
              <a:t>Advantages: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Excellent in tissue details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No ionizing  radiation</a:t>
            </a:r>
          </a:p>
          <a:p>
            <a:pPr fontAlgn="auto">
              <a:spcAft>
                <a:spcPts val="0"/>
              </a:spcAft>
              <a:defRPr/>
            </a:pPr>
            <a:endParaRPr lang="en-C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dirty="0" smtClean="0"/>
              <a:t>Disadvantages: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Expensive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Long scan time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Less available then other modalities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Intravenous contrast is not safe with poor renal function.</a:t>
            </a:r>
          </a:p>
          <a:p>
            <a:pPr fontAlgn="auto">
              <a:spcAft>
                <a:spcPts val="0"/>
              </a:spcAft>
              <a:defRPr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MRI language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46063" y="2506663"/>
            <a:ext cx="10515600" cy="4351337"/>
          </a:xfrm>
        </p:spPr>
        <p:txBody>
          <a:bodyPr/>
          <a:lstStyle/>
          <a:p>
            <a:r>
              <a:rPr lang="en-CA" smtClean="0"/>
              <a:t>Hyper intense signal = more white </a:t>
            </a:r>
          </a:p>
          <a:p>
            <a:r>
              <a:rPr lang="en-CA" smtClean="0"/>
              <a:t>Hypo intense signal = more grey/black</a:t>
            </a:r>
          </a:p>
        </p:txBody>
      </p:sp>
      <p:pic>
        <p:nvPicPr>
          <p:cNvPr id="31748" name="Picture 3" descr="C:\Users\medtst\Desktop\liver\_K4811128__1211014305\ser008img00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4"/>
          <a:stretch>
            <a:fillRect/>
          </a:stretch>
        </p:blipFill>
        <p:spPr bwMode="auto">
          <a:xfrm>
            <a:off x="6761163" y="1468438"/>
            <a:ext cx="487680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this?</a:t>
            </a:r>
          </a:p>
        </p:txBody>
      </p:sp>
      <p:pic>
        <p:nvPicPr>
          <p:cNvPr id="33795" name="Picture 2" descr="C:\Users\medtst\Desktop\liver\_K4811128__1211014919\ser421img0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/>
          <a:stretch>
            <a:fillRect/>
          </a:stretch>
        </p:blipFill>
        <p:spPr>
          <a:xfrm>
            <a:off x="5756275" y="823913"/>
            <a:ext cx="5538788" cy="4600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this?</a:t>
            </a:r>
          </a:p>
        </p:txBody>
      </p:sp>
      <p:pic>
        <p:nvPicPr>
          <p:cNvPr id="34819" name="Picture 2" descr="C:\Users\medtst\Desktop\liver\_K4811128__1211014919\ser421img0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/>
          <a:stretch>
            <a:fillRect/>
          </a:stretch>
        </p:blipFill>
        <p:spPr>
          <a:xfrm>
            <a:off x="5756275" y="823913"/>
            <a:ext cx="5538788" cy="4600575"/>
          </a:xfrm>
          <a:noFill/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695325" y="2176463"/>
            <a:ext cx="4289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5400" b="1"/>
              <a:t>Nuclear scan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nuclear medicine?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M</a:t>
            </a:r>
            <a:r>
              <a:rPr lang="en-US" dirty="0" smtClean="0">
                <a:hlinkClick r:id="rId2" tooltip="Medical specialty"/>
              </a:rPr>
              <a:t>edical specialty</a:t>
            </a:r>
            <a:r>
              <a:rPr lang="en-US" dirty="0" smtClean="0"/>
              <a:t> involving the application of </a:t>
            </a:r>
            <a:r>
              <a:rPr lang="en-US" dirty="0" smtClean="0">
                <a:hlinkClick r:id="rId3" tooltip="Radioactivity"/>
              </a:rPr>
              <a:t>radioactive</a:t>
            </a:r>
            <a:r>
              <a:rPr lang="en-US" dirty="0" smtClean="0"/>
              <a:t> substances in the diagnosis and treatment of disease.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5844" name="Picture 2" descr="C:\Users\medtst\Desktop\liver\_K4811128__1211014919\ser421img00001.jpg"/>
          <p:cNvPicPr>
            <a:picLocks noChangeAspect="1" noChangeArrowheads="1"/>
          </p:cNvPicPr>
          <p:nvPr/>
        </p:nvPicPr>
        <p:blipFill>
          <a:blip r:embed="rId4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/>
          <a:stretch>
            <a:fillRect/>
          </a:stretch>
        </p:blipFill>
        <p:spPr bwMode="auto">
          <a:xfrm>
            <a:off x="7366000" y="2684463"/>
            <a:ext cx="45085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Nuclear medicine: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CA" smtClean="0"/>
              <a:t>Advantages:</a:t>
            </a:r>
          </a:p>
          <a:p>
            <a:r>
              <a:rPr lang="en-CA" smtClean="0"/>
              <a:t>Excellent in evaluating oragn function/physiology</a:t>
            </a:r>
          </a:p>
          <a:p>
            <a:pPr>
              <a:buFont typeface="Arial" panose="020B0604020202020204" pitchFamily="34" charset="0"/>
              <a:buNone/>
            </a:pPr>
            <a:endParaRPr lang="en-CA" smtClean="0"/>
          </a:p>
          <a:p>
            <a:pPr>
              <a:buFont typeface="Arial" panose="020B0604020202020204" pitchFamily="34" charset="0"/>
              <a:buNone/>
            </a:pPr>
            <a:r>
              <a:rPr lang="en-CA" smtClean="0"/>
              <a:t>Disadvantages:</a:t>
            </a:r>
          </a:p>
          <a:p>
            <a:r>
              <a:rPr lang="en-CA" smtClean="0"/>
              <a:t>Use ionizing radiation</a:t>
            </a:r>
          </a:p>
          <a:p>
            <a:r>
              <a:rPr lang="en-CA" smtClean="0"/>
              <a:t>Not widely available</a:t>
            </a:r>
          </a:p>
          <a:p>
            <a:r>
              <a:rPr lang="en-CA" smtClean="0"/>
              <a:t>Very poor in evaluating anatomy</a:t>
            </a:r>
          </a:p>
          <a:p>
            <a:endParaRPr lang="en-CA" smtClean="0"/>
          </a:p>
          <a:p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sz="8800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are the </a:t>
            </a:r>
            <a:r>
              <a:rPr lang="en-US" sz="4900" b="1" dirty="0" smtClean="0"/>
              <a:t>Radiological modalities </a:t>
            </a:r>
            <a:r>
              <a:rPr lang="en-US" dirty="0" smtClean="0"/>
              <a:t>used in imaging</a:t>
            </a:r>
            <a:r>
              <a:rPr lang="en-US" b="1" dirty="0" smtClean="0"/>
              <a:t> HBS 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smtClean="0"/>
              <a:t>X Ray.</a:t>
            </a:r>
          </a:p>
          <a:p>
            <a:r>
              <a:rPr lang="en-US" sz="4000" b="1" smtClean="0"/>
              <a:t>Ultrasound.</a:t>
            </a:r>
          </a:p>
          <a:p>
            <a:r>
              <a:rPr lang="en-US" sz="4000" b="1" smtClean="0"/>
              <a:t>Computed tomography CT scan.</a:t>
            </a:r>
          </a:p>
          <a:p>
            <a:r>
              <a:rPr lang="en-US" sz="4000" b="1" smtClean="0"/>
              <a:t>Magnetic resonance imaging MRI.</a:t>
            </a:r>
          </a:p>
          <a:p>
            <a:r>
              <a:rPr lang="en-US" sz="4000" b="1" smtClean="0"/>
              <a:t>Nuclear scan.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What is this?</a:t>
            </a:r>
          </a:p>
        </p:txBody>
      </p:sp>
      <p:pic>
        <p:nvPicPr>
          <p:cNvPr id="614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6575" y="269875"/>
            <a:ext cx="5457825" cy="6181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What is this?</a:t>
            </a:r>
          </a:p>
        </p:txBody>
      </p:sp>
      <p:pic>
        <p:nvPicPr>
          <p:cNvPr id="717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6575" y="269875"/>
            <a:ext cx="5457825" cy="6181725"/>
          </a:xfrm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0" y="2408238"/>
            <a:ext cx="56927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400" b="1"/>
              <a:t>Abdomen  x-ray </a:t>
            </a:r>
          </a:p>
          <a:p>
            <a:pPr algn="ctr"/>
            <a:r>
              <a:rPr lang="en-US" sz="4400" b="1"/>
              <a:t>OR</a:t>
            </a:r>
          </a:p>
          <a:p>
            <a:pPr algn="ctr"/>
            <a:r>
              <a:rPr lang="en-US" sz="4400" b="1"/>
              <a:t>Abdomen radiography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What is this ????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1775" y="385763"/>
            <a:ext cx="4932363" cy="6153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875" y="398463"/>
            <a:ext cx="4635500" cy="5784850"/>
          </a:xfrm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223963" y="476250"/>
            <a:ext cx="45450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CA" sz="2400"/>
              <a:t>X ray was first observed and documented in </a:t>
            </a:r>
            <a:r>
              <a:rPr lang="en-CA" sz="2400" b="1"/>
              <a:t>1895</a:t>
            </a:r>
            <a:r>
              <a:rPr lang="en-CA" sz="2400"/>
              <a:t> by </a:t>
            </a:r>
            <a:r>
              <a:rPr lang="en-CA" sz="2400" b="1"/>
              <a:t>Wilhelm Conrad Roentgen</a:t>
            </a:r>
          </a:p>
          <a:p>
            <a:r>
              <a:rPr lang="en-US"/>
              <a:t> 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6991350" y="6180138"/>
            <a:ext cx="444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First x ray taken in history</a:t>
            </a:r>
          </a:p>
        </p:txBody>
      </p:sp>
      <p:pic>
        <p:nvPicPr>
          <p:cNvPr id="922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2014538"/>
            <a:ext cx="38068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X ray?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It is energetic form of electromagnetic and ionozintng radiation that can penetrated solid objects and used to take images of the human body.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1682</TotalTime>
  <Words>507</Words>
  <Application>Microsoft Office PowerPoint</Application>
  <PresentationFormat>Widescreen</PresentationFormat>
  <Paragraphs>136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Arial</vt:lpstr>
      <vt:lpstr>Calibri Light</vt:lpstr>
      <vt:lpstr>Tahoma</vt:lpstr>
      <vt:lpstr>MS PGothic</vt:lpstr>
      <vt:lpstr>Times New Roman</vt:lpstr>
      <vt:lpstr>Office Theme</vt:lpstr>
      <vt:lpstr>Radiology &amp; investigation of hepatobiliary system</vt:lpstr>
      <vt:lpstr>Lecture outline:</vt:lpstr>
      <vt:lpstr>What is hepatobiliary system (HBS)? </vt:lpstr>
      <vt:lpstr>What are the Radiological modalities used in imaging HBS ? </vt:lpstr>
      <vt:lpstr>What is this?</vt:lpstr>
      <vt:lpstr>What is this?</vt:lpstr>
      <vt:lpstr>What is this ????</vt:lpstr>
      <vt:lpstr>PowerPoint Presentation</vt:lpstr>
      <vt:lpstr>What is X ray?</vt:lpstr>
      <vt:lpstr>X RAY language </vt:lpstr>
      <vt:lpstr> X RAY</vt:lpstr>
      <vt:lpstr>What is this? </vt:lpstr>
      <vt:lpstr>What is this? </vt:lpstr>
      <vt:lpstr>What is US?</vt:lpstr>
      <vt:lpstr>Ultrasound</vt:lpstr>
      <vt:lpstr>Echo patterns</vt:lpstr>
      <vt:lpstr>PowerPoint Presentation</vt:lpstr>
      <vt:lpstr>PowerPoint Presentation</vt:lpstr>
      <vt:lpstr>PowerPoint Presentation</vt:lpstr>
      <vt:lpstr>What is this?</vt:lpstr>
      <vt:lpstr>What is this?</vt:lpstr>
      <vt:lpstr>What is CT scan? </vt:lpstr>
      <vt:lpstr>What is different between the tow iamges? </vt:lpstr>
      <vt:lpstr>What is different between the tow iamges? </vt:lpstr>
      <vt:lpstr>Computed tomography CT scan.</vt:lpstr>
      <vt:lpstr>CT language</vt:lpstr>
      <vt:lpstr>What is this?</vt:lpstr>
      <vt:lpstr>What is this?</vt:lpstr>
      <vt:lpstr>PowerPoint Presentation</vt:lpstr>
      <vt:lpstr>Magnetic resonance imaging MRI</vt:lpstr>
      <vt:lpstr>MRI language</vt:lpstr>
      <vt:lpstr>What is this?</vt:lpstr>
      <vt:lpstr>What is this?</vt:lpstr>
      <vt:lpstr>What is nuclear medicine?</vt:lpstr>
      <vt:lpstr>Nuclear medicine: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Reshaid Al Jurayyan</dc:creator>
  <cp:lastModifiedBy>medtst medtst</cp:lastModifiedBy>
  <cp:revision>21</cp:revision>
  <dcterms:created xsi:type="dcterms:W3CDTF">2016-12-10T07:07:11Z</dcterms:created>
  <dcterms:modified xsi:type="dcterms:W3CDTF">2017-12-04T11:24:31Z</dcterms:modified>
</cp:coreProperties>
</file>