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87" r:id="rId12"/>
    <p:sldId id="288" r:id="rId13"/>
    <p:sldId id="266" r:id="rId14"/>
    <p:sldId id="271" r:id="rId15"/>
    <p:sldId id="289" r:id="rId16"/>
    <p:sldId id="290" r:id="rId17"/>
    <p:sldId id="258" r:id="rId18"/>
    <p:sldId id="273" r:id="rId19"/>
    <p:sldId id="291" r:id="rId20"/>
    <p:sldId id="269" r:id="rId21"/>
    <p:sldId id="274" r:id="rId22"/>
    <p:sldId id="268" r:id="rId23"/>
    <p:sldId id="272" r:id="rId24"/>
    <p:sldId id="275" r:id="rId25"/>
    <p:sldId id="270" r:id="rId26"/>
    <p:sldId id="276" r:id="rId27"/>
    <p:sldId id="277" r:id="rId28"/>
    <p:sldId id="278" r:id="rId29"/>
    <p:sldId id="279" r:id="rId30"/>
    <p:sldId id="280" r:id="rId31"/>
    <p:sldId id="292" r:id="rId32"/>
    <p:sldId id="281" r:id="rId33"/>
    <p:sldId id="283" r:id="rId34"/>
    <p:sldId id="282" r:id="rId35"/>
    <p:sldId id="285" r:id="rId36"/>
    <p:sldId id="284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1957-C9A4-403B-92E1-CAA44FB7E81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/>
          <a:lstStyle/>
          <a:p>
            <a:r>
              <a:rPr lang="en-US" dirty="0" smtClean="0"/>
              <a:t>Dr. Abdulrahman Alhawas, MBBS</a:t>
            </a:r>
          </a:p>
          <a:p>
            <a:r>
              <a:rPr lang="en-US" dirty="0" smtClean="0"/>
              <a:t>Chairman and Assistant Professor</a:t>
            </a:r>
          </a:p>
          <a:p>
            <a:r>
              <a:rPr lang="en-US" dirty="0" smtClean="0"/>
              <a:t>Radiology and Medical Imaging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425" y="14028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meal - fluoroscopy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Hiatus hernia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5" y="622300"/>
            <a:ext cx="56134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825" y="1581150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hiatus hernia</a:t>
            </a:r>
          </a:p>
        </p:txBody>
      </p:sp>
    </p:spTree>
    <p:extLst>
      <p:ext uri="{BB962C8B-B14F-4D97-AF65-F5344CB8AC3E}">
        <p14:creationId xmlns:p14="http://schemas.microsoft.com/office/powerpoint/2010/main" val="262634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475" y="195262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name of the sign?</a:t>
            </a:r>
          </a:p>
          <a:p>
            <a:r>
              <a:rPr lang="en-US" sz="3600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4241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950" y="1133475"/>
            <a:ext cx="6429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enema – fluoroscopy </a:t>
            </a:r>
          </a:p>
          <a:p>
            <a:r>
              <a:rPr lang="en-US" sz="3200" dirty="0" smtClean="0"/>
              <a:t>What is the name of the sign?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Lead pipe sign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IBD –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2370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4668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pipe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5" y="0"/>
            <a:ext cx="52360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25" y="135255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lead pipe colon (featureless colon)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/>
              <a:t>What is structure labeled on the left image?</a:t>
            </a:r>
          </a:p>
          <a:p>
            <a:r>
              <a:rPr lang="en-US" dirty="0" smtClean="0"/>
              <a:t>What is the diagnosis of the patient on right image?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8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 </a:t>
            </a:r>
            <a:r>
              <a:rPr lang="en-US" dirty="0" smtClean="0">
                <a:solidFill>
                  <a:srgbClr val="FF0000"/>
                </a:solidFill>
              </a:rPr>
              <a:t>CT scan</a:t>
            </a:r>
          </a:p>
          <a:p>
            <a:r>
              <a:rPr lang="en-US" dirty="0" smtClean="0"/>
              <a:t>What is structure labeled on the left image? </a:t>
            </a:r>
            <a:r>
              <a:rPr lang="en-US" dirty="0" smtClean="0">
                <a:solidFill>
                  <a:srgbClr val="FF0000"/>
                </a:solidFill>
              </a:rPr>
              <a:t>appendix</a:t>
            </a:r>
          </a:p>
          <a:p>
            <a:r>
              <a:rPr lang="en-US" dirty="0" smtClean="0"/>
              <a:t>What is the diagnosis of the patient on right image? </a:t>
            </a:r>
            <a:r>
              <a:rPr lang="en-US" dirty="0" smtClean="0">
                <a:solidFill>
                  <a:srgbClr val="FF0000"/>
                </a:solidFill>
              </a:rPr>
              <a:t>appendicitis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 </a:t>
            </a:r>
            <a:r>
              <a:rPr lang="en-US" dirty="0" smtClean="0">
                <a:solidFill>
                  <a:srgbClr val="FF0000"/>
                </a:solidFill>
              </a:rPr>
              <a:t>CT scan is the gold standard, U/S is the alternative.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DA58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0547" r="16567" b="23383"/>
          <a:stretch/>
        </p:blipFill>
        <p:spPr bwMode="auto">
          <a:xfrm>
            <a:off x="8188656" y="163773"/>
            <a:ext cx="3862318" cy="23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3ACD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1651" r="9838" b="35300"/>
          <a:stretch/>
        </p:blipFill>
        <p:spPr bwMode="auto">
          <a:xfrm>
            <a:off x="8188656" y="3067924"/>
            <a:ext cx="35283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" y="326929"/>
            <a:ext cx="7148952" cy="421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4829175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Appendix should not exceed </a:t>
            </a:r>
            <a:r>
              <a:rPr lang="en-US" dirty="0" smtClean="0">
                <a:solidFill>
                  <a:srgbClr val="FF0000"/>
                </a:solidFill>
              </a:rPr>
              <a:t>6 mm </a:t>
            </a:r>
            <a:r>
              <a:rPr lang="en-US" dirty="0" smtClean="0"/>
              <a:t>in diameter.</a:t>
            </a:r>
          </a:p>
          <a:p>
            <a:r>
              <a:rPr lang="en-US" dirty="0" smtClean="0"/>
              <a:t>The surrounding fat should be </a:t>
            </a:r>
            <a:r>
              <a:rPr lang="en-US" dirty="0" smtClean="0">
                <a:solidFill>
                  <a:srgbClr val="FF0000"/>
                </a:solidFill>
              </a:rPr>
              <a:t>clear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Appendix normally is </a:t>
            </a:r>
            <a:r>
              <a:rPr lang="en-US" dirty="0" smtClean="0">
                <a:solidFill>
                  <a:srgbClr val="FF0000"/>
                </a:solidFill>
              </a:rPr>
              <a:t>compressible</a:t>
            </a:r>
            <a:r>
              <a:rPr lang="en-US" dirty="0" smtClean="0"/>
              <a:t> by U/S probe.</a:t>
            </a:r>
          </a:p>
          <a:p>
            <a:r>
              <a:rPr lang="en-US" dirty="0" smtClean="0"/>
              <a:t>Normally, there will be no </a:t>
            </a:r>
            <a:r>
              <a:rPr lang="en-US" dirty="0" err="1" smtClean="0">
                <a:solidFill>
                  <a:srgbClr val="FF0000"/>
                </a:solidFill>
              </a:rPr>
              <a:t>appendiculith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endParaRPr lang="en-US" dirty="0"/>
          </a:p>
          <a:p>
            <a:r>
              <a:rPr lang="en-US" dirty="0" smtClean="0"/>
              <a:t>What is the pertinent sign?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Barium enema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pertinent sign?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Apple-core sign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Colon cancer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/>
          <a:stretch/>
        </p:blipFill>
        <p:spPr>
          <a:xfrm rot="7401224">
            <a:off x="7539819" y="2628711"/>
            <a:ext cx="2273164" cy="3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5B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1" r="9838" b="22700"/>
          <a:stretch/>
        </p:blipFill>
        <p:spPr bwMode="auto">
          <a:xfrm>
            <a:off x="909117" y="1896269"/>
            <a:ext cx="73448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58B1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51575" b="36350"/>
          <a:stretch/>
        </p:blipFill>
        <p:spPr bwMode="auto">
          <a:xfrm>
            <a:off x="8525997" y="1896269"/>
            <a:ext cx="3168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17" y="800100"/>
            <a:ext cx="100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Examples of colon cancer in barium enema and CT scan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5725" y="933450"/>
            <a:ext cx="40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are the expected symptoms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275" y="1936733"/>
            <a:ext cx="451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Gallstone with cholecystitis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are the expected symptoms the patient has?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RUQ pain radiating to right shoulder aggravating by fatty meal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109" y="1349829"/>
            <a:ext cx="4293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important of this 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4675" y="1349829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findings?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Hyperechoic lesions within the wall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Gallbladder </a:t>
            </a:r>
            <a:r>
              <a:rPr lang="en-US" sz="2400" dirty="0" err="1" smtClean="0">
                <a:solidFill>
                  <a:srgbClr val="FF0000"/>
                </a:solidFill>
              </a:rPr>
              <a:t>adenomyomatosis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important of this disease?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Misdiagnose with stone, benign lesion and can convert to malignant lesions, F/U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6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Ultrasound</a:t>
            </a: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Shrink, nodular surface, hyperechoic texture, ascites.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Liver cirrhosis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other imaging modality to confirm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</a:p>
          <a:p>
            <a:r>
              <a:rPr lang="en-US" dirty="0" err="1" smtClean="0"/>
              <a:t>Flouroscopy</a:t>
            </a:r>
            <a:endParaRPr lang="en-US" dirty="0" smtClean="0"/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Nuclear Medicine</a:t>
            </a:r>
          </a:p>
          <a:p>
            <a:r>
              <a:rPr lang="en-US" dirty="0" smtClean="0"/>
              <a:t>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U/S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Hyper-echoic focal hepatic nodule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hemangioma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other imaging modality to confirm the diagnosis?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89535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895350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62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 echoic lesions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807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 echoic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8" t="58936" b="1063"/>
          <a:stretch/>
        </p:blipFill>
        <p:spPr>
          <a:xfrm>
            <a:off x="7447388" y="2186734"/>
            <a:ext cx="2915811" cy="26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t="30338" b="41063"/>
          <a:stretch/>
        </p:blipFill>
        <p:spPr>
          <a:xfrm>
            <a:off x="4382679" y="2186733"/>
            <a:ext cx="2915811" cy="266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1" b="69856"/>
          <a:stretch/>
        </p:blipFill>
        <p:spPr>
          <a:xfrm>
            <a:off x="1317968" y="2186732"/>
            <a:ext cx="2915813" cy="266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594" y="115824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Triphasic</a:t>
            </a:r>
            <a:r>
              <a:rPr lang="en-US" sz="3200" dirty="0" smtClean="0"/>
              <a:t> liver CT scan of the same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6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are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Focal hepatic lesion with fill-in enhancement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HCC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" y="1297576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663" y="1402080"/>
            <a:ext cx="373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expected symptoms and signs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" y="1248000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936" y="1402079"/>
            <a:ext cx="5094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modality?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U/S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findings?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Hyperechoic lesion in CBD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diagnosis?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CBD stone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expected symptoms and signs the patient has?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Yellow discoloration. RUQ pain. Hyper-bilirubinemia.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652463"/>
            <a:ext cx="6784874" cy="508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457325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MRCP =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holangio-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ancreatico-graphy</a:t>
            </a:r>
          </a:p>
          <a:p>
            <a:endParaRPr lang="en-US" dirty="0"/>
          </a:p>
          <a:p>
            <a:r>
              <a:rPr lang="en-US" dirty="0" smtClean="0"/>
              <a:t>The dark signals in the gallbladder = stones</a:t>
            </a:r>
          </a:p>
          <a:p>
            <a:endParaRPr lang="en-US" dirty="0"/>
          </a:p>
          <a:p>
            <a:r>
              <a:rPr lang="en-US" dirty="0" smtClean="0"/>
              <a:t>The dark signal in the distal CBD is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04850"/>
            <a:ext cx="50673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750" y="1552575"/>
            <a:ext cx="39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Air in the bile ducts, </a:t>
            </a:r>
            <a:r>
              <a:rPr lang="en-US" dirty="0" err="1" smtClean="0">
                <a:solidFill>
                  <a:srgbClr val="FF0000"/>
                </a:solidFill>
              </a:rPr>
              <a:t>Pneumobilia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Dilatation</a:t>
            </a:r>
            <a:r>
              <a:rPr lang="en-US" dirty="0" smtClean="0"/>
              <a:t>  of the small bowel.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Calcified </a:t>
            </a:r>
            <a:r>
              <a:rPr lang="en-US" dirty="0" smtClean="0">
                <a:solidFill>
                  <a:srgbClr val="FF0000"/>
                </a:solidFill>
              </a:rPr>
              <a:t>stone</a:t>
            </a:r>
            <a:r>
              <a:rPr lang="en-US" dirty="0" smtClean="0"/>
              <a:t> in the distal bowel.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Triad of ?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76276"/>
            <a:ext cx="5400674" cy="540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925" y="2038350"/>
            <a:ext cx="395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Gallstone Ileus</a:t>
            </a:r>
          </a:p>
          <a:p>
            <a:endParaRPr lang="en-US" dirty="0"/>
          </a:p>
          <a:p>
            <a:r>
              <a:rPr lang="en-US" dirty="0" smtClean="0"/>
              <a:t>Diagnosis by </a:t>
            </a:r>
            <a:r>
              <a:rPr lang="en-US" dirty="0" smtClean="0">
                <a:solidFill>
                  <a:srgbClr val="FF0000"/>
                </a:solidFill>
              </a:rPr>
              <a:t>Radiology </a:t>
            </a:r>
          </a:p>
          <a:p>
            <a:endParaRPr lang="en-US" dirty="0"/>
          </a:p>
          <a:p>
            <a:r>
              <a:rPr lang="en-US" dirty="0" smtClean="0"/>
              <a:t>Treatment by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</a:t>
            </a:r>
          </a:p>
          <a:p>
            <a:pPr algn="ctr"/>
            <a:r>
              <a:rPr lang="en-US" dirty="0" smtClean="0"/>
              <a:t>Mention 2 abnormalities?</a:t>
            </a:r>
          </a:p>
        </p:txBody>
      </p:sp>
    </p:spTree>
    <p:extLst>
      <p:ext uri="{BB962C8B-B14F-4D97-AF65-F5344CB8AC3E}">
        <p14:creationId xmlns:p14="http://schemas.microsoft.com/office/powerpoint/2010/main" val="364028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847724"/>
            <a:ext cx="707707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962" y="3138855"/>
            <a:ext cx="7921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102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 </a:t>
            </a:r>
            <a:r>
              <a:rPr lang="en-US" dirty="0" smtClean="0">
                <a:solidFill>
                  <a:srgbClr val="FF0000"/>
                </a:solidFill>
              </a:rPr>
              <a:t>Plain X-RAYS</a:t>
            </a:r>
          </a:p>
          <a:p>
            <a:pPr algn="ctr"/>
            <a:r>
              <a:rPr lang="en-US" dirty="0" smtClean="0"/>
              <a:t>Mention 2 abnormalities? </a:t>
            </a:r>
            <a:r>
              <a:rPr lang="en-US" dirty="0" smtClean="0">
                <a:solidFill>
                  <a:srgbClr val="FF0000"/>
                </a:solidFill>
              </a:rPr>
              <a:t>Multiple air-Fluid levels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Stack of coins</a:t>
            </a:r>
            <a:r>
              <a:rPr lang="en-US" dirty="0" smtClean="0"/>
              <a:t> signs</a:t>
            </a:r>
          </a:p>
        </p:txBody>
      </p:sp>
    </p:spTree>
    <p:extLst>
      <p:ext uri="{BB962C8B-B14F-4D97-AF65-F5344CB8AC3E}">
        <p14:creationId xmlns:p14="http://schemas.microsoft.com/office/powerpoint/2010/main" val="38476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965200"/>
            <a:ext cx="5613400" cy="481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Stack of Coins</a:t>
            </a:r>
          </a:p>
        </p:txBody>
      </p:sp>
    </p:spTree>
    <p:extLst>
      <p:ext uri="{BB962C8B-B14F-4D97-AF65-F5344CB8AC3E}">
        <p14:creationId xmlns:p14="http://schemas.microsoft.com/office/powerpoint/2010/main" val="26753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838200" y="778014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What is the name of the study?</a:t>
            </a:r>
          </a:p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Name the labelled structures?</a:t>
            </a:r>
            <a:endParaRPr lang="en-US" alt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1181101" y="2398712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Rectum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Sigmoid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Descending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Splenic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Transverse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Hepatic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Ascending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850" y="1085850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barium enema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3335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diagnosis?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9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787</Words>
  <Application>Microsoft Office PowerPoint</Application>
  <PresentationFormat>Widescreen</PresentationFormat>
  <Paragraphs>186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Interactive lecture</vt:lpstr>
      <vt:lpstr>Name 5 radiological modalities</vt:lpstr>
      <vt:lpstr>Name 5 radiological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lecture</dc:title>
  <dc:creator>abdulrahman alhawas</dc:creator>
  <cp:lastModifiedBy>Abdulrahman Al Hawas</cp:lastModifiedBy>
  <cp:revision>33</cp:revision>
  <dcterms:created xsi:type="dcterms:W3CDTF">2016-12-20T18:19:31Z</dcterms:created>
  <dcterms:modified xsi:type="dcterms:W3CDTF">2018-11-18T12:11:55Z</dcterms:modified>
</cp:coreProperties>
</file>