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7" r:id="rId2"/>
    <p:sldId id="276" r:id="rId3"/>
    <p:sldId id="280" r:id="rId4"/>
    <p:sldId id="282" r:id="rId5"/>
    <p:sldId id="283" r:id="rId6"/>
    <p:sldId id="284" r:id="rId7"/>
    <p:sldId id="287" r:id="rId8"/>
    <p:sldId id="258" r:id="rId9"/>
    <p:sldId id="302" r:id="rId10"/>
    <p:sldId id="303" r:id="rId11"/>
    <p:sldId id="279" r:id="rId12"/>
    <p:sldId id="289" r:id="rId13"/>
    <p:sldId id="290" r:id="rId14"/>
    <p:sldId id="304" r:id="rId15"/>
    <p:sldId id="305" r:id="rId16"/>
    <p:sldId id="306" r:id="rId17"/>
    <p:sldId id="307" r:id="rId18"/>
    <p:sldId id="291" r:id="rId19"/>
    <p:sldId id="259" r:id="rId20"/>
    <p:sldId id="292" r:id="rId21"/>
    <p:sldId id="285" r:id="rId22"/>
    <p:sldId id="286" r:id="rId23"/>
    <p:sldId id="264" r:id="rId24"/>
    <p:sldId id="266" r:id="rId25"/>
    <p:sldId id="267" r:id="rId26"/>
    <p:sldId id="265" r:id="rId27"/>
    <p:sldId id="268" r:id="rId28"/>
    <p:sldId id="269" r:id="rId29"/>
    <p:sldId id="270" r:id="rId30"/>
    <p:sldId id="261" r:id="rId31"/>
    <p:sldId id="293" r:id="rId32"/>
    <p:sldId id="294" r:id="rId33"/>
    <p:sldId id="271" r:id="rId34"/>
    <p:sldId id="272" r:id="rId35"/>
    <p:sldId id="295" r:id="rId36"/>
    <p:sldId id="296" r:id="rId37"/>
    <p:sldId id="262" r:id="rId38"/>
    <p:sldId id="308" r:id="rId39"/>
    <p:sldId id="309" r:id="rId40"/>
    <p:sldId id="275" r:id="rId41"/>
    <p:sldId id="299" r:id="rId42"/>
    <p:sldId id="300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A55BB-F39E-474A-9A1C-DC1436B06F0A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33DEA-EA9E-4AE1-AE9C-B0898AE90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9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0D4FBA-52C3-4ECF-9306-1DC13D60331A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7E9DB67-4B91-4446-B333-EF20867152EF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D37256-98C7-438F-B0D6-B9834C1FC626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1D5EEC-607E-4319-A0E9-AE30F0B7EE10}" type="slidenum">
              <a:rPr lang="en-US" altLang="en-US" smtClean="0"/>
              <a:pPr eaLnBrk="1" hangingPunct="1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5943EC-DEA4-4D3E-A7CE-7B21142B7ECD}" type="slidenum">
              <a:rPr lang="en-US" altLang="en-US" smtClean="0"/>
              <a:pPr eaLnBrk="1" hangingPunct="1">
                <a:spcBef>
                  <a:spcPct val="0"/>
                </a:spcBef>
              </a:pPr>
              <a:t>37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F83690DC-1A67-400E-ABEB-44C5D2E01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91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624FF8C6-763F-442A-AE6A-A23E43061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63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3490A615-F0D0-4661-A593-3D7A0B0B8D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27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7CEEE174-D674-415A-99BD-64B46DE189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31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DD2EA56E-8ED5-4941-8499-0AD80AE98D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24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4CB746E5-BE84-49AA-BB38-98CF2A5722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9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33ECB4D6-0F8F-4AB6-B8AC-48AD4CE91A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63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FDEFAE47-40F7-42D2-8DB5-907C42675A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65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CDD3BEF8-5889-4A4A-AF3B-AED71B4C4E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19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410B28C9-03F6-43F6-B2EA-2774C67360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32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B52A832B-4818-4E74-AACD-9809C9B0B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38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ea typeface="ＭＳ Ｐゴシック" pitchFamily="-105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AD7F10D-796C-4F47-B54C-19AA1B9F84D8}" type="slidenum">
              <a:rPr lang="en-US" altLang="en-US">
                <a:ea typeface="ＭＳ Ｐゴシック" pitchFamily="-105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itchFamily="-105" charset="-128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064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>
          <a:xfrm>
            <a:off x="1752600" y="1752600"/>
            <a:ext cx="7620000" cy="2286000"/>
          </a:xfrm>
        </p:spPr>
        <p:txBody>
          <a:bodyPr/>
          <a:lstStyle/>
          <a:p>
            <a:pPr eaLnBrk="1" hangingPunct="1"/>
            <a:r>
              <a:rPr lang="de-DE" altLang="en-US" dirty="0"/>
              <a:t>      Research Question,            	Objectives &amp; 	Hypotheses</a:t>
            </a:r>
            <a:br>
              <a:rPr lang="de-DE" altLang="en-US" dirty="0"/>
            </a:br>
            <a:endParaRPr lang="de-DE" altLang="en-US" sz="2800" dirty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714375" y="4267200"/>
            <a:ext cx="8277225" cy="1752600"/>
          </a:xfrm>
        </p:spPr>
        <p:txBody>
          <a:bodyPr/>
          <a:lstStyle/>
          <a:p>
            <a:pPr algn="ctr"/>
            <a:r>
              <a:rPr lang="en-US" altLang="en-US" sz="2800" dirty="0" err="1">
                <a:solidFill>
                  <a:srgbClr val="002060"/>
                </a:solidFill>
              </a:rPr>
              <a:t>Dr.Shaik</a:t>
            </a:r>
            <a:r>
              <a:rPr lang="en-US" altLang="en-US" sz="2800">
                <a:solidFill>
                  <a:srgbClr val="002060"/>
                </a:solidFill>
              </a:rPr>
              <a:t> Shaffi Ahamed</a:t>
            </a:r>
          </a:p>
          <a:p>
            <a:pPr algn="ctr"/>
            <a:r>
              <a:rPr lang="en-US" altLang="en-US" sz="2800">
                <a:solidFill>
                  <a:srgbClr val="002060"/>
                </a:solidFill>
              </a:rPr>
              <a:t>Associate Professor</a:t>
            </a:r>
          </a:p>
          <a:p>
            <a:pPr algn="ctr"/>
            <a:r>
              <a:rPr lang="en-US" altLang="en-US" sz="2800">
                <a:solidFill>
                  <a:srgbClr val="002060"/>
                </a:solidFill>
              </a:rPr>
              <a:t>Department of Family &amp; Community Medicine</a:t>
            </a:r>
          </a:p>
        </p:txBody>
      </p:sp>
    </p:spTree>
    <p:extLst>
      <p:ext uri="{BB962C8B-B14F-4D97-AF65-F5344CB8AC3E}">
        <p14:creationId xmlns:p14="http://schemas.microsoft.com/office/powerpoint/2010/main" val="5853440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66843"/>
            <a:ext cx="85344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What is a Research Question?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narrowed to  measurable and  can able to do research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–Is taking estrogen associated with a lower risk of osteoporosis in women 60+?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–Does a plant-based diet reduce serum cholesterol levels in patients with cardiovascular disease?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–Can a structured intensive diabetes education program help patients with type 2 diabetes control their blood glucose levels?.</a:t>
            </a:r>
          </a:p>
        </p:txBody>
      </p:sp>
    </p:spTree>
    <p:extLst>
      <p:ext uri="{BB962C8B-B14F-4D97-AF65-F5344CB8AC3E}">
        <p14:creationId xmlns:p14="http://schemas.microsoft.com/office/powerpoint/2010/main" val="306112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86800" cy="1371600"/>
          </a:xfrm>
        </p:spPr>
        <p:txBody>
          <a:bodyPr/>
          <a:lstStyle/>
          <a:p>
            <a:pPr eaLnBrk="1" hangingPunct="1"/>
            <a:r>
              <a:rPr lang="en-US" altLang="en-US" sz="2400" b="1" u="sng" dirty="0">
                <a:solidFill>
                  <a:srgbClr val="FF0000"/>
                </a:solidFill>
              </a:rPr>
              <a:t>How  &amp; from where to get ideas to formulate   a  Research  Question ? </a:t>
            </a:r>
            <a:r>
              <a:rPr lang="en-US" altLang="en-US" sz="2400" dirty="0">
                <a:solidFill>
                  <a:srgbClr val="FF0000"/>
                </a:solidFill>
              </a:rPr>
              <a:t/>
            </a:r>
            <a:br>
              <a:rPr lang="en-US" altLang="en-US" sz="2400" dirty="0">
                <a:solidFill>
                  <a:srgbClr val="FF0000"/>
                </a:solidFill>
              </a:rPr>
            </a:b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Be inspired by observing people &amp; practices, by attending seminars, conferences, &amp; symposia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Review local, national, and regional problems 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Discuss, collaborate and get input from your colleagues 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Read about the topic, reviews, &amp; research done; to find out gaps in existing knowledge?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/>
              <a:t> 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C0A8AD5-BB96-4211-BB29-DFC7CDBD0383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3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REQUIREMENTS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Your background knowledge reflects in the question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Background information (critical appraisal) stated in intro/background section 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107589A-DE00-417A-836B-261F4570B8DF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2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Subject knowledge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Familiarity with the subject helps define an appropriate research question for a study.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Questions arise out of a perceived knowledge deficit within a subject area or field of study. (pathways of current knowledge and uncertainty )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The challenge in developing an appropriate research question, is in determining which uncertainties could or should be studied and also rationalizing the need for their investigation.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4C24F04-EC5B-476E-9313-02A841D48B0D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7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goes in the research question?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Disease or condition of interest</a:t>
            </a:r>
          </a:p>
          <a:p>
            <a:r>
              <a:rPr lang="en-US" dirty="0"/>
              <a:t>Population </a:t>
            </a:r>
          </a:p>
          <a:p>
            <a:r>
              <a:rPr lang="en-US" dirty="0"/>
              <a:t>Intervention to be tested</a:t>
            </a:r>
          </a:p>
          <a:p>
            <a:r>
              <a:rPr lang="en-US" dirty="0"/>
              <a:t>Comparison group(s) -- placebo? Existing treatment?</a:t>
            </a:r>
          </a:p>
          <a:p>
            <a:r>
              <a:rPr lang="en-US" dirty="0"/>
              <a:t>Outcome measures</a:t>
            </a:r>
          </a:p>
        </p:txBody>
      </p:sp>
    </p:spTree>
    <p:extLst>
      <p:ext uri="{BB962C8B-B14F-4D97-AF65-F5344CB8AC3E}">
        <p14:creationId xmlns:p14="http://schemas.microsoft.com/office/powerpoint/2010/main" val="393283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research question</a:t>
            </a:r>
            <a:b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4876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Interest: Should women take hormones to prevent bone loss?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Research question: Does taking estrogen after menopause reduce the likelihood of bone density loss in women over 60 years of age, compared to women not taking estrogen?</a:t>
            </a:r>
          </a:p>
        </p:txBody>
      </p:sp>
    </p:spTree>
    <p:extLst>
      <p:ext uri="{BB962C8B-B14F-4D97-AF65-F5344CB8AC3E}">
        <p14:creationId xmlns:p14="http://schemas.microsoft.com/office/powerpoint/2010/main" val="231437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research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4724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Interest: Can a vegetarian diet reduce cardiovascular disease?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Research question: Does an entirely plant- based (vegan) diet reduce blood serum cholesterol levels in men over 50 years old with lipid levels &gt; … compared to a meat- based diet?</a:t>
            </a:r>
          </a:p>
        </p:txBody>
      </p:sp>
    </p:spTree>
    <p:extLst>
      <p:ext uri="{BB962C8B-B14F-4D97-AF65-F5344CB8AC3E}">
        <p14:creationId xmlns:p14="http://schemas.microsoft.com/office/powerpoint/2010/main" val="151845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research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Interest: Can diabetic patients be taught to control their blood glucose levels?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Research question: Can a structured intensive diabetes education program help adult patients with Type 2 diabetes control their blood glucose levels, compared to patients receiving standard instructions?</a:t>
            </a:r>
          </a:p>
        </p:txBody>
      </p:sp>
    </p:spTree>
    <p:extLst>
      <p:ext uri="{BB962C8B-B14F-4D97-AF65-F5344CB8AC3E}">
        <p14:creationId xmlns:p14="http://schemas.microsoft.com/office/powerpoint/2010/main" val="246136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Types of Research Questions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4582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Descriptive: describing a group, exploring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  </a:t>
            </a:r>
          </a:p>
          <a:p>
            <a:pPr eaLnBrk="1" hangingPunct="1"/>
            <a:r>
              <a:rPr lang="en-US" altLang="en-US" dirty="0"/>
              <a:t>Relational: associations between two variables in a group 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Comparable: associations between two or more variables (differences) in two or more groups (Causality / prediction / intervention) 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4EFEAD1-8745-4610-9556-2330697E3AE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18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9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en-US" sz="3600" dirty="0">
                <a:solidFill>
                  <a:srgbClr val="FF0000"/>
                </a:solidFill>
              </a:rPr>
              <a:t>RESEARCH QUESTIONS(examples)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0292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sz="2800" dirty="0"/>
              <a:t>What is the level of knowledge of “Biostatistics” among 3</a:t>
            </a:r>
            <a:r>
              <a:rPr lang="en-US" altLang="en-US" sz="2800" baseline="30000" dirty="0"/>
              <a:t>rd</a:t>
            </a:r>
            <a:r>
              <a:rPr lang="en-US" altLang="en-US" sz="2800" dirty="0"/>
              <a:t> year medical students ?</a:t>
            </a:r>
          </a:p>
          <a:p>
            <a:pPr marL="0" indent="0" eaLnBrk="1" hangingPunct="1"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Is drug “A” better than drug “B” in the management of hepatic failure in patients with Cirrhosis?</a:t>
            </a:r>
          </a:p>
          <a:p>
            <a:pPr marL="0" indent="0" eaLnBrk="1" hangingPunct="1">
              <a:buNone/>
            </a:pPr>
            <a:endParaRPr lang="en-US" altLang="en-US" sz="2800" dirty="0"/>
          </a:p>
          <a:p>
            <a:pPr eaLnBrk="1" hangingPunct="1"/>
            <a:r>
              <a:rPr lang="en-US" altLang="en-US" sz="2800" dirty="0"/>
              <a:t>Is alcoholism related to the development of Cirrhosis liver?</a:t>
            </a:r>
          </a:p>
          <a:p>
            <a:pPr marL="0" indent="0" eaLnBrk="1" hangingPunct="1"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6787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SESSION 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dirty="0"/>
              <a:t>Students will be able to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/>
              <a:t>Learn formulation of research question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/>
              <a:t>Differentiate between goals &amp; objectives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/>
              <a:t>Define the specific objectives in terms of the stated problem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/>
              <a:t>Describe the study hypotheses 	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dirty="0"/>
              <a:t>  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59FC1A8-5F96-4773-A0DA-C41448F5AC63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81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Relational  &amp; Comparable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249488"/>
            <a:ext cx="8534400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/>
              <a:t>    Is concentration of blood cholesterol directly related  to dietary intake of saturated fat in Saudi population?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/>
              <a:t>    (hereditary?/ dietary/ metabolic ? Reasons in Saudi Population could differ from other settings)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/>
              <a:t>    Does daily saturated fat intake by persons with hypercholesterolemia differ from persons with normal cholesterol range in Saudi population 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/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/>
              <a:t> 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B9EE567-1836-4E6E-A13D-5CD8D8A29E22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20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0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</a:rPr>
              <a:t>GOOD RESEARCH QUESTION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685800" y="12954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b="1" dirty="0"/>
              <a:t>Feasible:</a:t>
            </a:r>
            <a:endParaRPr lang="en-US" altLang="en-US" sz="2800" dirty="0"/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b="1" dirty="0"/>
              <a:t>Interesting:</a:t>
            </a:r>
            <a:endParaRPr lang="en-US" altLang="en-US" sz="9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b="1" dirty="0"/>
              <a:t>Novel: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b="1" dirty="0"/>
              <a:t>Ethical:</a:t>
            </a:r>
            <a:endParaRPr lang="en-US" altLang="en-US" sz="2800" dirty="0"/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b="1"/>
              <a:t>Relevant</a:t>
            </a:r>
            <a:r>
              <a:rPr lang="en-US" altLang="en-US" sz="2800" b="1" dirty="0"/>
              <a:t>:</a:t>
            </a:r>
            <a:endParaRPr lang="en-US" altLang="en-US" sz="2800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1F1EF65-14F9-469F-80A6-6F76B9F18F2E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1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FINER criteria: a good research question</a:t>
            </a:r>
            <a:endParaRPr lang="en-US" altLang="en-US" sz="3200">
              <a:solidFill>
                <a:srgbClr val="FF0000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/>
              <a:t>F     Feasible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dirty="0"/>
              <a:t>	• Adequate number of subjects   • Adequate technical expertise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dirty="0"/>
              <a:t>	• Affordable in time and money  • Manageable in scope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/>
              <a:t>I     Interesting 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/>
              <a:t>	• </a:t>
            </a:r>
            <a:r>
              <a:rPr lang="en-US" altLang="en-US" sz="2000" dirty="0"/>
              <a:t>Getting the </a:t>
            </a:r>
            <a:r>
              <a:rPr lang="en-US" altLang="en-US" sz="2000"/>
              <a:t>answer </a:t>
            </a:r>
            <a:r>
              <a:rPr lang="en-US" altLang="en-US" sz="2000" smtClean="0"/>
              <a:t>intrigues</a:t>
            </a:r>
            <a:r>
              <a:rPr lang="en-US" altLang="en-US" sz="2000" smtClean="0"/>
              <a:t> </a:t>
            </a:r>
            <a:r>
              <a:rPr lang="en-US" altLang="en-US" sz="2000" dirty="0"/>
              <a:t>investigator, peers  &amp; community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/>
              <a:t>N   Novel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/>
              <a:t>	• </a:t>
            </a:r>
            <a:r>
              <a:rPr lang="en-US" altLang="en-US" sz="2000" dirty="0"/>
              <a:t>Confirms, refutes or extends previous findings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/>
              <a:t>E   Ethical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/>
              <a:t>	• </a:t>
            </a:r>
            <a:r>
              <a:rPr lang="en-US" altLang="en-US" sz="2000" dirty="0"/>
              <a:t>Amenable to a study that institutional review board (IRB) will approve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/>
              <a:t>R Relevant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/>
              <a:t>	• </a:t>
            </a:r>
            <a:r>
              <a:rPr lang="en-US" altLang="en-US" sz="2000" dirty="0"/>
              <a:t>To scientific knowledge   	• To clinical and health policy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dirty="0"/>
              <a:t>	• To future research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99B2CB-ABF6-4F63-9D27-D1FCA5E36D90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7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Goals and Objectives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219200" y="26670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Goals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86200" y="266700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Objectives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124200" y="274320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=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2971800" y="2743200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Goals</a:t>
            </a:r>
            <a:r>
              <a:rPr lang="en-US" altLang="en-US" dirty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It describes the aim of the work in broad terms ( over a longer time period)</a:t>
            </a:r>
          </a:p>
        </p:txBody>
      </p:sp>
    </p:spTree>
    <p:extLst>
      <p:ext uri="{BB962C8B-B14F-4D97-AF65-F5344CB8AC3E}">
        <p14:creationId xmlns:p14="http://schemas.microsoft.com/office/powerpoint/2010/main" val="305029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Objectives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These are more specific and relate directly to research question. They may be divided into two types:</a:t>
            </a:r>
          </a:p>
          <a:p>
            <a:pPr eaLnBrk="1" hangingPunct="1">
              <a:buFontTx/>
              <a:buNone/>
            </a:pPr>
            <a:endParaRPr lang="en-US" altLang="en-US" dirty="0"/>
          </a:p>
          <a:p>
            <a:pPr lvl="1" eaLnBrk="1" hangingPunct="1"/>
            <a:r>
              <a:rPr lang="en-US" altLang="en-US" dirty="0"/>
              <a:t>Primary objectives </a:t>
            </a:r>
            <a:r>
              <a:rPr lang="en-US" altLang="en-US" dirty="0">
                <a:sym typeface="Wingdings" pitchFamily="2" charset="2"/>
              </a:rPr>
              <a:t> </a:t>
            </a:r>
            <a:r>
              <a:rPr lang="en-US" altLang="en-US" dirty="0"/>
              <a:t>(bound to be achieved)</a:t>
            </a:r>
          </a:p>
          <a:p>
            <a:pPr lvl="1" eaLnBrk="1" hangingPunct="1"/>
            <a:r>
              <a:rPr lang="en-US" altLang="en-US" dirty="0"/>
              <a:t>Secondary objectives </a:t>
            </a:r>
            <a:r>
              <a:rPr lang="en-US" altLang="en-US" dirty="0">
                <a:sym typeface="Wingdings" pitchFamily="2" charset="2"/>
              </a:rPr>
              <a:t> (by the way)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339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Research 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>
                <a:solidFill>
                  <a:srgbClr val="FF0000"/>
                </a:solidFill>
              </a:rPr>
              <a:t>Objectives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391400" cy="4525963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The 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objectives must be stated at the very beginning of the study, since they will guide the investigator during the process of formulating research questions and hypothesis.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They will also help in the prioritization process.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They will enable the reader or consumer of the work to judge whether the investigator had achieved these objectives or not.</a:t>
            </a:r>
          </a:p>
        </p:txBody>
      </p:sp>
    </p:spTree>
    <p:extLst>
      <p:ext uri="{BB962C8B-B14F-4D97-AF65-F5344CB8AC3E}">
        <p14:creationId xmlns:p14="http://schemas.microsoft.com/office/powerpoint/2010/main" val="31397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Research Objectives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5791200" cy="4525963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The research objectives should be:</a:t>
            </a:r>
          </a:p>
          <a:p>
            <a:pPr lvl="1" eaLnBrk="1" hangingPunct="1"/>
            <a:r>
              <a:rPr lang="en-US" altLang="en-US" sz="2000" dirty="0"/>
              <a:t>Closely related to the research question</a:t>
            </a:r>
          </a:p>
          <a:p>
            <a:pPr lvl="1" eaLnBrk="1" hangingPunct="1"/>
            <a:r>
              <a:rPr lang="en-US" altLang="en-US" sz="2000" dirty="0"/>
              <a:t>Covering all aspects of the problem</a:t>
            </a:r>
          </a:p>
          <a:p>
            <a:pPr lvl="1" eaLnBrk="1" hangingPunct="1"/>
            <a:r>
              <a:rPr lang="en-US" altLang="en-US" sz="2000" dirty="0"/>
              <a:t>Very specific</a:t>
            </a:r>
          </a:p>
          <a:p>
            <a:pPr lvl="1" eaLnBrk="1" hangingPunct="1"/>
            <a:r>
              <a:rPr lang="en-US" altLang="en-US" sz="2000" dirty="0"/>
              <a:t>Ordered in a logical sequence</a:t>
            </a:r>
          </a:p>
          <a:p>
            <a:pPr lvl="1" eaLnBrk="1" hangingPunct="1"/>
            <a:r>
              <a:rPr lang="en-US" altLang="en-US" sz="2000" dirty="0"/>
              <a:t>Stated in action verbs that could be evaluated e.g. </a:t>
            </a:r>
            <a:r>
              <a:rPr lang="en-US" altLang="en-US" sz="2000" b="1" dirty="0">
                <a:solidFill>
                  <a:srgbClr val="C00000"/>
                </a:solidFill>
              </a:rPr>
              <a:t>to describe, to identify, to measure, to compare, etc.</a:t>
            </a:r>
          </a:p>
          <a:p>
            <a:pPr lvl="1" eaLnBrk="1" hangingPunct="1"/>
            <a:r>
              <a:rPr lang="en-US" altLang="en-US" sz="2000" dirty="0"/>
              <a:t>Achievable, taking into consideration the available resources and time</a:t>
            </a:r>
          </a:p>
          <a:p>
            <a:pPr lvl="1" eaLnBrk="1" hangingPunct="1"/>
            <a:r>
              <a:rPr lang="en-US" altLang="en-US" sz="2000" dirty="0"/>
              <a:t>Mutually exclusive, with no repetitions or overlaps</a:t>
            </a:r>
          </a:p>
        </p:txBody>
      </p:sp>
    </p:spTree>
    <p:extLst>
      <p:ext uri="{BB962C8B-B14F-4D97-AF65-F5344CB8AC3E}">
        <p14:creationId xmlns:p14="http://schemas.microsoft.com/office/powerpoint/2010/main" val="4162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SMART Objectives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5883275" cy="4525963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7030A0"/>
                </a:solidFill>
              </a:rPr>
              <a:t>S              Specific</a:t>
            </a:r>
          </a:p>
          <a:p>
            <a:pPr eaLnBrk="1" hangingPunct="1"/>
            <a:r>
              <a:rPr lang="en-US" altLang="en-US" sz="4000" b="1" dirty="0">
                <a:solidFill>
                  <a:srgbClr val="7030A0"/>
                </a:solidFill>
              </a:rPr>
              <a:t>M            Measurable</a:t>
            </a:r>
          </a:p>
          <a:p>
            <a:pPr eaLnBrk="1" hangingPunct="1"/>
            <a:r>
              <a:rPr lang="en-US" altLang="en-US" sz="4000" b="1" dirty="0">
                <a:solidFill>
                  <a:srgbClr val="7030A0"/>
                </a:solidFill>
              </a:rPr>
              <a:t>A             Achievable</a:t>
            </a:r>
          </a:p>
          <a:p>
            <a:pPr eaLnBrk="1" hangingPunct="1"/>
            <a:r>
              <a:rPr lang="en-US" altLang="en-US" sz="4000" b="1" dirty="0">
                <a:solidFill>
                  <a:srgbClr val="7030A0"/>
                </a:solidFill>
              </a:rPr>
              <a:t>R             Relevant</a:t>
            </a:r>
          </a:p>
          <a:p>
            <a:pPr eaLnBrk="1" hangingPunct="1"/>
            <a:r>
              <a:rPr lang="en-US" altLang="en-US" sz="4000" b="1" dirty="0">
                <a:solidFill>
                  <a:srgbClr val="7030A0"/>
                </a:solidFill>
              </a:rPr>
              <a:t>T              Time-bound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2667000" y="1676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2667000" y="2438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2667000" y="3200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2667000" y="3886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2667000" y="4648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3897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Research objectives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3914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Properly formulated, specific objectives will facilitate the development of your research </a:t>
            </a:r>
            <a:r>
              <a:rPr lang="en-US" altLang="en-US" u="sng" dirty="0"/>
              <a:t>methodology</a:t>
            </a:r>
            <a:r>
              <a:rPr lang="en-US" altLang="en-US" dirty="0"/>
              <a:t> and will help to orient the </a:t>
            </a:r>
            <a:r>
              <a:rPr lang="en-US" altLang="en-US" u="sng" dirty="0"/>
              <a:t>collection</a:t>
            </a:r>
            <a:r>
              <a:rPr lang="en-US" altLang="en-US" dirty="0"/>
              <a:t>, </a:t>
            </a:r>
            <a:r>
              <a:rPr lang="en-US" altLang="en-US" u="sng" dirty="0"/>
              <a:t>analysis</a:t>
            </a:r>
            <a:r>
              <a:rPr lang="en-US" altLang="en-US" dirty="0"/>
              <a:t>, </a:t>
            </a:r>
            <a:r>
              <a:rPr lang="en-US" altLang="en-US" u="sng" dirty="0"/>
              <a:t>interpretation</a:t>
            </a:r>
            <a:r>
              <a:rPr lang="en-US" altLang="en-US" dirty="0"/>
              <a:t> and </a:t>
            </a:r>
            <a:r>
              <a:rPr lang="en-US" altLang="en-US" u="sng" dirty="0"/>
              <a:t>utilization</a:t>
            </a:r>
            <a:r>
              <a:rPr lang="en-US" altLang="en-US" dirty="0"/>
              <a:t> of data.</a:t>
            </a:r>
            <a:r>
              <a:rPr lang="en-US" altLang="en-US" i="1" dirty="0"/>
              <a:t/>
            </a:r>
            <a:br>
              <a:rPr lang="en-US" altLang="en-US" i="1" dirty="0"/>
            </a:b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023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Rehana\Pictures\305-lect\ASM-31-19-g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90600"/>
            <a:ext cx="63627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371600" y="5257800"/>
            <a:ext cx="7207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Ref: Prevalence of diabetes mellitus (DM) in a Saudi community.</a:t>
            </a:r>
          </a:p>
          <a:p>
            <a:pPr eaLnBrk="1" hangingPunct="1"/>
            <a:r>
              <a:rPr lang="en-US" altLang="en-US">
                <a:hlinkClick r:id="" action="ppaction://hlinkfile" tooltip="Annals of Saudi medicine."/>
              </a:rPr>
              <a:t>Ann Saudi Med.</a:t>
            </a:r>
            <a:r>
              <a:rPr lang="en-US" altLang="en-US"/>
              <a:t> 2011 Jan-Feb;31(1):19-23</a:t>
            </a:r>
            <a:endParaRPr lang="en-US" altLang="en-US" b="1"/>
          </a:p>
          <a:p>
            <a:pPr eaLnBrk="1" hangingPunct="1"/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A92E39-DE19-4398-A108-712F9F353E8B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9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8153400" cy="5410200"/>
          </a:xfrm>
        </p:spPr>
        <p:txBody>
          <a:bodyPr lIns="91440" tIns="45720" rIns="91440" bIns="45720"/>
          <a:lstStyle/>
          <a:p>
            <a:pPr eaLnBrk="1" hangingPunct="1">
              <a:lnSpc>
                <a:spcPct val="80000"/>
              </a:lnSpc>
            </a:pPr>
            <a:r>
              <a:rPr lang="en-US" altLang="en-US" b="1" dirty="0">
                <a:solidFill>
                  <a:srgbClr val="FF0000"/>
                </a:solidFill>
              </a:rPr>
              <a:t>Objective -examples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dirty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   To study whether SNP markers are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   associated with obesity and hypertension  phenotypes.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   To assess the general population knowledge &amp;  attitude  towards Organ donation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0" dirty="0"/>
              <a:t>    To identify the risk factors for Type-II    diabetes 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272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Example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7630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/>
              <a:t>Goal: To reduce risk of cardiovascular diseases in 	Saudi population by developing evidence based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/>
              <a:t>           interventions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/>
              <a:t>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/>
              <a:t>   </a:t>
            </a:r>
            <a:r>
              <a:rPr lang="en-US" altLang="en-US" sz="2800" u="sng" dirty="0"/>
              <a:t>Question:</a:t>
            </a:r>
            <a:r>
              <a:rPr lang="en-US" altLang="en-US" sz="2800" dirty="0"/>
              <a:t> Is dietary intake of saturated fats over the past </a:t>
            </a:r>
            <a:r>
              <a:rPr lang="en-US" altLang="en-US" sz="2800" dirty="0" smtClean="0"/>
              <a:t>20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weeks related to </a:t>
            </a:r>
            <a:r>
              <a:rPr lang="en-US" altLang="en-US" sz="2800" dirty="0" err="1"/>
              <a:t>hypercholestrolemia</a:t>
            </a:r>
            <a:r>
              <a:rPr lang="en-US" altLang="en-US" sz="2800" dirty="0"/>
              <a:t> in Saudi adult population 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i="1" dirty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/>
              <a:t>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u="sng" dirty="0"/>
              <a:t>Question:</a:t>
            </a:r>
            <a:r>
              <a:rPr lang="en-US" altLang="en-US" sz="2800" dirty="0"/>
              <a:t> Is dietary intake of saturated fats over a period of </a:t>
            </a:r>
            <a:r>
              <a:rPr lang="en-US" altLang="en-US" sz="2800" dirty="0" smtClean="0"/>
              <a:t>12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months is associated with risk of coronary heart disease in Saudi adult population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4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0468D95-E85F-4A15-B154-BCB3D639AE7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Example contd.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5126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>
                <a:solidFill>
                  <a:srgbClr val="C00000"/>
                </a:solidFill>
              </a:rPr>
              <a:t> Objective1: </a:t>
            </a:r>
            <a:r>
              <a:rPr lang="en-US" altLang="en-US" sz="2800" dirty="0"/>
              <a:t>To determine the daily intake of saturated fats in the past 4 weeks in Saudi adults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>
                <a:solidFill>
                  <a:srgbClr val="C00000"/>
                </a:solidFill>
              </a:rPr>
              <a:t>Objective 2: </a:t>
            </a:r>
            <a:r>
              <a:rPr lang="en-US" altLang="en-US" sz="2800" dirty="0"/>
              <a:t>To determine the relationship of dietary  intake of saturated fats and blood levels of low density lipoprotein (LDL) in Saudi adults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>
                <a:solidFill>
                  <a:srgbClr val="C00000"/>
                </a:solidFill>
              </a:rPr>
              <a:t>Objective3: </a:t>
            </a:r>
            <a:r>
              <a:rPr lang="en-US" altLang="en-US" sz="2800" dirty="0"/>
              <a:t>To determine the association of dietary intake of saturated fats and intimal thickness of coronary artery in Saudi adults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E35F27-D769-4517-BA88-BCE8090C9344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46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Research Hypothesis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332038"/>
            <a:ext cx="6934200" cy="2925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  “ Research hypothesis is a statement of the research question in a measurable form”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503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Research Hypothesis (cont.)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 hypothesis can be defined as a prediction or explanation of the relationship between one or more </a:t>
            </a:r>
            <a:r>
              <a:rPr lang="en-US" altLang="en-US" sz="2400" u="sng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independent variables</a:t>
            </a:r>
            <a:r>
              <a:rPr lang="en-US" altLang="en-US" sz="2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(PREDISPOSING/RISK FACTORS) and one </a:t>
            </a:r>
            <a:r>
              <a:rPr lang="en-US" altLang="en-US" sz="2400" u="sng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dependent variable</a:t>
            </a:r>
            <a:r>
              <a:rPr lang="en-US" altLang="en-US" sz="2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(OUTCOME/CONDITION/DISEASE)).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 hypothesis, in other words, translates the problem statement into a precise, clear prediction of expected outcomes.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It must be emphasized that hypotheses are not meant to be disorganized guesses, but should reflect the depth of knowledge, imagination and experience of the investigator.</a:t>
            </a:r>
          </a:p>
        </p:txBody>
      </p:sp>
    </p:spTree>
    <p:extLst>
      <p:ext uri="{BB962C8B-B14F-4D97-AF65-F5344CB8AC3E}">
        <p14:creationId xmlns:p14="http://schemas.microsoft.com/office/powerpoint/2010/main" val="230188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Hypothesis formulation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534400" cy="5334000"/>
          </a:xfrm>
        </p:spPr>
        <p:txBody>
          <a:bodyPr/>
          <a:lstStyle/>
          <a:p>
            <a:pPr eaLnBrk="1" hangingPunct="1"/>
            <a:r>
              <a:rPr lang="en-US" altLang="en-US" dirty="0"/>
              <a:t>This is based on existing knowledge, deriving it through critical reading of literature and facts </a:t>
            </a:r>
          </a:p>
          <a:p>
            <a:pPr eaLnBrk="1" hangingPunct="1">
              <a:buFontTx/>
              <a:buNone/>
            </a:pPr>
            <a:endParaRPr lang="en-US" altLang="en-US" sz="1400" u="sng" dirty="0"/>
          </a:p>
          <a:p>
            <a:pPr eaLnBrk="1" hangingPunct="1">
              <a:buFontTx/>
              <a:buNone/>
            </a:pPr>
            <a:r>
              <a:rPr lang="en-US" altLang="en-US" u="sng" dirty="0"/>
              <a:t>Descriptive:</a:t>
            </a:r>
          </a:p>
          <a:p>
            <a:pPr eaLnBrk="1" hangingPunct="1"/>
            <a:r>
              <a:rPr lang="en-US" altLang="en-US" dirty="0"/>
              <a:t>It is hypothesized that average daily intake of saturated fat in Saudi adult population is more than 20% of the recommended intake when measured by </a:t>
            </a:r>
            <a:r>
              <a:rPr lang="en-US" altLang="en-US" dirty="0" smtClean="0"/>
              <a:t>----</a:t>
            </a:r>
            <a:r>
              <a:rPr lang="en-US" altLang="en-US" dirty="0" smtClean="0"/>
              <a:t> </a:t>
            </a:r>
            <a:r>
              <a:rPr lang="en-US" altLang="en-US" dirty="0"/>
              <a:t>test and </a:t>
            </a:r>
            <a:r>
              <a:rPr lang="en-US" altLang="en-US" dirty="0" smtClean="0"/>
              <a:t>---</a:t>
            </a:r>
            <a:r>
              <a:rPr lang="en-US" altLang="en-US" dirty="0" smtClean="0"/>
              <a:t> </a:t>
            </a:r>
            <a:r>
              <a:rPr lang="en-US" altLang="en-US" dirty="0"/>
              <a:t>standards to define dietary saturated fat intake. </a:t>
            </a:r>
          </a:p>
          <a:p>
            <a:pPr eaLnBrk="1" hangingPunct="1">
              <a:buFontTx/>
              <a:buNone/>
            </a:pPr>
            <a:endParaRPr lang="en-US" altLang="en-US" sz="2000" i="1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980105F-0D38-44B0-BF85-BC27E03CF81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35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6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Hypothesis formulation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24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 Objective: </a:t>
            </a:r>
            <a:r>
              <a:rPr lang="en-US" altLang="en-US" dirty="0"/>
              <a:t>To determine the relationship of dietary intake of saturated fats and intimal thickness of coronary artery 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400" i="1" dirty="0">
                <a:solidFill>
                  <a:srgbClr val="FF0000"/>
                </a:solidFill>
              </a:rPr>
              <a:t>Hypothesis</a:t>
            </a:r>
          </a:p>
          <a:p>
            <a:pPr eaLnBrk="1" hangingPunct="1"/>
            <a:r>
              <a:rPr lang="en-US" altLang="en-US" sz="2400" i="1" dirty="0"/>
              <a:t>It is hypothesized that &gt; 20% of recommended saturated fat intake in Saudi population will be associated with 50% increased intimal thickness of coronary artery when compared to the normal intimal thickness measured by XYZ  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37D97D9-188B-4B7A-82D1-C75D747201B1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36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37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838200"/>
            <a:ext cx="8229600" cy="54864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</a:rPr>
              <a:t>Hypothesis-examples</a:t>
            </a:r>
          </a:p>
          <a:p>
            <a:pPr marL="0" indent="0" eaLnBrk="1" hangingPunct="1">
              <a:buNone/>
            </a:pPr>
            <a:endParaRPr lang="en-US" altLang="en-US" sz="2000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000" dirty="0"/>
              <a:t>• We hypothesize that standard care plus new intervention 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  (additional  drug) will be superior to standard care alone in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   reducing CVD mortality  by 30% among patients with preexisting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   heart disease.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eaLnBrk="1" hangingPunct="1">
              <a:buFontTx/>
              <a:buNone/>
            </a:pPr>
            <a:r>
              <a:rPr lang="en-US" altLang="en-US" sz="2000" dirty="0"/>
              <a:t>• We hypothesize that prophylaxis with inhaled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   drug A will be superior to oral preparation of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  drug B in preventing acute exacerbation of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  reactive airway disease by 20%.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eaLnBrk="1" hangingPunct="1">
              <a:buFontTx/>
              <a:buNone/>
            </a:pPr>
            <a:r>
              <a:rPr lang="en-US" altLang="en-US" sz="2000" dirty="0"/>
              <a:t>• We hypothesize that low birth weight is an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  independent risk factor for type II diabetes.</a:t>
            </a:r>
          </a:p>
        </p:txBody>
      </p:sp>
    </p:spTree>
    <p:extLst>
      <p:ext uri="{BB962C8B-B14F-4D97-AF65-F5344CB8AC3E}">
        <p14:creationId xmlns:p14="http://schemas.microsoft.com/office/powerpoint/2010/main" val="164445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Example 1: </a:t>
            </a:r>
            <a:r>
              <a:rPr lang="en-US" altLang="en-US" sz="2400" dirty="0" smtClean="0">
                <a:solidFill>
                  <a:srgbClr val="FF0000"/>
                </a:solidFill>
              </a:rPr>
              <a:t>(KAP Study)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199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Area: Community  medicine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Topic: Communicable diseases- hepatitis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RQ: What is the level of KAP towards hepatitis among the general population of KSA ?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Goal: To contribute to the reduction of hepatitis in KSA through studying general population perceptions about the disease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Objective: To assess the knowledge, attitudes and practice of the general population towards hepatitis in KSA. 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Hypothesis: It is hypothesized  that the knowledge  attitudes and practice of the general population towards hepatitis in KSA is less than 50%.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0965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Example 2 ( Cross sectional study)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534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Area : Psychiatry</a:t>
            </a:r>
          </a:p>
          <a:p>
            <a:pPr marL="0" indent="0">
              <a:buNone/>
            </a:pPr>
            <a:r>
              <a:rPr lang="en-US" sz="2400" dirty="0" smtClean="0"/>
              <a:t>Topic: Body Dysmorphic Disorders ( BDD)</a:t>
            </a:r>
          </a:p>
          <a:p>
            <a:pPr marL="0" indent="0">
              <a:buNone/>
            </a:pPr>
            <a:r>
              <a:rPr lang="en-US" sz="2400" dirty="0" smtClean="0"/>
              <a:t>RQ: What is the prevalence of BDD among female medical students in Riyadh ?</a:t>
            </a:r>
          </a:p>
          <a:p>
            <a:pPr marL="0" indent="0">
              <a:buNone/>
            </a:pPr>
            <a:r>
              <a:rPr lang="en-US" sz="2400" dirty="0" smtClean="0"/>
              <a:t>Goal: To contribute, by finding  the prevalence of BDD and its associated factors in Saudi females</a:t>
            </a:r>
          </a:p>
          <a:p>
            <a:pPr marL="0" indent="0">
              <a:buNone/>
            </a:pPr>
            <a:r>
              <a:rPr lang="en-US" sz="2400" dirty="0" smtClean="0"/>
              <a:t>Objective: To  Quantify the prevalence of BDD among female medical students</a:t>
            </a:r>
          </a:p>
          <a:p>
            <a:pPr marL="0" indent="0">
              <a:buNone/>
            </a:pPr>
            <a:r>
              <a:rPr lang="en-US" sz="2400" dirty="0" smtClean="0"/>
              <a:t>Hypothesis: It is hypothesis that, the prevalence of BDD among female medical students is around 10%.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1800" b="1"/>
              <a:t>Glycemic control in diabetic patients KKUH January –December 2009 </a:t>
            </a:r>
            <a:br>
              <a:rPr lang="en-US" altLang="en-US" sz="1800" b="1"/>
            </a:br>
            <a:r>
              <a:rPr lang="en-US" altLang="en-US" sz="1800" b="1"/>
              <a:t>Al-Rowais NA Saudi Pharmaceutical Journal (2014) 22, 203-206</a:t>
            </a:r>
          </a:p>
        </p:txBody>
      </p:sp>
      <p:graphicFrame>
        <p:nvGraphicFramePr>
          <p:cNvPr id="11267" name="Content Placeholder 3"/>
          <p:cNvGraphicFramePr>
            <a:graphicFrameLocks noGrp="1"/>
          </p:cNvGraphicFramePr>
          <p:nvPr>
            <p:ph idx="1"/>
          </p:nvPr>
        </p:nvGraphicFramePr>
        <p:xfrm>
          <a:off x="1244600" y="2198688"/>
          <a:ext cx="5969000" cy="402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r:id="rId3" imgW="5968501" imgH="4023709" progId="">
                  <p:embed/>
                </p:oleObj>
              </mc:Choice>
              <mc:Fallback>
                <p:oleObj r:id="rId3" imgW="5968501" imgH="4023709" progId="">
                  <p:embed/>
                  <p:pic>
                    <p:nvPicPr>
                      <p:cNvPr id="0" name="Picture 1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2198688"/>
                        <a:ext cx="5969000" cy="4024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0" y="6400800"/>
            <a:ext cx="340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/>
              <a:t>HbA1C &lt; 7% is acceptable as adequate control</a:t>
            </a: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685800" y="3886200"/>
            <a:ext cx="390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%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CDD04F2-626F-4600-81AA-EBF40CA39860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1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Example 3: </a:t>
            </a:r>
            <a:r>
              <a:rPr lang="en-US" altLang="en-US" sz="2400" dirty="0">
                <a:solidFill>
                  <a:srgbClr val="FF0000"/>
                </a:solidFill>
              </a:rPr>
              <a:t>(Interventional Study)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/>
              <a:t>Research area: Cardiology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/>
              <a:t>Research topic: Ischemic heart disease (IHD)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/>
              <a:t>Goal: To contribute to prevention of IHD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/>
              <a:t>Research question: Does hypocholesterolemic agent “A” decrease the risk of MI?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/>
              <a:t>Primary objective: To determine the effect of reducing LDL on the occurrence of MI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/>
              <a:t>Secondary objective: To describe the side effects of lowering LDL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/>
              <a:t> Hypothesis: The risk of MI among patients treated with hypocholesterolemic agent “A” is lower than the risk among patients not treated with hypocholesterolemic agents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6097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</a:rPr>
              <a:t>Summary 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816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/>
            </a:pPr>
            <a:r>
              <a:rPr lang="en-US" altLang="en-US" sz="2000" dirty="0"/>
              <a:t>Perform a systematic literature review to increase knowledge for the topic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/>
            </a:pPr>
            <a:endParaRPr lang="en-US" altLang="en-US" sz="2000" dirty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2"/>
            </a:pPr>
            <a:r>
              <a:rPr lang="en-US" altLang="en-US" sz="2000" dirty="0"/>
              <a:t>Learn about current trends and  advances on the topic.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2"/>
            </a:pPr>
            <a:endParaRPr lang="en-US" altLang="en-US" sz="2000" dirty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3"/>
            </a:pPr>
            <a:r>
              <a:rPr lang="en-US" altLang="en-US" sz="2000" dirty="0"/>
              <a:t>Seek careful input from experts, mentors, colleagues and collaborators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3"/>
            </a:pPr>
            <a:endParaRPr lang="en-US" altLang="en-US" sz="2000" dirty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/>
              <a:t>Use the FINER criteria in the development of the research question.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/>
              <a:t>Develop clear and well-defined objectives using SMART criteria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/>
              <a:t>Ensure that the research question and objectives are answerable, feasible and relevant.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/>
              <a:t>Develop the testable research hypotheses from the research question.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sz="2000" dirty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sz="2000" dirty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sz="2000" dirty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7"/>
            </a:pPr>
            <a:endParaRPr lang="en-US" altLang="en-US" sz="2000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668653B-5CB7-4B41-8900-D4D6D80286A3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41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9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14400"/>
          </a:xfrm>
        </p:spPr>
        <p:txBody>
          <a:bodyPr/>
          <a:lstStyle/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5029200"/>
          </a:xfrm>
        </p:spPr>
        <p:txBody>
          <a:bodyPr/>
          <a:lstStyle/>
          <a:p>
            <a:pPr eaLnBrk="1" hangingPunct="1"/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Stephen B </a:t>
            </a:r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Hulley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Designing Clinical Research. 3</a:t>
            </a:r>
            <a:r>
              <a:rPr lang="en-US" altLang="en-US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Edition . Wolters Kluwer Health Lippincott Williams and Wilkins 2007.</a:t>
            </a:r>
          </a:p>
          <a:p>
            <a:pPr eaLnBrk="1" hangingPunct="1"/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P Schuster  &amp; William J Powers.  Translational and Experimental Clinical Research. Introduction: Lippincott Williams and Wilkins 2005.</a:t>
            </a:r>
          </a:p>
          <a:p>
            <a:pPr marL="0" indent="0" eaLnBrk="1" hangingPunct="1"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Cummings SR, Browner WS, and </a:t>
            </a:r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Hulley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SB. “Conceiving the research question.” In </a:t>
            </a:r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Hulley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SB, Cummings SR, Browner WS, Grady D, Hearst N, and Newman TB. Designing Clinical Research. 2nd edition. Philadelphia: Lippincott Williams &amp; Wilkins, 2001.</a:t>
            </a:r>
          </a:p>
          <a:p>
            <a:pPr marL="0" indent="0" eaLnBrk="1" hangingPunct="1"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Fletcher RH, Fletcher SW, Wagner EG. Clinical Epidemiology: the essentials. 3rd edition. Baltimore: Williams and Wilkins, 1996.</a:t>
            </a:r>
          </a:p>
          <a:p>
            <a:pPr marL="0" indent="0" eaLnBrk="1" hangingPunct="1"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Sackett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DL, Haynes RB, </a:t>
            </a:r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Guyott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GH, </a:t>
            </a:r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Tugwell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P. Clinical Epidemiology: a basic science for clinical medicine. 2nd edition. Boston: Little, Brown and Company, 1991.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82A163B-59E2-408F-A920-42FF0B29D112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42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77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altLang="en-US" sz="2800" b="1">
                <a:solidFill>
                  <a:srgbClr val="FF0000"/>
                </a:solidFill>
              </a:rPr>
              <a:t>What research questions come to your mind?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26038"/>
          </a:xfrm>
        </p:spPr>
        <p:txBody>
          <a:bodyPr/>
          <a:lstStyle/>
          <a:p>
            <a:r>
              <a:rPr lang="en-US" altLang="en-US" dirty="0"/>
              <a:t>How to reduce  the prevalence of DM? </a:t>
            </a:r>
          </a:p>
          <a:p>
            <a:r>
              <a:rPr lang="en-US" altLang="en-US" dirty="0"/>
              <a:t>How to increase,  well controlled HbA1c? </a:t>
            </a:r>
          </a:p>
          <a:p>
            <a:pPr>
              <a:buFont typeface="Georgia" pitchFamily="18" charset="0"/>
              <a:buNone/>
            </a:pPr>
            <a:endParaRPr lang="en-US" altLang="en-US" dirty="0"/>
          </a:p>
          <a:p>
            <a:pPr>
              <a:buFont typeface="Georgia" pitchFamily="18" charset="0"/>
              <a:buNone/>
            </a:pPr>
            <a:r>
              <a:rPr lang="en-US" altLang="en-US" b="1" dirty="0">
                <a:solidFill>
                  <a:srgbClr val="0070C0"/>
                </a:solidFill>
              </a:rPr>
              <a:t>What other research questions can arise ? </a:t>
            </a:r>
          </a:p>
          <a:p>
            <a:endParaRPr lang="en-US" altLang="en-US" dirty="0"/>
          </a:p>
          <a:p>
            <a:r>
              <a:rPr lang="en-US" altLang="en-US" dirty="0"/>
              <a:t>All the stated responses will lead towards the goal of reducing the impact of DM in Saudi Arabia and each research question will be answered by stating clear objectives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4FB7ED5-ED1B-4D6F-BF33-A179D98CC8FE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5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40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rgbClr val="FF0000"/>
                </a:solidFill>
              </a:rPr>
              <a:t>Ask following questions initially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238"/>
          </a:xfrm>
        </p:spPr>
        <p:txBody>
          <a:bodyPr/>
          <a:lstStyle/>
          <a:p>
            <a:pPr eaLnBrk="1" hangingPunct="1"/>
            <a:r>
              <a:rPr lang="en-US" altLang="en-US" sz="2600" dirty="0"/>
              <a:t>Do I have, time for this topic at this point during my course? </a:t>
            </a:r>
          </a:p>
          <a:p>
            <a:pPr eaLnBrk="1" hangingPunct="1"/>
            <a:r>
              <a:rPr lang="en-US" altLang="en-US" sz="2600" dirty="0"/>
              <a:t>Is this really the burning topic for me?  </a:t>
            </a:r>
          </a:p>
          <a:p>
            <a:pPr eaLnBrk="1" hangingPunct="1"/>
            <a:r>
              <a:rPr lang="en-US" altLang="en-US" sz="2600" dirty="0"/>
              <a:t>Will this be worth it? </a:t>
            </a:r>
          </a:p>
          <a:p>
            <a:pPr eaLnBrk="1" hangingPunct="1"/>
            <a:r>
              <a:rPr lang="en-US" altLang="en-US" sz="2600" dirty="0"/>
              <a:t>Is this a major and relevant public health problem or is it too mysterious? </a:t>
            </a:r>
          </a:p>
          <a:p>
            <a:pPr eaLnBrk="1" hangingPunct="1"/>
            <a:r>
              <a:rPr lang="en-US" altLang="en-US" sz="2600" dirty="0"/>
              <a:t>Are my goals/objectives too big ?  Am I covering too much? </a:t>
            </a:r>
          </a:p>
          <a:p>
            <a:pPr eaLnBrk="1" hangingPunct="1"/>
            <a:r>
              <a:rPr lang="en-US" altLang="en-US" sz="2600" dirty="0"/>
              <a:t>Will available methods answer  my questions?</a:t>
            </a:r>
          </a:p>
          <a:p>
            <a:pPr eaLnBrk="1" hangingPunct="1"/>
            <a:r>
              <a:rPr lang="en-US" altLang="en-US" sz="2600" dirty="0"/>
              <a:t>What are the ethical and human subject issues here? </a:t>
            </a:r>
          </a:p>
          <a:p>
            <a:pPr eaLnBrk="1" hangingPunct="1"/>
            <a:endParaRPr lang="en-US" altLang="en-US" sz="2600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960C60-7581-483D-8C0D-3F5559F9B3B7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6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16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Research Question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A well-defined and specific research question is the key for making decisions about study design and population and subsequently what type of data will be collected and analyzed.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0B9964A-A0A2-470E-9BE6-044526AD330F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7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90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90600" y="914400"/>
            <a:ext cx="7772400" cy="12192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RESEARCH QUEST</a:t>
            </a:r>
            <a:r>
              <a:rPr lang="en-US" altLang="en-US" dirty="0">
                <a:solidFill>
                  <a:srgbClr val="FF0000"/>
                </a:solidFill>
              </a:rPr>
              <a:t>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2209800"/>
            <a:ext cx="8001000" cy="3581400"/>
          </a:xfrm>
        </p:spPr>
        <p:txBody>
          <a:bodyPr lIns="91440" tIns="45720" rIns="91440" bIns="45720"/>
          <a:lstStyle/>
          <a:p>
            <a:pPr marL="0" indent="0" eaLnBrk="1" hangingPunct="1">
              <a:buFontTx/>
              <a:buNone/>
            </a:pP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IT SHOULD BE  A SINGLE SENTENCE IN THE FORM OF A QUESTION.</a:t>
            </a:r>
          </a:p>
          <a:p>
            <a:pPr marL="0" indent="0" eaLnBrk="1" hangingPunct="1">
              <a:buFontTx/>
              <a:buNone/>
            </a:pPr>
            <a:endParaRPr lang="en-US" altLang="en-US" sz="3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en-US" sz="3600" b="1" dirty="0">
                <a:latin typeface="Times New Roman" pitchFamily="18" charset="0"/>
                <a:cs typeface="Times New Roman" pitchFamily="18" charset="0"/>
              </a:rPr>
              <a:t>IT SHOULD BE CLEAR, UNAMBIGUOUS AND SPECIFIC</a:t>
            </a:r>
          </a:p>
        </p:txBody>
      </p:sp>
    </p:spTree>
    <p:extLst>
      <p:ext uri="{BB962C8B-B14F-4D97-AF65-F5344CB8AC3E}">
        <p14:creationId xmlns:p14="http://schemas.microsoft.com/office/powerpoint/2010/main" val="160783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066800"/>
            <a:ext cx="8077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Research Question?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begins with a general concern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–Should women take hormones to prevent bone loss?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–Can a vegetarian diet reverse cardiovascular disease?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–Can diabetic patients be taught to control their blood glucose levels?</a:t>
            </a:r>
          </a:p>
        </p:txBody>
      </p:sp>
    </p:spTree>
    <p:extLst>
      <p:ext uri="{BB962C8B-B14F-4D97-AF65-F5344CB8AC3E}">
        <p14:creationId xmlns:p14="http://schemas.microsoft.com/office/powerpoint/2010/main" val="93580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2089</Words>
  <Application>Microsoft Office PowerPoint</Application>
  <PresentationFormat>On-screen Show (4:3)</PresentationFormat>
  <Paragraphs>317</Paragraphs>
  <Slides>42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Pixel</vt:lpstr>
      <vt:lpstr>      Research Question,             Objectives &amp;  Hypotheses </vt:lpstr>
      <vt:lpstr>SESSION OBJECTIVES</vt:lpstr>
      <vt:lpstr>PowerPoint Presentation</vt:lpstr>
      <vt:lpstr>Glycemic control in diabetic patients KKUH January –December 2009  Al-Rowais NA Saudi Pharmaceutical Journal (2014) 22, 203-206</vt:lpstr>
      <vt:lpstr>What research questions come to your mind?</vt:lpstr>
      <vt:lpstr>Ask following questions initially </vt:lpstr>
      <vt:lpstr>Research Question </vt:lpstr>
      <vt:lpstr>RESEARCH QUESTION</vt:lpstr>
      <vt:lpstr>PowerPoint Presentation</vt:lpstr>
      <vt:lpstr>PowerPoint Presentation</vt:lpstr>
      <vt:lpstr>How  &amp; from where to get ideas to formulate   a  Research  Question ?  </vt:lpstr>
      <vt:lpstr>REQUIREMENTS</vt:lpstr>
      <vt:lpstr>Subject knowledge</vt:lpstr>
      <vt:lpstr>What goes in the research question?</vt:lpstr>
      <vt:lpstr>Sample research question </vt:lpstr>
      <vt:lpstr>Sample research question</vt:lpstr>
      <vt:lpstr>Sample research question</vt:lpstr>
      <vt:lpstr>Types of Research Questions </vt:lpstr>
      <vt:lpstr>RESEARCH QUESTIONS(examples)</vt:lpstr>
      <vt:lpstr>Relational  &amp; Comparable </vt:lpstr>
      <vt:lpstr>PowerPoint Presentation</vt:lpstr>
      <vt:lpstr>FINER criteria: a good research question</vt:lpstr>
      <vt:lpstr>Goals and Objectives</vt:lpstr>
      <vt:lpstr>Goals </vt:lpstr>
      <vt:lpstr>Objectives</vt:lpstr>
      <vt:lpstr>Research  Objectives</vt:lpstr>
      <vt:lpstr>Research Objectives</vt:lpstr>
      <vt:lpstr>SMART Objectives</vt:lpstr>
      <vt:lpstr>Research objectives</vt:lpstr>
      <vt:lpstr>PowerPoint Presentation</vt:lpstr>
      <vt:lpstr>Example </vt:lpstr>
      <vt:lpstr>Example contd.</vt:lpstr>
      <vt:lpstr>Research Hypothesis</vt:lpstr>
      <vt:lpstr>Research Hypothesis (cont.)</vt:lpstr>
      <vt:lpstr>Hypothesis formulation </vt:lpstr>
      <vt:lpstr>Hypothesis formulation </vt:lpstr>
      <vt:lpstr>PowerPoint Presentation</vt:lpstr>
      <vt:lpstr>Example 1: (KAP Study)</vt:lpstr>
      <vt:lpstr>Example 2 ( Cross sectional study)</vt:lpstr>
      <vt:lpstr>Example 3: (Interventional Study)</vt:lpstr>
      <vt:lpstr>Summary </vt:lpstr>
      <vt:lpstr>References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Question,             Objectives &amp;  Hypotheses</dc:title>
  <dc:creator>Dr.Shaffi</dc:creator>
  <cp:lastModifiedBy>Shaik Shaffi Ahamed</cp:lastModifiedBy>
  <cp:revision>33</cp:revision>
  <dcterms:created xsi:type="dcterms:W3CDTF">2014-09-03T07:02:37Z</dcterms:created>
  <dcterms:modified xsi:type="dcterms:W3CDTF">2018-09-05T11:14:26Z</dcterms:modified>
</cp:coreProperties>
</file>