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5" r:id="rId4"/>
    <p:sldId id="259" r:id="rId5"/>
    <p:sldId id="260" r:id="rId6"/>
    <p:sldId id="263" r:id="rId7"/>
    <p:sldId id="266" r:id="rId8"/>
    <p:sldId id="264" r:id="rId9"/>
    <p:sldId id="267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F8B155-6576-4EA9-91C5-A559810165BF}" v="2331" dt="2018-09-29T20:24:21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77" d="100"/>
          <a:sy n="77" d="100"/>
        </p:scale>
        <p:origin x="285" y="7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240D9-7AB2-4D5E-96D6-443EC9A2EF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0DD9E9-6765-4D27-BF85-7678996F16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BAC1E-7096-4BC6-87BE-94FF8A413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83DFD1-6F61-4943-8FEC-E89FE0B78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7CF064-97B2-4034-BF46-B6267AED3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10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D86EA-32A5-4661-BF67-86BD275EA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453C7-621F-42C0-81DC-087E2973B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6E3F8-083A-41BA-A407-6089E3B6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03DDB-FC79-4C01-B103-71D1F9B84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42D5B0-6938-4904-93E2-296251C2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86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538EAC-79E0-4F91-B644-9DB090E22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4ECB7D-778B-49CF-A770-28F0E10221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2919D-410E-4CE4-94D5-E814AF72B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DEFFD-F4B6-4CDE-959D-8B9E6C927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94D98-CEF3-44F1-A550-14BF77387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568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6FF33-C1E5-4ED5-A809-DDC4EE45F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AF23A-BDDB-4280-8393-C6E386700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B48BF-D1D7-45A9-84FD-79ED6EBF1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ED82A-CF5A-4568-855E-0000F869B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D26CF-6A38-40FE-9CE8-498247E1C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3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E3B3-DBD9-4D68-B393-C3C247094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1DAB6-B459-48F3-BAAC-6C8D519E3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8690C-B923-41E4-B340-653CC995B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254CB8-901C-4D96-B4B7-0F273AFD6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81A16-9E27-45E7-8DE5-ED7932B1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42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62DFE-1DB3-43DC-9083-48E622283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F7332-FFB1-4555-A36C-E7BF54E1FA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B344D-0409-4238-9728-797A3379B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09565A-7C6C-402E-B112-56755F4DD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A7310-BA91-4520-8B93-4E81CA1C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79834-1400-4F36-BC65-10323AEE7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950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610F8-CFCA-4F74-B588-3097CC2B8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34E41-D9EF-457F-9025-51E69CD89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B443BC-7D77-418B-AAB8-8782E0F57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289351-403F-4DCD-9DB4-84FF4DC2D7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F4A6B3-D0B1-4F6F-BAF8-0FB534FCD7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43D66A-C95A-463C-90B8-702E4D12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851471-089F-4C18-B714-FC16C70D2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08DFB2-197C-4513-93F7-6E87A3389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B841-9177-41DD-A808-83640BBB0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8FB40C-E9A7-4CD3-AC2C-C101A54E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9FBB7F-ABFA-450D-85CB-F96B6A93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ACCF7-23FF-4143-ADD1-407699369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39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983D89-3FF1-4CBB-9217-0861DCAD7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25E893-8C9D-48F4-8456-F1A85EDA6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CAAB5A-3700-4701-BCAD-3FA7204A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7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4516B-0912-4BB9-AA13-2FDC23C8C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ABEB4-9CFD-475D-ACB6-C2F0B2804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E3F62-3F0C-4D81-952C-8162D2DD0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4A68C7-1BA6-4CBA-8F9E-98CAF76D8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84A9E8-287E-48B8-B0A6-5069DD18E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EA563E-1334-4ACC-A579-EE207CA82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3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F7A20-0D68-4CF9-A885-7DACA81E2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994E26-FA56-4681-BC38-17681ACFF8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54A595-A79B-46D2-80D5-CBF5974206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A18C49-9262-4B64-AB45-0B8018922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786D38-7450-4A79-8D40-04AB50D34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C58CEE-1F75-4338-AAF3-0EBA20911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56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36265B-E8B6-481D-AFF9-9597BB84D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6CA7BD-B116-4CCD-BA80-D03DAF12A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FD2F3-BC1F-4233-8E47-1F5A23DCBB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43425-3CC3-4C76-8DB4-526ED24FBA0F}" type="datetimeFigureOut">
              <a:rPr lang="en-US" smtClean="0"/>
              <a:t>9/29/2018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1B858-BC3F-48BB-9C48-C3D7C1719F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CB11A-34B3-4BAB-9888-E7007CC274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A01F6-8E79-4658-9D62-85ABA7EA8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6DF4B-337E-4668-8FAD-8330CD04DD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Cohort Study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0CE13A-0C6E-4249-B609-16127B9026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9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3EC8-AD0E-49CD-9DDA-CC1E123E7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3EE05-9614-4F8F-900C-1BD1E0F53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inefficient of the evaluation of rare diseases</a:t>
            </a:r>
          </a:p>
          <a:p>
            <a:r>
              <a:rPr lang="en-US" dirty="0"/>
              <a:t>If prospective, can be extremely expensive and time consuming</a:t>
            </a:r>
          </a:p>
          <a:p>
            <a:r>
              <a:rPr lang="en-US" dirty="0"/>
              <a:t>If retrospective, requires the availability of adequate records</a:t>
            </a:r>
          </a:p>
          <a:p>
            <a:r>
              <a:rPr lang="en-US" dirty="0"/>
              <a:t>Validity of the results can e seriously affected by losses to follow-up</a:t>
            </a:r>
          </a:p>
        </p:txBody>
      </p:sp>
    </p:spTree>
    <p:extLst>
      <p:ext uri="{BB962C8B-B14F-4D97-AF65-F5344CB8AC3E}">
        <p14:creationId xmlns:p14="http://schemas.microsoft.com/office/powerpoint/2010/main" val="2950845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76C766-D072-4958-955C-D7ED32C90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Cohort Study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C09D231-F3EF-4165-A151-A61AE29FC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694" y="4411267"/>
            <a:ext cx="3363974" cy="1663662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Steps:</a:t>
            </a:r>
          </a:p>
          <a:p>
            <a:pPr lvl="1"/>
            <a:r>
              <a:rPr lang="en-US" sz="1600" dirty="0">
                <a:solidFill>
                  <a:schemeClr val="bg1"/>
                </a:solidFill>
              </a:rPr>
              <a:t>A group of people without the outcome is identified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Followed</a:t>
            </a:r>
          </a:p>
          <a:p>
            <a:pPr lvl="1"/>
            <a:r>
              <a:rPr lang="en-US" sz="2000" dirty="0">
                <a:solidFill>
                  <a:schemeClr val="bg1"/>
                </a:solidFill>
              </a:rPr>
              <a:t>Outcome ascertainment</a:t>
            </a:r>
          </a:p>
        </p:txBody>
      </p:sp>
      <p:pic>
        <p:nvPicPr>
          <p:cNvPr id="8" name="Content Placeholder 4" descr="A close up of a piece of paper&#10;&#10;Description generated with high confidence">
            <a:extLst>
              <a:ext uri="{FF2B5EF4-FFF2-40B4-BE49-F238E27FC236}">
                <a16:creationId xmlns:a16="http://schemas.microsoft.com/office/drawing/2014/main" id="{89ADB0A0-DE0F-4629-809F-855292ADA3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1942143"/>
            <a:ext cx="6250769" cy="2812846"/>
          </a:xfrm>
          <a:prstGeom prst="rect">
            <a:avLst/>
          </a:prstGeom>
        </p:spPr>
      </p:pic>
      <p:sp>
        <p:nvSpPr>
          <p:cNvPr id="11" name="Content Placeholder 9">
            <a:extLst>
              <a:ext uri="{FF2B5EF4-FFF2-40B4-BE49-F238E27FC236}">
                <a16:creationId xmlns:a16="http://schemas.microsoft.com/office/drawing/2014/main" id="{C4BF2A23-519B-4486-AB98-BDFEB741760B}"/>
              </a:ext>
            </a:extLst>
          </p:cNvPr>
          <p:cNvSpPr txBox="1">
            <a:spLocks/>
          </p:cNvSpPr>
          <p:nvPr/>
        </p:nvSpPr>
        <p:spPr>
          <a:xfrm>
            <a:off x="795868" y="2790444"/>
            <a:ext cx="3363974" cy="1663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solidFill>
                  <a:schemeClr val="bg1"/>
                </a:solidFill>
              </a:rPr>
              <a:t>The objective of a cohort study is to investigate whether the incidence of an event is related to a suspected exposure</a:t>
            </a:r>
          </a:p>
        </p:txBody>
      </p:sp>
    </p:spTree>
    <p:extLst>
      <p:ext uri="{BB962C8B-B14F-4D97-AF65-F5344CB8AC3E}">
        <p14:creationId xmlns:p14="http://schemas.microsoft.com/office/powerpoint/2010/main" val="1547574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9B868-907B-4AF9-AE47-CACC43FF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Cohort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648CDB-3A3B-48AA-A821-694EB1C91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Q: When the event of interest is a newly developed disease, what we should do with the prevalent cases?</a:t>
            </a:r>
          </a:p>
        </p:txBody>
      </p:sp>
    </p:spTree>
    <p:extLst>
      <p:ext uri="{BB962C8B-B14F-4D97-AF65-F5344CB8AC3E}">
        <p14:creationId xmlns:p14="http://schemas.microsoft.com/office/powerpoint/2010/main" val="165048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: Top Corners Rounded 12">
            <a:extLst>
              <a:ext uri="{FF2B5EF4-FFF2-40B4-BE49-F238E27FC236}">
                <a16:creationId xmlns:a16="http://schemas.microsoft.com/office/drawing/2014/main" id="{3BAF1561-20C4-41FD-A35F-BF2B9E727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29466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: Top Corners Rounded 14">
            <a:extLst>
              <a:ext uri="{FF2B5EF4-FFF2-40B4-BE49-F238E27FC236}">
                <a16:creationId xmlns:a16="http://schemas.microsoft.com/office/drawing/2014/main" id="{839DC788-B140-4F3E-A91E-CB3E70ED94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57200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70C676-7601-474B-82CC-93A2CCF3F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733" y="981091"/>
            <a:ext cx="4092951" cy="162445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Cohort Study</a:t>
            </a:r>
          </a:p>
        </p:txBody>
      </p:sp>
      <p:cxnSp>
        <p:nvCxnSpPr>
          <p:cNvPr id="38" name="Straight Connector 16">
            <a:extLst>
              <a:ext uri="{FF2B5EF4-FFF2-40B4-BE49-F238E27FC236}">
                <a16:creationId xmlns:a16="http://schemas.microsoft.com/office/drawing/2014/main" id="{FC18D930-0EEE-448F-ABF1-2AA3C83DA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4071" y="2705800"/>
            <a:ext cx="1597456" cy="0"/>
          </a:xfrm>
          <a:prstGeom prst="line">
            <a:avLst/>
          </a:prstGeom>
          <a:ln w="508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92C9A57-D026-48E4-9890-C6AB24991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733" y="2834809"/>
            <a:ext cx="4092951" cy="3042099"/>
          </a:xfrm>
        </p:spPr>
        <p:txBody>
          <a:bodyPr anchor="t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Incidence can be estimated as the number of events occurring during the follow-up period divided by the number of subjects in the cohort at baseline minus one-half of the losses</a:t>
            </a:r>
          </a:p>
          <a:p>
            <a:r>
              <a:rPr lang="en-US" sz="2000" dirty="0">
                <a:solidFill>
                  <a:schemeClr val="bg1"/>
                </a:solidFill>
              </a:rPr>
              <a:t>4/[1000-(1/2 X 7)] = 4.01/1000</a:t>
            </a:r>
          </a:p>
        </p:txBody>
      </p:sp>
      <p:pic>
        <p:nvPicPr>
          <p:cNvPr id="39" name="Content Placeholder 4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0172ADE8-9D16-4B88-A95C-BC64B60CE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3767" y="553721"/>
            <a:ext cx="6542117" cy="5593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21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68932F-A33B-424B-BA5D-601B2CEC8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Cohort Study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1FB9120-79DC-4493-A23B-72170CC53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The subjects are classified according to their exposure status</a:t>
            </a:r>
          </a:p>
          <a:p>
            <a:r>
              <a:rPr lang="en-US" sz="2000" dirty="0">
                <a:solidFill>
                  <a:schemeClr val="bg1"/>
                </a:solidFill>
              </a:rPr>
              <a:t>Then, the incidence of the outcome of interest (usually a disease) is ascertained and compared across exposure categories</a:t>
            </a:r>
          </a:p>
        </p:txBody>
      </p:sp>
      <p:pic>
        <p:nvPicPr>
          <p:cNvPr id="8" name="Content Placeholder 4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6E8B5E61-F446-453E-9C06-0FB8C0BD26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1598351"/>
            <a:ext cx="6250769" cy="350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772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DC219D-9ECF-4485-8280-3D9144271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Cohort Study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C7ACB3D-D840-4796-9BFC-CA7AF8FCF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Example:</a:t>
            </a:r>
          </a:p>
          <a:p>
            <a:r>
              <a:rPr lang="en-US" sz="2000" dirty="0">
                <a:solidFill>
                  <a:schemeClr val="bg1"/>
                </a:solidFill>
              </a:rPr>
              <a:t>Calculate the incidence of disease in exposed</a:t>
            </a:r>
          </a:p>
          <a:p>
            <a:r>
              <a:rPr lang="en-US" sz="2000" dirty="0">
                <a:solidFill>
                  <a:schemeClr val="bg1"/>
                </a:solidFill>
              </a:rPr>
              <a:t>Calculate the incidence of disease in unexposed</a:t>
            </a:r>
          </a:p>
          <a:p>
            <a:r>
              <a:rPr lang="en-US" sz="2000" dirty="0">
                <a:solidFill>
                  <a:schemeClr val="bg1"/>
                </a:solidFill>
              </a:rPr>
              <a:t>Calculate the relative risk (risk ratio)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8" name="Content Placeholder 4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B9677180-5329-4553-90F5-9D5065BC3C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9171" y="643467"/>
            <a:ext cx="6147953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898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22755-9673-4E55-B740-F2D38C8CF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304E0A-EE78-44C8-BFD1-514210945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important assumption for the calculation of incidence in a cohort study is that individuals who are lost to follow-up are similar to those who remain under observation </a:t>
            </a:r>
          </a:p>
        </p:txBody>
      </p:sp>
    </p:spTree>
    <p:extLst>
      <p:ext uri="{BB962C8B-B14F-4D97-AF65-F5344CB8AC3E}">
        <p14:creationId xmlns:p14="http://schemas.microsoft.com/office/powerpoint/2010/main" val="1670563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FD9EB6-021B-4CE9-87D9-AB39BDDE4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Cohort Study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A387572-1113-46EF-B5FC-618E9D74FF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638044"/>
            <a:ext cx="3363974" cy="3415622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Prospective cohort (concurrent):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When the cohort is assembled at the present time and is followed up toward the future</a:t>
            </a:r>
          </a:p>
          <a:p>
            <a:r>
              <a:rPr lang="en-US" sz="2000" dirty="0">
                <a:solidFill>
                  <a:schemeClr val="bg1"/>
                </a:solidFill>
              </a:rPr>
              <a:t>Retrospective cohort (nonconcurrent, historical):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bg1"/>
                </a:solidFill>
              </a:rPr>
              <a:t>A cohort is identified and assembled in the past on the basis of existing records and is “followed” to the present time</a:t>
            </a: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04C0D86E-39D9-4DB2-AF5C-8AFF0E718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763" y="895140"/>
            <a:ext cx="6250769" cy="4906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694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3CCE9-B1EB-410C-86B1-8E7DA899E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2204E-80D2-4DA4-9036-A911FFBD5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of a particular value when the exposure is rare</a:t>
            </a:r>
          </a:p>
          <a:p>
            <a:r>
              <a:rPr lang="en-US" dirty="0"/>
              <a:t>Can examine multiple effects of a single exposure</a:t>
            </a:r>
          </a:p>
          <a:p>
            <a:r>
              <a:rPr lang="en-US" dirty="0"/>
              <a:t>Can elucidate temporal relationship between exposure and disease</a:t>
            </a:r>
          </a:p>
          <a:p>
            <a:r>
              <a:rPr lang="en-US" dirty="0"/>
              <a:t>If prospective, minimizes bias inn the ascertainment of exposure</a:t>
            </a:r>
          </a:p>
          <a:p>
            <a:r>
              <a:rPr lang="en-US" dirty="0"/>
              <a:t>Allows direct measurement of incidence of disease in the exposed and nonexposed groups</a:t>
            </a:r>
          </a:p>
        </p:txBody>
      </p:sp>
    </p:spTree>
    <p:extLst>
      <p:ext uri="{BB962C8B-B14F-4D97-AF65-F5344CB8AC3E}">
        <p14:creationId xmlns:p14="http://schemas.microsoft.com/office/powerpoint/2010/main" val="201815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335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Cohort Study</vt:lpstr>
      <vt:lpstr>Cohort Study</vt:lpstr>
      <vt:lpstr>Cohort Study</vt:lpstr>
      <vt:lpstr>Cohort Study</vt:lpstr>
      <vt:lpstr>Cohort Study</vt:lpstr>
      <vt:lpstr>Cohort Study</vt:lpstr>
      <vt:lpstr>PowerPoint Presentation</vt:lpstr>
      <vt:lpstr>Cohort Study</vt:lpstr>
      <vt:lpstr>Strengths</vt:lpstr>
      <vt:lpstr>Limitations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Bin Saeed</dc:creator>
  <cp:lastModifiedBy>Bin Saeed</cp:lastModifiedBy>
  <cp:revision>1</cp:revision>
  <dcterms:created xsi:type="dcterms:W3CDTF">2018-09-29T10:07:28Z</dcterms:created>
  <dcterms:modified xsi:type="dcterms:W3CDTF">2018-09-29T20:24:21Z</dcterms:modified>
</cp:coreProperties>
</file>