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56" r:id="rId2"/>
    <p:sldId id="963" r:id="rId3"/>
    <p:sldId id="257" r:id="rId4"/>
    <p:sldId id="370" r:id="rId5"/>
    <p:sldId id="343" r:id="rId6"/>
    <p:sldId id="965" r:id="rId7"/>
    <p:sldId id="371" r:id="rId8"/>
    <p:sldId id="268" r:id="rId9"/>
    <p:sldId id="964" r:id="rId10"/>
    <p:sldId id="966" r:id="rId11"/>
    <p:sldId id="974" r:id="rId12"/>
    <p:sldId id="975" r:id="rId13"/>
    <p:sldId id="337" r:id="rId14"/>
    <p:sldId id="264" r:id="rId15"/>
    <p:sldId id="324" r:id="rId16"/>
    <p:sldId id="325" r:id="rId17"/>
    <p:sldId id="326" r:id="rId18"/>
    <p:sldId id="327" r:id="rId19"/>
    <p:sldId id="336" r:id="rId20"/>
    <p:sldId id="339" r:id="rId21"/>
    <p:sldId id="971" r:id="rId22"/>
    <p:sldId id="972" r:id="rId23"/>
    <p:sldId id="973" r:id="rId24"/>
    <p:sldId id="258" r:id="rId25"/>
    <p:sldId id="328" r:id="rId26"/>
    <p:sldId id="273" r:id="rId27"/>
    <p:sldId id="967" r:id="rId28"/>
    <p:sldId id="274" r:id="rId29"/>
    <p:sldId id="275" r:id="rId30"/>
    <p:sldId id="957" r:id="rId31"/>
    <p:sldId id="958" r:id="rId32"/>
    <p:sldId id="959" r:id="rId33"/>
    <p:sldId id="968" r:id="rId34"/>
    <p:sldId id="265" r:id="rId35"/>
    <p:sldId id="276" r:id="rId36"/>
    <p:sldId id="962" r:id="rId37"/>
    <p:sldId id="277" r:id="rId38"/>
    <p:sldId id="969" r:id="rId39"/>
    <p:sldId id="970" r:id="rId40"/>
    <p:sldId id="369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72"/>
    <p:restoredTop sz="91743"/>
  </p:normalViewPr>
  <p:slideViewPr>
    <p:cSldViewPr snapToGrid="0" snapToObjects="1">
      <p:cViewPr varScale="1">
        <p:scale>
          <a:sx n="113" d="100"/>
          <a:sy n="113" d="100"/>
        </p:scale>
        <p:origin x="-54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2DCC2-549F-A64E-A39E-03527E65B38D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B03D82-C0CD-1F4E-9601-5E480CEB5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542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 txBox="1">
            <a:spLocks noGrp="1" noChangeArrowheads="1"/>
          </p:cNvSpPr>
          <p:nvPr/>
        </p:nvSpPr>
        <p:spPr bwMode="auto">
          <a:xfrm>
            <a:off x="3884646" y="8684455"/>
            <a:ext cx="2971800" cy="457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8" rIns="91416" bIns="45708" anchor="b"/>
          <a:lstStyle>
            <a:lvl1pPr defTabSz="944563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44563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44563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44563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44563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B40E30DA-59F0-C44B-8031-41B7E84C696B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algn="r"/>
              <a:t>8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791"/>
            <a:ext cx="5486400" cy="411401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Times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77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xmlns="" id="{646BF475-6180-B54C-970B-A00A36B43FE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965575" y="8820150"/>
            <a:ext cx="3033713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54" tIns="46527" rIns="93054" bIns="46527" anchor="b"/>
          <a:lstStyle>
            <a:lvl1pPr defTabSz="944563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4563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4563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4563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4563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E01857DD-0C66-EE4A-BA11-FB4AAD2BA812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40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xmlns="" id="{5CCD0CDA-6F7A-0041-969D-E2991192E8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xmlns="" id="{C4F22634-F5DE-C84D-A0EE-D4127ED136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0088" y="4411663"/>
            <a:ext cx="5600700" cy="41783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Times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270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5ADAF1-AFF5-424A-B4B6-0C85E940C5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9DE21AC-B9C4-C547-896A-713B4DDAA2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1B87B6-DA09-6F43-9437-08CA592DE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6E0C3-F19C-D045-8EE7-5443DA59E3D0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A0F2038-CE30-3044-AA5F-4996162B6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2B06588-F42E-4043-BEA1-B0C63CD5C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6D2D2-EF7C-DE4D-B863-1388E1E7F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44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1A11A7-F436-2E4A-9D5D-758D53100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64AA5EC-27FF-1C4E-914C-1727779481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C0B062-10BB-A044-A40B-E5495DDA1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6E0C3-F19C-D045-8EE7-5443DA59E3D0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61AE2BC-E76C-F04A-84B8-B015E992A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ECE871-A111-3440-98C8-1361F2FBF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6D2D2-EF7C-DE4D-B863-1388E1E7F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821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BE96960-4CE5-A04A-ADC6-DB348F98B5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D99270D-40BB-254A-A94D-E42DBDAAE2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1EFEE8-4235-774D-BC0A-2CC26A875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6E0C3-F19C-D045-8EE7-5443DA59E3D0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6C19435-C8A1-D849-8CCC-FDE884A64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D5194D-E49F-7042-9B00-0FF0B80AB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6D2D2-EF7C-DE4D-B863-1388E1E7F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902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D08E3C-BC57-1C4F-B3BE-46CA1E789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B86A442-E360-C84D-8E97-24E963EDF2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3FE7A4-E179-AC41-AA72-4D0839A9C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6E0C3-F19C-D045-8EE7-5443DA59E3D0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D09B13-CBB0-F244-A26D-051CF678F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3D8B2FD-97AD-EB4F-8276-523D3F7BC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6D2D2-EF7C-DE4D-B863-1388E1E7F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32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8A5FBF-91F8-A44E-903B-ACA145986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573A180-F47B-9F48-ADE1-8E3004396A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21A092-13FF-3C41-AA2B-19D79A9D8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6E0C3-F19C-D045-8EE7-5443DA59E3D0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5515039-C034-8143-84C4-D2FE42684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069123-3D1C-E346-A692-BB9B2A417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6D2D2-EF7C-DE4D-B863-1388E1E7F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852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035C40-89D4-A343-959F-0E2D8F331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8B8451B-9848-FC45-9329-B5E56ADDB0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70A5BCE-81C6-A448-BD28-57844684D1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8D5B852-BDD8-5345-AD53-41695B333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6E0C3-F19C-D045-8EE7-5443DA59E3D0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441ED8F-5C1F-994B-8980-F9A7E920A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229352A-7471-D840-AD5D-8E6C15F79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6D2D2-EF7C-DE4D-B863-1388E1E7F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133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FA9373-9FE1-2447-AD97-B6013B6BE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B2AD380-A81F-2C4E-9CFF-F304ABBF5A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54CF83B-1D9D-1F4D-AF49-A89FE3522C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ACFF742-DAEF-FF45-9BD9-788138F367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55C274E-9EAA-2146-B6DF-5C917718AD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156F003-DE70-C342-B164-5FC610171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6E0C3-F19C-D045-8EE7-5443DA59E3D0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D02BBA2-02E2-4447-9F34-0C9443E5D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55B7B8-1F98-B947-936D-9E723E906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6D2D2-EF7C-DE4D-B863-1388E1E7F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706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C7EFB0-8ECA-B54B-8C44-13F25440D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9A43062-CBB9-EF49-A2E5-8D96FEB2E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6E0C3-F19C-D045-8EE7-5443DA59E3D0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53C1722-845E-0A4D-AEA0-DEE83C48C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79B1E6A-AE0E-BC40-9FE3-5AC50D3CE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6D2D2-EF7C-DE4D-B863-1388E1E7F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484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C1E0B85-E348-B84A-97BA-DEAF36BF9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6E0C3-F19C-D045-8EE7-5443DA59E3D0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BFE5AED-F277-4742-A3E4-34906D486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D17F4F2-5241-6E43-BD92-B71E6DA5C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6D2D2-EF7C-DE4D-B863-1388E1E7F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799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7DC7C1-03B8-CC48-B337-D6875C939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02698D3-7571-6D4E-80CF-E585932ADE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7758071-7143-F94F-8BC6-62CAEE1C50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E394D1B-5CD0-964A-97D1-E6E995DBA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6E0C3-F19C-D045-8EE7-5443DA59E3D0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DCE5A17-6471-0647-9231-786058688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4C6F615-E261-A546-AA92-BD73DEA74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6D2D2-EF7C-DE4D-B863-1388E1E7F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928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C83789-020A-DE4E-819B-079C9EA21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091120C-C246-634F-AE05-DE0446CD88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A851B7A-3F54-3046-80BD-CFC4322A8F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1151A22-2548-2649-BE12-699A54398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6E0C3-F19C-D045-8EE7-5443DA59E3D0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0B4968C-700B-2643-BF93-C9F3A4B50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114F1CA-12FA-CF40-A608-77B7DDDC6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6D2D2-EF7C-DE4D-B863-1388E1E7F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164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B5AE673-0BE4-DB43-ABFC-38E11410B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DE91CC2-FC33-6C46-93DB-AFBC5419EA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96D8A3-045C-9B46-9038-D0EACD486C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66E0C3-F19C-D045-8EE7-5443DA59E3D0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3D82B50-B974-6346-9BFC-5D9B194832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0F33134-CFFC-FB4F-830B-A30DFF7B68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66D2D2-EF7C-DE4D-B863-1388E1E7F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150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DAB5D6-C5D4-7540-B97B-CC00A86370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Experimental Study Design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F86E1BD-A00A-6A46-8415-0258F95B7C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87838"/>
            <a:ext cx="9144000" cy="1655762"/>
          </a:xfrm>
        </p:spPr>
        <p:txBody>
          <a:bodyPr/>
          <a:lstStyle/>
          <a:p>
            <a:r>
              <a:rPr lang="en-US" dirty="0"/>
              <a:t>Ahmad Hersi</a:t>
            </a:r>
          </a:p>
          <a:p>
            <a:r>
              <a:rPr lang="en-US" dirty="0"/>
              <a:t>Oct 2018</a:t>
            </a:r>
          </a:p>
        </p:txBody>
      </p:sp>
    </p:spTree>
    <p:extLst>
      <p:ext uri="{BB962C8B-B14F-4D97-AF65-F5344CB8AC3E}">
        <p14:creationId xmlns:p14="http://schemas.microsoft.com/office/powerpoint/2010/main" val="563380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40537E-B52E-264B-9D07-089F699FC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Comparator in experimental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ECC83CC-9737-6046-A9BC-71B7BCE2DB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Therapy vs. no therapy</a:t>
            </a:r>
            <a:br>
              <a:rPr lang="en-US" dirty="0">
                <a:latin typeface="+mj-lt"/>
              </a:rPr>
            </a:b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Therapy vs. placebo or sham 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Therapy A vs. Therapy B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2141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xmlns="" id="{63BC81D6-69C1-2C4E-9129-ECC86F3078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4400" dirty="0">
                <a:solidFill>
                  <a:schemeClr val="tx2"/>
                </a:solidFill>
                <a:latin typeface="+mj-lt"/>
              </a:rPr>
              <a:t>RCT Advantages</a:t>
            </a: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xmlns="" id="{5F43B13C-328F-A64F-B9A8-2E4675895B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endParaRPr lang="en-US" altLang="en-US" sz="3200" dirty="0"/>
          </a:p>
          <a:p>
            <a:pPr>
              <a:spcBef>
                <a:spcPct val="20000"/>
              </a:spcBef>
              <a:buFontTx/>
              <a:buChar char="•"/>
            </a:pPr>
            <a:endParaRPr lang="en-US" altLang="en-US" sz="3200" dirty="0"/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3200" dirty="0">
                <a:latin typeface="+mj-lt"/>
              </a:rPr>
              <a:t>Strongest evidence for cause and effect</a:t>
            </a:r>
          </a:p>
          <a:p>
            <a:pPr>
              <a:spcBef>
                <a:spcPct val="20000"/>
              </a:spcBef>
              <a:buFontTx/>
              <a:buChar char="•"/>
            </a:pPr>
            <a:endParaRPr lang="en-US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5698330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xmlns="" id="{918CDCD6-C9DF-3C4F-BA2C-1FD96F3AAA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4400">
                <a:solidFill>
                  <a:schemeClr val="tx2"/>
                </a:solidFill>
              </a:rPr>
              <a:t>RCT Disadvantages</a:t>
            </a:r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xmlns="" id="{F073263D-7A2E-0F4F-9E65-6BF4078D1D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514350" indent="-514350">
              <a:spcBef>
                <a:spcPct val="20000"/>
              </a:spcBef>
              <a:buFont typeface="+mj-lt"/>
              <a:buAutoNum type="arabicPeriod"/>
            </a:pPr>
            <a:r>
              <a:rPr lang="en-US" altLang="en-US" sz="3200" dirty="0">
                <a:latin typeface="+mj-lt"/>
              </a:rPr>
              <a:t>Costly (time, money)</a:t>
            </a:r>
          </a:p>
          <a:p>
            <a:pPr marL="514350" indent="-514350">
              <a:spcBef>
                <a:spcPct val="20000"/>
              </a:spcBef>
              <a:buFont typeface="+mj-lt"/>
              <a:buAutoNum type="arabicPeriod"/>
            </a:pPr>
            <a:r>
              <a:rPr lang="en-US" altLang="en-US" sz="3200" dirty="0">
                <a:latin typeface="+mj-lt"/>
              </a:rPr>
              <a:t>May not be suitable for some research questions</a:t>
            </a:r>
          </a:p>
          <a:p>
            <a:pPr marL="971550" lvl="1" indent="-514350">
              <a:spcBef>
                <a:spcPct val="20000"/>
              </a:spcBef>
              <a:buFont typeface="+mj-lt"/>
              <a:buAutoNum type="arabicPeriod"/>
            </a:pPr>
            <a:r>
              <a:rPr lang="en-US" altLang="en-US" sz="2800" dirty="0">
                <a:latin typeface="+mj-lt"/>
              </a:rPr>
              <a:t>ethical barriers</a:t>
            </a:r>
          </a:p>
          <a:p>
            <a:pPr marL="971550" lvl="1" indent="-514350">
              <a:spcBef>
                <a:spcPct val="20000"/>
              </a:spcBef>
              <a:buFont typeface="+mj-lt"/>
              <a:buAutoNum type="arabicPeriod"/>
            </a:pPr>
            <a:r>
              <a:rPr lang="en-US" altLang="en-US" sz="2800" dirty="0">
                <a:latin typeface="+mj-lt"/>
              </a:rPr>
              <a:t>outcomes rare</a:t>
            </a:r>
          </a:p>
          <a:p>
            <a:pPr marL="514350" indent="-514350">
              <a:spcBef>
                <a:spcPct val="20000"/>
              </a:spcBef>
              <a:buFont typeface="+mj-lt"/>
              <a:buAutoNum type="arabicPeriod"/>
            </a:pPr>
            <a:r>
              <a:rPr lang="en-US" altLang="en-US" sz="3200" dirty="0">
                <a:latin typeface="+mj-lt"/>
              </a:rPr>
              <a:t>Generalizability (standardized interventions, follow-up, inclusion/exclusion criteria)</a:t>
            </a:r>
          </a:p>
        </p:txBody>
      </p:sp>
    </p:spTree>
    <p:extLst>
      <p:ext uri="{BB962C8B-B14F-4D97-AF65-F5344CB8AC3E}">
        <p14:creationId xmlns:p14="http://schemas.microsoft.com/office/powerpoint/2010/main" val="10869418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4000" dirty="0">
              <a:solidFill>
                <a:srgbClr val="17375E"/>
              </a:solidFill>
              <a:latin typeface="Comic Sans MS"/>
              <a:cs typeface="Comic Sans MS"/>
            </a:endParaRPr>
          </a:p>
          <a:p>
            <a:pPr marL="0" indent="0">
              <a:buNone/>
            </a:pPr>
            <a:endParaRPr lang="en-US" sz="4000" dirty="0">
              <a:solidFill>
                <a:srgbClr val="17375E"/>
              </a:solidFill>
              <a:latin typeface="Comic Sans MS"/>
              <a:cs typeface="Comic Sans MS"/>
            </a:endParaRPr>
          </a:p>
          <a:p>
            <a:pPr marL="0" indent="0">
              <a:buNone/>
            </a:pPr>
            <a:r>
              <a:rPr lang="en-US" sz="4000" dirty="0">
                <a:solidFill>
                  <a:srgbClr val="17375E"/>
                </a:solidFill>
                <a:latin typeface="+mj-lt"/>
                <a:cs typeface="Comic Sans MS"/>
              </a:rPr>
              <a:t>            Types of RCT</a:t>
            </a:r>
          </a:p>
        </p:txBody>
      </p:sp>
    </p:spTree>
    <p:extLst>
      <p:ext uri="{BB962C8B-B14F-4D97-AF65-F5344CB8AC3E}">
        <p14:creationId xmlns:p14="http://schemas.microsoft.com/office/powerpoint/2010/main" val="3356856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75502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17375E"/>
                </a:solidFill>
                <a:cs typeface="Comic Sans MS"/>
              </a:rPr>
              <a:t>Randomized Clinical Trial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336" b="13336"/>
          <a:stretch>
            <a:fillRect/>
          </a:stretch>
        </p:blipFill>
        <p:spPr>
          <a:xfrm>
            <a:off x="1706580" y="1029665"/>
            <a:ext cx="8759748" cy="5508710"/>
          </a:xfrm>
        </p:spPr>
      </p:pic>
    </p:spTree>
    <p:extLst>
      <p:ext uri="{BB962C8B-B14F-4D97-AF65-F5344CB8AC3E}">
        <p14:creationId xmlns:p14="http://schemas.microsoft.com/office/powerpoint/2010/main" val="34409521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17375E"/>
                </a:solidFill>
                <a:cs typeface="Comic Sans MS"/>
              </a:rPr>
              <a:t>Phase I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1464" r="1464"/>
          <a:stretch>
            <a:fillRect/>
          </a:stretch>
        </p:blipFill>
        <p:spPr>
          <a:xfrm>
            <a:off x="1672248" y="1600200"/>
            <a:ext cx="8854311" cy="4869530"/>
          </a:xfrm>
        </p:spPr>
      </p:pic>
    </p:spTree>
    <p:extLst>
      <p:ext uri="{BB962C8B-B14F-4D97-AF65-F5344CB8AC3E}">
        <p14:creationId xmlns:p14="http://schemas.microsoft.com/office/powerpoint/2010/main" val="14704443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17375E"/>
                </a:solidFill>
                <a:cs typeface="Comic Sans MS"/>
              </a:rPr>
              <a:t>Phase II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3267" b="3267"/>
          <a:stretch>
            <a:fillRect/>
          </a:stretch>
        </p:blipFill>
        <p:spPr>
          <a:xfrm>
            <a:off x="1981200" y="1600201"/>
            <a:ext cx="8229600" cy="4783725"/>
          </a:xfrm>
        </p:spPr>
      </p:pic>
    </p:spTree>
    <p:extLst>
      <p:ext uri="{BB962C8B-B14F-4D97-AF65-F5344CB8AC3E}">
        <p14:creationId xmlns:p14="http://schemas.microsoft.com/office/powerpoint/2010/main" val="18853270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17375E"/>
                </a:solidFill>
                <a:cs typeface="Comic Sans MS"/>
              </a:rPr>
              <a:t>Phase III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563" r="563"/>
          <a:stretch>
            <a:fillRect/>
          </a:stretch>
        </p:blipFill>
        <p:spPr>
          <a:xfrm>
            <a:off x="1809560" y="1651684"/>
            <a:ext cx="8698291" cy="4783725"/>
          </a:xfrm>
        </p:spPr>
      </p:pic>
    </p:spTree>
    <p:extLst>
      <p:ext uri="{BB962C8B-B14F-4D97-AF65-F5344CB8AC3E}">
        <p14:creationId xmlns:p14="http://schemas.microsoft.com/office/powerpoint/2010/main" val="27178014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  <a:cs typeface="Comic Sans MS"/>
              </a:rPr>
              <a:t>Phase IV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587" b="1587"/>
          <a:stretch>
            <a:fillRect/>
          </a:stretch>
        </p:blipFill>
        <p:spPr>
          <a:xfrm>
            <a:off x="1028700" y="1548717"/>
            <a:ext cx="9351806" cy="5023980"/>
          </a:xfrm>
        </p:spPr>
      </p:pic>
    </p:spTree>
    <p:extLst>
      <p:ext uri="{BB962C8B-B14F-4D97-AF65-F5344CB8AC3E}">
        <p14:creationId xmlns:p14="http://schemas.microsoft.com/office/powerpoint/2010/main" val="29774433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4000" dirty="0">
              <a:solidFill>
                <a:schemeClr val="tx2">
                  <a:lumMod val="75000"/>
                </a:schemeClr>
              </a:solidFill>
              <a:latin typeface="Comic Sans MS"/>
              <a:cs typeface="Comic Sans MS"/>
            </a:endParaRPr>
          </a:p>
          <a:p>
            <a:pPr marL="0" indent="0">
              <a:buNone/>
            </a:pP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Comic Sans MS"/>
                <a:cs typeface="Comic Sans MS"/>
              </a:rPr>
              <a:t>     </a:t>
            </a:r>
          </a:p>
          <a:p>
            <a:pPr marL="0" indent="0">
              <a:buNone/>
            </a:pP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+mj-lt"/>
                <a:cs typeface="Comic Sans MS"/>
              </a:rPr>
              <a:t>         Designs of RCT</a:t>
            </a:r>
          </a:p>
        </p:txBody>
      </p:sp>
    </p:spTree>
    <p:extLst>
      <p:ext uri="{BB962C8B-B14F-4D97-AF65-F5344CB8AC3E}">
        <p14:creationId xmlns:p14="http://schemas.microsoft.com/office/powerpoint/2010/main" val="3300837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8C5609-2213-A64C-AB92-D74941F45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307A105-5987-CA49-8BC9-C2A7D98D90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To lean about types of experimental </a:t>
            </a:r>
            <a:r>
              <a:rPr lang="en-US" dirty="0" err="1"/>
              <a:t>dsign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9385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>
                <a:solidFill>
                  <a:srgbClr val="17375E"/>
                </a:solidFill>
                <a:cs typeface="Comic Sans MS"/>
              </a:rPr>
              <a:t>RCT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4886691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F0000"/>
                </a:solidFill>
                <a:latin typeface="+mj-lt"/>
                <a:cs typeface="Arial"/>
              </a:rPr>
              <a:t>Parallel</a:t>
            </a:r>
          </a:p>
          <a:p>
            <a:pPr eaLnBrk="1" hangingPunct="1"/>
            <a:endParaRPr lang="en-US" dirty="0">
              <a:solidFill>
                <a:srgbClr val="000000"/>
              </a:solidFill>
              <a:latin typeface="+mj-lt"/>
              <a:cs typeface="Arial"/>
            </a:endParaRPr>
          </a:p>
          <a:p>
            <a:pPr eaLnBrk="1" hangingPunct="1"/>
            <a:r>
              <a:rPr lang="en-US" dirty="0">
                <a:solidFill>
                  <a:srgbClr val="FF0000"/>
                </a:solidFill>
                <a:latin typeface="+mj-lt"/>
                <a:cs typeface="Arial"/>
              </a:rPr>
              <a:t>Factorial </a:t>
            </a:r>
          </a:p>
          <a:p>
            <a:pPr eaLnBrk="1" hangingPunct="1"/>
            <a:endParaRPr lang="en-US" dirty="0">
              <a:solidFill>
                <a:srgbClr val="000000"/>
              </a:solidFill>
              <a:latin typeface="+mj-lt"/>
              <a:cs typeface="Arial"/>
            </a:endParaRPr>
          </a:p>
          <a:p>
            <a:pPr eaLnBrk="1" hangingPunct="1"/>
            <a:r>
              <a:rPr lang="en-US" dirty="0">
                <a:solidFill>
                  <a:srgbClr val="FF0000"/>
                </a:solidFill>
                <a:latin typeface="+mj-lt"/>
                <a:cs typeface="Arial"/>
              </a:rPr>
              <a:t>Cross-over </a:t>
            </a:r>
          </a:p>
          <a:p>
            <a:pPr eaLnBrk="1" hangingPunct="1"/>
            <a:endParaRPr lang="en-US" dirty="0">
              <a:solidFill>
                <a:srgbClr val="000000"/>
              </a:solidFill>
              <a:latin typeface="+mj-lt"/>
              <a:cs typeface="Arial"/>
            </a:endParaRPr>
          </a:p>
          <a:p>
            <a:pPr eaLnBrk="1" hangingPunct="1"/>
            <a:r>
              <a:rPr lang="en-US" dirty="0">
                <a:solidFill>
                  <a:srgbClr val="000000"/>
                </a:solidFill>
                <a:latin typeface="+mj-lt"/>
                <a:cs typeface="Arial"/>
              </a:rPr>
              <a:t>Pragmatic</a:t>
            </a:r>
          </a:p>
          <a:p>
            <a:pPr eaLnBrk="1" hangingPunct="1"/>
            <a:endParaRPr lang="en-US" dirty="0">
              <a:solidFill>
                <a:srgbClr val="000000"/>
              </a:solidFill>
              <a:latin typeface="+mj-lt"/>
              <a:cs typeface="Arial"/>
            </a:endParaRPr>
          </a:p>
          <a:p>
            <a:pPr eaLnBrk="1" hangingPunct="1"/>
            <a:r>
              <a:rPr lang="en-US" dirty="0">
                <a:solidFill>
                  <a:srgbClr val="000000"/>
                </a:solidFill>
                <a:latin typeface="+mj-lt"/>
                <a:cs typeface="Arial"/>
              </a:rPr>
              <a:t>Adaptive</a:t>
            </a:r>
          </a:p>
        </p:txBody>
      </p:sp>
    </p:spTree>
    <p:extLst>
      <p:ext uri="{BB962C8B-B14F-4D97-AF65-F5344CB8AC3E}">
        <p14:creationId xmlns:p14="http://schemas.microsoft.com/office/powerpoint/2010/main" val="38907078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2A7542-BBA5-DB41-8F61-33EFCB65C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E9CD5C9-B4A0-EC42-952F-432B2A6B12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A156F0F-6914-E94E-8208-68EF8BC2F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000"/>
            <a:ext cx="12192000" cy="67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9920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7F2214-08BF-3A47-BD66-5FB84EC09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9313891-8B57-FA44-8A6F-A3F096F161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EFCE3A8-1AE3-534A-A879-2736C29F6E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82" b="7070"/>
          <a:stretch/>
        </p:blipFill>
        <p:spPr>
          <a:xfrm>
            <a:off x="815359" y="-1"/>
            <a:ext cx="10682374" cy="637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4369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72180D-A12E-3D40-BDE3-9F691A3A0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55FB395-AAF0-0E4D-A623-5ADFB79B8E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93B599B-FDE8-9F46-8794-289F98BAFB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964"/>
          <a:stretch/>
        </p:blipFill>
        <p:spPr>
          <a:xfrm>
            <a:off x="484138" y="-33867"/>
            <a:ext cx="113268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3562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542-03-#</a:t>
            </a:r>
            <a:fld id="{EBDF0E21-1415-7F4B-B943-CEE00F0939BE}" type="slidenum">
              <a:rPr lang="en-US"/>
              <a:pPr/>
              <a:t>24</a:t>
            </a:fld>
            <a:endParaRPr lang="en-US"/>
          </a:p>
        </p:txBody>
      </p:sp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11430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Factorial Design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3600" y="1066800"/>
            <a:ext cx="8077200" cy="5181600"/>
          </a:xfrm>
        </p:spPr>
        <p:txBody>
          <a:bodyPr/>
          <a:lstStyle/>
          <a:p>
            <a:pPr>
              <a:spcBef>
                <a:spcPts val="200"/>
              </a:spcBef>
            </a:pPr>
            <a:r>
              <a:rPr lang="en-US" sz="2400"/>
              <a:t>Advantages</a:t>
            </a:r>
          </a:p>
          <a:p>
            <a:pPr lvl="1">
              <a:spcBef>
                <a:spcPts val="200"/>
              </a:spcBef>
            </a:pPr>
            <a:r>
              <a:rPr lang="en-US" sz="2000"/>
              <a:t>Two studies for one</a:t>
            </a:r>
          </a:p>
          <a:p>
            <a:pPr lvl="1">
              <a:spcBef>
                <a:spcPts val="200"/>
              </a:spcBef>
            </a:pPr>
            <a:r>
              <a:rPr lang="en-US" sz="2000"/>
              <a:t>Discover interactions</a:t>
            </a:r>
          </a:p>
          <a:p>
            <a:pPr lvl="1">
              <a:spcBef>
                <a:spcPts val="200"/>
              </a:spcBef>
            </a:pPr>
            <a:endParaRPr lang="en-US" sz="2000"/>
          </a:p>
          <a:p>
            <a:pPr>
              <a:spcBef>
                <a:spcPts val="200"/>
              </a:spcBef>
            </a:pPr>
            <a:r>
              <a:rPr lang="en-US" sz="2400"/>
              <a:t>Disadvantages</a:t>
            </a:r>
          </a:p>
          <a:p>
            <a:pPr lvl="1">
              <a:spcBef>
                <a:spcPts val="200"/>
              </a:spcBef>
            </a:pPr>
            <a:r>
              <a:rPr lang="en-US" sz="2000"/>
              <a:t>Test of main effect assumes no interaction</a:t>
            </a:r>
          </a:p>
          <a:p>
            <a:pPr lvl="1">
              <a:spcBef>
                <a:spcPts val="200"/>
              </a:spcBef>
            </a:pPr>
            <a:r>
              <a:rPr lang="en-US" sz="2000"/>
              <a:t>Often inadequate power to test for interaction</a:t>
            </a:r>
          </a:p>
          <a:p>
            <a:pPr lvl="1">
              <a:spcBef>
                <a:spcPts val="200"/>
              </a:spcBef>
            </a:pPr>
            <a:r>
              <a:rPr lang="en-US" sz="2000"/>
              <a:t>Compliance</a:t>
            </a:r>
          </a:p>
          <a:p>
            <a:pPr lvl="1">
              <a:spcBef>
                <a:spcPts val="200"/>
              </a:spcBef>
            </a:pPr>
            <a:endParaRPr lang="en-US" sz="2000"/>
          </a:p>
          <a:p>
            <a:pPr>
              <a:spcBef>
                <a:spcPts val="200"/>
              </a:spcBef>
            </a:pPr>
            <a:r>
              <a:rPr lang="en-US" sz="2400"/>
              <a:t>Examples</a:t>
            </a:r>
          </a:p>
          <a:p>
            <a:pPr lvl="1">
              <a:spcBef>
                <a:spcPts val="200"/>
              </a:spcBef>
            </a:pPr>
            <a:r>
              <a:rPr lang="en-US" sz="2000"/>
              <a:t>Physicians' Health Study (PHS) </a:t>
            </a:r>
            <a:r>
              <a:rPr lang="en-US" sz="2000" i="1"/>
              <a:t>NEJM </a:t>
            </a:r>
            <a:r>
              <a:rPr lang="en-US" sz="2000"/>
              <a:t>321(3):129-135, 1989.</a:t>
            </a:r>
          </a:p>
          <a:p>
            <a:pPr lvl="1">
              <a:spcBef>
                <a:spcPts val="200"/>
              </a:spcBef>
            </a:pPr>
            <a:r>
              <a:rPr lang="en-US" sz="2000"/>
              <a:t>Final report on the aspirin component </a:t>
            </a:r>
          </a:p>
          <a:p>
            <a:pPr lvl="1">
              <a:spcBef>
                <a:spcPts val="200"/>
              </a:spcBef>
            </a:pPr>
            <a:r>
              <a:rPr lang="en-US" sz="2000"/>
              <a:t>Canadian Cooperative Stroke Study (1978) </a:t>
            </a:r>
            <a:r>
              <a:rPr lang="en-US" sz="2000" i="1"/>
              <a:t>NEJM</a:t>
            </a:r>
            <a:r>
              <a:rPr lang="en-US" sz="2000"/>
              <a:t> p. 53</a:t>
            </a:r>
          </a:p>
        </p:txBody>
      </p:sp>
    </p:spTree>
    <p:extLst>
      <p:ext uri="{BB962C8B-B14F-4D97-AF65-F5344CB8AC3E}">
        <p14:creationId xmlns:p14="http://schemas.microsoft.com/office/powerpoint/2010/main" val="9066668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3329" b="1187"/>
          <a:stretch/>
        </p:blipFill>
        <p:spPr>
          <a:xfrm>
            <a:off x="1712805" y="188833"/>
            <a:ext cx="8856506" cy="6445450"/>
          </a:xfrm>
        </p:spPr>
      </p:pic>
    </p:spTree>
    <p:extLst>
      <p:ext uri="{BB962C8B-B14F-4D97-AF65-F5344CB8AC3E}">
        <p14:creationId xmlns:p14="http://schemas.microsoft.com/office/powerpoint/2010/main" val="13782305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 dirty="0">
                <a:solidFill>
                  <a:srgbClr val="17375E"/>
                </a:solidFill>
                <a:cs typeface="Comic Sans MS"/>
              </a:rPr>
              <a:t>Considerations in Assessing the Validity of a Clinical Trial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858963"/>
            <a:ext cx="8229600" cy="4525963"/>
          </a:xfrm>
        </p:spPr>
        <p:txBody>
          <a:bodyPr/>
          <a:lstStyle/>
          <a:p>
            <a:pPr marL="514350" indent="-514350" eaLnBrk="1" hangingPunct="1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  <a:latin typeface="+mj-lt"/>
                <a:cs typeface="Arial"/>
              </a:rPr>
              <a:t>Randomization</a:t>
            </a:r>
          </a:p>
          <a:p>
            <a:pPr marL="514350" indent="-514350" eaLnBrk="1" hangingPunct="1">
              <a:buFont typeface="+mj-lt"/>
              <a:buAutoNum type="arabicPeriod"/>
            </a:pPr>
            <a:endParaRPr lang="en-US" dirty="0">
              <a:solidFill>
                <a:srgbClr val="000000"/>
              </a:solidFill>
              <a:latin typeface="+mj-lt"/>
              <a:cs typeface="Arial"/>
            </a:endParaRPr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+mj-lt"/>
                <a:cs typeface="Arial"/>
              </a:rPr>
              <a:t>Allocation concealment</a:t>
            </a:r>
          </a:p>
          <a:p>
            <a:pPr marL="514350" indent="-514350" eaLnBrk="1" hangingPunct="1">
              <a:buFont typeface="+mj-lt"/>
              <a:buAutoNum type="arabicPeriod"/>
            </a:pPr>
            <a:endParaRPr lang="en-US" dirty="0">
              <a:solidFill>
                <a:srgbClr val="000000"/>
              </a:solidFill>
              <a:latin typeface="+mj-lt"/>
              <a:cs typeface="Arial"/>
            </a:endParaRPr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+mj-lt"/>
                <a:cs typeface="Arial"/>
              </a:rPr>
              <a:t>Blinding</a:t>
            </a:r>
          </a:p>
          <a:p>
            <a:pPr marL="514350" indent="-514350" eaLnBrk="1" hangingPunct="1">
              <a:buFont typeface="+mj-lt"/>
              <a:buAutoNum type="arabicPeriod"/>
            </a:pPr>
            <a:endParaRPr lang="en-US" dirty="0">
              <a:solidFill>
                <a:srgbClr val="000000"/>
              </a:solidFill>
              <a:latin typeface="+mj-lt"/>
              <a:cs typeface="Arial"/>
            </a:endParaRPr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+mj-lt"/>
                <a:cs typeface="Arial"/>
              </a:rPr>
              <a:t>Loss to follow-up</a:t>
            </a:r>
          </a:p>
          <a:p>
            <a:pPr eaLnBrk="1" hangingPunct="1"/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4710114" y="6384926"/>
            <a:ext cx="585787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defTabSz="45720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5720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200" b="1">
                <a:solidFill>
                  <a:schemeClr val="bg1"/>
                </a:solidFill>
                <a:latin typeface="Arial" charset="0"/>
                <a:cs typeface="ＭＳ Ｐゴシック" charset="0"/>
              </a:rPr>
              <a:t>Guyatt et al. </a:t>
            </a:r>
            <a:r>
              <a:rPr lang="en-US" sz="1200" b="1" i="1">
                <a:solidFill>
                  <a:schemeClr val="bg1"/>
                </a:solidFill>
                <a:latin typeface="Arial" charset="0"/>
                <a:cs typeface="ＭＳ Ｐゴシック" charset="0"/>
              </a:rPr>
              <a:t>Users' Guides to the Medical Literature: A Manual for Evidence-Based Clinical Practice</a:t>
            </a:r>
            <a:r>
              <a:rPr lang="en-US" sz="1200" b="1">
                <a:solidFill>
                  <a:schemeClr val="bg1"/>
                </a:solidFill>
                <a:latin typeface="Arial" charset="0"/>
                <a:cs typeface="ＭＳ Ｐゴシック" charset="0"/>
              </a:rPr>
              <a:t>. Chicago, IL: American Medical Association; 2001.</a:t>
            </a:r>
          </a:p>
        </p:txBody>
      </p:sp>
    </p:spTree>
    <p:extLst>
      <p:ext uri="{BB962C8B-B14F-4D97-AF65-F5344CB8AC3E}">
        <p14:creationId xmlns:p14="http://schemas.microsoft.com/office/powerpoint/2010/main" val="1362997454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786058-24DE-1A4F-8107-076036D9A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D53837-D90A-7440-9989-A4AF736C4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34700" cy="4351338"/>
          </a:xfrm>
        </p:spPr>
        <p:txBody>
          <a:bodyPr>
            <a:normAutofit/>
          </a:bodyPr>
          <a:lstStyle/>
          <a:p>
            <a:endParaRPr lang="en-US" b="1" dirty="0"/>
          </a:p>
          <a:p>
            <a:r>
              <a:rPr lang="en-US" b="1" dirty="0">
                <a:latin typeface="+mj-lt"/>
              </a:rPr>
              <a:t>Randomization: </a:t>
            </a:r>
            <a:r>
              <a:rPr lang="en-US" dirty="0">
                <a:latin typeface="+mj-lt"/>
              </a:rPr>
              <a:t>is the process by which allocation of subjects to treatment groups is done by chance, without the ability to predict who is in what group </a:t>
            </a:r>
          </a:p>
          <a:p>
            <a:r>
              <a:rPr lang="en-US" dirty="0">
                <a:latin typeface="+mj-lt"/>
              </a:rPr>
              <a:t>Primary purpose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− </a:t>
            </a:r>
            <a:r>
              <a:rPr lang="en-US" b="1" dirty="0">
                <a:latin typeface="+mj-lt"/>
              </a:rPr>
              <a:t>Prevent bias in allocating subjects to treatment groups (avoid predictability) </a:t>
            </a: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Secondary purpose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− Achieve comparability between the groups (there is no guarantee)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0709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17375E"/>
                </a:solidFill>
                <a:cs typeface="Comic Sans MS"/>
              </a:rPr>
              <a:t>Randomization</a:t>
            </a:r>
          </a:p>
        </p:txBody>
      </p:sp>
      <p:sp>
        <p:nvSpPr>
          <p:cNvPr id="634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09561" y="1596202"/>
            <a:ext cx="8601075" cy="4321175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spcAft>
                <a:spcPct val="30000"/>
              </a:spcAft>
            </a:pPr>
            <a:r>
              <a:rPr lang="en-US" sz="2700" dirty="0">
                <a:solidFill>
                  <a:srgbClr val="000000"/>
                </a:solidFill>
                <a:latin typeface="+mj-lt"/>
                <a:cs typeface="Arial"/>
              </a:rPr>
              <a:t>All patients have the same chance of receiving either treatment or control</a:t>
            </a:r>
          </a:p>
          <a:p>
            <a:pPr eaLnBrk="1" hangingPunct="1">
              <a:lnSpc>
                <a:spcPct val="80000"/>
              </a:lnSpc>
              <a:spcAft>
                <a:spcPct val="30000"/>
              </a:spcAft>
            </a:pPr>
            <a:r>
              <a:rPr lang="en-US" sz="2700" dirty="0">
                <a:solidFill>
                  <a:srgbClr val="000000"/>
                </a:solidFill>
                <a:latin typeface="+mj-lt"/>
                <a:cs typeface="Arial"/>
              </a:rPr>
              <a:t>Sequence of allocation to treatment or control must be unpredictable</a:t>
            </a:r>
          </a:p>
          <a:p>
            <a:pPr eaLnBrk="1" hangingPunct="1">
              <a:lnSpc>
                <a:spcPct val="80000"/>
              </a:lnSpc>
            </a:pPr>
            <a:r>
              <a:rPr lang="en-US" sz="2700" dirty="0">
                <a:solidFill>
                  <a:srgbClr val="000000"/>
                </a:solidFill>
                <a:latin typeface="+mj-lt"/>
                <a:cs typeface="Arial"/>
              </a:rPr>
              <a:t>Helps ensure that the treatment and control groups will have similar characteristics</a:t>
            </a:r>
          </a:p>
          <a:p>
            <a:pPr lvl="1" eaLnBrk="1" hangingPunct="1">
              <a:lnSpc>
                <a:spcPct val="80000"/>
              </a:lnSpc>
              <a:spcAft>
                <a:spcPct val="30000"/>
              </a:spcAft>
            </a:pPr>
            <a:r>
              <a:rPr lang="en-US" sz="2700" dirty="0">
                <a:solidFill>
                  <a:srgbClr val="000000"/>
                </a:solidFill>
                <a:latin typeface="+mj-lt"/>
                <a:cs typeface="Arial"/>
              </a:rPr>
              <a:t>Both known and unknown factors are equalized</a:t>
            </a:r>
          </a:p>
          <a:p>
            <a:pPr eaLnBrk="1" hangingPunct="1">
              <a:lnSpc>
                <a:spcPct val="80000"/>
              </a:lnSpc>
            </a:pPr>
            <a:r>
              <a:rPr lang="en-US" sz="2700" dirty="0">
                <a:solidFill>
                  <a:srgbClr val="000000"/>
                </a:solidFill>
                <a:latin typeface="+mj-lt"/>
                <a:cs typeface="Arial"/>
              </a:rPr>
              <a:t>Avoids selection bias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700" dirty="0">
                <a:solidFill>
                  <a:srgbClr val="000000"/>
                </a:solidFill>
                <a:latin typeface="+mj-lt"/>
                <a:cs typeface="Arial"/>
              </a:rPr>
              <a:t>Sometimes called </a:t>
            </a:r>
            <a:r>
              <a:rPr lang="ja-JP" altLang="en-US" sz="2700" dirty="0">
                <a:solidFill>
                  <a:srgbClr val="000000"/>
                </a:solidFill>
                <a:latin typeface="+mj-lt"/>
                <a:cs typeface="Arial"/>
              </a:rPr>
              <a:t>“</a:t>
            </a:r>
            <a:r>
              <a:rPr lang="en-US" altLang="ja-JP" sz="2700" dirty="0">
                <a:solidFill>
                  <a:srgbClr val="000000"/>
                </a:solidFill>
                <a:latin typeface="+mj-lt"/>
                <a:cs typeface="Arial"/>
              </a:rPr>
              <a:t>confounding by indication</a:t>
            </a:r>
            <a:r>
              <a:rPr lang="ja-JP" altLang="en-US" sz="2700" dirty="0">
                <a:solidFill>
                  <a:srgbClr val="000000"/>
                </a:solidFill>
                <a:latin typeface="+mj-lt"/>
                <a:cs typeface="Arial"/>
              </a:rPr>
              <a:t>”</a:t>
            </a:r>
            <a:endParaRPr lang="en-US" sz="2700" dirty="0">
              <a:solidFill>
                <a:srgbClr val="000000"/>
              </a:solidFill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17348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17375E"/>
                </a:solidFill>
                <a:cs typeface="Comic Sans MS"/>
              </a:rPr>
              <a:t>Allocation Concealment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87526" y="1537767"/>
            <a:ext cx="8423275" cy="462306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600" dirty="0">
                <a:solidFill>
                  <a:srgbClr val="000000"/>
                </a:solidFill>
                <a:latin typeface="Arial"/>
                <a:cs typeface="Arial"/>
              </a:rPr>
              <a:t>The investigator entering a patient into the study should not know if the patient will be assigned to treatment or control</a:t>
            </a:r>
          </a:p>
          <a:p>
            <a:pPr lvl="1" eaLnBrk="1" hangingPunct="1">
              <a:defRPr/>
            </a:pPr>
            <a:r>
              <a:rPr lang="en-US" sz="2600" dirty="0">
                <a:solidFill>
                  <a:srgbClr val="000000"/>
                </a:solidFill>
                <a:latin typeface="Arial"/>
                <a:ea typeface="Arial" pitchFamily="34" charset="0"/>
                <a:cs typeface="Arial"/>
              </a:rPr>
              <a:t>They might try to put the sicker patients into the control group to make the treatment look good</a:t>
            </a:r>
          </a:p>
          <a:p>
            <a:pPr lvl="1" eaLnBrk="1" hangingPunct="1">
              <a:defRPr/>
            </a:pPr>
            <a:r>
              <a:rPr lang="en-US" sz="2600" dirty="0">
                <a:solidFill>
                  <a:srgbClr val="000000"/>
                </a:solidFill>
                <a:latin typeface="Arial"/>
                <a:ea typeface="Arial" pitchFamily="34" charset="0"/>
                <a:cs typeface="Arial"/>
              </a:rPr>
              <a:t>They might try to put the sicker patients into the treatment if they believe the treatment is effective</a:t>
            </a:r>
          </a:p>
          <a:p>
            <a:pPr eaLnBrk="1" hangingPunct="1">
              <a:defRPr/>
            </a:pPr>
            <a:endParaRPr lang="en-US" sz="26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defRPr/>
            </a:pPr>
            <a:r>
              <a:rPr lang="en-US" sz="2600" dirty="0">
                <a:solidFill>
                  <a:srgbClr val="000000"/>
                </a:solidFill>
                <a:latin typeface="Arial"/>
                <a:cs typeface="Arial"/>
              </a:rPr>
              <a:t>Can be prevented by using a telephone service or computer for randomization</a:t>
            </a:r>
          </a:p>
        </p:txBody>
      </p:sp>
    </p:spTree>
    <p:extLst>
      <p:ext uri="{BB962C8B-B14F-4D97-AF65-F5344CB8AC3E}">
        <p14:creationId xmlns:p14="http://schemas.microsoft.com/office/powerpoint/2010/main" val="2719475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xmlns="" id="{19C9E276-1434-334B-87B0-3CCA5FB2E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4400">
                <a:solidFill>
                  <a:schemeClr val="tx2"/>
                </a:solidFill>
              </a:rPr>
              <a:t>Quantitative Study Designs</a:t>
            </a:r>
          </a:p>
        </p:txBody>
      </p:sp>
      <p:sp>
        <p:nvSpPr>
          <p:cNvPr id="3075" name="Text Box 3">
            <a:extLst>
              <a:ext uri="{FF2B5EF4-FFF2-40B4-BE49-F238E27FC236}">
                <a16:creationId xmlns:a16="http://schemas.microsoft.com/office/drawing/2014/main" xmlns="" id="{4971C273-6C6F-324E-9A56-F79FFDEA7B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4064000"/>
            <a:ext cx="2286000" cy="1865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10000"/>
              </a:spcBef>
            </a:pPr>
            <a:r>
              <a:rPr lang="en-US" altLang="en-US" b="1" u="sng"/>
              <a:t>Descriptive</a:t>
            </a:r>
            <a:endParaRPr lang="en-US" altLang="en-US"/>
          </a:p>
          <a:p>
            <a:pPr eaLnBrk="0" hangingPunct="0">
              <a:spcBef>
                <a:spcPct val="10000"/>
              </a:spcBef>
            </a:pPr>
            <a:r>
              <a:rPr lang="en-US" altLang="en-US"/>
              <a:t>Case studies</a:t>
            </a:r>
          </a:p>
          <a:p>
            <a:pPr eaLnBrk="0" hangingPunct="0">
              <a:spcBef>
                <a:spcPct val="10000"/>
              </a:spcBef>
            </a:pPr>
            <a:r>
              <a:rPr lang="en-US" altLang="en-US"/>
              <a:t>Case series</a:t>
            </a:r>
          </a:p>
          <a:p>
            <a:pPr eaLnBrk="0" hangingPunct="0">
              <a:spcBef>
                <a:spcPct val="10000"/>
              </a:spcBef>
            </a:pPr>
            <a:r>
              <a:rPr lang="en-US" altLang="en-US"/>
              <a:t>Ecological studies</a:t>
            </a:r>
          </a:p>
          <a:p>
            <a:pPr eaLnBrk="0" hangingPunct="0">
              <a:spcBef>
                <a:spcPct val="10000"/>
              </a:spcBef>
            </a:pPr>
            <a:r>
              <a:rPr lang="en-US" altLang="en-US"/>
              <a:t>Cross-sectional surveys</a:t>
            </a:r>
          </a:p>
        </p:txBody>
      </p:sp>
      <p:sp>
        <p:nvSpPr>
          <p:cNvPr id="3076" name="Text Box 4">
            <a:extLst>
              <a:ext uri="{FF2B5EF4-FFF2-40B4-BE49-F238E27FC236}">
                <a16:creationId xmlns:a16="http://schemas.microsoft.com/office/drawing/2014/main" xmlns="" id="{7C919826-11FD-8E49-B4BE-9C378F361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3276601"/>
            <a:ext cx="2133600" cy="978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10000"/>
              </a:spcBef>
            </a:pPr>
            <a:r>
              <a:rPr lang="en-US" altLang="en-US" b="1" u="sng"/>
              <a:t>Analytic</a:t>
            </a:r>
            <a:endParaRPr lang="en-US" altLang="en-US"/>
          </a:p>
          <a:p>
            <a:pPr eaLnBrk="0" hangingPunct="0">
              <a:spcBef>
                <a:spcPct val="10000"/>
              </a:spcBef>
            </a:pPr>
            <a:r>
              <a:rPr lang="en-US" altLang="en-US"/>
              <a:t>Case-control</a:t>
            </a:r>
          </a:p>
          <a:p>
            <a:pPr eaLnBrk="0" hangingPunct="0">
              <a:spcBef>
                <a:spcPct val="10000"/>
              </a:spcBef>
            </a:pPr>
            <a:r>
              <a:rPr lang="en-US" altLang="en-US"/>
              <a:t>Cohort</a:t>
            </a:r>
          </a:p>
        </p:txBody>
      </p:sp>
      <p:sp>
        <p:nvSpPr>
          <p:cNvPr id="3077" name="Text Box 5">
            <a:extLst>
              <a:ext uri="{FF2B5EF4-FFF2-40B4-BE49-F238E27FC236}">
                <a16:creationId xmlns:a16="http://schemas.microsoft.com/office/drawing/2014/main" xmlns="" id="{CAFABC0B-4A91-0E48-B758-FF67B46D17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2057401"/>
            <a:ext cx="228466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b="1" u="sng"/>
              <a:t>Intervention</a:t>
            </a:r>
            <a:endParaRPr lang="en-US" altLang="en-US"/>
          </a:p>
          <a:p>
            <a:pPr eaLnBrk="0" hangingPunct="0"/>
            <a:r>
              <a:rPr lang="en-US" altLang="en-US"/>
              <a:t>True experiment (RCT)</a:t>
            </a:r>
          </a:p>
        </p:txBody>
      </p:sp>
    </p:spTree>
    <p:extLst>
      <p:ext uri="{BB962C8B-B14F-4D97-AF65-F5344CB8AC3E}">
        <p14:creationId xmlns:p14="http://schemas.microsoft.com/office/powerpoint/2010/main" val="3138046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utoUpdateAnimBg="0"/>
      <p:bldP spid="3076" grpId="0" autoUpdateAnimBg="0"/>
      <p:bldP spid="3077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22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152400"/>
            <a:ext cx="10287000" cy="1143000"/>
          </a:xfrm>
        </p:spPr>
        <p:txBody>
          <a:bodyPr/>
          <a:lstStyle/>
          <a:p>
            <a:r>
              <a:rPr lang="en-US" altLang="en-US" sz="3400" dirty="0"/>
              <a:t>CONCEALED ALLOCATION</a:t>
            </a:r>
            <a:endParaRPr lang="el-GR" altLang="en-US" sz="3400" dirty="0">
              <a:ea typeface="Arial" charset="0"/>
              <a:cs typeface="Arial" charset="0"/>
            </a:endParaRPr>
          </a:p>
        </p:txBody>
      </p:sp>
      <p:sp>
        <p:nvSpPr>
          <p:cNvPr id="948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62100" y="1524000"/>
            <a:ext cx="9105900" cy="4648200"/>
          </a:xfrm>
        </p:spPr>
        <p:txBody>
          <a:bodyPr/>
          <a:lstStyle/>
          <a:p>
            <a:pPr eaLnBrk="1" hangingPunct="1"/>
            <a:endParaRPr lang="en-US" altLang="en-US" dirty="0">
              <a:latin typeface="+mj-lt"/>
              <a:ea typeface="Arial" charset="0"/>
              <a:cs typeface="Arial" charset="0"/>
            </a:endParaRPr>
          </a:p>
          <a:p>
            <a:pPr eaLnBrk="1" hangingPunct="1"/>
            <a:r>
              <a:rPr lang="en-US" altLang="en-US" dirty="0">
                <a:latin typeface="+mj-lt"/>
                <a:ea typeface="Arial" charset="0"/>
                <a:cs typeface="Arial" charset="0"/>
              </a:rPr>
              <a:t>Concealed allocation is an extension of randomization</a:t>
            </a:r>
          </a:p>
          <a:p>
            <a:pPr eaLnBrk="1" hangingPunct="1"/>
            <a:endParaRPr lang="en-US" altLang="en-US" sz="1050" dirty="0">
              <a:latin typeface="+mj-lt"/>
              <a:ea typeface="Arial" charset="0"/>
              <a:cs typeface="Arial" charset="0"/>
            </a:endParaRPr>
          </a:p>
          <a:p>
            <a:pPr eaLnBrk="1" hangingPunct="1"/>
            <a:endParaRPr lang="en-US" altLang="en-US" dirty="0">
              <a:latin typeface="+mj-lt"/>
              <a:ea typeface="Arial" charset="0"/>
              <a:cs typeface="Arial" charset="0"/>
            </a:endParaRPr>
          </a:p>
          <a:p>
            <a:pPr eaLnBrk="1" hangingPunct="1"/>
            <a:endParaRPr lang="en-US" altLang="en-US" dirty="0">
              <a:latin typeface="+mj-lt"/>
              <a:ea typeface="Arial" charset="0"/>
              <a:cs typeface="Arial" charset="0"/>
            </a:endParaRPr>
          </a:p>
          <a:p>
            <a:pPr eaLnBrk="1" hangingPunct="1"/>
            <a:r>
              <a:rPr lang="en-US" altLang="en-US" dirty="0">
                <a:latin typeface="+mj-lt"/>
                <a:ea typeface="Arial" charset="0"/>
                <a:cs typeface="Arial" charset="0"/>
              </a:rPr>
              <a:t>When obtaining informed consent to enroll a patient into a trial, the investigator does not know if the next patient will get new treatment or control</a:t>
            </a:r>
          </a:p>
          <a:p>
            <a:pPr lvl="1">
              <a:lnSpc>
                <a:spcPct val="90000"/>
              </a:lnSpc>
            </a:pPr>
            <a:endParaRPr lang="en-US" altLang="en-US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550155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22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152400"/>
            <a:ext cx="10287000" cy="1143000"/>
          </a:xfrm>
        </p:spPr>
        <p:txBody>
          <a:bodyPr/>
          <a:lstStyle/>
          <a:p>
            <a:r>
              <a:rPr lang="en-US" altLang="en-US" sz="3400" dirty="0"/>
              <a:t>CONCEALED ALLOCATION</a:t>
            </a:r>
            <a:endParaRPr lang="el-GR" altLang="en-US" sz="3400" dirty="0">
              <a:ea typeface="Arial" charset="0"/>
              <a:cs typeface="Arial" charset="0"/>
            </a:endParaRPr>
          </a:p>
        </p:txBody>
      </p:sp>
      <p:sp>
        <p:nvSpPr>
          <p:cNvPr id="948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62100" y="1447800"/>
            <a:ext cx="9105900" cy="4648200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+mj-lt"/>
                <a:ea typeface="Arial" charset="0"/>
                <a:cs typeface="Arial" charset="0"/>
              </a:rPr>
              <a:t>RCT comparing new therapy vs. placebo for abdominal pain in irritable bowel syndrome</a:t>
            </a:r>
          </a:p>
          <a:p>
            <a:pPr eaLnBrk="1" hangingPunct="1"/>
            <a:endParaRPr lang="en-US" altLang="en-US" sz="1050" dirty="0">
              <a:latin typeface="+mj-lt"/>
              <a:ea typeface="Arial" charset="0"/>
              <a:cs typeface="Arial" charset="0"/>
            </a:endParaRPr>
          </a:p>
          <a:p>
            <a:pPr eaLnBrk="1" hangingPunct="1"/>
            <a:r>
              <a:rPr lang="en-US" altLang="en-US" dirty="0">
                <a:latin typeface="+mj-lt"/>
                <a:ea typeface="Arial" charset="0"/>
                <a:cs typeface="Arial" charset="0"/>
              </a:rPr>
              <a:t>Investigator interviews the next eligible patient, who complains of long-term severe, unrelenting symptoms that have never responded to previous medical therapy </a:t>
            </a:r>
          </a:p>
          <a:p>
            <a:pPr eaLnBrk="1" hangingPunct="1"/>
            <a:endParaRPr lang="en-US" altLang="en-US" sz="1050" dirty="0">
              <a:latin typeface="+mj-lt"/>
              <a:ea typeface="Arial" charset="0"/>
              <a:cs typeface="Arial" charset="0"/>
            </a:endParaRPr>
          </a:p>
          <a:p>
            <a:pPr eaLnBrk="1" hangingPunct="1"/>
            <a:r>
              <a:rPr lang="en-US" altLang="en-US" dirty="0">
                <a:latin typeface="+mj-lt"/>
                <a:ea typeface="Arial" charset="0"/>
                <a:cs typeface="Arial" charset="0"/>
              </a:rPr>
              <a:t>Next patient to enter trial will get placebo</a:t>
            </a:r>
          </a:p>
          <a:p>
            <a:pPr lvl="1">
              <a:lnSpc>
                <a:spcPct val="90000"/>
              </a:lnSpc>
            </a:pPr>
            <a:endParaRPr lang="en-US" altLang="en-US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572649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22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152400"/>
            <a:ext cx="10287000" cy="1143000"/>
          </a:xfrm>
        </p:spPr>
        <p:txBody>
          <a:bodyPr/>
          <a:lstStyle/>
          <a:p>
            <a:r>
              <a:rPr lang="en-US" altLang="en-US" sz="3400" dirty="0"/>
              <a:t>CONCEALED ALLOCATION</a:t>
            </a:r>
            <a:endParaRPr lang="el-GR" altLang="en-US" sz="3400" dirty="0">
              <a:ea typeface="Arial" charset="0"/>
              <a:cs typeface="Arial" charset="0"/>
            </a:endParaRPr>
          </a:p>
        </p:txBody>
      </p:sp>
      <p:sp>
        <p:nvSpPr>
          <p:cNvPr id="948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62100" y="1447800"/>
            <a:ext cx="9105900" cy="4648200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+mj-lt"/>
                <a:ea typeface="Arial" charset="0"/>
                <a:cs typeface="Arial" charset="0"/>
              </a:rPr>
              <a:t>Investigator thinks that placebo is unlikely to relieve abdominal pain in this patient</a:t>
            </a:r>
          </a:p>
          <a:p>
            <a:pPr lvl="1" eaLnBrk="1" hangingPunct="1"/>
            <a:r>
              <a:rPr lang="en-US" altLang="en-US" dirty="0">
                <a:latin typeface="+mj-lt"/>
                <a:ea typeface="Arial" charset="0"/>
                <a:cs typeface="Arial" charset="0"/>
              </a:rPr>
              <a:t>Investigator may subconsciously try to convince patient not to enroll in the trial</a:t>
            </a:r>
          </a:p>
          <a:p>
            <a:pPr eaLnBrk="1" hangingPunct="1">
              <a:buFontTx/>
              <a:buNone/>
            </a:pPr>
            <a:endParaRPr lang="en-US" altLang="en-US" sz="1050" dirty="0">
              <a:latin typeface="+mj-lt"/>
              <a:ea typeface="Arial" charset="0"/>
              <a:cs typeface="Arial" charset="0"/>
            </a:endParaRPr>
          </a:p>
          <a:p>
            <a:pPr eaLnBrk="1" hangingPunct="1"/>
            <a:r>
              <a:rPr lang="en-US" altLang="en-US" dirty="0">
                <a:latin typeface="+mj-lt"/>
                <a:ea typeface="Arial" charset="0"/>
                <a:cs typeface="Arial" charset="0"/>
              </a:rPr>
              <a:t>Consequence:  patients with severe abdominal pain will NOT be evenly divided between new therapy and placebo groups </a:t>
            </a:r>
          </a:p>
          <a:p>
            <a:pPr lvl="1">
              <a:lnSpc>
                <a:spcPct val="90000"/>
              </a:lnSpc>
            </a:pPr>
            <a:endParaRPr lang="en-US" altLang="en-US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107804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45A2BF-ADCE-9B4C-80CB-6A2F54C0C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Blinding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F57F182-9BCD-9145-9387-B923F6116D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>
                <a:latin typeface="+mj-lt"/>
              </a:rPr>
              <a:t>Masking or blinding </a:t>
            </a:r>
            <a:r>
              <a:rPr lang="en-US" dirty="0">
                <a:latin typeface="+mj-lt"/>
              </a:rPr>
              <a:t>is used to increase the objectivity of the persons dealing with the randomized study (to prevent prejudice) </a:t>
            </a:r>
          </a:p>
          <a:p>
            <a:r>
              <a:rPr lang="en-US" dirty="0">
                <a:latin typeface="+mj-lt"/>
              </a:rPr>
              <a:t>Subjects who can be masked/blinded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− Study participants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− Caregivers/treaters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− Data collectors/assessors of outcome − Data analysts </a:t>
            </a:r>
          </a:p>
          <a:p>
            <a:r>
              <a:rPr lang="en-US" dirty="0">
                <a:latin typeface="+mj-lt"/>
              </a:rPr>
              <a:t>− Investigators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Level of masking/blinding </a:t>
            </a:r>
          </a:p>
          <a:p>
            <a:r>
              <a:rPr lang="en-US" dirty="0">
                <a:latin typeface="+mj-lt"/>
              </a:rPr>
              <a:t>− Non-blinded (open) − Single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− Double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− Triple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5531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>
            <a:extLst>
              <a:ext uri="{FF2B5EF4-FFF2-40B4-BE49-F238E27FC236}">
                <a16:creationId xmlns:a16="http://schemas.microsoft.com/office/drawing/2014/main" xmlns="" id="{CCB970C7-F710-AD4C-9D13-2980327E1C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11969" y="2330115"/>
            <a:ext cx="7772400" cy="3276600"/>
          </a:xfrm>
        </p:spPr>
        <p:txBody>
          <a:bodyPr/>
          <a:lstStyle/>
          <a:p>
            <a:r>
              <a:rPr lang="en-US" altLang="en-US" u="sng" dirty="0">
                <a:latin typeface="+mj-lt"/>
                <a:cs typeface="Times New Roman" panose="02020603050405020304" pitchFamily="18" charset="0"/>
              </a:rPr>
              <a:t>Single blinded</a:t>
            </a:r>
            <a:r>
              <a:rPr lang="en-US" altLang="en-US" dirty="0">
                <a:latin typeface="+mj-lt"/>
                <a:cs typeface="Times New Roman" panose="02020603050405020304" pitchFamily="18" charset="0"/>
              </a:rPr>
              <a:t>: patient doesn’t know which arm any patient is in.				</a:t>
            </a:r>
          </a:p>
          <a:p>
            <a:r>
              <a:rPr lang="en-US" altLang="en-US" u="sng" dirty="0">
                <a:latin typeface="+mj-lt"/>
                <a:cs typeface="Times New Roman" panose="02020603050405020304" pitchFamily="18" charset="0"/>
              </a:rPr>
              <a:t>Double blinded</a:t>
            </a:r>
            <a:r>
              <a:rPr lang="en-US" altLang="en-US" dirty="0">
                <a:latin typeface="+mj-lt"/>
                <a:cs typeface="Times New Roman" panose="02020603050405020304" pitchFamily="18" charset="0"/>
              </a:rPr>
              <a:t>: patient and person administering the intervention don’t know.								</a:t>
            </a:r>
          </a:p>
          <a:p>
            <a:r>
              <a:rPr lang="en-US" altLang="en-US" u="sng" dirty="0">
                <a:latin typeface="+mj-lt"/>
                <a:cs typeface="Times New Roman" panose="02020603050405020304" pitchFamily="18" charset="0"/>
              </a:rPr>
              <a:t>Triple blinded</a:t>
            </a:r>
            <a:r>
              <a:rPr lang="en-US" altLang="en-US" dirty="0">
                <a:latin typeface="+mj-lt"/>
                <a:cs typeface="Times New Roman" panose="02020603050405020304" pitchFamily="18" charset="0"/>
              </a:rPr>
              <a:t>: patient, interventionist and data analyst don’t know.</a:t>
            </a:r>
          </a:p>
          <a:p>
            <a:pPr>
              <a:buFontTx/>
              <a:buNone/>
            </a:pP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C70AB9A-99F8-A94E-B38C-4C7FCE8D8D84}"/>
              </a:ext>
            </a:extLst>
          </p:cNvPr>
          <p:cNvSpPr txBox="1"/>
          <p:nvPr/>
        </p:nvSpPr>
        <p:spPr>
          <a:xfrm>
            <a:off x="3898232" y="697832"/>
            <a:ext cx="20072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+mj-lt"/>
              </a:rPr>
              <a:t>Blinding</a:t>
            </a:r>
          </a:p>
        </p:txBody>
      </p:sp>
    </p:spTree>
    <p:extLst>
      <p:ext uri="{BB962C8B-B14F-4D97-AF65-F5344CB8AC3E}">
        <p14:creationId xmlns:p14="http://schemas.microsoft.com/office/powerpoint/2010/main" val="240142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1012444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17375E"/>
                </a:solidFill>
                <a:cs typeface="Comic Sans MS"/>
              </a:rPr>
              <a:t>Blinding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1"/>
            <a:ext cx="8483600" cy="4525963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Also referred to as </a:t>
            </a:r>
            <a:r>
              <a:rPr lang="ja-JP" altLang="en-US" dirty="0">
                <a:solidFill>
                  <a:srgbClr val="000000"/>
                </a:solidFill>
                <a:latin typeface="Arial"/>
                <a:cs typeface="Arial"/>
              </a:rPr>
              <a:t>“</a:t>
            </a:r>
            <a:r>
              <a:rPr lang="en-US" altLang="ja-JP" dirty="0">
                <a:solidFill>
                  <a:srgbClr val="000000"/>
                </a:solidFill>
                <a:latin typeface="Arial"/>
                <a:cs typeface="Arial"/>
              </a:rPr>
              <a:t>masking</a:t>
            </a:r>
            <a:r>
              <a:rPr lang="ja-JP" altLang="en-US" dirty="0">
                <a:solidFill>
                  <a:srgbClr val="000000"/>
                </a:solidFill>
                <a:latin typeface="Arial"/>
                <a:cs typeface="Arial"/>
              </a:rPr>
              <a:t>”</a:t>
            </a:r>
            <a:endParaRPr lang="en-US" altLang="ja-JP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/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Blinding of the investigators prevents ascertainment bias</a:t>
            </a:r>
          </a:p>
          <a:p>
            <a:pPr lvl="1" eaLnBrk="1" hangingPunct="1"/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Data collectors</a:t>
            </a:r>
          </a:p>
          <a:p>
            <a:pPr lvl="1" eaLnBrk="1" hangingPunct="1"/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Outcome adjudicators</a:t>
            </a:r>
          </a:p>
          <a:p>
            <a:pPr lvl="1" eaLnBrk="1" hangingPunct="1"/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Data analysts</a:t>
            </a:r>
          </a:p>
          <a:p>
            <a:pPr eaLnBrk="1" hangingPunct="1"/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Blinding of patients equalizes the placebo effect</a:t>
            </a:r>
          </a:p>
          <a:p>
            <a:pPr eaLnBrk="1" hangingPunct="1"/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Blinding of caregivers prevents unequal treatment</a:t>
            </a:r>
          </a:p>
        </p:txBody>
      </p:sp>
    </p:spTree>
    <p:extLst>
      <p:ext uri="{BB962C8B-B14F-4D97-AF65-F5344CB8AC3E}">
        <p14:creationId xmlns:p14="http://schemas.microsoft.com/office/powerpoint/2010/main" val="3983565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228600"/>
            <a:ext cx="9601200" cy="838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200" b="1" dirty="0">
                <a:latin typeface="Arial" charset="0"/>
                <a:ea typeface="Arial" charset="0"/>
                <a:cs typeface="Arial" charset="0"/>
              </a:rPr>
              <a:t>TREATMENT EFFECT OVERESTIMATED WITHOUT RANDOMIZATION AND BLINDING</a:t>
            </a:r>
          </a:p>
        </p:txBody>
      </p:sp>
      <p:grpSp>
        <p:nvGrpSpPr>
          <p:cNvPr id="30723" name="Group 3"/>
          <p:cNvGrpSpPr>
            <a:grpSpLocks/>
          </p:cNvGrpSpPr>
          <p:nvPr/>
        </p:nvGrpSpPr>
        <p:grpSpPr bwMode="auto">
          <a:xfrm>
            <a:off x="2179865" y="1218367"/>
            <a:ext cx="8107135" cy="5410200"/>
            <a:chOff x="390" y="912"/>
            <a:chExt cx="4336" cy="3408"/>
          </a:xfrm>
        </p:grpSpPr>
        <p:pic>
          <p:nvPicPr>
            <p:cNvPr id="30737" name="Picture 4" descr="npo00003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"/>
            <a:stretch/>
          </p:blipFill>
          <p:spPr bwMode="auto">
            <a:xfrm>
              <a:off x="390" y="912"/>
              <a:ext cx="4336" cy="34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30738" name="Rectangle 5"/>
            <p:cNvSpPr>
              <a:spLocks noChangeArrowheads="1"/>
            </p:cNvSpPr>
            <p:nvPr/>
          </p:nvSpPr>
          <p:spPr bwMode="auto">
            <a:xfrm rot="16200000">
              <a:off x="1216" y="2922"/>
              <a:ext cx="729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>
                  <a:solidFill>
                    <a:srgbClr val="000000"/>
                  </a:solidFill>
                  <a:latin typeface="Arial" charset="0"/>
                </a:defRPr>
              </a:lvl1pPr>
              <a:lvl2pPr marL="742950" indent="-285750">
                <a:defRPr sz="1600">
                  <a:solidFill>
                    <a:srgbClr val="000000"/>
                  </a:solidFill>
                  <a:latin typeface="Arial" charset="0"/>
                </a:defRPr>
              </a:lvl2pPr>
              <a:lvl3pPr marL="1143000" indent="-228600">
                <a:defRPr sz="1600">
                  <a:solidFill>
                    <a:srgbClr val="000000"/>
                  </a:solidFill>
                  <a:latin typeface="Arial" charset="0"/>
                </a:defRPr>
              </a:lvl3pPr>
              <a:lvl4pPr marL="1600200" indent="-228600">
                <a:defRPr sz="1600">
                  <a:solidFill>
                    <a:srgbClr val="000000"/>
                  </a:solidFill>
                  <a:latin typeface="Arial" charset="0"/>
                </a:defRPr>
              </a:lvl4pPr>
              <a:lvl5pPr marL="2057400" indent="-228600">
                <a:defRPr sz="1600">
                  <a:solidFill>
                    <a:srgbClr val="000000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</a:defRPr>
              </a:lvl9pPr>
            </a:lstStyle>
            <a:p>
              <a:r>
                <a:rPr lang="en-US" altLang="en-US" sz="2000"/>
                <a:t>Treatment</a:t>
              </a:r>
              <a:endParaRPr lang="en-US" altLang="en-US" sz="2000">
                <a:solidFill>
                  <a:schemeClr val="tx1"/>
                </a:solidFill>
              </a:endParaRPr>
            </a:p>
          </p:txBody>
        </p:sp>
        <p:sp>
          <p:nvSpPr>
            <p:cNvPr id="30739" name="Rectangle 6"/>
            <p:cNvSpPr>
              <a:spLocks noChangeArrowheads="1"/>
            </p:cNvSpPr>
            <p:nvPr/>
          </p:nvSpPr>
          <p:spPr bwMode="auto">
            <a:xfrm rot="16200000">
              <a:off x="947" y="2994"/>
              <a:ext cx="585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>
                  <a:solidFill>
                    <a:srgbClr val="000000"/>
                  </a:solidFill>
                  <a:latin typeface="Arial" charset="0"/>
                </a:defRPr>
              </a:lvl1pPr>
              <a:lvl2pPr marL="742950" indent="-285750">
                <a:defRPr sz="1600">
                  <a:solidFill>
                    <a:srgbClr val="000000"/>
                  </a:solidFill>
                  <a:latin typeface="Arial" charset="0"/>
                </a:defRPr>
              </a:lvl2pPr>
              <a:lvl3pPr marL="1143000" indent="-228600">
                <a:defRPr sz="1600">
                  <a:solidFill>
                    <a:srgbClr val="000000"/>
                  </a:solidFill>
                  <a:latin typeface="Arial" charset="0"/>
                </a:defRPr>
              </a:lvl3pPr>
              <a:lvl4pPr marL="1600200" indent="-228600">
                <a:defRPr sz="1600">
                  <a:solidFill>
                    <a:srgbClr val="000000"/>
                  </a:solidFill>
                  <a:latin typeface="Arial" charset="0"/>
                </a:defRPr>
              </a:lvl4pPr>
              <a:lvl5pPr marL="2057400" indent="-228600">
                <a:defRPr sz="1600">
                  <a:solidFill>
                    <a:srgbClr val="000000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</a:defRPr>
              </a:lvl9pPr>
            </a:lstStyle>
            <a:p>
              <a:r>
                <a:rPr lang="en-US" altLang="en-US" sz="2000"/>
                <a:t>Placebo</a:t>
              </a:r>
              <a:endParaRPr lang="en-US" altLang="en-US" sz="2000">
                <a:solidFill>
                  <a:schemeClr val="tx1"/>
                </a:solidFill>
              </a:endParaRPr>
            </a:p>
          </p:txBody>
        </p:sp>
        <p:sp>
          <p:nvSpPr>
            <p:cNvPr id="30740" name="Rectangle 7"/>
            <p:cNvSpPr>
              <a:spLocks noChangeArrowheads="1"/>
            </p:cNvSpPr>
            <p:nvPr/>
          </p:nvSpPr>
          <p:spPr bwMode="auto">
            <a:xfrm rot="16200000">
              <a:off x="2379" y="2922"/>
              <a:ext cx="729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>
                  <a:solidFill>
                    <a:srgbClr val="000000"/>
                  </a:solidFill>
                  <a:latin typeface="Arial" charset="0"/>
                </a:defRPr>
              </a:lvl1pPr>
              <a:lvl2pPr marL="742950" indent="-285750">
                <a:defRPr sz="1600">
                  <a:solidFill>
                    <a:srgbClr val="000000"/>
                  </a:solidFill>
                  <a:latin typeface="Arial" charset="0"/>
                </a:defRPr>
              </a:lvl2pPr>
              <a:lvl3pPr marL="1143000" indent="-228600">
                <a:defRPr sz="1600">
                  <a:solidFill>
                    <a:srgbClr val="000000"/>
                  </a:solidFill>
                  <a:latin typeface="Arial" charset="0"/>
                </a:defRPr>
              </a:lvl3pPr>
              <a:lvl4pPr marL="1600200" indent="-228600">
                <a:defRPr sz="1600">
                  <a:solidFill>
                    <a:srgbClr val="000000"/>
                  </a:solidFill>
                  <a:latin typeface="Arial" charset="0"/>
                </a:defRPr>
              </a:lvl4pPr>
              <a:lvl5pPr marL="2057400" indent="-228600">
                <a:defRPr sz="1600">
                  <a:solidFill>
                    <a:srgbClr val="000000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</a:defRPr>
              </a:lvl9pPr>
            </a:lstStyle>
            <a:p>
              <a:r>
                <a:rPr lang="en-US" altLang="en-US" sz="2000"/>
                <a:t>Treatment</a:t>
              </a:r>
              <a:endParaRPr lang="en-US" altLang="en-US" sz="2000">
                <a:solidFill>
                  <a:schemeClr val="tx1"/>
                </a:solidFill>
              </a:endParaRPr>
            </a:p>
          </p:txBody>
        </p:sp>
        <p:sp>
          <p:nvSpPr>
            <p:cNvPr id="30741" name="Rectangle 8"/>
            <p:cNvSpPr>
              <a:spLocks noChangeArrowheads="1"/>
            </p:cNvSpPr>
            <p:nvPr/>
          </p:nvSpPr>
          <p:spPr bwMode="auto">
            <a:xfrm rot="16200000">
              <a:off x="2126" y="2990"/>
              <a:ext cx="585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>
                  <a:solidFill>
                    <a:srgbClr val="000000"/>
                  </a:solidFill>
                  <a:latin typeface="Arial" charset="0"/>
                </a:defRPr>
              </a:lvl1pPr>
              <a:lvl2pPr marL="742950" indent="-285750">
                <a:defRPr sz="1600">
                  <a:solidFill>
                    <a:srgbClr val="000000"/>
                  </a:solidFill>
                  <a:latin typeface="Arial" charset="0"/>
                </a:defRPr>
              </a:lvl2pPr>
              <a:lvl3pPr marL="1143000" indent="-228600">
                <a:defRPr sz="1600">
                  <a:solidFill>
                    <a:srgbClr val="000000"/>
                  </a:solidFill>
                  <a:latin typeface="Arial" charset="0"/>
                </a:defRPr>
              </a:lvl3pPr>
              <a:lvl4pPr marL="1600200" indent="-228600">
                <a:defRPr sz="1600">
                  <a:solidFill>
                    <a:srgbClr val="000000"/>
                  </a:solidFill>
                  <a:latin typeface="Arial" charset="0"/>
                </a:defRPr>
              </a:lvl4pPr>
              <a:lvl5pPr marL="2057400" indent="-228600">
                <a:defRPr sz="1600">
                  <a:solidFill>
                    <a:srgbClr val="000000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</a:defRPr>
              </a:lvl9pPr>
            </a:lstStyle>
            <a:p>
              <a:r>
                <a:rPr lang="en-US" altLang="en-US" sz="2000"/>
                <a:t>Placebo</a:t>
              </a:r>
              <a:endParaRPr lang="en-US" altLang="en-US" sz="2000">
                <a:solidFill>
                  <a:schemeClr val="tx1"/>
                </a:solidFill>
              </a:endParaRPr>
            </a:p>
          </p:txBody>
        </p:sp>
        <p:sp>
          <p:nvSpPr>
            <p:cNvPr id="30742" name="Rectangle 9"/>
            <p:cNvSpPr>
              <a:spLocks noChangeArrowheads="1"/>
            </p:cNvSpPr>
            <p:nvPr/>
          </p:nvSpPr>
          <p:spPr bwMode="auto">
            <a:xfrm rot="16200000">
              <a:off x="3561" y="2923"/>
              <a:ext cx="729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>
                  <a:solidFill>
                    <a:srgbClr val="000000"/>
                  </a:solidFill>
                  <a:latin typeface="Arial" charset="0"/>
                </a:defRPr>
              </a:lvl1pPr>
              <a:lvl2pPr marL="742950" indent="-285750">
                <a:defRPr sz="1600">
                  <a:solidFill>
                    <a:srgbClr val="000000"/>
                  </a:solidFill>
                  <a:latin typeface="Arial" charset="0"/>
                </a:defRPr>
              </a:lvl2pPr>
              <a:lvl3pPr marL="1143000" indent="-228600">
                <a:defRPr sz="1600">
                  <a:solidFill>
                    <a:srgbClr val="000000"/>
                  </a:solidFill>
                  <a:latin typeface="Arial" charset="0"/>
                </a:defRPr>
              </a:lvl3pPr>
              <a:lvl4pPr marL="1600200" indent="-228600">
                <a:defRPr sz="1600">
                  <a:solidFill>
                    <a:srgbClr val="000000"/>
                  </a:solidFill>
                  <a:latin typeface="Arial" charset="0"/>
                </a:defRPr>
              </a:lvl4pPr>
              <a:lvl5pPr marL="2057400" indent="-228600">
                <a:defRPr sz="1600">
                  <a:solidFill>
                    <a:srgbClr val="000000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</a:defRPr>
              </a:lvl9pPr>
            </a:lstStyle>
            <a:p>
              <a:r>
                <a:rPr lang="en-US" altLang="en-US" sz="2000"/>
                <a:t>Treatment</a:t>
              </a:r>
              <a:endParaRPr lang="en-US" altLang="en-US" sz="2000">
                <a:solidFill>
                  <a:schemeClr val="tx1"/>
                </a:solidFill>
              </a:endParaRPr>
            </a:p>
          </p:txBody>
        </p:sp>
        <p:sp>
          <p:nvSpPr>
            <p:cNvPr id="30743" name="Rectangle 10"/>
            <p:cNvSpPr>
              <a:spLocks noChangeArrowheads="1"/>
            </p:cNvSpPr>
            <p:nvPr/>
          </p:nvSpPr>
          <p:spPr bwMode="auto">
            <a:xfrm rot="16200000">
              <a:off x="3304" y="2990"/>
              <a:ext cx="585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>
                  <a:solidFill>
                    <a:srgbClr val="000000"/>
                  </a:solidFill>
                  <a:latin typeface="Arial" charset="0"/>
                </a:defRPr>
              </a:lvl1pPr>
              <a:lvl2pPr marL="742950" indent="-285750">
                <a:defRPr sz="1600">
                  <a:solidFill>
                    <a:srgbClr val="000000"/>
                  </a:solidFill>
                  <a:latin typeface="Arial" charset="0"/>
                </a:defRPr>
              </a:lvl2pPr>
              <a:lvl3pPr marL="1143000" indent="-228600">
                <a:defRPr sz="1600">
                  <a:solidFill>
                    <a:srgbClr val="000000"/>
                  </a:solidFill>
                  <a:latin typeface="Arial" charset="0"/>
                </a:defRPr>
              </a:lvl3pPr>
              <a:lvl4pPr marL="1600200" indent="-228600">
                <a:defRPr sz="1600">
                  <a:solidFill>
                    <a:srgbClr val="000000"/>
                  </a:solidFill>
                  <a:latin typeface="Arial" charset="0"/>
                </a:defRPr>
              </a:lvl4pPr>
              <a:lvl5pPr marL="2057400" indent="-228600">
                <a:defRPr sz="1600">
                  <a:solidFill>
                    <a:srgbClr val="000000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000000"/>
                  </a:solidFill>
                  <a:latin typeface="Arial" charset="0"/>
                </a:defRPr>
              </a:lvl9pPr>
            </a:lstStyle>
            <a:p>
              <a:r>
                <a:rPr lang="en-US" altLang="en-US" sz="2000"/>
                <a:t>Placebo</a:t>
              </a:r>
              <a:endParaRPr lang="en-US" altLang="en-US" sz="2000">
                <a:solidFill>
                  <a:schemeClr val="tx1"/>
                </a:solidFill>
              </a:endParaRPr>
            </a:p>
          </p:txBody>
        </p:sp>
      </p:grpSp>
      <p:sp>
        <p:nvSpPr>
          <p:cNvPr id="30724" name="Rectangle 11"/>
          <p:cNvSpPr>
            <a:spLocks noChangeArrowheads="1"/>
          </p:cNvSpPr>
          <p:nvPr/>
        </p:nvSpPr>
        <p:spPr bwMode="auto">
          <a:xfrm>
            <a:off x="2451100" y="5399088"/>
            <a:ext cx="1412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>
                <a:solidFill>
                  <a:srgbClr val="000000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r>
              <a:rPr lang="en-US" altLang="en-US" sz="2000">
                <a:solidFill>
                  <a:srgbClr val="000066"/>
                </a:solidFill>
              </a:rPr>
              <a:t>0</a:t>
            </a:r>
          </a:p>
        </p:txBody>
      </p:sp>
      <p:sp>
        <p:nvSpPr>
          <p:cNvPr id="30725" name="Rectangle 12"/>
          <p:cNvSpPr>
            <a:spLocks noChangeArrowheads="1"/>
          </p:cNvSpPr>
          <p:nvPr/>
        </p:nvSpPr>
        <p:spPr bwMode="auto">
          <a:xfrm>
            <a:off x="2451100" y="4797425"/>
            <a:ext cx="1412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>
                <a:solidFill>
                  <a:srgbClr val="000000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r>
              <a:rPr lang="en-US" altLang="en-US" sz="2000">
                <a:solidFill>
                  <a:srgbClr val="000066"/>
                </a:solidFill>
              </a:rPr>
              <a:t>5</a:t>
            </a:r>
          </a:p>
        </p:txBody>
      </p:sp>
      <p:sp>
        <p:nvSpPr>
          <p:cNvPr id="30726" name="Rectangle 13"/>
          <p:cNvSpPr>
            <a:spLocks noChangeArrowheads="1"/>
          </p:cNvSpPr>
          <p:nvPr/>
        </p:nvSpPr>
        <p:spPr bwMode="auto">
          <a:xfrm>
            <a:off x="2309815" y="4197350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>
                <a:solidFill>
                  <a:srgbClr val="000000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r>
              <a:rPr lang="en-US" altLang="en-US" sz="2000">
                <a:solidFill>
                  <a:srgbClr val="000066"/>
                </a:solidFill>
              </a:rPr>
              <a:t>10</a:t>
            </a:r>
          </a:p>
        </p:txBody>
      </p:sp>
      <p:sp>
        <p:nvSpPr>
          <p:cNvPr id="30727" name="Rectangle 14"/>
          <p:cNvSpPr>
            <a:spLocks noChangeArrowheads="1"/>
          </p:cNvSpPr>
          <p:nvPr/>
        </p:nvSpPr>
        <p:spPr bwMode="auto">
          <a:xfrm>
            <a:off x="2309815" y="3652838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>
                <a:solidFill>
                  <a:srgbClr val="000000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r>
              <a:rPr lang="en-US" altLang="en-US" sz="2000">
                <a:solidFill>
                  <a:srgbClr val="000066"/>
                </a:solidFill>
              </a:rPr>
              <a:t>15</a:t>
            </a:r>
          </a:p>
        </p:txBody>
      </p:sp>
      <p:sp>
        <p:nvSpPr>
          <p:cNvPr id="30728" name="Rectangle 15"/>
          <p:cNvSpPr>
            <a:spLocks noChangeArrowheads="1"/>
          </p:cNvSpPr>
          <p:nvPr/>
        </p:nvSpPr>
        <p:spPr bwMode="auto">
          <a:xfrm>
            <a:off x="2309815" y="3108325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>
                <a:solidFill>
                  <a:srgbClr val="000000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r>
              <a:rPr lang="en-US" altLang="en-US" sz="2000">
                <a:solidFill>
                  <a:srgbClr val="000066"/>
                </a:solidFill>
              </a:rPr>
              <a:t>20</a:t>
            </a:r>
          </a:p>
        </p:txBody>
      </p:sp>
      <p:sp>
        <p:nvSpPr>
          <p:cNvPr id="30729" name="Rectangle 16"/>
          <p:cNvSpPr>
            <a:spLocks noChangeArrowheads="1"/>
          </p:cNvSpPr>
          <p:nvPr/>
        </p:nvSpPr>
        <p:spPr bwMode="auto">
          <a:xfrm>
            <a:off x="2309815" y="2535238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>
                <a:solidFill>
                  <a:srgbClr val="000000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r>
              <a:rPr lang="en-US" altLang="en-US" sz="2000">
                <a:solidFill>
                  <a:srgbClr val="000066"/>
                </a:solidFill>
              </a:rPr>
              <a:t>25</a:t>
            </a:r>
          </a:p>
        </p:txBody>
      </p:sp>
      <p:sp>
        <p:nvSpPr>
          <p:cNvPr id="30730" name="Rectangle 17"/>
          <p:cNvSpPr>
            <a:spLocks noChangeArrowheads="1"/>
          </p:cNvSpPr>
          <p:nvPr/>
        </p:nvSpPr>
        <p:spPr bwMode="auto">
          <a:xfrm>
            <a:off x="2309815" y="1990725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>
                <a:solidFill>
                  <a:srgbClr val="000000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r>
              <a:rPr lang="en-US" altLang="en-US" sz="2000">
                <a:solidFill>
                  <a:srgbClr val="000066"/>
                </a:solidFill>
              </a:rPr>
              <a:t>30</a:t>
            </a:r>
          </a:p>
        </p:txBody>
      </p:sp>
      <p:sp>
        <p:nvSpPr>
          <p:cNvPr id="30731" name="Rectangle 18"/>
          <p:cNvSpPr>
            <a:spLocks noChangeArrowheads="1"/>
          </p:cNvSpPr>
          <p:nvPr/>
        </p:nvSpPr>
        <p:spPr bwMode="auto">
          <a:xfrm>
            <a:off x="2309815" y="1447800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>
                <a:solidFill>
                  <a:srgbClr val="000000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r>
              <a:rPr lang="en-US" altLang="en-US" sz="2000">
                <a:solidFill>
                  <a:srgbClr val="000066"/>
                </a:solidFill>
              </a:rPr>
              <a:t>35</a:t>
            </a:r>
          </a:p>
        </p:txBody>
      </p:sp>
      <p:sp>
        <p:nvSpPr>
          <p:cNvPr id="30732" name="Rectangle 19"/>
          <p:cNvSpPr>
            <a:spLocks noChangeArrowheads="1"/>
          </p:cNvSpPr>
          <p:nvPr/>
        </p:nvSpPr>
        <p:spPr bwMode="auto">
          <a:xfrm>
            <a:off x="3441700" y="5638801"/>
            <a:ext cx="1295226" cy="470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>
                <a:solidFill>
                  <a:srgbClr val="000000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en-US" altLang="en-US" sz="1800" dirty="0">
                <a:solidFill>
                  <a:srgbClr val="000066"/>
                </a:solidFill>
              </a:rPr>
              <a:t>Not </a:t>
            </a:r>
          </a:p>
          <a:p>
            <a:pPr>
              <a:lnSpc>
                <a:spcPct val="85000"/>
              </a:lnSpc>
            </a:pPr>
            <a:r>
              <a:rPr lang="en-US" altLang="en-US" sz="1800" dirty="0">
                <a:solidFill>
                  <a:srgbClr val="000066"/>
                </a:solidFill>
              </a:rPr>
              <a:t>Randomized</a:t>
            </a:r>
          </a:p>
        </p:txBody>
      </p:sp>
      <p:sp>
        <p:nvSpPr>
          <p:cNvPr id="30733" name="Rectangle 20"/>
          <p:cNvSpPr>
            <a:spLocks noChangeArrowheads="1"/>
          </p:cNvSpPr>
          <p:nvPr/>
        </p:nvSpPr>
        <p:spPr bwMode="auto">
          <a:xfrm>
            <a:off x="5651500" y="5791201"/>
            <a:ext cx="12952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>
                <a:solidFill>
                  <a:srgbClr val="000000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r>
              <a:rPr lang="en-US" altLang="en-US" sz="1800">
                <a:solidFill>
                  <a:srgbClr val="000066"/>
                </a:solidFill>
              </a:rPr>
              <a:t>Randomized</a:t>
            </a:r>
          </a:p>
        </p:txBody>
      </p:sp>
      <p:sp>
        <p:nvSpPr>
          <p:cNvPr id="30734" name="Rectangle 21"/>
          <p:cNvSpPr>
            <a:spLocks noChangeArrowheads="1"/>
          </p:cNvSpPr>
          <p:nvPr/>
        </p:nvSpPr>
        <p:spPr bwMode="auto">
          <a:xfrm>
            <a:off x="7962900" y="5638801"/>
            <a:ext cx="1102866" cy="70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>
                <a:solidFill>
                  <a:srgbClr val="000000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en-US" altLang="en-US" sz="1800">
                <a:solidFill>
                  <a:srgbClr val="000066"/>
                </a:solidFill>
              </a:rPr>
              <a:t>Concealed</a:t>
            </a:r>
            <a:br>
              <a:rPr lang="en-US" altLang="en-US" sz="1800">
                <a:solidFill>
                  <a:srgbClr val="000066"/>
                </a:solidFill>
              </a:rPr>
            </a:br>
            <a:r>
              <a:rPr lang="en-US" altLang="en-US" sz="1800">
                <a:solidFill>
                  <a:srgbClr val="000066"/>
                </a:solidFill>
              </a:rPr>
              <a:t>Allocation;</a:t>
            </a:r>
          </a:p>
          <a:p>
            <a:pPr>
              <a:lnSpc>
                <a:spcPct val="85000"/>
              </a:lnSpc>
            </a:pPr>
            <a:r>
              <a:rPr lang="en-US" altLang="en-US" sz="1800" dirty="0">
                <a:solidFill>
                  <a:srgbClr val="000066"/>
                </a:solidFill>
              </a:rPr>
              <a:t>Blinded </a:t>
            </a:r>
          </a:p>
        </p:txBody>
      </p:sp>
      <p:sp>
        <p:nvSpPr>
          <p:cNvPr id="30735" name="Rectangle 22"/>
          <p:cNvSpPr>
            <a:spLocks noChangeArrowheads="1"/>
          </p:cNvSpPr>
          <p:nvPr/>
        </p:nvSpPr>
        <p:spPr bwMode="auto">
          <a:xfrm rot="-5400000">
            <a:off x="118826" y="2846527"/>
            <a:ext cx="3671810" cy="4154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91432" tIns="45716" rIns="91432" bIns="45716">
            <a:spAutoFit/>
          </a:bodyPr>
          <a:lstStyle>
            <a:lvl1pPr>
              <a:defRPr sz="1600">
                <a:solidFill>
                  <a:srgbClr val="000000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r>
              <a:rPr lang="en-US" altLang="en-US" sz="2100" dirty="0">
                <a:solidFill>
                  <a:srgbClr val="FF0000"/>
                </a:solidFill>
              </a:rPr>
              <a:t>Case   Fatality Rates</a:t>
            </a:r>
          </a:p>
        </p:txBody>
      </p:sp>
      <p:sp>
        <p:nvSpPr>
          <p:cNvPr id="30736" name="Text Box 23"/>
          <p:cNvSpPr txBox="1">
            <a:spLocks noChangeArrowheads="1"/>
          </p:cNvSpPr>
          <p:nvPr/>
        </p:nvSpPr>
        <p:spPr bwMode="auto">
          <a:xfrm>
            <a:off x="5791200" y="6583362"/>
            <a:ext cx="5791200" cy="65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rgbClr val="000000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/>
              <a:t>Chalmers, et al. N </a:t>
            </a:r>
            <a:r>
              <a:rPr lang="en-US" altLang="en-US" dirty="0" err="1"/>
              <a:t>Engl</a:t>
            </a:r>
            <a:r>
              <a:rPr lang="en-US" altLang="en-US" dirty="0"/>
              <a:t> J Med 1983; 309: 1358</a:t>
            </a:r>
          </a:p>
          <a:p>
            <a:pPr>
              <a:spcBef>
                <a:spcPct val="50000"/>
              </a:spcBef>
            </a:pPr>
            <a:endParaRPr lang="en-US" altLang="en-US" sz="1400" dirty="0"/>
          </a:p>
        </p:txBody>
      </p:sp>
    </p:spTree>
    <p:extLst>
      <p:ext uri="{BB962C8B-B14F-4D97-AF65-F5344CB8AC3E}">
        <p14:creationId xmlns:p14="http://schemas.microsoft.com/office/powerpoint/2010/main" val="419353740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875155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17375E"/>
                </a:solidFill>
                <a:cs typeface="Comic Sans MS"/>
              </a:rPr>
              <a:t>Loss to Follow-Up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63726" y="1443400"/>
            <a:ext cx="8601075" cy="486532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solidFill>
                  <a:srgbClr val="000000"/>
                </a:solidFill>
                <a:latin typeface="+mj-lt"/>
                <a:cs typeface="Arial"/>
              </a:rPr>
              <a:t>Participants may leave a study for a variety of reasons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800" dirty="0">
                <a:solidFill>
                  <a:srgbClr val="000000"/>
                </a:solidFill>
                <a:latin typeface="+mj-lt"/>
                <a:cs typeface="Arial"/>
              </a:rPr>
              <a:t>moving out of town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800" dirty="0">
                <a:solidFill>
                  <a:srgbClr val="000000"/>
                </a:solidFill>
                <a:latin typeface="+mj-lt"/>
                <a:cs typeface="Arial"/>
              </a:rPr>
              <a:t>too burdensome to comply with the study protocol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800" dirty="0">
                <a:solidFill>
                  <a:srgbClr val="000000"/>
                </a:solidFill>
                <a:latin typeface="+mj-lt"/>
                <a:cs typeface="Arial"/>
              </a:rPr>
              <a:t>experiencing adverse effects from the intervention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800" dirty="0">
                <a:solidFill>
                  <a:srgbClr val="000000"/>
                </a:solidFill>
                <a:latin typeface="+mj-lt"/>
                <a:cs typeface="Arial"/>
              </a:rPr>
              <a:t>feeling well or cured by the intervention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800" dirty="0">
                <a:solidFill>
                  <a:srgbClr val="000000"/>
                </a:solidFill>
                <a:latin typeface="+mj-lt"/>
                <a:cs typeface="Arial"/>
              </a:rPr>
              <a:t>death</a:t>
            </a:r>
          </a:p>
          <a:p>
            <a:pPr eaLnBrk="1" hangingPunct="1">
              <a:lnSpc>
                <a:spcPct val="90000"/>
              </a:lnSpc>
            </a:pPr>
            <a:endParaRPr lang="en-US" dirty="0">
              <a:solidFill>
                <a:srgbClr val="000000"/>
              </a:solidFill>
              <a:latin typeface="+mj-lt"/>
              <a:cs typeface="Arial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>
                <a:solidFill>
                  <a:srgbClr val="000000"/>
                </a:solidFill>
                <a:latin typeface="+mj-lt"/>
                <a:cs typeface="Arial"/>
              </a:rPr>
              <a:t>How to deal with lost participants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800" dirty="0">
                <a:solidFill>
                  <a:srgbClr val="000000"/>
                </a:solidFill>
                <a:latin typeface="+mj-lt"/>
                <a:cs typeface="Arial"/>
              </a:rPr>
              <a:t>find out why the were lost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800" dirty="0">
                <a:solidFill>
                  <a:srgbClr val="000000"/>
                </a:solidFill>
                <a:latin typeface="+mj-lt"/>
                <a:cs typeface="Arial"/>
              </a:rPr>
              <a:t>assume the worst, and see how it affects results</a:t>
            </a:r>
          </a:p>
        </p:txBody>
      </p:sp>
    </p:spTree>
    <p:extLst>
      <p:ext uri="{BB962C8B-B14F-4D97-AF65-F5344CB8AC3E}">
        <p14:creationId xmlns:p14="http://schemas.microsoft.com/office/powerpoint/2010/main" val="352124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5395CB-2015-9D40-A8F3-9EADA0B70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Compliance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A9D92A7-4B4A-6549-AD07-5BA77B85FC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latin typeface="+mj-lt"/>
              </a:rPr>
              <a:t>Compliance </a:t>
            </a:r>
            <a:r>
              <a:rPr lang="en-US" dirty="0">
                <a:latin typeface="+mj-lt"/>
              </a:rPr>
              <a:t>is the willingness of the participants to carry out the procedures according to the established protocols (adherence) </a:t>
            </a:r>
          </a:p>
          <a:p>
            <a:endParaRPr lang="en-US" b="1" dirty="0">
              <a:latin typeface="+mj-lt"/>
            </a:endParaRPr>
          </a:p>
          <a:p>
            <a:r>
              <a:rPr lang="en-US" b="1" dirty="0">
                <a:latin typeface="+mj-lt"/>
              </a:rPr>
              <a:t>Drop-outs </a:t>
            </a:r>
            <a:r>
              <a:rPr lang="en-US" dirty="0">
                <a:latin typeface="+mj-lt"/>
              </a:rPr>
              <a:t>are the participants who do not adhere to the experimental regimen during follow-up </a:t>
            </a:r>
          </a:p>
          <a:p>
            <a:endParaRPr lang="en-US" b="1" dirty="0">
              <a:latin typeface="+mj-lt"/>
            </a:endParaRPr>
          </a:p>
          <a:p>
            <a:r>
              <a:rPr lang="en-US" b="1" dirty="0">
                <a:latin typeface="+mj-lt"/>
              </a:rPr>
              <a:t>Drop-ins </a:t>
            </a:r>
            <a:r>
              <a:rPr lang="en-US" dirty="0">
                <a:latin typeface="+mj-lt"/>
              </a:rPr>
              <a:t>are the participants who do not adhere to the control regimen during follow-up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8243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1F726C-7053-864C-8295-B1C02B214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DAFA41F-3E37-E043-84E7-80F899937A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Primary: </a:t>
            </a:r>
            <a:r>
              <a:rPr lang="en-US" b="1" dirty="0">
                <a:latin typeface="+mj-lt"/>
              </a:rPr>
              <a:t>intention to treat </a:t>
            </a:r>
            <a:endParaRPr lang="en-US" dirty="0">
              <a:latin typeface="+mj-lt"/>
            </a:endParaRPr>
          </a:p>
          <a:p>
            <a:pPr marL="0" indent="0">
              <a:buNone/>
            </a:pPr>
            <a:r>
              <a:rPr lang="en-US" dirty="0">
                <a:latin typeface="+mj-lt"/>
              </a:rPr>
              <a:t>   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  − Analyze according to original allocation 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   − Net effect of non-compliance is to reduce the observed differences </a:t>
            </a: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Secondary: actual treatment received − Based on observed data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− No benefit of randomization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9006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xmlns="" id="{5608F773-DC8E-A542-B291-EE3E3EA824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cs typeface="Times New Roman" panose="02020603050405020304" pitchFamily="18" charset="0"/>
              </a:rPr>
              <a:t>TYPES OF EXPERIMENTAL STUDIES</a:t>
            </a:r>
            <a:r>
              <a:rPr lang="en-US" altLang="en-US" dirty="0"/>
              <a:t> 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xmlns="" id="{AFE00CF8-4648-7247-8CAB-5135784528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43000" y="2743200"/>
            <a:ext cx="7772400" cy="4114800"/>
          </a:xfrm>
        </p:spPr>
        <p:txBody>
          <a:bodyPr/>
          <a:lstStyle/>
          <a:p>
            <a:pPr marL="609600" indent="-609600">
              <a:buNone/>
            </a:pPr>
            <a:r>
              <a:rPr lang="en-US" altLang="en-US" dirty="0">
                <a:latin typeface="+mj-lt"/>
                <a:cs typeface="Times New Roman" panose="02020603050405020304" pitchFamily="18" charset="0"/>
              </a:rPr>
              <a:t>1. TRUE EXPERIMENTS</a:t>
            </a:r>
          </a:p>
          <a:p>
            <a:pPr marL="609600" indent="-609600">
              <a:buNone/>
            </a:pPr>
            <a:r>
              <a:rPr lang="en-US" altLang="en-US" dirty="0">
                <a:latin typeface="+mj-lt"/>
                <a:cs typeface="Times New Roman" panose="02020603050405020304" pitchFamily="18" charset="0"/>
              </a:rPr>
              <a:t>			-RANDOMIZED TRIALS</a:t>
            </a:r>
          </a:p>
          <a:p>
            <a:pPr marL="609600" indent="-609600">
              <a:buNone/>
            </a:pPr>
            <a:r>
              <a:rPr lang="en-US" altLang="en-US" dirty="0">
                <a:latin typeface="+mj-lt"/>
                <a:cs typeface="Times New Roman" panose="02020603050405020304" pitchFamily="18" charset="0"/>
              </a:rPr>
              <a:t>		</a:t>
            </a:r>
          </a:p>
          <a:p>
            <a:pPr marL="609600" indent="-609600">
              <a:buNone/>
            </a:pPr>
            <a:r>
              <a:rPr lang="en-US" altLang="en-US" dirty="0">
                <a:latin typeface="+mj-lt"/>
                <a:cs typeface="Times New Roman" panose="02020603050405020304" pitchFamily="18" charset="0"/>
              </a:rPr>
              <a:t>2.  QUASI-EXPERIMENTS</a:t>
            </a:r>
          </a:p>
          <a:p>
            <a:pPr marL="609600" indent="-609600">
              <a:buNone/>
            </a:pPr>
            <a:endParaRPr lang="en-US" altLang="en-US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237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xmlns="" id="{ECFE1F47-8E65-894D-89D4-D3AC816CC56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743200" y="1295401"/>
            <a:ext cx="7239000" cy="4525963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en-US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/>
          </a:p>
        </p:txBody>
      </p:sp>
      <p:grpSp>
        <p:nvGrpSpPr>
          <p:cNvPr id="9219" name="Group 29">
            <a:extLst>
              <a:ext uri="{FF2B5EF4-FFF2-40B4-BE49-F238E27FC236}">
                <a16:creationId xmlns:a16="http://schemas.microsoft.com/office/drawing/2014/main" xmlns="" id="{9F271A7C-4545-4349-874A-0EBE8C33C7A8}"/>
              </a:ext>
            </a:extLst>
          </p:cNvPr>
          <p:cNvGrpSpPr>
            <a:grpSpLocks/>
          </p:cNvGrpSpPr>
          <p:nvPr/>
        </p:nvGrpSpPr>
        <p:grpSpPr bwMode="auto">
          <a:xfrm>
            <a:off x="3276600" y="2514601"/>
            <a:ext cx="1447800" cy="2119313"/>
            <a:chOff x="1104" y="1584"/>
            <a:chExt cx="912" cy="1335"/>
          </a:xfrm>
        </p:grpSpPr>
        <p:sp>
          <p:nvSpPr>
            <p:cNvPr id="9243" name="Line 5">
              <a:extLst>
                <a:ext uri="{FF2B5EF4-FFF2-40B4-BE49-F238E27FC236}">
                  <a16:creationId xmlns:a16="http://schemas.microsoft.com/office/drawing/2014/main" xmlns="" id="{1851CF2B-7E1A-254A-984F-65362028D5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1776"/>
              <a:ext cx="288" cy="28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4" name="Line 6">
              <a:extLst>
                <a:ext uri="{FF2B5EF4-FFF2-40B4-BE49-F238E27FC236}">
                  <a16:creationId xmlns:a16="http://schemas.microsoft.com/office/drawing/2014/main" xmlns="" id="{A4A00815-D2F2-834C-9CE7-04CC14D701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4" y="2448"/>
              <a:ext cx="24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5" name="Text Box 7">
              <a:extLst>
                <a:ext uri="{FF2B5EF4-FFF2-40B4-BE49-F238E27FC236}">
                  <a16:creationId xmlns:a16="http://schemas.microsoft.com/office/drawing/2014/main" xmlns="" id="{5B748FAC-84D1-534F-B261-9828B890D2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88" y="1584"/>
              <a:ext cx="528" cy="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b="1">
                  <a:solidFill>
                    <a:srgbClr val="FFFFFF"/>
                  </a:solidFill>
                  <a:latin typeface="Arial" panose="020B0604020202020204" pitchFamily="34" charset="0"/>
                </a:rPr>
                <a:t>Rx</a:t>
              </a:r>
            </a:p>
          </p:txBody>
        </p:sp>
        <p:sp>
          <p:nvSpPr>
            <p:cNvPr id="9246" name="Text Box 8">
              <a:extLst>
                <a:ext uri="{FF2B5EF4-FFF2-40B4-BE49-F238E27FC236}">
                  <a16:creationId xmlns:a16="http://schemas.microsoft.com/office/drawing/2014/main" xmlns="" id="{B519F32B-FD12-EB4B-915A-C433566A51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2592"/>
              <a:ext cx="49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800" b="1">
                  <a:solidFill>
                    <a:srgbClr val="FFFFFF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9220" name="Oval 9">
            <a:extLst>
              <a:ext uri="{FF2B5EF4-FFF2-40B4-BE49-F238E27FC236}">
                <a16:creationId xmlns:a16="http://schemas.microsoft.com/office/drawing/2014/main" xmlns="" id="{E5255BDE-FE31-6D4F-AE12-31D7D198CB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514600"/>
            <a:ext cx="1447800" cy="1981200"/>
          </a:xfrm>
          <a:prstGeom prst="ellipse">
            <a:avLst/>
          </a:prstGeom>
          <a:solidFill>
            <a:srgbClr val="00FF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200" b="1">
                <a:solidFill>
                  <a:srgbClr val="FF3300"/>
                </a:solidFill>
                <a:latin typeface="Arial" panose="020B0604020202020204" pitchFamily="34" charset="0"/>
              </a:rPr>
              <a:t>Potential</a:t>
            </a:r>
            <a:r>
              <a:rPr lang="en-US" altLang="en-US" sz="2200" b="1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  <a:p>
            <a:pPr algn="ctr"/>
            <a:r>
              <a:rPr lang="en-US" altLang="en-US" sz="2200" b="1">
                <a:solidFill>
                  <a:srgbClr val="FF3300"/>
                </a:solidFill>
                <a:latin typeface="Arial" panose="020B0604020202020204" pitchFamily="34" charset="0"/>
              </a:rPr>
              <a:t>Subjects</a:t>
            </a:r>
          </a:p>
        </p:txBody>
      </p:sp>
      <p:grpSp>
        <p:nvGrpSpPr>
          <p:cNvPr id="9221" name="Group 30">
            <a:extLst>
              <a:ext uri="{FF2B5EF4-FFF2-40B4-BE49-F238E27FC236}">
                <a16:creationId xmlns:a16="http://schemas.microsoft.com/office/drawing/2014/main" xmlns="" id="{D3D0B746-3A9C-3A4B-9B53-7C31D50E1B7A}"/>
              </a:ext>
            </a:extLst>
          </p:cNvPr>
          <p:cNvGrpSpPr>
            <a:grpSpLocks/>
          </p:cNvGrpSpPr>
          <p:nvPr/>
        </p:nvGrpSpPr>
        <p:grpSpPr bwMode="auto">
          <a:xfrm>
            <a:off x="4267200" y="2743200"/>
            <a:ext cx="1143000" cy="1828800"/>
            <a:chOff x="1728" y="1728"/>
            <a:chExt cx="720" cy="1152"/>
          </a:xfrm>
        </p:grpSpPr>
        <p:sp>
          <p:nvSpPr>
            <p:cNvPr id="9241" name="AutoShape 11">
              <a:extLst>
                <a:ext uri="{FF2B5EF4-FFF2-40B4-BE49-F238E27FC236}">
                  <a16:creationId xmlns:a16="http://schemas.microsoft.com/office/drawing/2014/main" xmlns="" id="{A0FD6BBF-1513-414D-873E-B85294A958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728"/>
              <a:ext cx="624" cy="192"/>
            </a:xfrm>
            <a:prstGeom prst="rightArrow">
              <a:avLst>
                <a:gd name="adj1" fmla="val 50000"/>
                <a:gd name="adj2" fmla="val 81250"/>
              </a:avLst>
            </a:prstGeom>
            <a:solidFill>
              <a:schemeClr val="tx1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GB" altLang="en-US" sz="18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242" name="AutoShape 12">
              <a:extLst>
                <a:ext uri="{FF2B5EF4-FFF2-40B4-BE49-F238E27FC236}">
                  <a16:creationId xmlns:a16="http://schemas.microsoft.com/office/drawing/2014/main" xmlns="" id="{E24CB9AE-6CB8-F445-AD23-1C9A6F0DDE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8" y="2688"/>
              <a:ext cx="672" cy="192"/>
            </a:xfrm>
            <a:prstGeom prst="rightArrow">
              <a:avLst>
                <a:gd name="adj1" fmla="val 50000"/>
                <a:gd name="adj2" fmla="val 87500"/>
              </a:avLst>
            </a:prstGeom>
            <a:solidFill>
              <a:schemeClr val="tx1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GB" altLang="en-US" sz="18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9222" name="Group 33">
            <a:extLst>
              <a:ext uri="{FF2B5EF4-FFF2-40B4-BE49-F238E27FC236}">
                <a16:creationId xmlns:a16="http://schemas.microsoft.com/office/drawing/2014/main" xmlns="" id="{5DB51DF7-FA32-7940-B2DB-A6817DCD8803}"/>
              </a:ext>
            </a:extLst>
          </p:cNvPr>
          <p:cNvGrpSpPr>
            <a:grpSpLocks/>
          </p:cNvGrpSpPr>
          <p:nvPr/>
        </p:nvGrpSpPr>
        <p:grpSpPr bwMode="auto">
          <a:xfrm>
            <a:off x="4114801" y="2362201"/>
            <a:ext cx="1522413" cy="4371975"/>
            <a:chOff x="1632" y="1566"/>
            <a:chExt cx="959" cy="2754"/>
          </a:xfrm>
        </p:grpSpPr>
        <p:sp>
          <p:nvSpPr>
            <p:cNvPr id="9238" name="Line 4">
              <a:extLst>
                <a:ext uri="{FF2B5EF4-FFF2-40B4-BE49-F238E27FC236}">
                  <a16:creationId xmlns:a16="http://schemas.microsoft.com/office/drawing/2014/main" xmlns="" id="{AF67CC39-A84A-7449-85CC-AE026E2B87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96" y="3408"/>
              <a:ext cx="0" cy="384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9" name="Text Box 10">
              <a:extLst>
                <a:ext uri="{FF2B5EF4-FFF2-40B4-BE49-F238E27FC236}">
                  <a16:creationId xmlns:a16="http://schemas.microsoft.com/office/drawing/2014/main" xmlns="" id="{245B41EC-7194-874D-8E97-F2CC659897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2" y="3870"/>
              <a:ext cx="959" cy="45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000" dirty="0">
                  <a:solidFill>
                    <a:srgbClr val="FF0000"/>
                  </a:solidFill>
                  <a:latin typeface="Arial" panose="020B0604020202020204" pitchFamily="34" charset="0"/>
                </a:rPr>
                <a:t>Intervention</a:t>
              </a:r>
            </a:p>
            <a:p>
              <a:r>
                <a:rPr lang="en-US" altLang="en-US" sz="2000" dirty="0">
                  <a:solidFill>
                    <a:srgbClr val="FFFF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2000" dirty="0">
                  <a:solidFill>
                    <a:srgbClr val="FF0000"/>
                  </a:solidFill>
                  <a:latin typeface="Arial" panose="020B0604020202020204" pitchFamily="34" charset="0"/>
                </a:rPr>
                <a:t>starts</a:t>
              </a:r>
            </a:p>
          </p:txBody>
        </p:sp>
        <p:sp>
          <p:nvSpPr>
            <p:cNvPr id="9240" name="Line 15">
              <a:extLst>
                <a:ext uri="{FF2B5EF4-FFF2-40B4-BE49-F238E27FC236}">
                  <a16:creationId xmlns:a16="http://schemas.microsoft.com/office/drawing/2014/main" xmlns="" id="{C4F1AD8E-3239-FB49-A941-6DA9FFC838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6" y="1566"/>
              <a:ext cx="0" cy="1824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223" name="Group 35">
            <a:extLst>
              <a:ext uri="{FF2B5EF4-FFF2-40B4-BE49-F238E27FC236}">
                <a16:creationId xmlns:a16="http://schemas.microsoft.com/office/drawing/2014/main" xmlns="" id="{DA38C06D-9874-B34B-9DE3-E48743F181A1}"/>
              </a:ext>
            </a:extLst>
          </p:cNvPr>
          <p:cNvGrpSpPr>
            <a:grpSpLocks/>
          </p:cNvGrpSpPr>
          <p:nvPr/>
        </p:nvGrpSpPr>
        <p:grpSpPr bwMode="auto">
          <a:xfrm>
            <a:off x="5638800" y="2743200"/>
            <a:ext cx="3276600" cy="1828800"/>
            <a:chOff x="2592" y="1728"/>
            <a:chExt cx="2064" cy="1152"/>
          </a:xfrm>
        </p:grpSpPr>
        <p:sp>
          <p:nvSpPr>
            <p:cNvPr id="9236" name="AutoShape 13">
              <a:extLst>
                <a:ext uri="{FF2B5EF4-FFF2-40B4-BE49-F238E27FC236}">
                  <a16:creationId xmlns:a16="http://schemas.microsoft.com/office/drawing/2014/main" xmlns="" id="{E0E7EA0D-D742-9B49-A44E-DC59D29BFE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688"/>
              <a:ext cx="1968" cy="192"/>
            </a:xfrm>
            <a:prstGeom prst="rightArrow">
              <a:avLst>
                <a:gd name="adj1" fmla="val 50000"/>
                <a:gd name="adj2" fmla="val 256250"/>
              </a:avLst>
            </a:prstGeom>
            <a:solidFill>
              <a:schemeClr val="tx1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GB" altLang="en-US" sz="18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237" name="AutoShape 14">
              <a:extLst>
                <a:ext uri="{FF2B5EF4-FFF2-40B4-BE49-F238E27FC236}">
                  <a16:creationId xmlns:a16="http://schemas.microsoft.com/office/drawing/2014/main" xmlns="" id="{35B9904F-2BF2-0041-8D7A-9CC439E1F3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1728"/>
              <a:ext cx="2064" cy="192"/>
            </a:xfrm>
            <a:prstGeom prst="rightArrow">
              <a:avLst>
                <a:gd name="adj1" fmla="val 50000"/>
                <a:gd name="adj2" fmla="val 268750"/>
              </a:avLst>
            </a:prstGeom>
            <a:solidFill>
              <a:schemeClr val="tx1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GB" altLang="en-US" sz="18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9224" name="Oval 16">
            <a:extLst>
              <a:ext uri="{FF2B5EF4-FFF2-40B4-BE49-F238E27FC236}">
                <a16:creationId xmlns:a16="http://schemas.microsoft.com/office/drawing/2014/main" xmlns="" id="{267A7953-810C-7F4E-86C0-7C8DD10A89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5400" y="2743200"/>
            <a:ext cx="1447800" cy="198120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200" b="1">
                <a:solidFill>
                  <a:srgbClr val="663300"/>
                </a:solidFill>
                <a:latin typeface="Arial" panose="020B0604020202020204" pitchFamily="34" charset="0"/>
              </a:rPr>
              <a:t>outcome</a:t>
            </a:r>
          </a:p>
        </p:txBody>
      </p:sp>
      <p:sp>
        <p:nvSpPr>
          <p:cNvPr id="9225" name="Oval 17">
            <a:extLst>
              <a:ext uri="{FF2B5EF4-FFF2-40B4-BE49-F238E27FC236}">
                <a16:creationId xmlns:a16="http://schemas.microsoft.com/office/drawing/2014/main" xmlns="" id="{C41E17A6-C622-5348-A45C-EB878292C2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2971800"/>
            <a:ext cx="2133600" cy="1219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400" b="1" dirty="0">
                <a:solidFill>
                  <a:schemeClr val="bg1"/>
                </a:solidFill>
                <a:latin typeface="Arial" panose="020B0604020202020204" pitchFamily="34" charset="0"/>
              </a:rPr>
              <a:t>concealment</a:t>
            </a:r>
          </a:p>
        </p:txBody>
      </p:sp>
      <p:sp>
        <p:nvSpPr>
          <p:cNvPr id="9226" name="Oval 18">
            <a:extLst>
              <a:ext uri="{FF2B5EF4-FFF2-40B4-BE49-F238E27FC236}">
                <a16:creationId xmlns:a16="http://schemas.microsoft.com/office/drawing/2014/main" xmlns="" id="{A21C70B7-220D-4644-8087-1F2B5FA2E6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2971800"/>
            <a:ext cx="2286000" cy="1295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Blinding</a:t>
            </a:r>
            <a:endParaRPr lang="en-US" altLang="en-US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9227" name="Text Box 19">
            <a:extLst>
              <a:ext uri="{FF2B5EF4-FFF2-40B4-BE49-F238E27FC236}">
                <a16:creationId xmlns:a16="http://schemas.microsoft.com/office/drawing/2014/main" xmlns="" id="{6AA54339-1F8E-F944-B30B-7494AAA2F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1" y="4648200"/>
            <a:ext cx="1394934" cy="40011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Follow-up</a:t>
            </a:r>
          </a:p>
        </p:txBody>
      </p:sp>
      <p:sp>
        <p:nvSpPr>
          <p:cNvPr id="9228" name="Text Box 20">
            <a:extLst>
              <a:ext uri="{FF2B5EF4-FFF2-40B4-BE49-F238E27FC236}">
                <a16:creationId xmlns:a16="http://schemas.microsoft.com/office/drawing/2014/main" xmlns="" id="{D9ACDAEE-7A13-3241-B363-780882356B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152401"/>
            <a:ext cx="3810000" cy="1438275"/>
          </a:xfrm>
          <a:prstGeom prst="rect">
            <a:avLst/>
          </a:prstGeom>
          <a:solidFill>
            <a:srgbClr val="0033CC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0100" indent="-3429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  <a:buFontTx/>
              <a:buAutoNum type="arabicPeriod"/>
            </a:pPr>
            <a:r>
              <a:rPr lang="en-US" altLang="en-US" sz="2000" b="1">
                <a:solidFill>
                  <a:srgbClr val="FFFF00"/>
                </a:solidFill>
                <a:latin typeface="Arial" panose="020B0604020202020204" pitchFamily="34" charset="0"/>
              </a:rPr>
              <a:t>Selection bias</a:t>
            </a:r>
          </a:p>
          <a:p>
            <a:pPr lvl="1"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2000" b="1">
                <a:solidFill>
                  <a:srgbClr val="FFFFFF"/>
                </a:solidFill>
                <a:latin typeface="Arial" panose="020B0604020202020204" pitchFamily="34" charset="0"/>
              </a:rPr>
              <a:t>Eligibility criteria</a:t>
            </a:r>
          </a:p>
          <a:p>
            <a:pPr lvl="1"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2000" b="1">
                <a:solidFill>
                  <a:srgbClr val="FFFFFF"/>
                </a:solidFill>
                <a:latin typeface="Arial" panose="020B0604020202020204" pitchFamily="34" charset="0"/>
              </a:rPr>
              <a:t>Randomization</a:t>
            </a:r>
          </a:p>
          <a:p>
            <a:pPr lvl="1"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2000" b="1">
                <a:solidFill>
                  <a:srgbClr val="FFFFFF"/>
                </a:solidFill>
                <a:latin typeface="Arial" panose="020B0604020202020204" pitchFamily="34" charset="0"/>
              </a:rPr>
              <a:t>Concealment</a:t>
            </a:r>
          </a:p>
        </p:txBody>
      </p:sp>
      <p:sp>
        <p:nvSpPr>
          <p:cNvPr id="9229" name="Text Box 23">
            <a:extLst>
              <a:ext uri="{FF2B5EF4-FFF2-40B4-BE49-F238E27FC236}">
                <a16:creationId xmlns:a16="http://schemas.microsoft.com/office/drawing/2014/main" xmlns="" id="{AEBB7738-676D-8846-9448-210695FC42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2095500"/>
            <a:ext cx="2362200" cy="312330"/>
          </a:xfrm>
          <a:prstGeom prst="rect">
            <a:avLst/>
          </a:prstGeom>
          <a:solidFill>
            <a:srgbClr val="0000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en-US" sz="2000" b="1">
                <a:solidFill>
                  <a:srgbClr val="FFFF00"/>
                </a:solidFill>
                <a:latin typeface="Arial" panose="020B0604020202020204" pitchFamily="34" charset="0"/>
              </a:rPr>
              <a:t>3. Detection bias</a:t>
            </a:r>
          </a:p>
        </p:txBody>
      </p:sp>
      <p:grpSp>
        <p:nvGrpSpPr>
          <p:cNvPr id="9230" name="Group 28">
            <a:extLst>
              <a:ext uri="{FF2B5EF4-FFF2-40B4-BE49-F238E27FC236}">
                <a16:creationId xmlns:a16="http://schemas.microsoft.com/office/drawing/2014/main" xmlns="" id="{E63DC484-F546-C843-93F0-3586A50B35CF}"/>
              </a:ext>
            </a:extLst>
          </p:cNvPr>
          <p:cNvGrpSpPr>
            <a:grpSpLocks/>
          </p:cNvGrpSpPr>
          <p:nvPr/>
        </p:nvGrpSpPr>
        <p:grpSpPr bwMode="auto">
          <a:xfrm>
            <a:off x="1828800" y="2286000"/>
            <a:ext cx="1892300" cy="4419600"/>
            <a:chOff x="192" y="1536"/>
            <a:chExt cx="1192" cy="2784"/>
          </a:xfrm>
        </p:grpSpPr>
        <p:sp>
          <p:nvSpPr>
            <p:cNvPr id="9233" name="Line 3">
              <a:extLst>
                <a:ext uri="{FF2B5EF4-FFF2-40B4-BE49-F238E27FC236}">
                  <a16:creationId xmlns:a16="http://schemas.microsoft.com/office/drawing/2014/main" xmlns="" id="{6745E037-31C3-1B47-B4D9-2CB8B826E8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1536"/>
              <a:ext cx="0" cy="1824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4" name="Line 4">
              <a:extLst>
                <a:ext uri="{FF2B5EF4-FFF2-40B4-BE49-F238E27FC236}">
                  <a16:creationId xmlns:a16="http://schemas.microsoft.com/office/drawing/2014/main" xmlns="" id="{A0AC3783-B235-134C-8E25-977E895AF8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56" y="3438"/>
              <a:ext cx="0" cy="384"/>
            </a:xfrm>
            <a:prstGeom prst="line">
              <a:avLst/>
            </a:prstGeom>
            <a:noFill/>
            <a:ln w="76200">
              <a:solidFill>
                <a:srgbClr val="00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5" name="Text Box 10">
              <a:extLst>
                <a:ext uri="{FF2B5EF4-FFF2-40B4-BE49-F238E27FC236}">
                  <a16:creationId xmlns:a16="http://schemas.microsoft.com/office/drawing/2014/main" xmlns="" id="{3EECD2F7-0924-1346-AEC3-C2A513D97D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3870"/>
              <a:ext cx="1192" cy="45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000">
                  <a:solidFill>
                    <a:srgbClr val="99FF33"/>
                  </a:solidFill>
                  <a:latin typeface="Arial" panose="020B0604020202020204" pitchFamily="34" charset="0"/>
                </a:rPr>
                <a:t>Randomization</a:t>
              </a:r>
            </a:p>
            <a:p>
              <a:r>
                <a:rPr lang="en-US" altLang="en-US" sz="2000">
                  <a:solidFill>
                    <a:srgbClr val="99FF33"/>
                  </a:solidFill>
                  <a:latin typeface="Arial" panose="020B0604020202020204" pitchFamily="34" charset="0"/>
                </a:rPr>
                <a:t> starts</a:t>
              </a:r>
            </a:p>
          </p:txBody>
        </p:sp>
      </p:grpSp>
      <p:sp>
        <p:nvSpPr>
          <p:cNvPr id="9231" name="Text Box 18">
            <a:extLst>
              <a:ext uri="{FF2B5EF4-FFF2-40B4-BE49-F238E27FC236}">
                <a16:creationId xmlns:a16="http://schemas.microsoft.com/office/drawing/2014/main" xmlns="" id="{6005F8B5-C4B0-E745-B8FA-CACF91637E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152401"/>
            <a:ext cx="2895600" cy="1438275"/>
          </a:xfrm>
          <a:prstGeom prst="rect">
            <a:avLst/>
          </a:prstGeom>
          <a:solidFill>
            <a:srgbClr val="0033CC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en-US" sz="2000" b="1">
                <a:solidFill>
                  <a:srgbClr val="FFFF00"/>
                </a:solidFill>
                <a:latin typeface="Arial" panose="020B0604020202020204" pitchFamily="34" charset="0"/>
              </a:rPr>
              <a:t>2. Performance bias</a:t>
            </a:r>
          </a:p>
          <a:p>
            <a:pPr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2000" b="1">
                <a:solidFill>
                  <a:srgbClr val="FFFFFF"/>
                </a:solidFill>
                <a:latin typeface="Arial" panose="020B0604020202020204" pitchFamily="34" charset="0"/>
              </a:rPr>
              <a:t>Co-intervention</a:t>
            </a:r>
          </a:p>
          <a:p>
            <a:pPr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2000" b="1">
                <a:solidFill>
                  <a:srgbClr val="FFFFFF"/>
                </a:solidFill>
                <a:latin typeface="Arial" panose="020B0604020202020204" pitchFamily="34" charset="0"/>
              </a:rPr>
              <a:t>Contamination</a:t>
            </a:r>
          </a:p>
          <a:p>
            <a:pPr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2000" b="1">
                <a:solidFill>
                  <a:srgbClr val="FFFFFF"/>
                </a:solidFill>
                <a:latin typeface="Arial" panose="020B0604020202020204" pitchFamily="34" charset="0"/>
              </a:rPr>
              <a:t>Placebo effect</a:t>
            </a:r>
            <a:endParaRPr lang="en-US" altLang="en-US" sz="3000" b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32" name="Text Box 22">
            <a:extLst>
              <a:ext uri="{FF2B5EF4-FFF2-40B4-BE49-F238E27FC236}">
                <a16:creationId xmlns:a16="http://schemas.microsoft.com/office/drawing/2014/main" xmlns="" id="{BFFC57AA-7FEE-9B4F-87A2-F48D260A28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5334000"/>
            <a:ext cx="4419600" cy="10033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en-US" sz="2000" b="1">
                <a:solidFill>
                  <a:srgbClr val="FFFF00"/>
                </a:solidFill>
                <a:latin typeface="Arial" panose="020B0604020202020204" pitchFamily="34" charset="0"/>
              </a:rPr>
              <a:t>4.  Attrition bias</a:t>
            </a:r>
          </a:p>
          <a:p>
            <a:pPr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1800" b="1">
                <a:solidFill>
                  <a:srgbClr val="FFFFFF"/>
                </a:solidFill>
                <a:latin typeface="Arial" panose="020B0604020202020204" pitchFamily="34" charset="0"/>
              </a:rPr>
              <a:t>Some will be lost (</a:t>
            </a:r>
            <a:r>
              <a:rPr lang="en-US" altLang="en-US" sz="1800" b="1">
                <a:solidFill>
                  <a:srgbClr val="FFFF00"/>
                </a:solidFill>
                <a:latin typeface="Arial" panose="020B0604020202020204" pitchFamily="34" charset="0"/>
              </a:rPr>
              <a:t>WCS</a:t>
            </a:r>
            <a:r>
              <a:rPr lang="en-US" altLang="en-US" sz="1800" b="1">
                <a:solidFill>
                  <a:srgbClr val="FFFFFF"/>
                </a:solidFill>
                <a:latin typeface="Arial" panose="020B0604020202020204" pitchFamily="34" charset="0"/>
              </a:rPr>
              <a:t>)</a:t>
            </a:r>
          </a:p>
          <a:p>
            <a:pPr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1800" b="1">
                <a:solidFill>
                  <a:srgbClr val="FFFFFF"/>
                </a:solidFill>
                <a:latin typeface="Arial" panose="020B0604020202020204" pitchFamily="34" charset="0"/>
              </a:rPr>
              <a:t>Some will withdraw or cross (</a:t>
            </a:r>
            <a:r>
              <a:rPr lang="en-US" altLang="en-US" sz="1800" b="1">
                <a:solidFill>
                  <a:srgbClr val="FFFF00"/>
                </a:solidFill>
                <a:latin typeface="Arial" panose="020B0604020202020204" pitchFamily="34" charset="0"/>
              </a:rPr>
              <a:t>ITT</a:t>
            </a:r>
            <a:r>
              <a:rPr lang="en-US" altLang="en-US" sz="1800" b="1">
                <a:solidFill>
                  <a:srgbClr val="FFFFFF"/>
                </a:solidFill>
                <a:latin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76399848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2208214" y="381000"/>
            <a:ext cx="7769225" cy="8382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>
                <a:solidFill>
                  <a:srgbClr val="17375E"/>
                </a:solidFill>
                <a:cs typeface="Comic Sans MS"/>
              </a:rPr>
              <a:t>Randomized Controlled Trials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6439" y="1920875"/>
            <a:ext cx="8001000" cy="4800600"/>
          </a:xfrm>
        </p:spPr>
        <p:txBody>
          <a:bodyPr/>
          <a:lstStyle/>
          <a:p>
            <a:pPr>
              <a:spcBef>
                <a:spcPts val="2000"/>
              </a:spcBef>
            </a:pPr>
            <a:r>
              <a:rPr lang="en-US" dirty="0">
                <a:solidFill>
                  <a:srgbClr val="000000"/>
                </a:solidFill>
                <a:latin typeface="+mj-lt"/>
                <a:cs typeface="Arial"/>
              </a:rPr>
              <a:t>Randomized Clinical Trial (RCT) is gold standard</a:t>
            </a:r>
          </a:p>
          <a:p>
            <a:pPr>
              <a:spcBef>
                <a:spcPts val="2000"/>
              </a:spcBef>
            </a:pPr>
            <a:r>
              <a:rPr lang="en-US" dirty="0">
                <a:solidFill>
                  <a:srgbClr val="000000"/>
                </a:solidFill>
                <a:latin typeface="+mj-lt"/>
                <a:cs typeface="Arial"/>
              </a:rPr>
              <a:t>RCT minimizes bias</a:t>
            </a:r>
          </a:p>
          <a:p>
            <a:pPr>
              <a:spcBef>
                <a:spcPts val="2000"/>
              </a:spcBef>
            </a:pPr>
            <a:r>
              <a:rPr lang="en-US" dirty="0">
                <a:solidFill>
                  <a:srgbClr val="000000"/>
                </a:solidFill>
                <a:latin typeface="+mj-lt"/>
                <a:cs typeface="Arial"/>
              </a:rPr>
              <a:t>Can</a:t>
            </a:r>
            <a:r>
              <a:rPr lang="ja-JP" altLang="en-US" dirty="0">
                <a:solidFill>
                  <a:srgbClr val="000000"/>
                </a:solidFill>
                <a:latin typeface="+mj-lt"/>
                <a:cs typeface="Arial"/>
              </a:rPr>
              <a:t>’</a:t>
            </a:r>
            <a:r>
              <a:rPr lang="en-US" altLang="ja-JP" dirty="0">
                <a:solidFill>
                  <a:srgbClr val="000000"/>
                </a:solidFill>
                <a:latin typeface="+mj-lt"/>
                <a:cs typeface="Arial"/>
              </a:rPr>
              <a:t>t do RCTs for all important questions (time, funding, ethics)</a:t>
            </a:r>
          </a:p>
          <a:p>
            <a:pPr>
              <a:spcBef>
                <a:spcPts val="2000"/>
              </a:spcBef>
            </a:pPr>
            <a:r>
              <a:rPr lang="en-US" dirty="0">
                <a:solidFill>
                  <a:srgbClr val="000000"/>
                </a:solidFill>
                <a:latin typeface="+mj-lt"/>
                <a:cs typeface="Arial"/>
              </a:rPr>
              <a:t>Must make choices on what evidence to use for clinical guidelines</a:t>
            </a:r>
          </a:p>
        </p:txBody>
      </p:sp>
    </p:spTree>
    <p:extLst>
      <p:ext uri="{BB962C8B-B14F-4D97-AF65-F5344CB8AC3E}">
        <p14:creationId xmlns:p14="http://schemas.microsoft.com/office/powerpoint/2010/main" val="2489317517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2B0DA1-0005-3749-8216-539044044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Intervention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AF32FA3-5E4E-314C-ACCF-EE700DA98D11}"/>
              </a:ext>
            </a:extLst>
          </p:cNvPr>
          <p:cNvSpPr/>
          <p:nvPr/>
        </p:nvSpPr>
        <p:spPr>
          <a:xfrm>
            <a:off x="476250" y="2551837"/>
            <a:ext cx="1087755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+mj-lt"/>
              </a:rPr>
              <a:t>New 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drugs</a:t>
            </a:r>
            <a:r>
              <a:rPr lang="en-US" sz="2800" dirty="0">
                <a:latin typeface="+mj-lt"/>
              </a:rPr>
              <a:t> and new treatment of diseases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+mj-lt"/>
              </a:rPr>
              <a:t>New medical and health care 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technology</a:t>
            </a:r>
            <a:r>
              <a:rPr lang="en-US" sz="2800" dirty="0">
                <a:latin typeface="+mj-lt"/>
              </a:rPr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+mj-lt"/>
              </a:rPr>
              <a:t>New methods of primary 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prevention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+mj-lt"/>
              </a:rPr>
              <a:t>New programs 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for screening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+mj-lt"/>
              </a:rPr>
              <a:t> New ways of organizing and delivering 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health services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+mj-lt"/>
              </a:rPr>
              <a:t>New community health 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programs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+mj-lt"/>
              </a:rPr>
              <a:t>New 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behavioral intervention </a:t>
            </a:r>
            <a:r>
              <a:rPr lang="en-US" sz="2800" dirty="0">
                <a:latin typeface="+mj-lt"/>
              </a:rPr>
              <a:t>program </a:t>
            </a:r>
          </a:p>
        </p:txBody>
      </p:sp>
    </p:spTree>
    <p:extLst>
      <p:ext uri="{BB962C8B-B14F-4D97-AF65-F5344CB8AC3E}">
        <p14:creationId xmlns:p14="http://schemas.microsoft.com/office/powerpoint/2010/main" val="2930960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xmlns="" id="{8E806CA4-1188-3849-9986-B65A7AAD40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7772400" cy="1143000"/>
          </a:xfrm>
        </p:spPr>
        <p:txBody>
          <a:bodyPr/>
          <a:lstStyle/>
          <a:p>
            <a:r>
              <a:rPr lang="en-US" altLang="en-US" dirty="0">
                <a:cs typeface="Times New Roman" panose="02020603050405020304" pitchFamily="18" charset="0"/>
              </a:rPr>
              <a:t>QUASI-EXPERIMENTS</a:t>
            </a:r>
            <a:r>
              <a:rPr lang="en-US" altLang="en-US" dirty="0"/>
              <a:t> 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xmlns="" id="{E1640578-F707-1F40-B50E-EDC37696FB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0" y="1600200"/>
            <a:ext cx="9296400" cy="38100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altLang="en-US" sz="4000" dirty="0">
                <a:latin typeface="+mj-lt"/>
                <a:cs typeface="Times New Roman" panose="02020603050405020304" pitchFamily="18" charset="0"/>
              </a:rPr>
              <a:t>1-Cross-sectional comparison:	                   </a:t>
            </a:r>
          </a:p>
          <a:p>
            <a:pPr marL="0" indent="0">
              <a:buNone/>
            </a:pPr>
            <a:endParaRPr lang="en-US" altLang="en-US" dirty="0">
              <a:latin typeface="+mj-lt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en-US" dirty="0">
                <a:latin typeface="+mj-lt"/>
                <a:cs typeface="Times New Roman" panose="02020603050405020304" pitchFamily="18" charset="0"/>
              </a:rPr>
              <a:t>comparable communities or groups														</a:t>
            </a:r>
          </a:p>
          <a:p>
            <a:pPr marL="533400" indent="-533400">
              <a:buNone/>
            </a:pPr>
            <a:r>
              <a:rPr lang="en-US" altLang="en-US" sz="4000" dirty="0">
                <a:latin typeface="+mj-lt"/>
                <a:cs typeface="Times New Roman" panose="02020603050405020304" pitchFamily="18" charset="0"/>
              </a:rPr>
              <a:t>2- </a:t>
            </a:r>
            <a:r>
              <a:rPr lang="en-US" altLang="en-US" sz="4600" dirty="0">
                <a:latin typeface="+mj-lt"/>
                <a:cs typeface="Times New Roman" panose="02020603050405020304" pitchFamily="18" charset="0"/>
              </a:rPr>
              <a:t>Temporal comparison</a:t>
            </a:r>
            <a:r>
              <a:rPr lang="en-US" altLang="en-US" sz="4000" dirty="0">
                <a:latin typeface="+mj-lt"/>
                <a:cs typeface="Times New Roman" panose="02020603050405020304" pitchFamily="18" charset="0"/>
              </a:rPr>
              <a:t>:	                      </a:t>
            </a:r>
          </a:p>
          <a:p>
            <a:pPr marL="533400" indent="-533400">
              <a:buNone/>
            </a:pPr>
            <a:endParaRPr lang="en-US" altLang="en-US" dirty="0">
              <a:latin typeface="+mj-lt"/>
              <a:cs typeface="Times New Roman" panose="02020603050405020304" pitchFamily="18" charset="0"/>
            </a:endParaRPr>
          </a:p>
          <a:p>
            <a:pPr marL="533400" indent="-533400">
              <a:buNone/>
            </a:pPr>
            <a:r>
              <a:rPr lang="en-US" altLang="en-US" dirty="0">
                <a:latin typeface="+mj-lt"/>
                <a:cs typeface="Times New Roman" panose="02020603050405020304" pitchFamily="18" charset="0"/>
              </a:rPr>
              <a:t>before and after the intervention</a:t>
            </a:r>
          </a:p>
          <a:p>
            <a:pPr marL="533400" indent="-533400">
              <a:buNone/>
            </a:pPr>
            <a:endParaRPr lang="en-US" altLang="en-US" dirty="0">
              <a:latin typeface="+mj-lt"/>
              <a:cs typeface="Times New Roman" panose="02020603050405020304" pitchFamily="18" charset="0"/>
            </a:endParaRPr>
          </a:p>
          <a:p>
            <a:pPr marL="533400" indent="-533400">
              <a:buNone/>
            </a:pPr>
            <a:r>
              <a:rPr lang="en-US" altLang="en-US" sz="4500" dirty="0">
                <a:latin typeface="+mj-lt"/>
                <a:cs typeface="Times New Roman" panose="02020603050405020304" pitchFamily="18" charset="0"/>
              </a:rPr>
              <a:t>3- Combinations of the above:</a:t>
            </a:r>
            <a:r>
              <a:rPr lang="en-US" altLang="en-US" sz="3400" dirty="0">
                <a:latin typeface="+mj-lt"/>
                <a:cs typeface="Times New Roman" panose="02020603050405020304" pitchFamily="18" charset="0"/>
              </a:rPr>
              <a:t>		</a:t>
            </a:r>
            <a:r>
              <a:rPr lang="en-US" altLang="en-US" dirty="0">
                <a:latin typeface="+mj-lt"/>
                <a:cs typeface="Times New Roman" panose="02020603050405020304" pitchFamily="18" charset="0"/>
              </a:rPr>
              <a:t> </a:t>
            </a:r>
          </a:p>
          <a:p>
            <a:pPr marL="533400" indent="-533400">
              <a:buNone/>
            </a:pPr>
            <a:endParaRPr lang="en-US" altLang="en-US" dirty="0">
              <a:latin typeface="+mj-lt"/>
              <a:cs typeface="Times New Roman" panose="02020603050405020304" pitchFamily="18" charset="0"/>
            </a:endParaRPr>
          </a:p>
          <a:p>
            <a:pPr marL="533400" indent="-533400">
              <a:buNone/>
            </a:pPr>
            <a:r>
              <a:rPr lang="en-US" altLang="en-US" dirty="0">
                <a:latin typeface="+mj-lt"/>
                <a:cs typeface="Times New Roman" panose="02020603050405020304" pitchFamily="18" charset="0"/>
              </a:rPr>
              <a:t> time-series analysis in community trial.</a:t>
            </a:r>
          </a:p>
          <a:p>
            <a:pPr marL="533400" indent="-533400">
              <a:buNone/>
            </a:pPr>
            <a:endParaRPr lang="en-US" altLang="en-US" b="1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39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7"/>
          <p:cNvGrpSpPr>
            <a:grpSpLocks/>
          </p:cNvGrpSpPr>
          <p:nvPr/>
        </p:nvGrpSpPr>
        <p:grpSpPr bwMode="auto">
          <a:xfrm>
            <a:off x="1905000" y="447676"/>
            <a:ext cx="8305800" cy="6257925"/>
            <a:chOff x="704013" y="435541"/>
            <a:chExt cx="6953008" cy="5105228"/>
          </a:xfrm>
        </p:grpSpPr>
        <p:grpSp>
          <p:nvGrpSpPr>
            <p:cNvPr id="6152" name="Group 3"/>
            <p:cNvGrpSpPr>
              <a:grpSpLocks/>
            </p:cNvGrpSpPr>
            <p:nvPr/>
          </p:nvGrpSpPr>
          <p:grpSpPr bwMode="auto">
            <a:xfrm>
              <a:off x="704013" y="4079154"/>
              <a:ext cx="6953008" cy="1461615"/>
              <a:chOff x="96" y="3216"/>
              <a:chExt cx="3244" cy="683"/>
            </a:xfrm>
          </p:grpSpPr>
          <p:sp>
            <p:nvSpPr>
              <p:cNvPr id="6172" name="Freeform 4"/>
              <p:cNvSpPr>
                <a:spLocks/>
              </p:cNvSpPr>
              <p:nvPr/>
            </p:nvSpPr>
            <p:spPr bwMode="auto">
              <a:xfrm>
                <a:off x="336" y="3216"/>
                <a:ext cx="2688" cy="273"/>
              </a:xfrm>
              <a:custGeom>
                <a:avLst/>
                <a:gdLst>
                  <a:gd name="T0" fmla="*/ 0 w 4487"/>
                  <a:gd name="T1" fmla="*/ 3 h 570"/>
                  <a:gd name="T2" fmla="*/ 113 w 4487"/>
                  <a:gd name="T3" fmla="*/ 3 h 570"/>
                  <a:gd name="T4" fmla="*/ 124 w 4487"/>
                  <a:gd name="T5" fmla="*/ 0 h 570"/>
                  <a:gd name="T6" fmla="*/ 16 w 4487"/>
                  <a:gd name="T7" fmla="*/ 0 h 570"/>
                  <a:gd name="T8" fmla="*/ 0 w 4487"/>
                  <a:gd name="T9" fmla="*/ 3 h 5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87"/>
                  <a:gd name="T16" fmla="*/ 0 h 570"/>
                  <a:gd name="T17" fmla="*/ 4487 w 4487"/>
                  <a:gd name="T18" fmla="*/ 570 h 5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87" h="570">
                    <a:moveTo>
                      <a:pt x="0" y="570"/>
                    </a:moveTo>
                    <a:lnTo>
                      <a:pt x="4061" y="570"/>
                    </a:lnTo>
                    <a:lnTo>
                      <a:pt x="4487" y="0"/>
                    </a:lnTo>
                    <a:lnTo>
                      <a:pt x="573" y="0"/>
                    </a:lnTo>
                    <a:lnTo>
                      <a:pt x="0" y="570"/>
                    </a:lnTo>
                    <a:close/>
                  </a:path>
                </a:pathLst>
              </a:custGeom>
              <a:solidFill>
                <a:srgbClr val="4D4D4D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3" name="Freeform 5"/>
              <p:cNvSpPr>
                <a:spLocks/>
              </p:cNvSpPr>
              <p:nvPr/>
            </p:nvSpPr>
            <p:spPr bwMode="auto">
              <a:xfrm>
                <a:off x="2765" y="3216"/>
                <a:ext cx="575" cy="683"/>
              </a:xfrm>
              <a:custGeom>
                <a:avLst/>
                <a:gdLst>
                  <a:gd name="T0" fmla="*/ 13 w 963"/>
                  <a:gd name="T1" fmla="*/ 12 h 1333"/>
                  <a:gd name="T2" fmla="*/ 0 w 963"/>
                  <a:gd name="T3" fmla="*/ 5 h 1333"/>
                  <a:gd name="T4" fmla="*/ 11 w 963"/>
                  <a:gd name="T5" fmla="*/ 0 h 1333"/>
                  <a:gd name="T6" fmla="*/ 26 w 963"/>
                  <a:gd name="T7" fmla="*/ 6 h 1333"/>
                  <a:gd name="T8" fmla="*/ 13 w 963"/>
                  <a:gd name="T9" fmla="*/ 12 h 13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3"/>
                  <a:gd name="T16" fmla="*/ 0 h 1333"/>
                  <a:gd name="T17" fmla="*/ 963 w 963"/>
                  <a:gd name="T18" fmla="*/ 1333 h 13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3" h="1333">
                    <a:moveTo>
                      <a:pt x="455" y="1333"/>
                    </a:moveTo>
                    <a:lnTo>
                      <a:pt x="0" y="568"/>
                    </a:lnTo>
                    <a:lnTo>
                      <a:pt x="426" y="0"/>
                    </a:lnTo>
                    <a:lnTo>
                      <a:pt x="963" y="664"/>
                    </a:lnTo>
                    <a:lnTo>
                      <a:pt x="455" y="1333"/>
                    </a:lnTo>
                    <a:close/>
                  </a:path>
                </a:pathLst>
              </a:custGeom>
              <a:solidFill>
                <a:srgbClr val="993366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4" name="Freeform 6"/>
              <p:cNvSpPr>
                <a:spLocks/>
              </p:cNvSpPr>
              <p:nvPr/>
            </p:nvSpPr>
            <p:spPr bwMode="auto">
              <a:xfrm>
                <a:off x="96" y="3504"/>
                <a:ext cx="2962" cy="393"/>
              </a:xfrm>
              <a:custGeom>
                <a:avLst/>
                <a:gdLst>
                  <a:gd name="T0" fmla="*/ 12 w 4955"/>
                  <a:gd name="T1" fmla="*/ 0 h 767"/>
                  <a:gd name="T2" fmla="*/ 123 w 4955"/>
                  <a:gd name="T3" fmla="*/ 0 h 767"/>
                  <a:gd name="T4" fmla="*/ 135 w 4955"/>
                  <a:gd name="T5" fmla="*/ 7 h 767"/>
                  <a:gd name="T6" fmla="*/ 0 w 4955"/>
                  <a:gd name="T7" fmla="*/ 7 h 767"/>
                  <a:gd name="T8" fmla="*/ 12 w 4955"/>
                  <a:gd name="T9" fmla="*/ 0 h 7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955"/>
                  <a:gd name="T16" fmla="*/ 0 h 767"/>
                  <a:gd name="T17" fmla="*/ 4955 w 4955"/>
                  <a:gd name="T18" fmla="*/ 767 h 7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955" h="767">
                    <a:moveTo>
                      <a:pt x="435" y="0"/>
                    </a:moveTo>
                    <a:lnTo>
                      <a:pt x="4496" y="0"/>
                    </a:lnTo>
                    <a:lnTo>
                      <a:pt x="4955" y="767"/>
                    </a:lnTo>
                    <a:lnTo>
                      <a:pt x="0" y="767"/>
                    </a:lnTo>
                    <a:lnTo>
                      <a:pt x="435" y="0"/>
                    </a:lnTo>
                    <a:close/>
                  </a:path>
                </a:pathLst>
              </a:custGeom>
              <a:solidFill>
                <a:srgbClr val="990099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defTabSz="457200"/>
                <a:r>
                  <a:rPr lang="en-US" sz="4000">
                    <a:solidFill>
                      <a:srgbClr val="000000"/>
                    </a:solidFill>
                    <a:latin typeface="Calibri" charset="0"/>
                  </a:rPr>
                  <a:t>Case series</a:t>
                </a:r>
              </a:p>
            </p:txBody>
          </p:sp>
        </p:grpSp>
        <p:grpSp>
          <p:nvGrpSpPr>
            <p:cNvPr id="6153" name="Group 7"/>
            <p:cNvGrpSpPr>
              <a:grpSpLocks/>
            </p:cNvGrpSpPr>
            <p:nvPr/>
          </p:nvGrpSpPr>
          <p:grpSpPr bwMode="auto">
            <a:xfrm>
              <a:off x="1296143" y="3319575"/>
              <a:ext cx="5610178" cy="1300492"/>
              <a:chOff x="395" y="2912"/>
              <a:chExt cx="2730" cy="668"/>
            </a:xfrm>
          </p:grpSpPr>
          <p:sp>
            <p:nvSpPr>
              <p:cNvPr id="6169" name="Freeform 8"/>
              <p:cNvSpPr>
                <a:spLocks/>
              </p:cNvSpPr>
              <p:nvPr/>
            </p:nvSpPr>
            <p:spPr bwMode="auto">
              <a:xfrm>
                <a:off x="2644" y="2912"/>
                <a:ext cx="481" cy="667"/>
              </a:xfrm>
              <a:custGeom>
                <a:avLst/>
                <a:gdLst>
                  <a:gd name="T0" fmla="*/ 3 w 963"/>
                  <a:gd name="T1" fmla="*/ 11 h 1333"/>
                  <a:gd name="T2" fmla="*/ 0 w 963"/>
                  <a:gd name="T3" fmla="*/ 5 h 1333"/>
                  <a:gd name="T4" fmla="*/ 3 w 963"/>
                  <a:gd name="T5" fmla="*/ 0 h 1333"/>
                  <a:gd name="T6" fmla="*/ 7 w 963"/>
                  <a:gd name="T7" fmla="*/ 6 h 1333"/>
                  <a:gd name="T8" fmla="*/ 3 w 963"/>
                  <a:gd name="T9" fmla="*/ 11 h 13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3"/>
                  <a:gd name="T16" fmla="*/ 0 h 1333"/>
                  <a:gd name="T17" fmla="*/ 963 w 963"/>
                  <a:gd name="T18" fmla="*/ 1333 h 13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3" h="1333">
                    <a:moveTo>
                      <a:pt x="455" y="1333"/>
                    </a:moveTo>
                    <a:lnTo>
                      <a:pt x="0" y="568"/>
                    </a:lnTo>
                    <a:lnTo>
                      <a:pt x="426" y="0"/>
                    </a:lnTo>
                    <a:lnTo>
                      <a:pt x="963" y="664"/>
                    </a:lnTo>
                    <a:lnTo>
                      <a:pt x="455" y="1333"/>
                    </a:lnTo>
                    <a:close/>
                  </a:path>
                </a:pathLst>
              </a:custGeom>
              <a:solidFill>
                <a:srgbClr val="FF5FB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0" name="Freeform 9"/>
              <p:cNvSpPr>
                <a:spLocks/>
              </p:cNvSpPr>
              <p:nvPr/>
            </p:nvSpPr>
            <p:spPr bwMode="auto">
              <a:xfrm>
                <a:off x="613" y="2912"/>
                <a:ext cx="2244" cy="285"/>
              </a:xfrm>
              <a:custGeom>
                <a:avLst/>
                <a:gdLst>
                  <a:gd name="T0" fmla="*/ 0 w 4487"/>
                  <a:gd name="T1" fmla="*/ 4 h 570"/>
                  <a:gd name="T2" fmla="*/ 32 w 4487"/>
                  <a:gd name="T3" fmla="*/ 4 h 570"/>
                  <a:gd name="T4" fmla="*/ 36 w 4487"/>
                  <a:gd name="T5" fmla="*/ 0 h 570"/>
                  <a:gd name="T6" fmla="*/ 5 w 4487"/>
                  <a:gd name="T7" fmla="*/ 0 h 570"/>
                  <a:gd name="T8" fmla="*/ 0 w 4487"/>
                  <a:gd name="T9" fmla="*/ 4 h 5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87"/>
                  <a:gd name="T16" fmla="*/ 0 h 570"/>
                  <a:gd name="T17" fmla="*/ 4487 w 4487"/>
                  <a:gd name="T18" fmla="*/ 570 h 5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87" h="570">
                    <a:moveTo>
                      <a:pt x="0" y="570"/>
                    </a:moveTo>
                    <a:lnTo>
                      <a:pt x="4061" y="570"/>
                    </a:lnTo>
                    <a:lnTo>
                      <a:pt x="4487" y="0"/>
                    </a:lnTo>
                    <a:lnTo>
                      <a:pt x="573" y="0"/>
                    </a:lnTo>
                    <a:lnTo>
                      <a:pt x="0" y="570"/>
                    </a:lnTo>
                    <a:close/>
                  </a:path>
                </a:pathLst>
              </a:custGeom>
              <a:solidFill>
                <a:srgbClr val="80008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1" name="Freeform 10"/>
              <p:cNvSpPr>
                <a:spLocks/>
              </p:cNvSpPr>
              <p:nvPr/>
            </p:nvSpPr>
            <p:spPr bwMode="auto">
              <a:xfrm>
                <a:off x="395" y="3196"/>
                <a:ext cx="2477" cy="384"/>
              </a:xfrm>
              <a:custGeom>
                <a:avLst/>
                <a:gdLst>
                  <a:gd name="T0" fmla="*/ 3 w 4955"/>
                  <a:gd name="T1" fmla="*/ 0 h 767"/>
                  <a:gd name="T2" fmla="*/ 35 w 4955"/>
                  <a:gd name="T3" fmla="*/ 0 h 767"/>
                  <a:gd name="T4" fmla="*/ 38 w 4955"/>
                  <a:gd name="T5" fmla="*/ 6 h 767"/>
                  <a:gd name="T6" fmla="*/ 0 w 4955"/>
                  <a:gd name="T7" fmla="*/ 6 h 767"/>
                  <a:gd name="T8" fmla="*/ 3 w 4955"/>
                  <a:gd name="T9" fmla="*/ 0 h 7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955"/>
                  <a:gd name="T16" fmla="*/ 0 h 767"/>
                  <a:gd name="T17" fmla="*/ 4955 w 4955"/>
                  <a:gd name="T18" fmla="*/ 767 h 7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955" h="767">
                    <a:moveTo>
                      <a:pt x="435" y="0"/>
                    </a:moveTo>
                    <a:lnTo>
                      <a:pt x="4496" y="0"/>
                    </a:lnTo>
                    <a:lnTo>
                      <a:pt x="4955" y="767"/>
                    </a:lnTo>
                    <a:lnTo>
                      <a:pt x="0" y="767"/>
                    </a:lnTo>
                    <a:lnTo>
                      <a:pt x="435" y="0"/>
                    </a:lnTo>
                    <a:close/>
                  </a:path>
                </a:pathLst>
              </a:custGeom>
              <a:solidFill>
                <a:srgbClr val="FF00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defTabSz="457200"/>
                <a:r>
                  <a:rPr lang="en-US" sz="4000">
                    <a:solidFill>
                      <a:srgbClr val="000000"/>
                    </a:solidFill>
                    <a:latin typeface="Calibri" charset="0"/>
                  </a:rPr>
                  <a:t>Case control</a:t>
                </a:r>
              </a:p>
            </p:txBody>
          </p:sp>
        </p:grpSp>
        <p:grpSp>
          <p:nvGrpSpPr>
            <p:cNvPr id="6154" name="Group 11"/>
            <p:cNvGrpSpPr>
              <a:grpSpLocks/>
            </p:cNvGrpSpPr>
            <p:nvPr/>
          </p:nvGrpSpPr>
          <p:grpSpPr bwMode="auto">
            <a:xfrm>
              <a:off x="1840099" y="2584932"/>
              <a:ext cx="4450006" cy="1175813"/>
              <a:chOff x="653" y="2534"/>
              <a:chExt cx="2165" cy="603"/>
            </a:xfrm>
          </p:grpSpPr>
          <p:sp>
            <p:nvSpPr>
              <p:cNvPr id="6166" name="Freeform 12"/>
              <p:cNvSpPr>
                <a:spLocks/>
              </p:cNvSpPr>
              <p:nvPr/>
            </p:nvSpPr>
            <p:spPr bwMode="auto">
              <a:xfrm>
                <a:off x="2393" y="2534"/>
                <a:ext cx="425" cy="603"/>
              </a:xfrm>
              <a:custGeom>
                <a:avLst/>
                <a:gdLst>
                  <a:gd name="T0" fmla="*/ 3 w 850"/>
                  <a:gd name="T1" fmla="*/ 9 h 1206"/>
                  <a:gd name="T2" fmla="*/ 0 w 850"/>
                  <a:gd name="T3" fmla="*/ 3 h 1206"/>
                  <a:gd name="T4" fmla="*/ 3 w 850"/>
                  <a:gd name="T5" fmla="*/ 0 h 1206"/>
                  <a:gd name="T6" fmla="*/ 7 w 850"/>
                  <a:gd name="T7" fmla="*/ 5 h 1206"/>
                  <a:gd name="T8" fmla="*/ 3 w 850"/>
                  <a:gd name="T9" fmla="*/ 9 h 12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50"/>
                  <a:gd name="T16" fmla="*/ 0 h 1206"/>
                  <a:gd name="T17" fmla="*/ 850 w 850"/>
                  <a:gd name="T18" fmla="*/ 1206 h 12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50" h="1206">
                    <a:moveTo>
                      <a:pt x="433" y="1206"/>
                    </a:moveTo>
                    <a:lnTo>
                      <a:pt x="0" y="422"/>
                    </a:lnTo>
                    <a:lnTo>
                      <a:pt x="317" y="0"/>
                    </a:lnTo>
                    <a:lnTo>
                      <a:pt x="850" y="665"/>
                    </a:lnTo>
                    <a:lnTo>
                      <a:pt x="433" y="1206"/>
                    </a:lnTo>
                    <a:close/>
                  </a:path>
                </a:pathLst>
              </a:custGeom>
              <a:solidFill>
                <a:srgbClr val="FF5F7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7" name="Freeform 13"/>
              <p:cNvSpPr>
                <a:spLocks/>
              </p:cNvSpPr>
              <p:nvPr/>
            </p:nvSpPr>
            <p:spPr bwMode="auto">
              <a:xfrm>
                <a:off x="867" y="2534"/>
                <a:ext cx="1686" cy="212"/>
              </a:xfrm>
              <a:custGeom>
                <a:avLst/>
                <a:gdLst>
                  <a:gd name="T0" fmla="*/ 0 w 3372"/>
                  <a:gd name="T1" fmla="*/ 3 h 424"/>
                  <a:gd name="T2" fmla="*/ 24 w 3372"/>
                  <a:gd name="T3" fmla="*/ 3 h 424"/>
                  <a:gd name="T4" fmla="*/ 26 w 3372"/>
                  <a:gd name="T5" fmla="*/ 0 h 424"/>
                  <a:gd name="T6" fmla="*/ 5 w 3372"/>
                  <a:gd name="T7" fmla="*/ 1 h 424"/>
                  <a:gd name="T8" fmla="*/ 0 w 3372"/>
                  <a:gd name="T9" fmla="*/ 3 h 4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372"/>
                  <a:gd name="T16" fmla="*/ 0 h 424"/>
                  <a:gd name="T17" fmla="*/ 3372 w 3372"/>
                  <a:gd name="T18" fmla="*/ 424 h 4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372" h="424">
                    <a:moveTo>
                      <a:pt x="0" y="424"/>
                    </a:moveTo>
                    <a:lnTo>
                      <a:pt x="3055" y="424"/>
                    </a:lnTo>
                    <a:lnTo>
                      <a:pt x="3372" y="0"/>
                    </a:lnTo>
                    <a:lnTo>
                      <a:pt x="604" y="1"/>
                    </a:lnTo>
                    <a:lnTo>
                      <a:pt x="0" y="424"/>
                    </a:lnTo>
                    <a:close/>
                  </a:path>
                </a:pathLst>
              </a:custGeom>
              <a:solidFill>
                <a:srgbClr val="80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8" name="Freeform 14"/>
              <p:cNvSpPr>
                <a:spLocks/>
              </p:cNvSpPr>
              <p:nvPr/>
            </p:nvSpPr>
            <p:spPr bwMode="auto">
              <a:xfrm>
                <a:off x="653" y="2745"/>
                <a:ext cx="1956" cy="392"/>
              </a:xfrm>
              <a:custGeom>
                <a:avLst/>
                <a:gdLst>
                  <a:gd name="T0" fmla="*/ 0 w 3913"/>
                  <a:gd name="T1" fmla="*/ 6 h 784"/>
                  <a:gd name="T2" fmla="*/ 30 w 3913"/>
                  <a:gd name="T3" fmla="*/ 6 h 784"/>
                  <a:gd name="T4" fmla="*/ 27 w 3913"/>
                  <a:gd name="T5" fmla="*/ 0 h 784"/>
                  <a:gd name="T6" fmla="*/ 3 w 3913"/>
                  <a:gd name="T7" fmla="*/ 0 h 784"/>
                  <a:gd name="T8" fmla="*/ 0 w 3913"/>
                  <a:gd name="T9" fmla="*/ 6 h 7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13"/>
                  <a:gd name="T16" fmla="*/ 0 h 784"/>
                  <a:gd name="T17" fmla="*/ 3913 w 3913"/>
                  <a:gd name="T18" fmla="*/ 784 h 7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13" h="784">
                    <a:moveTo>
                      <a:pt x="0" y="784"/>
                    </a:moveTo>
                    <a:lnTo>
                      <a:pt x="3913" y="784"/>
                    </a:lnTo>
                    <a:lnTo>
                      <a:pt x="3480" y="0"/>
                    </a:lnTo>
                    <a:lnTo>
                      <a:pt x="429" y="0"/>
                    </a:lnTo>
                    <a:lnTo>
                      <a:pt x="0" y="784"/>
                    </a:lnTo>
                    <a:close/>
                  </a:path>
                </a:pathLst>
              </a:custGeom>
              <a:solidFill>
                <a:srgbClr val="FF001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defTabSz="457200"/>
                <a:r>
                  <a:rPr lang="en-US" sz="4000">
                    <a:solidFill>
                      <a:srgbClr val="000000"/>
                    </a:solidFill>
                    <a:latin typeface="Calibri" charset="0"/>
                  </a:rPr>
                  <a:t>Cohort</a:t>
                </a:r>
              </a:p>
            </p:txBody>
          </p:sp>
        </p:grpSp>
        <p:grpSp>
          <p:nvGrpSpPr>
            <p:cNvPr id="6155" name="Group 15"/>
            <p:cNvGrpSpPr>
              <a:grpSpLocks/>
            </p:cNvGrpSpPr>
            <p:nvPr/>
          </p:nvGrpSpPr>
          <p:grpSpPr bwMode="auto">
            <a:xfrm>
              <a:off x="2355955" y="1857960"/>
              <a:ext cx="3305890" cy="1018528"/>
              <a:chOff x="904" y="2160"/>
              <a:chExt cx="1608" cy="524"/>
            </a:xfrm>
          </p:grpSpPr>
          <p:sp>
            <p:nvSpPr>
              <p:cNvPr id="6163" name="Freeform 16"/>
              <p:cNvSpPr>
                <a:spLocks/>
              </p:cNvSpPr>
              <p:nvPr/>
            </p:nvSpPr>
            <p:spPr bwMode="auto">
              <a:xfrm>
                <a:off x="2140" y="2160"/>
                <a:ext cx="372" cy="523"/>
              </a:xfrm>
              <a:custGeom>
                <a:avLst/>
                <a:gdLst>
                  <a:gd name="T0" fmla="*/ 0 w 743"/>
                  <a:gd name="T1" fmla="*/ 2 h 1046"/>
                  <a:gd name="T2" fmla="*/ 4 w 743"/>
                  <a:gd name="T3" fmla="*/ 8 h 1046"/>
                  <a:gd name="T4" fmla="*/ 6 w 743"/>
                  <a:gd name="T5" fmla="*/ 5 h 1046"/>
                  <a:gd name="T6" fmla="*/ 2 w 743"/>
                  <a:gd name="T7" fmla="*/ 0 h 1046"/>
                  <a:gd name="T8" fmla="*/ 0 w 743"/>
                  <a:gd name="T9" fmla="*/ 2 h 10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43"/>
                  <a:gd name="T16" fmla="*/ 0 h 1046"/>
                  <a:gd name="T17" fmla="*/ 743 w 743"/>
                  <a:gd name="T18" fmla="*/ 1046 h 10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43" h="1046">
                    <a:moveTo>
                      <a:pt x="0" y="285"/>
                    </a:moveTo>
                    <a:lnTo>
                      <a:pt x="441" y="1046"/>
                    </a:lnTo>
                    <a:lnTo>
                      <a:pt x="743" y="656"/>
                    </a:lnTo>
                    <a:lnTo>
                      <a:pt x="213" y="0"/>
                    </a:lnTo>
                    <a:lnTo>
                      <a:pt x="0" y="285"/>
                    </a:lnTo>
                    <a:close/>
                  </a:path>
                </a:pathLst>
              </a:custGeom>
              <a:solidFill>
                <a:srgbClr val="BF5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4" name="Freeform 17"/>
              <p:cNvSpPr>
                <a:spLocks/>
              </p:cNvSpPr>
              <p:nvPr/>
            </p:nvSpPr>
            <p:spPr bwMode="auto">
              <a:xfrm>
                <a:off x="1120" y="2160"/>
                <a:ext cx="1126" cy="141"/>
              </a:xfrm>
              <a:custGeom>
                <a:avLst/>
                <a:gdLst>
                  <a:gd name="T0" fmla="*/ 0 w 2252"/>
                  <a:gd name="T1" fmla="*/ 2 h 283"/>
                  <a:gd name="T2" fmla="*/ 15 w 2252"/>
                  <a:gd name="T3" fmla="*/ 2 h 283"/>
                  <a:gd name="T4" fmla="*/ 18 w 2252"/>
                  <a:gd name="T5" fmla="*/ 0 h 283"/>
                  <a:gd name="T6" fmla="*/ 4 w 2252"/>
                  <a:gd name="T7" fmla="*/ 0 h 283"/>
                  <a:gd name="T8" fmla="*/ 0 w 2252"/>
                  <a:gd name="T9" fmla="*/ 2 h 2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52"/>
                  <a:gd name="T16" fmla="*/ 0 h 283"/>
                  <a:gd name="T17" fmla="*/ 2252 w 2252"/>
                  <a:gd name="T18" fmla="*/ 283 h 2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52" h="283">
                    <a:moveTo>
                      <a:pt x="0" y="283"/>
                    </a:moveTo>
                    <a:lnTo>
                      <a:pt x="2038" y="283"/>
                    </a:lnTo>
                    <a:lnTo>
                      <a:pt x="2252" y="0"/>
                    </a:lnTo>
                    <a:lnTo>
                      <a:pt x="569" y="0"/>
                    </a:lnTo>
                    <a:lnTo>
                      <a:pt x="0" y="283"/>
                    </a:lnTo>
                    <a:close/>
                  </a:path>
                </a:pathLst>
              </a:custGeom>
              <a:solidFill>
                <a:srgbClr val="5F009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5" name="Freeform 18"/>
              <p:cNvSpPr>
                <a:spLocks/>
              </p:cNvSpPr>
              <p:nvPr/>
            </p:nvSpPr>
            <p:spPr bwMode="auto">
              <a:xfrm>
                <a:off x="904" y="2301"/>
                <a:ext cx="1456" cy="383"/>
              </a:xfrm>
              <a:custGeom>
                <a:avLst/>
                <a:gdLst>
                  <a:gd name="T0" fmla="*/ 0 w 2913"/>
                  <a:gd name="T1" fmla="*/ 6 h 765"/>
                  <a:gd name="T2" fmla="*/ 22 w 2913"/>
                  <a:gd name="T3" fmla="*/ 6 h 765"/>
                  <a:gd name="T4" fmla="*/ 19 w 2913"/>
                  <a:gd name="T5" fmla="*/ 0 h 765"/>
                  <a:gd name="T6" fmla="*/ 3 w 2913"/>
                  <a:gd name="T7" fmla="*/ 0 h 765"/>
                  <a:gd name="T8" fmla="*/ 0 w 2913"/>
                  <a:gd name="T9" fmla="*/ 6 h 7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13"/>
                  <a:gd name="T16" fmla="*/ 0 h 765"/>
                  <a:gd name="T17" fmla="*/ 2913 w 2913"/>
                  <a:gd name="T18" fmla="*/ 765 h 76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13" h="765">
                    <a:moveTo>
                      <a:pt x="0" y="765"/>
                    </a:moveTo>
                    <a:lnTo>
                      <a:pt x="2913" y="765"/>
                    </a:lnTo>
                    <a:lnTo>
                      <a:pt x="2472" y="0"/>
                    </a:lnTo>
                    <a:lnTo>
                      <a:pt x="434" y="0"/>
                    </a:lnTo>
                    <a:lnTo>
                      <a:pt x="0" y="765"/>
                    </a:lnTo>
                    <a:close/>
                  </a:path>
                </a:pathLst>
              </a:custGeom>
              <a:solidFill>
                <a:srgbClr val="9F3FD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defTabSz="457200"/>
                <a:r>
                  <a:rPr lang="en-US" sz="2800">
                    <a:solidFill>
                      <a:srgbClr val="000000"/>
                    </a:solidFill>
                    <a:latin typeface="Calibri" charset="0"/>
                  </a:rPr>
                  <a:t>Controlled </a:t>
                </a:r>
              </a:p>
              <a:p>
                <a:pPr algn="ctr" defTabSz="457200"/>
                <a:r>
                  <a:rPr lang="en-US" sz="2800">
                    <a:solidFill>
                      <a:srgbClr val="000000"/>
                    </a:solidFill>
                    <a:latin typeface="Calibri" charset="0"/>
                  </a:rPr>
                  <a:t>experimental trials</a:t>
                </a:r>
              </a:p>
            </p:txBody>
          </p:sp>
        </p:grpSp>
        <p:grpSp>
          <p:nvGrpSpPr>
            <p:cNvPr id="6156" name="Group 19"/>
            <p:cNvGrpSpPr>
              <a:grpSpLocks/>
            </p:cNvGrpSpPr>
            <p:nvPr/>
          </p:nvGrpSpPr>
          <p:grpSpPr bwMode="auto">
            <a:xfrm>
              <a:off x="2877832" y="1115644"/>
              <a:ext cx="2153746" cy="891930"/>
              <a:chOff x="1158" y="1779"/>
              <a:chExt cx="1048" cy="458"/>
            </a:xfrm>
          </p:grpSpPr>
          <p:sp>
            <p:nvSpPr>
              <p:cNvPr id="6160" name="Freeform 20"/>
              <p:cNvSpPr>
                <a:spLocks/>
              </p:cNvSpPr>
              <p:nvPr/>
            </p:nvSpPr>
            <p:spPr bwMode="auto">
              <a:xfrm>
                <a:off x="1886" y="1780"/>
                <a:ext cx="320" cy="457"/>
              </a:xfrm>
              <a:custGeom>
                <a:avLst/>
                <a:gdLst>
                  <a:gd name="T0" fmla="*/ 3 w 640"/>
                  <a:gd name="T1" fmla="*/ 7 h 915"/>
                  <a:gd name="T2" fmla="*/ 5 w 640"/>
                  <a:gd name="T3" fmla="*/ 5 h 915"/>
                  <a:gd name="T4" fmla="*/ 1 w 640"/>
                  <a:gd name="T5" fmla="*/ 0 h 915"/>
                  <a:gd name="T6" fmla="*/ 0 w 640"/>
                  <a:gd name="T7" fmla="*/ 1 h 915"/>
                  <a:gd name="T8" fmla="*/ 3 w 640"/>
                  <a:gd name="T9" fmla="*/ 7 h 9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40"/>
                  <a:gd name="T16" fmla="*/ 0 h 915"/>
                  <a:gd name="T17" fmla="*/ 640 w 640"/>
                  <a:gd name="T18" fmla="*/ 915 h 9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40" h="915">
                    <a:moveTo>
                      <a:pt x="438" y="915"/>
                    </a:moveTo>
                    <a:lnTo>
                      <a:pt x="640" y="653"/>
                    </a:lnTo>
                    <a:lnTo>
                      <a:pt x="111" y="0"/>
                    </a:lnTo>
                    <a:lnTo>
                      <a:pt x="0" y="138"/>
                    </a:lnTo>
                    <a:lnTo>
                      <a:pt x="438" y="915"/>
                    </a:lnTo>
                    <a:close/>
                  </a:path>
                </a:pathLst>
              </a:custGeom>
              <a:solidFill>
                <a:srgbClr val="FF9F7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1" name="Freeform 21"/>
              <p:cNvSpPr>
                <a:spLocks/>
              </p:cNvSpPr>
              <p:nvPr/>
            </p:nvSpPr>
            <p:spPr bwMode="auto">
              <a:xfrm>
                <a:off x="1379" y="1779"/>
                <a:ext cx="561" cy="69"/>
              </a:xfrm>
              <a:custGeom>
                <a:avLst/>
                <a:gdLst>
                  <a:gd name="T0" fmla="*/ 0 w 1123"/>
                  <a:gd name="T1" fmla="*/ 2 h 137"/>
                  <a:gd name="T2" fmla="*/ 8 w 1123"/>
                  <a:gd name="T3" fmla="*/ 2 h 137"/>
                  <a:gd name="T4" fmla="*/ 9 w 1123"/>
                  <a:gd name="T5" fmla="*/ 0 h 137"/>
                  <a:gd name="T6" fmla="*/ 2 w 1123"/>
                  <a:gd name="T7" fmla="*/ 0 h 137"/>
                  <a:gd name="T8" fmla="*/ 0 w 1123"/>
                  <a:gd name="T9" fmla="*/ 2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23"/>
                  <a:gd name="T16" fmla="*/ 0 h 137"/>
                  <a:gd name="T17" fmla="*/ 1123 w 1123"/>
                  <a:gd name="T18" fmla="*/ 137 h 1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23" h="137">
                    <a:moveTo>
                      <a:pt x="0" y="137"/>
                    </a:moveTo>
                    <a:lnTo>
                      <a:pt x="1013" y="137"/>
                    </a:lnTo>
                    <a:lnTo>
                      <a:pt x="1123" y="0"/>
                    </a:lnTo>
                    <a:lnTo>
                      <a:pt x="350" y="0"/>
                    </a:lnTo>
                    <a:lnTo>
                      <a:pt x="0" y="137"/>
                    </a:lnTo>
                    <a:close/>
                  </a:path>
                </a:pathLst>
              </a:custGeom>
              <a:solidFill>
                <a:srgbClr val="BF3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2" name="Freeform 22"/>
              <p:cNvSpPr>
                <a:spLocks/>
              </p:cNvSpPr>
              <p:nvPr/>
            </p:nvSpPr>
            <p:spPr bwMode="auto">
              <a:xfrm>
                <a:off x="1158" y="1848"/>
                <a:ext cx="947" cy="389"/>
              </a:xfrm>
              <a:custGeom>
                <a:avLst/>
                <a:gdLst>
                  <a:gd name="T0" fmla="*/ 0 w 1895"/>
                  <a:gd name="T1" fmla="*/ 6 h 779"/>
                  <a:gd name="T2" fmla="*/ 14 w 1895"/>
                  <a:gd name="T3" fmla="*/ 6 h 779"/>
                  <a:gd name="T4" fmla="*/ 11 w 1895"/>
                  <a:gd name="T5" fmla="*/ 0 h 779"/>
                  <a:gd name="T6" fmla="*/ 3 w 1895"/>
                  <a:gd name="T7" fmla="*/ 0 h 779"/>
                  <a:gd name="T8" fmla="*/ 0 w 1895"/>
                  <a:gd name="T9" fmla="*/ 6 h 7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95"/>
                  <a:gd name="T16" fmla="*/ 0 h 779"/>
                  <a:gd name="T17" fmla="*/ 1895 w 1895"/>
                  <a:gd name="T18" fmla="*/ 779 h 77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95" h="779">
                    <a:moveTo>
                      <a:pt x="0" y="779"/>
                    </a:moveTo>
                    <a:lnTo>
                      <a:pt x="1895" y="779"/>
                    </a:lnTo>
                    <a:lnTo>
                      <a:pt x="1456" y="0"/>
                    </a:lnTo>
                    <a:lnTo>
                      <a:pt x="441" y="0"/>
                    </a:lnTo>
                    <a:lnTo>
                      <a:pt x="0" y="779"/>
                    </a:lnTo>
                    <a:close/>
                  </a:path>
                </a:pathLst>
              </a:custGeom>
              <a:solidFill>
                <a:srgbClr val="FF5F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defTabSz="457200"/>
                <a:r>
                  <a:rPr lang="en-US" sz="4000">
                    <a:solidFill>
                      <a:srgbClr val="000000"/>
                    </a:solidFill>
                    <a:latin typeface="Calibri" charset="0"/>
                  </a:rPr>
                  <a:t>RCT</a:t>
                </a:r>
              </a:p>
            </p:txBody>
          </p:sp>
        </p:grpSp>
        <p:grpSp>
          <p:nvGrpSpPr>
            <p:cNvPr id="6157" name="Group 23"/>
            <p:cNvGrpSpPr>
              <a:grpSpLocks/>
            </p:cNvGrpSpPr>
            <p:nvPr/>
          </p:nvGrpSpPr>
          <p:grpSpPr bwMode="auto">
            <a:xfrm>
              <a:off x="3453904" y="435541"/>
              <a:ext cx="1007624" cy="753826"/>
              <a:chOff x="1411" y="1430"/>
              <a:chExt cx="490" cy="387"/>
            </a:xfrm>
          </p:grpSpPr>
          <p:sp>
            <p:nvSpPr>
              <p:cNvPr id="6158" name="Freeform 24"/>
              <p:cNvSpPr>
                <a:spLocks/>
              </p:cNvSpPr>
              <p:nvPr/>
            </p:nvSpPr>
            <p:spPr bwMode="auto">
              <a:xfrm>
                <a:off x="1630" y="1430"/>
                <a:ext cx="271" cy="387"/>
              </a:xfrm>
              <a:custGeom>
                <a:avLst/>
                <a:gdLst>
                  <a:gd name="T0" fmla="*/ 4 w 540"/>
                  <a:gd name="T1" fmla="*/ 6 h 775"/>
                  <a:gd name="T2" fmla="*/ 5 w 540"/>
                  <a:gd name="T3" fmla="*/ 5 h 775"/>
                  <a:gd name="T4" fmla="*/ 0 w 540"/>
                  <a:gd name="T5" fmla="*/ 0 h 775"/>
                  <a:gd name="T6" fmla="*/ 4 w 540"/>
                  <a:gd name="T7" fmla="*/ 6 h 77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0"/>
                  <a:gd name="T13" fmla="*/ 0 h 775"/>
                  <a:gd name="T14" fmla="*/ 540 w 540"/>
                  <a:gd name="T15" fmla="*/ 775 h 77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0" h="775">
                    <a:moveTo>
                      <a:pt x="439" y="775"/>
                    </a:moveTo>
                    <a:lnTo>
                      <a:pt x="540" y="654"/>
                    </a:lnTo>
                    <a:lnTo>
                      <a:pt x="0" y="0"/>
                    </a:lnTo>
                    <a:lnTo>
                      <a:pt x="439" y="775"/>
                    </a:lnTo>
                    <a:close/>
                  </a:path>
                </a:pathLst>
              </a:custGeom>
              <a:solidFill>
                <a:srgbClr val="FF99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9" name="Freeform 25"/>
              <p:cNvSpPr>
                <a:spLocks/>
              </p:cNvSpPr>
              <p:nvPr/>
            </p:nvSpPr>
            <p:spPr bwMode="auto">
              <a:xfrm>
                <a:off x="1411" y="1430"/>
                <a:ext cx="439" cy="387"/>
              </a:xfrm>
              <a:custGeom>
                <a:avLst/>
                <a:gdLst>
                  <a:gd name="T0" fmla="*/ 0 w 879"/>
                  <a:gd name="T1" fmla="*/ 6 h 775"/>
                  <a:gd name="T2" fmla="*/ 6 w 879"/>
                  <a:gd name="T3" fmla="*/ 6 h 775"/>
                  <a:gd name="T4" fmla="*/ 3 w 879"/>
                  <a:gd name="T5" fmla="*/ 0 h 775"/>
                  <a:gd name="T6" fmla="*/ 0 w 879"/>
                  <a:gd name="T7" fmla="*/ 6 h 77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79"/>
                  <a:gd name="T13" fmla="*/ 0 h 775"/>
                  <a:gd name="T14" fmla="*/ 879 w 879"/>
                  <a:gd name="T15" fmla="*/ 775 h 77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79" h="775">
                    <a:moveTo>
                      <a:pt x="0" y="775"/>
                    </a:moveTo>
                    <a:lnTo>
                      <a:pt x="879" y="775"/>
                    </a:lnTo>
                    <a:lnTo>
                      <a:pt x="440" y="0"/>
                    </a:lnTo>
                    <a:lnTo>
                      <a:pt x="0" y="775"/>
                    </a:lnTo>
                    <a:close/>
                  </a:path>
                </a:pathLst>
              </a:custGeom>
              <a:solidFill>
                <a:srgbClr val="FF99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6147" name="Down Arrow 29"/>
          <p:cNvSpPr>
            <a:spLocks noChangeArrowheads="1"/>
          </p:cNvSpPr>
          <p:nvPr/>
        </p:nvSpPr>
        <p:spPr bwMode="auto">
          <a:xfrm rot="-8919273">
            <a:off x="3429000" y="1"/>
            <a:ext cx="439738" cy="6835775"/>
          </a:xfrm>
          <a:prstGeom prst="downArrow">
            <a:avLst>
              <a:gd name="adj1" fmla="val 50000"/>
              <a:gd name="adj2" fmla="val 45772"/>
            </a:avLst>
          </a:prstGeom>
          <a:solidFill>
            <a:schemeClr val="accent1"/>
          </a:soli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defTabSz="457200"/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6148" name="Down Arrow 30"/>
          <p:cNvSpPr>
            <a:spLocks noChangeArrowheads="1"/>
          </p:cNvSpPr>
          <p:nvPr/>
        </p:nvSpPr>
        <p:spPr bwMode="auto">
          <a:xfrm rot="8435702">
            <a:off x="7924800" y="-304800"/>
            <a:ext cx="495300" cy="6711950"/>
          </a:xfrm>
          <a:prstGeom prst="downArrow">
            <a:avLst>
              <a:gd name="adj1" fmla="val 50000"/>
              <a:gd name="adj2" fmla="val 50002"/>
            </a:avLst>
          </a:prstGeom>
          <a:solidFill>
            <a:srgbClr val="66FF33"/>
          </a:soli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defTabSz="457200"/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6149" name="TextBox 31"/>
          <p:cNvSpPr txBox="1">
            <a:spLocks noChangeArrowheads="1"/>
          </p:cNvSpPr>
          <p:nvPr/>
        </p:nvSpPr>
        <p:spPr bwMode="auto">
          <a:xfrm rot="-3540990">
            <a:off x="1460501" y="2917826"/>
            <a:ext cx="3903662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5720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2000" b="1" dirty="0">
                <a:solidFill>
                  <a:srgbClr val="000000"/>
                </a:solidFill>
                <a:latin typeface="Calibri" charset="0"/>
                <a:cs typeface="Arial" charset="0"/>
              </a:rPr>
              <a:t>Study overall Design</a:t>
            </a:r>
          </a:p>
        </p:txBody>
      </p:sp>
      <p:sp>
        <p:nvSpPr>
          <p:cNvPr id="6150" name="TextBox 32"/>
          <p:cNvSpPr txBox="1">
            <a:spLocks noChangeArrowheads="1"/>
          </p:cNvSpPr>
          <p:nvPr/>
        </p:nvSpPr>
        <p:spPr bwMode="auto">
          <a:xfrm rot="3055698">
            <a:off x="6800057" y="2605882"/>
            <a:ext cx="4117975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5720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2000" b="1" dirty="0">
                <a:solidFill>
                  <a:srgbClr val="000000"/>
                </a:solidFill>
                <a:latin typeface="Calibri" charset="0"/>
                <a:cs typeface="Arial" charset="0"/>
              </a:rPr>
              <a:t>Study  overall quality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  <a:latin typeface="Calibri" charset="0"/>
                <a:cs typeface="Arial" charset="0"/>
              </a:rPr>
              <a:t>(validity)</a:t>
            </a:r>
          </a:p>
        </p:txBody>
      </p:sp>
      <p:sp>
        <p:nvSpPr>
          <p:cNvPr id="6151" name="TextBox 31"/>
          <p:cNvSpPr txBox="1">
            <a:spLocks noChangeArrowheads="1"/>
          </p:cNvSpPr>
          <p:nvPr/>
        </p:nvSpPr>
        <p:spPr bwMode="auto">
          <a:xfrm>
            <a:off x="5422900" y="762000"/>
            <a:ext cx="596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45720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3200">
                <a:solidFill>
                  <a:srgbClr val="000000"/>
                </a:solidFill>
                <a:latin typeface="Calibri" charset="0"/>
                <a:cs typeface="Arial" charset="0"/>
              </a:rPr>
              <a:t>SR</a:t>
            </a:r>
          </a:p>
        </p:txBody>
      </p:sp>
    </p:spTree>
    <p:extLst>
      <p:ext uri="{BB962C8B-B14F-4D97-AF65-F5344CB8AC3E}">
        <p14:creationId xmlns:p14="http://schemas.microsoft.com/office/powerpoint/2010/main" val="163769455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Prospective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8305800" cy="4953000"/>
          </a:xfrm>
        </p:spPr>
        <p:txBody>
          <a:bodyPr>
            <a:normAutofit/>
          </a:bodyPr>
          <a:lstStyle/>
          <a:p>
            <a:r>
              <a:rPr lang="en-US" dirty="0"/>
              <a:t>What is a prospective evaluation?</a:t>
            </a:r>
          </a:p>
          <a:p>
            <a:pPr lvl="1"/>
            <a:r>
              <a:rPr lang="en-US" dirty="0"/>
              <a:t>Evaluation designed in advance</a:t>
            </a:r>
          </a:p>
          <a:p>
            <a:endParaRPr lang="en-US" sz="800" dirty="0"/>
          </a:p>
          <a:p>
            <a:r>
              <a:rPr lang="en-US" dirty="0"/>
              <a:t>Advantages</a:t>
            </a:r>
          </a:p>
          <a:p>
            <a:pPr lvl="1"/>
            <a:r>
              <a:rPr lang="en-US" dirty="0"/>
              <a:t>Collect specific data</a:t>
            </a:r>
          </a:p>
          <a:p>
            <a:pPr lvl="1"/>
            <a:r>
              <a:rPr lang="en-US" dirty="0"/>
              <a:t>Collaborative design and evaluation</a:t>
            </a:r>
          </a:p>
          <a:p>
            <a:pPr marL="457200" lvl="1" indent="0">
              <a:buNone/>
            </a:pPr>
            <a:endParaRPr lang="en-US" sz="800" dirty="0"/>
          </a:p>
          <a:p>
            <a:r>
              <a:rPr lang="en-US" dirty="0"/>
              <a:t>Disadvantages?</a:t>
            </a:r>
          </a:p>
          <a:p>
            <a:pPr lvl="1"/>
            <a:r>
              <a:rPr lang="en-US" dirty="0"/>
              <a:t>Long term results emerge in the long run </a:t>
            </a:r>
          </a:p>
          <a:p>
            <a:pPr lvl="1"/>
            <a:r>
              <a:rPr lang="en-US" dirty="0"/>
              <a:t>Q: What approaches could give us long run results in the short run?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623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972</Words>
  <Application>Microsoft Office PowerPoint</Application>
  <PresentationFormat>Custom</PresentationFormat>
  <Paragraphs>256</Paragraphs>
  <Slides>40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Experimental Study Design</vt:lpstr>
      <vt:lpstr>Objectives</vt:lpstr>
      <vt:lpstr>PowerPoint Presentation</vt:lpstr>
      <vt:lpstr>TYPES OF EXPERIMENTAL STUDIES </vt:lpstr>
      <vt:lpstr>Randomized Controlled Trials</vt:lpstr>
      <vt:lpstr>Intervention</vt:lpstr>
      <vt:lpstr>QUASI-EXPERIMENTS </vt:lpstr>
      <vt:lpstr>PowerPoint Presentation</vt:lpstr>
      <vt:lpstr>Prospective evaluation</vt:lpstr>
      <vt:lpstr>Comparator in experimental study</vt:lpstr>
      <vt:lpstr>PowerPoint Presentation</vt:lpstr>
      <vt:lpstr>PowerPoint Presentation</vt:lpstr>
      <vt:lpstr>PowerPoint Presentation</vt:lpstr>
      <vt:lpstr>Randomized Clinical Trial</vt:lpstr>
      <vt:lpstr>Phase I</vt:lpstr>
      <vt:lpstr>Phase II</vt:lpstr>
      <vt:lpstr>Phase III</vt:lpstr>
      <vt:lpstr>Phase IV</vt:lpstr>
      <vt:lpstr>PowerPoint Presentation</vt:lpstr>
      <vt:lpstr>RCT</vt:lpstr>
      <vt:lpstr>PowerPoint Presentation</vt:lpstr>
      <vt:lpstr>PowerPoint Presentation</vt:lpstr>
      <vt:lpstr>PowerPoint Presentation</vt:lpstr>
      <vt:lpstr>Factorial Design</vt:lpstr>
      <vt:lpstr>PowerPoint Presentation</vt:lpstr>
      <vt:lpstr>Considerations in Assessing the Validity of a Clinical Trial</vt:lpstr>
      <vt:lpstr>Randomization</vt:lpstr>
      <vt:lpstr>Randomization</vt:lpstr>
      <vt:lpstr>Allocation Concealment</vt:lpstr>
      <vt:lpstr>CONCEALED ALLOCATION</vt:lpstr>
      <vt:lpstr>CONCEALED ALLOCATION</vt:lpstr>
      <vt:lpstr>CONCEALED ALLOCATION</vt:lpstr>
      <vt:lpstr>Blinding</vt:lpstr>
      <vt:lpstr>PowerPoint Presentation</vt:lpstr>
      <vt:lpstr>Blinding</vt:lpstr>
      <vt:lpstr>TREATMENT EFFECT OVERESTIMATED WITHOUT RANDOMIZATION AND BLINDING</vt:lpstr>
      <vt:lpstr>Loss to Follow-Up</vt:lpstr>
      <vt:lpstr>Compliance</vt:lpstr>
      <vt:lpstr>Analysis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ahmad alhersi</dc:creator>
  <cp:lastModifiedBy>Dr.Ahmad Hersi</cp:lastModifiedBy>
  <cp:revision>31</cp:revision>
  <dcterms:created xsi:type="dcterms:W3CDTF">2018-10-03T18:42:11Z</dcterms:created>
  <dcterms:modified xsi:type="dcterms:W3CDTF">2018-10-04T08:54:28Z</dcterms:modified>
</cp:coreProperties>
</file>