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handoutMasterIdLst>
    <p:handoutMasterId r:id="rId44"/>
  </p:handoutMasterIdLst>
  <p:sldIdLst>
    <p:sldId id="256" r:id="rId2"/>
    <p:sldId id="257" r:id="rId3"/>
    <p:sldId id="337" r:id="rId4"/>
    <p:sldId id="332" r:id="rId5"/>
    <p:sldId id="333" r:id="rId6"/>
    <p:sldId id="334" r:id="rId7"/>
    <p:sldId id="335" r:id="rId8"/>
    <p:sldId id="338" r:id="rId9"/>
    <p:sldId id="339" r:id="rId10"/>
    <p:sldId id="336" r:id="rId11"/>
    <p:sldId id="309" r:id="rId12"/>
    <p:sldId id="331" r:id="rId13"/>
    <p:sldId id="277" r:id="rId14"/>
    <p:sldId id="305" r:id="rId15"/>
    <p:sldId id="311" r:id="rId16"/>
    <p:sldId id="278" r:id="rId17"/>
    <p:sldId id="279" r:id="rId18"/>
    <p:sldId id="306" r:id="rId19"/>
    <p:sldId id="321" r:id="rId20"/>
    <p:sldId id="322" r:id="rId21"/>
    <p:sldId id="323" r:id="rId22"/>
    <p:sldId id="324" r:id="rId23"/>
    <p:sldId id="325" r:id="rId24"/>
    <p:sldId id="280" r:id="rId25"/>
    <p:sldId id="320" r:id="rId26"/>
    <p:sldId id="312" r:id="rId27"/>
    <p:sldId id="313" r:id="rId28"/>
    <p:sldId id="314" r:id="rId29"/>
    <p:sldId id="330" r:id="rId30"/>
    <p:sldId id="329" r:id="rId31"/>
    <p:sldId id="315" r:id="rId32"/>
    <p:sldId id="326" r:id="rId33"/>
    <p:sldId id="327" r:id="rId34"/>
    <p:sldId id="328" r:id="rId35"/>
    <p:sldId id="316" r:id="rId36"/>
    <p:sldId id="317" r:id="rId37"/>
    <p:sldId id="283" r:id="rId38"/>
    <p:sldId id="318" r:id="rId39"/>
    <p:sldId id="340" r:id="rId40"/>
    <p:sldId id="341" r:id="rId41"/>
    <p:sldId id="319" r:id="rId42"/>
    <p:sldId id="308" r:id="rId43"/>
  </p:sldIdLst>
  <p:sldSz cx="9144000" cy="6858000" type="screen4x3"/>
  <p:notesSz cx="6858000" cy="9144000"/>
  <p:defaultTextStyle>
    <a:defPPr>
      <a:defRPr lang="ar-SA"/>
    </a:defPPr>
    <a:lvl1pPr algn="r" rtl="1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1pPr>
    <a:lvl2pPr marL="457200" algn="r" rtl="1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2pPr>
    <a:lvl3pPr marL="914400" algn="r" rtl="1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3pPr>
    <a:lvl4pPr marL="1371600" algn="r" rtl="1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4pPr>
    <a:lvl5pPr marL="1828800" algn="r" rtl="1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BC526"/>
    <a:srgbClr val="F9FBA3"/>
    <a:srgbClr val="B88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4380" autoAdjust="0"/>
    <p:restoredTop sz="86333" autoAdjust="0"/>
  </p:normalViewPr>
  <p:slideViewPr>
    <p:cSldViewPr>
      <p:cViewPr varScale="1">
        <p:scale>
          <a:sx n="73" d="100"/>
          <a:sy n="73" d="100"/>
        </p:scale>
        <p:origin x="6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6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EA2732-069D-475D-8EE7-43C46F39D4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40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64069-00CA-4336-90BE-07D61FA707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8C6C-BE8C-45E9-8D4C-55BA26C7EA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E6372-9E8C-4A31-99BD-F699D8A0A1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44E80-5326-4EFC-91F5-50597AE89E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17531-4C60-4134-B900-18615099C26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0E155-D58B-45C7-B65F-CC745DE406F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38B80-499C-4090-A815-2546C16B89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1B53D-6E68-47F3-8EB6-4B4CE37374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4A111-A917-4363-9BEB-641E0D081DD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2FC53-5555-4AB2-8372-39BA52127B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FFA07-1670-4B4C-AC32-D584EA3A26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94F66FD-0CAD-4786-A982-9E732159EB4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533400" y="152400"/>
            <a:ext cx="7772400" cy="52578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rtl="0" eaLnBrk="1" hangingPunct="1">
              <a:defRPr/>
            </a:pPr>
            <a:r>
              <a:rPr lang="en-US" b="1" dirty="0" smtClean="0"/>
              <a:t>Selecting a Research Topic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000" b="1" dirty="0" smtClean="0">
                <a:solidFill>
                  <a:schemeClr val="tx1"/>
                </a:solidFill>
                <a:cs typeface="Arabic Transparent" pitchFamily="2" charset="-78"/>
              </a:rPr>
              <a:t>Dr. </a:t>
            </a:r>
            <a:r>
              <a:rPr lang="en-US" sz="2000" b="1" dirty="0" err="1" smtClean="0">
                <a:solidFill>
                  <a:schemeClr val="tx1"/>
                </a:solidFill>
                <a:cs typeface="Arabic Transparent" pitchFamily="2" charset="-78"/>
              </a:rPr>
              <a:t>Abdulaziz</a:t>
            </a:r>
            <a:r>
              <a:rPr lang="en-US" sz="2000" b="1" dirty="0" smtClean="0">
                <a:solidFill>
                  <a:schemeClr val="tx1"/>
                </a:solidFill>
                <a:cs typeface="Arabic Transparent" pitchFamily="2" charset="-78"/>
              </a:rPr>
              <a:t> Ali </a:t>
            </a:r>
            <a:r>
              <a:rPr lang="en-US" sz="2000" b="1" dirty="0" err="1" smtClean="0">
                <a:solidFill>
                  <a:schemeClr val="tx1"/>
                </a:solidFill>
                <a:cs typeface="Arabic Transparent" pitchFamily="2" charset="-78"/>
              </a:rPr>
              <a:t>Almezam</a:t>
            </a:r>
            <a:r>
              <a:rPr lang="en-US" sz="2000" b="1" dirty="0" smtClean="0">
                <a:solidFill>
                  <a:schemeClr val="tx1"/>
                </a:solidFill>
                <a:cs typeface="Arabic Transparent" pitchFamily="2" charset="-78"/>
              </a:rPr>
              <a:t>, MD, MSC, ABCM</a:t>
            </a:r>
            <a:r>
              <a:rPr lang="ar-SA" sz="2000" b="1" dirty="0" smtClean="0">
                <a:solidFill>
                  <a:schemeClr val="tx1"/>
                </a:solidFill>
                <a:cs typeface="Arabic Transparent" pitchFamily="2" charset="-78"/>
              </a:rPr>
              <a:t/>
            </a:r>
            <a:br>
              <a:rPr lang="ar-SA" sz="2000" b="1" dirty="0" smtClean="0">
                <a:solidFill>
                  <a:schemeClr val="tx1"/>
                </a:solidFill>
                <a:cs typeface="Arabic Transparent" pitchFamily="2" charset="-78"/>
              </a:rPr>
            </a:br>
            <a:r>
              <a:rPr lang="en-US" sz="2000" b="1" dirty="0" smtClean="0">
                <a:solidFill>
                  <a:schemeClr val="tx1"/>
                </a:solidFill>
                <a:cs typeface="Arabic Transparent" pitchFamily="2" charset="-78"/>
              </a:rPr>
              <a:t>Family and Community Medicine Department</a:t>
            </a:r>
            <a:r>
              <a:rPr lang="ar-SA" sz="2000" b="1" dirty="0" smtClean="0">
                <a:solidFill>
                  <a:schemeClr val="tx1"/>
                </a:solidFill>
                <a:cs typeface="Arabic Transparent" pitchFamily="2" charset="-78"/>
              </a:rPr>
              <a:t/>
            </a:r>
            <a:br>
              <a:rPr lang="ar-SA" sz="2000" b="1" dirty="0" smtClean="0">
                <a:solidFill>
                  <a:schemeClr val="tx1"/>
                </a:solidFill>
                <a:cs typeface="Arabic Transparent" pitchFamily="2" charset="-78"/>
              </a:rPr>
            </a:br>
            <a:r>
              <a:rPr lang="en-US" sz="2000" b="1" dirty="0" smtClean="0">
                <a:solidFill>
                  <a:schemeClr val="tx1"/>
                </a:solidFill>
                <a:cs typeface="Arabic Transparent" pitchFamily="2" charset="-78"/>
              </a:rPr>
              <a:t>Collage of Medicine, King Saud University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 smtClean="0"/>
              <a:t>Cycle of Research &amp; Development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 </a:t>
            </a:r>
            <a:endParaRPr lang="en-US" sz="2800" dirty="0" smtClean="0"/>
          </a:p>
          <a:p>
            <a:pPr algn="l" rtl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6511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0" y="609600"/>
            <a:ext cx="8305800" cy="53340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>
                <a:solidFill>
                  <a:schemeClr val="tx1"/>
                </a:solidFill>
                <a:cs typeface="Arabic Transparent" pitchFamily="2" charset="-78"/>
              </a:rPr>
              <a:t> </a:t>
            </a:r>
            <a:br>
              <a:rPr lang="en-US" sz="2000" b="1" dirty="0" smtClean="0">
                <a:solidFill>
                  <a:schemeClr val="tx1"/>
                </a:solidFill>
                <a:cs typeface="Arabic Transparent" pitchFamily="2" charset="-78"/>
              </a:rPr>
            </a:br>
            <a:r>
              <a:rPr lang="en-US" sz="2000" b="1" dirty="0" smtClean="0">
                <a:solidFill>
                  <a:schemeClr val="tx1"/>
                </a:solidFill>
                <a:cs typeface="Arabic Transparent" pitchFamily="2" charset="-78"/>
              </a:rPr>
              <a:t>]0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914401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>
                <a:solidFill>
                  <a:schemeClr val="tx2"/>
                </a:solidFill>
              </a:rPr>
              <a:t>Selecting A Research Topic</a:t>
            </a:r>
            <a:endParaRPr lang="en-US" sz="4000" b="1" dirty="0">
              <a:solidFill>
                <a:schemeClr val="tx2"/>
              </a:solidFill>
            </a:endParaRPr>
          </a:p>
        </p:txBody>
      </p:sp>
      <p:pic>
        <p:nvPicPr>
          <p:cNvPr id="5" name="Picture 4" descr="targ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60732"/>
            <a:ext cx="9144000" cy="529726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 smtClean="0"/>
              <a:t>Importance of Choosing an Idea 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   </a:t>
            </a:r>
            <a:r>
              <a:rPr lang="en-US" sz="2800" dirty="0" smtClean="0"/>
              <a:t>- Deciding on an Idea or answerable and relevant research question lies at the heart of all good research  projects.</a:t>
            </a:r>
          </a:p>
          <a:p>
            <a:pPr algn="l" rtl="0">
              <a:buNone/>
            </a:pPr>
            <a:r>
              <a:rPr lang="en-US" sz="2800" dirty="0" smtClean="0"/>
              <a:t>   - The right way toward a publishable article.</a:t>
            </a:r>
          </a:p>
          <a:p>
            <a:pPr algn="l" rtl="0">
              <a:buNone/>
            </a:pPr>
            <a:r>
              <a:rPr lang="en-US" sz="2800" dirty="0" smtClean="0"/>
              <a:t>   - Appreciated by decision makers.</a:t>
            </a:r>
          </a:p>
          <a:p>
            <a:pPr algn="l" rtl="0">
              <a:buNone/>
            </a:pPr>
            <a:r>
              <a:rPr lang="en-US" sz="2800" dirty="0" smtClean="0"/>
              <a:t>     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069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rtl="0"/>
            <a:r>
              <a:rPr lang="en-US" sz="4000" b="1" dirty="0" smtClean="0"/>
              <a:t>Factors to consider in Selecting </a:t>
            </a:r>
            <a:br>
              <a:rPr lang="en-US" sz="4000" b="1" dirty="0" smtClean="0"/>
            </a:br>
            <a:r>
              <a:rPr lang="en-US" sz="4000" b="1" dirty="0" smtClean="0"/>
              <a:t>A Research Problem 1</a:t>
            </a:r>
            <a:endParaRPr lang="en-US" sz="4000" b="1" dirty="0"/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sz="2800" dirty="0" smtClean="0"/>
              <a:t>    The topic should be </a:t>
            </a:r>
            <a:r>
              <a:rPr lang="en-US" sz="2800" i="1" dirty="0" smtClean="0"/>
              <a:t>important </a:t>
            </a:r>
            <a:r>
              <a:rPr lang="en-US" sz="2800" b="1" i="1" dirty="0" smtClean="0"/>
              <a:t>significant</a:t>
            </a:r>
            <a:r>
              <a:rPr lang="en-US" sz="2800" i="1" dirty="0" smtClean="0"/>
              <a:t>.</a:t>
            </a:r>
          </a:p>
          <a:p>
            <a:pPr marL="457200" lvl="1" indent="0" algn="l" rtl="0">
              <a:buNone/>
            </a:pPr>
            <a:r>
              <a:rPr lang="en-US" dirty="0" smtClean="0"/>
              <a:t>Writing a thesis or dissertation is an exercise</a:t>
            </a:r>
          </a:p>
          <a:p>
            <a:pPr marL="457200" lvl="1" indent="0" algn="l" rtl="0">
              <a:buNone/>
            </a:pPr>
            <a:r>
              <a:rPr lang="en-US" dirty="0" smtClean="0"/>
              <a:t>to learn how to conduct research.</a:t>
            </a:r>
          </a:p>
          <a:p>
            <a:pPr lvl="1" algn="l" rtl="0">
              <a:buNone/>
            </a:pPr>
            <a:r>
              <a:rPr lang="en-US" dirty="0" smtClean="0"/>
              <a:t>However, graduate students can learn the </a:t>
            </a:r>
          </a:p>
          <a:p>
            <a:pPr lvl="1" algn="l" rtl="0">
              <a:buNone/>
            </a:pPr>
            <a:r>
              <a:rPr lang="en-US" dirty="0" smtClean="0"/>
              <a:t>research  process on an important topic just </a:t>
            </a:r>
          </a:p>
          <a:p>
            <a:pPr lvl="1" algn="l" rtl="0">
              <a:buNone/>
            </a:pPr>
            <a:r>
              <a:rPr lang="en-US" dirty="0" smtClean="0"/>
              <a:t>as easy as learning the research process on</a:t>
            </a:r>
          </a:p>
          <a:p>
            <a:pPr lvl="1" algn="l" rtl="0">
              <a:buNone/>
            </a:pPr>
            <a:r>
              <a:rPr lang="en-US" dirty="0" smtClean="0"/>
              <a:t>a piddle topic!</a:t>
            </a:r>
            <a:endParaRPr lang="en-US" b="1" dirty="0" smtClean="0">
              <a:solidFill>
                <a:srgbClr val="FFFF00"/>
              </a:solidFill>
              <a:latin typeface="Helvetic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rtl="0"/>
            <a:r>
              <a:rPr lang="en-US" sz="4000" b="1" dirty="0" smtClean="0"/>
              <a:t>Factors to consider in Selecting </a:t>
            </a:r>
            <a:br>
              <a:rPr lang="en-US" sz="4000" b="1" dirty="0" smtClean="0"/>
            </a:br>
            <a:r>
              <a:rPr lang="en-US" sz="4000" b="1" dirty="0" smtClean="0"/>
              <a:t>A Research Problem 2</a:t>
            </a:r>
            <a:endParaRPr lang="en-US" sz="4000" b="1" dirty="0"/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sz="2800" dirty="0" smtClean="0"/>
              <a:t>Consider the </a:t>
            </a:r>
            <a:r>
              <a:rPr lang="en-US" sz="2800" b="1" i="1" dirty="0" smtClean="0"/>
              <a:t>feasibility</a:t>
            </a:r>
            <a:r>
              <a:rPr lang="en-US" sz="2800" i="1" dirty="0" smtClean="0"/>
              <a:t> </a:t>
            </a:r>
            <a:r>
              <a:rPr lang="en-US" sz="2800" dirty="0" smtClean="0"/>
              <a:t>of the project. </a:t>
            </a:r>
          </a:p>
          <a:p>
            <a:pPr algn="l" rtl="0">
              <a:buNone/>
            </a:pPr>
            <a:r>
              <a:rPr lang="en-US" sz="2800" dirty="0" smtClean="0"/>
              <a:t>How much</a:t>
            </a:r>
            <a:r>
              <a:rPr lang="en-US" sz="2800" i="1" dirty="0" smtClean="0"/>
              <a:t> </a:t>
            </a:r>
            <a:r>
              <a:rPr lang="en-US" sz="2800" b="1" i="1" dirty="0" smtClean="0"/>
              <a:t>time</a:t>
            </a:r>
            <a:r>
              <a:rPr lang="en-US" sz="2800" dirty="0" smtClean="0"/>
              <a:t> do you have available?</a:t>
            </a:r>
          </a:p>
          <a:p>
            <a:pPr algn="l" rtl="0">
              <a:buNone/>
            </a:pPr>
            <a:r>
              <a:rPr lang="en-US" sz="2800" dirty="0" smtClean="0"/>
              <a:t>Do you really want to do a longitudinal study that will </a:t>
            </a:r>
          </a:p>
          <a:p>
            <a:pPr algn="l" rtl="0">
              <a:buNone/>
            </a:pPr>
            <a:r>
              <a:rPr lang="en-US" sz="2800" dirty="0" smtClean="0"/>
              <a:t>take 3 years to complete for a MS thesis?</a:t>
            </a:r>
          </a:p>
          <a:p>
            <a:pPr algn="l" rtl="0">
              <a:buNone/>
            </a:pPr>
            <a:r>
              <a:rPr lang="en-US" sz="2800" dirty="0" smtClean="0"/>
              <a:t>How </a:t>
            </a:r>
            <a:r>
              <a:rPr lang="en-US" sz="2800" b="1" i="1" dirty="0" smtClean="0"/>
              <a:t>difficult</a:t>
            </a:r>
            <a:r>
              <a:rPr lang="en-US" sz="2800" dirty="0" smtClean="0"/>
              <a:t> is it.</a:t>
            </a:r>
          </a:p>
          <a:p>
            <a:pPr algn="l" rtl="0">
              <a:buNone/>
            </a:pPr>
            <a:r>
              <a:rPr lang="en-US" sz="2800" dirty="0" smtClean="0"/>
              <a:t>Are data available?</a:t>
            </a:r>
          </a:p>
          <a:p>
            <a:pPr algn="l" rtl="0">
              <a:buNone/>
            </a:pPr>
            <a:r>
              <a:rPr lang="en-US" sz="2800" dirty="0" smtClean="0"/>
              <a:t>How much will it </a:t>
            </a:r>
            <a:r>
              <a:rPr lang="en-US" sz="2800" b="1" i="1" dirty="0" smtClean="0"/>
              <a:t>cost </a:t>
            </a:r>
            <a:r>
              <a:rPr lang="en-US" sz="2800" dirty="0" smtClean="0"/>
              <a:t>?</a:t>
            </a:r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6002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4000" b="1" dirty="0" smtClean="0"/>
              <a:t>Factors to consider in Selecting  </a:t>
            </a:r>
            <a:br>
              <a:rPr lang="en-US" sz="4000" b="1" dirty="0" smtClean="0"/>
            </a:br>
            <a:r>
              <a:rPr lang="en-US" sz="4000" b="1" dirty="0" smtClean="0"/>
              <a:t>A Research Problem 3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981200"/>
            <a:ext cx="8540750" cy="3736975"/>
          </a:xfrm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Make sure the topic is </a:t>
            </a:r>
            <a:r>
              <a:rPr lang="en-US" b="1" i="1" dirty="0" smtClean="0"/>
              <a:t>ethical</a:t>
            </a:r>
            <a:r>
              <a:rPr lang="en-US" dirty="0" smtClean="0"/>
              <a:t> to study.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</p:txBody>
      </p:sp>
      <p:pic>
        <p:nvPicPr>
          <p:cNvPr id="4" name="Picture 1028" descr="man getting shocke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124200"/>
            <a:ext cx="4648200" cy="334645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7526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4000" b="1" dirty="0" smtClean="0"/>
              <a:t>Factors to consider in Selecting </a:t>
            </a:r>
            <a:br>
              <a:rPr lang="en-US" sz="4000" b="1" dirty="0" smtClean="0"/>
            </a:br>
            <a:r>
              <a:rPr lang="en-US" sz="4000" b="1" dirty="0" smtClean="0"/>
              <a:t> A Research Problem 4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905000"/>
            <a:ext cx="8540750" cy="3813175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   </a:t>
            </a:r>
            <a:r>
              <a:rPr lang="en-US" sz="2800" dirty="0" smtClean="0"/>
              <a:t>You should have </a:t>
            </a:r>
            <a:r>
              <a:rPr lang="en-US" sz="2800" b="1" dirty="0" smtClean="0"/>
              <a:t>a </a:t>
            </a:r>
            <a:r>
              <a:rPr lang="en-US" sz="2800" b="1" i="1" dirty="0" smtClean="0"/>
              <a:t>personal interest</a:t>
            </a:r>
            <a:r>
              <a:rPr lang="en-US" sz="2800" b="1" dirty="0" smtClean="0"/>
              <a:t> </a:t>
            </a:r>
            <a:r>
              <a:rPr lang="en-US" sz="2800" dirty="0" smtClean="0"/>
              <a:t>in the topic. It is the fuel of your work.</a:t>
            </a:r>
          </a:p>
          <a:p>
            <a:pPr algn="l" rtl="0">
              <a:buNone/>
            </a:pPr>
            <a:r>
              <a:rPr lang="en-US" sz="2800" dirty="0" smtClean="0"/>
              <a:t>   By the time you are done, you may really be tired of the topic.</a:t>
            </a:r>
          </a:p>
          <a:p>
            <a:pPr marL="609600" indent="-609600" algn="l" rtl="0" eaLnBrk="1" hangingPunct="1">
              <a:lnSpc>
                <a:spcPct val="90000"/>
              </a:lnSpc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</p:txBody>
      </p:sp>
      <p:pic>
        <p:nvPicPr>
          <p:cNvPr id="4" name="Picture 4" descr="tired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732338"/>
            <a:ext cx="2362200" cy="212566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4000" b="1" dirty="0" smtClean="0"/>
              <a:t>Factors to consider in Selecting    A Research Problem 5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   </a:t>
            </a:r>
            <a:r>
              <a:rPr lang="en-US" sz="2800" dirty="0" smtClean="0"/>
              <a:t>The </a:t>
            </a:r>
            <a:r>
              <a:rPr lang="en-US" sz="2800" b="1" i="1" dirty="0" smtClean="0"/>
              <a:t>newness</a:t>
            </a:r>
            <a:r>
              <a:rPr lang="en-US" sz="2800" b="1" dirty="0" smtClean="0"/>
              <a:t> </a:t>
            </a:r>
            <a:r>
              <a:rPr lang="en-US" sz="2800" dirty="0" smtClean="0"/>
              <a:t>of the topic may hold you interest longer, however there is some value in repeating previous research.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4000" b="1" dirty="0" smtClean="0"/>
              <a:t>Factors to consider in Selecting </a:t>
            </a:r>
            <a:br>
              <a:rPr lang="en-US" sz="4000" b="1" dirty="0" smtClean="0"/>
            </a:br>
            <a:r>
              <a:rPr lang="en-US" sz="4000" b="1" dirty="0" smtClean="0"/>
              <a:t> A Research Problem 6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sz="2800" dirty="0" smtClean="0"/>
              <a:t>Make sure the research question is </a:t>
            </a:r>
            <a:r>
              <a:rPr lang="en-US" sz="2800" b="1" i="1" dirty="0" smtClean="0"/>
              <a:t>clear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667000"/>
            <a:ext cx="2001838" cy="3657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4000" b="1" dirty="0" smtClean="0"/>
              <a:t>Factors to consider in Selecting </a:t>
            </a:r>
            <a:br>
              <a:rPr lang="en-US" sz="4000" b="1" dirty="0" smtClean="0"/>
            </a:br>
            <a:r>
              <a:rPr lang="en-US" sz="4000" b="1" dirty="0" smtClean="0"/>
              <a:t> A Research Problem 7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Make sure the research question is </a:t>
            </a:r>
            <a:r>
              <a:rPr lang="en-US" i="1" dirty="0" smtClean="0"/>
              <a:t>clear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667000"/>
            <a:ext cx="2001838" cy="3657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 smtClean="0"/>
              <a:t>Definition of Research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   </a:t>
            </a:r>
            <a:r>
              <a:rPr lang="en-US" sz="2800" dirty="0" smtClean="0"/>
              <a:t>- The </a:t>
            </a:r>
            <a:r>
              <a:rPr lang="en-US" sz="2800" dirty="0"/>
              <a:t>systematic investigation into and study of materials and sources in order to establish facts and reach new </a:t>
            </a:r>
            <a:r>
              <a:rPr lang="en-US" sz="2800" dirty="0" smtClean="0"/>
              <a:t>conclusions.  </a:t>
            </a:r>
          </a:p>
          <a:p>
            <a:pPr algn="l" rtl="0">
              <a:buNone/>
            </a:pPr>
            <a:r>
              <a:rPr lang="en-US" sz="2800" dirty="0" smtClean="0"/>
              <a:t> </a:t>
            </a:r>
            <a:r>
              <a:rPr lang="en-US" sz="2800" dirty="0"/>
              <a:t>-The strict definition of scientific research is performing a methodical study in order to prove a hypothesis or answer a specific question. Finding a definitive answer is the central goal of any experimental process.</a:t>
            </a:r>
          </a:p>
          <a:p>
            <a:pPr algn="l" rtl="0">
              <a:buNone/>
            </a:pPr>
            <a:endParaRPr lang="en-US" sz="2800" dirty="0"/>
          </a:p>
          <a:p>
            <a:pPr algn="l" rtl="0">
              <a:buNone/>
            </a:pPr>
            <a:endParaRPr lang="en-US" sz="2800" dirty="0"/>
          </a:p>
          <a:p>
            <a:pPr algn="l" rtl="0">
              <a:buNone/>
            </a:pPr>
            <a:endParaRPr lang="en-US" sz="2800" dirty="0"/>
          </a:p>
          <a:p>
            <a:pPr algn="l" rtl="0">
              <a:buNone/>
            </a:pP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4000" b="1" dirty="0" smtClean="0"/>
              <a:t>Factors to consider in Selecting </a:t>
            </a:r>
            <a:br>
              <a:rPr lang="en-US" sz="4000" b="1" dirty="0" smtClean="0"/>
            </a:br>
            <a:r>
              <a:rPr lang="en-US" sz="4000" b="1" dirty="0" smtClean="0"/>
              <a:t>A Research Problem 8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sz="2800" dirty="0" smtClean="0"/>
              <a:t>The research topic should </a:t>
            </a:r>
            <a:r>
              <a:rPr lang="en-US" sz="2800" b="1" dirty="0" smtClean="0"/>
              <a:t>be broad enough</a:t>
            </a:r>
            <a:r>
              <a:rPr lang="en-US" sz="2800" dirty="0" smtClean="0"/>
              <a:t> </a:t>
            </a:r>
          </a:p>
          <a:p>
            <a:pPr algn="l" rtl="0">
              <a:buNone/>
            </a:pPr>
            <a:r>
              <a:rPr lang="en-US" sz="2800" dirty="0" smtClean="0"/>
              <a:t>to allow the student access to enough information, </a:t>
            </a:r>
          </a:p>
          <a:p>
            <a:pPr algn="l" rtl="0">
              <a:buNone/>
            </a:pPr>
            <a:r>
              <a:rPr lang="en-US" sz="2800" dirty="0" smtClean="0"/>
              <a:t>yet specific enough to make the research scope</a:t>
            </a:r>
          </a:p>
          <a:p>
            <a:pPr algn="l" rtl="0">
              <a:buNone/>
            </a:pPr>
            <a:r>
              <a:rPr lang="en-US" sz="2800" dirty="0" smtClean="0"/>
              <a:t>reasonable.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4000" b="1" dirty="0" smtClean="0"/>
              <a:t>Factors to consider in Selecting </a:t>
            </a:r>
            <a:br>
              <a:rPr lang="en-US" sz="4000" b="1" dirty="0" smtClean="0"/>
            </a:br>
            <a:r>
              <a:rPr lang="en-US" sz="4000" b="1" dirty="0" smtClean="0"/>
              <a:t> A Research Problem 9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For example, a student choosing the topic </a:t>
            </a:r>
            <a:r>
              <a:rPr lang="en-US" i="1" dirty="0" smtClean="0"/>
              <a:t>First Aid </a:t>
            </a:r>
            <a:r>
              <a:rPr lang="en-US" dirty="0" smtClean="0"/>
              <a:t>would find it impossible to include everything about first aid: home remedies, history of emergency services, evolution of first-aid courses. On the other hand, a student choosing to research </a:t>
            </a:r>
            <a:r>
              <a:rPr lang="en-US" i="1" dirty="0" smtClean="0"/>
              <a:t>The Application of Band- Aids to Skin Abrasions </a:t>
            </a:r>
            <a:r>
              <a:rPr lang="en-US" dirty="0" smtClean="0"/>
              <a:t>probably will not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4000" b="1" dirty="0" smtClean="0"/>
              <a:t>Factors to consider in Selecting </a:t>
            </a:r>
            <a:br>
              <a:rPr lang="en-US" sz="4000" b="1" dirty="0" smtClean="0"/>
            </a:br>
            <a:r>
              <a:rPr lang="en-US" sz="4000" b="1" dirty="0" smtClean="0"/>
              <a:t> A Research Problem 10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lvl="0" algn="l" rtl="0">
              <a:buNone/>
            </a:pPr>
            <a:r>
              <a:rPr lang="en-US" dirty="0" smtClean="0"/>
              <a:t>The research topic should be one that is </a:t>
            </a:r>
            <a:r>
              <a:rPr lang="en-US" b="1" dirty="0" smtClean="0"/>
              <a:t>academically and creatively challenging</a:t>
            </a:r>
            <a:r>
              <a:rPr lang="en-US" dirty="0" smtClean="0"/>
              <a:t> to the student. The topic requires an academic and creative </a:t>
            </a:r>
            <a:r>
              <a:rPr lang="en-US" b="1" dirty="0" smtClean="0"/>
              <a:t>stretch </a:t>
            </a:r>
            <a:r>
              <a:rPr lang="en-US" dirty="0" smtClean="0"/>
              <a:t>for the student. Be careful not to choose a topic that is limited to simple ideas or has little application or extension possibilities. Such a choice would make the paper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4000" b="1" dirty="0" smtClean="0"/>
              <a:t>Factors to consider in Selecting  </a:t>
            </a:r>
            <a:br>
              <a:rPr lang="en-US" sz="4000" b="1" dirty="0" smtClean="0"/>
            </a:br>
            <a:r>
              <a:rPr lang="en-US" sz="4000" b="1" dirty="0" smtClean="0"/>
              <a:t>A Research Problem 11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lvl="0" algn="l" rtl="0">
              <a:buNone/>
            </a:pPr>
            <a:r>
              <a:rPr lang="en-US" b="1" dirty="0" smtClean="0"/>
              <a:t>Mentorship with an expert</a:t>
            </a:r>
            <a:r>
              <a:rPr lang="en-US" dirty="0" smtClean="0"/>
              <a:t> on your topic are required for the project, therefore,</a:t>
            </a:r>
          </a:p>
          <a:p>
            <a:pPr lvl="0" algn="l">
              <a:buNone/>
            </a:pPr>
            <a:r>
              <a:rPr lang="en-US" dirty="0" smtClean="0"/>
              <a:t>consideration of availability of such individuals should be considered during topic</a:t>
            </a:r>
          </a:p>
          <a:p>
            <a:pPr algn="l" rtl="0">
              <a:buNone/>
            </a:pPr>
            <a:r>
              <a:rPr lang="en-US" dirty="0" smtClean="0"/>
              <a:t>selection.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  <a:defRPr/>
            </a:pPr>
            <a:r>
              <a:rPr lang="en-US" sz="4000" b="1" dirty="0" smtClean="0"/>
              <a:t>Health-Care Service Priorities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066800"/>
            <a:ext cx="8540750" cy="4651375"/>
          </a:xfrm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Priority</a:t>
            </a:r>
            <a:r>
              <a:rPr lang="en-US" sz="2800" dirty="0" smtClean="0"/>
              <a:t> is given to health-care services that: </a:t>
            </a:r>
          </a:p>
          <a:p>
            <a:pPr lvl="0" algn="l" rtl="0">
              <a:buNone/>
            </a:pPr>
            <a:r>
              <a:rPr lang="en-US" sz="2800" dirty="0" smtClean="0"/>
              <a:t>-Impose high costs on MOH.</a:t>
            </a:r>
          </a:p>
          <a:p>
            <a:pPr lvl="0" algn="l" rtl="0">
              <a:buNone/>
            </a:pPr>
            <a:r>
              <a:rPr lang="en-US" sz="2800" dirty="0" smtClean="0"/>
              <a:t>-May be over utilized or underutilized.</a:t>
            </a:r>
          </a:p>
          <a:p>
            <a:pPr lvl="0" algn="l" rtl="0">
              <a:buNone/>
            </a:pPr>
            <a:r>
              <a:rPr lang="en-US" sz="2800" dirty="0" smtClean="0"/>
              <a:t>-May significantly improve the prevention, treatment,</a:t>
            </a:r>
          </a:p>
          <a:p>
            <a:pPr lvl="0" algn="l" rtl="0">
              <a:buNone/>
            </a:pPr>
            <a:r>
              <a:rPr lang="en-US" sz="2800" dirty="0" smtClean="0"/>
              <a:t>or cure of diseases and conditions that impose high </a:t>
            </a:r>
          </a:p>
          <a:p>
            <a:pPr lvl="0" algn="l" rtl="0">
              <a:buNone/>
            </a:pPr>
            <a:r>
              <a:rPr lang="en-US" sz="2800" dirty="0" smtClean="0"/>
              <a:t>direct or indirect costs on patients or society.</a:t>
            </a:r>
          </a:p>
          <a:p>
            <a:pPr algn="l" rtl="0">
              <a:buNone/>
            </a:pPr>
            <a:r>
              <a:rPr lang="en-US" sz="2800" dirty="0" smtClean="0"/>
              <a:t>-Places a great burden on people, especially those </a:t>
            </a:r>
          </a:p>
          <a:p>
            <a:pPr algn="l" rtl="0">
              <a:buNone/>
            </a:pPr>
            <a:r>
              <a:rPr lang="en-US" sz="2800" dirty="0" smtClean="0"/>
              <a:t>who are  “priority populations”. 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rtl="0"/>
            <a:r>
              <a:rPr lang="en-US" b="1" dirty="0" smtClean="0"/>
              <a:t>Patient Population Priorities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143000"/>
            <a:ext cx="8610600" cy="4575175"/>
          </a:xfrm>
        </p:spPr>
        <p:txBody>
          <a:bodyPr/>
          <a:lstStyle/>
          <a:p>
            <a:pPr algn="l" rtl="0">
              <a:buNone/>
            </a:pPr>
            <a:r>
              <a:rPr lang="en-US" sz="2800" dirty="0" smtClean="0"/>
              <a:t>Priority is also given to suggestions that focus</a:t>
            </a:r>
          </a:p>
          <a:p>
            <a:pPr algn="l" rtl="0">
              <a:buNone/>
            </a:pPr>
            <a:r>
              <a:rPr lang="en-US" sz="2800" dirty="0" smtClean="0"/>
              <a:t>on certain patient populations, including:</a:t>
            </a:r>
          </a:p>
          <a:p>
            <a:pPr lvl="0" algn="l" rtl="0">
              <a:buNone/>
            </a:pPr>
            <a:r>
              <a:rPr lang="en-US" sz="2800" dirty="0" smtClean="0"/>
              <a:t>Low-income groups, Minority groups, Women</a:t>
            </a:r>
          </a:p>
          <a:p>
            <a:pPr lvl="0" algn="l" rtl="0">
              <a:buNone/>
            </a:pPr>
            <a:r>
              <a:rPr lang="en-US" sz="2800" dirty="0" smtClean="0"/>
              <a:t>Children, The Elderly, Individuals with special </a:t>
            </a:r>
          </a:p>
          <a:p>
            <a:pPr lvl="0" algn="l" rtl="0">
              <a:buNone/>
            </a:pPr>
            <a:r>
              <a:rPr lang="en-US" sz="2800" dirty="0" smtClean="0"/>
              <a:t>health-care needs, such as  those with disabilities, </a:t>
            </a:r>
          </a:p>
          <a:p>
            <a:pPr lvl="0" algn="l" rtl="0">
              <a:buNone/>
            </a:pPr>
            <a:r>
              <a:rPr lang="en-US" sz="2800" dirty="0" smtClean="0"/>
              <a:t>those who need chronic care or end-of-life care,</a:t>
            </a:r>
          </a:p>
          <a:p>
            <a:pPr lvl="0" algn="l" rtl="0">
              <a:buNone/>
            </a:pPr>
            <a:r>
              <a:rPr lang="en-US" sz="2800" dirty="0" smtClean="0"/>
              <a:t>or those who live in inner-city and rural areas.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Priority Conditions</a:t>
            </a:r>
            <a:br>
              <a:rPr lang="en-US" sz="4000" b="1" dirty="0" smtClean="0"/>
            </a:br>
            <a:endParaRPr lang="en-US" b="1" dirty="0" smtClean="0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066800"/>
            <a:ext cx="8540750" cy="4495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b="1" dirty="0" smtClean="0"/>
              <a:t>-Arthritis and </a:t>
            </a:r>
            <a:r>
              <a:rPr lang="en-US" sz="1800" b="1" dirty="0" err="1" smtClean="0"/>
              <a:t>nontraumatic</a:t>
            </a:r>
            <a:r>
              <a:rPr lang="en-US" sz="1800" b="1" dirty="0" smtClean="0"/>
              <a:t> joint disorders </a:t>
            </a:r>
            <a:r>
              <a:rPr lang="en-US" sz="1800" dirty="0" smtClean="0"/>
              <a:t>(Muscle, bone, and joint conditions)</a:t>
            </a:r>
          </a:p>
          <a:p>
            <a:pPr lvl="0" algn="l" rtl="0">
              <a:buNone/>
            </a:pPr>
            <a:r>
              <a:rPr lang="en-US" sz="1800" b="1" dirty="0" smtClean="0"/>
              <a:t>-Cancer</a:t>
            </a:r>
            <a:r>
              <a:rPr lang="en-US" sz="1800" dirty="0" smtClean="0"/>
              <a:t> (Cancer).</a:t>
            </a:r>
          </a:p>
          <a:p>
            <a:pPr lvl="0" algn="l" rtl="0">
              <a:buNone/>
            </a:pPr>
            <a:r>
              <a:rPr lang="en-US" sz="1800" b="1" dirty="0" smtClean="0"/>
              <a:t>-Cardiovascular disease, including stroke and hypertension </a:t>
            </a:r>
            <a:r>
              <a:rPr lang="en-US" sz="1800" dirty="0" smtClean="0"/>
              <a:t>(Heart and blood </a:t>
            </a:r>
          </a:p>
          <a:p>
            <a:pPr lvl="0" algn="l" rtl="0">
              <a:buNone/>
            </a:pPr>
            <a:r>
              <a:rPr lang="en-US" sz="1800" dirty="0" smtClean="0"/>
              <a:t>vessel conditions).</a:t>
            </a:r>
          </a:p>
          <a:p>
            <a:pPr lvl="0" algn="l" rtl="0">
              <a:buNone/>
            </a:pPr>
            <a:r>
              <a:rPr lang="en-US" sz="1800" b="1" dirty="0" smtClean="0"/>
              <a:t>-Diabetes mellitus </a:t>
            </a:r>
            <a:r>
              <a:rPr lang="en-US" sz="1800" dirty="0" smtClean="0"/>
              <a:t>(Diabetes).</a:t>
            </a:r>
          </a:p>
          <a:p>
            <a:pPr lvl="0" algn="l" rtl="0">
              <a:buNone/>
            </a:pPr>
            <a:r>
              <a:rPr lang="en-US" sz="1800" b="1" dirty="0" smtClean="0"/>
              <a:t>-Functional limitations and disability </a:t>
            </a:r>
            <a:r>
              <a:rPr lang="en-US" sz="1800" dirty="0" smtClean="0"/>
              <a:t>(Functional limitations and physical </a:t>
            </a:r>
          </a:p>
          <a:p>
            <a:pPr lvl="0" algn="l" rtl="0">
              <a:buNone/>
            </a:pPr>
            <a:r>
              <a:rPr lang="en-US" sz="1800" dirty="0" smtClean="0"/>
              <a:t>disabilities).</a:t>
            </a:r>
          </a:p>
          <a:p>
            <a:pPr lvl="0" algn="l" rtl="0">
              <a:buNone/>
            </a:pPr>
            <a:r>
              <a:rPr lang="en-US" sz="1800" b="1" dirty="0" smtClean="0"/>
              <a:t>-Infectious diseases, including HIV/AIDS </a:t>
            </a:r>
            <a:r>
              <a:rPr lang="en-US" sz="1800" dirty="0" smtClean="0"/>
              <a:t>(Infectious diseases and HIV/AIDS).</a:t>
            </a:r>
          </a:p>
          <a:p>
            <a:pPr lvl="0" algn="l" rtl="0">
              <a:buNone/>
            </a:pPr>
            <a:r>
              <a:rPr lang="en-US" sz="1800" b="1" dirty="0" smtClean="0"/>
              <a:t>-Peptic ulcer disease and dyspepsia </a:t>
            </a:r>
            <a:r>
              <a:rPr lang="en-US" sz="1800" dirty="0" smtClean="0"/>
              <a:t>(Digestive system conditions).</a:t>
            </a:r>
          </a:p>
          <a:p>
            <a:pPr lvl="0" algn="l" rtl="0">
              <a:buNone/>
            </a:pPr>
            <a:r>
              <a:rPr lang="en-US" sz="1800" b="1" dirty="0" smtClean="0"/>
              <a:t>-Pregnancy, including preterm birth </a:t>
            </a:r>
            <a:r>
              <a:rPr lang="en-US" sz="1800" dirty="0" smtClean="0"/>
              <a:t>(Pregnancy and childbirth),</a:t>
            </a:r>
          </a:p>
          <a:p>
            <a:pPr lvl="0" algn="l" rtl="0">
              <a:buNone/>
            </a:pPr>
            <a:r>
              <a:rPr lang="en-US" sz="1800" b="1" dirty="0" smtClean="0"/>
              <a:t>-Pulmonary disease/asthma </a:t>
            </a:r>
            <a:r>
              <a:rPr lang="en-US" sz="1800" dirty="0" smtClean="0"/>
              <a:t>(Breathing conditions).</a:t>
            </a:r>
          </a:p>
          <a:p>
            <a:pPr lvl="0" algn="l" rtl="0">
              <a:buNone/>
            </a:pPr>
            <a:r>
              <a:rPr lang="en-US" sz="1800" b="1" dirty="0" smtClean="0"/>
              <a:t>-Substance abuse </a:t>
            </a:r>
            <a:r>
              <a:rPr lang="en-US" sz="1800" dirty="0" smtClean="0"/>
              <a:t>(Alcohol and drug abuse).</a:t>
            </a:r>
          </a:p>
          <a:p>
            <a:pPr marL="609600" indent="-609600" algn="l" rtl="0"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/>
            <a:r>
              <a:rPr lang="en-US" sz="4000" b="1" dirty="0" smtClean="0"/>
              <a:t>Selecting a Research Topic</a:t>
            </a:r>
            <a:endParaRPr lang="en-US" sz="4000" b="1" dirty="0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The ability to develop a good research topic</a:t>
            </a:r>
          </a:p>
          <a:p>
            <a:pPr marL="609600" indent="-609600" algn="l"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 is an important skill. Sometimes instructors </a:t>
            </a:r>
          </a:p>
          <a:p>
            <a:pPr marL="609600" indent="-609600" algn="l"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will assign a specific topic, usually they will ask you to select a topic that interests you. </a:t>
            </a: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endParaRPr lang="en-US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/>
              <a:t>Generation of Creative Ideas: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066800"/>
            <a:ext cx="8540750" cy="4422775"/>
          </a:xfrm>
        </p:spPr>
        <p:txBody>
          <a:bodyPr/>
          <a:lstStyle/>
          <a:p>
            <a:pPr lvl="0" algn="l" rtl="0">
              <a:buNone/>
            </a:pPr>
            <a:r>
              <a:rPr lang="en-US" sz="2800" b="1" dirty="0" smtClean="0"/>
              <a:t>1.Divergent Thinking:</a:t>
            </a:r>
          </a:p>
          <a:p>
            <a:pPr lvl="0" algn="l" rtl="0">
              <a:buNone/>
            </a:pPr>
            <a:r>
              <a:rPr lang="en-US" sz="2800" b="1" dirty="0" smtClean="0"/>
              <a:t>Techniques Used: </a:t>
            </a:r>
            <a:r>
              <a:rPr lang="en-US" sz="2800" dirty="0" smtClean="0"/>
              <a:t>Brainstorm for ideas, Idea Exchange &amp; Idea Links).</a:t>
            </a:r>
          </a:p>
          <a:p>
            <a:pPr lvl="0" algn="l" rtl="0">
              <a:buNone/>
            </a:pPr>
            <a:r>
              <a:rPr lang="en-US" sz="2800" b="1" dirty="0" smtClean="0"/>
              <a:t>Controlling Rules:</a:t>
            </a:r>
          </a:p>
          <a:p>
            <a:pPr marL="0" lvl="0" indent="0" algn="l" rtl="0">
              <a:buNone/>
            </a:pPr>
            <a:r>
              <a:rPr lang="en-US" sz="2800" dirty="0" smtClean="0"/>
              <a:t>a. Avoid judging or evaluating idea.</a:t>
            </a:r>
          </a:p>
          <a:p>
            <a:pPr marL="0" lvl="0" indent="0" algn="l" rtl="0">
              <a:buNone/>
            </a:pPr>
            <a:r>
              <a:rPr lang="en-US" sz="2800" dirty="0" smtClean="0"/>
              <a:t>b. Record a high volume of idea.</a:t>
            </a:r>
          </a:p>
          <a:p>
            <a:pPr marL="0" lvl="0" indent="0" algn="l" rtl="0">
              <a:buNone/>
            </a:pPr>
            <a:r>
              <a:rPr lang="en-US" sz="2800" dirty="0" smtClean="0"/>
              <a:t>c. Build on other ideas.</a:t>
            </a:r>
          </a:p>
          <a:p>
            <a:pPr marL="0" lvl="0" indent="0" algn="l" rtl="0">
              <a:buNone/>
            </a:pPr>
            <a:r>
              <a:rPr lang="en-US" sz="2800" dirty="0" smtClean="0"/>
              <a:t>d. Seek new and interesting combination of ideas.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/>
              <a:t>Generation of Creative Ideas: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066800"/>
            <a:ext cx="8540750" cy="4422775"/>
          </a:xfrm>
        </p:spPr>
        <p:txBody>
          <a:bodyPr/>
          <a:lstStyle/>
          <a:p>
            <a:pPr lvl="0" algn="l" rtl="0">
              <a:buNone/>
            </a:pPr>
            <a:r>
              <a:rPr lang="en-US" sz="2800" b="1" dirty="0" smtClean="0"/>
              <a:t>2.Convergent Thinking</a:t>
            </a:r>
          </a:p>
          <a:p>
            <a:pPr lvl="0" algn="l" rtl="0">
              <a:buNone/>
            </a:pPr>
            <a:r>
              <a:rPr lang="en-US" sz="2800" b="1" dirty="0" smtClean="0"/>
              <a:t>Techniques Used: </a:t>
            </a:r>
            <a:r>
              <a:rPr lang="en-US" sz="2800" dirty="0" smtClean="0"/>
              <a:t>(Matrix Converger, Stoplight </a:t>
            </a:r>
          </a:p>
          <a:p>
            <a:pPr lvl="0" algn="l" rtl="0">
              <a:buNone/>
            </a:pPr>
            <a:r>
              <a:rPr lang="en-US" sz="2800" dirty="0" smtClean="0"/>
              <a:t>Voting, thought Organizers &amp; Idea Generator </a:t>
            </a:r>
          </a:p>
          <a:p>
            <a:pPr lvl="0" algn="l" rtl="0">
              <a:buNone/>
            </a:pPr>
            <a:r>
              <a:rPr lang="en-US" sz="2800" dirty="0" smtClean="0"/>
              <a:t>Software).</a:t>
            </a:r>
          </a:p>
          <a:p>
            <a:pPr lvl="0" algn="l" rtl="0">
              <a:buNone/>
            </a:pPr>
            <a:r>
              <a:rPr lang="en-US" sz="2800" b="1" dirty="0" smtClean="0"/>
              <a:t>Controlling Rules:</a:t>
            </a:r>
          </a:p>
          <a:p>
            <a:pPr marL="0" lvl="0" indent="0" algn="l" rtl="0">
              <a:buNone/>
            </a:pPr>
            <a:r>
              <a:rPr lang="en-US" sz="2800" dirty="0" smtClean="0"/>
              <a:t>a. Identify positive aspect of ideas.</a:t>
            </a:r>
          </a:p>
          <a:p>
            <a:pPr marL="0" lvl="0" indent="0" algn="l" rtl="0">
              <a:buNone/>
            </a:pPr>
            <a:r>
              <a:rPr lang="en-US" sz="2800" dirty="0" smtClean="0"/>
              <a:t>b. Follow a deliberate system or plan for evaluation.</a:t>
            </a:r>
          </a:p>
          <a:p>
            <a:pPr marL="0" lvl="0" indent="0" algn="l" rtl="0">
              <a:buNone/>
            </a:pPr>
            <a:r>
              <a:rPr lang="en-US" sz="2800" dirty="0" smtClean="0"/>
              <a:t>c. Consider unique and Interesting idea.</a:t>
            </a:r>
          </a:p>
          <a:p>
            <a:pPr marL="0" lvl="0" indent="0" algn="l" rtl="0">
              <a:buNone/>
            </a:pPr>
            <a:r>
              <a:rPr lang="en-US" sz="2800" dirty="0" smtClean="0"/>
              <a:t>d. Keep on track.</a:t>
            </a:r>
          </a:p>
        </p:txBody>
      </p:sp>
    </p:spTree>
    <p:extLst>
      <p:ext uri="{BB962C8B-B14F-4D97-AF65-F5344CB8AC3E}">
        <p14:creationId xmlns:p14="http://schemas.microsoft.com/office/powerpoint/2010/main" val="2427804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 smtClean="0"/>
              <a:t>Word (Research) Origin&amp; History 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   </a:t>
            </a:r>
            <a:r>
              <a:rPr lang="en-US" sz="2800" dirty="0" smtClean="0"/>
              <a:t>1577</a:t>
            </a:r>
            <a:r>
              <a:rPr lang="en-US" sz="2800" dirty="0"/>
              <a:t>, "act of searching closely," from </a:t>
            </a:r>
            <a:r>
              <a:rPr lang="en-US" sz="2800" dirty="0" err="1"/>
              <a:t>M.Fr</a:t>
            </a:r>
            <a:r>
              <a:rPr lang="en-US" sz="2800" dirty="0"/>
              <a:t>. </a:t>
            </a:r>
            <a:r>
              <a:rPr lang="en-US" sz="2800" dirty="0" err="1"/>
              <a:t>recerche</a:t>
            </a:r>
            <a:r>
              <a:rPr lang="en-US" sz="2800" dirty="0"/>
              <a:t> (1539), from </a:t>
            </a:r>
            <a:r>
              <a:rPr lang="en-US" sz="2800" dirty="0" err="1"/>
              <a:t>O.Fr</a:t>
            </a:r>
            <a:r>
              <a:rPr lang="en-US" sz="2800" dirty="0"/>
              <a:t>. </a:t>
            </a:r>
            <a:r>
              <a:rPr lang="en-US" sz="2800" dirty="0" err="1"/>
              <a:t>recercher</a:t>
            </a:r>
            <a:r>
              <a:rPr lang="en-US" sz="2800" dirty="0"/>
              <a:t> "seek out, search closely," from re-, intensive prefix, + </a:t>
            </a:r>
            <a:r>
              <a:rPr lang="en-US" sz="2800" dirty="0" err="1"/>
              <a:t>cercher</a:t>
            </a:r>
            <a:r>
              <a:rPr lang="en-US" sz="2800" dirty="0"/>
              <a:t> "to seek for" (see search). Meaning "scientific inquiry" is first attested 1639. Phrase research and development is recorded from 1923. 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5674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 smtClean="0"/>
              <a:t>Skills Needed For Selection of </a:t>
            </a:r>
            <a:br>
              <a:rPr lang="en-US" sz="4000" b="1" dirty="0" smtClean="0"/>
            </a:br>
            <a:r>
              <a:rPr lang="en-US" sz="4000" b="1" dirty="0" smtClean="0"/>
              <a:t> A Research Topic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066800"/>
            <a:ext cx="8540750" cy="4422775"/>
          </a:xfrm>
        </p:spPr>
        <p:txBody>
          <a:bodyPr/>
          <a:lstStyle/>
          <a:p>
            <a:pPr lvl="0" algn="l" rtl="0">
              <a:buNone/>
            </a:pPr>
            <a:r>
              <a:rPr lang="en-US" sz="2800" b="1" dirty="0" smtClean="0"/>
              <a:t>-</a:t>
            </a:r>
            <a:r>
              <a:rPr lang="en-US" sz="2800" dirty="0" smtClean="0"/>
              <a:t>Read </a:t>
            </a:r>
            <a:r>
              <a:rPr lang="en-US" sz="2800" dirty="0"/>
              <a:t>general background information</a:t>
            </a:r>
          </a:p>
          <a:p>
            <a:pPr lvl="0" algn="l" rtl="0">
              <a:buNone/>
            </a:pPr>
            <a:r>
              <a:rPr lang="en-US" sz="2800" dirty="0" smtClean="0"/>
              <a:t>-Focus </a:t>
            </a:r>
            <a:r>
              <a:rPr lang="en-US" sz="2800" dirty="0"/>
              <a:t>in on a manageable topic </a:t>
            </a:r>
          </a:p>
          <a:p>
            <a:pPr lvl="0" algn="l" rtl="0">
              <a:buNone/>
            </a:pPr>
            <a:r>
              <a:rPr lang="en-US" sz="2800" dirty="0" smtClean="0"/>
              <a:t>-Make </a:t>
            </a:r>
            <a:r>
              <a:rPr lang="en-US" sz="2800" dirty="0"/>
              <a:t>a list of useful keywords </a:t>
            </a:r>
          </a:p>
          <a:p>
            <a:pPr lvl="0" algn="l" rtl="0">
              <a:buNone/>
            </a:pPr>
            <a:r>
              <a:rPr lang="en-US" sz="2800" dirty="0" smtClean="0"/>
              <a:t>-Be </a:t>
            </a:r>
            <a:r>
              <a:rPr lang="en-US" sz="2800" dirty="0"/>
              <a:t>flexible </a:t>
            </a:r>
          </a:p>
          <a:p>
            <a:pPr lvl="0" algn="l" rtl="0">
              <a:buNone/>
            </a:pPr>
            <a:r>
              <a:rPr lang="en-US" sz="2800" dirty="0" smtClean="0"/>
              <a:t>-Define </a:t>
            </a:r>
            <a:r>
              <a:rPr lang="en-US" sz="2800" dirty="0"/>
              <a:t>your topic as a focused </a:t>
            </a:r>
            <a:r>
              <a:rPr lang="en-US" sz="2800" dirty="0" smtClean="0"/>
              <a:t>research </a:t>
            </a:r>
            <a:r>
              <a:rPr lang="en-US" sz="2800" dirty="0"/>
              <a:t>question</a:t>
            </a:r>
          </a:p>
          <a:p>
            <a:pPr lvl="0" algn="l" rtl="0">
              <a:buNone/>
            </a:pPr>
            <a:r>
              <a:rPr lang="en-US" sz="2800" dirty="0" smtClean="0"/>
              <a:t>-Research </a:t>
            </a:r>
            <a:r>
              <a:rPr lang="en-US" sz="2800" dirty="0"/>
              <a:t>and read more about your topic</a:t>
            </a:r>
          </a:p>
          <a:p>
            <a:pPr lvl="0" algn="l" rtl="0">
              <a:buNone/>
            </a:pPr>
            <a:r>
              <a:rPr lang="en-US" sz="2800" dirty="0" smtClean="0"/>
              <a:t>-Formulate </a:t>
            </a:r>
            <a:r>
              <a:rPr lang="en-US" sz="2800" dirty="0"/>
              <a:t>a thesis statement</a:t>
            </a:r>
          </a:p>
          <a:p>
            <a:pPr lvl="0" algn="l" rtl="0">
              <a:buNone/>
            </a:pP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31672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/>
            <a:r>
              <a:rPr lang="en-US" sz="4000" b="1" dirty="0" smtClean="0"/>
              <a:t>Refining the research question 1</a:t>
            </a:r>
            <a:endParaRPr lang="en-US" sz="4000" dirty="0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143000"/>
            <a:ext cx="8540750" cy="4575175"/>
          </a:xfrm>
        </p:spPr>
        <p:txBody>
          <a:bodyPr/>
          <a:lstStyle/>
          <a:p>
            <a:pPr algn="l" rtl="0">
              <a:buNone/>
            </a:pPr>
            <a:r>
              <a:rPr lang="en-US" sz="2800" dirty="0" smtClean="0"/>
              <a:t>• </a:t>
            </a:r>
            <a:r>
              <a:rPr lang="en-US" sz="2800" b="1" dirty="0" smtClean="0"/>
              <a:t>First:</a:t>
            </a:r>
            <a:r>
              <a:rPr lang="en-US" sz="2800" dirty="0" smtClean="0"/>
              <a:t> the essential literature review will provide</a:t>
            </a:r>
          </a:p>
          <a:p>
            <a:pPr algn="l" rtl="0">
              <a:buNone/>
            </a:pPr>
            <a:r>
              <a:rPr lang="en-US" sz="2800" dirty="0" smtClean="0"/>
              <a:t>information about the extent to which the topic has</a:t>
            </a:r>
          </a:p>
          <a:p>
            <a:pPr algn="l" rtl="0">
              <a:buNone/>
            </a:pPr>
            <a:r>
              <a:rPr lang="en-US" sz="2800" dirty="0" smtClean="0"/>
              <a:t>been previously researched and may confirm or</a:t>
            </a:r>
          </a:p>
          <a:p>
            <a:pPr algn="l" rtl="0">
              <a:buNone/>
            </a:pPr>
            <a:r>
              <a:rPr lang="en-US" sz="2800" dirty="0" smtClean="0"/>
              <a:t>refute the novelty of your own question. The</a:t>
            </a:r>
          </a:p>
          <a:p>
            <a:pPr algn="l" rtl="0">
              <a:buNone/>
            </a:pPr>
            <a:r>
              <a:rPr lang="en-US" sz="2800" dirty="0" smtClean="0"/>
              <a:t>question itself may need to be re-phrased to fit more</a:t>
            </a:r>
          </a:p>
          <a:p>
            <a:pPr algn="l" rtl="0">
              <a:buNone/>
            </a:pPr>
            <a:r>
              <a:rPr lang="en-US" sz="2800" dirty="0" smtClean="0"/>
              <a:t>clearly with the required next steps in researching</a:t>
            </a:r>
          </a:p>
          <a:p>
            <a:pPr algn="l" rtl="0">
              <a:buNone/>
            </a:pPr>
            <a:r>
              <a:rPr lang="en-US" sz="2800" dirty="0" smtClean="0"/>
              <a:t>your topic of interest.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/>
            <a:r>
              <a:rPr lang="en-US" sz="4000" b="1" dirty="0" smtClean="0"/>
              <a:t>Refining the research question 2</a:t>
            </a:r>
            <a:endParaRPr lang="en-US" sz="4000" dirty="0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066800"/>
            <a:ext cx="8540750" cy="4651375"/>
          </a:xfrm>
        </p:spPr>
        <p:txBody>
          <a:bodyPr/>
          <a:lstStyle/>
          <a:p>
            <a:pPr algn="l" rtl="0">
              <a:buNone/>
            </a:pPr>
            <a:r>
              <a:rPr lang="en-US" sz="2800" b="1" dirty="0" smtClean="0"/>
              <a:t>Second: </a:t>
            </a:r>
            <a:r>
              <a:rPr lang="en-US" sz="2800" dirty="0" smtClean="0"/>
              <a:t>asking questions from colleagues and</a:t>
            </a:r>
          </a:p>
          <a:p>
            <a:pPr algn="l" rtl="0">
              <a:buNone/>
            </a:pPr>
            <a:r>
              <a:rPr lang="en-US" sz="2800" dirty="0" smtClean="0"/>
              <a:t>checking on current research using methods such as</a:t>
            </a:r>
          </a:p>
          <a:p>
            <a:pPr algn="l" rtl="0">
              <a:buNone/>
            </a:pPr>
            <a:r>
              <a:rPr lang="en-US" sz="2800" dirty="0" smtClean="0"/>
              <a:t>national research registers may provide further</a:t>
            </a:r>
          </a:p>
          <a:p>
            <a:pPr algn="l" rtl="0">
              <a:buNone/>
            </a:pPr>
            <a:r>
              <a:rPr lang="en-US" sz="2800" dirty="0" smtClean="0"/>
              <a:t>information about current research in your area of</a:t>
            </a:r>
          </a:p>
          <a:p>
            <a:pPr algn="l" rtl="0">
              <a:buNone/>
            </a:pPr>
            <a:r>
              <a:rPr lang="en-US" sz="2800" dirty="0" smtClean="0"/>
              <a:t>interest, and possibly avoid duplication of research</a:t>
            </a:r>
          </a:p>
          <a:p>
            <a:pPr algn="l" rtl="0">
              <a:buNone/>
            </a:pPr>
            <a:r>
              <a:rPr lang="en-US" sz="2800" dirty="0" smtClean="0"/>
              <a:t>effort.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/>
            <a:r>
              <a:rPr lang="en-US" sz="4000" b="1" dirty="0" smtClean="0"/>
              <a:t>Refining the research question 3</a:t>
            </a:r>
            <a:endParaRPr lang="en-US" sz="4000" dirty="0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066800"/>
            <a:ext cx="8540750" cy="4651375"/>
          </a:xfrm>
        </p:spPr>
        <p:txBody>
          <a:bodyPr/>
          <a:lstStyle/>
          <a:p>
            <a:pPr algn="l" rtl="0">
              <a:buNone/>
            </a:pPr>
            <a:r>
              <a:rPr lang="en-US" sz="2800" b="1" dirty="0" smtClean="0"/>
              <a:t>Third: </a:t>
            </a:r>
            <a:r>
              <a:rPr lang="en-US" sz="2800" dirty="0" smtClean="0"/>
              <a:t>writing the protocol is certain to sharpen up</a:t>
            </a:r>
          </a:p>
          <a:p>
            <a:pPr algn="l" rtl="0">
              <a:buNone/>
            </a:pPr>
            <a:r>
              <a:rPr lang="en-US" sz="2800" dirty="0" smtClean="0"/>
              <a:t>your ideas about your research – there is nothing</a:t>
            </a:r>
          </a:p>
          <a:p>
            <a:pPr algn="l" rtl="0">
              <a:buNone/>
            </a:pPr>
            <a:r>
              <a:rPr lang="en-US" sz="2800" dirty="0" smtClean="0"/>
              <a:t>like the challenge of a blank sheet of paper and the</a:t>
            </a:r>
          </a:p>
          <a:p>
            <a:pPr algn="l" rtl="0">
              <a:buNone/>
            </a:pPr>
            <a:r>
              <a:rPr lang="en-US" sz="2800" dirty="0" smtClean="0"/>
              <a:t>need to write a one-sentence hypothesis to focus the</a:t>
            </a:r>
          </a:p>
          <a:p>
            <a:pPr algn="l" rtl="0">
              <a:buNone/>
            </a:pPr>
            <a:r>
              <a:rPr lang="en-US" sz="2800" dirty="0" smtClean="0"/>
              <a:t>mind.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/>
            <a:r>
              <a:rPr lang="en-US" sz="4000" b="1" dirty="0" smtClean="0"/>
              <a:t>Refining the research question 4</a:t>
            </a:r>
            <a:endParaRPr lang="en-US" sz="4000" dirty="0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066800"/>
            <a:ext cx="8540750" cy="4651375"/>
          </a:xfrm>
        </p:spPr>
        <p:txBody>
          <a:bodyPr/>
          <a:lstStyle/>
          <a:p>
            <a:pPr algn="l" rtl="0">
              <a:buNone/>
            </a:pPr>
            <a:r>
              <a:rPr lang="en-US" sz="2800" b="1" dirty="0" smtClean="0"/>
              <a:t>Finally, </a:t>
            </a:r>
            <a:r>
              <a:rPr lang="en-US" sz="2800" dirty="0" smtClean="0"/>
              <a:t>most research requires a supervisor and it is</a:t>
            </a:r>
          </a:p>
          <a:p>
            <a:pPr algn="l" rtl="0">
              <a:buNone/>
            </a:pPr>
            <a:r>
              <a:rPr lang="en-US" sz="2800" dirty="0" smtClean="0"/>
              <a:t>likely that during the early stages of setting up </a:t>
            </a:r>
          </a:p>
          <a:p>
            <a:pPr algn="l" rtl="0">
              <a:buNone/>
            </a:pPr>
            <a:r>
              <a:rPr lang="en-US" sz="2800" dirty="0"/>
              <a:t>a</a:t>
            </a:r>
            <a:r>
              <a:rPr lang="en-US" sz="2800" dirty="0" smtClean="0"/>
              <a:t> research project your supervisor will have</a:t>
            </a:r>
          </a:p>
          <a:p>
            <a:pPr algn="l" rtl="0">
              <a:buNone/>
            </a:pPr>
            <a:r>
              <a:rPr lang="en-US" sz="2800" dirty="0" smtClean="0"/>
              <a:t>something to say about your research question.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rtl="0"/>
            <a:r>
              <a:rPr lang="en-US" sz="4000" b="1" dirty="0" smtClean="0"/>
              <a:t>Testing the question</a:t>
            </a:r>
            <a:endParaRPr lang="en-US" sz="4000" dirty="0" smtClean="0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066800"/>
            <a:ext cx="8540750" cy="4651375"/>
          </a:xfrm>
        </p:spPr>
        <p:txBody>
          <a:bodyPr/>
          <a:lstStyle/>
          <a:p>
            <a:pPr algn="l" rtl="0">
              <a:buNone/>
            </a:pPr>
            <a:r>
              <a:rPr lang="en-US" sz="2800" dirty="0" smtClean="0"/>
              <a:t>This is critical, not least because many researchers</a:t>
            </a:r>
          </a:p>
          <a:p>
            <a:pPr algn="l" rtl="0">
              <a:buNone/>
            </a:pPr>
            <a:r>
              <a:rPr lang="en-US" sz="2800" dirty="0" smtClean="0"/>
              <a:t>are simply too close to their research to see it, </a:t>
            </a:r>
          </a:p>
          <a:p>
            <a:pPr algn="l" rtl="0">
              <a:buNone/>
            </a:pPr>
            <a:r>
              <a:rPr lang="en-US" sz="2800" dirty="0" smtClean="0"/>
              <a:t>objectively, for what it is.</a:t>
            </a:r>
          </a:p>
          <a:p>
            <a:pPr algn="l" rtl="0">
              <a:buNone/>
            </a:pPr>
            <a:r>
              <a:rPr lang="en-US" sz="2800" dirty="0" smtClean="0"/>
              <a:t>Edward </a:t>
            </a:r>
            <a:r>
              <a:rPr lang="en-US" sz="2800" dirty="0" err="1" smtClean="0"/>
              <a:t>Huth</a:t>
            </a:r>
            <a:r>
              <a:rPr lang="en-US" sz="2800" dirty="0" smtClean="0"/>
              <a:t>, a distinguished editor of the Annals </a:t>
            </a:r>
          </a:p>
          <a:p>
            <a:pPr algn="l" rtl="0">
              <a:buNone/>
            </a:pPr>
            <a:r>
              <a:rPr lang="en-US" sz="2800" dirty="0" smtClean="0"/>
              <a:t>of Internal Medicine, recommended two crucial tests </a:t>
            </a:r>
          </a:p>
          <a:p>
            <a:pPr algn="l" rtl="0">
              <a:buNone/>
            </a:pPr>
            <a:r>
              <a:rPr lang="en-US" sz="2800" dirty="0" smtClean="0"/>
              <a:t>of any research question:</a:t>
            </a:r>
          </a:p>
          <a:p>
            <a:pPr algn="l" rtl="0">
              <a:buNone/>
            </a:pPr>
            <a:r>
              <a:rPr lang="en-US" sz="2800" dirty="0" smtClean="0"/>
              <a:t>-The ‘who cares?’ test</a:t>
            </a:r>
          </a:p>
          <a:p>
            <a:pPr algn="l" rtl="0">
              <a:buNone/>
            </a:pPr>
            <a:r>
              <a:rPr lang="en-US" sz="2800" dirty="0" smtClean="0"/>
              <a:t>- The ‘so what?’ test.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609600" indent="-609600" algn="l" rtl="0" eaLnBrk="1" hangingPunct="1">
              <a:lnSpc>
                <a:spcPct val="90000"/>
              </a:lnSpc>
              <a:buNone/>
              <a:defRPr/>
            </a:pPr>
            <a:endParaRPr lang="en-US" sz="1800" b="1" dirty="0" smtClean="0">
              <a:solidFill>
                <a:srgbClr val="FFFF00"/>
              </a:solidFill>
            </a:endParaRPr>
          </a:p>
          <a:p>
            <a:pPr marL="609600" indent="-609600" algn="l" rtl="0" eaLnBrk="1" hangingPunct="1">
              <a:lnSpc>
                <a:spcPct val="90000"/>
              </a:lnSpc>
              <a:buNone/>
              <a:defRPr/>
            </a:pPr>
            <a:endParaRPr lang="en-US" sz="1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/>
            <a:r>
              <a:rPr lang="en-US" sz="4000" b="1" dirty="0" smtClean="0"/>
              <a:t>Criteria to help assess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your research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sz="2800" b="1" dirty="0" smtClean="0"/>
              <a:t>Assessment criteria</a:t>
            </a:r>
            <a:r>
              <a:rPr lang="en-US" sz="2800" dirty="0" smtClean="0"/>
              <a:t> that you and your supervisor</a:t>
            </a:r>
          </a:p>
          <a:p>
            <a:pPr algn="l" rtl="0">
              <a:buNone/>
            </a:pPr>
            <a:r>
              <a:rPr lang="en-US" sz="2800" dirty="0" smtClean="0"/>
              <a:t>might apply to your research include: </a:t>
            </a:r>
          </a:p>
          <a:p>
            <a:pPr algn="l" rtl="0">
              <a:buNone/>
            </a:pPr>
            <a:r>
              <a:rPr lang="en-US" sz="2800" dirty="0" smtClean="0"/>
              <a:t>-Novelty                           -Relevance</a:t>
            </a:r>
          </a:p>
          <a:p>
            <a:pPr algn="l" rtl="0">
              <a:buNone/>
            </a:pPr>
            <a:r>
              <a:rPr lang="en-US" sz="2800" dirty="0" smtClean="0"/>
              <a:t>-Impact                            -Feasibility </a:t>
            </a:r>
          </a:p>
          <a:p>
            <a:pPr algn="l" rtl="0">
              <a:buNone/>
            </a:pPr>
            <a:r>
              <a:rPr lang="en-US" sz="2800" dirty="0" smtClean="0"/>
              <a:t>-Fundability                      -</a:t>
            </a:r>
            <a:r>
              <a:rPr lang="en-US" sz="2800" dirty="0" err="1" smtClean="0"/>
              <a:t>Publishability</a:t>
            </a:r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-Ethical issues</a:t>
            </a:r>
          </a:p>
          <a:p>
            <a:pPr marL="609600" indent="-609600" algn="l" rtl="0" eaLnBrk="1" hangingPunct="1">
              <a:lnSpc>
                <a:spcPct val="90000"/>
              </a:lnSpc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 smtClean="0">
              <a:solidFill>
                <a:srgbClr val="FFFF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/>
            </a:r>
            <a:br>
              <a:rPr lang="en-US" sz="2400" b="1" dirty="0" smtClean="0">
                <a:solidFill>
                  <a:srgbClr val="FFFF00"/>
                </a:solidFill>
              </a:rPr>
            </a:br>
            <a:endParaRPr lang="en-US" sz="2400" b="1" dirty="0" smtClean="0">
              <a:solidFill>
                <a:srgbClr val="FFFF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b="1" dirty="0" smtClean="0">
              <a:solidFill>
                <a:srgbClr val="FFFF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eaLnBrk="1" hangingPunct="1">
              <a:defRPr/>
            </a:pPr>
            <a:endParaRPr lang="en-US" sz="4000" b="1" dirty="0" smtClean="0"/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</p:txBody>
      </p:sp>
      <p:pic>
        <p:nvPicPr>
          <p:cNvPr id="4" name="Picture 3" descr="TM2-9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rtl="0"/>
            <a:r>
              <a:rPr lang="en-US" sz="4000" b="1" dirty="0"/>
              <a:t>Hypothesis Development 1</a:t>
            </a:r>
            <a:endParaRPr lang="en-US" sz="4000" b="1" dirty="0" smtClean="0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143000"/>
            <a:ext cx="8540750" cy="4575175"/>
          </a:xfrm>
        </p:spPr>
        <p:txBody>
          <a:bodyPr/>
          <a:lstStyle/>
          <a:p>
            <a:pPr algn="l" rtl="0">
              <a:buNone/>
            </a:pPr>
            <a:r>
              <a:rPr lang="en-US" sz="2800" dirty="0" smtClean="0"/>
              <a:t>1. Public </a:t>
            </a:r>
            <a:r>
              <a:rPr lang="en-US" sz="2800" dirty="0"/>
              <a:t>Health Problem and issues of prevention and control.</a:t>
            </a:r>
          </a:p>
          <a:p>
            <a:pPr algn="l" rtl="0">
              <a:buNone/>
            </a:pPr>
            <a:r>
              <a:rPr lang="en-US" sz="2800" dirty="0" smtClean="0"/>
              <a:t>2. Clinical </a:t>
            </a:r>
            <a:r>
              <a:rPr lang="en-US" sz="2800" dirty="0"/>
              <a:t>Observations – case and clinical series.</a:t>
            </a:r>
          </a:p>
          <a:p>
            <a:pPr algn="l" rtl="0">
              <a:buNone/>
            </a:pPr>
            <a:r>
              <a:rPr lang="en-US" sz="2800" dirty="0"/>
              <a:t>3.  Observations from experimental studies</a:t>
            </a:r>
          </a:p>
          <a:p>
            <a:pPr algn="l" rtl="0">
              <a:buNone/>
            </a:pPr>
            <a:r>
              <a:rPr lang="en-US" sz="2800" dirty="0"/>
              <a:t>4.  Previous studies and literature.</a:t>
            </a:r>
          </a:p>
          <a:p>
            <a:pPr algn="l" rtl="0">
              <a:buNone/>
            </a:pPr>
            <a:r>
              <a:rPr lang="en-US" sz="2800" dirty="0"/>
              <a:t>5.  Formal and informal scientific interface. </a:t>
            </a:r>
          </a:p>
          <a:p>
            <a:pPr algn="l" rtl="0">
              <a:buNone/>
            </a:pPr>
            <a:r>
              <a:rPr lang="en-US" sz="2800" dirty="0"/>
              <a:t>6.  Synthesis of evidence.</a:t>
            </a:r>
          </a:p>
          <a:p>
            <a:pPr marL="609600" indent="-609600" algn="l" rtl="0" eaLnBrk="1" hangingPunct="1">
              <a:lnSpc>
                <a:spcPct val="90000"/>
              </a:lnSpc>
              <a:buNone/>
              <a:defRPr/>
            </a:pPr>
            <a:endParaRPr lang="en-US" sz="2800" b="1" dirty="0" smtClean="0">
              <a:solidFill>
                <a:srgbClr val="FFFF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/>
            </a:r>
            <a:br>
              <a:rPr lang="en-US" sz="2400" b="1" dirty="0" smtClean="0">
                <a:solidFill>
                  <a:srgbClr val="FFFF00"/>
                </a:solidFill>
              </a:rPr>
            </a:br>
            <a:endParaRPr lang="en-US" sz="2400" b="1" dirty="0" smtClean="0">
              <a:solidFill>
                <a:srgbClr val="FFFF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b="1" dirty="0" smtClean="0">
              <a:solidFill>
                <a:srgbClr val="FFFF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rtl="0"/>
            <a:r>
              <a:rPr lang="en-US" sz="4000" b="1" dirty="0"/>
              <a:t>Hypothesis Development </a:t>
            </a:r>
            <a:r>
              <a:rPr lang="en-US" sz="4000" b="1" dirty="0" smtClean="0"/>
              <a:t>2</a:t>
            </a:r>
            <a:endParaRPr lang="en-US" sz="4000" dirty="0" smtClean="0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143000"/>
            <a:ext cx="8540750" cy="4575175"/>
          </a:xfrm>
        </p:spPr>
        <p:txBody>
          <a:bodyPr/>
          <a:lstStyle/>
          <a:p>
            <a:pPr algn="l" rtl="0">
              <a:buNone/>
            </a:pPr>
            <a:r>
              <a:rPr lang="en-US" sz="2800" dirty="0"/>
              <a:t>It is most important to formulate the question that specifies:</a:t>
            </a:r>
          </a:p>
          <a:p>
            <a:pPr algn="l" rtl="0">
              <a:buNone/>
            </a:pPr>
            <a:r>
              <a:rPr lang="en-US" sz="2800" dirty="0"/>
              <a:t>Outcome of interest clearly</a:t>
            </a:r>
          </a:p>
          <a:p>
            <a:pPr algn="l" rtl="0">
              <a:buNone/>
            </a:pPr>
            <a:r>
              <a:rPr lang="en-US" sz="2800" dirty="0"/>
              <a:t>Determinant(s) of the outcome</a:t>
            </a:r>
          </a:p>
          <a:p>
            <a:pPr algn="l" rtl="0">
              <a:buNone/>
            </a:pPr>
            <a:r>
              <a:rPr lang="en-US" sz="2800" dirty="0"/>
              <a:t>Direction of effect of determinant to outcome</a:t>
            </a:r>
          </a:p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/>
            </a:r>
            <a:br>
              <a:rPr lang="en-US" sz="2400" b="1" dirty="0" smtClean="0">
                <a:solidFill>
                  <a:srgbClr val="FFFF00"/>
                </a:solidFill>
              </a:rPr>
            </a:br>
            <a:endParaRPr lang="en-US" sz="2400" b="1" dirty="0" smtClean="0">
              <a:solidFill>
                <a:srgbClr val="FFFF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b="1" dirty="0" smtClean="0">
              <a:solidFill>
                <a:srgbClr val="FFFF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89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 smtClean="0"/>
              <a:t>Type of Research 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1</a:t>
            </a:r>
            <a:r>
              <a:rPr lang="en-US" dirty="0" smtClean="0"/>
              <a:t>.</a:t>
            </a:r>
            <a:r>
              <a:rPr lang="en-US" sz="2800" dirty="0" smtClean="0"/>
              <a:t>Pure research, basic research, or fundamental research.</a:t>
            </a:r>
          </a:p>
          <a:p>
            <a:pPr algn="l" rtl="0">
              <a:buNone/>
            </a:pPr>
            <a:r>
              <a:rPr lang="en-US" sz="2800" dirty="0" smtClean="0"/>
              <a:t>2.Applied research.</a:t>
            </a:r>
          </a:p>
          <a:p>
            <a:pPr algn="l" rtl="0">
              <a:buNone/>
            </a:pPr>
            <a:r>
              <a:rPr lang="en-US" sz="2800" dirty="0" smtClean="0"/>
              <a:t>3.Experimental </a:t>
            </a:r>
            <a:r>
              <a:rPr lang="en-US" sz="2800" dirty="0"/>
              <a:t>Development</a:t>
            </a:r>
            <a:r>
              <a:rPr lang="en-US" sz="2800" dirty="0" smtClean="0"/>
              <a:t>.</a:t>
            </a:r>
          </a:p>
          <a:p>
            <a:pPr algn="l" rtl="0">
              <a:buNone/>
            </a:pPr>
            <a:r>
              <a:rPr lang="en-US" sz="2800" dirty="0" smtClean="0"/>
              <a:t>Other classification:</a:t>
            </a:r>
          </a:p>
          <a:p>
            <a:pPr algn="l" rtl="0">
              <a:buNone/>
            </a:pPr>
            <a:r>
              <a:rPr lang="en-US" sz="2800" dirty="0" smtClean="0"/>
              <a:t>Primary Research </a:t>
            </a:r>
            <a:r>
              <a:rPr lang="en-US" sz="2800" dirty="0" err="1" smtClean="0"/>
              <a:t>Vs</a:t>
            </a:r>
            <a:r>
              <a:rPr lang="en-US" sz="2800" dirty="0" smtClean="0"/>
              <a:t> Secondary Research</a:t>
            </a:r>
          </a:p>
          <a:p>
            <a:pPr algn="l" rtl="0">
              <a:buNone/>
            </a:pPr>
            <a:r>
              <a:rPr lang="en-US" sz="2800" dirty="0" smtClean="0"/>
              <a:t>Population Based </a:t>
            </a:r>
            <a:r>
              <a:rPr lang="en-US" sz="2800" dirty="0" err="1" smtClean="0"/>
              <a:t>Vs</a:t>
            </a:r>
            <a:r>
              <a:rPr lang="en-US" sz="2800" dirty="0" smtClean="0"/>
              <a:t> Hospital Based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endParaRPr lang="en-US" sz="2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96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rtl="0"/>
            <a:r>
              <a:rPr lang="en-US" sz="4000" b="1" dirty="0" smtClean="0"/>
              <a:t>Conclusions</a:t>
            </a:r>
            <a:endParaRPr lang="en-US" sz="4000" dirty="0" smtClean="0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143000"/>
            <a:ext cx="8540750" cy="4575175"/>
          </a:xfrm>
        </p:spPr>
        <p:txBody>
          <a:bodyPr/>
          <a:lstStyle/>
          <a:p>
            <a:pPr algn="l" rtl="0">
              <a:buNone/>
            </a:pPr>
            <a:r>
              <a:rPr lang="en-US" sz="2800" dirty="0" smtClean="0"/>
              <a:t>Getting the research question right is an essential,</a:t>
            </a:r>
          </a:p>
          <a:p>
            <a:pPr algn="l" rtl="0">
              <a:buNone/>
            </a:pPr>
            <a:r>
              <a:rPr lang="en-US" sz="2800" dirty="0" smtClean="0"/>
              <a:t>although not always straightforward, step in any</a:t>
            </a:r>
          </a:p>
          <a:p>
            <a:pPr algn="l" rtl="0">
              <a:buNone/>
            </a:pPr>
            <a:r>
              <a:rPr lang="en-US" sz="2800" dirty="0" smtClean="0"/>
              <a:t>research project. Settling on a research question</a:t>
            </a:r>
          </a:p>
          <a:p>
            <a:pPr algn="l" rtl="0">
              <a:buNone/>
            </a:pPr>
            <a:r>
              <a:rPr lang="en-US" sz="2800" dirty="0" smtClean="0"/>
              <a:t>is often difficult to do in isolation, so that obtaining</a:t>
            </a:r>
          </a:p>
          <a:p>
            <a:pPr algn="l" rtl="0">
              <a:buNone/>
            </a:pPr>
            <a:r>
              <a:rPr lang="en-US" sz="2800" dirty="0" smtClean="0"/>
              <a:t>advice from experts and colleagues, collecting </a:t>
            </a:r>
          </a:p>
          <a:p>
            <a:pPr algn="l" rtl="0">
              <a:buNone/>
            </a:pPr>
            <a:r>
              <a:rPr lang="en-US" sz="2800" dirty="0" smtClean="0"/>
              <a:t>information from the literature and developing an </a:t>
            </a:r>
          </a:p>
          <a:p>
            <a:pPr algn="l" rtl="0">
              <a:buNone/>
            </a:pPr>
            <a:r>
              <a:rPr lang="en-US" sz="2800" dirty="0" smtClean="0"/>
              <a:t>awareness of the context in which your research is</a:t>
            </a:r>
          </a:p>
          <a:p>
            <a:pPr algn="l" rtl="0">
              <a:buNone/>
            </a:pPr>
            <a:r>
              <a:rPr lang="en-US" sz="2800" dirty="0" smtClean="0"/>
              <a:t> likely to be undertaken will all contribute to</a:t>
            </a:r>
          </a:p>
          <a:p>
            <a:pPr algn="l" rtl="0">
              <a:buNone/>
            </a:pPr>
            <a:r>
              <a:rPr lang="en-US" sz="2800" dirty="0" smtClean="0"/>
              <a:t> a successful outcome.</a:t>
            </a:r>
          </a:p>
          <a:p>
            <a:pPr marL="609600" indent="-609600" algn="l" rtl="0" eaLnBrk="1" hangingPunct="1">
              <a:lnSpc>
                <a:spcPct val="90000"/>
              </a:lnSpc>
              <a:buNone/>
              <a:defRPr/>
            </a:pPr>
            <a:endParaRPr lang="en-US" sz="2800" b="1" dirty="0" smtClean="0">
              <a:solidFill>
                <a:srgbClr val="FFFF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/>
            </a:r>
            <a:br>
              <a:rPr lang="en-US" sz="2400" b="1" dirty="0" smtClean="0">
                <a:solidFill>
                  <a:srgbClr val="FFFF00"/>
                </a:solidFill>
              </a:rPr>
            </a:br>
            <a:endParaRPr lang="en-US" sz="2400" b="1" dirty="0" smtClean="0">
              <a:solidFill>
                <a:srgbClr val="FFFF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b="1" dirty="0" smtClean="0">
              <a:solidFill>
                <a:srgbClr val="FFFF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206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 smtClean="0"/>
              <a:t>REFERENCES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2192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sz="2000" b="1" dirty="0" smtClean="0"/>
              <a:t>1.</a:t>
            </a:r>
            <a:r>
              <a:rPr lang="en-US" sz="2000" dirty="0" smtClean="0"/>
              <a:t>Huth E. How to write and publish papers in the medical sciences. London: Williams &amp; Wilkins, 1990.</a:t>
            </a:r>
          </a:p>
          <a:p>
            <a:pPr algn="l" rtl="0">
              <a:buNone/>
            </a:pPr>
            <a:r>
              <a:rPr lang="en-US" sz="2000" dirty="0" smtClean="0"/>
              <a:t> </a:t>
            </a:r>
            <a:r>
              <a:rPr lang="en-US" sz="2000" b="1" dirty="0" smtClean="0"/>
              <a:t>2.</a:t>
            </a:r>
            <a:r>
              <a:rPr lang="en-US" sz="2000" dirty="0" smtClean="0"/>
              <a:t>Rietzschel, E. F., </a:t>
            </a:r>
            <a:r>
              <a:rPr lang="en-US" sz="2000" dirty="0" err="1" smtClean="0"/>
              <a:t>Nijstad</a:t>
            </a:r>
            <a:r>
              <a:rPr lang="en-US" sz="2000" dirty="0" smtClean="0"/>
              <a:t>, B. A., &amp; </a:t>
            </a:r>
            <a:r>
              <a:rPr lang="en-US" sz="2000" dirty="0" err="1" smtClean="0"/>
              <a:t>Stroebe</a:t>
            </a:r>
            <a:r>
              <a:rPr lang="en-US" sz="2000" dirty="0" smtClean="0"/>
              <a:t>, W. (2006). Productivity is not enough:  A comparison of interactive and nominal brainstorming groups on idea generation and selection. Journal of Experimental Social Psychology, 42, 244–251.</a:t>
            </a:r>
          </a:p>
          <a:p>
            <a:pPr algn="l" rtl="0">
              <a:buNone/>
            </a:pPr>
            <a:r>
              <a:rPr lang="en-US" sz="2000" b="1" dirty="0" smtClean="0"/>
              <a:t>3.</a:t>
            </a:r>
            <a:r>
              <a:rPr lang="en-US" sz="2000" dirty="0" smtClean="0"/>
              <a:t>Runco, M. A., &amp; Charles, R. E. (1993). Judgments of originality and appropriateness as predictors of creativity. Personality and Individual Differences, 15, 537–546.</a:t>
            </a:r>
          </a:p>
          <a:p>
            <a:pPr algn="l" rtl="0">
              <a:buNone/>
            </a:pPr>
            <a:r>
              <a:rPr lang="en-US" sz="2000" b="1" dirty="0" smtClean="0"/>
              <a:t>4.</a:t>
            </a:r>
            <a:r>
              <a:rPr lang="en-US" sz="2000" dirty="0" smtClean="0"/>
              <a:t>Shafir, E. (1993). Choosing versus rejecting: Why some options are both better and worse than others. Memory and Cognition, 21, 546–556.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219200"/>
            <a:ext cx="8616950" cy="4727575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9600" b="1" dirty="0" smtClean="0">
                <a:solidFill>
                  <a:schemeClr val="tx2"/>
                </a:solidFill>
              </a:rPr>
              <a:t>THANK YOU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/>
              <a:t>Basic research </a:t>
            </a:r>
            <a:endParaRPr lang="en-US" sz="4000" b="1" dirty="0" smtClean="0"/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   -</a:t>
            </a:r>
            <a:r>
              <a:rPr lang="en-US" sz="2800" dirty="0" smtClean="0"/>
              <a:t>Basic research is a research </a:t>
            </a:r>
            <a:r>
              <a:rPr lang="en-US" sz="2800" dirty="0"/>
              <a:t>carried out to increase understanding of fundamental principles. Pure research generates new ideas, principles and theories, which may not be immediately utilized; though are the foundations of modern progress and development in different </a:t>
            </a:r>
            <a:r>
              <a:rPr lang="en-US" sz="2800" dirty="0" smtClean="0"/>
              <a:t>fields</a:t>
            </a:r>
          </a:p>
          <a:p>
            <a:pPr algn="l" rtl="0">
              <a:buNone/>
            </a:pPr>
            <a:r>
              <a:rPr lang="en-US" sz="2800" dirty="0"/>
              <a:t>    </a:t>
            </a:r>
            <a:r>
              <a:rPr lang="en-US" sz="2800" dirty="0" smtClean="0"/>
              <a:t>-For </a:t>
            </a:r>
            <a:r>
              <a:rPr lang="en-US" sz="2800" dirty="0"/>
              <a:t>example, basic science investigations probe for answers to questions such as:</a:t>
            </a:r>
          </a:p>
          <a:p>
            <a:pPr algn="l" rtl="0">
              <a:buNone/>
            </a:pPr>
            <a:r>
              <a:rPr lang="en-US" sz="2400" dirty="0" smtClean="0"/>
              <a:t>    What </a:t>
            </a:r>
            <a:r>
              <a:rPr lang="en-US" sz="2400" dirty="0"/>
              <a:t>are </a:t>
            </a:r>
            <a:r>
              <a:rPr lang="en-US" sz="2400" dirty="0" smtClean="0"/>
              <a:t>Chromosome composed </a:t>
            </a:r>
            <a:r>
              <a:rPr lang="en-US" sz="2400" dirty="0"/>
              <a:t>of? </a:t>
            </a:r>
          </a:p>
          <a:p>
            <a:pPr algn="l" rtl="0">
              <a:buNone/>
            </a:pPr>
            <a:r>
              <a:rPr lang="en-US" sz="2400" dirty="0" smtClean="0"/>
              <a:t>    What </a:t>
            </a:r>
            <a:r>
              <a:rPr lang="en-US" sz="2400" dirty="0"/>
              <a:t>is the specific genetic code of </a:t>
            </a:r>
            <a:r>
              <a:rPr lang="en-US" sz="2400" dirty="0" smtClean="0"/>
              <a:t>Albinism cases? </a:t>
            </a:r>
            <a:endParaRPr lang="en-US" sz="2400" dirty="0"/>
          </a:p>
          <a:p>
            <a:pPr algn="l" rtl="0">
              <a:buNone/>
            </a:pPr>
            <a:r>
              <a:rPr lang="en-US" sz="2400" dirty="0" smtClean="0"/>
              <a:t>.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4197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/>
              <a:t>Applied research </a:t>
            </a:r>
            <a:endParaRPr lang="en-US" sz="4000" b="1" dirty="0" smtClean="0"/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 </a:t>
            </a:r>
            <a:r>
              <a:rPr lang="en-US" sz="2800" dirty="0" smtClean="0"/>
              <a:t>-Applied </a:t>
            </a:r>
            <a:r>
              <a:rPr lang="en-US" sz="2800" dirty="0"/>
              <a:t>research </a:t>
            </a:r>
            <a:r>
              <a:rPr lang="en-US" sz="2800" dirty="0" smtClean="0"/>
              <a:t>is a </a:t>
            </a:r>
            <a:r>
              <a:rPr lang="en-US" sz="2800" dirty="0"/>
              <a:t>form of systematic inquiry </a:t>
            </a:r>
            <a:endParaRPr lang="en-US" sz="2800" dirty="0" smtClean="0"/>
          </a:p>
          <a:p>
            <a:pPr algn="l" rtl="0">
              <a:buNone/>
            </a:pPr>
            <a:r>
              <a:rPr lang="en-US" sz="2800" dirty="0"/>
              <a:t> </a:t>
            </a:r>
            <a:r>
              <a:rPr lang="en-US" sz="2800" dirty="0" smtClean="0"/>
              <a:t>involving </a:t>
            </a:r>
            <a:r>
              <a:rPr lang="en-US" sz="2800" dirty="0"/>
              <a:t>the practical application of science</a:t>
            </a:r>
            <a:r>
              <a:rPr lang="en-US" sz="2800" dirty="0" smtClean="0"/>
              <a:t>.</a:t>
            </a:r>
          </a:p>
          <a:p>
            <a:pPr algn="l" rtl="0">
              <a:buNone/>
            </a:pPr>
            <a:r>
              <a:rPr lang="en-US" sz="2800" dirty="0" smtClean="0"/>
              <a:t> It is </a:t>
            </a:r>
            <a:r>
              <a:rPr lang="en-US" sz="2800" dirty="0"/>
              <a:t>designed to solve practical problems of the </a:t>
            </a:r>
            <a:endParaRPr lang="en-US" sz="2800" dirty="0" smtClean="0"/>
          </a:p>
          <a:p>
            <a:pPr algn="l" rtl="0">
              <a:buNone/>
            </a:pPr>
            <a:r>
              <a:rPr lang="en-US" sz="2800" dirty="0"/>
              <a:t> </a:t>
            </a:r>
            <a:r>
              <a:rPr lang="en-US" sz="2800" dirty="0" smtClean="0"/>
              <a:t>modern </a:t>
            </a:r>
            <a:r>
              <a:rPr lang="en-US" sz="2800" dirty="0"/>
              <a:t>world, rather than to </a:t>
            </a:r>
            <a:r>
              <a:rPr lang="en-US" sz="2800" dirty="0" smtClean="0"/>
              <a:t>acquire </a:t>
            </a:r>
            <a:r>
              <a:rPr lang="en-US" sz="2800" dirty="0"/>
              <a:t>knowledge </a:t>
            </a:r>
            <a:endParaRPr lang="en-US" sz="2800" dirty="0" smtClean="0"/>
          </a:p>
          <a:p>
            <a:pPr algn="l" rtl="0">
              <a:buNone/>
            </a:pPr>
            <a:r>
              <a:rPr lang="en-US" sz="2800" dirty="0"/>
              <a:t> </a:t>
            </a:r>
            <a:r>
              <a:rPr lang="en-US" sz="2800" dirty="0" smtClean="0"/>
              <a:t>for </a:t>
            </a:r>
            <a:r>
              <a:rPr lang="en-US" sz="2800" dirty="0"/>
              <a:t>knowledge's sake. One might say that the goal </a:t>
            </a:r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of </a:t>
            </a:r>
            <a:r>
              <a:rPr lang="en-US" sz="2800" dirty="0"/>
              <a:t>the applied scientist is to improve the </a:t>
            </a:r>
            <a:r>
              <a:rPr lang="en-US" sz="2800" dirty="0" smtClean="0"/>
              <a:t>human</a:t>
            </a:r>
          </a:p>
          <a:p>
            <a:pPr algn="l" rtl="0">
              <a:buNone/>
            </a:pPr>
            <a:r>
              <a:rPr lang="en-US" sz="2800" dirty="0" smtClean="0"/>
              <a:t>condition.</a:t>
            </a:r>
          </a:p>
          <a:p>
            <a:pPr algn="l" rtl="0">
              <a:buNone/>
            </a:pPr>
            <a:r>
              <a:rPr lang="en-US" sz="2000" dirty="0" smtClean="0"/>
              <a:t> -For </a:t>
            </a:r>
            <a:r>
              <a:rPr lang="en-US" sz="2000" dirty="0"/>
              <a:t>example, applied researchers may investigate ways to:</a:t>
            </a:r>
          </a:p>
          <a:p>
            <a:pPr algn="l" rtl="0">
              <a:buNone/>
            </a:pPr>
            <a:r>
              <a:rPr lang="en-US" sz="2000" dirty="0" smtClean="0"/>
              <a:t>   treat </a:t>
            </a:r>
            <a:r>
              <a:rPr lang="en-US" sz="2000" dirty="0"/>
              <a:t>or cure a specific disease </a:t>
            </a:r>
          </a:p>
          <a:p>
            <a:pPr algn="l" rtl="0">
              <a:buNone/>
            </a:pPr>
            <a:r>
              <a:rPr lang="en-US" sz="2000" dirty="0" smtClean="0"/>
              <a:t>   improve </a:t>
            </a:r>
            <a:r>
              <a:rPr lang="en-US" sz="2000" dirty="0"/>
              <a:t>the </a:t>
            </a:r>
            <a:r>
              <a:rPr lang="en-US" sz="2000" dirty="0" smtClean="0"/>
              <a:t>vaccine or drug efficiency. </a:t>
            </a:r>
            <a:endParaRPr lang="en-US" sz="2000" dirty="0"/>
          </a:p>
          <a:p>
            <a:pPr algn="l" rtl="0">
              <a:buNone/>
            </a:pPr>
            <a:endParaRPr lang="en-US" sz="2800" dirty="0"/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5954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 smtClean="0"/>
              <a:t>Experimental Development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 </a:t>
            </a:r>
            <a:r>
              <a:rPr lang="en-US" sz="2800" dirty="0"/>
              <a:t>-The term R&amp;D or research and development refers to a specific group of activities within a business</a:t>
            </a:r>
            <a:r>
              <a:rPr lang="en-US" sz="2000" dirty="0" smtClean="0"/>
              <a:t>. </a:t>
            </a:r>
            <a:endParaRPr lang="en-US" sz="2000" dirty="0"/>
          </a:p>
          <a:p>
            <a:pPr algn="l" rtl="0">
              <a:buNone/>
            </a:pPr>
            <a:r>
              <a:rPr lang="en-US" sz="2800" dirty="0"/>
              <a:t>-The activities that are classified as R&amp;D differ from company to company, but there are two primary models. In one model, the primary function of an R&amp;D group is to develop new products; in the other model, the primary function of an R&amp;D group is to discover and create new knowledge about scientific and technological topics for the purpose of uncovering and enabling development of valuable new products, processes, and services. </a:t>
            </a:r>
            <a:endParaRPr lang="en-US" sz="2800" dirty="0" smtClean="0"/>
          </a:p>
          <a:p>
            <a:pPr algn="l" rtl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00392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 smtClean="0"/>
              <a:t>Research Process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 1</a:t>
            </a:r>
            <a:r>
              <a:rPr lang="en-US" sz="2800" dirty="0" smtClean="0"/>
              <a:t>. </a:t>
            </a:r>
            <a:r>
              <a:rPr lang="en-US" sz="2800" dirty="0"/>
              <a:t>Define the research question or hypothesis.</a:t>
            </a:r>
          </a:p>
          <a:p>
            <a:pPr algn="l" rtl="0">
              <a:buNone/>
            </a:pPr>
            <a:r>
              <a:rPr lang="en-US" sz="2800" dirty="0"/>
              <a:t>2. Develop research teams with a principal investigator for each area. </a:t>
            </a:r>
          </a:p>
          <a:p>
            <a:pPr algn="l" rtl="0">
              <a:buNone/>
            </a:pPr>
            <a:r>
              <a:rPr lang="en-US" sz="2800" dirty="0"/>
              <a:t>3.  Work on the research protocol and have a general presentation and discussion of proposed projects.</a:t>
            </a:r>
          </a:p>
          <a:p>
            <a:pPr algn="l" rtl="0">
              <a:buNone/>
            </a:pPr>
            <a:r>
              <a:rPr lang="en-US" sz="2800" dirty="0"/>
              <a:t>4. For each of the projects define the proposed papers to be published and responsible authors.  </a:t>
            </a:r>
          </a:p>
          <a:p>
            <a:pPr algn="l" rtl="0">
              <a:buNone/>
            </a:pPr>
            <a:r>
              <a:rPr lang="en-US" sz="2800" dirty="0"/>
              <a:t>5. Start writing the first draft of the paper from day one of the project and have it peer reviewed very early.</a:t>
            </a:r>
          </a:p>
        </p:txBody>
      </p:sp>
    </p:spTree>
    <p:extLst>
      <p:ext uri="{BB962C8B-B14F-4D97-AF65-F5344CB8AC3E}">
        <p14:creationId xmlns:p14="http://schemas.microsoft.com/office/powerpoint/2010/main" val="3818891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/>
              <a:t>Research Process</a:t>
            </a:r>
            <a:endParaRPr lang="en-US" sz="4000" b="1" dirty="0" smtClean="0"/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540750" cy="4422775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 </a:t>
            </a:r>
            <a:r>
              <a:rPr lang="en-US" sz="2800" dirty="0"/>
              <a:t>6. Have a close supervision and engagement in the data collection, processing and analysis phases. </a:t>
            </a:r>
          </a:p>
          <a:p>
            <a:pPr algn="l" rtl="0">
              <a:buNone/>
            </a:pPr>
            <a:r>
              <a:rPr lang="en-US" sz="2800" dirty="0"/>
              <a:t>7. Final write-up of the papers followed by an internal discussion-presentation.</a:t>
            </a:r>
          </a:p>
          <a:p>
            <a:pPr algn="l" rtl="0">
              <a:buNone/>
            </a:pPr>
            <a:r>
              <a:rPr lang="en-US" sz="2800" dirty="0"/>
              <a:t>8. Peer review of papers by members of the department and external reviewers.</a:t>
            </a:r>
          </a:p>
          <a:p>
            <a:pPr algn="l" rtl="0">
              <a:buNone/>
            </a:pPr>
            <a:r>
              <a:rPr lang="en-US" sz="2800" dirty="0"/>
              <a:t>9. Timely submission of papers for publication. </a:t>
            </a:r>
          </a:p>
          <a:p>
            <a:pPr algn="l" rtl="0">
              <a:buNone/>
            </a:pPr>
            <a:r>
              <a:rPr lang="en-US" sz="2800" dirty="0"/>
              <a:t>10. Timely follow-up on revisions and resubmission.</a:t>
            </a:r>
          </a:p>
          <a:p>
            <a:pPr algn="l" rtl="0">
              <a:buNone/>
            </a:pPr>
            <a:r>
              <a:rPr lang="en-US" sz="2800" dirty="0"/>
              <a:t>11. Public media press release close to the date of publication.</a:t>
            </a:r>
          </a:p>
          <a:p>
            <a:pPr algn="l" rtl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75855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r" defTabSz="914400" rtl="1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0" lang="ar-SA" sz="32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r" defTabSz="914400" rtl="1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0" lang="ar-SA" sz="32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1240</TotalTime>
  <Words>2098</Words>
  <Application>Microsoft Office PowerPoint</Application>
  <PresentationFormat>On-screen Show (4:3)</PresentationFormat>
  <Paragraphs>241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Arabic Transparent</vt:lpstr>
      <vt:lpstr>Arial</vt:lpstr>
      <vt:lpstr>Helvetica</vt:lpstr>
      <vt:lpstr>Times New Roman</vt:lpstr>
      <vt:lpstr>Wingdings</vt:lpstr>
      <vt:lpstr>Clouds</vt:lpstr>
      <vt:lpstr>Selecting a Research Topic  Dr. Abdulaziz Ali Almezam, MD, MSC, ABCM Family and Community Medicine Department Collage of Medicine, King Saud University</vt:lpstr>
      <vt:lpstr>Definition of Research</vt:lpstr>
      <vt:lpstr>Word (Research) Origin&amp; History </vt:lpstr>
      <vt:lpstr>Type of Research </vt:lpstr>
      <vt:lpstr>Basic research </vt:lpstr>
      <vt:lpstr>Applied research </vt:lpstr>
      <vt:lpstr>Experimental Development</vt:lpstr>
      <vt:lpstr>Research Process</vt:lpstr>
      <vt:lpstr>Research Process</vt:lpstr>
      <vt:lpstr>Cycle of Research &amp; Development</vt:lpstr>
      <vt:lpstr>  ]0</vt:lpstr>
      <vt:lpstr>Importance of Choosing an Idea </vt:lpstr>
      <vt:lpstr>Factors to consider in Selecting  A Research Problem 1</vt:lpstr>
      <vt:lpstr>Factors to consider in Selecting  A Research Problem 2</vt:lpstr>
      <vt:lpstr>Factors to consider in Selecting   A Research Problem 3</vt:lpstr>
      <vt:lpstr>Factors to consider in Selecting   A Research Problem 4</vt:lpstr>
      <vt:lpstr>Factors to consider in Selecting    A Research Problem 5</vt:lpstr>
      <vt:lpstr>Factors to consider in Selecting   A Research Problem 6</vt:lpstr>
      <vt:lpstr>Factors to consider in Selecting   A Research Problem 7</vt:lpstr>
      <vt:lpstr>Factors to consider in Selecting  A Research Problem 8</vt:lpstr>
      <vt:lpstr>Factors to consider in Selecting   A Research Problem 9</vt:lpstr>
      <vt:lpstr>Factors to consider in Selecting   A Research Problem 10</vt:lpstr>
      <vt:lpstr>Factors to consider in Selecting   A Research Problem 11</vt:lpstr>
      <vt:lpstr>Health-Care Service Priorities</vt:lpstr>
      <vt:lpstr>Patient Population Priorities</vt:lpstr>
      <vt:lpstr> Priority Conditions </vt:lpstr>
      <vt:lpstr>Selecting a Research Topic</vt:lpstr>
      <vt:lpstr>Generation of Creative Ideas:</vt:lpstr>
      <vt:lpstr>Generation of Creative Ideas:</vt:lpstr>
      <vt:lpstr>Skills Needed For Selection of   A Research Topic</vt:lpstr>
      <vt:lpstr>Refining the research question 1</vt:lpstr>
      <vt:lpstr>Refining the research question 2</vt:lpstr>
      <vt:lpstr>Refining the research question 3</vt:lpstr>
      <vt:lpstr>Refining the research question 4</vt:lpstr>
      <vt:lpstr>Testing the question</vt:lpstr>
      <vt:lpstr>Criteria to help assess your research</vt:lpstr>
      <vt:lpstr>PowerPoint Presentation</vt:lpstr>
      <vt:lpstr>Hypothesis Development 1</vt:lpstr>
      <vt:lpstr>Hypothesis Development 2</vt:lpstr>
      <vt:lpstr>Conclusions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الطب البديل " نظرة عامة " د. نورة الرويس</dc:title>
  <dc:creator>administrator</dc:creator>
  <cp:lastModifiedBy>Abdullah F Alshehri</cp:lastModifiedBy>
  <cp:revision>70</cp:revision>
  <dcterms:created xsi:type="dcterms:W3CDTF">2003-01-12T05:39:34Z</dcterms:created>
  <dcterms:modified xsi:type="dcterms:W3CDTF">2018-09-11T08:08:17Z</dcterms:modified>
</cp:coreProperties>
</file>