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handoutMasterIdLst>
    <p:handoutMasterId r:id="rId64"/>
  </p:handoutMasterIdLst>
  <p:sldIdLst>
    <p:sldId id="259" r:id="rId2"/>
    <p:sldId id="339" r:id="rId3"/>
    <p:sldId id="261" r:id="rId4"/>
    <p:sldId id="281" r:id="rId5"/>
    <p:sldId id="288" r:id="rId6"/>
    <p:sldId id="289" r:id="rId7"/>
    <p:sldId id="290" r:id="rId8"/>
    <p:sldId id="311" r:id="rId9"/>
    <p:sldId id="291" r:id="rId10"/>
    <p:sldId id="309" r:id="rId11"/>
    <p:sldId id="317" r:id="rId12"/>
    <p:sldId id="315" r:id="rId13"/>
    <p:sldId id="292" r:id="rId14"/>
    <p:sldId id="318" r:id="rId15"/>
    <p:sldId id="313" r:id="rId16"/>
    <p:sldId id="314" r:id="rId17"/>
    <p:sldId id="293" r:id="rId18"/>
    <p:sldId id="294" r:id="rId19"/>
    <p:sldId id="340" r:id="rId20"/>
    <p:sldId id="341" r:id="rId21"/>
    <p:sldId id="342" r:id="rId22"/>
    <p:sldId id="295" r:id="rId23"/>
    <p:sldId id="296" r:id="rId24"/>
    <p:sldId id="297" r:id="rId25"/>
    <p:sldId id="298" r:id="rId26"/>
    <p:sldId id="343" r:id="rId27"/>
    <p:sldId id="299" r:id="rId28"/>
    <p:sldId id="310" r:id="rId29"/>
    <p:sldId id="312" r:id="rId30"/>
    <p:sldId id="300" r:id="rId31"/>
    <p:sldId id="308" r:id="rId32"/>
    <p:sldId id="301" r:id="rId33"/>
    <p:sldId id="344" r:id="rId34"/>
    <p:sldId id="345" r:id="rId35"/>
    <p:sldId id="302" r:id="rId36"/>
    <p:sldId id="303" r:id="rId37"/>
    <p:sldId id="304" r:id="rId38"/>
    <p:sldId id="316" r:id="rId39"/>
    <p:sldId id="305" r:id="rId40"/>
    <p:sldId id="306" r:id="rId41"/>
    <p:sldId id="319" r:id="rId42"/>
    <p:sldId id="320" r:id="rId43"/>
    <p:sldId id="307"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21" r:id="rId61"/>
    <p:sldId id="34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311"/>
            <p14:sldId id="291"/>
            <p14:sldId id="309"/>
            <p14:sldId id="317"/>
            <p14:sldId id="315"/>
            <p14:sldId id="292"/>
            <p14:sldId id="318"/>
            <p14:sldId id="313"/>
            <p14:sldId id="314"/>
            <p14:sldId id="293"/>
            <p14:sldId id="294"/>
            <p14:sldId id="340"/>
            <p14:sldId id="341"/>
            <p14:sldId id="342"/>
            <p14:sldId id="295"/>
            <p14:sldId id="296"/>
            <p14:sldId id="297"/>
            <p14:sldId id="298"/>
            <p14:sldId id="343"/>
            <p14:sldId id="299"/>
            <p14:sldId id="310"/>
            <p14:sldId id="312"/>
            <p14:sldId id="300"/>
            <p14:sldId id="308"/>
            <p14:sldId id="301"/>
            <p14:sldId id="344"/>
            <p14:sldId id="345"/>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 id="346"/>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48" d="100"/>
          <a:sy n="48" d="100"/>
        </p:scale>
        <p:origin x="5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00906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365789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38397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46566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344057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724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2186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9/17/2018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9/17/2018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p:txBody>
          <a:bodyPr>
            <a:normAutofit/>
          </a:bodyPr>
          <a:lstStyle/>
          <a:p>
            <a:r>
              <a:rPr lang="en-US" sz="2400" dirty="0" smtClean="0">
                <a:latin typeface="+mn-lt"/>
              </a:rPr>
              <a:t>Dr Mohamed Bilal Delvi MD</a:t>
            </a:r>
          </a:p>
          <a:p>
            <a:r>
              <a:rPr lang="en-US" sz="2400" dirty="0" smtClean="0">
                <a:latin typeface="+mn-lt"/>
              </a:rPr>
              <a:t>Associate Professor </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a:t>
            </a:r>
            <a:r>
              <a:rPr lang="en-US" smtClean="0"/>
              <a:t>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 Grouping</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The </a:t>
            </a:r>
            <a:r>
              <a:rPr lang="en-US" dirty="0"/>
              <a:t>“forward type” determines the ABO and Rh </a:t>
            </a:r>
            <a:r>
              <a:rPr lang="en-US" dirty="0" smtClean="0"/>
              <a:t>phenotype of </a:t>
            </a:r>
            <a:r>
              <a:rPr lang="en-US" dirty="0"/>
              <a:t>the recipient’s RBC by using antisera directed against </a:t>
            </a:r>
            <a:r>
              <a:rPr lang="en-US" dirty="0" smtClean="0"/>
              <a:t>the A</a:t>
            </a:r>
            <a:r>
              <a:rPr lang="en-US" dirty="0"/>
              <a:t>, B, and D antigens. </a:t>
            </a:r>
            <a:endParaRPr lang="en-US" dirty="0" smtClean="0"/>
          </a:p>
          <a:p>
            <a:r>
              <a:rPr lang="en-US" dirty="0" smtClean="0"/>
              <a:t>The </a:t>
            </a:r>
            <a:r>
              <a:rPr lang="en-US" dirty="0"/>
              <a:t>“reverse type” detects </a:t>
            </a:r>
            <a:r>
              <a:rPr lang="en-US" dirty="0" err="1"/>
              <a:t>isoagglutinins</a:t>
            </a:r>
            <a:r>
              <a:rPr lang="en-US" dirty="0"/>
              <a:t> </a:t>
            </a:r>
            <a:r>
              <a:rPr lang="en-US" dirty="0" smtClean="0"/>
              <a:t>in the </a:t>
            </a:r>
            <a:r>
              <a:rPr lang="en-US" dirty="0"/>
              <a:t>patient’s serum and should correlate with the ABO </a:t>
            </a:r>
            <a:r>
              <a:rPr lang="en-US" dirty="0" smtClean="0"/>
              <a:t>phenotype, or </a:t>
            </a:r>
            <a:r>
              <a:rPr lang="en-US" dirty="0"/>
              <a:t>forward type.</a:t>
            </a:r>
          </a:p>
        </p:txBody>
      </p:sp>
    </p:spTree>
    <p:extLst>
      <p:ext uri="{BB962C8B-B14F-4D97-AF65-F5344CB8AC3E}">
        <p14:creationId xmlns:p14="http://schemas.microsoft.com/office/powerpoint/2010/main" val="23863487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Those </a:t>
            </a:r>
            <a:r>
              <a:rPr lang="en-US" dirty="0"/>
              <a:t>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696200" cy="663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511560"/>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and Screen</a:t>
            </a:r>
            <a:endParaRPr lang="en-US" dirty="0"/>
          </a:p>
        </p:txBody>
      </p:sp>
      <p:sp>
        <p:nvSpPr>
          <p:cNvPr id="3" name="Content Placeholder 2"/>
          <p:cNvSpPr>
            <a:spLocks noGrp="1"/>
          </p:cNvSpPr>
          <p:nvPr>
            <p:ph idx="1"/>
          </p:nvPr>
        </p:nvSpPr>
        <p:spPr/>
        <p:txBody>
          <a:bodyPr>
            <a:normAutofit/>
          </a:bodyPr>
          <a:lstStyle/>
          <a:p>
            <a:r>
              <a:rPr lang="en-US" dirty="0"/>
              <a:t>The type and screen allows quicker selection of </a:t>
            </a:r>
            <a:r>
              <a:rPr lang="en-US" dirty="0" smtClean="0"/>
              <a:t>appropriate banked </a:t>
            </a:r>
            <a:r>
              <a:rPr lang="en-US" dirty="0"/>
              <a:t>blood for complete crossmatch if a transfusion </a:t>
            </a:r>
            <a:r>
              <a:rPr lang="en-US" dirty="0" smtClean="0"/>
              <a:t>is ordered.</a:t>
            </a:r>
          </a:p>
          <a:p>
            <a:r>
              <a:rPr lang="en-US" dirty="0"/>
              <a:t>When </a:t>
            </a:r>
            <a:r>
              <a:rPr lang="en-US" dirty="0" smtClean="0"/>
              <a:t>a blood </a:t>
            </a:r>
            <a:r>
              <a:rPr lang="en-US" dirty="0"/>
              <a:t>transfusion is ordered, a formal crossmatch is done </a:t>
            </a:r>
            <a:r>
              <a:rPr lang="en-US" dirty="0" smtClean="0"/>
              <a:t>by mixing </a:t>
            </a:r>
            <a:r>
              <a:rPr lang="en-US" dirty="0"/>
              <a:t>recipient serum with donor RBCs as a final </a:t>
            </a:r>
            <a:r>
              <a:rPr lang="en-US" dirty="0" smtClean="0"/>
              <a:t>compatibility test </a:t>
            </a:r>
            <a:r>
              <a:rPr lang="en-US" dirty="0"/>
              <a:t>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Match</a:t>
            </a:r>
            <a:endParaRPr lang="en-US" dirty="0"/>
          </a:p>
        </p:txBody>
      </p:sp>
      <p:sp>
        <p:nvSpPr>
          <p:cNvPr id="3" name="Content Placeholder 2"/>
          <p:cNvSpPr>
            <a:spLocks noGrp="1"/>
          </p:cNvSpPr>
          <p:nvPr>
            <p:ph idx="1"/>
          </p:nvPr>
        </p:nvSpPr>
        <p:spPr/>
        <p:txBody>
          <a:bodyPr>
            <a:normAutofit/>
          </a:bodyPr>
          <a:lstStyle/>
          <a:p>
            <a:r>
              <a:rPr lang="en-US" dirty="0"/>
              <a:t>This can be done using a </a:t>
            </a:r>
            <a:r>
              <a:rPr lang="en-US" dirty="0" smtClean="0"/>
              <a:t>Coombs test </a:t>
            </a:r>
            <a:r>
              <a:rPr lang="en-US" dirty="0"/>
              <a:t>(with serum incubated to 37° C), or the more rapid “</a:t>
            </a:r>
            <a:r>
              <a:rPr lang="en-US" dirty="0" smtClean="0"/>
              <a:t>immediate spin </a:t>
            </a:r>
            <a:r>
              <a:rPr lang="en-US" dirty="0"/>
              <a:t>crossmatch” at room temperature, which will </a:t>
            </a:r>
            <a:r>
              <a:rPr lang="en-US" dirty="0" smtClean="0"/>
              <a:t>detect only </a:t>
            </a:r>
            <a:r>
              <a:rPr lang="en-US" dirty="0"/>
              <a:t>ABO incompatibility</a:t>
            </a:r>
            <a:r>
              <a:rPr lang="en-US" dirty="0" smtClean="0"/>
              <a:t>.</a:t>
            </a:r>
          </a:p>
          <a:p>
            <a:r>
              <a:rPr lang="en-US" dirty="0" smtClean="0"/>
              <a:t>Thorough Coombs test can </a:t>
            </a:r>
            <a:r>
              <a:rPr lang="en-US" dirty="0"/>
              <a:t>detect incompatibilities that were missed with </a:t>
            </a:r>
            <a:r>
              <a:rPr lang="en-US" dirty="0" smtClean="0"/>
              <a:t>the antibody screen.</a:t>
            </a:r>
            <a:endParaRPr lang="en-US" dirty="0"/>
          </a:p>
        </p:txBody>
      </p:sp>
    </p:spTree>
    <p:extLst>
      <p:ext uri="{BB962C8B-B14F-4D97-AF65-F5344CB8AC3E}">
        <p14:creationId xmlns:p14="http://schemas.microsoft.com/office/powerpoint/2010/main" val="42482143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smtClean="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smtClean="0"/>
              <a:t>Why?</a:t>
            </a:r>
          </a:p>
          <a:p>
            <a:pPr eaLnBrk="1" hangingPunct="1">
              <a:buFont typeface="Wingdings" pitchFamily="2" charset="2"/>
              <a:buChar char="Ø"/>
              <a:defRPr/>
            </a:pPr>
            <a:r>
              <a:rPr lang="en-US" dirty="0" smtClean="0"/>
              <a:t>Increase oxygen carrying capacity </a:t>
            </a:r>
          </a:p>
          <a:p>
            <a:pPr eaLnBrk="1" hangingPunct="1">
              <a:buFont typeface="Wingdings" pitchFamily="2" charset="2"/>
              <a:buChar char="Ø"/>
              <a:defRPr/>
            </a:pPr>
            <a:r>
              <a:rPr lang="en-US" dirty="0" smtClean="0"/>
              <a:t>Restoration of red cell mass</a:t>
            </a:r>
          </a:p>
          <a:p>
            <a:pPr eaLnBrk="1" hangingPunct="1">
              <a:buFont typeface="Wingdings" pitchFamily="2" charset="2"/>
              <a:buChar char="Ø"/>
              <a:defRPr/>
            </a:pPr>
            <a:r>
              <a:rPr lang="en-US" dirty="0" smtClean="0"/>
              <a:t>Correction of bleeding caused by platelet dysfunction</a:t>
            </a:r>
          </a:p>
          <a:p>
            <a:pPr eaLnBrk="1" hangingPunct="1">
              <a:buFont typeface="Wingdings" pitchFamily="2" charset="2"/>
              <a:buChar char="Ø"/>
              <a:defRPr/>
            </a:pPr>
            <a:r>
              <a:rPr lang="en-US" dirty="0" smtClean="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a:xfrm>
            <a:off x="609600" y="1600200"/>
            <a:ext cx="8382000" cy="4804387"/>
          </a:xfrm>
        </p:spPr>
        <p:txBody>
          <a:bodyPr/>
          <a:lstStyle/>
          <a:p>
            <a:r>
              <a:rPr lang="en-US" dirty="0" smtClean="0"/>
              <a:t>Blood groups </a:t>
            </a:r>
          </a:p>
          <a:p>
            <a:r>
              <a:rPr lang="en-US" dirty="0"/>
              <a:t>Indication of blood transfusion </a:t>
            </a:r>
            <a:endParaRPr lang="en-US" dirty="0" smtClean="0"/>
          </a:p>
          <a:p>
            <a:r>
              <a:rPr lang="en-US" dirty="0" smtClean="0"/>
              <a:t>Blood components </a:t>
            </a:r>
          </a:p>
          <a:p>
            <a:r>
              <a:rPr lang="en-US" sz="3200" dirty="0" smtClean="0"/>
              <a:t>Blood transfusion complications and</a:t>
            </a:r>
            <a:r>
              <a:rPr lang="en-US" dirty="0"/>
              <a:t> </a:t>
            </a:r>
            <a:r>
              <a:rPr lang="en-US" sz="3200" dirty="0" smtClean="0"/>
              <a:t>treatment </a:t>
            </a:r>
          </a:p>
          <a:p>
            <a:r>
              <a:rPr lang="en-US" sz="3200" dirty="0" smtClean="0"/>
              <a:t>Alternatives to Blood Products </a:t>
            </a:r>
            <a:endParaRPr lang="en-US" dirty="0" smtClean="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smtClean="0"/>
              <a:t>Oxygen Delivery</a:t>
            </a:r>
            <a:endParaRPr lang="en-US" b="1" smtClean="0"/>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smtClean="0"/>
              <a:t>Oxygen Delivery (DO</a:t>
            </a:r>
            <a:r>
              <a:rPr lang="en-US" sz="2900" baseline="-25000" dirty="0" smtClean="0"/>
              <a:t>2</a:t>
            </a:r>
            <a:r>
              <a:rPr lang="en-US" sz="2800" dirty="0" smtClean="0"/>
              <a:t>) is the oxygen that is delivered to the tissues</a:t>
            </a:r>
          </a:p>
          <a:p>
            <a:pPr>
              <a:buSzTx/>
              <a:buFontTx/>
              <a:buNone/>
              <a:defRPr/>
            </a:pPr>
            <a:r>
              <a:rPr lang="en-US" sz="2800" dirty="0" smtClean="0"/>
              <a:t>    </a:t>
            </a:r>
            <a:r>
              <a:rPr lang="en-US" sz="2800" b="1" dirty="0" smtClean="0">
                <a:solidFill>
                  <a:srgbClr val="FF0000"/>
                </a:solidFill>
              </a:rPr>
              <a:t>DO</a:t>
            </a:r>
            <a:r>
              <a:rPr lang="en-US" sz="2900" b="1" baseline="-25000" dirty="0" smtClean="0">
                <a:solidFill>
                  <a:srgbClr val="FF0000"/>
                </a:solidFill>
              </a:rPr>
              <a:t>2</a:t>
            </a:r>
            <a:r>
              <a:rPr lang="en-US" sz="2800" b="1" dirty="0" smtClean="0">
                <a:solidFill>
                  <a:srgbClr val="FF0000"/>
                </a:solidFill>
              </a:rPr>
              <a:t>= COP x CaO</a:t>
            </a:r>
            <a:r>
              <a:rPr lang="en-US" sz="2900" b="1" baseline="-25000" dirty="0" smtClean="0">
                <a:solidFill>
                  <a:srgbClr val="FF0000"/>
                </a:solidFill>
              </a:rPr>
              <a:t>2</a:t>
            </a:r>
            <a:endParaRPr lang="en-US" sz="2800" b="1" dirty="0" smtClean="0">
              <a:solidFill>
                <a:srgbClr val="FF0000"/>
              </a:solidFill>
            </a:endParaRPr>
          </a:p>
          <a:p>
            <a:pPr>
              <a:buSzTx/>
              <a:buFontTx/>
              <a:buChar char="•"/>
              <a:defRPr/>
            </a:pPr>
            <a:r>
              <a:rPr lang="en-US" sz="2800" dirty="0" smtClean="0"/>
              <a:t>Cardiac Output (CO) = HR x SV </a:t>
            </a:r>
          </a:p>
          <a:p>
            <a:pPr>
              <a:buSzTx/>
              <a:buFontTx/>
              <a:buChar char="•"/>
              <a:defRPr/>
            </a:pPr>
            <a:r>
              <a:rPr lang="en-US" sz="2800" dirty="0" smtClean="0"/>
              <a:t>Oxygen Content (CaO</a:t>
            </a:r>
            <a:r>
              <a:rPr lang="en-US" sz="2900" baseline="-25000" dirty="0" smtClean="0"/>
              <a:t>2</a:t>
            </a:r>
            <a:r>
              <a:rPr lang="en-US" sz="2800" dirty="0" smtClean="0"/>
              <a:t>):</a:t>
            </a:r>
          </a:p>
          <a:p>
            <a:pPr lvl="1">
              <a:buClrTx/>
              <a:buFont typeface="Monotype Sorts" pitchFamily="2" charset="2"/>
              <a:buNone/>
              <a:defRPr/>
            </a:pPr>
            <a:r>
              <a:rPr lang="en-US" sz="2400" dirty="0" smtClean="0">
                <a:solidFill>
                  <a:schemeClr val="tx2"/>
                </a:solidFill>
              </a:rPr>
              <a:t>-</a:t>
            </a:r>
            <a:r>
              <a:rPr lang="en-US" sz="2400" dirty="0" smtClean="0"/>
              <a:t>  (</a:t>
            </a:r>
            <a:r>
              <a:rPr lang="en-US" sz="2400" b="1" dirty="0" err="1" smtClean="0"/>
              <a:t>Hgb</a:t>
            </a:r>
            <a:r>
              <a:rPr lang="en-US" sz="2400" dirty="0" smtClean="0"/>
              <a:t> x 1.39)O</a:t>
            </a:r>
            <a:r>
              <a:rPr lang="en-US" sz="2600" baseline="-25000" dirty="0" smtClean="0"/>
              <a:t>2</a:t>
            </a:r>
            <a:r>
              <a:rPr lang="en-US" sz="2400" dirty="0" smtClean="0"/>
              <a:t> saturation + PaO</a:t>
            </a:r>
            <a:r>
              <a:rPr lang="en-US" sz="2600" baseline="-25000" dirty="0" smtClean="0"/>
              <a:t>2</a:t>
            </a:r>
            <a:r>
              <a:rPr lang="en-US" sz="2400" dirty="0" smtClean="0"/>
              <a:t>(0.003)</a:t>
            </a:r>
          </a:p>
          <a:p>
            <a:pPr lvl="1">
              <a:buClrTx/>
              <a:buFont typeface="Monotype Sorts" pitchFamily="2" charset="2"/>
              <a:buNone/>
              <a:defRPr/>
            </a:pPr>
            <a:r>
              <a:rPr lang="en-US" sz="2400" dirty="0" smtClean="0">
                <a:solidFill>
                  <a:schemeClr val="tx2"/>
                </a:solidFill>
              </a:rPr>
              <a:t>-</a:t>
            </a:r>
            <a:r>
              <a:rPr lang="en-US" sz="2400" dirty="0" smtClean="0"/>
              <a:t>  </a:t>
            </a:r>
            <a:r>
              <a:rPr lang="en-US" sz="2400" dirty="0" err="1" smtClean="0"/>
              <a:t>Hgb</a:t>
            </a:r>
            <a:r>
              <a:rPr lang="en-US" sz="2400" dirty="0" smtClean="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smtClean="0"/>
              <a:t>Oxygen Delivery</a:t>
            </a:r>
            <a:r>
              <a:rPr lang="en-US" smtClean="0"/>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smtClean="0"/>
          </a:p>
          <a:p>
            <a:pPr>
              <a:lnSpc>
                <a:spcPct val="90000"/>
              </a:lnSpc>
              <a:buSzTx/>
              <a:buFontTx/>
              <a:buChar char="•"/>
              <a:defRPr/>
            </a:pPr>
            <a:r>
              <a:rPr lang="en-US" dirty="0" smtClean="0"/>
              <a:t>Therefore: </a:t>
            </a:r>
            <a:r>
              <a:rPr lang="en-US" b="1" dirty="0" smtClean="0">
                <a:solidFill>
                  <a:srgbClr val="FF0000"/>
                </a:solidFill>
              </a:rPr>
              <a:t>DO</a:t>
            </a:r>
            <a:r>
              <a:rPr lang="en-US" b="1" baseline="-25000" dirty="0" smtClean="0">
                <a:solidFill>
                  <a:srgbClr val="FF0000"/>
                </a:solidFill>
              </a:rPr>
              <a:t>2</a:t>
            </a:r>
            <a:r>
              <a:rPr lang="en-US" b="1" dirty="0" smtClean="0">
                <a:solidFill>
                  <a:srgbClr val="FF0000"/>
                </a:solidFill>
              </a:rPr>
              <a:t> = HR x SV x CaO</a:t>
            </a:r>
            <a:r>
              <a:rPr lang="en-US" b="1" baseline="-25000" dirty="0" smtClean="0">
                <a:solidFill>
                  <a:srgbClr val="FF0000"/>
                </a:solidFill>
              </a:rPr>
              <a:t>2</a:t>
            </a:r>
            <a:endParaRPr lang="en-US" b="1" dirty="0" smtClean="0">
              <a:solidFill>
                <a:srgbClr val="FF0000"/>
              </a:solidFill>
            </a:endParaRPr>
          </a:p>
          <a:p>
            <a:pPr>
              <a:lnSpc>
                <a:spcPct val="90000"/>
              </a:lnSpc>
              <a:buSzTx/>
              <a:buFontTx/>
              <a:buChar char="•"/>
              <a:defRPr/>
            </a:pPr>
            <a:endParaRPr lang="en-US" dirty="0" smtClean="0"/>
          </a:p>
          <a:p>
            <a:pPr>
              <a:lnSpc>
                <a:spcPct val="90000"/>
              </a:lnSpc>
              <a:buSzTx/>
              <a:buFontTx/>
              <a:buChar char="•"/>
              <a:defRPr/>
            </a:pPr>
            <a:endParaRPr lang="en-US" dirty="0"/>
          </a:p>
          <a:p>
            <a:pPr>
              <a:lnSpc>
                <a:spcPct val="90000"/>
              </a:lnSpc>
              <a:buSzTx/>
              <a:buFontTx/>
              <a:buChar char="•"/>
              <a:defRPr/>
            </a:pPr>
            <a:r>
              <a:rPr lang="en-US" dirty="0" smtClean="0"/>
              <a:t>If HR or SV are unable to compensate, </a:t>
            </a:r>
            <a:r>
              <a:rPr lang="en-US" dirty="0" err="1" smtClean="0"/>
              <a:t>Hgb</a:t>
            </a:r>
            <a:r>
              <a:rPr lang="en-US" dirty="0" smtClean="0"/>
              <a:t> is the major determinant factor in O</a:t>
            </a:r>
            <a:r>
              <a:rPr lang="en-US" baseline="-25000" dirty="0" smtClean="0"/>
              <a:t>2</a:t>
            </a:r>
            <a:r>
              <a:rPr lang="en-US" dirty="0" smtClean="0"/>
              <a:t> delivery</a:t>
            </a:r>
          </a:p>
          <a:p>
            <a:pPr marL="0" indent="0">
              <a:lnSpc>
                <a:spcPct val="90000"/>
              </a:lnSpc>
              <a:buSzTx/>
              <a:buNone/>
              <a:defRPr/>
            </a:pPr>
            <a:endParaRPr lang="en-US" dirty="0" smtClean="0"/>
          </a:p>
        </p:txBody>
      </p:sp>
    </p:spTree>
    <p:extLst>
      <p:ext uri="{BB962C8B-B14F-4D97-AF65-F5344CB8AC3E}">
        <p14:creationId xmlns:p14="http://schemas.microsoft.com/office/powerpoint/2010/main" val="281387007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t>
            </a:r>
            <a:r>
              <a:rPr lang="en-US" dirty="0" smtClean="0"/>
              <a:t>Aspects:</a:t>
            </a:r>
          </a:p>
          <a:p>
            <a:pPr algn="just"/>
            <a:r>
              <a:rPr lang="en-US" dirty="0" smtClean="0"/>
              <a:t>Two </a:t>
            </a:r>
            <a:r>
              <a:rPr lang="en-US" dirty="0"/>
              <a:t>qualified </a:t>
            </a:r>
            <a:r>
              <a:rPr lang="en-US" dirty="0" smtClean="0"/>
              <a:t>personnel check </a:t>
            </a:r>
            <a:r>
              <a:rPr lang="en-US" dirty="0"/>
              <a:t>it at the bedside to prevent a potentially fatal </a:t>
            </a:r>
            <a:r>
              <a:rPr lang="en-US" dirty="0" smtClean="0"/>
              <a:t>clerical error</a:t>
            </a:r>
            <a:r>
              <a:rPr lang="en-US" dirty="0"/>
              <a:t>. </a:t>
            </a:r>
            <a:endParaRPr lang="en-US" dirty="0" smtClean="0"/>
          </a:p>
          <a:p>
            <a:pPr algn="just"/>
            <a:r>
              <a:rPr lang="en-US" dirty="0"/>
              <a:t>R</a:t>
            </a:r>
            <a:r>
              <a:rPr lang="en-US" dirty="0" smtClean="0"/>
              <a:t>ecipient </a:t>
            </a:r>
            <a:r>
              <a:rPr lang="en-US" dirty="0"/>
              <a:t>and unit </a:t>
            </a:r>
            <a:r>
              <a:rPr lang="en-US" dirty="0" smtClean="0"/>
              <a:t>identification, confirmation </a:t>
            </a:r>
            <a:r>
              <a:rPr lang="en-US" dirty="0"/>
              <a:t>of compatibility</a:t>
            </a:r>
            <a:r>
              <a:rPr lang="en-US" dirty="0" smtClean="0"/>
              <a:t>, expiration date.</a:t>
            </a:r>
          </a:p>
          <a:p>
            <a:pPr algn="just"/>
            <a:r>
              <a:rPr lang="en-US" dirty="0" smtClean="0"/>
              <a:t>60</a:t>
            </a:r>
            <a:r>
              <a:rPr lang="en-US" dirty="0"/>
              <a:t>% of transfusions occur </a:t>
            </a:r>
            <a:r>
              <a:rPr lang="en-US" dirty="0" err="1"/>
              <a:t>perioperatively</a:t>
            </a:r>
            <a:r>
              <a:rPr lang="en-US" dirty="0"/>
              <a:t>.</a:t>
            </a:r>
          </a:p>
          <a:p>
            <a:pPr algn="just"/>
            <a:r>
              <a:rPr lang="en-US" dirty="0"/>
              <a:t>R</a:t>
            </a:r>
            <a:r>
              <a:rPr lang="en-US" dirty="0" smtClean="0"/>
              <a:t>esponsibility </a:t>
            </a:r>
            <a:r>
              <a:rPr lang="en-US" dirty="0"/>
              <a:t>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a:t>
            </a:r>
            <a:r>
              <a:rPr lang="en-US" dirty="0" smtClean="0"/>
              <a:t>than gravity </a:t>
            </a:r>
            <a:r>
              <a:rPr lang="en-US" dirty="0"/>
              <a:t>can provide. </a:t>
            </a:r>
            <a:endParaRPr lang="en-US" dirty="0" smtClean="0"/>
          </a:p>
          <a:p>
            <a:pPr algn="just"/>
            <a:r>
              <a:rPr lang="en-US" dirty="0" smtClean="0"/>
              <a:t>Pressure </a:t>
            </a:r>
            <a:r>
              <a:rPr lang="en-US" dirty="0"/>
              <a:t>bags </a:t>
            </a:r>
            <a:r>
              <a:rPr lang="en-US" dirty="0" smtClean="0"/>
              <a:t>are </a:t>
            </a:r>
            <a:r>
              <a:rPr lang="en-US" dirty="0"/>
              <a:t>available that </a:t>
            </a:r>
            <a:r>
              <a:rPr lang="en-US" dirty="0" smtClean="0"/>
              <a:t>completely encase </a:t>
            </a:r>
            <a:r>
              <a:rPr lang="en-US" dirty="0"/>
              <a:t>the blood bag and apply pressure evenly to the </a:t>
            </a:r>
            <a:r>
              <a:rPr lang="en-US" dirty="0" smtClean="0"/>
              <a:t>blood bag </a:t>
            </a:r>
            <a:r>
              <a:rPr lang="en-US" dirty="0"/>
              <a:t>surface. </a:t>
            </a:r>
            <a:endParaRPr lang="en-US" dirty="0" smtClean="0"/>
          </a:p>
          <a:p>
            <a:pPr algn="just"/>
            <a:r>
              <a:rPr lang="en-US" dirty="0" smtClean="0"/>
              <a:t>If </a:t>
            </a:r>
            <a:r>
              <a:rPr lang="en-US" dirty="0"/>
              <a:t>external pressure is anticipated, </a:t>
            </a:r>
            <a:r>
              <a:rPr lang="en-US" dirty="0" smtClean="0"/>
              <a:t>large-bore needles </a:t>
            </a:r>
            <a:r>
              <a:rPr lang="en-US" dirty="0"/>
              <a:t>are recommended for venous access to </a:t>
            </a:r>
            <a:r>
              <a:rPr lang="en-US" dirty="0" smtClean="0"/>
              <a:t>prevent hemolysis.</a:t>
            </a:r>
            <a:endParaRPr lang="en-US" dirty="0"/>
          </a:p>
        </p:txBody>
      </p:sp>
    </p:spTree>
    <p:extLst>
      <p:ext uri="{BB962C8B-B14F-4D97-AF65-F5344CB8AC3E}">
        <p14:creationId xmlns:p14="http://schemas.microsoft.com/office/powerpoint/2010/main" val="3235704375"/>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a:t>
            </a:r>
            <a:r>
              <a:rPr lang="en-US" dirty="0" smtClean="0"/>
              <a:t>transfusion may </a:t>
            </a:r>
            <a:r>
              <a:rPr lang="en-US" dirty="0"/>
              <a:t>be diluted with normal saline, but this may </a:t>
            </a:r>
            <a:r>
              <a:rPr lang="en-US" dirty="0" smtClean="0"/>
              <a:t>cause unwanted </a:t>
            </a:r>
            <a:r>
              <a:rPr lang="en-US" dirty="0"/>
              <a:t>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smtClean="0"/>
              <a:t>Patient’s </a:t>
            </a:r>
            <a:r>
              <a:rPr lang="en-US" dirty="0"/>
              <a:t>age, </a:t>
            </a:r>
          </a:p>
          <a:p>
            <a:pPr marL="514350" indent="-514350" algn="just">
              <a:buFont typeface="+mj-lt"/>
              <a:buAutoNum type="arabicPeriod"/>
            </a:pPr>
            <a:r>
              <a:rPr lang="en-US" dirty="0"/>
              <a:t>S</a:t>
            </a:r>
            <a:r>
              <a:rPr lang="en-US" dirty="0" smtClean="0"/>
              <a:t>everity </a:t>
            </a:r>
            <a:r>
              <a:rPr lang="en-US" dirty="0"/>
              <a:t>of symptoms, </a:t>
            </a:r>
          </a:p>
          <a:p>
            <a:pPr marL="514350" indent="-514350" algn="just">
              <a:buFont typeface="+mj-lt"/>
              <a:buAutoNum type="arabicPeriod"/>
            </a:pPr>
            <a:r>
              <a:rPr lang="en-US" dirty="0"/>
              <a:t>C</a:t>
            </a:r>
            <a:r>
              <a:rPr lang="en-US" dirty="0" smtClean="0"/>
              <a:t>ause </a:t>
            </a:r>
            <a:r>
              <a:rPr lang="en-US" dirty="0"/>
              <a:t>of the deficit, </a:t>
            </a:r>
          </a:p>
          <a:p>
            <a:pPr marL="514350" indent="-514350" algn="just">
              <a:buFont typeface="+mj-lt"/>
              <a:buAutoNum type="arabicPeriod"/>
            </a:pPr>
            <a:r>
              <a:rPr lang="en-US" dirty="0"/>
              <a:t>U</a:t>
            </a:r>
            <a:r>
              <a:rPr lang="en-US" dirty="0" smtClean="0"/>
              <a:t>nderlying medical </a:t>
            </a:r>
            <a:r>
              <a:rPr lang="en-US" dirty="0"/>
              <a:t>condition, </a:t>
            </a:r>
          </a:p>
          <a:p>
            <a:pPr marL="514350" indent="-514350" algn="just">
              <a:buFont typeface="+mj-lt"/>
              <a:buAutoNum type="arabicPeriod"/>
            </a:pPr>
            <a:r>
              <a:rPr lang="en-US" dirty="0"/>
              <a:t>A</a:t>
            </a:r>
            <a:r>
              <a:rPr lang="en-US" dirty="0" smtClean="0"/>
              <a:t>bility </a:t>
            </a:r>
            <a:r>
              <a:rPr lang="en-US" dirty="0"/>
              <a:t>to compensate for </a:t>
            </a:r>
            <a:r>
              <a:rPr lang="en-US" dirty="0" smtClean="0"/>
              <a:t>decreased oxygen-carrying capacity</a:t>
            </a:r>
            <a:r>
              <a:rPr lang="en-US" dirty="0"/>
              <a:t>,</a:t>
            </a:r>
          </a:p>
          <a:p>
            <a:pPr marL="514350" indent="-514350" algn="just">
              <a:buFont typeface="+mj-lt"/>
              <a:buAutoNum type="arabicPeriod"/>
            </a:pPr>
            <a:r>
              <a:rPr lang="en-US" dirty="0"/>
              <a:t>T</a:t>
            </a:r>
            <a:r>
              <a:rPr lang="en-US" dirty="0" smtClean="0"/>
              <a:t>issue </a:t>
            </a:r>
            <a:r>
              <a:rPr lang="en-US" dirty="0"/>
              <a:t>oxygen </a:t>
            </a:r>
            <a:r>
              <a:rPr lang="en-US" dirty="0" smtClean="0"/>
              <a:t>requirements are </a:t>
            </a:r>
            <a:r>
              <a:rPr lang="en-US" dirty="0"/>
              <a:t>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a:t>
            </a:r>
            <a:r>
              <a:rPr lang="en-US" dirty="0" smtClean="0"/>
              <a:t>evaluation:</a:t>
            </a:r>
          </a:p>
          <a:p>
            <a:pPr marL="514350" indent="-514350">
              <a:buFont typeface="+mj-lt"/>
              <a:buAutoNum type="arabicPeriod"/>
            </a:pPr>
            <a:r>
              <a:rPr lang="en-US" dirty="0"/>
              <a:t>A</a:t>
            </a:r>
            <a:r>
              <a:rPr lang="en-US" dirty="0" smtClean="0"/>
              <a:t>ppearance </a:t>
            </a:r>
            <a:r>
              <a:rPr lang="en-US" dirty="0"/>
              <a:t>(pallor, diaphoresis), </a:t>
            </a:r>
            <a:endParaRPr lang="en-US" dirty="0" smtClean="0"/>
          </a:p>
          <a:p>
            <a:pPr marL="514350" indent="-514350">
              <a:buFont typeface="+mj-lt"/>
              <a:buAutoNum type="arabicPeriod"/>
            </a:pPr>
            <a:r>
              <a:rPr lang="en-US" dirty="0"/>
              <a:t>M</a:t>
            </a:r>
            <a:r>
              <a:rPr lang="en-US" dirty="0" smtClean="0"/>
              <a:t>entation </a:t>
            </a:r>
            <a:r>
              <a:rPr lang="en-US" dirty="0"/>
              <a:t>(alert, confused), </a:t>
            </a:r>
            <a:endParaRPr lang="en-US" dirty="0" smtClean="0"/>
          </a:p>
          <a:p>
            <a:pPr marL="514350" indent="-514350">
              <a:buFont typeface="+mj-lt"/>
              <a:buAutoNum type="arabicPeriod"/>
            </a:pPr>
            <a:r>
              <a:rPr lang="en-US" dirty="0"/>
              <a:t>H</a:t>
            </a:r>
            <a:r>
              <a:rPr lang="en-US" dirty="0" smtClean="0"/>
              <a:t>eart </a:t>
            </a:r>
            <a:r>
              <a:rPr lang="en-US" dirty="0"/>
              <a:t>rate, </a:t>
            </a:r>
            <a:endParaRPr lang="en-US" dirty="0" smtClean="0"/>
          </a:p>
          <a:p>
            <a:pPr marL="514350" indent="-514350">
              <a:buFont typeface="+mj-lt"/>
              <a:buAutoNum type="arabicPeriod"/>
            </a:pPr>
            <a:r>
              <a:rPr lang="en-US" dirty="0"/>
              <a:t>B</a:t>
            </a:r>
            <a:r>
              <a:rPr lang="en-US" dirty="0" smtClean="0"/>
              <a:t>lood </a:t>
            </a:r>
            <a:r>
              <a:rPr lang="en-US" dirty="0"/>
              <a:t>pressure</a:t>
            </a:r>
            <a:r>
              <a:rPr lang="en-US" dirty="0" smtClean="0"/>
              <a:t>,</a:t>
            </a:r>
          </a:p>
          <a:p>
            <a:pPr marL="514350" indent="-514350">
              <a:buFont typeface="+mj-lt"/>
              <a:buAutoNum type="arabicPeriod"/>
            </a:pPr>
            <a:r>
              <a:rPr lang="en-US" dirty="0"/>
              <a:t>N</a:t>
            </a:r>
            <a:r>
              <a:rPr lang="en-US" dirty="0" smtClean="0"/>
              <a:t>ature </a:t>
            </a:r>
            <a:r>
              <a:rPr lang="en-US" dirty="0"/>
              <a:t>of the bleeding (active, controlled, uncontrolled), </a:t>
            </a:r>
            <a:endParaRPr lang="en-US" dirty="0" smtClean="0"/>
          </a:p>
          <a:p>
            <a:pPr marL="0" indent="0">
              <a:buNone/>
            </a:pPr>
            <a:r>
              <a:rPr lang="en-US" dirty="0" smtClean="0"/>
              <a:t>Laboratory </a:t>
            </a:r>
            <a:r>
              <a:rPr lang="en-US" dirty="0"/>
              <a:t>evaluation </a:t>
            </a:r>
            <a:r>
              <a:rPr lang="en-US" dirty="0" smtClean="0"/>
              <a:t>:</a:t>
            </a:r>
          </a:p>
          <a:p>
            <a:pPr marL="514350" indent="-514350">
              <a:buFont typeface="+mj-lt"/>
              <a:buAutoNum type="arabicPeriod"/>
            </a:pPr>
            <a:r>
              <a:rPr lang="en-US" dirty="0" smtClean="0"/>
              <a:t> </a:t>
            </a:r>
            <a:r>
              <a:rPr lang="en-US" dirty="0" err="1"/>
              <a:t>Hgb</a:t>
            </a:r>
            <a:r>
              <a:rPr lang="en-US" dirty="0"/>
              <a:t>, </a:t>
            </a:r>
            <a:endParaRPr lang="en-US" dirty="0" smtClean="0"/>
          </a:p>
          <a:p>
            <a:pPr marL="514350" indent="-514350">
              <a:buFont typeface="+mj-lt"/>
              <a:buAutoNum type="arabicPeriod"/>
            </a:pPr>
            <a:r>
              <a:rPr lang="en-US" dirty="0"/>
              <a:t>H</a:t>
            </a:r>
            <a:r>
              <a:rPr lang="en-US" dirty="0" smtClean="0"/>
              <a:t>ematocrit</a:t>
            </a:r>
            <a:r>
              <a:rPr lang="en-US" dirty="0"/>
              <a:t>, </a:t>
            </a:r>
            <a:endParaRPr lang="en-US" dirty="0" smtClean="0"/>
          </a:p>
          <a:p>
            <a:pPr marL="514350" indent="-514350">
              <a:buFont typeface="+mj-lt"/>
              <a:buAutoNum type="arabicPeriod"/>
            </a:pPr>
            <a:r>
              <a:rPr lang="en-US" dirty="0"/>
              <a:t>P</a:t>
            </a:r>
            <a:r>
              <a:rPr lang="en-US" dirty="0" smtClean="0"/>
              <a:t>latelets</a:t>
            </a:r>
            <a:r>
              <a:rPr lang="en-US" dirty="0"/>
              <a:t>, </a:t>
            </a:r>
          </a:p>
          <a:p>
            <a:pPr marL="514350" indent="-514350">
              <a:buFont typeface="+mj-lt"/>
              <a:buAutoNum type="arabicPeriod"/>
            </a:pPr>
            <a:r>
              <a:rPr lang="en-US" dirty="0"/>
              <a:t>C</a:t>
            </a:r>
            <a:r>
              <a:rPr lang="en-US" dirty="0" smtClean="0"/>
              <a:t>lotting </a:t>
            </a:r>
            <a:r>
              <a:rPr lang="en-US" dirty="0"/>
              <a:t>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Transfuse?</a:t>
            </a:r>
            <a:endParaRPr lang="en-US" dirty="0"/>
          </a:p>
        </p:txBody>
      </p:sp>
      <p:sp>
        <p:nvSpPr>
          <p:cNvPr id="3" name="Content Placeholder 2"/>
          <p:cNvSpPr>
            <a:spLocks noGrp="1"/>
          </p:cNvSpPr>
          <p:nvPr>
            <p:ph idx="1"/>
          </p:nvPr>
        </p:nvSpPr>
        <p:spPr/>
        <p:txBody>
          <a:bodyPr>
            <a:normAutofit/>
          </a:bodyPr>
          <a:lstStyle/>
          <a:p>
            <a:pPr algn="just"/>
            <a:r>
              <a:rPr lang="en-US" dirty="0" smtClean="0"/>
              <a:t>TRICC (Transfusion </a:t>
            </a:r>
            <a:r>
              <a:rPr lang="en-US" dirty="0"/>
              <a:t>Requirements in Critical Care) trial</a:t>
            </a:r>
            <a:r>
              <a:rPr lang="en-US" dirty="0" smtClean="0"/>
              <a:t>, demonstrated that </a:t>
            </a:r>
            <a:r>
              <a:rPr lang="en-US" dirty="0"/>
              <a:t>in the critical care setting, a transfusion </a:t>
            </a:r>
            <a:r>
              <a:rPr lang="en-US" dirty="0" smtClean="0"/>
              <a:t>threshold of </a:t>
            </a:r>
            <a:r>
              <a:rPr lang="en-US" dirty="0"/>
              <a:t>7 g/dL was as safe as a threshold of 10 </a:t>
            </a:r>
            <a:r>
              <a:rPr lang="en-US" dirty="0" smtClean="0"/>
              <a:t>g/dL. </a:t>
            </a:r>
          </a:p>
          <a:p>
            <a:pPr algn="just"/>
            <a:endParaRPr lang="en-US" dirty="0" smtClean="0"/>
          </a:p>
          <a:p>
            <a:pPr algn="just"/>
            <a:r>
              <a:rPr lang="en-US" dirty="0" smtClean="0"/>
              <a:t>A subgroup </a:t>
            </a:r>
            <a:r>
              <a:rPr lang="en-US" dirty="0"/>
              <a:t>analysis generated some concern that patients </a:t>
            </a:r>
            <a:r>
              <a:rPr lang="en-US" dirty="0" smtClean="0"/>
              <a:t>with ischemic </a:t>
            </a:r>
            <a:r>
              <a:rPr lang="en-US" dirty="0"/>
              <a:t>heart disease </a:t>
            </a:r>
            <a:r>
              <a:rPr lang="en-US" dirty="0" smtClean="0"/>
              <a:t>benefit </a:t>
            </a:r>
            <a:r>
              <a:rPr lang="en-US" dirty="0"/>
              <a:t>from </a:t>
            </a:r>
            <a:r>
              <a:rPr lang="en-US" dirty="0" smtClean="0"/>
              <a:t>higher transfusion threshold</a:t>
            </a:r>
            <a:endParaRPr lang="en-US" dirty="0"/>
          </a:p>
        </p:txBody>
      </p:sp>
    </p:spTree>
    <p:extLst>
      <p:ext uri="{BB962C8B-B14F-4D97-AF65-F5344CB8AC3E}">
        <p14:creationId xmlns:p14="http://schemas.microsoft.com/office/powerpoint/2010/main" val="163011089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smtClean="0"/>
          </a:p>
          <a:p>
            <a:pPr algn="just"/>
            <a:r>
              <a:rPr lang="en-US" dirty="0" smtClean="0"/>
              <a:t>The </a:t>
            </a:r>
            <a:r>
              <a:rPr lang="en-US" dirty="0"/>
              <a:t>era of modern blood transfusion began in the early </a:t>
            </a:r>
            <a:r>
              <a:rPr lang="en-US" dirty="0" smtClean="0"/>
              <a:t>1900s with </a:t>
            </a:r>
            <a:r>
              <a:rPr lang="en-US" dirty="0"/>
              <a:t>discovery of the ABO red cell antigen system. </a:t>
            </a:r>
            <a:endParaRPr lang="en-US" dirty="0" smtClean="0"/>
          </a:p>
          <a:p>
            <a:pPr algn="just"/>
            <a:endParaRPr lang="en-US" dirty="0" smtClean="0"/>
          </a:p>
          <a:p>
            <a:pPr algn="just"/>
            <a:r>
              <a:rPr lang="en-US" dirty="0" smtClean="0"/>
              <a:t> World War </a:t>
            </a:r>
            <a:r>
              <a:rPr lang="en-US" dirty="0"/>
              <a:t>I it was known that adding citrate enabled the storage </a:t>
            </a:r>
            <a:r>
              <a:rPr lang="en-US" dirty="0" smtClean="0"/>
              <a:t>of anticoagulated </a:t>
            </a:r>
            <a:r>
              <a:rPr lang="en-US" dirty="0"/>
              <a:t>blood</a:t>
            </a:r>
            <a:r>
              <a:rPr lang="en-US" dirty="0" smtClean="0"/>
              <a:t>.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smtClean="0"/>
              <a:t>Blood and its components</a:t>
            </a:r>
            <a:endParaRPr lang="en-US" dirty="0"/>
          </a:p>
        </p:txBody>
      </p:sp>
      <p:sp>
        <p:nvSpPr>
          <p:cNvPr id="3" name="Content Placeholder 2"/>
          <p:cNvSpPr>
            <a:spLocks noGrp="1"/>
          </p:cNvSpPr>
          <p:nvPr>
            <p:ph idx="1"/>
          </p:nvPr>
        </p:nvSpPr>
        <p:spPr>
          <a:xfrm>
            <a:off x="762000" y="1066800"/>
            <a:ext cx="8077200" cy="4297363"/>
          </a:xfrm>
        </p:spPr>
        <p:txBody>
          <a:bodyPr>
            <a:normAutofit/>
          </a:bodyPr>
          <a:lstStyle/>
          <a:p>
            <a:pPr algn="just"/>
            <a:r>
              <a:rPr lang="en-US" b="1" u="sng" dirty="0"/>
              <a:t>Whole </a:t>
            </a:r>
            <a:r>
              <a:rPr lang="en-US" b="1" u="sng" dirty="0" smtClean="0"/>
              <a:t>Blood </a:t>
            </a:r>
            <a:r>
              <a:rPr lang="en-US" dirty="0"/>
              <a:t>is not as economical as component </a:t>
            </a:r>
            <a:r>
              <a:rPr lang="en-US" dirty="0" smtClean="0"/>
              <a:t>therapy, although </a:t>
            </a:r>
            <a:r>
              <a:rPr lang="en-US" dirty="0"/>
              <a:t>there has recently been renewed interest in the </a:t>
            </a:r>
            <a:r>
              <a:rPr lang="en-US" dirty="0" smtClean="0"/>
              <a:t>benefits of </a:t>
            </a:r>
            <a:r>
              <a:rPr lang="en-US" dirty="0"/>
              <a:t>using fresh whole blood in military field </a:t>
            </a:r>
            <a:r>
              <a:rPr lang="en-US" dirty="0" smtClean="0"/>
              <a:t>hospitals.</a:t>
            </a:r>
          </a:p>
          <a:p>
            <a:pPr algn="just"/>
            <a:r>
              <a:rPr lang="en-US" dirty="0" smtClean="0"/>
              <a:t>In modern transfusion medicine whole blood is </a:t>
            </a:r>
            <a:r>
              <a:rPr lang="en-US" dirty="0"/>
              <a:t>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460466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a:t>
            </a:r>
            <a:r>
              <a:rPr lang="en-US" dirty="0" smtClean="0"/>
              <a:t>the microvascular </a:t>
            </a:r>
            <a:r>
              <a:rPr lang="en-US" dirty="0"/>
              <a:t>level. </a:t>
            </a:r>
          </a:p>
          <a:p>
            <a:pPr algn="just"/>
            <a:r>
              <a:rPr lang="en-US" dirty="0" smtClean="0"/>
              <a:t> </a:t>
            </a:r>
            <a:r>
              <a:rPr lang="en-US" dirty="0"/>
              <a:t>American Society of Anesthesiologists </a:t>
            </a:r>
            <a:r>
              <a:rPr lang="en-US" dirty="0" smtClean="0"/>
              <a:t>:</a:t>
            </a:r>
            <a:endParaRPr lang="en-US" dirty="0"/>
          </a:p>
          <a:p>
            <a:pPr marL="514350" indent="-514350" algn="just">
              <a:buFont typeface="+mj-lt"/>
              <a:buAutoNum type="arabicPeriod"/>
            </a:pPr>
            <a:r>
              <a:rPr lang="en-US" dirty="0" smtClean="0"/>
              <a:t>Transfusion </a:t>
            </a:r>
            <a:r>
              <a:rPr lang="en-US" dirty="0"/>
              <a:t>is rarely needed with a Hgb concentration </a:t>
            </a:r>
            <a:r>
              <a:rPr lang="en-US" dirty="0" smtClean="0"/>
              <a:t>greater than </a:t>
            </a:r>
            <a:r>
              <a:rPr lang="en-US" dirty="0"/>
              <a:t>10 g/dL </a:t>
            </a:r>
            <a:r>
              <a:rPr lang="en-US" dirty="0" smtClean="0"/>
              <a:t>.</a:t>
            </a:r>
            <a:endParaRPr lang="en-US" dirty="0"/>
          </a:p>
          <a:p>
            <a:pPr marL="514350" indent="-514350" algn="just">
              <a:buFont typeface="+mj-lt"/>
              <a:buAutoNum type="arabicPeriod"/>
            </a:pPr>
            <a:r>
              <a:rPr lang="en-US" dirty="0" smtClean="0"/>
              <a:t>Always </a:t>
            </a:r>
            <a:r>
              <a:rPr lang="en-US" dirty="0"/>
              <a:t>needed when the Hgb is </a:t>
            </a:r>
            <a:r>
              <a:rPr lang="en-US" dirty="0" smtClean="0"/>
              <a:t>less than </a:t>
            </a:r>
            <a:r>
              <a:rPr lang="en-US" dirty="0"/>
              <a:t>6 </a:t>
            </a:r>
            <a:r>
              <a:rPr lang="en-US" dirty="0" smtClean="0"/>
              <a:t>g/dL. </a:t>
            </a:r>
          </a:p>
          <a:p>
            <a:pPr marL="514350" indent="-514350" algn="just">
              <a:buFont typeface="+mj-lt"/>
              <a:buAutoNum type="arabicPeriod"/>
            </a:pPr>
            <a:r>
              <a:rPr lang="en-US" dirty="0" smtClean="0"/>
              <a:t>Patients </a:t>
            </a:r>
            <a:r>
              <a:rPr lang="en-US" dirty="0"/>
              <a:t>with a Hgb between 6 and 10 </a:t>
            </a:r>
            <a:r>
              <a:rPr lang="en-US" dirty="0" smtClean="0"/>
              <a:t>mg/dL require </a:t>
            </a:r>
            <a:r>
              <a:rPr lang="en-US" dirty="0"/>
              <a:t>careful clinical judgment.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1841"/>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4040" y="428663"/>
            <a:ext cx="3474720" cy="64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Blood and its components</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1" y="1920397"/>
            <a:ext cx="3048000" cy="459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371600"/>
            <a:ext cx="3581400" cy="461665"/>
          </a:xfrm>
          <a:prstGeom prst="rect">
            <a:avLst/>
          </a:prstGeom>
          <a:noFill/>
        </p:spPr>
        <p:txBody>
          <a:bodyPr wrap="square" rtlCol="0">
            <a:spAutoFit/>
          </a:bodyPr>
          <a:lstStyle/>
          <a:p>
            <a:r>
              <a:rPr lang="en-US" sz="2400" dirty="0" smtClean="0"/>
              <a:t>Packed Red Blood Cells</a:t>
            </a:r>
            <a:endParaRPr lang="en-US" sz="2400" dirty="0"/>
          </a:p>
        </p:txBody>
      </p:sp>
    </p:spTree>
    <p:extLst>
      <p:ext uri="{BB962C8B-B14F-4D97-AF65-F5344CB8AC3E}">
        <p14:creationId xmlns:p14="http://schemas.microsoft.com/office/powerpoint/2010/main" val="4272406367"/>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its components</a:t>
            </a:r>
            <a:endParaRPr lang="en-US"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821656"/>
            <a:ext cx="7248525" cy="50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3048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128067"/>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smtClean="0"/>
              <a:t>PRBCS …</a:t>
            </a:r>
            <a:endParaRPr lang="en-US" dirty="0"/>
          </a:p>
          <a:p>
            <a:pPr algn="just"/>
            <a:r>
              <a:rPr lang="en-US" dirty="0"/>
              <a:t>Ischemic heart disease </a:t>
            </a:r>
            <a:r>
              <a:rPr lang="en-US" dirty="0" smtClean="0"/>
              <a:t>may render </a:t>
            </a:r>
            <a:r>
              <a:rPr lang="en-US" dirty="0"/>
              <a:t>patients more intolerant of anemia, although </a:t>
            </a:r>
            <a:r>
              <a:rPr lang="en-US" dirty="0" smtClean="0"/>
              <a:t>more research </a:t>
            </a:r>
            <a:r>
              <a:rPr lang="en-US" dirty="0"/>
              <a:t>is needed to clarify whether transfusion benefits </a:t>
            </a:r>
            <a:r>
              <a:rPr lang="en-US" dirty="0" smtClean="0"/>
              <a:t>these patients.</a:t>
            </a:r>
          </a:p>
          <a:p>
            <a:pPr algn="just"/>
            <a:endParaRPr lang="en-US" dirty="0" smtClean="0"/>
          </a:p>
          <a:p>
            <a:pPr algn="just"/>
            <a:r>
              <a:rPr lang="en-US" dirty="0" smtClean="0"/>
              <a:t>Physicians </a:t>
            </a:r>
            <a:r>
              <a:rPr lang="en-US" dirty="0"/>
              <a:t>would still </a:t>
            </a:r>
            <a:r>
              <a:rPr lang="en-US" dirty="0" smtClean="0"/>
              <a:t>transfuse a </a:t>
            </a:r>
            <a:r>
              <a:rPr lang="en-US" dirty="0"/>
              <a:t>patient with ongoing hemorrhage and unstable </a:t>
            </a:r>
            <a:r>
              <a:rPr lang="en-US" dirty="0" smtClean="0"/>
              <a:t>vital signs </a:t>
            </a:r>
            <a:r>
              <a:rPr lang="en-US" dirty="0"/>
              <a:t>despite adequate fluid resuscitation, and would </a:t>
            </a:r>
            <a:r>
              <a:rPr lang="en-US" dirty="0" smtClean="0"/>
              <a:t>occasionally consider </a:t>
            </a:r>
            <a:r>
              <a:rPr lang="en-US" dirty="0"/>
              <a:t>withholding transfusion for Hgb levels </a:t>
            </a:r>
            <a:r>
              <a:rPr lang="en-US" dirty="0" smtClean="0"/>
              <a:t>even lower </a:t>
            </a:r>
            <a:r>
              <a:rPr lang="en-US" dirty="0"/>
              <a:t>than 6 g/dL in a young, healthy, asymptomatic </a:t>
            </a:r>
            <a:r>
              <a:rPr lang="en-US" dirty="0" smtClean="0"/>
              <a:t>patient without </a:t>
            </a:r>
            <a:r>
              <a:rPr lang="en-US" dirty="0"/>
              <a:t>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smtClean="0"/>
              <a:t>PRBCS</a:t>
            </a:r>
          </a:p>
          <a:p>
            <a:pPr algn="just"/>
            <a:r>
              <a:rPr lang="en-US" dirty="0"/>
              <a:t>In an average adult, 1 U of </a:t>
            </a:r>
            <a:r>
              <a:rPr lang="en-US" dirty="0" smtClean="0"/>
              <a:t>PRBCs increases </a:t>
            </a:r>
            <a:r>
              <a:rPr lang="en-US" dirty="0"/>
              <a:t>the </a:t>
            </a:r>
            <a:r>
              <a:rPr lang="en-US" dirty="0" err="1"/>
              <a:t>Hgb</a:t>
            </a:r>
            <a:r>
              <a:rPr lang="en-US" dirty="0"/>
              <a:t> by about 1 g/</a:t>
            </a:r>
            <a:r>
              <a:rPr lang="en-US" dirty="0" err="1"/>
              <a:t>dL</a:t>
            </a:r>
            <a:r>
              <a:rPr lang="en-US" dirty="0"/>
              <a:t> or the hematocrit </a:t>
            </a:r>
            <a:r>
              <a:rPr lang="en-US" dirty="0" smtClean="0"/>
              <a:t>by about 3%.</a:t>
            </a:r>
          </a:p>
          <a:p>
            <a:pPr algn="just"/>
            <a:r>
              <a:rPr lang="en-US" dirty="0"/>
              <a:t>PRBCs are run through a filter </a:t>
            </a:r>
            <a:r>
              <a:rPr lang="en-US" dirty="0" smtClean="0"/>
              <a:t>with a </a:t>
            </a:r>
            <a:r>
              <a:rPr lang="en-US" dirty="0"/>
              <a:t>large-bore intravenous line with normal saline</a:t>
            </a:r>
            <a:r>
              <a:rPr lang="en-US" dirty="0" smtClean="0"/>
              <a:t>.</a:t>
            </a:r>
          </a:p>
          <a:p>
            <a:pPr algn="just"/>
            <a:r>
              <a:rPr lang="en-US" dirty="0" smtClean="0"/>
              <a:t>Lactated Ringer’s </a:t>
            </a:r>
            <a:r>
              <a:rPr lang="en-US" dirty="0"/>
              <a:t>solution can lead to clotting </a:t>
            </a:r>
            <a:r>
              <a:rPr lang="en-US" dirty="0" smtClean="0"/>
              <a:t>due </a:t>
            </a:r>
            <a:r>
              <a:rPr lang="en-US" dirty="0"/>
              <a:t>to the </a:t>
            </a:r>
            <a:r>
              <a:rPr lang="en-US" dirty="0" smtClean="0"/>
              <a:t>added calcium</a:t>
            </a:r>
            <a:r>
              <a:rPr lang="en-US" dirty="0"/>
              <a:t>, and hemolysis may result with a hypotonic solution</a:t>
            </a:r>
            <a:r>
              <a:rPr lang="en-US" dirty="0" smtClean="0"/>
              <a:t>.</a:t>
            </a:r>
          </a:p>
          <a:p>
            <a:pPr algn="just"/>
            <a:r>
              <a:rPr lang="en-US" dirty="0"/>
              <a:t>Most transfusions are given over 60 to 90 minutes (not </a:t>
            </a:r>
            <a:r>
              <a:rPr lang="en-US" dirty="0" smtClean="0"/>
              <a:t>longer than </a:t>
            </a:r>
            <a:r>
              <a:rPr lang="en-US" dirty="0"/>
              <a:t>4 hours). </a:t>
            </a:r>
            <a:endParaRPr lang="en-US" dirty="0" smtClean="0"/>
          </a:p>
          <a:p>
            <a:pPr algn="just"/>
            <a:r>
              <a:rPr lang="en-US" dirty="0" smtClean="0"/>
              <a:t>Unused </a:t>
            </a:r>
            <a:r>
              <a:rPr lang="en-US" dirty="0"/>
              <a:t>blood should be returned promptly </a:t>
            </a:r>
            <a:r>
              <a:rPr lang="en-US" dirty="0" smtClean="0"/>
              <a:t>to the </a:t>
            </a:r>
            <a:r>
              <a:rPr lang="en-US" dirty="0"/>
              <a:t>blood bank because any units unrefrigerated for more </a:t>
            </a:r>
            <a:r>
              <a:rPr lang="en-US" dirty="0" smtClean="0"/>
              <a:t>than 30 </a:t>
            </a:r>
            <a:r>
              <a:rPr lang="en-US" dirty="0"/>
              <a:t>minutes are discarded</a:t>
            </a:r>
            <a:endParaRPr lang="en-US" dirty="0" smtClean="0"/>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a:t>
            </a:r>
            <a:r>
              <a:rPr lang="en-US" b="1" u="sng" dirty="0" smtClean="0"/>
              <a:t>Plasma</a:t>
            </a:r>
          </a:p>
          <a:p>
            <a:pPr algn="just"/>
            <a:r>
              <a:rPr lang="en-US" dirty="0"/>
              <a:t>A unit of FFP typically has a volume of 200 to 250 mL, is </a:t>
            </a:r>
            <a:r>
              <a:rPr lang="en-US" dirty="0" smtClean="0"/>
              <a:t>ABO compatible</a:t>
            </a:r>
            <a:r>
              <a:rPr lang="en-US" dirty="0"/>
              <a:t>, and is given through blood tubing within 2 to </a:t>
            </a:r>
            <a:r>
              <a:rPr lang="en-US" dirty="0" smtClean="0"/>
              <a:t>6 hours </a:t>
            </a:r>
            <a:r>
              <a:rPr lang="en-US" dirty="0"/>
              <a:t>of thawing</a:t>
            </a:r>
            <a:r>
              <a:rPr lang="en-US" dirty="0" smtClean="0"/>
              <a:t>.</a:t>
            </a:r>
          </a:p>
          <a:p>
            <a:pPr algn="just"/>
            <a:r>
              <a:rPr lang="en-US" dirty="0" smtClean="0"/>
              <a:t>It </a:t>
            </a:r>
            <a:r>
              <a:rPr lang="en-US" dirty="0"/>
              <a:t>contains all clotting factors. </a:t>
            </a:r>
            <a:endParaRPr lang="en-US" dirty="0" smtClean="0"/>
          </a:p>
          <a:p>
            <a:pPr algn="just"/>
            <a:endParaRPr lang="en-US" dirty="0" smtClean="0"/>
          </a:p>
          <a:p>
            <a:pPr algn="just"/>
            <a:r>
              <a:rPr lang="en-US" dirty="0" smtClean="0"/>
              <a:t>It </a:t>
            </a:r>
            <a:r>
              <a:rPr lang="en-US" dirty="0"/>
              <a:t>should be given in doses calculated to achieve a minimum of 30% of plasma factor concentration, traditionally calculated as 10 to 15 mL/kg of FFP.</a:t>
            </a:r>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smtClean="0"/>
              <a:t>Cross-matching </a:t>
            </a:r>
            <a:r>
              <a:rPr lang="en-US" dirty="0"/>
              <a:t>is unnecessary, but Rh-negative patients </a:t>
            </a:r>
            <a:r>
              <a:rPr lang="en-US" dirty="0" smtClean="0"/>
              <a:t>should receive </a:t>
            </a:r>
            <a:r>
              <a:rPr lang="en-US" dirty="0"/>
              <a:t>Rh-negative platelets </a:t>
            </a:r>
            <a:r>
              <a:rPr lang="en-US" dirty="0" smtClean="0"/>
              <a:t>.( may </a:t>
            </a:r>
            <a:r>
              <a:rPr lang="en-US" dirty="0"/>
              <a:t>cause Rh </a:t>
            </a:r>
            <a:r>
              <a:rPr lang="en-US" dirty="0" smtClean="0"/>
              <a:t>sensitization).</a:t>
            </a:r>
            <a:endParaRPr lang="en-US" dirty="0"/>
          </a:p>
          <a:p>
            <a:r>
              <a:rPr lang="en-US" dirty="0"/>
              <a:t>In adults the traditional dose has been 4 to 6 U (a “six </a:t>
            </a:r>
            <a:r>
              <a:rPr lang="en-US" dirty="0" err="1" smtClean="0"/>
              <a:t>pack”of</a:t>
            </a:r>
            <a:r>
              <a:rPr lang="en-US" dirty="0" smtClean="0"/>
              <a:t> </a:t>
            </a:r>
            <a:r>
              <a:rPr lang="en-US" dirty="0"/>
              <a:t>platelets</a:t>
            </a:r>
            <a:r>
              <a:rPr lang="en-US" dirty="0" smtClean="0"/>
              <a:t>).</a:t>
            </a:r>
          </a:p>
          <a:p>
            <a:r>
              <a:rPr lang="en-US" dirty="0" smtClean="0"/>
              <a:t> In </a:t>
            </a:r>
            <a:r>
              <a:rPr lang="en-US" dirty="0"/>
              <a:t>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a:t>
            </a:r>
            <a:r>
              <a:rPr lang="en-US" sz="7200" dirty="0" smtClean="0"/>
              <a:t>Banking</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smtClean="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endParaRPr lang="en-US" sz="2400" dirty="0" smtClean="0"/>
          </a:p>
          <a:p>
            <a:pPr marL="0" indent="0" algn="just">
              <a:buNone/>
            </a:pPr>
            <a:r>
              <a:rPr lang="en-US" sz="2400" dirty="0" smtClean="0"/>
              <a:t>When </a:t>
            </a:r>
            <a:r>
              <a:rPr lang="en-US" sz="2400" dirty="0"/>
              <a:t>factor VIII concentrates </a:t>
            </a:r>
            <a:r>
              <a:rPr lang="en-US" sz="2400" dirty="0" smtClean="0"/>
              <a:t>are not </a:t>
            </a:r>
            <a:r>
              <a:rPr lang="en-US" sz="2400" dirty="0"/>
              <a:t>available, cryoprecipitate may be used since each unit </a:t>
            </a:r>
            <a:r>
              <a:rPr lang="en-US" sz="2400" dirty="0" smtClean="0"/>
              <a:t>contains approximately </a:t>
            </a:r>
            <a:r>
              <a:rPr lang="en-US" sz="2400" dirty="0"/>
              <a:t>80 units of factor VIII. </a:t>
            </a:r>
            <a:endParaRPr lang="en-US" sz="2400" dirty="0" smtClean="0"/>
          </a:p>
          <a:p>
            <a:pPr marL="0" indent="0" algn="just">
              <a:buNone/>
            </a:pPr>
            <a:r>
              <a:rPr lang="en-US" sz="2400" dirty="0" smtClean="0"/>
              <a:t>Cryoprecipitate </a:t>
            </a:r>
            <a:r>
              <a:rPr lang="en-US" sz="2400" dirty="0"/>
              <a:t>may also </a:t>
            </a:r>
            <a:r>
              <a:rPr lang="en-US" sz="2400" dirty="0" smtClean="0"/>
              <a:t>supply </a:t>
            </a:r>
            <a:r>
              <a:rPr lang="en-US" sz="2400" dirty="0" err="1" smtClean="0"/>
              <a:t>vWF</a:t>
            </a:r>
            <a:r>
              <a:rPr lang="en-US" sz="2400" dirty="0" smtClean="0"/>
              <a:t> </a:t>
            </a:r>
            <a:r>
              <a:rPr lang="en-US" sz="2400" dirty="0"/>
              <a:t>to patients </a:t>
            </a:r>
            <a:r>
              <a:rPr lang="en-US" sz="2400" dirty="0" smtClean="0"/>
              <a:t>with dysfunctional </a:t>
            </a:r>
            <a:r>
              <a:rPr lang="en-US" sz="2400" dirty="0"/>
              <a:t>(type II) or absent (type </a:t>
            </a:r>
            <a:r>
              <a:rPr lang="en-US" sz="2400" dirty="0" smtClean="0"/>
              <a:t>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Adverse Reactions of Blood Transfusion</a:t>
            </a:r>
            <a:endParaRPr lang="en-US" dirty="0"/>
          </a:p>
        </p:txBody>
      </p:sp>
      <p:sp>
        <p:nvSpPr>
          <p:cNvPr id="3" name="Content Placeholder 2"/>
          <p:cNvSpPr>
            <a:spLocks noGrp="1"/>
          </p:cNvSpPr>
          <p:nvPr>
            <p:ph idx="1"/>
          </p:nvPr>
        </p:nvSpPr>
        <p:spPr/>
        <p:txBody>
          <a:bodyPr/>
          <a:lstStyle/>
          <a:p>
            <a:r>
              <a:rPr lang="en-US" dirty="0" smtClean="0"/>
              <a:t>The </a:t>
            </a:r>
            <a:r>
              <a:rPr lang="en-US" dirty="0"/>
              <a:t>most </a:t>
            </a:r>
            <a:r>
              <a:rPr lang="en-US" dirty="0" smtClean="0"/>
              <a:t>common reactions </a:t>
            </a:r>
            <a:r>
              <a:rPr lang="en-US" dirty="0"/>
              <a:t>are not life threatening, although serious reactions can </a:t>
            </a:r>
            <a:r>
              <a:rPr lang="en-US" dirty="0" smtClean="0"/>
              <a:t>present with </a:t>
            </a:r>
            <a:r>
              <a:rPr lang="en-US" dirty="0"/>
              <a:t>mild symptoms and signs</a:t>
            </a:r>
            <a:r>
              <a:rPr lang="en-US" dirty="0" smtClean="0"/>
              <a:t>.</a:t>
            </a:r>
          </a:p>
          <a:p>
            <a:r>
              <a:rPr lang="en-US" dirty="0" smtClean="0"/>
              <a:t>Reactions </a:t>
            </a:r>
            <a:r>
              <a:rPr lang="en-US" dirty="0"/>
              <a:t>can be reduced </a:t>
            </a:r>
            <a:r>
              <a:rPr lang="en-US" dirty="0" smtClean="0"/>
              <a:t>or prevented </a:t>
            </a:r>
            <a:r>
              <a:rPr lang="en-US" dirty="0"/>
              <a:t>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a:t>
            </a:r>
            <a:r>
              <a:rPr lang="en-US" dirty="0" smtClean="0"/>
              <a:t>REACTIONS</a:t>
            </a:r>
          </a:p>
          <a:p>
            <a:pPr marL="0" indent="0" algn="just">
              <a:buNone/>
            </a:pPr>
            <a:r>
              <a:rPr lang="en-US" u="sng" dirty="0"/>
              <a:t>Acute hemolytic transfusion reactions</a:t>
            </a:r>
          </a:p>
          <a:p>
            <a:pPr algn="just"/>
            <a:r>
              <a:rPr lang="en-US" dirty="0"/>
              <a:t>Immune-mediated hemolysis occurs when the recipient has </a:t>
            </a:r>
            <a:r>
              <a:rPr lang="en-US" dirty="0" smtClean="0"/>
              <a:t>preformed antibodies </a:t>
            </a:r>
            <a:r>
              <a:rPr lang="en-US" dirty="0"/>
              <a:t>that lyse donor erythrocytes. </a:t>
            </a:r>
            <a:endParaRPr lang="en-US" dirty="0" smtClean="0"/>
          </a:p>
          <a:p>
            <a:pPr algn="just"/>
            <a:r>
              <a:rPr lang="en-US" dirty="0" smtClean="0"/>
              <a:t>The </a:t>
            </a:r>
            <a:r>
              <a:rPr lang="en-US" dirty="0"/>
              <a:t>ABO </a:t>
            </a:r>
            <a:r>
              <a:rPr lang="en-US" dirty="0" err="1" smtClean="0"/>
              <a:t>isoagglutinins</a:t>
            </a:r>
            <a:r>
              <a:rPr lang="en-US" dirty="0" smtClean="0"/>
              <a:t> are </a:t>
            </a:r>
            <a:r>
              <a:rPr lang="en-US" dirty="0"/>
              <a:t>responsible for the majority of these reactions, </a:t>
            </a:r>
            <a:r>
              <a:rPr lang="en-US" dirty="0" smtClean="0"/>
              <a:t>although alloantibodies </a:t>
            </a:r>
            <a:r>
              <a:rPr lang="en-US" dirty="0"/>
              <a:t>directed against other RBC antigens, i.e., Rh, </a:t>
            </a:r>
            <a:r>
              <a:rPr lang="en-US" dirty="0" err="1" smtClean="0"/>
              <a:t>Kell</a:t>
            </a:r>
            <a:r>
              <a:rPr lang="en-US" dirty="0" smtClean="0"/>
              <a:t>, and </a:t>
            </a:r>
            <a:r>
              <a:rPr lang="en-US" dirty="0"/>
              <a:t>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499587"/>
          </a:xfrm>
        </p:spPr>
        <p:txBody>
          <a:bodyPr>
            <a:normAutofit fontScale="85000" lnSpcReduction="20000"/>
          </a:bodyPr>
          <a:lstStyle/>
          <a:p>
            <a:pPr algn="just"/>
            <a:r>
              <a:rPr lang="en-US" dirty="0" smtClean="0"/>
              <a:t>AHTR present </a:t>
            </a:r>
            <a:r>
              <a:rPr lang="en-US" dirty="0"/>
              <a:t>with hypotension, </a:t>
            </a:r>
            <a:r>
              <a:rPr lang="en-US" dirty="0" smtClean="0"/>
              <a:t>tachypnea, tachycardia</a:t>
            </a:r>
            <a:r>
              <a:rPr lang="en-US" dirty="0"/>
              <a:t>, fever, chills, </a:t>
            </a:r>
            <a:r>
              <a:rPr lang="en-US" dirty="0" err="1"/>
              <a:t>hemoglobinemia</a:t>
            </a:r>
            <a:r>
              <a:rPr lang="en-US" dirty="0"/>
              <a:t>, </a:t>
            </a:r>
            <a:r>
              <a:rPr lang="en-US" dirty="0" smtClean="0"/>
              <a:t>hemoglobinuria, chest </a:t>
            </a:r>
            <a:r>
              <a:rPr lang="en-US" dirty="0"/>
              <a:t>and/or flank pain, and discomfort at the infusion site</a:t>
            </a:r>
            <a:r>
              <a:rPr lang="en-US" dirty="0" smtClean="0"/>
              <a:t>.</a:t>
            </a:r>
          </a:p>
          <a:p>
            <a:pPr algn="just"/>
            <a:r>
              <a:rPr lang="en-US" dirty="0" smtClean="0"/>
              <a:t>Transfusion </a:t>
            </a:r>
            <a:r>
              <a:rPr lang="en-US" dirty="0"/>
              <a:t>must be stopped </a:t>
            </a:r>
            <a:r>
              <a:rPr lang="en-US" dirty="0" smtClean="0"/>
              <a:t>immediately, intravenous </a:t>
            </a:r>
            <a:r>
              <a:rPr lang="en-US" dirty="0"/>
              <a:t>access maintained, and </a:t>
            </a:r>
            <a:r>
              <a:rPr lang="en-US" dirty="0" smtClean="0"/>
              <a:t>the reaction </a:t>
            </a:r>
            <a:r>
              <a:rPr lang="en-US" dirty="0"/>
              <a:t>reported </a:t>
            </a:r>
            <a:r>
              <a:rPr lang="en-US" dirty="0" smtClean="0"/>
              <a:t>to the </a:t>
            </a:r>
            <a:r>
              <a:rPr lang="en-US" dirty="0"/>
              <a:t>blood bank</a:t>
            </a:r>
            <a:r>
              <a:rPr lang="en-US" dirty="0" smtClean="0"/>
              <a:t>.</a:t>
            </a:r>
          </a:p>
          <a:p>
            <a:pPr algn="just"/>
            <a:r>
              <a:rPr lang="en-US" dirty="0"/>
              <a:t>The laboratory evaluation for hemolysis </a:t>
            </a:r>
            <a:r>
              <a:rPr lang="en-US" dirty="0" smtClean="0"/>
              <a:t>:</a:t>
            </a:r>
          </a:p>
          <a:p>
            <a:pPr marL="514350" indent="-514350" algn="just">
              <a:buFont typeface="+mj-lt"/>
              <a:buAutoNum type="arabicPeriod"/>
            </a:pPr>
            <a:r>
              <a:rPr lang="en-US" dirty="0"/>
              <a:t>M</a:t>
            </a:r>
            <a:r>
              <a:rPr lang="en-US" dirty="0" smtClean="0"/>
              <a:t>easurement of </a:t>
            </a:r>
            <a:r>
              <a:rPr lang="en-US" dirty="0"/>
              <a:t>serum </a:t>
            </a:r>
            <a:r>
              <a:rPr lang="en-US" dirty="0" err="1"/>
              <a:t>haptoglobin</a:t>
            </a:r>
            <a:r>
              <a:rPr lang="en-US" dirty="0"/>
              <a:t>, </a:t>
            </a:r>
            <a:endParaRPr lang="en-US" dirty="0" smtClean="0"/>
          </a:p>
          <a:p>
            <a:pPr marL="514350" indent="-514350" algn="just">
              <a:buFont typeface="+mj-lt"/>
              <a:buAutoNum type="arabicPeriod"/>
            </a:pPr>
            <a:r>
              <a:rPr lang="en-US" dirty="0"/>
              <a:t>L</a:t>
            </a:r>
            <a:r>
              <a:rPr lang="en-US" dirty="0" smtClean="0"/>
              <a:t>actate </a:t>
            </a:r>
            <a:r>
              <a:rPr lang="en-US" dirty="0"/>
              <a:t>dehydrogenase (LDH), </a:t>
            </a:r>
            <a:r>
              <a:rPr lang="en-US" dirty="0" smtClean="0"/>
              <a:t>and </a:t>
            </a:r>
          </a:p>
          <a:p>
            <a:pPr marL="514350" indent="-514350" algn="just">
              <a:buFont typeface="+mj-lt"/>
              <a:buAutoNum type="arabicPeriod"/>
            </a:pPr>
            <a:r>
              <a:rPr lang="en-US" dirty="0"/>
              <a:t>I</a:t>
            </a:r>
            <a:r>
              <a:rPr lang="en-US" dirty="0" smtClean="0"/>
              <a:t>ndirect </a:t>
            </a:r>
            <a:r>
              <a:rPr lang="en-US" dirty="0"/>
              <a:t>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92500" lnSpcReduction="20000"/>
          </a:bodyPr>
          <a:lstStyle/>
          <a:p>
            <a:pPr marL="0" indent="0">
              <a:buNone/>
            </a:pPr>
            <a:r>
              <a:rPr lang="en-US" dirty="0" smtClean="0"/>
              <a:t>Treatment of AHTR:</a:t>
            </a:r>
          </a:p>
          <a:p>
            <a:r>
              <a:rPr lang="en-US" dirty="0"/>
              <a:t>The immune complexes that result in RBC lysis can cause </a:t>
            </a:r>
            <a:r>
              <a:rPr lang="en-US" dirty="0" smtClean="0"/>
              <a:t>renal dysfunction </a:t>
            </a:r>
            <a:r>
              <a:rPr lang="en-US" dirty="0"/>
              <a:t>and failure. </a:t>
            </a:r>
            <a:endParaRPr lang="en-US" dirty="0" smtClean="0"/>
          </a:p>
          <a:p>
            <a:r>
              <a:rPr lang="en-US" dirty="0" smtClean="0"/>
              <a:t>Diuresis </a:t>
            </a:r>
            <a:r>
              <a:rPr lang="en-US" dirty="0"/>
              <a:t>should be induced with </a:t>
            </a:r>
            <a:r>
              <a:rPr lang="en-US" dirty="0" smtClean="0"/>
              <a:t>intravenous fluids </a:t>
            </a:r>
            <a:r>
              <a:rPr lang="en-US" dirty="0"/>
              <a:t>and furosemide or mannitol. </a:t>
            </a:r>
            <a:endParaRPr lang="en-US" dirty="0" smtClean="0"/>
          </a:p>
          <a:p>
            <a:r>
              <a:rPr lang="en-US" dirty="0" smtClean="0"/>
              <a:t>Tissue </a:t>
            </a:r>
            <a:r>
              <a:rPr lang="en-US" dirty="0"/>
              <a:t>factor </a:t>
            </a:r>
            <a:r>
              <a:rPr lang="en-US" dirty="0" smtClean="0"/>
              <a:t>released from </a:t>
            </a:r>
            <a:r>
              <a:rPr lang="en-US" dirty="0"/>
              <a:t>the lysed erythrocytes may initiate DIC. </a:t>
            </a:r>
            <a:endParaRPr lang="en-US" dirty="0" smtClean="0"/>
          </a:p>
          <a:p>
            <a:r>
              <a:rPr lang="en-US" dirty="0" smtClean="0"/>
              <a:t>Coagulation studies like </a:t>
            </a:r>
            <a:r>
              <a:rPr lang="en-US" dirty="0"/>
              <a:t>prothrombin time (PT), activated partial </a:t>
            </a:r>
            <a:r>
              <a:rPr lang="en-US" dirty="0" smtClean="0"/>
              <a:t>thromboplastin time </a:t>
            </a:r>
            <a:r>
              <a:rPr lang="en-US" dirty="0"/>
              <a:t>(</a:t>
            </a:r>
            <a:r>
              <a:rPr lang="en-US" dirty="0" err="1"/>
              <a:t>aPTT</a:t>
            </a:r>
            <a:r>
              <a:rPr lang="en-US" dirty="0"/>
              <a:t>), fibrinogen, and platelet count should be monitored </a:t>
            </a:r>
            <a:r>
              <a:rPr lang="en-US" dirty="0" smtClean="0"/>
              <a:t>in patients </a:t>
            </a:r>
            <a:r>
              <a:rPr lang="en-US" dirty="0"/>
              <a:t>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a:t>
            </a:r>
            <a:r>
              <a:rPr lang="en-US" dirty="0" smtClean="0"/>
              <a:t>cellular blood </a:t>
            </a:r>
            <a:r>
              <a:rPr lang="en-US" dirty="0"/>
              <a:t>components is a febrile </a:t>
            </a:r>
            <a:r>
              <a:rPr lang="en-US" dirty="0" err="1"/>
              <a:t>nonhemolytic</a:t>
            </a:r>
            <a:r>
              <a:rPr lang="en-US" dirty="0"/>
              <a:t> transfusion </a:t>
            </a:r>
            <a:r>
              <a:rPr lang="en-US" dirty="0" smtClean="0"/>
              <a:t>reaction(FNHTR</a:t>
            </a:r>
            <a:r>
              <a:rPr lang="en-US" dirty="0"/>
              <a:t>). </a:t>
            </a:r>
            <a:endParaRPr lang="en-US" dirty="0" smtClean="0"/>
          </a:p>
          <a:p>
            <a:r>
              <a:rPr lang="en-US" dirty="0" smtClean="0"/>
              <a:t>These </a:t>
            </a:r>
            <a:r>
              <a:rPr lang="en-US" dirty="0"/>
              <a:t>reactions are characterized by chills and </a:t>
            </a:r>
            <a:r>
              <a:rPr lang="en-US" dirty="0" smtClean="0"/>
              <a:t>rigors and </a:t>
            </a:r>
            <a:r>
              <a:rPr lang="en-US" dirty="0"/>
              <a:t>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a:t>
            </a:r>
            <a:r>
              <a:rPr lang="en-US" dirty="0" smtClean="0"/>
              <a:t>plasma proteins </a:t>
            </a:r>
            <a:r>
              <a:rPr lang="en-US" dirty="0"/>
              <a:t>found in </a:t>
            </a:r>
            <a:r>
              <a:rPr lang="en-US" dirty="0" smtClean="0"/>
              <a:t>transfused components</a:t>
            </a:r>
            <a:r>
              <a:rPr lang="en-US" dirty="0"/>
              <a:t>. </a:t>
            </a:r>
            <a:endParaRPr lang="en-US" dirty="0" smtClean="0"/>
          </a:p>
          <a:p>
            <a:r>
              <a:rPr lang="en-US" dirty="0" smtClean="0"/>
              <a:t>Mild </a:t>
            </a:r>
            <a:r>
              <a:rPr lang="en-US" dirty="0"/>
              <a:t>reactions </a:t>
            </a:r>
            <a:r>
              <a:rPr lang="en-US" dirty="0" smtClean="0"/>
              <a:t>treated symptomatically by </a:t>
            </a:r>
            <a:r>
              <a:rPr lang="en-US" dirty="0"/>
              <a:t>temporarily stopping the transfusion and administering </a:t>
            </a:r>
            <a:r>
              <a:rPr lang="en-US" dirty="0" smtClean="0"/>
              <a:t>antihistamines (diphenhydramine</a:t>
            </a:r>
            <a:r>
              <a:rPr lang="en-US" dirty="0"/>
              <a:t>, 50 mg orally </a:t>
            </a:r>
            <a:r>
              <a:rPr lang="en-US" dirty="0" smtClean="0"/>
              <a:t>or IM).</a:t>
            </a:r>
            <a:endParaRPr lang="en-US" dirty="0"/>
          </a:p>
        </p:txBody>
      </p:sp>
    </p:spTree>
    <p:extLst>
      <p:ext uri="{BB962C8B-B14F-4D97-AF65-F5344CB8AC3E}">
        <p14:creationId xmlns:p14="http://schemas.microsoft.com/office/powerpoint/2010/main" val="68937501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 Collection</a:t>
            </a:r>
            <a:endParaRPr lang="en-US" dirty="0"/>
          </a:p>
        </p:txBody>
      </p:sp>
      <p:sp>
        <p:nvSpPr>
          <p:cNvPr id="4" name="Content Placeholder 3"/>
          <p:cNvSpPr>
            <a:spLocks noGrp="1"/>
          </p:cNvSpPr>
          <p:nvPr>
            <p:ph idx="1"/>
          </p:nvPr>
        </p:nvSpPr>
        <p:spPr/>
        <p:txBody>
          <a:bodyPr>
            <a:normAutofit/>
          </a:bodyPr>
          <a:lstStyle/>
          <a:p>
            <a:pPr algn="just"/>
            <a:r>
              <a:rPr lang="en-US" dirty="0"/>
              <a:t>Blood centers, process more than 90% of the </a:t>
            </a:r>
            <a:r>
              <a:rPr lang="en-US" dirty="0" smtClean="0"/>
              <a:t>units collected </a:t>
            </a:r>
            <a:r>
              <a:rPr lang="en-US" dirty="0"/>
              <a:t>.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t>
            </a:r>
            <a:r>
              <a:rPr lang="en-US" dirty="0" smtClean="0"/>
              <a:t>after transfusion </a:t>
            </a:r>
            <a:r>
              <a:rPr lang="en-US" dirty="0"/>
              <a:t>of </a:t>
            </a:r>
            <a:r>
              <a:rPr lang="en-US" dirty="0" smtClean="0"/>
              <a:t> </a:t>
            </a:r>
            <a:r>
              <a:rPr lang="en-US" dirty="0"/>
              <a:t>a few </a:t>
            </a:r>
            <a:r>
              <a:rPr lang="en-US" dirty="0" smtClean="0"/>
              <a:t>milliliters of </a:t>
            </a:r>
            <a:r>
              <a:rPr lang="en-US" dirty="0"/>
              <a:t>the </a:t>
            </a:r>
            <a:r>
              <a:rPr lang="en-US" dirty="0" smtClean="0"/>
              <a:t>blood component.</a:t>
            </a:r>
          </a:p>
          <a:p>
            <a:r>
              <a:rPr lang="en-US" dirty="0" smtClean="0"/>
              <a:t> </a:t>
            </a:r>
            <a:r>
              <a:rPr lang="en-US" dirty="0"/>
              <a:t>Symptoms and </a:t>
            </a:r>
            <a:r>
              <a:rPr lang="en-US" dirty="0" smtClean="0"/>
              <a:t>signs: difficulty in breathing</a:t>
            </a:r>
            <a:r>
              <a:rPr lang="en-US" dirty="0"/>
              <a:t>, coughing, nausea and vomiting, </a:t>
            </a:r>
            <a:r>
              <a:rPr lang="en-US" dirty="0" smtClean="0"/>
              <a:t>hypotension, bronchospasm</a:t>
            </a:r>
            <a:r>
              <a:rPr lang="en-US" dirty="0"/>
              <a:t>, loss of consciousness, respiratory arrest, </a:t>
            </a:r>
            <a:r>
              <a:rPr lang="en-US" dirty="0" smtClean="0"/>
              <a:t>and shock.</a:t>
            </a:r>
          </a:p>
          <a:p>
            <a:r>
              <a:rPr lang="en-US" dirty="0" smtClean="0"/>
              <a:t>Stopping </a:t>
            </a:r>
            <a:r>
              <a:rPr lang="en-US" dirty="0"/>
              <a:t>the transfusion, </a:t>
            </a:r>
            <a:r>
              <a:rPr lang="en-US" dirty="0" smtClean="0"/>
              <a:t>maintaining vascular </a:t>
            </a:r>
            <a:r>
              <a:rPr lang="en-US" dirty="0"/>
              <a:t>access, and administering epinephrine (0.5–1 mL </a:t>
            </a:r>
            <a:r>
              <a:rPr lang="en-US" dirty="0" smtClean="0"/>
              <a:t>of 1:1000 </a:t>
            </a:r>
            <a:r>
              <a:rPr lang="en-US" dirty="0"/>
              <a:t>dilution subcutaneously). </a:t>
            </a:r>
            <a:endParaRPr lang="en-US" dirty="0" smtClean="0"/>
          </a:p>
          <a:p>
            <a:r>
              <a:rPr lang="en-US" dirty="0" smtClean="0"/>
              <a:t>Glucocorticoids </a:t>
            </a:r>
            <a:r>
              <a:rPr lang="en-US" dirty="0"/>
              <a:t>may be </a:t>
            </a:r>
            <a:r>
              <a:rPr lang="en-US" dirty="0" smtClean="0"/>
              <a:t>required in </a:t>
            </a:r>
            <a:r>
              <a:rPr lang="en-US" dirty="0"/>
              <a:t>severe cases.</a:t>
            </a:r>
          </a:p>
        </p:txBody>
      </p:sp>
    </p:spTree>
    <p:extLst>
      <p:ext uri="{BB962C8B-B14F-4D97-AF65-F5344CB8AC3E}">
        <p14:creationId xmlns:p14="http://schemas.microsoft.com/office/powerpoint/2010/main" val="1490811956"/>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a:t>
            </a:r>
            <a:r>
              <a:rPr lang="en-US" dirty="0" smtClean="0"/>
              <a:t>of allogeneic </a:t>
            </a:r>
            <a:r>
              <a:rPr lang="en-US" dirty="0"/>
              <a:t>stem cell transplantation, in which lymphocytes from </a:t>
            </a:r>
            <a:r>
              <a:rPr lang="en-US" dirty="0" smtClean="0"/>
              <a:t>the donor </a:t>
            </a:r>
            <a:r>
              <a:rPr lang="en-US" dirty="0"/>
              <a:t>attack and cannot be eliminated by an </a:t>
            </a:r>
            <a:r>
              <a:rPr lang="en-US" dirty="0" err="1"/>
              <a:t>immunodeficient</a:t>
            </a:r>
            <a:r>
              <a:rPr lang="en-US" dirty="0"/>
              <a:t> </a:t>
            </a:r>
            <a:r>
              <a:rPr lang="en-US" dirty="0" smtClean="0"/>
              <a:t>host.</a:t>
            </a:r>
          </a:p>
          <a:p>
            <a:r>
              <a:rPr lang="en-US" dirty="0" smtClean="0"/>
              <a:t>Mediated </a:t>
            </a:r>
            <a:r>
              <a:rPr lang="en-US" dirty="0"/>
              <a:t>by donor T </a:t>
            </a:r>
            <a:r>
              <a:rPr lang="en-US" dirty="0" smtClean="0"/>
              <a:t>lymphocytes that </a:t>
            </a:r>
            <a:r>
              <a:rPr lang="en-US" dirty="0"/>
              <a:t>recognize host HLA antigens as foreign and mount an </a:t>
            </a:r>
            <a:r>
              <a:rPr lang="en-US" dirty="0" smtClean="0"/>
              <a:t>immune response</a:t>
            </a:r>
          </a:p>
          <a:p>
            <a:r>
              <a:rPr lang="en-US" dirty="0" smtClean="0"/>
              <a:t> Manifested </a:t>
            </a:r>
            <a:r>
              <a:rPr lang="en-US" dirty="0"/>
              <a:t>clinically </a:t>
            </a:r>
            <a:r>
              <a:rPr lang="en-US" dirty="0" smtClean="0"/>
              <a:t>by fever, a characteristic cutaneous </a:t>
            </a:r>
            <a:r>
              <a:rPr lang="en-US" dirty="0"/>
              <a:t>eruption, diarrhea, and liver </a:t>
            </a:r>
            <a:r>
              <a:rPr lang="en-US" dirty="0" smtClean="0"/>
              <a:t>function abnormalities</a:t>
            </a:r>
            <a:r>
              <a:rPr lang="en-US" dirty="0"/>
              <a:t>.</a:t>
            </a:r>
          </a:p>
        </p:txBody>
      </p:sp>
    </p:spTree>
    <p:extLst>
      <p:ext uri="{BB962C8B-B14F-4D97-AF65-F5344CB8AC3E}">
        <p14:creationId xmlns:p14="http://schemas.microsoft.com/office/powerpoint/2010/main" val="1477354956"/>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a:t>
            </a:r>
            <a:r>
              <a:rPr lang="en-US" dirty="0" smtClean="0"/>
              <a:t>resents </a:t>
            </a:r>
            <a:r>
              <a:rPr lang="en-US" dirty="0"/>
              <a:t>as </a:t>
            </a:r>
            <a:r>
              <a:rPr lang="en-US" dirty="0" smtClean="0"/>
              <a:t>acute respiratory </a:t>
            </a:r>
            <a:r>
              <a:rPr lang="en-US" dirty="0"/>
              <a:t>distress, either during or within 6 h of transfusing </a:t>
            </a:r>
            <a:r>
              <a:rPr lang="en-US" dirty="0" smtClean="0"/>
              <a:t>the patient</a:t>
            </a:r>
            <a:r>
              <a:rPr lang="en-US" dirty="0"/>
              <a:t>. </a:t>
            </a:r>
            <a:endParaRPr lang="en-US" dirty="0" smtClean="0"/>
          </a:p>
          <a:p>
            <a:r>
              <a:rPr lang="en-US" dirty="0" err="1" smtClean="0"/>
              <a:t>Characterised</a:t>
            </a:r>
            <a:r>
              <a:rPr lang="en-US" dirty="0" smtClean="0"/>
              <a:t> by </a:t>
            </a:r>
            <a:r>
              <a:rPr lang="en-US" dirty="0"/>
              <a:t>respiratory </a:t>
            </a:r>
            <a:r>
              <a:rPr lang="en-US" dirty="0" smtClean="0"/>
              <a:t>compromise and </a:t>
            </a:r>
            <a:r>
              <a:rPr lang="en-US" dirty="0"/>
              <a:t>signs of </a:t>
            </a:r>
            <a:r>
              <a:rPr lang="en-US" dirty="0" err="1"/>
              <a:t>noncardiogenic</a:t>
            </a:r>
            <a:r>
              <a:rPr lang="en-US" dirty="0"/>
              <a:t> pulmonary edema, </a:t>
            </a:r>
            <a:r>
              <a:rPr lang="en-US" dirty="0" smtClean="0"/>
              <a:t>including bilateral </a:t>
            </a:r>
            <a:r>
              <a:rPr lang="en-US" dirty="0"/>
              <a:t>interstitial infiltrates on chest x-ray. </a:t>
            </a:r>
            <a:endParaRPr lang="en-US" dirty="0" smtClean="0"/>
          </a:p>
          <a:p>
            <a:r>
              <a:rPr lang="en-US" dirty="0" smtClean="0"/>
              <a:t>Treatment is supportive, and </a:t>
            </a:r>
            <a:r>
              <a:rPr lang="en-US" dirty="0"/>
              <a:t>patients usually recover without </a:t>
            </a:r>
            <a:r>
              <a:rPr lang="en-US" dirty="0" smtClean="0"/>
              <a:t>sequelae.</a:t>
            </a:r>
            <a:endParaRPr lang="en-US" dirty="0"/>
          </a:p>
        </p:txBody>
      </p:sp>
    </p:spTree>
    <p:extLst>
      <p:ext uri="{BB962C8B-B14F-4D97-AF65-F5344CB8AC3E}">
        <p14:creationId xmlns:p14="http://schemas.microsoft.com/office/powerpoint/2010/main" val="180681320"/>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a:t>
            </a:r>
            <a:r>
              <a:rPr lang="en-US" dirty="0" smtClean="0"/>
              <a:t>transfusion may </a:t>
            </a:r>
            <a:r>
              <a:rPr lang="en-US" dirty="0"/>
              <a:t>quickly lead to volume overload. </a:t>
            </a:r>
            <a:endParaRPr lang="en-US" dirty="0" smtClean="0"/>
          </a:p>
          <a:p>
            <a:r>
              <a:rPr lang="en-US" dirty="0" smtClean="0"/>
              <a:t>Monitoring </a:t>
            </a:r>
            <a:r>
              <a:rPr lang="en-US" dirty="0"/>
              <a:t>the rate </a:t>
            </a:r>
            <a:r>
              <a:rPr lang="en-US" dirty="0" smtClean="0"/>
              <a:t>and volume </a:t>
            </a:r>
            <a:r>
              <a:rPr lang="en-US" dirty="0"/>
              <a:t>of the transfusion and using a diuretic can minimize </a:t>
            </a:r>
            <a:r>
              <a:rPr lang="en-US" dirty="0" smtClean="0"/>
              <a:t>this problem</a:t>
            </a:r>
            <a:r>
              <a:rPr lang="en-US" dirty="0"/>
              <a:t>.</a:t>
            </a:r>
          </a:p>
        </p:txBody>
      </p:sp>
    </p:spTree>
    <p:extLst>
      <p:ext uri="{BB962C8B-B14F-4D97-AF65-F5344CB8AC3E}">
        <p14:creationId xmlns:p14="http://schemas.microsoft.com/office/powerpoint/2010/main" val="3359661188"/>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a:t>
            </a:r>
            <a:r>
              <a:rPr lang="en-US" dirty="0" smtClean="0"/>
              <a:t>components can </a:t>
            </a:r>
            <a:r>
              <a:rPr lang="en-US" dirty="0"/>
              <a:t>result in hypothermia when rapidly infused. </a:t>
            </a:r>
            <a:endParaRPr lang="en-US" dirty="0" smtClean="0"/>
          </a:p>
          <a:p>
            <a:r>
              <a:rPr lang="en-US" dirty="0" smtClean="0"/>
              <a:t>Cardiac dysrhythmias can </a:t>
            </a:r>
            <a:r>
              <a:rPr lang="en-US" dirty="0"/>
              <a:t>result from exposing the sinoatrial node to cold fluid. </a:t>
            </a:r>
            <a:endParaRPr lang="en-US" dirty="0" smtClean="0"/>
          </a:p>
          <a:p>
            <a:r>
              <a:rPr lang="en-US" dirty="0" smtClean="0"/>
              <a:t>Use of </a:t>
            </a:r>
            <a:r>
              <a:rPr lang="en-US" dirty="0"/>
              <a:t>an in-line warmer will prevent </a:t>
            </a:r>
            <a:r>
              <a:rPr lang="en-US" dirty="0" smtClean="0"/>
              <a:t>this complication</a:t>
            </a:r>
            <a:r>
              <a:rPr lang="en-US" dirty="0"/>
              <a:t>.</a:t>
            </a:r>
          </a:p>
        </p:txBody>
      </p:sp>
    </p:spTree>
    <p:extLst>
      <p:ext uri="{BB962C8B-B14F-4D97-AF65-F5344CB8AC3E}">
        <p14:creationId xmlns:p14="http://schemas.microsoft.com/office/powerpoint/2010/main" val="805570639"/>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a:t>
            </a:r>
            <a:r>
              <a:rPr lang="en-US" dirty="0" smtClean="0"/>
              <a:t>potassium in </a:t>
            </a:r>
            <a:r>
              <a:rPr lang="en-US" dirty="0"/>
              <a:t>the unit. </a:t>
            </a:r>
          </a:p>
          <a:p>
            <a:r>
              <a:rPr lang="en-US" dirty="0"/>
              <a:t>Citrate, commonly used to </a:t>
            </a:r>
            <a:r>
              <a:rPr lang="en-US" dirty="0" err="1"/>
              <a:t>anticoagulate</a:t>
            </a:r>
            <a:r>
              <a:rPr lang="en-US" dirty="0"/>
              <a:t> blood </a:t>
            </a:r>
            <a:r>
              <a:rPr lang="en-US" dirty="0" smtClean="0"/>
              <a:t>components, chelates </a:t>
            </a:r>
            <a:r>
              <a:rPr lang="en-US" dirty="0"/>
              <a:t>calcium and thereby inhibits the coagulation cascade.</a:t>
            </a:r>
          </a:p>
          <a:p>
            <a:r>
              <a:rPr lang="en-US" dirty="0"/>
              <a:t>Hypocalcemia, manifested by </a:t>
            </a:r>
            <a:r>
              <a:rPr lang="en-US" dirty="0" err="1"/>
              <a:t>circumoral</a:t>
            </a:r>
            <a:r>
              <a:rPr lang="en-US" dirty="0"/>
              <a:t> numbness and/or </a:t>
            </a:r>
            <a:r>
              <a:rPr lang="en-US" dirty="0" smtClean="0"/>
              <a:t>tingling sensation </a:t>
            </a:r>
            <a:r>
              <a:rPr lang="en-US" dirty="0"/>
              <a:t>of the fingers and toes, may result from multiple </a:t>
            </a:r>
            <a:r>
              <a:rPr lang="en-US" dirty="0" smtClean="0"/>
              <a:t>rapid transfusions</a:t>
            </a:r>
            <a:r>
              <a:rPr lang="en-US" dirty="0"/>
              <a:t>. </a:t>
            </a:r>
            <a:endParaRPr lang="en-US" dirty="0" smtClean="0"/>
          </a:p>
          <a:p>
            <a:endParaRPr lang="en-US" dirty="0" smtClean="0"/>
          </a:p>
          <a:p>
            <a:r>
              <a:rPr lang="en-US" dirty="0" smtClean="0"/>
              <a:t>Citrate </a:t>
            </a:r>
            <a:r>
              <a:rPr lang="en-US" dirty="0"/>
              <a:t>is quickly metabolized to </a:t>
            </a:r>
            <a:r>
              <a:rPr lang="en-US" dirty="0" smtClean="0"/>
              <a:t>bicarbonate, calcium </a:t>
            </a:r>
            <a:r>
              <a:rPr lang="en-US" dirty="0"/>
              <a:t>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t>
            </a:r>
            <a:r>
              <a:rPr lang="en-US" dirty="0" smtClean="0"/>
              <a:t>and signs </a:t>
            </a:r>
            <a:r>
              <a:rPr lang="en-US" dirty="0"/>
              <a:t>of iron overload affecting endocrine, hepatic, and </a:t>
            </a:r>
            <a:r>
              <a:rPr lang="en-US" dirty="0" smtClean="0"/>
              <a:t>cardiac function </a:t>
            </a:r>
            <a:r>
              <a:rPr lang="en-US" dirty="0"/>
              <a:t>are common after 100 units of RBCs have been </a:t>
            </a:r>
            <a:r>
              <a:rPr lang="en-US" dirty="0" smtClean="0"/>
              <a:t>transfused (total-body </a:t>
            </a:r>
            <a:r>
              <a:rPr lang="en-US" dirty="0"/>
              <a:t>iron load of 20 g). </a:t>
            </a:r>
            <a:endParaRPr lang="en-US" dirty="0" smtClean="0"/>
          </a:p>
          <a:p>
            <a:r>
              <a:rPr lang="en-US" dirty="0" smtClean="0"/>
              <a:t>Preventing </a:t>
            </a:r>
            <a:r>
              <a:rPr lang="en-US" dirty="0"/>
              <a:t>this complication by </a:t>
            </a:r>
            <a:r>
              <a:rPr lang="en-US" dirty="0" smtClean="0"/>
              <a:t>using alternative </a:t>
            </a:r>
            <a:r>
              <a:rPr lang="en-US" dirty="0"/>
              <a:t>therapies (e.g., erythropoietin) and judicious </a:t>
            </a:r>
            <a:r>
              <a:rPr lang="en-US" dirty="0" smtClean="0"/>
              <a:t>transfusion is </a:t>
            </a:r>
            <a:r>
              <a:rPr lang="en-US" dirty="0"/>
              <a:t>preferable and cost effective. </a:t>
            </a:r>
            <a:endParaRPr lang="en-US" dirty="0" smtClean="0"/>
          </a:p>
          <a:p>
            <a:r>
              <a:rPr lang="en-US" dirty="0" smtClean="0"/>
              <a:t>Chelating </a:t>
            </a:r>
            <a:r>
              <a:rPr lang="en-US" dirty="0"/>
              <a:t>agents, such as </a:t>
            </a:r>
            <a:r>
              <a:rPr lang="en-US" dirty="0" err="1" smtClean="0"/>
              <a:t>deferoxamine</a:t>
            </a:r>
            <a:r>
              <a:rPr lang="en-US" dirty="0" smtClean="0"/>
              <a:t> and </a:t>
            </a:r>
            <a:r>
              <a:rPr lang="en-US" dirty="0" err="1" smtClean="0"/>
              <a:t>deferasirox</a:t>
            </a:r>
            <a:r>
              <a:rPr lang="en-US" dirty="0"/>
              <a:t>, are available, but the response though </a:t>
            </a:r>
            <a:r>
              <a:rPr lang="en-US" dirty="0" smtClean="0"/>
              <a:t>is often </a:t>
            </a:r>
            <a:r>
              <a:rPr lang="en-US" dirty="0"/>
              <a:t>suboptimal.</a:t>
            </a:r>
          </a:p>
        </p:txBody>
      </p:sp>
    </p:spTree>
    <p:extLst>
      <p:ext uri="{BB962C8B-B14F-4D97-AF65-F5344CB8AC3E}">
        <p14:creationId xmlns:p14="http://schemas.microsoft.com/office/powerpoint/2010/main" val="1927385425"/>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a:t>
            </a:r>
            <a:r>
              <a:rPr lang="en-US" dirty="0" smtClean="0"/>
              <a:t>COMPLICATIONS</a:t>
            </a:r>
          </a:p>
          <a:p>
            <a:pPr marL="0" indent="0">
              <a:buNone/>
            </a:pPr>
            <a:r>
              <a:rPr lang="en-US" dirty="0"/>
              <a:t>Viral infections</a:t>
            </a:r>
          </a:p>
          <a:p>
            <a:pPr marL="514350" indent="-514350">
              <a:buFont typeface="+mj-lt"/>
              <a:buAutoNum type="arabicPeriod"/>
            </a:pPr>
            <a:r>
              <a:rPr lang="en-US" dirty="0"/>
              <a:t>Hepatitis C </a:t>
            </a:r>
            <a:r>
              <a:rPr lang="en-US" dirty="0" smtClean="0"/>
              <a:t>virus</a:t>
            </a:r>
          </a:p>
          <a:p>
            <a:pPr marL="514350" indent="-514350">
              <a:buFont typeface="+mj-lt"/>
              <a:buAutoNum type="arabicPeriod"/>
            </a:pPr>
            <a:r>
              <a:rPr lang="en-US" dirty="0" smtClean="0"/>
              <a:t>Human </a:t>
            </a:r>
            <a:r>
              <a:rPr lang="en-US" dirty="0"/>
              <a:t>immunodeficiency virus type </a:t>
            </a:r>
            <a:r>
              <a:rPr lang="en-US" dirty="0" smtClean="0"/>
              <a:t>1</a:t>
            </a:r>
          </a:p>
          <a:p>
            <a:pPr marL="514350" indent="-514350">
              <a:buFont typeface="+mj-lt"/>
              <a:buAutoNum type="arabicPeriod"/>
            </a:pPr>
            <a:r>
              <a:rPr lang="en-US" dirty="0" smtClean="0"/>
              <a:t>Hepatitis </a:t>
            </a:r>
            <a:r>
              <a:rPr lang="en-US" dirty="0"/>
              <a:t>B </a:t>
            </a:r>
            <a:r>
              <a:rPr lang="en-US" dirty="0" smtClean="0"/>
              <a:t>virus</a:t>
            </a:r>
          </a:p>
          <a:p>
            <a:pPr marL="514350" indent="-514350">
              <a:buFont typeface="+mj-lt"/>
              <a:buAutoNum type="arabicPeriod"/>
            </a:pPr>
            <a:r>
              <a:rPr lang="en-US" dirty="0" smtClean="0"/>
              <a:t>Cytomegalovirus</a:t>
            </a:r>
          </a:p>
          <a:p>
            <a:pPr marL="514350" indent="-514350">
              <a:buFont typeface="+mj-lt"/>
              <a:buAutoNum type="arabicPeriod"/>
            </a:pPr>
            <a:r>
              <a:rPr lang="en-US" dirty="0"/>
              <a:t>Parvovirus </a:t>
            </a:r>
            <a:r>
              <a:rPr lang="en-US" dirty="0" smtClean="0"/>
              <a:t>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smtClean="0"/>
              <a:t>babesiosis</a:t>
            </a:r>
            <a:r>
              <a:rPr lang="en-US" dirty="0" smtClean="0"/>
              <a:t>, and </a:t>
            </a:r>
            <a:r>
              <a:rPr lang="en-US" dirty="0"/>
              <a:t>Chagas disease, can be transmitted by blood transfusion</a:t>
            </a:r>
            <a:r>
              <a:rPr lang="en-US" dirty="0" smtClean="0"/>
              <a:t>.</a:t>
            </a:r>
          </a:p>
          <a:p>
            <a:r>
              <a:rPr lang="en-US" dirty="0" smtClean="0"/>
              <a:t>Dengue</a:t>
            </a:r>
            <a:r>
              <a:rPr lang="en-US" dirty="0"/>
              <a:t>, chikungunya virus, variant </a:t>
            </a:r>
            <a:r>
              <a:rPr lang="en-US" dirty="0" smtClean="0"/>
              <a:t>Creutzfeldt-Jakob </a:t>
            </a:r>
            <a:r>
              <a:rPr lang="en-US" dirty="0"/>
              <a:t>disease</a:t>
            </a:r>
            <a:r>
              <a:rPr lang="en-US" dirty="0" smtClean="0"/>
              <a:t>, </a:t>
            </a:r>
            <a:r>
              <a:rPr lang="en-US" dirty="0"/>
              <a:t>and yellow fever</a:t>
            </a:r>
          </a:p>
          <a:p>
            <a:r>
              <a:rPr lang="en-US" dirty="0"/>
              <a:t>Geographic migration and travel of donors shift the incidence </a:t>
            </a:r>
            <a:r>
              <a:rPr lang="en-US" dirty="0" smtClean="0"/>
              <a:t>of these </a:t>
            </a:r>
            <a:r>
              <a:rPr lang="en-US" dirty="0"/>
              <a:t>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a:t>
            </a:r>
            <a:r>
              <a:rPr lang="en-US" dirty="0" smtClean="0"/>
              <a:t>TRANSFUSION</a:t>
            </a:r>
          </a:p>
          <a:p>
            <a:r>
              <a:rPr lang="en-US" dirty="0" smtClean="0"/>
              <a:t>Autologous </a:t>
            </a:r>
            <a:r>
              <a:rPr lang="en-US" dirty="0"/>
              <a:t>blood is the best option when </a:t>
            </a:r>
            <a:r>
              <a:rPr lang="en-US" dirty="0" smtClean="0"/>
              <a:t>transfusion is </a:t>
            </a:r>
            <a:r>
              <a:rPr lang="en-US" dirty="0"/>
              <a:t>anticipated. </a:t>
            </a:r>
          </a:p>
          <a:p>
            <a:r>
              <a:rPr lang="en-US" dirty="0"/>
              <a:t>T</a:t>
            </a:r>
            <a:r>
              <a:rPr lang="en-US" dirty="0" smtClean="0"/>
              <a:t>he </a:t>
            </a:r>
            <a:r>
              <a:rPr lang="en-US" dirty="0"/>
              <a:t>cost-benefit ratio of </a:t>
            </a:r>
            <a:r>
              <a:rPr lang="en-US" dirty="0" smtClean="0"/>
              <a:t>autologous transfusion </a:t>
            </a:r>
            <a:r>
              <a:rPr lang="en-US" dirty="0"/>
              <a:t>remains high. </a:t>
            </a:r>
            <a:endParaRPr lang="en-US" dirty="0" smtClean="0"/>
          </a:p>
          <a:p>
            <a:r>
              <a:rPr lang="en-US" dirty="0" smtClean="0"/>
              <a:t>No </a:t>
            </a:r>
            <a:r>
              <a:rPr lang="en-US" dirty="0"/>
              <a:t>transfusion is a zero-risk event; </a:t>
            </a:r>
            <a:r>
              <a:rPr lang="en-US" dirty="0" smtClean="0"/>
              <a:t>clerical errors </a:t>
            </a:r>
            <a:r>
              <a:rPr lang="en-US" dirty="0"/>
              <a:t>and bacterial contamination remain potential </a:t>
            </a:r>
            <a:r>
              <a:rPr lang="en-US" dirty="0" smtClean="0"/>
              <a:t>complications even </a:t>
            </a:r>
            <a:r>
              <a:rPr lang="en-US" dirty="0"/>
              <a:t>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Anticoagulants in Blood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t>
            </a:r>
            <a:r>
              <a:rPr lang="en-US" dirty="0" smtClean="0"/>
              <a:t>anticoagulant-preservative of </a:t>
            </a:r>
            <a:r>
              <a:rPr lang="en-US" dirty="0"/>
              <a:t>citrate, phosphate, dextrose, and adenine (</a:t>
            </a:r>
            <a:r>
              <a:rPr lang="en-US" dirty="0" smtClean="0"/>
              <a:t>CPDA-1) </a:t>
            </a:r>
          </a:p>
          <a:p>
            <a:pPr algn="just"/>
            <a:r>
              <a:rPr lang="en-US" dirty="0" smtClean="0"/>
              <a:t>Ensuring a </a:t>
            </a:r>
            <a:r>
              <a:rPr lang="en-US" dirty="0"/>
              <a:t>shelf life (viability of at least 70% of the RBCs 24 </a:t>
            </a:r>
            <a:r>
              <a:rPr lang="en-US" dirty="0" smtClean="0"/>
              <a:t>hours after </a:t>
            </a:r>
            <a:r>
              <a:rPr lang="en-US" dirty="0"/>
              <a:t>infusion) of 35 days and hematocrit of 70 to 80% </a:t>
            </a:r>
            <a:r>
              <a:rPr lang="en-US" dirty="0" smtClean="0"/>
              <a:t>for PRBCs.</a:t>
            </a:r>
          </a:p>
          <a:p>
            <a:pPr algn="just"/>
            <a:r>
              <a:rPr lang="en-US" dirty="0" smtClean="0"/>
              <a:t> </a:t>
            </a:r>
            <a:r>
              <a:rPr lang="en-US" dirty="0"/>
              <a:t>Additive solutions (Adsol, Nutricel, Optisol) </a:t>
            </a:r>
            <a:r>
              <a:rPr lang="en-US" dirty="0" smtClean="0"/>
              <a:t>provide additional </a:t>
            </a:r>
            <a:r>
              <a:rPr lang="en-US" dirty="0"/>
              <a:t>nutrients, extending maximum storage to 42 </a:t>
            </a:r>
            <a:r>
              <a:rPr lang="en-US" dirty="0" smtClean="0"/>
              <a:t>days and </a:t>
            </a:r>
            <a:r>
              <a:rPr lang="en-US" dirty="0"/>
              <a:t>lowering viscosity, which makes infusion </a:t>
            </a:r>
            <a:r>
              <a:rPr lang="en-US" dirty="0" smtClean="0"/>
              <a:t>easier.</a:t>
            </a:r>
            <a:endParaRPr lang="en-US" dirty="0"/>
          </a:p>
        </p:txBody>
      </p:sp>
    </p:spTree>
    <p:extLst>
      <p:ext uri="{BB962C8B-B14F-4D97-AF65-F5344CB8AC3E}">
        <p14:creationId xmlns:p14="http://schemas.microsoft.com/office/powerpoint/2010/main" val="2240734122"/>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2291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9055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Blood</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a:t>
            </a:r>
            <a:r>
              <a:rPr lang="en-US" dirty="0" smtClean="0"/>
              <a:t>delivers oxygen </a:t>
            </a:r>
            <a:r>
              <a:rPr lang="en-US" dirty="0"/>
              <a:t>to the tissues less efficiently. </a:t>
            </a:r>
          </a:p>
          <a:p>
            <a:r>
              <a:rPr lang="en-US" dirty="0" smtClean="0"/>
              <a:t>Refrigerated </a:t>
            </a:r>
            <a:r>
              <a:rPr lang="en-US" dirty="0"/>
              <a:t>at 1 to 6° C (usually 4° C), cell metabolism </a:t>
            </a:r>
            <a:r>
              <a:rPr lang="en-US" dirty="0" smtClean="0"/>
              <a:t>continues and </a:t>
            </a:r>
            <a:r>
              <a:rPr lang="en-US" dirty="0"/>
              <a:t>changes occur .</a:t>
            </a:r>
            <a:r>
              <a:rPr lang="en-US" dirty="0" smtClean="0"/>
              <a:t> </a:t>
            </a:r>
          </a:p>
          <a:p>
            <a:r>
              <a:rPr lang="en-US" dirty="0" smtClean="0"/>
              <a:t> &lt; </a:t>
            </a:r>
            <a:r>
              <a:rPr lang="en-US" dirty="0"/>
              <a:t>in pH and in the level of </a:t>
            </a:r>
            <a:r>
              <a:rPr lang="en-US" dirty="0" smtClean="0"/>
              <a:t> 2,3-DPG. </a:t>
            </a:r>
          </a:p>
          <a:p>
            <a:r>
              <a:rPr lang="en-US" dirty="0" smtClean="0"/>
              <a:t>The </a:t>
            </a:r>
            <a:r>
              <a:rPr lang="en-US" dirty="0"/>
              <a:t>deformability of RBCs </a:t>
            </a:r>
            <a:r>
              <a:rPr lang="en-US" dirty="0" smtClean="0"/>
              <a:t>makes them</a:t>
            </a:r>
            <a:r>
              <a:rPr lang="en-US" dirty="0"/>
              <a:t>, </a:t>
            </a:r>
            <a:r>
              <a:rPr lang="en-US" dirty="0" smtClean="0"/>
              <a:t>over  time</a:t>
            </a:r>
            <a:r>
              <a:rPr lang="en-US" dirty="0"/>
              <a:t>, more spherical and rigid, thereby </a:t>
            </a:r>
            <a:r>
              <a:rPr lang="en-US" dirty="0" smtClean="0"/>
              <a:t>increasing resistance </a:t>
            </a:r>
            <a:r>
              <a:rPr lang="en-US" dirty="0"/>
              <a:t>to capillary flow</a:t>
            </a:r>
            <a:r>
              <a:rPr lang="en-US" dirty="0" smtClean="0"/>
              <a:t>.</a:t>
            </a:r>
          </a:p>
          <a:p>
            <a:r>
              <a:rPr lang="en-US" dirty="0" smtClean="0"/>
              <a:t>Cell leakage of potassium(</a:t>
            </a:r>
            <a:r>
              <a:rPr lang="en-US" dirty="0"/>
              <a:t>≈ 6 </a:t>
            </a:r>
            <a:r>
              <a:rPr lang="en-US" dirty="0" smtClean="0"/>
              <a:t>mEq/U).</a:t>
            </a:r>
            <a:endParaRPr lang="en-US" dirty="0"/>
          </a:p>
        </p:txBody>
      </p:sp>
    </p:spTree>
    <p:extLst>
      <p:ext uri="{BB962C8B-B14F-4D97-AF65-F5344CB8AC3E}">
        <p14:creationId xmlns:p14="http://schemas.microsoft.com/office/powerpoint/2010/main" val="313687602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53722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77510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a:t>
            </a:r>
            <a:r>
              <a:rPr lang="en-US" dirty="0" smtClean="0"/>
              <a:t>), the </a:t>
            </a:r>
            <a:r>
              <a:rPr lang="en-US" dirty="0"/>
              <a:t>48 Rh system antigens, and more than 200 </a:t>
            </a:r>
            <a:r>
              <a:rPr lang="en-US" dirty="0" smtClean="0"/>
              <a:t>non-ABO/Rh antigens.</a:t>
            </a:r>
          </a:p>
          <a:p>
            <a:r>
              <a:rPr lang="en-US" dirty="0" smtClean="0"/>
              <a:t> Blood specimen </a:t>
            </a:r>
            <a:r>
              <a:rPr lang="en-US" dirty="0"/>
              <a:t>from the patient is sent for the following tests: </a:t>
            </a:r>
            <a:r>
              <a:rPr lang="en-US" dirty="0" smtClean="0"/>
              <a:t>ABO grouping</a:t>
            </a:r>
            <a:r>
              <a:rPr lang="en-US" dirty="0"/>
              <a:t>, Rh typing, and an antibody screen for </a:t>
            </a:r>
            <a:r>
              <a:rPr lang="en-US" dirty="0" smtClean="0"/>
              <a:t>unexpected (non-ABO/Rh</a:t>
            </a:r>
            <a:r>
              <a:rPr lang="en-US" dirty="0"/>
              <a:t>) antibodies.</a:t>
            </a:r>
          </a:p>
        </p:txBody>
      </p:sp>
    </p:spTree>
    <p:extLst>
      <p:ext uri="{BB962C8B-B14F-4D97-AF65-F5344CB8AC3E}">
        <p14:creationId xmlns:p14="http://schemas.microsoft.com/office/powerpoint/2010/main" val="361473181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2445</Words>
  <Application>Microsoft Office PowerPoint</Application>
  <PresentationFormat>On-screen Show (4:3)</PresentationFormat>
  <Paragraphs>296</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Georgia</vt:lpstr>
      <vt:lpstr>Monotype Sorts</vt:lpstr>
      <vt:lpstr>Wingdings</vt:lpstr>
      <vt:lpstr>Training</vt:lpstr>
      <vt:lpstr>Transfusion Medicine and Therapy</vt:lpstr>
      <vt:lpstr>Objective </vt:lpstr>
      <vt:lpstr>PERSPECTIVE</vt:lpstr>
      <vt:lpstr>PowerPoint Presentation</vt:lpstr>
      <vt:lpstr>Blood Collection</vt:lpstr>
      <vt:lpstr>Anticoagulants in Blood </vt:lpstr>
      <vt:lpstr>Storage of Blood</vt:lpstr>
      <vt:lpstr>PowerPoint Presentation</vt:lpstr>
      <vt:lpstr>Blood Typing</vt:lpstr>
      <vt:lpstr>ABO Grouping</vt:lpstr>
      <vt:lpstr>PowerPoint Presentation</vt:lpstr>
      <vt:lpstr>PowerPoint Presentation</vt:lpstr>
      <vt:lpstr>Blood Typing</vt:lpstr>
      <vt:lpstr>Blood Typing</vt:lpstr>
      <vt:lpstr>PowerPoint Presentation</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2016-10-21T10:15:58Z</dcterms:created>
  <dcterms:modified xsi:type="dcterms:W3CDTF">2018-09-17T05:02:37Z</dcterms:modified>
</cp:coreProperties>
</file>