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3" r:id="rId16"/>
    <p:sldId id="274" r:id="rId17"/>
    <p:sldId id="275" r:id="rId18"/>
    <p:sldId id="277" r:id="rId19"/>
    <p:sldId id="333" r:id="rId20"/>
    <p:sldId id="335" r:id="rId21"/>
    <p:sldId id="336" r:id="rId22"/>
    <p:sldId id="337" r:id="rId23"/>
    <p:sldId id="338" r:id="rId24"/>
    <p:sldId id="342" r:id="rId25"/>
    <p:sldId id="310" r:id="rId26"/>
    <p:sldId id="311" r:id="rId27"/>
    <p:sldId id="312" r:id="rId28"/>
    <p:sldId id="313" r:id="rId29"/>
    <p:sldId id="314" r:id="rId30"/>
    <p:sldId id="315" r:id="rId31"/>
    <p:sldId id="339" r:id="rId32"/>
    <p:sldId id="317" r:id="rId33"/>
    <p:sldId id="318" r:id="rId34"/>
    <p:sldId id="319" r:id="rId35"/>
    <p:sldId id="320" r:id="rId36"/>
    <p:sldId id="340" r:id="rId37"/>
    <p:sldId id="332" r:id="rId38"/>
    <p:sldId id="34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60351" autoAdjust="0"/>
  </p:normalViewPr>
  <p:slideViewPr>
    <p:cSldViewPr snapToGrid="0">
      <p:cViewPr varScale="1">
        <p:scale>
          <a:sx n="69" d="100"/>
          <a:sy n="69" d="100"/>
        </p:scale>
        <p:origin x="38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2741C4-C410-441F-B8BE-6C20C3D12B73}" type="datetimeFigureOut">
              <a:rPr lang="en-CA" smtClean="0"/>
              <a:t>2018-09-15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B9DE57-D37B-47B5-9496-447D6B05A71C}" type="slidenum">
              <a:rPr lang="en-CA" smtClean="0"/>
              <a:t>‹#›</a:t>
            </a:fld>
            <a:endParaRPr lang="en-CA"/>
          </a:p>
        </p:txBody>
      </p:sp>
    </p:spTree>
    <p:extLst>
      <p:ext uri="{BB962C8B-B14F-4D97-AF65-F5344CB8AC3E}">
        <p14:creationId xmlns:p14="http://schemas.microsoft.com/office/powerpoint/2010/main" val="395200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03A60289-240F-4C66-8E6F-6564CF82B0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8B95CAE-2810-4489-A7D7-0BF4B2958ADE}" type="slidenum">
              <a:rPr lang="zh-CN" altLang="en-US" sz="1200">
                <a:ea typeface="宋体" panose="02010600030101010101" pitchFamily="2" charset="-122"/>
              </a:rPr>
              <a:pPr eaLnBrk="1" hangingPunct="1"/>
              <a:t>18</a:t>
            </a:fld>
            <a:endParaRPr lang="zh-CN" altLang="en-US" sz="1200">
              <a:ea typeface="宋体" panose="02010600030101010101" pitchFamily="2" charset="-122"/>
            </a:endParaRPr>
          </a:p>
        </p:txBody>
      </p:sp>
      <p:sp>
        <p:nvSpPr>
          <p:cNvPr id="16386" name="Rectangle 2">
            <a:extLst>
              <a:ext uri="{FF2B5EF4-FFF2-40B4-BE49-F238E27FC236}">
                <a16:creationId xmlns:a16="http://schemas.microsoft.com/office/drawing/2014/main" id="{01D4D95B-70EA-4959-8F1F-A7DA0267290B}"/>
              </a:ext>
            </a:extLst>
          </p:cNvPr>
          <p:cNvSpPr>
            <a:spLocks noGrp="1" noRot="1" noChangeAspect="1" noChangeArrowheads="1" noTextEdit="1"/>
          </p:cNvSpPr>
          <p:nvPr>
            <p:ph type="sldImg"/>
          </p:nvPr>
        </p:nvSpPr>
        <p:spPr>
          <a:xfrm>
            <a:off x="407988" y="696913"/>
            <a:ext cx="6197600" cy="3486150"/>
          </a:xfrm>
          <a:ln/>
        </p:spPr>
      </p:sp>
      <p:sp>
        <p:nvSpPr>
          <p:cNvPr id="16387" name="Rectangle 3">
            <a:extLst>
              <a:ext uri="{FF2B5EF4-FFF2-40B4-BE49-F238E27FC236}">
                <a16:creationId xmlns:a16="http://schemas.microsoft.com/office/drawing/2014/main" id="{926E790C-C480-443A-989B-90BE4EDD40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a:latin typeface="Times New Roman" panose="02020603050405020304" pitchFamily="18" charset="0"/>
                <a:ea typeface="宋体" panose="02010600030101010101" pitchFamily="2" charset="-122"/>
              </a:rPr>
              <a:t>Metabolism of substrates and micronutrients is altered by starvation and trauma. During periods of starvation, metabolic processes slow down to conserve energy and adapt to calorie deprivation. After trauma, the body’s hormonal situation changes, increasing the demand for energy, proteins, and micronutrients. If nutritional requirements are not recognized and met during starvation or trauma, there may be a loss of body mass, body protein, and impairment or loss of body functions. </a:t>
            </a:r>
          </a:p>
          <a:p>
            <a:pPr eaLnBrk="1" hangingPunct="1"/>
            <a:endParaRPr lang="zh-CN" altLang="en-US" dirty="0">
              <a:latin typeface="Times New Roman" panose="02020603050405020304" pitchFamily="18"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4820BB87-BDB1-43A0-8EC5-FEC23A1B24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19470E70-0506-43A8-80F5-C53C06663FF0}" type="slidenum">
              <a:rPr lang="zh-CN" altLang="en-US" sz="1200">
                <a:ea typeface="宋体" panose="02010600030101010101" pitchFamily="2" charset="-122"/>
              </a:rPr>
              <a:pPr eaLnBrk="1" hangingPunct="1"/>
              <a:t>27</a:t>
            </a:fld>
            <a:endParaRPr lang="zh-CN" altLang="en-US" sz="1200">
              <a:ea typeface="宋体" panose="02010600030101010101" pitchFamily="2" charset="-122"/>
            </a:endParaRPr>
          </a:p>
        </p:txBody>
      </p:sp>
      <p:sp>
        <p:nvSpPr>
          <p:cNvPr id="38914" name="Rectangle 2">
            <a:extLst>
              <a:ext uri="{FF2B5EF4-FFF2-40B4-BE49-F238E27FC236}">
                <a16:creationId xmlns:a16="http://schemas.microsoft.com/office/drawing/2014/main" id="{E777F23A-E124-485F-80F3-5813026FA5C8}"/>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B1533322-5079-4ACD-BB3B-823572DC44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Conservation of energy is one of the basic adaptive responses to calorie reduction; when food is in short supply, metabolic activity decreases to spare fuel.</a:t>
            </a:r>
          </a:p>
          <a:p>
            <a:pPr eaLnBrk="1" hangingPunct="1"/>
            <a:r>
              <a:rPr lang="en-US" altLang="zh-CN">
                <a:latin typeface="Times New Roman" panose="02020603050405020304" pitchFamily="18" charset="0"/>
                <a:ea typeface="ＭＳ Ｐゴシック" panose="020B0600070205080204" pitchFamily="34" charset="-128"/>
              </a:rPr>
              <a:t>Adjustments in the energy requirements of the body in response to changes in caloric intake occur through the action of several hormones, primarily norepinephrine and thyroid hormone. Norepinephrine is produced by the sympathetic nervous system and the adrenal glands, located near the kidneys. Thyroid hormone T4 is produced by the thyroid gland, and is modified in the periphery to the active hormone T3. Both norepinephrine and T3 participate in the decrease in metabolic activity when calorie intake decreases.</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Landsberg L, et al. </a:t>
            </a:r>
            <a:r>
              <a:rPr lang="en-US" altLang="zh-CN" i="1">
                <a:latin typeface="Times New Roman" panose="02020603050405020304" pitchFamily="18" charset="0"/>
                <a:ea typeface="ＭＳ Ｐゴシック" panose="020B0600070205080204" pitchFamily="34" charset="-128"/>
              </a:rPr>
              <a:t>N Engl J Med</a:t>
            </a:r>
            <a:r>
              <a:rPr lang="en-US" altLang="zh-CN">
                <a:latin typeface="Times New Roman" panose="02020603050405020304" pitchFamily="18" charset="0"/>
                <a:ea typeface="ＭＳ Ｐゴシック" panose="020B0600070205080204" pitchFamily="34" charset="-128"/>
              </a:rPr>
              <a:t> 1978;298:1295.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E8AEA0FA-A7F1-4480-A284-49EB0BE94F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55FA809-65BC-407A-B9B3-23F7B81DFC51}" type="slidenum">
              <a:rPr lang="zh-CN" altLang="en-US" sz="1200">
                <a:ea typeface="宋体" panose="02010600030101010101" pitchFamily="2" charset="-122"/>
              </a:rPr>
              <a:pPr eaLnBrk="1" hangingPunct="1"/>
              <a:t>28</a:t>
            </a:fld>
            <a:endParaRPr lang="zh-CN" altLang="en-US" sz="1200">
              <a:ea typeface="宋体" panose="02010600030101010101" pitchFamily="2" charset="-122"/>
            </a:endParaRPr>
          </a:p>
        </p:txBody>
      </p:sp>
      <p:sp>
        <p:nvSpPr>
          <p:cNvPr id="40962" name="Rectangle 2">
            <a:extLst>
              <a:ext uri="{FF2B5EF4-FFF2-40B4-BE49-F238E27FC236}">
                <a16:creationId xmlns:a16="http://schemas.microsoft.com/office/drawing/2014/main" id="{D4EBE579-6152-48B3-A1AB-A47CA9DFC4D8}"/>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A7BF94E2-8607-4D85-B745-FA777318A5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a:latin typeface="Times New Roman" panose="02020603050405020304" pitchFamily="18" charset="0"/>
                <a:ea typeface="ＭＳ Ｐゴシック" panose="020B0600070205080204" pitchFamily="34" charset="-128"/>
              </a:rPr>
              <a:t>The two lines on this graph show another adaptive response to severely reduced calorie intake. </a:t>
            </a:r>
          </a:p>
          <a:p>
            <a:pPr eaLnBrk="1" hangingPunct="1"/>
            <a:r>
              <a:rPr lang="en-US" altLang="zh-CN" dirty="0">
                <a:latin typeface="Times New Roman" panose="02020603050405020304" pitchFamily="18" charset="0"/>
                <a:ea typeface="ＭＳ Ｐゴシック" panose="020B0600070205080204" pitchFamily="34" charset="-128"/>
              </a:rPr>
              <a:t>Urinary nitrogen excretion gradually decreases, indicating conservation of body protein and demonstrating adaptation to starvation.</a:t>
            </a:r>
          </a:p>
          <a:p>
            <a:pPr eaLnBrk="1" hangingPunct="1"/>
            <a:endParaRPr lang="en-US" altLang="zh-CN" dirty="0">
              <a:latin typeface="Times New Roman" panose="02020603050405020304" pitchFamily="18" charset="0"/>
              <a:ea typeface="ＭＳ Ｐゴシック" panose="020B0600070205080204" pitchFamily="34" charset="-128"/>
            </a:endParaRPr>
          </a:p>
          <a:p>
            <a:pPr eaLnBrk="1" hangingPunct="1"/>
            <a:r>
              <a:rPr lang="en-US" altLang="zh-CN" dirty="0">
                <a:latin typeface="Times New Roman" panose="02020603050405020304" pitchFamily="18" charset="0"/>
                <a:ea typeface="ＭＳ Ｐゴシック" panose="020B0600070205080204" pitchFamily="34" charset="-128"/>
              </a:rPr>
              <a:t>Long CL et al. </a:t>
            </a:r>
            <a:r>
              <a:rPr lang="en-US" altLang="zh-CN" i="1" dirty="0">
                <a:latin typeface="Times New Roman" panose="02020603050405020304" pitchFamily="18" charset="0"/>
                <a:ea typeface="ＭＳ Ｐゴシック" panose="020B0600070205080204" pitchFamily="34" charset="-128"/>
              </a:rPr>
              <a:t>JPEN</a:t>
            </a:r>
            <a:r>
              <a:rPr lang="en-US" altLang="zh-CN" dirty="0">
                <a:latin typeface="Times New Roman" panose="02020603050405020304" pitchFamily="18" charset="0"/>
                <a:ea typeface="ＭＳ Ｐゴシック" panose="020B0600070205080204" pitchFamily="34" charset="-128"/>
              </a:rPr>
              <a:t> 1979;3:452-456</a:t>
            </a:r>
            <a:r>
              <a:rPr lang="en-US" altLang="zh-CN" dirty="0">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7E632A7C-1A85-44B1-BC91-191C4CE252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FFE292C-F658-4614-BB76-1A634BB75842}" type="slidenum">
              <a:rPr lang="zh-CN" altLang="en-US" sz="1200">
                <a:ea typeface="宋体" panose="02010600030101010101" pitchFamily="2" charset="-122"/>
              </a:rPr>
              <a:pPr eaLnBrk="1" hangingPunct="1"/>
              <a:t>29</a:t>
            </a:fld>
            <a:endParaRPr lang="zh-CN" altLang="en-US" sz="1200">
              <a:ea typeface="宋体" panose="02010600030101010101" pitchFamily="2" charset="-122"/>
            </a:endParaRPr>
          </a:p>
        </p:txBody>
      </p:sp>
      <p:sp>
        <p:nvSpPr>
          <p:cNvPr id="43010" name="Rectangle 2">
            <a:extLst>
              <a:ext uri="{FF2B5EF4-FFF2-40B4-BE49-F238E27FC236}">
                <a16:creationId xmlns:a16="http://schemas.microsoft.com/office/drawing/2014/main" id="{A5818783-3298-45E6-88B4-AE3132ABD0C5}"/>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DF0197A9-12EA-4B2B-8208-B08906B453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Trauma causes major alterations in energy and protein metabolism.</a:t>
            </a:r>
          </a:p>
          <a:p>
            <a:pPr eaLnBrk="1" hangingPunct="1"/>
            <a:r>
              <a:rPr lang="en-US" altLang="zh-CN">
                <a:latin typeface="Times New Roman" panose="02020603050405020304" pitchFamily="18" charset="0"/>
                <a:ea typeface="ＭＳ Ｐゴシック" panose="020B0600070205080204" pitchFamily="34" charset="-128"/>
              </a:rPr>
              <a:t>The response to trauma can be divided into the ebb phase and the flow phase. The ebb phase occurs immediately after trauma and lasts from 24-48 hours followed by the flow phase. After this, comes the anabolism phase and finally, the fatty-replacement phase.</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Cuthbertson DP, et al. </a:t>
            </a:r>
            <a:r>
              <a:rPr lang="en-US" altLang="zh-CN" i="1">
                <a:latin typeface="Times New Roman" panose="02020603050405020304" pitchFamily="18" charset="0"/>
                <a:ea typeface="ＭＳ Ｐゴシック" panose="020B0600070205080204" pitchFamily="34" charset="-128"/>
              </a:rPr>
              <a:t>Adv Clin Chem</a:t>
            </a:r>
            <a:r>
              <a:rPr lang="en-US" altLang="zh-CN">
                <a:latin typeface="Times New Roman" panose="02020603050405020304" pitchFamily="18" charset="0"/>
                <a:ea typeface="ＭＳ Ｐゴシック" panose="020B0600070205080204" pitchFamily="34" charset="-128"/>
              </a:rPr>
              <a:t> 1969;12:1-55.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C9B3E92B-3EF7-4F5C-BBBD-C27B736ABF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CFD95C9-275A-4F99-A5A9-FBFB4DC90A9D}" type="slidenum">
              <a:rPr lang="zh-CN" altLang="en-US" sz="1200">
                <a:ea typeface="宋体" panose="02010600030101010101" pitchFamily="2" charset="-122"/>
              </a:rPr>
              <a:pPr eaLnBrk="1" hangingPunct="1"/>
              <a:t>30</a:t>
            </a:fld>
            <a:endParaRPr lang="zh-CN" altLang="en-US" sz="1200">
              <a:ea typeface="宋体" panose="02010600030101010101" pitchFamily="2" charset="-122"/>
            </a:endParaRPr>
          </a:p>
        </p:txBody>
      </p:sp>
      <p:sp>
        <p:nvSpPr>
          <p:cNvPr id="45058" name="Rectangle 2">
            <a:extLst>
              <a:ext uri="{FF2B5EF4-FFF2-40B4-BE49-F238E27FC236}">
                <a16:creationId xmlns:a16="http://schemas.microsoft.com/office/drawing/2014/main" id="{F9C1B98C-5640-4869-95F2-A017801BF911}"/>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1B27613C-8C39-4BE4-A3B4-D2331EA61D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The ebb phase is characterized by hypovolemic shock. Cardiac output, oxygen consumption and blood pressure all decrease, thereby reducing tissue perfusion. These mechanisms are usually associated with hemorrhage. Body temperature drops. The reduction in metabolic rate may be a protective mechanism during this period of hemodynamic instability. </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Cuthbertson DP, et al. </a:t>
            </a:r>
            <a:r>
              <a:rPr lang="en-US" altLang="zh-CN" i="1">
                <a:latin typeface="Times New Roman" panose="02020603050405020304" pitchFamily="18" charset="0"/>
                <a:ea typeface="ＭＳ Ｐゴシック" panose="020B0600070205080204" pitchFamily="34" charset="-128"/>
              </a:rPr>
              <a:t>Adv Clin Chem</a:t>
            </a:r>
            <a:r>
              <a:rPr lang="en-US" altLang="zh-CN">
                <a:latin typeface="Times New Roman" panose="02020603050405020304" pitchFamily="18" charset="0"/>
                <a:ea typeface="ＭＳ Ｐゴシック" panose="020B0600070205080204" pitchFamily="34" charset="-128"/>
              </a:rPr>
              <a:t> 1969;12:1-55</a:t>
            </a:r>
            <a:br>
              <a:rPr lang="en-US" altLang="zh-CN">
                <a:latin typeface="Times New Roman" panose="02020603050405020304" pitchFamily="18" charset="0"/>
                <a:ea typeface="ＭＳ Ｐゴシック" panose="020B0600070205080204" pitchFamily="34" charset="-128"/>
              </a:rPr>
            </a:br>
            <a:r>
              <a:rPr lang="en-US" altLang="zh-CN">
                <a:latin typeface="Times New Roman" panose="02020603050405020304" pitchFamily="18" charset="0"/>
                <a:ea typeface="ＭＳ Ｐゴシック" panose="020B0600070205080204" pitchFamily="34" charset="-128"/>
              </a:rPr>
              <a:t>Welborn MB. In: Rombeau JL, Rolandelli RH, eds. </a:t>
            </a:r>
            <a:r>
              <a:rPr lang="en-US" altLang="zh-CN" i="1">
                <a:latin typeface="Times New Roman" panose="02020603050405020304" pitchFamily="18" charset="0"/>
                <a:ea typeface="ＭＳ Ｐゴシック" panose="020B0600070205080204" pitchFamily="34" charset="-128"/>
              </a:rPr>
              <a:t>Enteral and Tube Feeding.</a:t>
            </a:r>
            <a:r>
              <a:rPr lang="en-US" altLang="zh-CN">
                <a:latin typeface="Times New Roman" panose="02020603050405020304" pitchFamily="18" charset="0"/>
                <a:ea typeface="ＭＳ Ｐゴシック" panose="020B0600070205080204" pitchFamily="34" charset="-128"/>
              </a:rPr>
              <a:t> 3</a:t>
            </a:r>
            <a:r>
              <a:rPr lang="en-US" altLang="zh-CN" baseline="30000">
                <a:latin typeface="Times New Roman" panose="02020603050405020304" pitchFamily="18" charset="0"/>
                <a:ea typeface="ＭＳ Ｐゴシック" panose="020B0600070205080204" pitchFamily="34" charset="-128"/>
              </a:rPr>
              <a:t>rd</a:t>
            </a:r>
            <a:r>
              <a:rPr lang="en-US" altLang="zh-CN">
                <a:latin typeface="Times New Roman" panose="02020603050405020304" pitchFamily="18" charset="0"/>
                <a:ea typeface="ＭＳ Ｐゴシック" panose="020B0600070205080204" pitchFamily="34" charset="-128"/>
              </a:rPr>
              <a:t> ed. Philadelphia, PA: WB Saunders; 1997.</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204CFB13-F6C7-4D79-AF8C-B5F023BBA6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A96F62A-73FE-4A51-B031-DD4E1D6915A4}" type="slidenum">
              <a:rPr lang="zh-CN" altLang="en-US" sz="1200">
                <a:ea typeface="宋体" panose="02010600030101010101" pitchFamily="2" charset="-122"/>
              </a:rPr>
              <a:pPr eaLnBrk="1" hangingPunct="1"/>
              <a:t>31</a:t>
            </a:fld>
            <a:endParaRPr lang="zh-CN" altLang="en-US" sz="1200">
              <a:ea typeface="宋体" panose="02010600030101010101" pitchFamily="2" charset="-122"/>
            </a:endParaRPr>
          </a:p>
        </p:txBody>
      </p:sp>
      <p:sp>
        <p:nvSpPr>
          <p:cNvPr id="47106" name="Rectangle 2">
            <a:extLst>
              <a:ext uri="{FF2B5EF4-FFF2-40B4-BE49-F238E27FC236}">
                <a16:creationId xmlns:a16="http://schemas.microsoft.com/office/drawing/2014/main" id="{DEA1DCF4-5C25-4250-A1C9-7992054A9C74}"/>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840C13A5-BF30-4C4E-B1BB-92403EA4D0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The ebb phase is characterized by hypovolemic shock. Cardiac output, oxygen consumption and blood pressure all decrease, thereby reducing tissue perfusion. These mechanisms are usually associated with hemorrhage. Body temperature drops. The reduction in metabolic rate may be a protective mechanism during this period of hemodynamic instability. </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Cuthbertson DP, et al. </a:t>
            </a:r>
            <a:r>
              <a:rPr lang="en-US" altLang="zh-CN" i="1">
                <a:latin typeface="Times New Roman" panose="02020603050405020304" pitchFamily="18" charset="0"/>
                <a:ea typeface="ＭＳ Ｐゴシック" panose="020B0600070205080204" pitchFamily="34" charset="-128"/>
              </a:rPr>
              <a:t>Adv Clin Chem</a:t>
            </a:r>
            <a:r>
              <a:rPr lang="en-US" altLang="zh-CN">
                <a:latin typeface="Times New Roman" panose="02020603050405020304" pitchFamily="18" charset="0"/>
                <a:ea typeface="ＭＳ Ｐゴシック" panose="020B0600070205080204" pitchFamily="34" charset="-128"/>
              </a:rPr>
              <a:t> 1969;12:1-55</a:t>
            </a:r>
            <a:br>
              <a:rPr lang="en-US" altLang="zh-CN">
                <a:latin typeface="Times New Roman" panose="02020603050405020304" pitchFamily="18" charset="0"/>
                <a:ea typeface="ＭＳ Ｐゴシック" panose="020B0600070205080204" pitchFamily="34" charset="-128"/>
              </a:rPr>
            </a:br>
            <a:r>
              <a:rPr lang="en-US" altLang="zh-CN">
                <a:latin typeface="Times New Roman" panose="02020603050405020304" pitchFamily="18" charset="0"/>
                <a:ea typeface="ＭＳ Ｐゴシック" panose="020B0600070205080204" pitchFamily="34" charset="-128"/>
              </a:rPr>
              <a:t>Welborn MB. In: Rombeau JL, Rolandelli RH, eds. </a:t>
            </a:r>
            <a:r>
              <a:rPr lang="en-US" altLang="zh-CN" i="1">
                <a:latin typeface="Times New Roman" panose="02020603050405020304" pitchFamily="18" charset="0"/>
                <a:ea typeface="ＭＳ Ｐゴシック" panose="020B0600070205080204" pitchFamily="34" charset="-128"/>
              </a:rPr>
              <a:t>Enteral and Tube Feeding.</a:t>
            </a:r>
            <a:r>
              <a:rPr lang="en-US" altLang="zh-CN">
                <a:latin typeface="Times New Roman" panose="02020603050405020304" pitchFamily="18" charset="0"/>
                <a:ea typeface="ＭＳ Ｐゴシック" panose="020B0600070205080204" pitchFamily="34" charset="-128"/>
              </a:rPr>
              <a:t> 3</a:t>
            </a:r>
            <a:r>
              <a:rPr lang="en-US" altLang="zh-CN" baseline="30000">
                <a:latin typeface="Times New Roman" panose="02020603050405020304" pitchFamily="18" charset="0"/>
                <a:ea typeface="ＭＳ Ｐゴシック" panose="020B0600070205080204" pitchFamily="34" charset="-128"/>
              </a:rPr>
              <a:t>rd</a:t>
            </a:r>
            <a:r>
              <a:rPr lang="en-US" altLang="zh-CN">
                <a:latin typeface="Times New Roman" panose="02020603050405020304" pitchFamily="18" charset="0"/>
                <a:ea typeface="ＭＳ Ｐゴシック" panose="020B0600070205080204" pitchFamily="34" charset="-128"/>
              </a:rPr>
              <a:t> ed. Philadelphia, PA: WB Saunders; 1997.</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1B8A6353-7736-4CA5-B800-FD39226A05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AD94FF1-59D4-46CD-98E6-AFA602AA08EF}" type="slidenum">
              <a:rPr lang="zh-CN" altLang="en-US" sz="1200">
                <a:ea typeface="宋体" panose="02010600030101010101" pitchFamily="2" charset="-122"/>
              </a:rPr>
              <a:pPr eaLnBrk="1" hangingPunct="1"/>
              <a:t>32</a:t>
            </a:fld>
            <a:endParaRPr lang="zh-CN" altLang="en-US" sz="1200">
              <a:ea typeface="宋体" panose="02010600030101010101" pitchFamily="2" charset="-122"/>
            </a:endParaRPr>
          </a:p>
        </p:txBody>
      </p:sp>
      <p:sp>
        <p:nvSpPr>
          <p:cNvPr id="49154" name="Rectangle 2">
            <a:extLst>
              <a:ext uri="{FF2B5EF4-FFF2-40B4-BE49-F238E27FC236}">
                <a16:creationId xmlns:a16="http://schemas.microsoft.com/office/drawing/2014/main" id="{FD92DD67-FE4C-4A0B-8C09-DC06AEC05960}"/>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E24CCCD4-71DE-4269-AB7D-F27D968407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宋体" panose="02010600030101010101" pitchFamily="2" charset="-122"/>
              </a:rPr>
              <a:t>Endocrine response in the form of increased catecholamines, glucocorticoids and glycogen, leads to mobilization of tissue energy reserves. These calorie sources include fatty acids and glycerol from lipid reserves, glucose from hepatic glycogen (muscle glycogen can only provide glucose for the involved muscle) and gluconeogenic precursors (eg, amino acids) from muscle.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67507A7E-AC92-44A3-B54B-6607CCA4FA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76F49D4-28A5-4327-A0DB-E24945C40C10}" type="slidenum">
              <a:rPr lang="zh-CN" altLang="en-US" sz="1200">
                <a:ea typeface="宋体" panose="02010600030101010101" pitchFamily="2" charset="-122"/>
              </a:rPr>
              <a:pPr eaLnBrk="1" hangingPunct="1"/>
              <a:t>33</a:t>
            </a:fld>
            <a:endParaRPr lang="zh-CN" altLang="en-US" sz="1200">
              <a:ea typeface="宋体" panose="02010600030101010101" pitchFamily="2" charset="-122"/>
            </a:endParaRPr>
          </a:p>
        </p:txBody>
      </p:sp>
      <p:sp>
        <p:nvSpPr>
          <p:cNvPr id="53250" name="Rectangle 2">
            <a:extLst>
              <a:ext uri="{FF2B5EF4-FFF2-40B4-BE49-F238E27FC236}">
                <a16:creationId xmlns:a16="http://schemas.microsoft.com/office/drawing/2014/main" id="{AE2AFE97-8BD4-4010-8FF6-B88651156770}"/>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8F43EC6E-1ED7-4B9F-AA95-8B2E7BC481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This slide illustrates nitrogen losses in relation to trauma. With respect to protein, the greater the trauma, the greater the effect on the nitrogen balance. Similar to metabolic rate, patients experience nitrogen losses according to the severity and duration of the trauma.</a:t>
            </a:r>
          </a:p>
          <a:p>
            <a:pPr eaLnBrk="1" hangingPunct="1"/>
            <a:r>
              <a:rPr lang="en-US" altLang="zh-CN">
                <a:latin typeface="Times New Roman" panose="02020603050405020304" pitchFamily="18" charset="0"/>
                <a:ea typeface="ＭＳ Ｐゴシック" panose="020B0600070205080204" pitchFamily="34" charset="-128"/>
              </a:rPr>
              <a:t>The normal range is indicated by the shaded area. The amount of protein requirement relative to calories increases in patients with metabolic stress.</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Long CL, et al. </a:t>
            </a:r>
            <a:r>
              <a:rPr lang="en-US" altLang="zh-CN" i="1">
                <a:latin typeface="Times New Roman" panose="02020603050405020304" pitchFamily="18" charset="0"/>
                <a:ea typeface="ＭＳ Ｐゴシック" panose="020B0600070205080204" pitchFamily="34" charset="-128"/>
              </a:rPr>
              <a:t>JPEN</a:t>
            </a:r>
            <a:r>
              <a:rPr lang="en-US" altLang="zh-CN">
                <a:latin typeface="Times New Roman" panose="02020603050405020304" pitchFamily="18" charset="0"/>
                <a:ea typeface="ＭＳ Ｐゴシック" panose="020B0600070205080204" pitchFamily="34" charset="-128"/>
              </a:rPr>
              <a:t> 1979;3:452-456.</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a:extLst>
              <a:ext uri="{FF2B5EF4-FFF2-40B4-BE49-F238E27FC236}">
                <a16:creationId xmlns:a16="http://schemas.microsoft.com/office/drawing/2014/main" id="{4BA6CBC2-9790-462B-8A16-84D7D673DF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416357E-3369-481B-85A4-B014FF4F4648}" type="slidenum">
              <a:rPr lang="zh-CN" altLang="en-US" sz="1200">
                <a:ea typeface="宋体" panose="02010600030101010101" pitchFamily="2" charset="-122"/>
              </a:rPr>
              <a:pPr eaLnBrk="1" hangingPunct="1"/>
              <a:t>34</a:t>
            </a:fld>
            <a:endParaRPr lang="zh-CN" altLang="en-US" sz="1200">
              <a:ea typeface="宋体" panose="02010600030101010101" pitchFamily="2" charset="-122"/>
            </a:endParaRPr>
          </a:p>
        </p:txBody>
      </p:sp>
      <p:sp>
        <p:nvSpPr>
          <p:cNvPr id="55298" name="Rectangle 2">
            <a:extLst>
              <a:ext uri="{FF2B5EF4-FFF2-40B4-BE49-F238E27FC236}">
                <a16:creationId xmlns:a16="http://schemas.microsoft.com/office/drawing/2014/main" id="{8C563BCB-AEC6-4D64-ABD0-CBF7394DB59B}"/>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C026AD10-930B-4E33-93CC-811BD86A2F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This graph illustrates that severity of injury correlates to increasing urinary nitrogen loss and increasing energy needs.  Elective surgery being least traumatic and the lowest nitrogen loss in urine, whereas burn results in an increase in basal metabolic rate and urinary loss of nitrogen.</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Adapted from Long CL, et al. </a:t>
            </a:r>
            <a:r>
              <a:rPr lang="en-US" altLang="zh-CN" i="1">
                <a:latin typeface="Times New Roman" panose="02020603050405020304" pitchFamily="18" charset="0"/>
                <a:ea typeface="ＭＳ Ｐゴシック" panose="020B0600070205080204" pitchFamily="34" charset="-128"/>
              </a:rPr>
              <a:t>JPEN</a:t>
            </a:r>
            <a:r>
              <a:rPr lang="en-US" altLang="zh-CN">
                <a:latin typeface="Times New Roman" panose="02020603050405020304" pitchFamily="18" charset="0"/>
                <a:ea typeface="ＭＳ Ｐゴシック" panose="020B0600070205080204" pitchFamily="34" charset="-128"/>
              </a:rPr>
              <a:t> 1979;3:452-456.</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a:extLst>
              <a:ext uri="{FF2B5EF4-FFF2-40B4-BE49-F238E27FC236}">
                <a16:creationId xmlns:a16="http://schemas.microsoft.com/office/drawing/2014/main" id="{59987E0F-5CFC-474A-8133-196864DC0C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1E48CF27-D641-4041-B0CC-DD47684F4C2F}" type="slidenum">
              <a:rPr lang="zh-CN" altLang="en-US" sz="1200">
                <a:ea typeface="宋体" panose="02010600030101010101" pitchFamily="2" charset="-122"/>
              </a:rPr>
              <a:pPr eaLnBrk="1" hangingPunct="1"/>
              <a:t>35</a:t>
            </a:fld>
            <a:endParaRPr lang="zh-CN" altLang="en-US" sz="1200">
              <a:ea typeface="宋体" panose="02010600030101010101" pitchFamily="2" charset="-122"/>
            </a:endParaRPr>
          </a:p>
        </p:txBody>
      </p:sp>
      <p:sp>
        <p:nvSpPr>
          <p:cNvPr id="57346" name="Rectangle 2">
            <a:extLst>
              <a:ext uri="{FF2B5EF4-FFF2-40B4-BE49-F238E27FC236}">
                <a16:creationId xmlns:a16="http://schemas.microsoft.com/office/drawing/2014/main" id="{B328ABEC-E2B2-4804-AE63-C45356D00002}"/>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82D76BEF-E8D4-4970-8052-4235879991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The metabolic response to starvation can be contrasted to trauma or disease:</a:t>
            </a:r>
          </a:p>
          <a:p>
            <a:pPr eaLnBrk="1" hangingPunct="1"/>
            <a:r>
              <a:rPr lang="en-US" altLang="zh-CN">
                <a:latin typeface="Times New Roman" panose="02020603050405020304" pitchFamily="18" charset="0"/>
                <a:ea typeface="ＭＳ Ｐゴシック" panose="020B0600070205080204" pitchFamily="34" charset="-128"/>
              </a:rPr>
              <a:t>Metabolic rate drops during starvation, while in trauma patients it rises in proportion to the trauma severity.</a:t>
            </a:r>
          </a:p>
          <a:p>
            <a:pPr eaLnBrk="1" hangingPunct="1"/>
            <a:r>
              <a:rPr lang="en-US" altLang="zh-CN">
                <a:latin typeface="Times New Roman" panose="02020603050405020304" pitchFamily="18" charset="0"/>
                <a:ea typeface="ＭＳ Ｐゴシック" panose="020B0600070205080204" pitchFamily="34" charset="-128"/>
              </a:rPr>
              <a:t>Body fuels and body proteins are conserved during starvation, but are wasted during trauma.</a:t>
            </a:r>
          </a:p>
          <a:p>
            <a:pPr eaLnBrk="1" hangingPunct="1"/>
            <a:r>
              <a:rPr lang="en-US" altLang="zh-CN">
                <a:latin typeface="Times New Roman" panose="02020603050405020304" pitchFamily="18" charset="0"/>
                <a:ea typeface="ＭＳ Ｐゴシック" panose="020B0600070205080204" pitchFamily="34" charset="-128"/>
              </a:rPr>
              <a:t>Urinary nitrogen values fall with inadequate protein and calorie intake, but increase in response to metabolic stress.</a:t>
            </a:r>
          </a:p>
          <a:p>
            <a:pPr eaLnBrk="1" hangingPunct="1"/>
            <a:r>
              <a:rPr lang="en-US" altLang="zh-CN">
                <a:latin typeface="Times New Roman" panose="02020603050405020304" pitchFamily="18" charset="0"/>
                <a:ea typeface="ＭＳ Ｐゴシック" panose="020B0600070205080204" pitchFamily="34" charset="-128"/>
              </a:rPr>
              <a:t>Weight loss is slow in underfed patients but rapid in trauma patients.</a:t>
            </a:r>
          </a:p>
          <a:p>
            <a:pPr eaLnBrk="1" hangingPunct="1"/>
            <a:r>
              <a:rPr lang="en-US" altLang="zh-CN">
                <a:latin typeface="Times New Roman" panose="02020603050405020304" pitchFamily="18" charset="0"/>
                <a:ea typeface="ＭＳ Ｐゴシック" panose="020B0600070205080204" pitchFamily="34" charset="-128"/>
              </a:rPr>
              <a:t>Changes in body composition with trauma usually occur two to three times faster than during starvation. </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Popp MB, et al. In: Fischer JF, ed. </a:t>
            </a:r>
            <a:r>
              <a:rPr lang="en-US" altLang="zh-CN" i="1">
                <a:latin typeface="Times New Roman" panose="02020603050405020304" pitchFamily="18" charset="0"/>
                <a:ea typeface="ＭＳ Ｐゴシック" panose="020B0600070205080204" pitchFamily="34" charset="-128"/>
              </a:rPr>
              <a:t>Surgical Nutrition.</a:t>
            </a:r>
            <a:r>
              <a:rPr lang="en-US" altLang="zh-CN">
                <a:latin typeface="Times New Roman" panose="02020603050405020304" pitchFamily="18" charset="0"/>
                <a:ea typeface="ＭＳ Ｐゴシック" panose="020B0600070205080204" pitchFamily="34" charset="-128"/>
              </a:rPr>
              <a:t> Boston: Little, Brown and Company; 1983.</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a:extLst>
              <a:ext uri="{FF2B5EF4-FFF2-40B4-BE49-F238E27FC236}">
                <a16:creationId xmlns:a16="http://schemas.microsoft.com/office/drawing/2014/main" id="{DC5B1F51-39A9-4408-9806-C081790E77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8427620-CEE4-411C-A535-FB9C76BF0786}" type="slidenum">
              <a:rPr lang="zh-CN" altLang="en-US" sz="1200">
                <a:ea typeface="宋体" panose="02010600030101010101" pitchFamily="2" charset="-122"/>
              </a:rPr>
              <a:pPr eaLnBrk="1" hangingPunct="1"/>
              <a:t>36</a:t>
            </a:fld>
            <a:endParaRPr lang="zh-CN" altLang="en-US" sz="1200">
              <a:ea typeface="宋体" panose="02010600030101010101" pitchFamily="2" charset="-122"/>
            </a:endParaRPr>
          </a:p>
        </p:txBody>
      </p:sp>
      <p:sp>
        <p:nvSpPr>
          <p:cNvPr id="59394" name="Rectangle 2">
            <a:extLst>
              <a:ext uri="{FF2B5EF4-FFF2-40B4-BE49-F238E27FC236}">
                <a16:creationId xmlns:a16="http://schemas.microsoft.com/office/drawing/2014/main" id="{D48E4FC5-A00D-4636-88CA-F176A6C95B21}"/>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22CC32FD-F83B-4212-85FE-35CF26D47D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dirty="0">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dirty="0">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dirty="0">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dirty="0">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dirty="0">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FB47463D-AC3E-4972-AC2A-017FE0045C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E12396D-9991-4211-8889-193D51F51609}" type="slidenum">
              <a:rPr lang="zh-CN" altLang="en-US" sz="1200">
                <a:ea typeface="宋体" panose="02010600030101010101" pitchFamily="2" charset="-122"/>
              </a:rPr>
              <a:pPr eaLnBrk="1" hangingPunct="1"/>
              <a:t>19</a:t>
            </a:fld>
            <a:endParaRPr lang="zh-CN" altLang="en-US" sz="1200">
              <a:ea typeface="宋体" panose="02010600030101010101" pitchFamily="2" charset="-122"/>
            </a:endParaRPr>
          </a:p>
        </p:txBody>
      </p:sp>
      <p:sp>
        <p:nvSpPr>
          <p:cNvPr id="20482" name="Rectangle 2">
            <a:extLst>
              <a:ext uri="{FF2B5EF4-FFF2-40B4-BE49-F238E27FC236}">
                <a16:creationId xmlns:a16="http://schemas.microsoft.com/office/drawing/2014/main" id="{4AD3E1B3-2E9A-4FE0-9E63-BC6342045A18}"/>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AC6ACC61-3753-4655-A719-D107165316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dirty="0">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dirty="0">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dirty="0">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dirty="0">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dirty="0">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a:extLst>
              <a:ext uri="{FF2B5EF4-FFF2-40B4-BE49-F238E27FC236}">
                <a16:creationId xmlns:a16="http://schemas.microsoft.com/office/drawing/2014/main" id="{39C260E5-CDCE-4D81-9D88-D0D1C6364E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A743F30-346C-40C8-8BFC-39FAC82177A1}" type="slidenum">
              <a:rPr lang="zh-CN" altLang="en-US" sz="1200">
                <a:ea typeface="宋体" panose="02010600030101010101" pitchFamily="2" charset="-122"/>
              </a:rPr>
              <a:pPr eaLnBrk="1" hangingPunct="1"/>
              <a:t>37</a:t>
            </a:fld>
            <a:endParaRPr lang="zh-CN" altLang="en-US" sz="1200">
              <a:ea typeface="宋体" panose="02010600030101010101" pitchFamily="2" charset="-122"/>
            </a:endParaRPr>
          </a:p>
        </p:txBody>
      </p:sp>
      <p:sp>
        <p:nvSpPr>
          <p:cNvPr id="61442" name="Rectangle 2">
            <a:extLst>
              <a:ext uri="{FF2B5EF4-FFF2-40B4-BE49-F238E27FC236}">
                <a16:creationId xmlns:a16="http://schemas.microsoft.com/office/drawing/2014/main" id="{F2CC2F8B-A7C4-444E-BA5A-C1CE5310FDBA}"/>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3A59D54E-350E-456E-8D1E-DE97A7D922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宋体" panose="02010600030101010101" pitchFamily="2" charset="-122"/>
              </a:rPr>
              <a:t>In summary, the body responds differently to starvation and trauma. Starvation is associated with a decreased metabolic rate, which allows the body to adapt to reduced intake. After trauma, metabolic changes are associated with increased nutritional requirements. If nutritional requirements are not met during trauma, loss of protein and body mass can produce significant impairment.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a:extLst>
              <a:ext uri="{FF2B5EF4-FFF2-40B4-BE49-F238E27FC236}">
                <a16:creationId xmlns:a16="http://schemas.microsoft.com/office/drawing/2014/main" id="{79F9BFF7-4C71-41CE-9E06-446A50EBDF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E19BE67-FBA3-4635-8E2F-2046FF5D4634}" type="slidenum">
              <a:rPr lang="zh-CN" altLang="en-US" sz="1200">
                <a:ea typeface="宋体" panose="02010600030101010101" pitchFamily="2" charset="-122"/>
              </a:rPr>
              <a:pPr eaLnBrk="1" hangingPunct="1"/>
              <a:t>38</a:t>
            </a:fld>
            <a:endParaRPr lang="zh-CN" altLang="en-US" sz="1200">
              <a:ea typeface="宋体" panose="02010600030101010101" pitchFamily="2" charset="-122"/>
            </a:endParaRPr>
          </a:p>
        </p:txBody>
      </p:sp>
      <p:sp>
        <p:nvSpPr>
          <p:cNvPr id="63490" name="Rectangle 2">
            <a:extLst>
              <a:ext uri="{FF2B5EF4-FFF2-40B4-BE49-F238E27FC236}">
                <a16:creationId xmlns:a16="http://schemas.microsoft.com/office/drawing/2014/main" id="{CD8770D5-6D07-43C4-9F1F-3CA62F731309}"/>
              </a:ext>
            </a:extLst>
          </p:cNvPr>
          <p:cNvSpPr>
            <a:spLocks noGrp="1" noRot="1" noChangeAspect="1" noChangeArrowheads="1" noTextEdit="1"/>
          </p:cNvSpPr>
          <p:nvPr>
            <p:ph type="sldImg"/>
          </p:nvPr>
        </p:nvSpPr>
        <p:spPr>
          <a:xfrm>
            <a:off x="407988" y="696913"/>
            <a:ext cx="6197600" cy="3486150"/>
          </a:xfrm>
          <a:ln/>
        </p:spPr>
      </p:sp>
      <p:sp>
        <p:nvSpPr>
          <p:cNvPr id="63491" name="Rectangle 3">
            <a:extLst>
              <a:ext uri="{FF2B5EF4-FFF2-40B4-BE49-F238E27FC236}">
                <a16:creationId xmlns:a16="http://schemas.microsoft.com/office/drawing/2014/main" id="{E4AEDCEB-1E27-40A9-8952-1AC3353F88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宋体" panose="02010600030101010101" pitchFamily="2" charset="-122"/>
              </a:rPr>
              <a:t>Metabolism of substrates and micronutrients is altered by starvation and trauma. During periods of starvation, metabolic processes slow down to conserve energy and adapt to calorie deprivation. After trauma, the body’s hormonal situation changes, increasing the demand for energy, proteins, and micronutrients. If nutritional requirements are not recognized and met during starvation or trauma, there may be a loss of body mass, body protein, and impairment or loss of body functions. </a:t>
            </a:r>
          </a:p>
          <a:p>
            <a:pPr eaLnBrk="1" hangingPunct="1"/>
            <a:endParaRPr lang="zh-CN" altLang="en-US">
              <a:latin typeface="Times New Roman" panose="02020603050405020304" pitchFamily="18"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614CA0A8-F70D-4B8D-A3F0-757EAD012F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37DF6AD-E828-4564-8818-4C3509379724}" type="slidenum">
              <a:rPr lang="zh-CN" altLang="en-US" sz="1200">
                <a:ea typeface="宋体" panose="02010600030101010101" pitchFamily="2" charset="-122"/>
              </a:rPr>
              <a:pPr eaLnBrk="1" hangingPunct="1"/>
              <a:t>20</a:t>
            </a:fld>
            <a:endParaRPr lang="zh-CN" altLang="en-US" sz="1200">
              <a:ea typeface="宋体" panose="02010600030101010101" pitchFamily="2" charset="-122"/>
            </a:endParaRPr>
          </a:p>
        </p:txBody>
      </p:sp>
      <p:sp>
        <p:nvSpPr>
          <p:cNvPr id="22530" name="Rectangle 2">
            <a:extLst>
              <a:ext uri="{FF2B5EF4-FFF2-40B4-BE49-F238E27FC236}">
                <a16:creationId xmlns:a16="http://schemas.microsoft.com/office/drawing/2014/main" id="{E6D99576-86C0-46BA-B95E-05FE5BC86ADF}"/>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4D175041-73C7-4FC0-A1CE-5D1C3ED614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A9DDF338-4126-4C27-943D-B4718C7A08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3995CE8-A082-4AD6-9EDF-B41918C6012B}" type="slidenum">
              <a:rPr lang="zh-CN" altLang="en-US" sz="1200">
                <a:ea typeface="宋体" panose="02010600030101010101" pitchFamily="2" charset="-122"/>
              </a:rPr>
              <a:pPr eaLnBrk="1" hangingPunct="1"/>
              <a:t>21</a:t>
            </a:fld>
            <a:endParaRPr lang="zh-CN" altLang="en-US" sz="1200">
              <a:ea typeface="宋体" panose="02010600030101010101" pitchFamily="2" charset="-122"/>
            </a:endParaRPr>
          </a:p>
        </p:txBody>
      </p:sp>
      <p:sp>
        <p:nvSpPr>
          <p:cNvPr id="24578" name="Rectangle 2">
            <a:extLst>
              <a:ext uri="{FF2B5EF4-FFF2-40B4-BE49-F238E27FC236}">
                <a16:creationId xmlns:a16="http://schemas.microsoft.com/office/drawing/2014/main" id="{6527B8D7-ADF0-4CA5-AA53-14F18F339B9D}"/>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6B511921-0D85-4285-8A0E-FBE995D092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1AE1A86C-73BC-4610-B11B-7D63FCB6BC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477D83A-D888-499C-9799-C5E59DC5D66A}" type="slidenum">
              <a:rPr lang="zh-CN" altLang="en-US" sz="1200">
                <a:ea typeface="宋体" panose="02010600030101010101" pitchFamily="2" charset="-122"/>
              </a:rPr>
              <a:pPr eaLnBrk="1" hangingPunct="1"/>
              <a:t>22</a:t>
            </a:fld>
            <a:endParaRPr lang="zh-CN" altLang="en-US" sz="1200">
              <a:ea typeface="宋体" panose="02010600030101010101" pitchFamily="2" charset="-122"/>
            </a:endParaRPr>
          </a:p>
        </p:txBody>
      </p:sp>
      <p:sp>
        <p:nvSpPr>
          <p:cNvPr id="26626" name="Rectangle 2">
            <a:extLst>
              <a:ext uri="{FF2B5EF4-FFF2-40B4-BE49-F238E27FC236}">
                <a16:creationId xmlns:a16="http://schemas.microsoft.com/office/drawing/2014/main" id="{82FDCDBC-656E-4B87-9CC9-8547DE6635B9}"/>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F063F6EB-25B3-4E90-ABEC-7DB808EA9E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2E2C85B2-BDD4-4453-8940-A0E3C6FBC8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E01C1E1-6170-4599-8CAF-32FFB08BF3A7}" type="slidenum">
              <a:rPr lang="zh-CN" altLang="en-US" sz="1200">
                <a:ea typeface="宋体" panose="02010600030101010101" pitchFamily="2" charset="-122"/>
              </a:rPr>
              <a:pPr eaLnBrk="1" hangingPunct="1"/>
              <a:t>23</a:t>
            </a:fld>
            <a:endParaRPr lang="zh-CN" altLang="en-US" sz="1200">
              <a:ea typeface="宋体" panose="02010600030101010101" pitchFamily="2" charset="-122"/>
            </a:endParaRPr>
          </a:p>
        </p:txBody>
      </p:sp>
      <p:sp>
        <p:nvSpPr>
          <p:cNvPr id="28674" name="Rectangle 2">
            <a:extLst>
              <a:ext uri="{FF2B5EF4-FFF2-40B4-BE49-F238E27FC236}">
                <a16:creationId xmlns:a16="http://schemas.microsoft.com/office/drawing/2014/main" id="{CC3B20FB-C5F2-4B05-B734-3D5915393877}"/>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C9F2FBC5-6ED3-4347-8AD1-A00D8389D6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D3B29F43-0CA7-4E51-8F3A-2D9BBF749E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42ECC03-DA99-47A9-BF01-0364D621E027}" type="slidenum">
              <a:rPr lang="zh-CN" altLang="en-US" sz="1200">
                <a:ea typeface="宋体" panose="02010600030101010101" pitchFamily="2" charset="-122"/>
              </a:rPr>
              <a:pPr eaLnBrk="1" hangingPunct="1"/>
              <a:t>24</a:t>
            </a:fld>
            <a:endParaRPr lang="zh-CN" altLang="en-US" sz="1200">
              <a:ea typeface="宋体" panose="02010600030101010101" pitchFamily="2" charset="-122"/>
            </a:endParaRPr>
          </a:p>
        </p:txBody>
      </p:sp>
      <p:sp>
        <p:nvSpPr>
          <p:cNvPr id="32770" name="Rectangle 2">
            <a:extLst>
              <a:ext uri="{FF2B5EF4-FFF2-40B4-BE49-F238E27FC236}">
                <a16:creationId xmlns:a16="http://schemas.microsoft.com/office/drawing/2014/main" id="{A7F798CD-9837-4EF0-9506-4381206CD3EC}"/>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52572C05-485B-4823-B68D-1020663A02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a:latin typeface="Times New Roman" panose="02020603050405020304" pitchFamily="18" charset="0"/>
                <a:ea typeface="ＭＳ Ｐゴシック" panose="020B0600070205080204" pitchFamily="34" charset="-128"/>
              </a:rPr>
              <a:t>The metabolic response to fasting is an adaptation by the body to preserve protein by using alternative sources of energy.</a:t>
            </a:r>
          </a:p>
          <a:p>
            <a:pPr eaLnBrk="1" hangingPunct="1"/>
            <a:r>
              <a:rPr lang="en-US" altLang="zh-CN" dirty="0">
                <a:latin typeface="Times New Roman" panose="02020603050405020304" pitchFamily="18" charset="0"/>
                <a:ea typeface="ＭＳ Ｐゴシック" panose="020B0600070205080204" pitchFamily="34" charset="-128"/>
              </a:rPr>
              <a:t>The carbohydrate deposits of the body last about 18 to 20 hours and new glucose is produced through  gluconeogenesis of amino acids from the lean body mass. </a:t>
            </a:r>
          </a:p>
          <a:p>
            <a:pPr eaLnBrk="1" hangingPunct="1"/>
            <a:endParaRPr lang="en-US" altLang="zh-CN" dirty="0">
              <a:latin typeface="Times New Roman" panose="02020603050405020304" pitchFamily="18" charset="0"/>
              <a:ea typeface="ＭＳ Ｐゴシック" panose="020B0600070205080204" pitchFamily="34" charset="-128"/>
            </a:endParaRPr>
          </a:p>
          <a:p>
            <a:pPr eaLnBrk="1" hangingPunct="1"/>
            <a:r>
              <a:rPr lang="en-US" altLang="zh-CN" dirty="0">
                <a:latin typeface="Times New Roman" panose="02020603050405020304" pitchFamily="18" charset="0"/>
                <a:ea typeface="ＭＳ Ｐゴシック" panose="020B0600070205080204" pitchFamily="34" charset="-128"/>
              </a:rPr>
              <a:t>Ruderman NB. Muscle amino acid metabolism and gluconeogenesis. </a:t>
            </a:r>
            <a:r>
              <a:rPr lang="en-US" altLang="zh-CN" i="1" dirty="0" err="1">
                <a:latin typeface="Times New Roman" panose="02020603050405020304" pitchFamily="18" charset="0"/>
                <a:ea typeface="ＭＳ Ｐゴシック" panose="020B0600070205080204" pitchFamily="34" charset="-128"/>
              </a:rPr>
              <a:t>Annu</a:t>
            </a:r>
            <a:r>
              <a:rPr lang="en-US" altLang="zh-CN" i="1" dirty="0">
                <a:latin typeface="Times New Roman" panose="02020603050405020304" pitchFamily="18" charset="0"/>
                <a:ea typeface="ＭＳ Ｐゴシック" panose="020B0600070205080204" pitchFamily="34" charset="-128"/>
              </a:rPr>
              <a:t> Rev Med </a:t>
            </a:r>
            <a:r>
              <a:rPr lang="en-US" altLang="zh-CN" dirty="0">
                <a:latin typeface="Times New Roman" panose="02020603050405020304" pitchFamily="18" charset="0"/>
                <a:ea typeface="ＭＳ Ｐゴシック" panose="020B0600070205080204" pitchFamily="34" charset="-128"/>
              </a:rPr>
              <a:t>1975;26:248.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324C9332-6834-45E7-9BC4-320A0688B4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5DDFB473-57CF-4B11-B249-ECB450EC3CEB}" type="slidenum">
              <a:rPr lang="zh-CN" altLang="en-US" sz="1200">
                <a:ea typeface="宋体" panose="02010600030101010101" pitchFamily="2" charset="-122"/>
              </a:rPr>
              <a:pPr eaLnBrk="1" hangingPunct="1"/>
              <a:t>25</a:t>
            </a:fld>
            <a:endParaRPr lang="zh-CN" altLang="en-US" sz="1200">
              <a:ea typeface="宋体" panose="02010600030101010101" pitchFamily="2" charset="-122"/>
            </a:endParaRPr>
          </a:p>
        </p:txBody>
      </p:sp>
      <p:sp>
        <p:nvSpPr>
          <p:cNvPr id="34818" name="Rectangle 2">
            <a:extLst>
              <a:ext uri="{FF2B5EF4-FFF2-40B4-BE49-F238E27FC236}">
                <a16:creationId xmlns:a16="http://schemas.microsoft.com/office/drawing/2014/main" id="{1A9F4649-51DD-429D-9CD2-237A1744652C}"/>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DFE77BB2-0977-463B-8674-E6B9D7810F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solidFill>
                  <a:srgbClr val="000000"/>
                </a:solidFill>
                <a:latin typeface="Times New Roman" panose="02020603050405020304" pitchFamily="18" charset="0"/>
                <a:ea typeface="ＭＳ Ｐゴシック" panose="020B0600070205080204" pitchFamily="34" charset="-128"/>
                <a:cs typeface="Arial" panose="020B0604020202020204" pitchFamily="34" charset="0"/>
              </a:rPr>
              <a:t>The initial response to fasting is mediated by a drop in serum insulin and an increase in glucagon. During this period energy is provided mainly by glucose from gluconeogenesis. However, lipolysis generates free fatty acids which are oxidized into ketones.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94D14CF3-C25A-4945-A984-07BBF0FF72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452D2115-D686-4E58-9D2C-47AC1D170F22}" type="slidenum">
              <a:rPr lang="zh-CN" altLang="en-US" sz="1200">
                <a:ea typeface="宋体" panose="02010600030101010101" pitchFamily="2" charset="-122"/>
              </a:rPr>
              <a:pPr eaLnBrk="1" hangingPunct="1"/>
              <a:t>26</a:t>
            </a:fld>
            <a:endParaRPr lang="zh-CN" altLang="en-US" sz="1200">
              <a:ea typeface="宋体" panose="02010600030101010101" pitchFamily="2" charset="-122"/>
            </a:endParaRPr>
          </a:p>
        </p:txBody>
      </p:sp>
      <p:sp>
        <p:nvSpPr>
          <p:cNvPr id="36866" name="Rectangle 2">
            <a:extLst>
              <a:ext uri="{FF2B5EF4-FFF2-40B4-BE49-F238E27FC236}">
                <a16:creationId xmlns:a16="http://schemas.microsoft.com/office/drawing/2014/main" id="{79F26E32-1B50-4527-BB95-2BC5441248F8}"/>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B840700B-815E-4CAC-BF1E-33BEAB4380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宋体" panose="02010600030101010101" pitchFamily="2" charset="-122"/>
              </a:rPr>
              <a:t>After several days, most of the body organs are using ketones (acetoacetic, propionate, and butyric acids) for energy and gluconeogenesis decreases to half of the early phase. Brain, red blood cells, and nerve tissue still rely partially on glucose for energy.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3A967-EFD2-480B-8110-822F7E0EB1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F76A0E8-F2B3-4F8E-9CDA-3328D42DDD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EC79337-E013-47BA-902E-2AB5116C8E05}"/>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5" name="Footer Placeholder 4">
            <a:extLst>
              <a:ext uri="{FF2B5EF4-FFF2-40B4-BE49-F238E27FC236}">
                <a16:creationId xmlns:a16="http://schemas.microsoft.com/office/drawing/2014/main" id="{53AC863B-02D1-45C4-988B-862DDA20375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F135B4F-38D6-41CF-B41F-D704639FC156}"/>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309344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AE8F0-55D6-41C5-AFDA-BD44BE5FF21F}"/>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5171E80-5ACA-45E7-B595-5A8E0F9CC50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5E6A6B0-D8E5-418F-98B5-835F81E0847D}"/>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5" name="Footer Placeholder 4">
            <a:extLst>
              <a:ext uri="{FF2B5EF4-FFF2-40B4-BE49-F238E27FC236}">
                <a16:creationId xmlns:a16="http://schemas.microsoft.com/office/drawing/2014/main" id="{1C9489A4-A549-4A02-B45A-9250C3513C4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0D25921-6C7D-450B-BA0A-1A42E27C126A}"/>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360143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5F9616-99B9-4EA3-B902-C6101414D6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DD9627-CE3A-4964-ABB5-AEAEC9CF67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B4A2399-712C-477C-BDB7-EDA5DBFBF106}"/>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5" name="Footer Placeholder 4">
            <a:extLst>
              <a:ext uri="{FF2B5EF4-FFF2-40B4-BE49-F238E27FC236}">
                <a16:creationId xmlns:a16="http://schemas.microsoft.com/office/drawing/2014/main" id="{4585FEEA-8187-4914-91F3-1A94D66E34F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7BEF278-C476-4004-A23D-A875362EA8E7}"/>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224543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58416-A9DA-481D-BA1E-E276F5E00A4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196D39D-E6F5-400F-A28D-1E9C222470C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72629ED-FB61-49CB-92FB-04194AB52967}"/>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5" name="Footer Placeholder 4">
            <a:extLst>
              <a:ext uri="{FF2B5EF4-FFF2-40B4-BE49-F238E27FC236}">
                <a16:creationId xmlns:a16="http://schemas.microsoft.com/office/drawing/2014/main" id="{D15D4A43-95AC-4951-9F5E-92875B62ECE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27A1815-1534-4735-AB0D-25659AC16616}"/>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114120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3ADCA-9A5D-4B9B-BC7D-27C00A4C74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1C88491-9EFC-47C2-961A-E3967CAD32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8C757F-C3A7-45A6-B3D8-2B48CBB16D13}"/>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5" name="Footer Placeholder 4">
            <a:extLst>
              <a:ext uri="{FF2B5EF4-FFF2-40B4-BE49-F238E27FC236}">
                <a16:creationId xmlns:a16="http://schemas.microsoft.com/office/drawing/2014/main" id="{109F9081-F255-44E2-86E1-71A32C36137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1C752EC-BF4F-4FF9-974C-4E438F8245CE}"/>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125098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9040-1216-4570-8F09-1F193401717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E19B374-5C5D-45B3-88CE-4A4E6FD2DB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534B0EF-089C-4916-9044-7082FA4369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94AEEF4-1D53-4261-BF34-F90D08290519}"/>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6" name="Footer Placeholder 5">
            <a:extLst>
              <a:ext uri="{FF2B5EF4-FFF2-40B4-BE49-F238E27FC236}">
                <a16:creationId xmlns:a16="http://schemas.microsoft.com/office/drawing/2014/main" id="{FA383311-F3F1-4687-A264-F7ED3E727D6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AA5FFED-CCEF-4C68-A9BF-3A14B2CCC468}"/>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245857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3893F-E5CC-4584-98E9-035C6802B81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0E14606-D605-45FA-80B0-9F29A8B628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BB6D96-A687-4CC4-A908-6D6CD9D12E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44F74CD-2DBD-4B2F-A5DA-D0330FE78E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69F103F-DFED-493C-9AEF-D5C6F73FF1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E85D64E-9B16-4209-9A57-3575B2786D7F}"/>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8" name="Footer Placeholder 7">
            <a:extLst>
              <a:ext uri="{FF2B5EF4-FFF2-40B4-BE49-F238E27FC236}">
                <a16:creationId xmlns:a16="http://schemas.microsoft.com/office/drawing/2014/main" id="{B273AB23-4ED6-4D37-BA53-AA7FB117990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701488B-7131-4422-894A-1D0AD596A1CD}"/>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400259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B6CBC-C405-4324-9938-9DE0E7E2BAD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BF9DEFC-AB5C-41E0-950A-3733D036CBDE}"/>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4" name="Footer Placeholder 3">
            <a:extLst>
              <a:ext uri="{FF2B5EF4-FFF2-40B4-BE49-F238E27FC236}">
                <a16:creationId xmlns:a16="http://schemas.microsoft.com/office/drawing/2014/main" id="{65AF1DC5-8A80-496C-A855-A259706402F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48E20B9-5A72-4CA9-B16E-FC93A53D4983}"/>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413396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273A42-AFFB-4C1C-831E-D7B0ECB750D5}"/>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3" name="Footer Placeholder 2">
            <a:extLst>
              <a:ext uri="{FF2B5EF4-FFF2-40B4-BE49-F238E27FC236}">
                <a16:creationId xmlns:a16="http://schemas.microsoft.com/office/drawing/2014/main" id="{F1A8604A-A1CC-4B45-8EF3-65E967AB141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ADB58FA-0113-4582-989A-DE01082E92C1}"/>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425353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A4C44-B9ED-4F1C-8DD8-F80D8DD13B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8A34B1F-6BDF-42B0-9FB7-9BA407E607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8DCB9A1-AE5F-4BC0-8BB7-9F49A32D3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D877D6-607B-4F64-9729-F830A2DB5D9B}"/>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6" name="Footer Placeholder 5">
            <a:extLst>
              <a:ext uri="{FF2B5EF4-FFF2-40B4-BE49-F238E27FC236}">
                <a16:creationId xmlns:a16="http://schemas.microsoft.com/office/drawing/2014/main" id="{3400C1AA-AFE4-47AE-BB2E-342E2456174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552FFF4-CC30-4F07-965E-7A80E7549CA8}"/>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2461960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3CCFF-36F2-4758-95F3-3AA03566A1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7E7EEC1-F716-4C84-B37B-A5042455BC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D4890FA-6FD4-4318-82B2-E8CDC9075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9DC993-06A2-4057-B09B-D313C65066A1}"/>
              </a:ext>
            </a:extLst>
          </p:cNvPr>
          <p:cNvSpPr>
            <a:spLocks noGrp="1"/>
          </p:cNvSpPr>
          <p:nvPr>
            <p:ph type="dt" sz="half" idx="10"/>
          </p:nvPr>
        </p:nvSpPr>
        <p:spPr/>
        <p:txBody>
          <a:bodyPr/>
          <a:lstStyle/>
          <a:p>
            <a:fld id="{C82DFE3E-696E-4C94-A8E6-BCF74F1F7160}" type="datetimeFigureOut">
              <a:rPr lang="en-CA" smtClean="0"/>
              <a:t>2018-09-15</a:t>
            </a:fld>
            <a:endParaRPr lang="en-CA"/>
          </a:p>
        </p:txBody>
      </p:sp>
      <p:sp>
        <p:nvSpPr>
          <p:cNvPr id="6" name="Footer Placeholder 5">
            <a:extLst>
              <a:ext uri="{FF2B5EF4-FFF2-40B4-BE49-F238E27FC236}">
                <a16:creationId xmlns:a16="http://schemas.microsoft.com/office/drawing/2014/main" id="{0CA17185-54CA-40F9-ADA6-52A839DA88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00D4E53-1A9C-4EB0-B13B-9BBD159AE7C4}"/>
              </a:ext>
            </a:extLst>
          </p:cNvPr>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147555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1044D9-846F-49A1-987A-6C0FDDFB4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C6B3FF8-018B-4872-9A0E-560A73FB1F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D22089D-1226-4A10-B103-E9EBFE3D8A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DFE3E-696E-4C94-A8E6-BCF74F1F7160}" type="datetimeFigureOut">
              <a:rPr lang="en-CA" smtClean="0"/>
              <a:t>2018-09-15</a:t>
            </a:fld>
            <a:endParaRPr lang="en-CA"/>
          </a:p>
        </p:txBody>
      </p:sp>
      <p:sp>
        <p:nvSpPr>
          <p:cNvPr id="5" name="Footer Placeholder 4">
            <a:extLst>
              <a:ext uri="{FF2B5EF4-FFF2-40B4-BE49-F238E27FC236}">
                <a16:creationId xmlns:a16="http://schemas.microsoft.com/office/drawing/2014/main" id="{7DE501BA-9D79-4AC3-8167-F0DEE5738E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9448371-F3F1-4EC9-974C-7353DEF424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4C67A-F1FB-401F-B7A3-E61AA60D8EAC}" type="slidenum">
              <a:rPr lang="en-CA" smtClean="0"/>
              <a:t>‹#›</a:t>
            </a:fld>
            <a:endParaRPr lang="en-CA"/>
          </a:p>
        </p:txBody>
      </p:sp>
    </p:spTree>
    <p:extLst>
      <p:ext uri="{BB962C8B-B14F-4D97-AF65-F5344CB8AC3E}">
        <p14:creationId xmlns:p14="http://schemas.microsoft.com/office/powerpoint/2010/main" val="3523526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88260-068B-460E-988E-0910C80C38F5}"/>
              </a:ext>
            </a:extLst>
          </p:cNvPr>
          <p:cNvSpPr>
            <a:spLocks noGrp="1"/>
          </p:cNvSpPr>
          <p:nvPr>
            <p:ph type="ctrTitle"/>
          </p:nvPr>
        </p:nvSpPr>
        <p:spPr/>
        <p:txBody>
          <a:bodyPr/>
          <a:lstStyle/>
          <a:p>
            <a:r>
              <a:rPr lang="en-CA" dirty="0"/>
              <a:t>Shock and Metabolic Response to Injury</a:t>
            </a:r>
          </a:p>
        </p:txBody>
      </p:sp>
      <p:sp>
        <p:nvSpPr>
          <p:cNvPr id="3" name="Subtitle 2">
            <a:extLst>
              <a:ext uri="{FF2B5EF4-FFF2-40B4-BE49-F238E27FC236}">
                <a16:creationId xmlns:a16="http://schemas.microsoft.com/office/drawing/2014/main" id="{975A1EAE-E3B3-4575-81F7-1683A71CF308}"/>
              </a:ext>
            </a:extLst>
          </p:cNvPr>
          <p:cNvSpPr>
            <a:spLocks noGrp="1"/>
          </p:cNvSpPr>
          <p:nvPr>
            <p:ph type="subTitle" idx="1"/>
          </p:nvPr>
        </p:nvSpPr>
        <p:spPr>
          <a:xfrm>
            <a:off x="1524000" y="3754438"/>
            <a:ext cx="9144000" cy="1655762"/>
          </a:xfrm>
        </p:spPr>
        <p:txBody>
          <a:bodyPr>
            <a:normAutofit lnSpcReduction="10000"/>
          </a:bodyPr>
          <a:lstStyle/>
          <a:p>
            <a:r>
              <a:rPr lang="en-CA" dirty="0"/>
              <a:t>Ahmed Alburakan, MD, FRCSC, FRCPC</a:t>
            </a:r>
          </a:p>
          <a:p>
            <a:r>
              <a:rPr lang="en-CA" dirty="0"/>
              <a:t>Assistant professor &amp; consultant </a:t>
            </a:r>
          </a:p>
          <a:p>
            <a:r>
              <a:rPr lang="en-CA" dirty="0"/>
              <a:t>Trauma surgery &amp; Critical care</a:t>
            </a:r>
          </a:p>
          <a:p>
            <a:r>
              <a:rPr lang="en-CA" dirty="0"/>
              <a:t>King Saud University</a:t>
            </a:r>
          </a:p>
          <a:p>
            <a:endParaRPr lang="en-CA" dirty="0"/>
          </a:p>
        </p:txBody>
      </p:sp>
    </p:spTree>
    <p:extLst>
      <p:ext uri="{BB962C8B-B14F-4D97-AF65-F5344CB8AC3E}">
        <p14:creationId xmlns:p14="http://schemas.microsoft.com/office/powerpoint/2010/main" val="2016605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3C598653-C735-4D44-8A1C-225E8B161F26}"/>
              </a:ext>
            </a:extLst>
          </p:cNvPr>
          <p:cNvSpPr>
            <a:spLocks noGrp="1"/>
          </p:cNvSpPr>
          <p:nvPr>
            <p:ph type="title"/>
          </p:nvPr>
        </p:nvSpPr>
        <p:spPr>
          <a:xfrm>
            <a:off x="155015" y="2074362"/>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Types Of Shock</a:t>
            </a:r>
          </a:p>
        </p:txBody>
      </p:sp>
      <p:pic>
        <p:nvPicPr>
          <p:cNvPr id="16" name="Content Placeholder 15" descr="A screenshot of a cell phone&#10;&#10;Description generated with very high confidence">
            <a:extLst>
              <a:ext uri="{FF2B5EF4-FFF2-40B4-BE49-F238E27FC236}">
                <a16:creationId xmlns:a16="http://schemas.microsoft.com/office/drawing/2014/main" id="{B80E1758-53DA-4750-9B5F-82FFFD08D6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2200" y="1473200"/>
            <a:ext cx="8782844" cy="391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30603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CB82B9-77DF-4069-98C7-22BD719FF28F}"/>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dirty="0">
                <a:solidFill>
                  <a:srgbClr val="FFFFFF"/>
                </a:solidFill>
                <a:latin typeface="+mj-lt"/>
                <a:ea typeface="+mj-ea"/>
                <a:cs typeface="+mj-cs"/>
              </a:rPr>
              <a:t>Classes of Hypovolemic Shock</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Content Placeholder 6" descr="A screenshot of a cell phone&#10;&#10;Description generated with very high confidence">
            <a:extLst>
              <a:ext uri="{FF2B5EF4-FFF2-40B4-BE49-F238E27FC236}">
                <a16:creationId xmlns:a16="http://schemas.microsoft.com/office/drawing/2014/main" id="{035A6257-8F49-4664-BBE9-4A6F9804C5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3037" y="2310834"/>
            <a:ext cx="8885925" cy="4309674"/>
          </a:xfrm>
          <a:prstGeom prst="rect">
            <a:avLst/>
          </a:prstGeom>
        </p:spPr>
      </p:pic>
    </p:spTree>
    <p:extLst>
      <p:ext uri="{BB962C8B-B14F-4D97-AF65-F5344CB8AC3E}">
        <p14:creationId xmlns:p14="http://schemas.microsoft.com/office/powerpoint/2010/main" val="439494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CF464-14B6-4960-9026-A4A21DCD2D03}"/>
              </a:ext>
            </a:extLst>
          </p:cNvPr>
          <p:cNvSpPr>
            <a:spLocks noGrp="1"/>
          </p:cNvSpPr>
          <p:nvPr>
            <p:ph type="title"/>
          </p:nvPr>
        </p:nvSpPr>
        <p:spPr/>
        <p:txBody>
          <a:bodyPr/>
          <a:lstStyle/>
          <a:p>
            <a:r>
              <a:rPr lang="en-US" altLang="en-US" dirty="0"/>
              <a:t>Treatment of Shock</a:t>
            </a:r>
            <a:endParaRPr lang="en-CA" dirty="0"/>
          </a:p>
        </p:txBody>
      </p:sp>
      <p:sp>
        <p:nvSpPr>
          <p:cNvPr id="3" name="Content Placeholder 2">
            <a:extLst>
              <a:ext uri="{FF2B5EF4-FFF2-40B4-BE49-F238E27FC236}">
                <a16:creationId xmlns:a16="http://schemas.microsoft.com/office/drawing/2014/main" id="{0D23E196-1523-4D6A-A152-CBC0107133CB}"/>
              </a:ext>
            </a:extLst>
          </p:cNvPr>
          <p:cNvSpPr>
            <a:spLocks noGrp="1"/>
          </p:cNvSpPr>
          <p:nvPr>
            <p:ph idx="1"/>
          </p:nvPr>
        </p:nvSpPr>
        <p:spPr/>
        <p:txBody>
          <a:bodyPr/>
          <a:lstStyle/>
          <a:p>
            <a:r>
              <a:rPr lang="en-US" altLang="en-US" dirty="0"/>
              <a:t>Goal: Restore perfusion</a:t>
            </a:r>
          </a:p>
          <a:p>
            <a:pPr marL="0" indent="0">
              <a:buNone/>
            </a:pPr>
            <a:endParaRPr lang="en-US" altLang="en-US" dirty="0"/>
          </a:p>
          <a:p>
            <a:r>
              <a:rPr lang="en-US" altLang="en-US" dirty="0"/>
              <a:t>Method: Depends on type of Shock</a:t>
            </a:r>
          </a:p>
          <a:p>
            <a:endParaRPr lang="en-US" altLang="en-US" dirty="0"/>
          </a:p>
          <a:p>
            <a:r>
              <a:rPr lang="en-US" altLang="en-US" dirty="0"/>
              <a:t>Reverse the cause.</a:t>
            </a:r>
          </a:p>
          <a:p>
            <a:endParaRPr lang="en-CA" dirty="0"/>
          </a:p>
        </p:txBody>
      </p:sp>
    </p:spTree>
    <p:extLst>
      <p:ext uri="{BB962C8B-B14F-4D97-AF65-F5344CB8AC3E}">
        <p14:creationId xmlns:p14="http://schemas.microsoft.com/office/powerpoint/2010/main" val="356822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D98B-B2FA-4588-8D91-1B931AB6C93B}"/>
              </a:ext>
            </a:extLst>
          </p:cNvPr>
          <p:cNvSpPr>
            <a:spLocks noGrp="1"/>
          </p:cNvSpPr>
          <p:nvPr>
            <p:ph type="title"/>
          </p:nvPr>
        </p:nvSpPr>
        <p:spPr/>
        <p:txBody>
          <a:bodyPr/>
          <a:lstStyle/>
          <a:p>
            <a:r>
              <a:rPr lang="en-CA" dirty="0"/>
              <a:t>End Points of Resuscitation in Shock management</a:t>
            </a:r>
          </a:p>
        </p:txBody>
      </p:sp>
      <p:sp>
        <p:nvSpPr>
          <p:cNvPr id="3" name="Content Placeholder 2">
            <a:extLst>
              <a:ext uri="{FF2B5EF4-FFF2-40B4-BE49-F238E27FC236}">
                <a16:creationId xmlns:a16="http://schemas.microsoft.com/office/drawing/2014/main" id="{E5EB809B-75B5-4113-8B1B-45924C9C4919}"/>
              </a:ext>
            </a:extLst>
          </p:cNvPr>
          <p:cNvSpPr>
            <a:spLocks noGrp="1"/>
          </p:cNvSpPr>
          <p:nvPr>
            <p:ph idx="1"/>
          </p:nvPr>
        </p:nvSpPr>
        <p:spPr/>
        <p:txBody>
          <a:bodyPr>
            <a:normAutofit lnSpcReduction="10000"/>
          </a:bodyPr>
          <a:lstStyle/>
          <a:p>
            <a:r>
              <a:rPr lang="en-CA" dirty="0"/>
              <a:t>Normal vital signs ( can be misleading)</a:t>
            </a:r>
          </a:p>
          <a:p>
            <a:pPr marL="0" indent="0">
              <a:buNone/>
            </a:pPr>
            <a:endParaRPr lang="en-CA" dirty="0"/>
          </a:p>
          <a:p>
            <a:r>
              <a:rPr lang="en-CA" dirty="0"/>
              <a:t> Normal serum lactate levels</a:t>
            </a:r>
          </a:p>
          <a:p>
            <a:pPr marL="0" indent="0">
              <a:buNone/>
            </a:pPr>
            <a:endParaRPr lang="en-CA" dirty="0"/>
          </a:p>
          <a:p>
            <a:r>
              <a:rPr lang="en-CA" dirty="0"/>
              <a:t>Evidence of adequate tissue perfusion!!</a:t>
            </a:r>
          </a:p>
          <a:p>
            <a:pPr marL="0" indent="0">
              <a:buNone/>
            </a:pPr>
            <a:r>
              <a:rPr lang="en-CA" dirty="0"/>
              <a:t>	</a:t>
            </a:r>
            <a:r>
              <a:rPr lang="en-CA" b="1" dirty="0"/>
              <a:t>- normal mental status.</a:t>
            </a:r>
          </a:p>
          <a:p>
            <a:pPr marL="0" indent="0">
              <a:buNone/>
            </a:pPr>
            <a:r>
              <a:rPr lang="en-CA" b="1" dirty="0"/>
              <a:t>	- normal urine output.</a:t>
            </a:r>
          </a:p>
          <a:p>
            <a:pPr marL="0" indent="0">
              <a:buNone/>
            </a:pPr>
            <a:r>
              <a:rPr lang="en-CA" dirty="0"/>
              <a:t>	- normal liver function.</a:t>
            </a:r>
          </a:p>
          <a:p>
            <a:pPr marL="0" indent="0">
              <a:buNone/>
            </a:pPr>
            <a:r>
              <a:rPr lang="en-CA" dirty="0"/>
              <a:t>		etc.</a:t>
            </a:r>
          </a:p>
        </p:txBody>
      </p:sp>
    </p:spTree>
    <p:extLst>
      <p:ext uri="{BB962C8B-B14F-4D97-AF65-F5344CB8AC3E}">
        <p14:creationId xmlns:p14="http://schemas.microsoft.com/office/powerpoint/2010/main" val="2706749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6D24-2451-4B11-B203-6EAF0CB8FCFC}"/>
              </a:ext>
            </a:extLst>
          </p:cNvPr>
          <p:cNvSpPr>
            <a:spLocks noGrp="1"/>
          </p:cNvSpPr>
          <p:nvPr>
            <p:ph type="title"/>
          </p:nvPr>
        </p:nvSpPr>
        <p:spPr/>
        <p:txBody>
          <a:bodyPr/>
          <a:lstStyle/>
          <a:p>
            <a:r>
              <a:rPr lang="en-US" altLang="en-US" dirty="0"/>
              <a:t>What Type of Shock is This?</a:t>
            </a:r>
            <a:endParaRPr lang="en-CA" dirty="0"/>
          </a:p>
        </p:txBody>
      </p:sp>
      <p:sp>
        <p:nvSpPr>
          <p:cNvPr id="3" name="Content Placeholder 2">
            <a:extLst>
              <a:ext uri="{FF2B5EF4-FFF2-40B4-BE49-F238E27FC236}">
                <a16:creationId xmlns:a16="http://schemas.microsoft.com/office/drawing/2014/main" id="{41F5FED7-80AE-4651-960E-DC679A52D23A}"/>
              </a:ext>
            </a:extLst>
          </p:cNvPr>
          <p:cNvSpPr>
            <a:spLocks noGrp="1"/>
          </p:cNvSpPr>
          <p:nvPr>
            <p:ph idx="1"/>
          </p:nvPr>
        </p:nvSpPr>
        <p:spPr>
          <a:xfrm>
            <a:off x="720754" y="2018572"/>
            <a:ext cx="10515600" cy="4351338"/>
          </a:xfrm>
        </p:spPr>
        <p:txBody>
          <a:bodyPr/>
          <a:lstStyle/>
          <a:p>
            <a:r>
              <a:rPr lang="en-US" altLang="en-US" dirty="0"/>
              <a:t>68 </a:t>
            </a:r>
            <a:r>
              <a:rPr lang="en-US" altLang="en-US" dirty="0" err="1"/>
              <a:t>yo</a:t>
            </a:r>
            <a:r>
              <a:rPr lang="en-US" altLang="en-US" dirty="0"/>
              <a:t> M with hx of HTN and DM presents to the ER with abrupt onset of diffuse abdominal pain with radiation to his low back.  The pt is hypotensive, tachycardic, afebrile, with cool but dry skin.</a:t>
            </a:r>
          </a:p>
          <a:p>
            <a:pPr marL="0" indent="0">
              <a:buNone/>
            </a:pPr>
            <a:endParaRPr lang="en-CA" dirty="0"/>
          </a:p>
        </p:txBody>
      </p:sp>
    </p:spTree>
    <p:extLst>
      <p:ext uri="{BB962C8B-B14F-4D97-AF65-F5344CB8AC3E}">
        <p14:creationId xmlns:p14="http://schemas.microsoft.com/office/powerpoint/2010/main" val="201018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6D24-2451-4B11-B203-6EAF0CB8FCFC}"/>
              </a:ext>
            </a:extLst>
          </p:cNvPr>
          <p:cNvSpPr>
            <a:spLocks noGrp="1"/>
          </p:cNvSpPr>
          <p:nvPr>
            <p:ph type="title"/>
          </p:nvPr>
        </p:nvSpPr>
        <p:spPr/>
        <p:txBody>
          <a:bodyPr/>
          <a:lstStyle/>
          <a:p>
            <a:r>
              <a:rPr lang="en-US" altLang="en-US" dirty="0"/>
              <a:t>What Type of Shock is This?</a:t>
            </a:r>
            <a:endParaRPr lang="en-CA" dirty="0"/>
          </a:p>
        </p:txBody>
      </p:sp>
      <p:sp>
        <p:nvSpPr>
          <p:cNvPr id="3" name="Content Placeholder 2">
            <a:extLst>
              <a:ext uri="{FF2B5EF4-FFF2-40B4-BE49-F238E27FC236}">
                <a16:creationId xmlns:a16="http://schemas.microsoft.com/office/drawing/2014/main" id="{41F5FED7-80AE-4651-960E-DC679A52D23A}"/>
              </a:ext>
            </a:extLst>
          </p:cNvPr>
          <p:cNvSpPr>
            <a:spLocks noGrp="1"/>
          </p:cNvSpPr>
          <p:nvPr>
            <p:ph idx="1"/>
          </p:nvPr>
        </p:nvSpPr>
        <p:spPr>
          <a:xfrm>
            <a:off x="720754" y="2018572"/>
            <a:ext cx="10515600" cy="4351338"/>
          </a:xfrm>
        </p:spPr>
        <p:txBody>
          <a:bodyPr/>
          <a:lstStyle/>
          <a:p>
            <a:r>
              <a:rPr lang="en-US" altLang="en-US" dirty="0"/>
              <a:t>68M with hx of HTN and DM presents to the ER with abrupt onset of diffuse abdominal pain with radiation to his low back.  The pt is hypotensive, tachycardic, afebrile, with cool but dry skin.</a:t>
            </a:r>
          </a:p>
          <a:p>
            <a:endParaRPr lang="en-US" altLang="en-US" dirty="0"/>
          </a:p>
          <a:p>
            <a:endParaRPr lang="en-US" altLang="en-US" dirty="0"/>
          </a:p>
          <a:p>
            <a:pPr marL="0" indent="0" algn="ctr">
              <a:buNone/>
            </a:pPr>
            <a:r>
              <a:rPr lang="en-US" altLang="en-US" sz="3600" dirty="0"/>
              <a:t>Hypovolemic shock</a:t>
            </a:r>
          </a:p>
          <a:p>
            <a:pPr marL="0" indent="0">
              <a:buNone/>
            </a:pPr>
            <a:endParaRPr lang="en-CA" dirty="0"/>
          </a:p>
        </p:txBody>
      </p:sp>
    </p:spTree>
    <p:extLst>
      <p:ext uri="{BB962C8B-B14F-4D97-AF65-F5344CB8AC3E}">
        <p14:creationId xmlns:p14="http://schemas.microsoft.com/office/powerpoint/2010/main" val="1055950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1FC6-BE48-41D6-A29A-CB5A0BB00A93}"/>
              </a:ext>
            </a:extLst>
          </p:cNvPr>
          <p:cNvSpPr>
            <a:spLocks noGrp="1"/>
          </p:cNvSpPr>
          <p:nvPr>
            <p:ph type="title"/>
          </p:nvPr>
        </p:nvSpPr>
        <p:spPr/>
        <p:txBody>
          <a:bodyPr/>
          <a:lstStyle/>
          <a:p>
            <a:r>
              <a:rPr lang="en-US" altLang="en-US" dirty="0"/>
              <a:t>What Type of Shock is This?</a:t>
            </a:r>
            <a:endParaRPr lang="en-CA" dirty="0"/>
          </a:p>
        </p:txBody>
      </p:sp>
      <p:sp>
        <p:nvSpPr>
          <p:cNvPr id="3" name="Content Placeholder 2">
            <a:extLst>
              <a:ext uri="{FF2B5EF4-FFF2-40B4-BE49-F238E27FC236}">
                <a16:creationId xmlns:a16="http://schemas.microsoft.com/office/drawing/2014/main" id="{54E5D0BC-D169-412E-856C-9AF61ADE835B}"/>
              </a:ext>
            </a:extLst>
          </p:cNvPr>
          <p:cNvSpPr>
            <a:spLocks noGrp="1"/>
          </p:cNvSpPr>
          <p:nvPr>
            <p:ph idx="1"/>
          </p:nvPr>
        </p:nvSpPr>
        <p:spPr/>
        <p:txBody>
          <a:bodyPr/>
          <a:lstStyle/>
          <a:p>
            <a:r>
              <a:rPr lang="en-US" altLang="en-US" dirty="0"/>
              <a:t>A 34F presents to the ER after dining at a restaurant where shortly after eating the first few bites of her meal, became anxious, diaphoretic, began wheezing, noted diffuse pruritic rash, nausea, and a sensation of her “throat closing off”.  She is currently hypotensive, tachycardic and ill appearing. </a:t>
            </a:r>
          </a:p>
          <a:p>
            <a:endParaRPr lang="en-CA" dirty="0"/>
          </a:p>
        </p:txBody>
      </p:sp>
    </p:spTree>
    <p:extLst>
      <p:ext uri="{BB962C8B-B14F-4D97-AF65-F5344CB8AC3E}">
        <p14:creationId xmlns:p14="http://schemas.microsoft.com/office/powerpoint/2010/main" val="2035822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1FC6-BE48-41D6-A29A-CB5A0BB00A93}"/>
              </a:ext>
            </a:extLst>
          </p:cNvPr>
          <p:cNvSpPr>
            <a:spLocks noGrp="1"/>
          </p:cNvSpPr>
          <p:nvPr>
            <p:ph type="title"/>
          </p:nvPr>
        </p:nvSpPr>
        <p:spPr/>
        <p:txBody>
          <a:bodyPr/>
          <a:lstStyle/>
          <a:p>
            <a:r>
              <a:rPr lang="en-US" altLang="en-US" dirty="0"/>
              <a:t>What Type of Shock is This?</a:t>
            </a:r>
            <a:endParaRPr lang="en-CA" dirty="0"/>
          </a:p>
        </p:txBody>
      </p:sp>
      <p:sp>
        <p:nvSpPr>
          <p:cNvPr id="3" name="Content Placeholder 2">
            <a:extLst>
              <a:ext uri="{FF2B5EF4-FFF2-40B4-BE49-F238E27FC236}">
                <a16:creationId xmlns:a16="http://schemas.microsoft.com/office/drawing/2014/main" id="{54E5D0BC-D169-412E-856C-9AF61ADE835B}"/>
              </a:ext>
            </a:extLst>
          </p:cNvPr>
          <p:cNvSpPr>
            <a:spLocks noGrp="1"/>
          </p:cNvSpPr>
          <p:nvPr>
            <p:ph idx="1"/>
          </p:nvPr>
        </p:nvSpPr>
        <p:spPr/>
        <p:txBody>
          <a:bodyPr/>
          <a:lstStyle/>
          <a:p>
            <a:r>
              <a:rPr lang="en-US" altLang="en-US" dirty="0"/>
              <a:t>A 34F presents to the ER after dining at a restaurant where shortly after eating the first few bites of her meal, became anxious, diaphoretic, began wheezing, noted diffuse pruritic rash, nausea, and a sensation of her “throat closing off”.  She is currently hypotensive, tachycardic and ill appearing. </a:t>
            </a:r>
            <a:endParaRPr lang="en-US" altLang="en-US" sz="3200" dirty="0"/>
          </a:p>
          <a:p>
            <a:pPr marL="0" indent="0">
              <a:buNone/>
            </a:pPr>
            <a:endParaRPr lang="en-CA" dirty="0"/>
          </a:p>
          <a:p>
            <a:pPr marL="0" indent="0" algn="ctr">
              <a:buNone/>
            </a:pPr>
            <a:r>
              <a:rPr lang="en-CA" sz="3200" dirty="0"/>
              <a:t>Anaphylactic</a:t>
            </a:r>
          </a:p>
        </p:txBody>
      </p:sp>
    </p:spTree>
    <p:extLst>
      <p:ext uri="{BB962C8B-B14F-4D97-AF65-F5344CB8AC3E}">
        <p14:creationId xmlns:p14="http://schemas.microsoft.com/office/powerpoint/2010/main" val="3609840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1C2D32E-00D7-4A8B-BCD5-0713FDBC5257}"/>
              </a:ext>
            </a:extLst>
          </p:cNvPr>
          <p:cNvSpPr>
            <a:spLocks noGrp="1" noChangeArrowheads="1"/>
          </p:cNvSpPr>
          <p:nvPr>
            <p:ph type="ctrTitle"/>
          </p:nvPr>
        </p:nvSpPr>
        <p:spPr>
          <a:xfrm>
            <a:off x="2011610" y="913701"/>
            <a:ext cx="7905750" cy="2876550"/>
          </a:xfrm>
        </p:spPr>
        <p:txBody>
          <a:bodyPr/>
          <a:lstStyle/>
          <a:p>
            <a:pPr algn="ctr" eaLnBrk="1" hangingPunct="1"/>
            <a:r>
              <a:rPr lang="en-US" altLang="zh-CN" sz="5000" dirty="0">
                <a:effectLst>
                  <a:outerShdw blurRad="38100" dist="38100" dir="2700000" algn="tl">
                    <a:srgbClr val="000000"/>
                  </a:outerShdw>
                </a:effectLst>
                <a:ea typeface="宋体" panose="02010600030101010101" pitchFamily="2" charset="-122"/>
              </a:rPr>
              <a:t>Metabolic Response to Injury</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816DFEA4-986C-4F6C-A7F2-4A979AAD2C9A}"/>
              </a:ext>
            </a:extLst>
          </p:cNvPr>
          <p:cNvSpPr>
            <a:spLocks noGrp="1" noChangeArrowheads="1"/>
          </p:cNvSpPr>
          <p:nvPr>
            <p:ph type="title"/>
          </p:nvPr>
        </p:nvSpPr>
        <p:spPr/>
        <p:txBody>
          <a:bodyPr/>
          <a:lstStyle/>
          <a:p>
            <a:r>
              <a:rPr lang="en-US" altLang="en-US"/>
              <a:t>Mediating the Response</a:t>
            </a:r>
            <a:endParaRPr lang="en-US" altLang="zh-CN"/>
          </a:p>
        </p:txBody>
      </p:sp>
      <p:sp>
        <p:nvSpPr>
          <p:cNvPr id="19458" name="Rectangle 3">
            <a:extLst>
              <a:ext uri="{FF2B5EF4-FFF2-40B4-BE49-F238E27FC236}">
                <a16:creationId xmlns:a16="http://schemas.microsoft.com/office/drawing/2014/main" id="{7EE47AFB-E8DB-4443-B312-AE6BFA37B1F0}"/>
              </a:ext>
            </a:extLst>
          </p:cNvPr>
          <p:cNvSpPr>
            <a:spLocks noGrp="1" noChangeArrowheads="1"/>
          </p:cNvSpPr>
          <p:nvPr>
            <p:ph type="body" idx="1"/>
          </p:nvPr>
        </p:nvSpPr>
        <p:spPr/>
        <p:txBody>
          <a:bodyPr/>
          <a:lstStyle/>
          <a:p>
            <a:r>
              <a:rPr lang="en-US" altLang="zh-CN" dirty="0"/>
              <a:t>The Acute Inflammatory Response</a:t>
            </a:r>
          </a:p>
          <a:p>
            <a:pPr lvl="1"/>
            <a:r>
              <a:rPr lang="en-US" altLang="zh-CN" dirty="0"/>
              <a:t>Cellular activation</a:t>
            </a:r>
          </a:p>
          <a:p>
            <a:pPr lvl="1"/>
            <a:r>
              <a:rPr lang="en-US" altLang="zh-CN" dirty="0"/>
              <a:t>Inflammatory mediators (TNF, IL1, </a:t>
            </a:r>
            <a:r>
              <a:rPr lang="en-US" altLang="zh-CN" dirty="0" err="1"/>
              <a:t>etc</a:t>
            </a:r>
            <a:r>
              <a:rPr lang="en-US" altLang="zh-CN" dirty="0"/>
              <a:t>)</a:t>
            </a:r>
          </a:p>
          <a:p>
            <a:pPr lvl="1"/>
            <a:r>
              <a:rPr lang="en-US" altLang="zh-CN" dirty="0"/>
              <a:t>Paracrine Vs endocrine effects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C0184-A634-4092-AC37-78836482F5BA}"/>
              </a:ext>
            </a:extLst>
          </p:cNvPr>
          <p:cNvSpPr>
            <a:spLocks noGrp="1"/>
          </p:cNvSpPr>
          <p:nvPr>
            <p:ph type="ctrTitle"/>
          </p:nvPr>
        </p:nvSpPr>
        <p:spPr/>
        <p:txBody>
          <a:bodyPr/>
          <a:lstStyle/>
          <a:p>
            <a:r>
              <a:rPr lang="en-CA" sz="5000" dirty="0">
                <a:effectLst>
                  <a:outerShdw blurRad="38100" dist="38100" dir="2700000" algn="tl">
                    <a:srgbClr val="000000"/>
                  </a:outerShdw>
                </a:effectLst>
                <a:ea typeface="宋体" panose="02010600030101010101" pitchFamily="2" charset="-122"/>
              </a:rPr>
              <a:t>SHOCK</a:t>
            </a:r>
          </a:p>
        </p:txBody>
      </p:sp>
      <p:sp>
        <p:nvSpPr>
          <p:cNvPr id="4" name="Subtitle 3">
            <a:extLst>
              <a:ext uri="{FF2B5EF4-FFF2-40B4-BE49-F238E27FC236}">
                <a16:creationId xmlns:a16="http://schemas.microsoft.com/office/drawing/2014/main" id="{1A9AC30B-BFDA-42DD-A4FD-9D6EB1CBDBBA}"/>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2705242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F4916F8E-F6A0-449F-BF98-1CE3D15DD575}"/>
              </a:ext>
            </a:extLst>
          </p:cNvPr>
          <p:cNvSpPr>
            <a:spLocks noGrp="1" noChangeArrowheads="1"/>
          </p:cNvSpPr>
          <p:nvPr>
            <p:ph type="title"/>
          </p:nvPr>
        </p:nvSpPr>
        <p:spPr/>
        <p:txBody>
          <a:bodyPr/>
          <a:lstStyle/>
          <a:p>
            <a:r>
              <a:rPr lang="en-US" altLang="en-US"/>
              <a:t>Mediating the Response</a:t>
            </a:r>
            <a:endParaRPr lang="en-US" altLang="zh-CN"/>
          </a:p>
        </p:txBody>
      </p:sp>
      <p:sp>
        <p:nvSpPr>
          <p:cNvPr id="21506" name="Rectangle 3">
            <a:extLst>
              <a:ext uri="{FF2B5EF4-FFF2-40B4-BE49-F238E27FC236}">
                <a16:creationId xmlns:a16="http://schemas.microsoft.com/office/drawing/2014/main" id="{58C135CF-0169-46D5-BAC9-C480851CE620}"/>
              </a:ext>
            </a:extLst>
          </p:cNvPr>
          <p:cNvSpPr>
            <a:spLocks noGrp="1" noChangeArrowheads="1"/>
          </p:cNvSpPr>
          <p:nvPr>
            <p:ph type="body" idx="1"/>
          </p:nvPr>
        </p:nvSpPr>
        <p:spPr/>
        <p:txBody>
          <a:bodyPr/>
          <a:lstStyle/>
          <a:p>
            <a:r>
              <a:rPr lang="en-US" altLang="zh-CN"/>
              <a:t>The Endothelium</a:t>
            </a:r>
          </a:p>
          <a:p>
            <a:pPr lvl="1"/>
            <a:r>
              <a:rPr lang="en-US" altLang="zh-CN"/>
              <a:t>Selectins, Integrins, and ICAMs</a:t>
            </a:r>
          </a:p>
          <a:p>
            <a:pPr lvl="1"/>
            <a:r>
              <a:rPr lang="en-US" altLang="zh-CN"/>
              <a:t>Nitric Oxide</a:t>
            </a:r>
          </a:p>
          <a:p>
            <a:pPr lvl="1"/>
            <a:r>
              <a:rPr lang="en-US" altLang="zh-CN"/>
              <a:t>Tissue Factor</a:t>
            </a:r>
          </a:p>
          <a:p>
            <a:endParaRPr lang="en-US" altLang="zh-C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6A4B5EFB-832F-4080-8CD1-1C8C4E6BFDA0}"/>
              </a:ext>
            </a:extLst>
          </p:cNvPr>
          <p:cNvSpPr>
            <a:spLocks noGrp="1" noChangeArrowheads="1"/>
          </p:cNvSpPr>
          <p:nvPr>
            <p:ph type="title"/>
          </p:nvPr>
        </p:nvSpPr>
        <p:spPr/>
        <p:txBody>
          <a:bodyPr/>
          <a:lstStyle/>
          <a:p>
            <a:r>
              <a:rPr lang="en-US" altLang="en-US"/>
              <a:t>Mediating the Response</a:t>
            </a:r>
            <a:endParaRPr lang="en-US" altLang="zh-CN"/>
          </a:p>
        </p:txBody>
      </p:sp>
      <p:sp>
        <p:nvSpPr>
          <p:cNvPr id="23554" name="Rectangle 3">
            <a:extLst>
              <a:ext uri="{FF2B5EF4-FFF2-40B4-BE49-F238E27FC236}">
                <a16:creationId xmlns:a16="http://schemas.microsoft.com/office/drawing/2014/main" id="{7C0F71CD-A489-41BB-B0E3-371C6906806C}"/>
              </a:ext>
            </a:extLst>
          </p:cNvPr>
          <p:cNvSpPr>
            <a:spLocks noGrp="1" noChangeArrowheads="1"/>
          </p:cNvSpPr>
          <p:nvPr>
            <p:ph type="body" idx="1"/>
          </p:nvPr>
        </p:nvSpPr>
        <p:spPr/>
        <p:txBody>
          <a:bodyPr/>
          <a:lstStyle/>
          <a:p>
            <a:r>
              <a:rPr lang="en-US" altLang="zh-CN"/>
              <a:t>Afferent Nerve Stimulation</a:t>
            </a:r>
          </a:p>
          <a:p>
            <a:pPr lvl="1"/>
            <a:r>
              <a:rPr lang="en-US" altLang="zh-CN"/>
              <a:t>Sympathetic Nervous System</a:t>
            </a:r>
          </a:p>
          <a:p>
            <a:pPr lvl="1"/>
            <a:r>
              <a:rPr lang="en-US" altLang="zh-CN"/>
              <a:t>Adrenal Gland Medulla</a:t>
            </a:r>
          </a:p>
          <a:p>
            <a:endParaRPr lang="en-US" altLang="zh-C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8B949696-989B-4616-810E-E66F1C4C75BD}"/>
              </a:ext>
            </a:extLst>
          </p:cNvPr>
          <p:cNvSpPr>
            <a:spLocks noGrp="1" noChangeArrowheads="1"/>
          </p:cNvSpPr>
          <p:nvPr>
            <p:ph type="title"/>
          </p:nvPr>
        </p:nvSpPr>
        <p:spPr/>
        <p:txBody>
          <a:bodyPr/>
          <a:lstStyle/>
          <a:p>
            <a:r>
              <a:rPr lang="en-US" altLang="en-US"/>
              <a:t>Mediating the Response</a:t>
            </a:r>
            <a:endParaRPr lang="en-US" altLang="zh-CN"/>
          </a:p>
        </p:txBody>
      </p:sp>
      <p:sp>
        <p:nvSpPr>
          <p:cNvPr id="25602" name="Rectangle 3">
            <a:extLst>
              <a:ext uri="{FF2B5EF4-FFF2-40B4-BE49-F238E27FC236}">
                <a16:creationId xmlns:a16="http://schemas.microsoft.com/office/drawing/2014/main" id="{E93541AB-302C-44D8-8A1D-5FCCBA1340D1}"/>
              </a:ext>
            </a:extLst>
          </p:cNvPr>
          <p:cNvSpPr>
            <a:spLocks noGrp="1" noChangeArrowheads="1"/>
          </p:cNvSpPr>
          <p:nvPr>
            <p:ph type="body" idx="1"/>
          </p:nvPr>
        </p:nvSpPr>
        <p:spPr/>
        <p:txBody>
          <a:bodyPr/>
          <a:lstStyle/>
          <a:p>
            <a:r>
              <a:rPr lang="en-US" altLang="zh-CN"/>
              <a:t>The Endocrine System</a:t>
            </a:r>
          </a:p>
          <a:p>
            <a:pPr lvl="1"/>
            <a:r>
              <a:rPr lang="en-US" altLang="zh-CN"/>
              <a:t>Pituitary Gland (GH, ACTH, ADP)</a:t>
            </a:r>
          </a:p>
          <a:p>
            <a:pPr lvl="1"/>
            <a:r>
              <a:rPr lang="en-US" altLang="zh-CN"/>
              <a:t>Adrenal Gland (Cortisol, Aldosterone)</a:t>
            </a:r>
          </a:p>
          <a:p>
            <a:pPr lvl="1"/>
            <a:r>
              <a:rPr lang="en-US" altLang="zh-CN"/>
              <a:t>Pancreatic (Glucagon, </a:t>
            </a:r>
            <a:r>
              <a:rPr lang="en-US" altLang="zh-CN">
                <a:sym typeface="Symbol" panose="05050102010706020507" pitchFamily="18" charset="2"/>
              </a:rPr>
              <a:t> </a:t>
            </a:r>
            <a:r>
              <a:rPr lang="en-US" altLang="zh-CN"/>
              <a:t>Insulin)</a:t>
            </a:r>
          </a:p>
          <a:p>
            <a:pPr lvl="1"/>
            <a:r>
              <a:rPr lang="en-US" altLang="zh-CN"/>
              <a:t>Others (Renin, Angiotensin, </a:t>
            </a:r>
            <a:r>
              <a:rPr lang="en-US" altLang="zh-CN">
                <a:sym typeface="Symbol" panose="05050102010706020507" pitchFamily="18" charset="2"/>
              </a:rPr>
              <a:t> </a:t>
            </a:r>
            <a:r>
              <a:rPr lang="en-US" altLang="zh-CN"/>
              <a:t>Sex hormones, </a:t>
            </a:r>
            <a:r>
              <a:rPr lang="en-US" altLang="zh-CN">
                <a:sym typeface="Symbol" panose="05050102010706020507" pitchFamily="18" charset="2"/>
              </a:rPr>
              <a:t> </a:t>
            </a:r>
            <a:r>
              <a:rPr lang="en-US" altLang="zh-CN"/>
              <a:t>T4)</a:t>
            </a:r>
          </a:p>
          <a:p>
            <a:pPr lvl="1"/>
            <a:endParaRPr lang="en-US" altLang="zh-CN"/>
          </a:p>
          <a:p>
            <a:endParaRPr lang="en-US" altLang="zh-C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9DB92203-8D38-4363-B91F-E720D69C1530}"/>
              </a:ext>
            </a:extLst>
          </p:cNvPr>
          <p:cNvSpPr>
            <a:spLocks noGrp="1" noChangeArrowheads="1"/>
          </p:cNvSpPr>
          <p:nvPr>
            <p:ph type="title"/>
          </p:nvPr>
        </p:nvSpPr>
        <p:spPr/>
        <p:txBody>
          <a:bodyPr/>
          <a:lstStyle/>
          <a:p>
            <a:r>
              <a:rPr lang="en-US" altLang="en-US"/>
              <a:t>Consequences of the Response</a:t>
            </a:r>
            <a:endParaRPr lang="en-US" altLang="zh-CN"/>
          </a:p>
        </p:txBody>
      </p:sp>
      <p:sp>
        <p:nvSpPr>
          <p:cNvPr id="27650" name="Rectangle 3">
            <a:extLst>
              <a:ext uri="{FF2B5EF4-FFF2-40B4-BE49-F238E27FC236}">
                <a16:creationId xmlns:a16="http://schemas.microsoft.com/office/drawing/2014/main" id="{5B59BDFE-EC5F-4D09-9072-9C09E2315B3E}"/>
              </a:ext>
            </a:extLst>
          </p:cNvPr>
          <p:cNvSpPr>
            <a:spLocks noGrp="1" noChangeArrowheads="1"/>
          </p:cNvSpPr>
          <p:nvPr>
            <p:ph type="body" idx="1"/>
          </p:nvPr>
        </p:nvSpPr>
        <p:spPr/>
        <p:txBody>
          <a:bodyPr/>
          <a:lstStyle/>
          <a:p>
            <a:r>
              <a:rPr lang="en-US" altLang="zh-CN"/>
              <a:t>Limiting injury</a:t>
            </a:r>
          </a:p>
          <a:p>
            <a:r>
              <a:rPr lang="en-US" altLang="zh-CN"/>
              <a:t>Initiation of repair processes</a:t>
            </a:r>
          </a:p>
          <a:p>
            <a:r>
              <a:rPr lang="en-US" altLang="zh-CN"/>
              <a:t>Mobilization of substrates</a:t>
            </a:r>
          </a:p>
          <a:p>
            <a:r>
              <a:rPr lang="en-US" altLang="zh-CN"/>
              <a:t>Prevention of infection</a:t>
            </a:r>
          </a:p>
          <a:p>
            <a:r>
              <a:rPr lang="en-US" altLang="zh-CN"/>
              <a:t>Distant organ damage</a:t>
            </a:r>
          </a:p>
          <a:p>
            <a:endParaRPr lang="en-US" altLang="zh-CN"/>
          </a:p>
          <a:p>
            <a:endParaRPr lang="en-US" altLang="zh-C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050">
            <a:extLst>
              <a:ext uri="{FF2B5EF4-FFF2-40B4-BE49-F238E27FC236}">
                <a16:creationId xmlns:a16="http://schemas.microsoft.com/office/drawing/2014/main" id="{72C6C12D-7A3D-406D-9282-1088DD40F7D8}"/>
              </a:ext>
            </a:extLst>
          </p:cNvPr>
          <p:cNvSpPr>
            <a:spLocks noGrp="1" noChangeArrowheads="1"/>
          </p:cNvSpPr>
          <p:nvPr>
            <p:ph type="title"/>
          </p:nvPr>
        </p:nvSpPr>
        <p:spPr/>
        <p:txBody>
          <a:bodyPr/>
          <a:lstStyle/>
          <a:p>
            <a:r>
              <a:rPr lang="en-US" altLang="zh-CN" dirty="0"/>
              <a:t>Metabolic Response to Fasting</a:t>
            </a:r>
          </a:p>
        </p:txBody>
      </p:sp>
      <p:graphicFrame>
        <p:nvGraphicFramePr>
          <p:cNvPr id="31745" name="Object 2">
            <a:extLst>
              <a:ext uri="{FF2B5EF4-FFF2-40B4-BE49-F238E27FC236}">
                <a16:creationId xmlns:a16="http://schemas.microsoft.com/office/drawing/2014/main" id="{44DF1BE6-B19F-415D-ACE3-99342AC5831E}"/>
              </a:ext>
            </a:extLst>
          </p:cNvPr>
          <p:cNvGraphicFramePr>
            <a:graphicFrameLocks noGrp="1" noChangeAspect="1"/>
          </p:cNvGraphicFramePr>
          <p:nvPr>
            <p:ph sz="half" idx="1"/>
            <p:extLst>
              <p:ext uri="{D42A27DB-BD31-4B8C-83A1-F6EECF244321}">
                <p14:modId xmlns:p14="http://schemas.microsoft.com/office/powerpoint/2010/main" val="1612643651"/>
              </p:ext>
            </p:extLst>
          </p:nvPr>
        </p:nvGraphicFramePr>
        <p:xfrm>
          <a:off x="353290" y="1825625"/>
          <a:ext cx="5485823" cy="4114367"/>
        </p:xfrm>
        <a:graphic>
          <a:graphicData uri="http://schemas.openxmlformats.org/presentationml/2006/ole">
            <mc:AlternateContent xmlns:mc="http://schemas.openxmlformats.org/markup-compatibility/2006">
              <mc:Choice xmlns:v="urn:schemas-microsoft-com:vml" Requires="v">
                <p:oleObj spid="_x0000_s1027" name="Slide" r:id="rId4" imgW="6816725" imgH="5113338" progId="PowerPoint.Slide.8">
                  <p:embed/>
                </p:oleObj>
              </mc:Choice>
              <mc:Fallback>
                <p:oleObj name="Slide" r:id="rId4" imgW="6816725" imgH="5113338" progId="PowerPoint.Slide.8">
                  <p:embed/>
                  <p:pic>
                    <p:nvPicPr>
                      <p:cNvPr id="31745" name="Object 2">
                        <a:extLst>
                          <a:ext uri="{FF2B5EF4-FFF2-40B4-BE49-F238E27FC236}">
                            <a16:creationId xmlns:a16="http://schemas.microsoft.com/office/drawing/2014/main" id="{44DF1BE6-B19F-415D-ACE3-99342AC583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290" y="1825625"/>
                        <a:ext cx="5485823" cy="4114367"/>
                      </a:xfrm>
                      <a:prstGeom prst="rect">
                        <a:avLst/>
                      </a:prstGeom>
                      <a:noFill/>
                      <a:ln>
                        <a:noFill/>
                      </a:ln>
                      <a:effectLst/>
                      <a:extLst/>
                    </p:spPr>
                  </p:pic>
                </p:oleObj>
              </mc:Fallback>
            </mc:AlternateContent>
          </a:graphicData>
        </a:graphic>
      </p:graphicFrame>
      <p:sp>
        <p:nvSpPr>
          <p:cNvPr id="4" name="Content Placeholder 3">
            <a:extLst>
              <a:ext uri="{FF2B5EF4-FFF2-40B4-BE49-F238E27FC236}">
                <a16:creationId xmlns:a16="http://schemas.microsoft.com/office/drawing/2014/main" id="{FED51CB5-1642-4B55-AB00-886942DDC914}"/>
              </a:ext>
            </a:extLst>
          </p:cNvPr>
          <p:cNvSpPr>
            <a:spLocks noGrp="1"/>
          </p:cNvSpPr>
          <p:nvPr>
            <p:ph sz="half" idx="2"/>
          </p:nvPr>
        </p:nvSpPr>
        <p:spPr>
          <a:xfrm>
            <a:off x="6172200" y="3155661"/>
            <a:ext cx="5181600" cy="4351338"/>
          </a:xfrm>
        </p:spPr>
        <p:txBody>
          <a:bodyPr>
            <a:normAutofit/>
          </a:bodyPr>
          <a:lstStyle/>
          <a:p>
            <a:r>
              <a:rPr lang="en-US" altLang="zh-CN" sz="2000" dirty="0">
                <a:ea typeface="ＭＳ Ｐゴシック" panose="020B0600070205080204" pitchFamily="34" charset="-128"/>
              </a:rPr>
              <a:t>The carbohydrate deposits of the body last about 18 to 20 hours and new glucose is produced through  gluconeogenesis of amino acids from the lean body mass</a:t>
            </a:r>
            <a:endParaRPr lang="en-CA"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96315987-2AB0-4838-AA1D-74F6ED76C62D}"/>
              </a:ext>
            </a:extLst>
          </p:cNvPr>
          <p:cNvSpPr>
            <a:spLocks noGrp="1" noChangeArrowheads="1"/>
          </p:cNvSpPr>
          <p:nvPr>
            <p:ph type="title"/>
          </p:nvPr>
        </p:nvSpPr>
        <p:spPr/>
        <p:txBody>
          <a:bodyPr/>
          <a:lstStyle/>
          <a:p>
            <a:r>
              <a:rPr lang="en-US" altLang="zh-CN"/>
              <a:t>Starvation – Early Stage</a:t>
            </a:r>
          </a:p>
        </p:txBody>
      </p:sp>
      <p:sp>
        <p:nvSpPr>
          <p:cNvPr id="4" name="Content Placeholder 3">
            <a:extLst>
              <a:ext uri="{FF2B5EF4-FFF2-40B4-BE49-F238E27FC236}">
                <a16:creationId xmlns:a16="http://schemas.microsoft.com/office/drawing/2014/main" id="{0416AF6A-E5FD-4ED1-84E2-5834E669CE5F}"/>
              </a:ext>
            </a:extLst>
          </p:cNvPr>
          <p:cNvSpPr>
            <a:spLocks noGrp="1"/>
          </p:cNvSpPr>
          <p:nvPr>
            <p:ph idx="1"/>
          </p:nvPr>
        </p:nvSpPr>
        <p:spPr/>
        <p:txBody>
          <a:bodyPr/>
          <a:lstStyle/>
          <a:p>
            <a:endParaRPr lang="en-CA" dirty="0"/>
          </a:p>
        </p:txBody>
      </p:sp>
      <p:sp>
        <p:nvSpPr>
          <p:cNvPr id="33794" name="Rectangle 8">
            <a:extLst>
              <a:ext uri="{FF2B5EF4-FFF2-40B4-BE49-F238E27FC236}">
                <a16:creationId xmlns:a16="http://schemas.microsoft.com/office/drawing/2014/main" id="{EB733A5A-06D1-4691-96AA-677C81E76186}"/>
              </a:ext>
            </a:extLst>
          </p:cNvPr>
          <p:cNvSpPr>
            <a:spLocks noChangeArrowheads="1"/>
          </p:cNvSpPr>
          <p:nvPr/>
        </p:nvSpPr>
        <p:spPr bwMode="auto">
          <a:xfrm>
            <a:off x="1974850" y="6472238"/>
            <a:ext cx="9938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zh-CN" altLang="en-US" sz="3100">
                <a:solidFill>
                  <a:srgbClr val="000000"/>
                </a:solidFill>
                <a:ea typeface="宋体" panose="02010600030101010101" pitchFamily="2" charset="-122"/>
              </a:rPr>
              <a:t> </a:t>
            </a:r>
            <a:endParaRPr lang="zh-CN" altLang="en-US">
              <a:ea typeface="宋体" panose="02010600030101010101" pitchFamily="2" charset="-122"/>
            </a:endParaRPr>
          </a:p>
        </p:txBody>
      </p:sp>
      <p:grpSp>
        <p:nvGrpSpPr>
          <p:cNvPr id="33797" name="Group 1579">
            <a:extLst>
              <a:ext uri="{FF2B5EF4-FFF2-40B4-BE49-F238E27FC236}">
                <a16:creationId xmlns:a16="http://schemas.microsoft.com/office/drawing/2014/main" id="{A07CE79B-2703-4ED8-BA42-A4AC4BEDF34C}"/>
              </a:ext>
            </a:extLst>
          </p:cNvPr>
          <p:cNvGrpSpPr>
            <a:grpSpLocks/>
          </p:cNvGrpSpPr>
          <p:nvPr/>
        </p:nvGrpSpPr>
        <p:grpSpPr bwMode="auto">
          <a:xfrm>
            <a:off x="838200" y="1345631"/>
            <a:ext cx="10515600" cy="5512369"/>
            <a:chOff x="-64" y="514"/>
            <a:chExt cx="6368" cy="3838"/>
          </a:xfrm>
        </p:grpSpPr>
        <p:graphicFrame>
          <p:nvGraphicFramePr>
            <p:cNvPr id="33799" name="Object 2">
              <a:extLst>
                <a:ext uri="{FF2B5EF4-FFF2-40B4-BE49-F238E27FC236}">
                  <a16:creationId xmlns:a16="http://schemas.microsoft.com/office/drawing/2014/main" id="{35AF98BD-58DE-42A2-B4D7-15F17DAF8F27}"/>
                </a:ext>
              </a:extLst>
            </p:cNvPr>
            <p:cNvGraphicFramePr>
              <a:graphicFrameLocks/>
            </p:cNvGraphicFramePr>
            <p:nvPr>
              <p:extLst>
                <p:ext uri="{D42A27DB-BD31-4B8C-83A1-F6EECF244321}">
                  <p14:modId xmlns:p14="http://schemas.microsoft.com/office/powerpoint/2010/main" val="3043559836"/>
                </p:ext>
              </p:extLst>
            </p:nvPr>
          </p:nvGraphicFramePr>
          <p:xfrm>
            <a:off x="-64" y="514"/>
            <a:ext cx="6368" cy="3838"/>
          </p:xfrm>
          <a:graphic>
            <a:graphicData uri="http://schemas.openxmlformats.org/presentationml/2006/ole">
              <mc:AlternateContent xmlns:mc="http://schemas.openxmlformats.org/markup-compatibility/2006">
                <mc:Choice xmlns:v="urn:schemas-microsoft-com:vml" Requires="v">
                  <p:oleObj spid="_x0000_s2052" name="Bitmap Image" r:id="rId4" imgW="0" imgH="0" progId="Paint.Picture">
                    <p:embed/>
                  </p:oleObj>
                </mc:Choice>
                <mc:Fallback>
                  <p:oleObj name="Bitmap Image" r:id="rId4" imgW="0" imgH="0" progId="Paint.Picture">
                    <p:embed/>
                    <p:pic>
                      <p:nvPicPr>
                        <p:cNvPr id="33799" name="Object 2">
                          <a:extLst>
                            <a:ext uri="{FF2B5EF4-FFF2-40B4-BE49-F238E27FC236}">
                              <a16:creationId xmlns:a16="http://schemas.microsoft.com/office/drawing/2014/main" id="{35AF98BD-58DE-42A2-B4D7-15F17DAF8F27}"/>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 y="514"/>
                          <a:ext cx="6368" cy="3838"/>
                        </a:xfrm>
                        <a:prstGeom prst="rect">
                          <a:avLst/>
                        </a:prstGeom>
                        <a:noFill/>
                        <a:ln w="9525">
                          <a:solidFill>
                            <a:schemeClr val="bg1"/>
                          </a:solidFill>
                          <a:miter lim="800000"/>
                          <a:headEnd/>
                          <a:tailEnd/>
                        </a:ln>
                        <a:effectLst/>
                        <a:extLst/>
                      </p:spPr>
                    </p:pic>
                  </p:oleObj>
                </mc:Fallback>
              </mc:AlternateContent>
            </a:graphicData>
          </a:graphic>
        </p:graphicFrame>
        <p:grpSp>
          <p:nvGrpSpPr>
            <p:cNvPr id="33800" name="Group 1578">
              <a:extLst>
                <a:ext uri="{FF2B5EF4-FFF2-40B4-BE49-F238E27FC236}">
                  <a16:creationId xmlns:a16="http://schemas.microsoft.com/office/drawing/2014/main" id="{7F568F0A-32AB-42DC-807F-FCBB9FBC8D10}"/>
                </a:ext>
              </a:extLst>
            </p:cNvPr>
            <p:cNvGrpSpPr>
              <a:grpSpLocks/>
            </p:cNvGrpSpPr>
            <p:nvPr/>
          </p:nvGrpSpPr>
          <p:grpSpPr bwMode="auto">
            <a:xfrm>
              <a:off x="288" y="861"/>
              <a:ext cx="5326" cy="3220"/>
              <a:chOff x="288" y="861"/>
              <a:chExt cx="5326" cy="3220"/>
            </a:xfrm>
          </p:grpSpPr>
          <p:sp>
            <p:nvSpPr>
              <p:cNvPr id="33801" name="Rectangle 1538">
                <a:extLst>
                  <a:ext uri="{FF2B5EF4-FFF2-40B4-BE49-F238E27FC236}">
                    <a16:creationId xmlns:a16="http://schemas.microsoft.com/office/drawing/2014/main" id="{793C4CA6-02E7-4F78-81AF-2DEBE7DED775}"/>
                  </a:ext>
                </a:extLst>
              </p:cNvPr>
              <p:cNvSpPr>
                <a:spLocks noChangeArrowheads="1"/>
              </p:cNvSpPr>
              <p:nvPr/>
            </p:nvSpPr>
            <p:spPr bwMode="auto">
              <a:xfrm>
                <a:off x="1420" y="3681"/>
                <a:ext cx="523"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Intestine</a:t>
                </a:r>
              </a:p>
            </p:txBody>
          </p:sp>
          <p:sp>
            <p:nvSpPr>
              <p:cNvPr id="33802" name="Rectangle 1539">
                <a:extLst>
                  <a:ext uri="{FF2B5EF4-FFF2-40B4-BE49-F238E27FC236}">
                    <a16:creationId xmlns:a16="http://schemas.microsoft.com/office/drawing/2014/main" id="{E95E782A-D825-435B-8CD5-0F3442C6BD11}"/>
                  </a:ext>
                </a:extLst>
              </p:cNvPr>
              <p:cNvSpPr>
                <a:spLocks noChangeArrowheads="1"/>
              </p:cNvSpPr>
              <p:nvPr/>
            </p:nvSpPr>
            <p:spPr bwMode="auto">
              <a:xfrm>
                <a:off x="1195" y="861"/>
                <a:ext cx="46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Muscle</a:t>
                </a:r>
              </a:p>
            </p:txBody>
          </p:sp>
          <p:sp>
            <p:nvSpPr>
              <p:cNvPr id="33803" name="Rectangle 1540">
                <a:extLst>
                  <a:ext uri="{FF2B5EF4-FFF2-40B4-BE49-F238E27FC236}">
                    <a16:creationId xmlns:a16="http://schemas.microsoft.com/office/drawing/2014/main" id="{07A5695C-7348-491C-8EE6-F2C3A5CC3526}"/>
                  </a:ext>
                </a:extLst>
              </p:cNvPr>
              <p:cNvSpPr>
                <a:spLocks noChangeArrowheads="1"/>
              </p:cNvSpPr>
              <p:nvPr/>
            </p:nvSpPr>
            <p:spPr bwMode="auto">
              <a:xfrm>
                <a:off x="3510" y="2480"/>
                <a:ext cx="373"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dirty="0">
                    <a:solidFill>
                      <a:schemeClr val="bg1"/>
                    </a:solidFill>
                    <a:ea typeface="宋体" panose="02010600030101010101" pitchFamily="2" charset="-122"/>
                  </a:rPr>
                  <a:t>Liver</a:t>
                </a:r>
              </a:p>
            </p:txBody>
          </p:sp>
          <p:sp>
            <p:nvSpPr>
              <p:cNvPr id="33804" name="Rectangle 1541">
                <a:extLst>
                  <a:ext uri="{FF2B5EF4-FFF2-40B4-BE49-F238E27FC236}">
                    <a16:creationId xmlns:a16="http://schemas.microsoft.com/office/drawing/2014/main" id="{BCA17238-3657-468C-B4DF-F716E8127FE1}"/>
                  </a:ext>
                </a:extLst>
              </p:cNvPr>
              <p:cNvSpPr>
                <a:spLocks noChangeArrowheads="1"/>
              </p:cNvSpPr>
              <p:nvPr/>
            </p:nvSpPr>
            <p:spPr bwMode="auto">
              <a:xfrm>
                <a:off x="5234" y="1378"/>
                <a:ext cx="38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Brain</a:t>
                </a:r>
              </a:p>
            </p:txBody>
          </p:sp>
          <p:sp>
            <p:nvSpPr>
              <p:cNvPr id="33805" name="Rectangle 1542">
                <a:extLst>
                  <a:ext uri="{FF2B5EF4-FFF2-40B4-BE49-F238E27FC236}">
                    <a16:creationId xmlns:a16="http://schemas.microsoft.com/office/drawing/2014/main" id="{88782156-037E-4E6E-9C48-AE1BC446B93C}"/>
                  </a:ext>
                </a:extLst>
              </p:cNvPr>
              <p:cNvSpPr>
                <a:spLocks noChangeArrowheads="1"/>
              </p:cNvSpPr>
              <p:nvPr/>
            </p:nvSpPr>
            <p:spPr bwMode="auto">
              <a:xfrm>
                <a:off x="5061" y="3585"/>
                <a:ext cx="464"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Kidney</a:t>
                </a:r>
              </a:p>
            </p:txBody>
          </p:sp>
          <p:sp>
            <p:nvSpPr>
              <p:cNvPr id="33806" name="Line 1543">
                <a:extLst>
                  <a:ext uri="{FF2B5EF4-FFF2-40B4-BE49-F238E27FC236}">
                    <a16:creationId xmlns:a16="http://schemas.microsoft.com/office/drawing/2014/main" id="{5BD4C57C-259A-4B1C-852C-F9FFBE91784A}"/>
                  </a:ext>
                </a:extLst>
              </p:cNvPr>
              <p:cNvSpPr>
                <a:spLocks noChangeShapeType="1"/>
              </p:cNvSpPr>
              <p:nvPr/>
            </p:nvSpPr>
            <p:spPr bwMode="auto">
              <a:xfrm>
                <a:off x="2448" y="2160"/>
                <a:ext cx="1344"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7" name="Rectangle 1544">
                <a:extLst>
                  <a:ext uri="{FF2B5EF4-FFF2-40B4-BE49-F238E27FC236}">
                    <a16:creationId xmlns:a16="http://schemas.microsoft.com/office/drawing/2014/main" id="{E2EFCE7A-4ED1-4BAA-AAA7-F8F3CD3B00A3}"/>
                  </a:ext>
                </a:extLst>
              </p:cNvPr>
              <p:cNvSpPr>
                <a:spLocks noChangeArrowheads="1"/>
              </p:cNvSpPr>
              <p:nvPr/>
            </p:nvSpPr>
            <p:spPr bwMode="auto">
              <a:xfrm>
                <a:off x="2435" y="1809"/>
                <a:ext cx="1179"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800" b="1">
                    <a:solidFill>
                      <a:schemeClr val="bg1"/>
                    </a:solidFill>
                    <a:ea typeface="宋体" panose="02010600030101010101" pitchFamily="2" charset="-122"/>
                  </a:rPr>
                  <a:t>Gluconeogenesis</a:t>
                </a:r>
              </a:p>
            </p:txBody>
          </p:sp>
          <p:sp>
            <p:nvSpPr>
              <p:cNvPr id="33808" name="Rectangle 1545">
                <a:extLst>
                  <a:ext uri="{FF2B5EF4-FFF2-40B4-BE49-F238E27FC236}">
                    <a16:creationId xmlns:a16="http://schemas.microsoft.com/office/drawing/2014/main" id="{D975DB8E-F9A2-4125-AAB0-476806941DBC}"/>
                  </a:ext>
                </a:extLst>
              </p:cNvPr>
              <p:cNvSpPr>
                <a:spLocks noChangeArrowheads="1"/>
              </p:cNvSpPr>
              <p:nvPr/>
            </p:nvSpPr>
            <p:spPr bwMode="auto">
              <a:xfrm>
                <a:off x="2535" y="2193"/>
                <a:ext cx="879"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Ketogenesis</a:t>
                </a:r>
              </a:p>
            </p:txBody>
          </p:sp>
          <p:sp>
            <p:nvSpPr>
              <p:cNvPr id="33809" name="Line 1546">
                <a:extLst>
                  <a:ext uri="{FF2B5EF4-FFF2-40B4-BE49-F238E27FC236}">
                    <a16:creationId xmlns:a16="http://schemas.microsoft.com/office/drawing/2014/main" id="{F073CC1E-C779-4FF6-9578-909B1B603B48}"/>
                  </a:ext>
                </a:extLst>
              </p:cNvPr>
              <p:cNvSpPr>
                <a:spLocks noChangeShapeType="1"/>
              </p:cNvSpPr>
              <p:nvPr/>
            </p:nvSpPr>
            <p:spPr bwMode="auto">
              <a:xfrm>
                <a:off x="2400" y="2496"/>
                <a:ext cx="912"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0" name="Rectangle 1547">
                <a:extLst>
                  <a:ext uri="{FF2B5EF4-FFF2-40B4-BE49-F238E27FC236}">
                    <a16:creationId xmlns:a16="http://schemas.microsoft.com/office/drawing/2014/main" id="{C7D0E42F-C282-4D8D-8B7F-12C258E89EDC}"/>
                  </a:ext>
                </a:extLst>
              </p:cNvPr>
              <p:cNvSpPr>
                <a:spLocks noChangeArrowheads="1"/>
              </p:cNvSpPr>
              <p:nvPr/>
            </p:nvSpPr>
            <p:spPr bwMode="auto">
              <a:xfrm>
                <a:off x="2518" y="2576"/>
                <a:ext cx="884"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Ureagenesis</a:t>
                </a:r>
              </a:p>
            </p:txBody>
          </p:sp>
          <p:sp>
            <p:nvSpPr>
              <p:cNvPr id="33811" name="Line 1548">
                <a:extLst>
                  <a:ext uri="{FF2B5EF4-FFF2-40B4-BE49-F238E27FC236}">
                    <a16:creationId xmlns:a16="http://schemas.microsoft.com/office/drawing/2014/main" id="{2EBFB0BE-F682-4ECF-8191-F50F71B9178C}"/>
                  </a:ext>
                </a:extLst>
              </p:cNvPr>
              <p:cNvSpPr>
                <a:spLocks noChangeShapeType="1"/>
              </p:cNvSpPr>
              <p:nvPr/>
            </p:nvSpPr>
            <p:spPr bwMode="auto">
              <a:xfrm>
                <a:off x="288" y="1296"/>
                <a:ext cx="1" cy="2736"/>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2" name="Line 1549">
                <a:extLst>
                  <a:ext uri="{FF2B5EF4-FFF2-40B4-BE49-F238E27FC236}">
                    <a16:creationId xmlns:a16="http://schemas.microsoft.com/office/drawing/2014/main" id="{CBBF91DD-484A-49D5-B25C-8E95EFF40C57}"/>
                  </a:ext>
                </a:extLst>
              </p:cNvPr>
              <p:cNvSpPr>
                <a:spLocks noChangeShapeType="1"/>
              </p:cNvSpPr>
              <p:nvPr/>
            </p:nvSpPr>
            <p:spPr bwMode="auto">
              <a:xfrm>
                <a:off x="288" y="4080"/>
                <a:ext cx="3984" cy="1"/>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1550">
                <a:extLst>
                  <a:ext uri="{FF2B5EF4-FFF2-40B4-BE49-F238E27FC236}">
                    <a16:creationId xmlns:a16="http://schemas.microsoft.com/office/drawing/2014/main" id="{D00A4B6E-286E-4D6B-AFF8-7EBC0E5C5173}"/>
                  </a:ext>
                </a:extLst>
              </p:cNvPr>
              <p:cNvSpPr>
                <a:spLocks noChangeShapeType="1"/>
              </p:cNvSpPr>
              <p:nvPr/>
            </p:nvSpPr>
            <p:spPr bwMode="auto">
              <a:xfrm flipV="1">
                <a:off x="4272" y="3810"/>
                <a:ext cx="210" cy="269"/>
              </a:xfrm>
              <a:prstGeom prst="line">
                <a:avLst/>
              </a:prstGeom>
              <a:noFill/>
              <a:ln w="254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1551">
                <a:extLst>
                  <a:ext uri="{FF2B5EF4-FFF2-40B4-BE49-F238E27FC236}">
                    <a16:creationId xmlns:a16="http://schemas.microsoft.com/office/drawing/2014/main" id="{A316AAB2-0B0C-4502-8729-1FC300BAF601}"/>
                  </a:ext>
                </a:extLst>
              </p:cNvPr>
              <p:cNvSpPr>
                <a:spLocks noChangeShapeType="1"/>
              </p:cNvSpPr>
              <p:nvPr/>
            </p:nvSpPr>
            <p:spPr bwMode="auto">
              <a:xfrm>
                <a:off x="288" y="2640"/>
                <a:ext cx="240" cy="192"/>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15" name="Rectangle 1552">
                <a:extLst>
                  <a:ext uri="{FF2B5EF4-FFF2-40B4-BE49-F238E27FC236}">
                    <a16:creationId xmlns:a16="http://schemas.microsoft.com/office/drawing/2014/main" id="{D3F580AF-AD74-43CC-926E-7B09B1212375}"/>
                  </a:ext>
                </a:extLst>
              </p:cNvPr>
              <p:cNvSpPr>
                <a:spLocks noChangeArrowheads="1"/>
              </p:cNvSpPr>
              <p:nvPr/>
            </p:nvSpPr>
            <p:spPr bwMode="auto">
              <a:xfrm>
                <a:off x="461" y="1665"/>
                <a:ext cx="613"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Glutamine</a:t>
                </a:r>
              </a:p>
            </p:txBody>
          </p:sp>
          <p:sp>
            <p:nvSpPr>
              <p:cNvPr id="33816" name="Line 1553">
                <a:extLst>
                  <a:ext uri="{FF2B5EF4-FFF2-40B4-BE49-F238E27FC236}">
                    <a16:creationId xmlns:a16="http://schemas.microsoft.com/office/drawing/2014/main" id="{2FCA53F5-5282-41F1-8381-64753D9CC3C7}"/>
                  </a:ext>
                </a:extLst>
              </p:cNvPr>
              <p:cNvSpPr>
                <a:spLocks noChangeShapeType="1"/>
              </p:cNvSpPr>
              <p:nvPr/>
            </p:nvSpPr>
            <p:spPr bwMode="auto">
              <a:xfrm>
                <a:off x="1152" y="1248"/>
                <a:ext cx="1392" cy="576"/>
              </a:xfrm>
              <a:prstGeom prst="line">
                <a:avLst/>
              </a:prstGeom>
              <a:noFill/>
              <a:ln w="508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17" name="Rectangle 1554">
                <a:extLst>
                  <a:ext uri="{FF2B5EF4-FFF2-40B4-BE49-F238E27FC236}">
                    <a16:creationId xmlns:a16="http://schemas.microsoft.com/office/drawing/2014/main" id="{27FBD6F6-133B-43FF-B4C6-ABD3ECBA6341}"/>
                  </a:ext>
                </a:extLst>
              </p:cNvPr>
              <p:cNvSpPr>
                <a:spLocks noChangeArrowheads="1"/>
              </p:cNvSpPr>
              <p:nvPr/>
            </p:nvSpPr>
            <p:spPr bwMode="auto">
              <a:xfrm>
                <a:off x="1817" y="1306"/>
                <a:ext cx="99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Alanine / Pyruvate</a:t>
                </a:r>
              </a:p>
            </p:txBody>
          </p:sp>
          <p:sp>
            <p:nvSpPr>
              <p:cNvPr id="33818" name="Rectangle 1555">
                <a:extLst>
                  <a:ext uri="{FF2B5EF4-FFF2-40B4-BE49-F238E27FC236}">
                    <a16:creationId xmlns:a16="http://schemas.microsoft.com/office/drawing/2014/main" id="{654A7565-7459-43A0-92AE-6DD9CF064809}"/>
                  </a:ext>
                </a:extLst>
              </p:cNvPr>
              <p:cNvSpPr>
                <a:spLocks noChangeArrowheads="1"/>
              </p:cNvSpPr>
              <p:nvPr/>
            </p:nvSpPr>
            <p:spPr bwMode="auto">
              <a:xfrm>
                <a:off x="3446" y="1413"/>
                <a:ext cx="52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Glucose</a:t>
                </a:r>
              </a:p>
            </p:txBody>
          </p:sp>
          <p:sp>
            <p:nvSpPr>
              <p:cNvPr id="33819" name="Rectangle 1556">
                <a:extLst>
                  <a:ext uri="{FF2B5EF4-FFF2-40B4-BE49-F238E27FC236}">
                    <a16:creationId xmlns:a16="http://schemas.microsoft.com/office/drawing/2014/main" id="{5B9BDB9A-AAA8-4389-80CF-5AF9E56FB965}"/>
                  </a:ext>
                </a:extLst>
              </p:cNvPr>
              <p:cNvSpPr>
                <a:spLocks noChangeArrowheads="1"/>
              </p:cNvSpPr>
              <p:nvPr/>
            </p:nvSpPr>
            <p:spPr bwMode="auto">
              <a:xfrm>
                <a:off x="4501" y="2288"/>
                <a:ext cx="504"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Ketones</a:t>
                </a:r>
              </a:p>
            </p:txBody>
          </p:sp>
          <p:sp>
            <p:nvSpPr>
              <p:cNvPr id="33820" name="Line 1557">
                <a:extLst>
                  <a:ext uri="{FF2B5EF4-FFF2-40B4-BE49-F238E27FC236}">
                    <a16:creationId xmlns:a16="http://schemas.microsoft.com/office/drawing/2014/main" id="{5AFD8E3E-0E38-426B-B336-0892770192E1}"/>
                  </a:ext>
                </a:extLst>
              </p:cNvPr>
              <p:cNvSpPr>
                <a:spLocks noChangeShapeType="1"/>
              </p:cNvSpPr>
              <p:nvPr/>
            </p:nvSpPr>
            <p:spPr bwMode="auto">
              <a:xfrm flipV="1">
                <a:off x="3552" y="1494"/>
                <a:ext cx="774" cy="378"/>
              </a:xfrm>
              <a:prstGeom prst="line">
                <a:avLst/>
              </a:prstGeom>
              <a:noFill/>
              <a:ln w="5715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21" name="Arc 1558">
                <a:extLst>
                  <a:ext uri="{FF2B5EF4-FFF2-40B4-BE49-F238E27FC236}">
                    <a16:creationId xmlns:a16="http://schemas.microsoft.com/office/drawing/2014/main" id="{C77D9F40-955C-4281-84B6-F35BD0907E37}"/>
                  </a:ext>
                </a:extLst>
              </p:cNvPr>
              <p:cNvSpPr>
                <a:spLocks/>
              </p:cNvSpPr>
              <p:nvPr/>
            </p:nvSpPr>
            <p:spPr bwMode="auto">
              <a:xfrm>
                <a:off x="3696" y="1625"/>
                <a:ext cx="1104" cy="728"/>
              </a:xfrm>
              <a:custGeom>
                <a:avLst/>
                <a:gdLst>
                  <a:gd name="T0" fmla="*/ 3 w 21600"/>
                  <a:gd name="T1" fmla="*/ 0 h 23400"/>
                  <a:gd name="T2" fmla="*/ 0 w 21600"/>
                  <a:gd name="T3" fmla="*/ 1 h 23400"/>
                  <a:gd name="T4" fmla="*/ 0 w 21600"/>
                  <a:gd name="T5" fmla="*/ 0 h 23400"/>
                  <a:gd name="T6" fmla="*/ 0 60000 65536"/>
                  <a:gd name="T7" fmla="*/ 0 60000 65536"/>
                  <a:gd name="T8" fmla="*/ 0 60000 65536"/>
                  <a:gd name="T9" fmla="*/ 0 w 21600"/>
                  <a:gd name="T10" fmla="*/ 0 h 23400"/>
                  <a:gd name="T11" fmla="*/ 21600 w 21600"/>
                  <a:gd name="T12" fmla="*/ 23400 h 23400"/>
                </a:gdLst>
                <a:ahLst/>
                <a:cxnLst>
                  <a:cxn ang="T6">
                    <a:pos x="T0" y="T1"/>
                  </a:cxn>
                  <a:cxn ang="T7">
                    <a:pos x="T2" y="T3"/>
                  </a:cxn>
                  <a:cxn ang="T8">
                    <a:pos x="T4" y="T5"/>
                  </a:cxn>
                </a:cxnLst>
                <a:rect l="T9" t="T10" r="T11" b="T12"/>
                <a:pathLst>
                  <a:path w="21600" h="23400" fill="none" extrusionOk="0">
                    <a:moveTo>
                      <a:pt x="21524" y="0"/>
                    </a:moveTo>
                    <a:cubicBezTo>
                      <a:pt x="21574" y="598"/>
                      <a:pt x="21600" y="1199"/>
                      <a:pt x="21600" y="1800"/>
                    </a:cubicBezTo>
                    <a:cubicBezTo>
                      <a:pt x="21600" y="13729"/>
                      <a:pt x="11929" y="23400"/>
                      <a:pt x="-1" y="23400"/>
                    </a:cubicBezTo>
                  </a:path>
                  <a:path w="21600" h="23400" stroke="0" extrusionOk="0">
                    <a:moveTo>
                      <a:pt x="21524" y="0"/>
                    </a:moveTo>
                    <a:cubicBezTo>
                      <a:pt x="21574" y="598"/>
                      <a:pt x="21600" y="1199"/>
                      <a:pt x="21600" y="1800"/>
                    </a:cubicBezTo>
                    <a:cubicBezTo>
                      <a:pt x="21600" y="13729"/>
                      <a:pt x="11929" y="23400"/>
                      <a:pt x="-1" y="23400"/>
                    </a:cubicBezTo>
                    <a:lnTo>
                      <a:pt x="0" y="1800"/>
                    </a:lnTo>
                    <a:lnTo>
                      <a:pt x="21524" y="0"/>
                    </a:lnTo>
                    <a:close/>
                  </a:path>
                </a:pathLst>
              </a:custGeom>
              <a:noFill/>
              <a:ln w="1270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2" name="Arc 1559">
                <a:extLst>
                  <a:ext uri="{FF2B5EF4-FFF2-40B4-BE49-F238E27FC236}">
                    <a16:creationId xmlns:a16="http://schemas.microsoft.com/office/drawing/2014/main" id="{DFDF124A-EDAE-4D56-862F-13E1B0A3E1E7}"/>
                  </a:ext>
                </a:extLst>
              </p:cNvPr>
              <p:cNvSpPr>
                <a:spLocks/>
              </p:cNvSpPr>
              <p:nvPr/>
            </p:nvSpPr>
            <p:spPr bwMode="auto">
              <a:xfrm>
                <a:off x="3688" y="2401"/>
                <a:ext cx="873" cy="528"/>
              </a:xfrm>
              <a:custGeom>
                <a:avLst/>
                <a:gdLst>
                  <a:gd name="T0" fmla="*/ 0 w 23108"/>
                  <a:gd name="T1" fmla="*/ 0 h 21600"/>
                  <a:gd name="T2" fmla="*/ 1 w 23108"/>
                  <a:gd name="T3" fmla="*/ 0 h 21600"/>
                  <a:gd name="T4" fmla="*/ 0 w 23108"/>
                  <a:gd name="T5" fmla="*/ 0 h 21600"/>
                  <a:gd name="T6" fmla="*/ 0 60000 65536"/>
                  <a:gd name="T7" fmla="*/ 0 60000 65536"/>
                  <a:gd name="T8" fmla="*/ 0 60000 65536"/>
                  <a:gd name="T9" fmla="*/ 0 w 23108"/>
                  <a:gd name="T10" fmla="*/ 0 h 21600"/>
                  <a:gd name="T11" fmla="*/ 23108 w 23108"/>
                  <a:gd name="T12" fmla="*/ 21600 h 21600"/>
                </a:gdLst>
                <a:ahLst/>
                <a:cxnLst>
                  <a:cxn ang="T6">
                    <a:pos x="T0" y="T1"/>
                  </a:cxn>
                  <a:cxn ang="T7">
                    <a:pos x="T2" y="T3"/>
                  </a:cxn>
                  <a:cxn ang="T8">
                    <a:pos x="T4" y="T5"/>
                  </a:cxn>
                </a:cxnLst>
                <a:rect l="T9" t="T10" r="T11" b="T12"/>
                <a:pathLst>
                  <a:path w="23108" h="21600" fill="none" extrusionOk="0">
                    <a:moveTo>
                      <a:pt x="-1" y="52"/>
                    </a:moveTo>
                    <a:cubicBezTo>
                      <a:pt x="501" y="17"/>
                      <a:pt x="1004" y="-1"/>
                      <a:pt x="1508" y="-1"/>
                    </a:cubicBezTo>
                    <a:cubicBezTo>
                      <a:pt x="13437" y="-1"/>
                      <a:pt x="23108" y="9670"/>
                      <a:pt x="23108" y="21600"/>
                    </a:cubicBezTo>
                  </a:path>
                  <a:path w="23108" h="21600" stroke="0" extrusionOk="0">
                    <a:moveTo>
                      <a:pt x="-1" y="52"/>
                    </a:moveTo>
                    <a:cubicBezTo>
                      <a:pt x="501" y="17"/>
                      <a:pt x="1004" y="-1"/>
                      <a:pt x="1508" y="-1"/>
                    </a:cubicBezTo>
                    <a:cubicBezTo>
                      <a:pt x="13437" y="-1"/>
                      <a:pt x="23108" y="9670"/>
                      <a:pt x="23108" y="21600"/>
                    </a:cubicBezTo>
                    <a:lnTo>
                      <a:pt x="1508" y="21600"/>
                    </a:lnTo>
                    <a:lnTo>
                      <a:pt x="-1" y="52"/>
                    </a:lnTo>
                    <a:close/>
                  </a:path>
                </a:pathLst>
              </a:custGeom>
              <a:noFill/>
              <a:ln w="12700"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3" name="Line 1560">
                <a:extLst>
                  <a:ext uri="{FF2B5EF4-FFF2-40B4-BE49-F238E27FC236}">
                    <a16:creationId xmlns:a16="http://schemas.microsoft.com/office/drawing/2014/main" id="{CDF9889C-97C4-42C7-8E55-79DEFAF3E4AC}"/>
                  </a:ext>
                </a:extLst>
              </p:cNvPr>
              <p:cNvSpPr>
                <a:spLocks noChangeShapeType="1"/>
              </p:cNvSpPr>
              <p:nvPr/>
            </p:nvSpPr>
            <p:spPr bwMode="auto">
              <a:xfrm>
                <a:off x="3120" y="2784"/>
                <a:ext cx="1248" cy="576"/>
              </a:xfrm>
              <a:prstGeom prst="line">
                <a:avLst/>
              </a:prstGeom>
              <a:noFill/>
              <a:ln w="5715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24" name="Rectangle 1561">
                <a:extLst>
                  <a:ext uri="{FF2B5EF4-FFF2-40B4-BE49-F238E27FC236}">
                    <a16:creationId xmlns:a16="http://schemas.microsoft.com/office/drawing/2014/main" id="{7A3DACF9-146F-4B97-8092-94E051D31323}"/>
                  </a:ext>
                </a:extLst>
              </p:cNvPr>
              <p:cNvSpPr>
                <a:spLocks noChangeArrowheads="1"/>
              </p:cNvSpPr>
              <p:nvPr/>
            </p:nvSpPr>
            <p:spPr bwMode="auto">
              <a:xfrm>
                <a:off x="3427" y="3105"/>
                <a:ext cx="348"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Urea</a:t>
                </a:r>
              </a:p>
            </p:txBody>
          </p:sp>
          <p:sp>
            <p:nvSpPr>
              <p:cNvPr id="33825" name="Arc 1562">
                <a:extLst>
                  <a:ext uri="{FF2B5EF4-FFF2-40B4-BE49-F238E27FC236}">
                    <a16:creationId xmlns:a16="http://schemas.microsoft.com/office/drawing/2014/main" id="{3BCE1933-B7FE-4DD8-91BB-635852F084A2}"/>
                  </a:ext>
                </a:extLst>
              </p:cNvPr>
              <p:cNvSpPr>
                <a:spLocks/>
              </p:cNvSpPr>
              <p:nvPr/>
            </p:nvSpPr>
            <p:spPr bwMode="auto">
              <a:xfrm>
                <a:off x="1536" y="2832"/>
                <a:ext cx="1440" cy="720"/>
              </a:xfrm>
              <a:custGeom>
                <a:avLst/>
                <a:gdLst>
                  <a:gd name="T0" fmla="*/ 6 w 21600"/>
                  <a:gd name="T1" fmla="*/ 0 h 21600"/>
                  <a:gd name="T2" fmla="*/ 0 w 21600"/>
                  <a:gd name="T3" fmla="*/ 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5080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6" name="Rectangle 1563">
                <a:extLst>
                  <a:ext uri="{FF2B5EF4-FFF2-40B4-BE49-F238E27FC236}">
                    <a16:creationId xmlns:a16="http://schemas.microsoft.com/office/drawing/2014/main" id="{B902D953-0E56-495B-A549-C3447651EBDA}"/>
                  </a:ext>
                </a:extLst>
              </p:cNvPr>
              <p:cNvSpPr>
                <a:spLocks noChangeArrowheads="1"/>
              </p:cNvSpPr>
              <p:nvPr/>
            </p:nvSpPr>
            <p:spPr bwMode="auto">
              <a:xfrm>
                <a:off x="2092" y="3489"/>
                <a:ext cx="328"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NH</a:t>
                </a:r>
                <a:r>
                  <a:rPr lang="en-US" altLang="zh-CN" sz="1400" baseline="-25000">
                    <a:solidFill>
                      <a:schemeClr val="bg1"/>
                    </a:solidFill>
                    <a:ea typeface="宋体" panose="02010600030101010101" pitchFamily="2" charset="-122"/>
                  </a:rPr>
                  <a:t>3</a:t>
                </a:r>
              </a:p>
            </p:txBody>
          </p:sp>
          <p:sp>
            <p:nvSpPr>
              <p:cNvPr id="33827" name="Arc 1564">
                <a:extLst>
                  <a:ext uri="{FF2B5EF4-FFF2-40B4-BE49-F238E27FC236}">
                    <a16:creationId xmlns:a16="http://schemas.microsoft.com/office/drawing/2014/main" id="{BA78BD29-03DC-4114-B729-EFCD4EF8BF08}"/>
                  </a:ext>
                </a:extLst>
              </p:cNvPr>
              <p:cNvSpPr>
                <a:spLocks/>
              </p:cNvSpPr>
              <p:nvPr/>
            </p:nvSpPr>
            <p:spPr bwMode="auto">
              <a:xfrm>
                <a:off x="1536" y="2448"/>
                <a:ext cx="816" cy="624"/>
              </a:xfrm>
              <a:custGeom>
                <a:avLst/>
                <a:gdLst>
                  <a:gd name="T0" fmla="*/ 1 w 21600"/>
                  <a:gd name="T1" fmla="*/ 0 h 21599"/>
                  <a:gd name="T2" fmla="*/ 0 w 21600"/>
                  <a:gd name="T3" fmla="*/ 1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600" y="0"/>
                    </a:moveTo>
                    <a:cubicBezTo>
                      <a:pt x="21600" y="11846"/>
                      <a:pt x="12058" y="21482"/>
                      <a:pt x="211" y="21598"/>
                    </a:cubicBezTo>
                  </a:path>
                  <a:path w="21600" h="21599" stroke="0" extrusionOk="0">
                    <a:moveTo>
                      <a:pt x="21600" y="0"/>
                    </a:moveTo>
                    <a:cubicBezTo>
                      <a:pt x="21600" y="11846"/>
                      <a:pt x="12058" y="21482"/>
                      <a:pt x="211" y="21598"/>
                    </a:cubicBezTo>
                    <a:lnTo>
                      <a:pt x="0" y="0"/>
                    </a:lnTo>
                    <a:lnTo>
                      <a:pt x="21600" y="0"/>
                    </a:lnTo>
                    <a:close/>
                  </a:path>
                </a:pathLst>
              </a:custGeom>
              <a:noFill/>
              <a:ln w="38100"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8" name="Rectangle 1565">
                <a:extLst>
                  <a:ext uri="{FF2B5EF4-FFF2-40B4-BE49-F238E27FC236}">
                    <a16:creationId xmlns:a16="http://schemas.microsoft.com/office/drawing/2014/main" id="{8C7063FC-6EA5-444F-89BF-3C8C2F97786A}"/>
                  </a:ext>
                </a:extLst>
              </p:cNvPr>
              <p:cNvSpPr>
                <a:spLocks noChangeArrowheads="1"/>
              </p:cNvSpPr>
              <p:nvPr/>
            </p:nvSpPr>
            <p:spPr bwMode="auto">
              <a:xfrm>
                <a:off x="1526" y="3105"/>
                <a:ext cx="504"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Ketones</a:t>
                </a:r>
              </a:p>
            </p:txBody>
          </p:sp>
          <p:sp>
            <p:nvSpPr>
              <p:cNvPr id="33829" name="Line 1566">
                <a:extLst>
                  <a:ext uri="{FF2B5EF4-FFF2-40B4-BE49-F238E27FC236}">
                    <a16:creationId xmlns:a16="http://schemas.microsoft.com/office/drawing/2014/main" id="{3EE5F385-5568-401C-A293-9EEA842165BA}"/>
                  </a:ext>
                </a:extLst>
              </p:cNvPr>
              <p:cNvSpPr>
                <a:spLocks noChangeShapeType="1"/>
              </p:cNvSpPr>
              <p:nvPr/>
            </p:nvSpPr>
            <p:spPr bwMode="auto">
              <a:xfrm>
                <a:off x="1488" y="2400"/>
                <a:ext cx="960" cy="1"/>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30" name="Line 1567">
                <a:extLst>
                  <a:ext uri="{FF2B5EF4-FFF2-40B4-BE49-F238E27FC236}">
                    <a16:creationId xmlns:a16="http://schemas.microsoft.com/office/drawing/2014/main" id="{B1933733-457F-4A34-A8DB-EF9A62CCA4E2}"/>
                  </a:ext>
                </a:extLst>
              </p:cNvPr>
              <p:cNvSpPr>
                <a:spLocks noChangeShapeType="1"/>
              </p:cNvSpPr>
              <p:nvPr/>
            </p:nvSpPr>
            <p:spPr bwMode="auto">
              <a:xfrm flipV="1">
                <a:off x="1470" y="1968"/>
                <a:ext cx="978" cy="270"/>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31" name="Rectangle 1568">
                <a:extLst>
                  <a:ext uri="{FF2B5EF4-FFF2-40B4-BE49-F238E27FC236}">
                    <a16:creationId xmlns:a16="http://schemas.microsoft.com/office/drawing/2014/main" id="{00C8575D-4732-4834-BA19-06910F1227FB}"/>
                  </a:ext>
                </a:extLst>
              </p:cNvPr>
              <p:cNvSpPr>
                <a:spLocks noChangeArrowheads="1"/>
              </p:cNvSpPr>
              <p:nvPr/>
            </p:nvSpPr>
            <p:spPr bwMode="auto">
              <a:xfrm>
                <a:off x="1464" y="1809"/>
                <a:ext cx="529"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Glycerol</a:t>
                </a:r>
              </a:p>
            </p:txBody>
          </p:sp>
          <p:sp>
            <p:nvSpPr>
              <p:cNvPr id="33832" name="Rectangle 1569">
                <a:extLst>
                  <a:ext uri="{FF2B5EF4-FFF2-40B4-BE49-F238E27FC236}">
                    <a16:creationId xmlns:a16="http://schemas.microsoft.com/office/drawing/2014/main" id="{4719F949-9416-4852-BEF9-DD3F7AB6620B}"/>
                  </a:ext>
                </a:extLst>
              </p:cNvPr>
              <p:cNvSpPr>
                <a:spLocks noChangeArrowheads="1"/>
              </p:cNvSpPr>
              <p:nvPr/>
            </p:nvSpPr>
            <p:spPr bwMode="auto">
              <a:xfrm>
                <a:off x="1574" y="2433"/>
                <a:ext cx="36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AGL</a:t>
                </a:r>
              </a:p>
            </p:txBody>
          </p:sp>
        </p:grpSp>
      </p:grpSp>
      <p:sp>
        <p:nvSpPr>
          <p:cNvPr id="33798" name="Text Box 1571">
            <a:extLst>
              <a:ext uri="{FF2B5EF4-FFF2-40B4-BE49-F238E27FC236}">
                <a16:creationId xmlns:a16="http://schemas.microsoft.com/office/drawing/2014/main" id="{94768547-7A36-43F6-8B26-EEBE8BA654AC}"/>
              </a:ext>
            </a:extLst>
          </p:cNvPr>
          <p:cNvSpPr txBox="1">
            <a:spLocks noChangeArrowheads="1"/>
          </p:cNvSpPr>
          <p:nvPr/>
        </p:nvSpPr>
        <p:spPr bwMode="auto">
          <a:xfrm>
            <a:off x="2590800" y="360045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spcBef>
                <a:spcPct val="50000"/>
              </a:spcBef>
            </a:pPr>
            <a:r>
              <a:rPr lang="en-US" altLang="zh-CN" sz="1400">
                <a:solidFill>
                  <a:schemeClr val="bg1"/>
                </a:solidFill>
                <a:ea typeface="宋体" panose="02010600030101010101" pitchFamily="2" charset="-122"/>
              </a:rPr>
              <a:t>Fat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B0A352B2-796B-4284-A5F7-69DA96BB0041}"/>
              </a:ext>
            </a:extLst>
          </p:cNvPr>
          <p:cNvSpPr>
            <a:spLocks noGrp="1" noChangeArrowheads="1"/>
          </p:cNvSpPr>
          <p:nvPr>
            <p:ph type="title"/>
          </p:nvPr>
        </p:nvSpPr>
        <p:spPr/>
        <p:txBody>
          <a:bodyPr/>
          <a:lstStyle/>
          <a:p>
            <a:r>
              <a:rPr lang="en-US" altLang="zh-CN"/>
              <a:t>Starvation – Late Stage</a:t>
            </a:r>
          </a:p>
        </p:txBody>
      </p:sp>
      <p:sp>
        <p:nvSpPr>
          <p:cNvPr id="3" name="Content Placeholder 2">
            <a:extLst>
              <a:ext uri="{FF2B5EF4-FFF2-40B4-BE49-F238E27FC236}">
                <a16:creationId xmlns:a16="http://schemas.microsoft.com/office/drawing/2014/main" id="{3FF41AF0-7585-4FEC-AF69-0E833A5002CD}"/>
              </a:ext>
            </a:extLst>
          </p:cNvPr>
          <p:cNvSpPr>
            <a:spLocks noGrp="1"/>
          </p:cNvSpPr>
          <p:nvPr>
            <p:ph idx="1"/>
          </p:nvPr>
        </p:nvSpPr>
        <p:spPr/>
        <p:txBody>
          <a:bodyPr/>
          <a:lstStyle/>
          <a:p>
            <a:endParaRPr lang="en-CA"/>
          </a:p>
        </p:txBody>
      </p:sp>
      <p:grpSp>
        <p:nvGrpSpPr>
          <p:cNvPr id="35843" name="Group 48">
            <a:extLst>
              <a:ext uri="{FF2B5EF4-FFF2-40B4-BE49-F238E27FC236}">
                <a16:creationId xmlns:a16="http://schemas.microsoft.com/office/drawing/2014/main" id="{656ABD8B-2D97-48DA-83FE-CC7D468E704C}"/>
              </a:ext>
            </a:extLst>
          </p:cNvPr>
          <p:cNvGrpSpPr>
            <a:grpSpLocks/>
          </p:cNvGrpSpPr>
          <p:nvPr/>
        </p:nvGrpSpPr>
        <p:grpSpPr bwMode="auto">
          <a:xfrm>
            <a:off x="935182" y="1318419"/>
            <a:ext cx="10418618" cy="5539581"/>
            <a:chOff x="0" y="940"/>
            <a:chExt cx="5568" cy="3380"/>
          </a:xfrm>
        </p:grpSpPr>
        <p:graphicFrame>
          <p:nvGraphicFramePr>
            <p:cNvPr id="35844" name="Object 2">
              <a:extLst>
                <a:ext uri="{FF2B5EF4-FFF2-40B4-BE49-F238E27FC236}">
                  <a16:creationId xmlns:a16="http://schemas.microsoft.com/office/drawing/2014/main" id="{81430F7F-2465-42A7-9AB7-CBE29CF98CD8}"/>
                </a:ext>
              </a:extLst>
            </p:cNvPr>
            <p:cNvGraphicFramePr>
              <a:graphicFrameLocks/>
            </p:cNvGraphicFramePr>
            <p:nvPr/>
          </p:nvGraphicFramePr>
          <p:xfrm>
            <a:off x="0" y="943"/>
            <a:ext cx="5568" cy="3377"/>
          </p:xfrm>
          <a:graphic>
            <a:graphicData uri="http://schemas.openxmlformats.org/presentationml/2006/ole">
              <mc:AlternateContent xmlns:mc="http://schemas.openxmlformats.org/markup-compatibility/2006">
                <mc:Choice xmlns:v="urn:schemas-microsoft-com:vml" Requires="v">
                  <p:oleObj spid="_x0000_s3076" name="Bitmap Image" r:id="rId4" imgW="0" imgH="0" progId="Paint.Picture">
                    <p:embed/>
                  </p:oleObj>
                </mc:Choice>
                <mc:Fallback>
                  <p:oleObj name="Bitmap Image" r:id="rId4" imgW="0" imgH="0" progId="Paint.Picture">
                    <p:embed/>
                    <p:pic>
                      <p:nvPicPr>
                        <p:cNvPr id="35844" name="Object 2">
                          <a:extLst>
                            <a:ext uri="{FF2B5EF4-FFF2-40B4-BE49-F238E27FC236}">
                              <a16:creationId xmlns:a16="http://schemas.microsoft.com/office/drawing/2014/main" id="{81430F7F-2465-42A7-9AB7-CBE29CF98CD8}"/>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43"/>
                          <a:ext cx="5568" cy="3377"/>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35845" name="Rectangle 13">
              <a:extLst>
                <a:ext uri="{FF2B5EF4-FFF2-40B4-BE49-F238E27FC236}">
                  <a16:creationId xmlns:a16="http://schemas.microsoft.com/office/drawing/2014/main" id="{C8A68FB5-7556-4672-86F0-FB48824B2914}"/>
                </a:ext>
              </a:extLst>
            </p:cNvPr>
            <p:cNvSpPr>
              <a:spLocks noChangeArrowheads="1"/>
            </p:cNvSpPr>
            <p:nvPr/>
          </p:nvSpPr>
          <p:spPr bwMode="auto">
            <a:xfrm>
              <a:off x="1325" y="3694"/>
              <a:ext cx="52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Intestine</a:t>
              </a:r>
            </a:p>
          </p:txBody>
        </p:sp>
        <p:sp>
          <p:nvSpPr>
            <p:cNvPr id="35846" name="Rectangle 14">
              <a:extLst>
                <a:ext uri="{FF2B5EF4-FFF2-40B4-BE49-F238E27FC236}">
                  <a16:creationId xmlns:a16="http://schemas.microsoft.com/office/drawing/2014/main" id="{0E9F5A92-8B2B-48ED-9CA7-50DD5A55BBC8}"/>
                </a:ext>
              </a:extLst>
            </p:cNvPr>
            <p:cNvSpPr>
              <a:spLocks noChangeArrowheads="1"/>
            </p:cNvSpPr>
            <p:nvPr/>
          </p:nvSpPr>
          <p:spPr bwMode="auto">
            <a:xfrm>
              <a:off x="1100" y="940"/>
              <a:ext cx="46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Muscle</a:t>
              </a:r>
            </a:p>
          </p:txBody>
        </p:sp>
        <p:sp>
          <p:nvSpPr>
            <p:cNvPr id="35847" name="Rectangle 15">
              <a:extLst>
                <a:ext uri="{FF2B5EF4-FFF2-40B4-BE49-F238E27FC236}">
                  <a16:creationId xmlns:a16="http://schemas.microsoft.com/office/drawing/2014/main" id="{6305F277-5A85-4665-8BE9-D4A62849FB5C}"/>
                </a:ext>
              </a:extLst>
            </p:cNvPr>
            <p:cNvSpPr>
              <a:spLocks noChangeArrowheads="1"/>
            </p:cNvSpPr>
            <p:nvPr/>
          </p:nvSpPr>
          <p:spPr bwMode="auto">
            <a:xfrm>
              <a:off x="3414" y="2523"/>
              <a:ext cx="37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Liver</a:t>
              </a:r>
            </a:p>
          </p:txBody>
        </p:sp>
        <p:sp>
          <p:nvSpPr>
            <p:cNvPr id="35848" name="Rectangle 16">
              <a:extLst>
                <a:ext uri="{FF2B5EF4-FFF2-40B4-BE49-F238E27FC236}">
                  <a16:creationId xmlns:a16="http://schemas.microsoft.com/office/drawing/2014/main" id="{A9F60752-1CC7-4356-A2D8-97BAE1520877}"/>
                </a:ext>
              </a:extLst>
            </p:cNvPr>
            <p:cNvSpPr>
              <a:spLocks noChangeArrowheads="1"/>
            </p:cNvSpPr>
            <p:nvPr/>
          </p:nvSpPr>
          <p:spPr bwMode="auto">
            <a:xfrm>
              <a:off x="5139" y="1444"/>
              <a:ext cx="37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Brain</a:t>
              </a:r>
            </a:p>
          </p:txBody>
        </p:sp>
        <p:sp>
          <p:nvSpPr>
            <p:cNvPr id="35849" name="Rectangle 17">
              <a:extLst>
                <a:ext uri="{FF2B5EF4-FFF2-40B4-BE49-F238E27FC236}">
                  <a16:creationId xmlns:a16="http://schemas.microsoft.com/office/drawing/2014/main" id="{8044B6A7-D449-4C43-B62F-B9471149817E}"/>
                </a:ext>
              </a:extLst>
            </p:cNvPr>
            <p:cNvSpPr>
              <a:spLocks noChangeArrowheads="1"/>
            </p:cNvSpPr>
            <p:nvPr/>
          </p:nvSpPr>
          <p:spPr bwMode="auto">
            <a:xfrm>
              <a:off x="4965" y="3600"/>
              <a:ext cx="46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Kidney</a:t>
              </a:r>
            </a:p>
          </p:txBody>
        </p:sp>
        <p:sp>
          <p:nvSpPr>
            <p:cNvPr id="35850" name="Line 18">
              <a:extLst>
                <a:ext uri="{FF2B5EF4-FFF2-40B4-BE49-F238E27FC236}">
                  <a16:creationId xmlns:a16="http://schemas.microsoft.com/office/drawing/2014/main" id="{F471F38E-F367-4DF9-B43E-CEEFDA1663F0}"/>
                </a:ext>
              </a:extLst>
            </p:cNvPr>
            <p:cNvSpPr>
              <a:spLocks noChangeShapeType="1"/>
            </p:cNvSpPr>
            <p:nvPr/>
          </p:nvSpPr>
          <p:spPr bwMode="auto">
            <a:xfrm>
              <a:off x="2352" y="2209"/>
              <a:ext cx="1344"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1" name="Rectangle 19">
              <a:extLst>
                <a:ext uri="{FF2B5EF4-FFF2-40B4-BE49-F238E27FC236}">
                  <a16:creationId xmlns:a16="http://schemas.microsoft.com/office/drawing/2014/main" id="{BF3C8842-F370-4AD0-BAE5-2399BB5EB6FD}"/>
                </a:ext>
              </a:extLst>
            </p:cNvPr>
            <p:cNvSpPr>
              <a:spLocks noChangeArrowheads="1"/>
            </p:cNvSpPr>
            <p:nvPr/>
          </p:nvSpPr>
          <p:spPr bwMode="auto">
            <a:xfrm>
              <a:off x="2342" y="1866"/>
              <a:ext cx="117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800" b="1">
                  <a:solidFill>
                    <a:schemeClr val="bg1"/>
                  </a:solidFill>
                  <a:ea typeface="宋体" panose="02010600030101010101" pitchFamily="2" charset="-122"/>
                </a:rPr>
                <a:t>Gluconeogenesis</a:t>
              </a:r>
            </a:p>
          </p:txBody>
        </p:sp>
        <p:sp>
          <p:nvSpPr>
            <p:cNvPr id="35852" name="Rectangle 20">
              <a:extLst>
                <a:ext uri="{FF2B5EF4-FFF2-40B4-BE49-F238E27FC236}">
                  <a16:creationId xmlns:a16="http://schemas.microsoft.com/office/drawing/2014/main" id="{766CA21E-2469-49DA-A1ED-A1C5CE3287E6}"/>
                </a:ext>
              </a:extLst>
            </p:cNvPr>
            <p:cNvSpPr>
              <a:spLocks noChangeArrowheads="1"/>
            </p:cNvSpPr>
            <p:nvPr/>
          </p:nvSpPr>
          <p:spPr bwMode="auto">
            <a:xfrm>
              <a:off x="2438" y="2240"/>
              <a:ext cx="87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Ketogenesis</a:t>
              </a:r>
            </a:p>
          </p:txBody>
        </p:sp>
        <p:sp>
          <p:nvSpPr>
            <p:cNvPr id="35853" name="Line 21">
              <a:extLst>
                <a:ext uri="{FF2B5EF4-FFF2-40B4-BE49-F238E27FC236}">
                  <a16:creationId xmlns:a16="http://schemas.microsoft.com/office/drawing/2014/main" id="{DE40F308-0964-4788-832E-1169F5E2457C}"/>
                </a:ext>
              </a:extLst>
            </p:cNvPr>
            <p:cNvSpPr>
              <a:spLocks noChangeShapeType="1"/>
            </p:cNvSpPr>
            <p:nvPr/>
          </p:nvSpPr>
          <p:spPr bwMode="auto">
            <a:xfrm>
              <a:off x="2304" y="2537"/>
              <a:ext cx="912"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4" name="Rectangle 22">
              <a:extLst>
                <a:ext uri="{FF2B5EF4-FFF2-40B4-BE49-F238E27FC236}">
                  <a16:creationId xmlns:a16="http://schemas.microsoft.com/office/drawing/2014/main" id="{4EA7BF24-D23A-4DFC-94BD-130E656559D9}"/>
                </a:ext>
              </a:extLst>
            </p:cNvPr>
            <p:cNvSpPr>
              <a:spLocks noChangeArrowheads="1"/>
            </p:cNvSpPr>
            <p:nvPr/>
          </p:nvSpPr>
          <p:spPr bwMode="auto">
            <a:xfrm>
              <a:off x="2422" y="2617"/>
              <a:ext cx="87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Ureagenesis</a:t>
              </a:r>
            </a:p>
          </p:txBody>
        </p:sp>
        <p:sp>
          <p:nvSpPr>
            <p:cNvPr id="35855" name="Line 23">
              <a:extLst>
                <a:ext uri="{FF2B5EF4-FFF2-40B4-BE49-F238E27FC236}">
                  <a16:creationId xmlns:a16="http://schemas.microsoft.com/office/drawing/2014/main" id="{14DD6AC0-586B-4D81-88D5-57AB3460E264}"/>
                </a:ext>
              </a:extLst>
            </p:cNvPr>
            <p:cNvSpPr>
              <a:spLocks noChangeShapeType="1"/>
            </p:cNvSpPr>
            <p:nvPr/>
          </p:nvSpPr>
          <p:spPr bwMode="auto">
            <a:xfrm>
              <a:off x="192" y="1365"/>
              <a:ext cx="1" cy="2673"/>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6" name="Line 24">
              <a:extLst>
                <a:ext uri="{FF2B5EF4-FFF2-40B4-BE49-F238E27FC236}">
                  <a16:creationId xmlns:a16="http://schemas.microsoft.com/office/drawing/2014/main" id="{CE8D80F6-4A2F-43C7-AC25-DE9F235E5755}"/>
                </a:ext>
              </a:extLst>
            </p:cNvPr>
            <p:cNvSpPr>
              <a:spLocks noChangeShapeType="1"/>
            </p:cNvSpPr>
            <p:nvPr/>
          </p:nvSpPr>
          <p:spPr bwMode="auto">
            <a:xfrm>
              <a:off x="192" y="4085"/>
              <a:ext cx="3984" cy="1"/>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7" name="Line 25">
              <a:extLst>
                <a:ext uri="{FF2B5EF4-FFF2-40B4-BE49-F238E27FC236}">
                  <a16:creationId xmlns:a16="http://schemas.microsoft.com/office/drawing/2014/main" id="{7A430DDE-3B57-41D8-9288-5E0246B7103A}"/>
                </a:ext>
              </a:extLst>
            </p:cNvPr>
            <p:cNvSpPr>
              <a:spLocks noChangeShapeType="1"/>
            </p:cNvSpPr>
            <p:nvPr/>
          </p:nvSpPr>
          <p:spPr bwMode="auto">
            <a:xfrm flipV="1">
              <a:off x="4176" y="3821"/>
              <a:ext cx="210" cy="263"/>
            </a:xfrm>
            <a:prstGeom prst="line">
              <a:avLst/>
            </a:prstGeom>
            <a:noFill/>
            <a:ln w="254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58" name="Line 26">
              <a:extLst>
                <a:ext uri="{FF2B5EF4-FFF2-40B4-BE49-F238E27FC236}">
                  <a16:creationId xmlns:a16="http://schemas.microsoft.com/office/drawing/2014/main" id="{8B19EBB4-AE16-43A0-865E-CFD9241A3431}"/>
                </a:ext>
              </a:extLst>
            </p:cNvPr>
            <p:cNvSpPr>
              <a:spLocks noChangeShapeType="1"/>
            </p:cNvSpPr>
            <p:nvPr/>
          </p:nvSpPr>
          <p:spPr bwMode="auto">
            <a:xfrm>
              <a:off x="192" y="2678"/>
              <a:ext cx="240" cy="188"/>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59" name="Rectangle 27">
              <a:extLst>
                <a:ext uri="{FF2B5EF4-FFF2-40B4-BE49-F238E27FC236}">
                  <a16:creationId xmlns:a16="http://schemas.microsoft.com/office/drawing/2014/main" id="{D80C429A-4032-49DA-9B09-A44262464CA1}"/>
                </a:ext>
              </a:extLst>
            </p:cNvPr>
            <p:cNvSpPr>
              <a:spLocks noChangeArrowheads="1"/>
            </p:cNvSpPr>
            <p:nvPr/>
          </p:nvSpPr>
          <p:spPr bwMode="auto">
            <a:xfrm>
              <a:off x="367" y="1726"/>
              <a:ext cx="61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Glutamine</a:t>
              </a:r>
            </a:p>
          </p:txBody>
        </p:sp>
        <p:sp>
          <p:nvSpPr>
            <p:cNvPr id="35860" name="Line 28">
              <a:extLst>
                <a:ext uri="{FF2B5EF4-FFF2-40B4-BE49-F238E27FC236}">
                  <a16:creationId xmlns:a16="http://schemas.microsoft.com/office/drawing/2014/main" id="{F30BC3B0-F88C-4AF8-8814-0498E3C32298}"/>
                </a:ext>
              </a:extLst>
            </p:cNvPr>
            <p:cNvSpPr>
              <a:spLocks noChangeShapeType="1"/>
            </p:cNvSpPr>
            <p:nvPr/>
          </p:nvSpPr>
          <p:spPr bwMode="auto">
            <a:xfrm>
              <a:off x="1056" y="1318"/>
              <a:ext cx="1392" cy="563"/>
            </a:xfrm>
            <a:prstGeom prst="line">
              <a:avLst/>
            </a:prstGeom>
            <a:noFill/>
            <a:ln w="127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1" name="Rectangle 29">
              <a:extLst>
                <a:ext uri="{FF2B5EF4-FFF2-40B4-BE49-F238E27FC236}">
                  <a16:creationId xmlns:a16="http://schemas.microsoft.com/office/drawing/2014/main" id="{73E003D9-C02C-4962-89BD-2F928B778056}"/>
                </a:ext>
              </a:extLst>
            </p:cNvPr>
            <p:cNvSpPr>
              <a:spLocks noChangeArrowheads="1"/>
            </p:cNvSpPr>
            <p:nvPr/>
          </p:nvSpPr>
          <p:spPr bwMode="auto">
            <a:xfrm>
              <a:off x="1724" y="1374"/>
              <a:ext cx="99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Alanine / Pyruvate</a:t>
              </a:r>
            </a:p>
          </p:txBody>
        </p:sp>
        <p:sp>
          <p:nvSpPr>
            <p:cNvPr id="35862" name="Rectangle 30">
              <a:extLst>
                <a:ext uri="{FF2B5EF4-FFF2-40B4-BE49-F238E27FC236}">
                  <a16:creationId xmlns:a16="http://schemas.microsoft.com/office/drawing/2014/main" id="{6D99A841-AAD3-4E45-A312-C33CEF8F3903}"/>
                </a:ext>
              </a:extLst>
            </p:cNvPr>
            <p:cNvSpPr>
              <a:spLocks noChangeArrowheads="1"/>
            </p:cNvSpPr>
            <p:nvPr/>
          </p:nvSpPr>
          <p:spPr bwMode="auto">
            <a:xfrm>
              <a:off x="3350" y="1479"/>
              <a:ext cx="52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Glucose</a:t>
              </a:r>
            </a:p>
          </p:txBody>
        </p:sp>
        <p:sp>
          <p:nvSpPr>
            <p:cNvPr id="35863" name="Rectangle 31">
              <a:extLst>
                <a:ext uri="{FF2B5EF4-FFF2-40B4-BE49-F238E27FC236}">
                  <a16:creationId xmlns:a16="http://schemas.microsoft.com/office/drawing/2014/main" id="{1952DE2E-0B90-4309-84C3-A21A24E696ED}"/>
                </a:ext>
              </a:extLst>
            </p:cNvPr>
            <p:cNvSpPr>
              <a:spLocks noChangeArrowheads="1"/>
            </p:cNvSpPr>
            <p:nvPr/>
          </p:nvSpPr>
          <p:spPr bwMode="auto">
            <a:xfrm>
              <a:off x="4406" y="2335"/>
              <a:ext cx="50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Ketones</a:t>
              </a:r>
            </a:p>
          </p:txBody>
        </p:sp>
        <p:sp>
          <p:nvSpPr>
            <p:cNvPr id="35864" name="Line 32">
              <a:extLst>
                <a:ext uri="{FF2B5EF4-FFF2-40B4-BE49-F238E27FC236}">
                  <a16:creationId xmlns:a16="http://schemas.microsoft.com/office/drawing/2014/main" id="{9897F8C0-DFC4-4FCF-971B-331A411E12C2}"/>
                </a:ext>
              </a:extLst>
            </p:cNvPr>
            <p:cNvSpPr>
              <a:spLocks noChangeShapeType="1"/>
            </p:cNvSpPr>
            <p:nvPr/>
          </p:nvSpPr>
          <p:spPr bwMode="auto">
            <a:xfrm flipV="1">
              <a:off x="3456" y="1558"/>
              <a:ext cx="774" cy="370"/>
            </a:xfrm>
            <a:prstGeom prst="line">
              <a:avLst/>
            </a:prstGeom>
            <a:noFill/>
            <a:ln w="127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5" name="Arc 33">
              <a:extLst>
                <a:ext uri="{FF2B5EF4-FFF2-40B4-BE49-F238E27FC236}">
                  <a16:creationId xmlns:a16="http://schemas.microsoft.com/office/drawing/2014/main" id="{D3794836-0C10-4B82-B058-4418F3210F5B}"/>
                </a:ext>
              </a:extLst>
            </p:cNvPr>
            <p:cNvSpPr>
              <a:spLocks/>
            </p:cNvSpPr>
            <p:nvPr/>
          </p:nvSpPr>
          <p:spPr bwMode="auto">
            <a:xfrm>
              <a:off x="3600" y="1686"/>
              <a:ext cx="1104" cy="712"/>
            </a:xfrm>
            <a:custGeom>
              <a:avLst/>
              <a:gdLst>
                <a:gd name="T0" fmla="*/ 3 w 21600"/>
                <a:gd name="T1" fmla="*/ 0 h 23400"/>
                <a:gd name="T2" fmla="*/ 0 w 21600"/>
                <a:gd name="T3" fmla="*/ 1 h 23400"/>
                <a:gd name="T4" fmla="*/ 0 w 21600"/>
                <a:gd name="T5" fmla="*/ 0 h 23400"/>
                <a:gd name="T6" fmla="*/ 0 60000 65536"/>
                <a:gd name="T7" fmla="*/ 0 60000 65536"/>
                <a:gd name="T8" fmla="*/ 0 60000 65536"/>
                <a:gd name="T9" fmla="*/ 0 w 21600"/>
                <a:gd name="T10" fmla="*/ 0 h 23400"/>
                <a:gd name="T11" fmla="*/ 21600 w 21600"/>
                <a:gd name="T12" fmla="*/ 23400 h 23400"/>
              </a:gdLst>
              <a:ahLst/>
              <a:cxnLst>
                <a:cxn ang="T6">
                  <a:pos x="T0" y="T1"/>
                </a:cxn>
                <a:cxn ang="T7">
                  <a:pos x="T2" y="T3"/>
                </a:cxn>
                <a:cxn ang="T8">
                  <a:pos x="T4" y="T5"/>
                </a:cxn>
              </a:cxnLst>
              <a:rect l="T9" t="T10" r="T11" b="T12"/>
              <a:pathLst>
                <a:path w="21600" h="23400" fill="none" extrusionOk="0">
                  <a:moveTo>
                    <a:pt x="21524" y="0"/>
                  </a:moveTo>
                  <a:cubicBezTo>
                    <a:pt x="21574" y="598"/>
                    <a:pt x="21600" y="1199"/>
                    <a:pt x="21600" y="1800"/>
                  </a:cubicBezTo>
                  <a:cubicBezTo>
                    <a:pt x="21600" y="13729"/>
                    <a:pt x="11929" y="23400"/>
                    <a:pt x="-1" y="23400"/>
                  </a:cubicBezTo>
                </a:path>
                <a:path w="21600" h="23400" stroke="0" extrusionOk="0">
                  <a:moveTo>
                    <a:pt x="21524" y="0"/>
                  </a:moveTo>
                  <a:cubicBezTo>
                    <a:pt x="21574" y="598"/>
                    <a:pt x="21600" y="1199"/>
                    <a:pt x="21600" y="1800"/>
                  </a:cubicBezTo>
                  <a:cubicBezTo>
                    <a:pt x="21600" y="13729"/>
                    <a:pt x="11929" y="23400"/>
                    <a:pt x="-1" y="23400"/>
                  </a:cubicBezTo>
                  <a:lnTo>
                    <a:pt x="0" y="1800"/>
                  </a:lnTo>
                  <a:lnTo>
                    <a:pt x="21524" y="0"/>
                  </a:lnTo>
                  <a:close/>
                </a:path>
              </a:pathLst>
            </a:custGeom>
            <a:noFill/>
            <a:ln w="5715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66" name="Arc 34">
              <a:extLst>
                <a:ext uri="{FF2B5EF4-FFF2-40B4-BE49-F238E27FC236}">
                  <a16:creationId xmlns:a16="http://schemas.microsoft.com/office/drawing/2014/main" id="{50362394-4A36-4009-B83A-5F16DCEDDC11}"/>
                </a:ext>
              </a:extLst>
            </p:cNvPr>
            <p:cNvSpPr>
              <a:spLocks/>
            </p:cNvSpPr>
            <p:nvPr/>
          </p:nvSpPr>
          <p:spPr bwMode="auto">
            <a:xfrm>
              <a:off x="3592" y="2445"/>
              <a:ext cx="873" cy="515"/>
            </a:xfrm>
            <a:custGeom>
              <a:avLst/>
              <a:gdLst>
                <a:gd name="T0" fmla="*/ 0 w 23108"/>
                <a:gd name="T1" fmla="*/ 0 h 21600"/>
                <a:gd name="T2" fmla="*/ 1 w 23108"/>
                <a:gd name="T3" fmla="*/ 0 h 21600"/>
                <a:gd name="T4" fmla="*/ 0 w 23108"/>
                <a:gd name="T5" fmla="*/ 0 h 21600"/>
                <a:gd name="T6" fmla="*/ 0 60000 65536"/>
                <a:gd name="T7" fmla="*/ 0 60000 65536"/>
                <a:gd name="T8" fmla="*/ 0 60000 65536"/>
                <a:gd name="T9" fmla="*/ 0 w 23108"/>
                <a:gd name="T10" fmla="*/ 0 h 21600"/>
                <a:gd name="T11" fmla="*/ 23108 w 23108"/>
                <a:gd name="T12" fmla="*/ 21600 h 21600"/>
              </a:gdLst>
              <a:ahLst/>
              <a:cxnLst>
                <a:cxn ang="T6">
                  <a:pos x="T0" y="T1"/>
                </a:cxn>
                <a:cxn ang="T7">
                  <a:pos x="T2" y="T3"/>
                </a:cxn>
                <a:cxn ang="T8">
                  <a:pos x="T4" y="T5"/>
                </a:cxn>
              </a:cxnLst>
              <a:rect l="T9" t="T10" r="T11" b="T12"/>
              <a:pathLst>
                <a:path w="23108" h="21600" fill="none" extrusionOk="0">
                  <a:moveTo>
                    <a:pt x="-1" y="52"/>
                  </a:moveTo>
                  <a:cubicBezTo>
                    <a:pt x="501" y="17"/>
                    <a:pt x="1004" y="-1"/>
                    <a:pt x="1508" y="-1"/>
                  </a:cubicBezTo>
                  <a:cubicBezTo>
                    <a:pt x="13437" y="-1"/>
                    <a:pt x="23108" y="9670"/>
                    <a:pt x="23108" y="21600"/>
                  </a:cubicBezTo>
                </a:path>
                <a:path w="23108" h="21600" stroke="0" extrusionOk="0">
                  <a:moveTo>
                    <a:pt x="-1" y="52"/>
                  </a:moveTo>
                  <a:cubicBezTo>
                    <a:pt x="501" y="17"/>
                    <a:pt x="1004" y="-1"/>
                    <a:pt x="1508" y="-1"/>
                  </a:cubicBezTo>
                  <a:cubicBezTo>
                    <a:pt x="13437" y="-1"/>
                    <a:pt x="23108" y="9670"/>
                    <a:pt x="23108" y="21600"/>
                  </a:cubicBezTo>
                  <a:lnTo>
                    <a:pt x="1508" y="21600"/>
                  </a:lnTo>
                  <a:lnTo>
                    <a:pt x="-1" y="52"/>
                  </a:lnTo>
                  <a:close/>
                </a:path>
              </a:pathLst>
            </a:custGeom>
            <a:noFill/>
            <a:ln w="57150"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67" name="Line 35">
              <a:extLst>
                <a:ext uri="{FF2B5EF4-FFF2-40B4-BE49-F238E27FC236}">
                  <a16:creationId xmlns:a16="http://schemas.microsoft.com/office/drawing/2014/main" id="{ED6DF131-781F-4DE9-8F5C-0D14DD32D49D}"/>
                </a:ext>
              </a:extLst>
            </p:cNvPr>
            <p:cNvSpPr>
              <a:spLocks noChangeShapeType="1"/>
            </p:cNvSpPr>
            <p:nvPr/>
          </p:nvSpPr>
          <p:spPr bwMode="auto">
            <a:xfrm>
              <a:off x="3024" y="2819"/>
              <a:ext cx="1248" cy="563"/>
            </a:xfrm>
            <a:prstGeom prst="line">
              <a:avLst/>
            </a:prstGeom>
            <a:noFill/>
            <a:ln w="127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8" name="Rectangle 36">
              <a:extLst>
                <a:ext uri="{FF2B5EF4-FFF2-40B4-BE49-F238E27FC236}">
                  <a16:creationId xmlns:a16="http://schemas.microsoft.com/office/drawing/2014/main" id="{E875858D-25BA-4F1C-8474-F1E2406AFAC9}"/>
                </a:ext>
              </a:extLst>
            </p:cNvPr>
            <p:cNvSpPr>
              <a:spLocks noChangeArrowheads="1"/>
            </p:cNvSpPr>
            <p:nvPr/>
          </p:nvSpPr>
          <p:spPr bwMode="auto">
            <a:xfrm>
              <a:off x="3331" y="3131"/>
              <a:ext cx="34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Urea</a:t>
              </a:r>
            </a:p>
          </p:txBody>
        </p:sp>
        <p:sp>
          <p:nvSpPr>
            <p:cNvPr id="35869" name="Arc 37">
              <a:extLst>
                <a:ext uri="{FF2B5EF4-FFF2-40B4-BE49-F238E27FC236}">
                  <a16:creationId xmlns:a16="http://schemas.microsoft.com/office/drawing/2014/main" id="{60D2892E-D038-4007-B538-046D443C0B04}"/>
                </a:ext>
              </a:extLst>
            </p:cNvPr>
            <p:cNvSpPr>
              <a:spLocks/>
            </p:cNvSpPr>
            <p:nvPr/>
          </p:nvSpPr>
          <p:spPr bwMode="auto">
            <a:xfrm>
              <a:off x="1440" y="2866"/>
              <a:ext cx="1440" cy="703"/>
            </a:xfrm>
            <a:custGeom>
              <a:avLst/>
              <a:gdLst>
                <a:gd name="T0" fmla="*/ 6 w 21600"/>
                <a:gd name="T1" fmla="*/ 0 h 21600"/>
                <a:gd name="T2" fmla="*/ 0 w 21600"/>
                <a:gd name="T3" fmla="*/ 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5080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70" name="Rectangle 38">
              <a:extLst>
                <a:ext uri="{FF2B5EF4-FFF2-40B4-BE49-F238E27FC236}">
                  <a16:creationId xmlns:a16="http://schemas.microsoft.com/office/drawing/2014/main" id="{012625A4-6FC8-4AD0-86C5-6758DE5DC7C2}"/>
                </a:ext>
              </a:extLst>
            </p:cNvPr>
            <p:cNvSpPr>
              <a:spLocks noChangeArrowheads="1"/>
            </p:cNvSpPr>
            <p:nvPr/>
          </p:nvSpPr>
          <p:spPr bwMode="auto">
            <a:xfrm>
              <a:off x="1997" y="3508"/>
              <a:ext cx="32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NH</a:t>
              </a:r>
              <a:r>
                <a:rPr lang="en-US" altLang="zh-CN" sz="1400" baseline="-25000">
                  <a:solidFill>
                    <a:schemeClr val="bg1"/>
                  </a:solidFill>
                  <a:ea typeface="宋体" panose="02010600030101010101" pitchFamily="2" charset="-122"/>
                </a:rPr>
                <a:t>3</a:t>
              </a:r>
            </a:p>
          </p:txBody>
        </p:sp>
        <p:sp>
          <p:nvSpPr>
            <p:cNvPr id="35871" name="Arc 39">
              <a:extLst>
                <a:ext uri="{FF2B5EF4-FFF2-40B4-BE49-F238E27FC236}">
                  <a16:creationId xmlns:a16="http://schemas.microsoft.com/office/drawing/2014/main" id="{1D02874F-A7DA-4F4F-BB09-0B9A95E1EA95}"/>
                </a:ext>
              </a:extLst>
            </p:cNvPr>
            <p:cNvSpPr>
              <a:spLocks/>
            </p:cNvSpPr>
            <p:nvPr/>
          </p:nvSpPr>
          <p:spPr bwMode="auto">
            <a:xfrm>
              <a:off x="1440" y="2491"/>
              <a:ext cx="816" cy="609"/>
            </a:xfrm>
            <a:custGeom>
              <a:avLst/>
              <a:gdLst>
                <a:gd name="T0" fmla="*/ 1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600" y="0"/>
                  </a:moveTo>
                  <a:cubicBezTo>
                    <a:pt x="21600" y="11846"/>
                    <a:pt x="12058" y="21482"/>
                    <a:pt x="211" y="21598"/>
                  </a:cubicBezTo>
                </a:path>
                <a:path w="21600" h="21599" stroke="0" extrusionOk="0">
                  <a:moveTo>
                    <a:pt x="21600" y="0"/>
                  </a:moveTo>
                  <a:cubicBezTo>
                    <a:pt x="21600" y="11846"/>
                    <a:pt x="12058" y="21482"/>
                    <a:pt x="211" y="21598"/>
                  </a:cubicBezTo>
                  <a:lnTo>
                    <a:pt x="0" y="0"/>
                  </a:lnTo>
                  <a:lnTo>
                    <a:pt x="21600" y="0"/>
                  </a:lnTo>
                  <a:close/>
                </a:path>
              </a:pathLst>
            </a:custGeom>
            <a:noFill/>
            <a:ln w="57150"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72" name="Rectangle 40">
              <a:extLst>
                <a:ext uri="{FF2B5EF4-FFF2-40B4-BE49-F238E27FC236}">
                  <a16:creationId xmlns:a16="http://schemas.microsoft.com/office/drawing/2014/main" id="{7F91CAC5-2B91-4DE1-9091-1A573EA1EA96}"/>
                </a:ext>
              </a:extLst>
            </p:cNvPr>
            <p:cNvSpPr>
              <a:spLocks noChangeArrowheads="1"/>
            </p:cNvSpPr>
            <p:nvPr/>
          </p:nvSpPr>
          <p:spPr bwMode="auto">
            <a:xfrm>
              <a:off x="1430" y="3131"/>
              <a:ext cx="50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Ketones</a:t>
              </a:r>
            </a:p>
          </p:txBody>
        </p:sp>
        <p:sp>
          <p:nvSpPr>
            <p:cNvPr id="35873" name="Line 41">
              <a:extLst>
                <a:ext uri="{FF2B5EF4-FFF2-40B4-BE49-F238E27FC236}">
                  <a16:creationId xmlns:a16="http://schemas.microsoft.com/office/drawing/2014/main" id="{7B665E30-FD5F-4BF7-B5BA-4EFA5BBDB037}"/>
                </a:ext>
              </a:extLst>
            </p:cNvPr>
            <p:cNvSpPr>
              <a:spLocks noChangeShapeType="1"/>
            </p:cNvSpPr>
            <p:nvPr/>
          </p:nvSpPr>
          <p:spPr bwMode="auto">
            <a:xfrm>
              <a:off x="1392" y="2444"/>
              <a:ext cx="960" cy="1"/>
            </a:xfrm>
            <a:prstGeom prst="line">
              <a:avLst/>
            </a:prstGeom>
            <a:noFill/>
            <a:ln w="5715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74" name="Line 42">
              <a:extLst>
                <a:ext uri="{FF2B5EF4-FFF2-40B4-BE49-F238E27FC236}">
                  <a16:creationId xmlns:a16="http://schemas.microsoft.com/office/drawing/2014/main" id="{960B33AA-8441-40E3-B7BC-91CAFCADC019}"/>
                </a:ext>
              </a:extLst>
            </p:cNvPr>
            <p:cNvSpPr>
              <a:spLocks noChangeShapeType="1"/>
            </p:cNvSpPr>
            <p:nvPr/>
          </p:nvSpPr>
          <p:spPr bwMode="auto">
            <a:xfrm flipV="1">
              <a:off x="1374" y="2022"/>
              <a:ext cx="978" cy="263"/>
            </a:xfrm>
            <a:prstGeom prst="line">
              <a:avLst/>
            </a:prstGeom>
            <a:noFill/>
            <a:ln w="5715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75" name="Rectangle 43">
              <a:extLst>
                <a:ext uri="{FF2B5EF4-FFF2-40B4-BE49-F238E27FC236}">
                  <a16:creationId xmlns:a16="http://schemas.microsoft.com/office/drawing/2014/main" id="{E7CC064B-B8CB-4ACF-B340-DA98A84F0412}"/>
                </a:ext>
              </a:extLst>
            </p:cNvPr>
            <p:cNvSpPr>
              <a:spLocks noChangeArrowheads="1"/>
            </p:cNvSpPr>
            <p:nvPr/>
          </p:nvSpPr>
          <p:spPr bwMode="auto">
            <a:xfrm>
              <a:off x="1369" y="1866"/>
              <a:ext cx="52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Glycerol</a:t>
              </a:r>
            </a:p>
          </p:txBody>
        </p:sp>
        <p:sp>
          <p:nvSpPr>
            <p:cNvPr id="35876" name="Rectangle 44">
              <a:extLst>
                <a:ext uri="{FF2B5EF4-FFF2-40B4-BE49-F238E27FC236}">
                  <a16:creationId xmlns:a16="http://schemas.microsoft.com/office/drawing/2014/main" id="{F4E05CEB-18DB-458C-96F6-85EE17153EC2}"/>
                </a:ext>
              </a:extLst>
            </p:cNvPr>
            <p:cNvSpPr>
              <a:spLocks noChangeArrowheads="1"/>
            </p:cNvSpPr>
            <p:nvPr/>
          </p:nvSpPr>
          <p:spPr bwMode="auto">
            <a:xfrm>
              <a:off x="1478" y="2476"/>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AGL</a:t>
              </a:r>
            </a:p>
          </p:txBody>
        </p:sp>
        <p:sp>
          <p:nvSpPr>
            <p:cNvPr id="35877" name="Text Box 45">
              <a:extLst>
                <a:ext uri="{FF2B5EF4-FFF2-40B4-BE49-F238E27FC236}">
                  <a16:creationId xmlns:a16="http://schemas.microsoft.com/office/drawing/2014/main" id="{C20F1C46-1D41-4B48-AF0A-41F177FF384A}"/>
                </a:ext>
              </a:extLst>
            </p:cNvPr>
            <p:cNvSpPr txBox="1">
              <a:spLocks noChangeArrowheads="1"/>
            </p:cNvSpPr>
            <p:nvPr/>
          </p:nvSpPr>
          <p:spPr bwMode="auto">
            <a:xfrm>
              <a:off x="576" y="2315"/>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spcBef>
                  <a:spcPct val="50000"/>
                </a:spcBef>
              </a:pPr>
              <a:r>
                <a:rPr lang="en-US" altLang="zh-CN" sz="1400">
                  <a:solidFill>
                    <a:schemeClr val="bg1"/>
                  </a:solidFill>
                  <a:ea typeface="宋体" panose="02010600030101010101" pitchFamily="2" charset="-122"/>
                </a:rPr>
                <a:t>Fat</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14AFE46B-F6E3-41D6-A82D-FDA4F104FF0E}"/>
              </a:ext>
            </a:extLst>
          </p:cNvPr>
          <p:cNvSpPr>
            <a:spLocks noGrp="1" noChangeArrowheads="1"/>
          </p:cNvSpPr>
          <p:nvPr>
            <p:ph type="title"/>
          </p:nvPr>
        </p:nvSpPr>
        <p:spPr/>
        <p:txBody>
          <a:bodyPr/>
          <a:lstStyle/>
          <a:p>
            <a:r>
              <a:rPr lang="en-US" altLang="zh-CN"/>
              <a:t>Metabolic Response to Starvation</a:t>
            </a:r>
          </a:p>
        </p:txBody>
      </p:sp>
      <p:sp>
        <p:nvSpPr>
          <p:cNvPr id="37890" name="Rectangle 3">
            <a:extLst>
              <a:ext uri="{FF2B5EF4-FFF2-40B4-BE49-F238E27FC236}">
                <a16:creationId xmlns:a16="http://schemas.microsoft.com/office/drawing/2014/main" id="{D7AD1628-E586-4760-8B77-B5163FE58BD0}"/>
              </a:ext>
            </a:extLst>
          </p:cNvPr>
          <p:cNvSpPr>
            <a:spLocks noGrp="1" noChangeArrowheads="1"/>
          </p:cNvSpPr>
          <p:nvPr>
            <p:ph type="body" idx="1"/>
          </p:nvPr>
        </p:nvSpPr>
        <p:spPr/>
        <p:txBody>
          <a:bodyPr/>
          <a:lstStyle/>
          <a:p>
            <a:r>
              <a:rPr lang="zh-CN" altLang="en-US"/>
              <a:t> </a:t>
            </a:r>
          </a:p>
        </p:txBody>
      </p:sp>
      <p:graphicFrame>
        <p:nvGraphicFramePr>
          <p:cNvPr id="155763" name="Group 115">
            <a:extLst>
              <a:ext uri="{FF2B5EF4-FFF2-40B4-BE49-F238E27FC236}">
                <a16:creationId xmlns:a16="http://schemas.microsoft.com/office/drawing/2014/main" id="{1FE4371F-41B2-4183-ADCD-3EA9183B7D28}"/>
              </a:ext>
            </a:extLst>
          </p:cNvPr>
          <p:cNvGraphicFramePr>
            <a:graphicFrameLocks noGrp="1"/>
          </p:cNvGraphicFramePr>
          <p:nvPr/>
        </p:nvGraphicFramePr>
        <p:xfrm>
          <a:off x="1679575" y="2266950"/>
          <a:ext cx="8743950" cy="2603500"/>
        </p:xfrm>
        <a:graphic>
          <a:graphicData uri="http://schemas.openxmlformats.org/drawingml/2006/table">
            <a:tbl>
              <a:tblPr/>
              <a:tblGrid>
                <a:gridCol w="2930525">
                  <a:extLst>
                    <a:ext uri="{9D8B030D-6E8A-4147-A177-3AD203B41FA5}">
                      <a16:colId xmlns:a16="http://schemas.microsoft.com/office/drawing/2014/main" val="3756150976"/>
                    </a:ext>
                  </a:extLst>
                </a:gridCol>
                <a:gridCol w="3375025">
                  <a:extLst>
                    <a:ext uri="{9D8B030D-6E8A-4147-A177-3AD203B41FA5}">
                      <a16:colId xmlns:a16="http://schemas.microsoft.com/office/drawing/2014/main" val="886824511"/>
                    </a:ext>
                  </a:extLst>
                </a:gridCol>
                <a:gridCol w="2438400">
                  <a:extLst>
                    <a:ext uri="{9D8B030D-6E8A-4147-A177-3AD203B41FA5}">
                      <a16:colId xmlns:a16="http://schemas.microsoft.com/office/drawing/2014/main" val="4257376494"/>
                    </a:ext>
                  </a:extLst>
                </a:gridCol>
              </a:tblGrid>
              <a:tr h="2603500">
                <a:tc>
                  <a: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sng"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rPr>
                        <a:t>Hormone</a:t>
                      </a:r>
                      <a:r>
                        <a:rPr kumimoji="0" lang="en-US" altLang="zh-CN" sz="2200" b="0" i="0" u="none" strike="noStrike" cap="none" normalizeH="0" baseline="0" dirty="0">
                          <a:ln>
                            <a:noFill/>
                          </a:ln>
                          <a:solidFill>
                            <a:schemeClr val="bg1"/>
                          </a:solidFill>
                          <a:effectLst/>
                          <a:latin typeface="Arial Narrow" panose="020B0606020202030204" pitchFamily="34" charset="0"/>
                          <a:ea typeface="宋体" panose="02010600030101010101" pitchFamily="2" charset="-122"/>
                        </a:rPr>
                        <a:t> </a:t>
                      </a:r>
                    </a:p>
                    <a:p>
                      <a:pPr marL="0" marR="0" lvl="0" indent="0" algn="l" defTabSz="914400" rtl="0" eaLnBrk="1" fontAlgn="base" latinLnBrk="0" hangingPunct="1">
                        <a:lnSpc>
                          <a:spcPct val="100000"/>
                        </a:lnSpc>
                        <a:spcBef>
                          <a:spcPct val="3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rPr>
                        <a:t>Norepinephrine</a:t>
                      </a:r>
                      <a:endParaRPr kumimoji="0" lang="en-US" altLang="zh-CN" sz="2200" b="0" i="0" u="none" strike="noStrike" cap="none" normalizeH="0" baseline="0" dirty="0">
                        <a:ln>
                          <a:noFill/>
                        </a:ln>
                        <a:solidFill>
                          <a:schemeClr val="bg1"/>
                        </a:solidFill>
                        <a:effectLst/>
                        <a:latin typeface="Arial Narrow" panose="020B060602020203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pt-PT" altLang="en-US"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rPr>
                        <a:t>Norepinephrine</a:t>
                      </a:r>
                      <a:endParaRPr kumimoji="0" lang="en-US" altLang="zh-CN" sz="2200" b="0" i="0" u="none" strike="noStrike" cap="none" normalizeH="0" baseline="0" dirty="0">
                        <a:ln>
                          <a:noFill/>
                        </a:ln>
                        <a:solidFill>
                          <a:schemeClr val="bg1"/>
                        </a:solidFill>
                        <a:effectLst/>
                        <a:latin typeface="Arial Narrow" panose="020B060602020203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pt-PT" altLang="en-US"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rPr>
                        <a:t>Epinephrine</a:t>
                      </a:r>
                      <a:endParaRPr kumimoji="0" lang="en-US" altLang="zh-CN" sz="2200" b="0" i="0" u="none" strike="noStrike" cap="none" normalizeH="0" baseline="0" dirty="0">
                        <a:ln>
                          <a:noFill/>
                        </a:ln>
                        <a:solidFill>
                          <a:schemeClr val="bg1"/>
                        </a:solidFill>
                        <a:effectLst/>
                        <a:latin typeface="Arial Narrow" panose="020B060602020203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dirty="0">
                          <a:ln>
                            <a:noFill/>
                          </a:ln>
                          <a:solidFill>
                            <a:schemeClr val="bg1"/>
                          </a:solidFill>
                          <a:effectLst/>
                          <a:latin typeface="Arial Narrow" panose="020B0606020202030204" pitchFamily="34" charset="0"/>
                          <a:ea typeface="宋体" panose="02010600030101010101" pitchFamily="2" charset="-122"/>
                        </a:rPr>
                        <a:t>Thyroid</a:t>
                      </a:r>
                      <a:r>
                        <a:rPr kumimoji="0" lang="pt-PT" altLang="en-US"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rPr>
                        <a:t> Hormone T4</a:t>
                      </a:r>
                      <a:endPar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endParaRP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CC"/>
                    </a:solidFill>
                  </a:tcPr>
                </a:tc>
                <a:tc>
                  <a: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sng" strike="noStrike" cap="none" normalizeH="0" baseline="0">
                          <a:ln>
                            <a:noFill/>
                          </a:ln>
                          <a:solidFill>
                            <a:schemeClr val="bg1"/>
                          </a:solidFill>
                          <a:effectLst/>
                          <a:latin typeface="Arial Narrow" panose="020B0606020202030204" pitchFamily="34" charset="0"/>
                          <a:ea typeface="宋体" panose="02010600030101010101" pitchFamily="2" charset="-122"/>
                        </a:rPr>
                        <a:t>Source</a:t>
                      </a:r>
                    </a:p>
                    <a:p>
                      <a:pPr marL="0" marR="0" lvl="0" indent="0" algn="l" defTabSz="914400" rtl="0" eaLnBrk="1" fontAlgn="base" latinLnBrk="0" hangingPunct="1">
                        <a:lnSpc>
                          <a:spcPct val="100000"/>
                        </a:lnSpc>
                        <a:spcBef>
                          <a:spcPct val="3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Sympathetic Nervous System</a:t>
                      </a:r>
                      <a:endPar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rPr>
                        <a:t>Adrenal Gland</a:t>
                      </a: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rPr>
                        <a:t>Adrenal Gland</a:t>
                      </a: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rPr>
                        <a:t>Thyroid Gland </a:t>
                      </a:r>
                      <a:r>
                        <a:rPr kumimoji="0" lang="pt-PT" altLang="en-US"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(changes to T3 peripherally)</a:t>
                      </a:r>
                      <a:endPar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endParaRP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CC"/>
                    </a:solidFill>
                  </a:tcPr>
                </a:tc>
                <a:tc>
                  <a: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sng"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rPr>
                        <a:t>Change in Secretion</a:t>
                      </a:r>
                    </a:p>
                    <a:p>
                      <a:pPr marL="0" marR="0" lvl="0" indent="0" algn="l" defTabSz="914400" rtl="0" eaLnBrk="1" fontAlgn="base" latinLnBrk="0" hangingPunct="1">
                        <a:lnSpc>
                          <a:spcPct val="100000"/>
                        </a:lnSpc>
                        <a:spcBef>
                          <a:spcPct val="3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a:t>
                      </a: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 </a:t>
                      </a:r>
                      <a:endPar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               </a:t>
                      </a:r>
                      <a:endPar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a:t>
                      </a:r>
                      <a:endPar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a:t>
                      </a: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dirty="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 </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CC"/>
                    </a:solidFill>
                  </a:tcPr>
                </a:tc>
                <a:extLst>
                  <a:ext uri="{0D108BD9-81ED-4DB2-BD59-A6C34878D82A}">
                    <a16:rowId xmlns:a16="http://schemas.microsoft.com/office/drawing/2014/main" val="3311197611"/>
                  </a:ext>
                </a:extLst>
              </a:tr>
            </a:tbl>
          </a:graphicData>
        </a:graphic>
      </p:graphicFrame>
      <p:sp>
        <p:nvSpPr>
          <p:cNvPr id="37899" name="Text Box 52">
            <a:extLst>
              <a:ext uri="{FF2B5EF4-FFF2-40B4-BE49-F238E27FC236}">
                <a16:creationId xmlns:a16="http://schemas.microsoft.com/office/drawing/2014/main" id="{6D0CB678-885E-48E4-A8FA-620BCDAE4499}"/>
              </a:ext>
            </a:extLst>
          </p:cNvPr>
          <p:cNvSpPr txBox="1">
            <a:spLocks noChangeArrowheads="1"/>
          </p:cNvSpPr>
          <p:nvPr/>
        </p:nvSpPr>
        <p:spPr bwMode="auto">
          <a:xfrm>
            <a:off x="2343150" y="5962651"/>
            <a:ext cx="558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800">
                <a:solidFill>
                  <a:schemeClr val="bg1"/>
                </a:solidFill>
                <a:latin typeface="Arial Narrow" panose="020B0606020202030204" pitchFamily="34" charset="0"/>
                <a:ea typeface="宋体" panose="02010600030101010101" pitchFamily="2" charset="-122"/>
              </a:rPr>
              <a:t>Landberg L, et al. </a:t>
            </a:r>
            <a:r>
              <a:rPr lang="pt-PT" altLang="en-US" sz="1800" i="1">
                <a:solidFill>
                  <a:schemeClr val="bg1"/>
                </a:solidFill>
                <a:latin typeface="Arial Narrow" panose="020B0606020202030204" pitchFamily="34" charset="0"/>
              </a:rPr>
              <a:t>N Engl J Med</a:t>
            </a:r>
            <a:r>
              <a:rPr lang="pt-PT" altLang="en-US" sz="1800">
                <a:solidFill>
                  <a:schemeClr val="bg1"/>
                </a:solidFill>
                <a:latin typeface="Arial Narrow" panose="020B0606020202030204" pitchFamily="34" charset="0"/>
              </a:rPr>
              <a:t> 1978;298:1295.</a:t>
            </a:r>
            <a:endParaRPr lang="en-US" altLang="zh-CN" sz="1800">
              <a:solidFill>
                <a:schemeClr val="bg1"/>
              </a:solidFill>
              <a:latin typeface="Arial Narrow" panose="020B0606020202030204" pitchFamily="34" charset="0"/>
              <a:ea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F395E133-A577-44D0-819C-5BA78C722D19}"/>
              </a:ext>
            </a:extLst>
          </p:cNvPr>
          <p:cNvSpPr>
            <a:spLocks noGrp="1" noChangeArrowheads="1"/>
          </p:cNvSpPr>
          <p:nvPr>
            <p:ph type="title"/>
          </p:nvPr>
        </p:nvSpPr>
        <p:spPr/>
        <p:txBody>
          <a:bodyPr/>
          <a:lstStyle/>
          <a:p>
            <a:r>
              <a:rPr lang="en-US" altLang="zh-CN"/>
              <a:t>Energy Expenditure in Starvation</a:t>
            </a:r>
          </a:p>
        </p:txBody>
      </p:sp>
      <p:sp>
        <p:nvSpPr>
          <p:cNvPr id="39938" name="Rectangle 3">
            <a:extLst>
              <a:ext uri="{FF2B5EF4-FFF2-40B4-BE49-F238E27FC236}">
                <a16:creationId xmlns:a16="http://schemas.microsoft.com/office/drawing/2014/main" id="{D1F31CC7-D116-484A-972E-46D1B1BB3E93}"/>
              </a:ext>
            </a:extLst>
          </p:cNvPr>
          <p:cNvSpPr>
            <a:spLocks noGrp="1" noChangeArrowheads="1"/>
          </p:cNvSpPr>
          <p:nvPr>
            <p:ph type="body" idx="1"/>
          </p:nvPr>
        </p:nvSpPr>
        <p:spPr/>
        <p:txBody>
          <a:bodyPr/>
          <a:lstStyle/>
          <a:p>
            <a:r>
              <a:rPr lang="zh-CN" altLang="en-US" dirty="0"/>
              <a:t> </a:t>
            </a:r>
          </a:p>
        </p:txBody>
      </p:sp>
      <p:sp>
        <p:nvSpPr>
          <p:cNvPr id="39939" name="Text Box 13">
            <a:extLst>
              <a:ext uri="{FF2B5EF4-FFF2-40B4-BE49-F238E27FC236}">
                <a16:creationId xmlns:a16="http://schemas.microsoft.com/office/drawing/2014/main" id="{AFA3CD3C-5471-446B-A0D4-2FE4024127CC}"/>
              </a:ext>
            </a:extLst>
          </p:cNvPr>
          <p:cNvSpPr txBox="1">
            <a:spLocks noChangeArrowheads="1"/>
          </p:cNvSpPr>
          <p:nvPr/>
        </p:nvSpPr>
        <p:spPr bwMode="auto">
          <a:xfrm>
            <a:off x="2390775" y="6245226"/>
            <a:ext cx="3790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800" dirty="0">
                <a:latin typeface="Arial Narrow" panose="020B0606020202030204" pitchFamily="34" charset="0"/>
                <a:ea typeface="宋体" panose="02010600030101010101" pitchFamily="2" charset="-122"/>
              </a:rPr>
              <a:t>Long CL et al. </a:t>
            </a:r>
            <a:r>
              <a:rPr lang="en-US" altLang="zh-CN" sz="1800" i="1" dirty="0">
                <a:latin typeface="Arial Narrow" panose="020B0606020202030204" pitchFamily="34" charset="0"/>
                <a:ea typeface="宋体" panose="02010600030101010101" pitchFamily="2" charset="-122"/>
              </a:rPr>
              <a:t>JPEN</a:t>
            </a:r>
            <a:r>
              <a:rPr lang="en-US" altLang="zh-CN" sz="1800" dirty="0">
                <a:latin typeface="Arial Narrow" panose="020B0606020202030204" pitchFamily="34" charset="0"/>
                <a:ea typeface="宋体" panose="02010600030101010101" pitchFamily="2" charset="-122"/>
              </a:rPr>
              <a:t> 1979;3:452-456</a:t>
            </a:r>
          </a:p>
        </p:txBody>
      </p:sp>
      <p:grpSp>
        <p:nvGrpSpPr>
          <p:cNvPr id="39940" name="Group 44">
            <a:extLst>
              <a:ext uri="{FF2B5EF4-FFF2-40B4-BE49-F238E27FC236}">
                <a16:creationId xmlns:a16="http://schemas.microsoft.com/office/drawing/2014/main" id="{E59A86F6-3E03-49CB-898F-79F09DB78B21}"/>
              </a:ext>
            </a:extLst>
          </p:cNvPr>
          <p:cNvGrpSpPr>
            <a:grpSpLocks/>
          </p:cNvGrpSpPr>
          <p:nvPr/>
        </p:nvGrpSpPr>
        <p:grpSpPr bwMode="auto">
          <a:xfrm>
            <a:off x="648422" y="1119228"/>
            <a:ext cx="8218488" cy="5211690"/>
            <a:chOff x="860" y="1129"/>
            <a:chExt cx="3836" cy="2627"/>
          </a:xfrm>
        </p:grpSpPr>
        <p:sp>
          <p:nvSpPr>
            <p:cNvPr id="39941" name="Rectangle 18">
              <a:extLst>
                <a:ext uri="{FF2B5EF4-FFF2-40B4-BE49-F238E27FC236}">
                  <a16:creationId xmlns:a16="http://schemas.microsoft.com/office/drawing/2014/main" id="{9BA2C8C8-F272-4EBF-AB27-50A4CDAA9FEA}"/>
                </a:ext>
              </a:extLst>
            </p:cNvPr>
            <p:cNvSpPr>
              <a:spLocks noChangeArrowheads="1"/>
            </p:cNvSpPr>
            <p:nvPr/>
          </p:nvSpPr>
          <p:spPr bwMode="auto">
            <a:xfrm>
              <a:off x="1647" y="1232"/>
              <a:ext cx="3030" cy="2184"/>
            </a:xfrm>
            <a:prstGeom prst="rect">
              <a:avLst/>
            </a:prstGeom>
            <a:solidFill>
              <a:srgbClr val="FF9900"/>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39942" name="Rectangle 19">
              <a:extLst>
                <a:ext uri="{FF2B5EF4-FFF2-40B4-BE49-F238E27FC236}">
                  <a16:creationId xmlns:a16="http://schemas.microsoft.com/office/drawing/2014/main" id="{8B6E98DA-8334-45AF-A10D-8CBF376300DD}"/>
                </a:ext>
              </a:extLst>
            </p:cNvPr>
            <p:cNvSpPr>
              <a:spLocks noChangeArrowheads="1"/>
            </p:cNvSpPr>
            <p:nvPr/>
          </p:nvSpPr>
          <p:spPr bwMode="auto">
            <a:xfrm>
              <a:off x="1449" y="3303"/>
              <a:ext cx="17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a:r>
                <a:rPr lang="zh-CN" altLang="en-US" sz="1600" b="1">
                  <a:solidFill>
                    <a:schemeClr val="bg1"/>
                  </a:solidFill>
                  <a:latin typeface="Arial Narrow" panose="020B0606020202030204" pitchFamily="34" charset="0"/>
                  <a:ea typeface="宋体" panose="02010600030101010101" pitchFamily="2" charset="-122"/>
                </a:rPr>
                <a:t>0</a:t>
              </a:r>
            </a:p>
          </p:txBody>
        </p:sp>
        <p:grpSp>
          <p:nvGrpSpPr>
            <p:cNvPr id="39943" name="Group 20">
              <a:extLst>
                <a:ext uri="{FF2B5EF4-FFF2-40B4-BE49-F238E27FC236}">
                  <a16:creationId xmlns:a16="http://schemas.microsoft.com/office/drawing/2014/main" id="{C0BE6785-3074-4136-AF41-20AF547F69C0}"/>
                </a:ext>
              </a:extLst>
            </p:cNvPr>
            <p:cNvGrpSpPr>
              <a:grpSpLocks/>
            </p:cNvGrpSpPr>
            <p:nvPr/>
          </p:nvGrpSpPr>
          <p:grpSpPr bwMode="auto">
            <a:xfrm>
              <a:off x="2093" y="3410"/>
              <a:ext cx="1935" cy="212"/>
              <a:chOff x="2386" y="3296"/>
              <a:chExt cx="2099" cy="202"/>
            </a:xfrm>
          </p:grpSpPr>
          <p:sp>
            <p:nvSpPr>
              <p:cNvPr id="39962" name="Rectangle 21">
                <a:extLst>
                  <a:ext uri="{FF2B5EF4-FFF2-40B4-BE49-F238E27FC236}">
                    <a16:creationId xmlns:a16="http://schemas.microsoft.com/office/drawing/2014/main" id="{BD4BD1BD-0132-440A-8E5A-49B9A2D9905A}"/>
                  </a:ext>
                </a:extLst>
              </p:cNvPr>
              <p:cNvSpPr>
                <a:spLocks noChangeArrowheads="1"/>
              </p:cNvSpPr>
              <p:nvPr/>
            </p:nvSpPr>
            <p:spPr bwMode="auto">
              <a:xfrm>
                <a:off x="2386" y="3296"/>
                <a:ext cx="25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zh-CN" altLang="en-US" sz="1600" b="1">
                    <a:solidFill>
                      <a:schemeClr val="bg1"/>
                    </a:solidFill>
                    <a:latin typeface="Arial Narrow" panose="020B0606020202030204" pitchFamily="34" charset="0"/>
                    <a:ea typeface="宋体" panose="02010600030101010101" pitchFamily="2" charset="-122"/>
                  </a:rPr>
                  <a:t>10</a:t>
                </a:r>
              </a:p>
            </p:txBody>
          </p:sp>
          <p:sp>
            <p:nvSpPr>
              <p:cNvPr id="39963" name="Rectangle 22">
                <a:extLst>
                  <a:ext uri="{FF2B5EF4-FFF2-40B4-BE49-F238E27FC236}">
                    <a16:creationId xmlns:a16="http://schemas.microsoft.com/office/drawing/2014/main" id="{66E411BB-E297-463C-990F-3CFAE9511725}"/>
                  </a:ext>
                </a:extLst>
              </p:cNvPr>
              <p:cNvSpPr>
                <a:spLocks noChangeArrowheads="1"/>
              </p:cNvSpPr>
              <p:nvPr/>
            </p:nvSpPr>
            <p:spPr bwMode="auto">
              <a:xfrm>
                <a:off x="3013" y="3296"/>
                <a:ext cx="25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zh-CN" altLang="en-US" sz="1600" b="1">
                    <a:solidFill>
                      <a:schemeClr val="bg1"/>
                    </a:solidFill>
                    <a:latin typeface="Arial Narrow" panose="020B0606020202030204" pitchFamily="34" charset="0"/>
                    <a:ea typeface="宋体" panose="02010600030101010101" pitchFamily="2" charset="-122"/>
                  </a:rPr>
                  <a:t>20</a:t>
                </a:r>
              </a:p>
            </p:txBody>
          </p:sp>
          <p:sp>
            <p:nvSpPr>
              <p:cNvPr id="39964" name="Rectangle 23">
                <a:extLst>
                  <a:ext uri="{FF2B5EF4-FFF2-40B4-BE49-F238E27FC236}">
                    <a16:creationId xmlns:a16="http://schemas.microsoft.com/office/drawing/2014/main" id="{068E389C-DFA7-4BFD-846B-8B626B9F6E4E}"/>
                  </a:ext>
                </a:extLst>
              </p:cNvPr>
              <p:cNvSpPr>
                <a:spLocks noChangeArrowheads="1"/>
              </p:cNvSpPr>
              <p:nvPr/>
            </p:nvSpPr>
            <p:spPr bwMode="auto">
              <a:xfrm>
                <a:off x="3631" y="3296"/>
                <a:ext cx="25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zh-CN" altLang="en-US" sz="1600" b="1">
                    <a:solidFill>
                      <a:schemeClr val="bg1"/>
                    </a:solidFill>
                    <a:latin typeface="Arial Narrow" panose="020B0606020202030204" pitchFamily="34" charset="0"/>
                    <a:ea typeface="宋体" panose="02010600030101010101" pitchFamily="2" charset="-122"/>
                  </a:rPr>
                  <a:t>30</a:t>
                </a:r>
              </a:p>
            </p:txBody>
          </p:sp>
          <p:sp>
            <p:nvSpPr>
              <p:cNvPr id="39965" name="Rectangle 24">
                <a:extLst>
                  <a:ext uri="{FF2B5EF4-FFF2-40B4-BE49-F238E27FC236}">
                    <a16:creationId xmlns:a16="http://schemas.microsoft.com/office/drawing/2014/main" id="{B3729E8A-513E-4E0D-BF8A-9527488AD88A}"/>
                  </a:ext>
                </a:extLst>
              </p:cNvPr>
              <p:cNvSpPr>
                <a:spLocks noChangeArrowheads="1"/>
              </p:cNvSpPr>
              <p:nvPr/>
            </p:nvSpPr>
            <p:spPr bwMode="auto">
              <a:xfrm>
                <a:off x="4233" y="3296"/>
                <a:ext cx="25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zh-CN" altLang="en-US" sz="1600" b="1">
                    <a:solidFill>
                      <a:schemeClr val="bg1"/>
                    </a:solidFill>
                    <a:latin typeface="Arial Narrow" panose="020B0606020202030204" pitchFamily="34" charset="0"/>
                    <a:ea typeface="宋体" panose="02010600030101010101" pitchFamily="2" charset="-122"/>
                  </a:rPr>
                  <a:t>40</a:t>
                </a:r>
              </a:p>
            </p:txBody>
          </p:sp>
        </p:grpSp>
        <p:sp>
          <p:nvSpPr>
            <p:cNvPr id="39944" name="Rectangle 25">
              <a:extLst>
                <a:ext uri="{FF2B5EF4-FFF2-40B4-BE49-F238E27FC236}">
                  <a16:creationId xmlns:a16="http://schemas.microsoft.com/office/drawing/2014/main" id="{AA9A9FF1-E087-4617-8F36-57B586B8C216}"/>
                </a:ext>
              </a:extLst>
            </p:cNvPr>
            <p:cNvSpPr>
              <a:spLocks noChangeArrowheads="1"/>
            </p:cNvSpPr>
            <p:nvPr/>
          </p:nvSpPr>
          <p:spPr bwMode="auto">
            <a:xfrm>
              <a:off x="3711" y="2647"/>
              <a:ext cx="98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600" b="1">
                  <a:latin typeface="Arial Narrow" panose="020B0606020202030204" pitchFamily="34" charset="0"/>
                  <a:ea typeface="宋体" panose="02010600030101010101" pitchFamily="2" charset="-122"/>
                </a:rPr>
                <a:t>Partial Starvation</a:t>
              </a:r>
            </a:p>
          </p:txBody>
        </p:sp>
        <p:sp>
          <p:nvSpPr>
            <p:cNvPr id="39945" name="Rectangle 26">
              <a:extLst>
                <a:ext uri="{FF2B5EF4-FFF2-40B4-BE49-F238E27FC236}">
                  <a16:creationId xmlns:a16="http://schemas.microsoft.com/office/drawing/2014/main" id="{D67F3CF5-B393-4FA2-B020-6C4766FA7102}"/>
                </a:ext>
              </a:extLst>
            </p:cNvPr>
            <p:cNvSpPr>
              <a:spLocks noChangeArrowheads="1"/>
            </p:cNvSpPr>
            <p:nvPr/>
          </p:nvSpPr>
          <p:spPr bwMode="auto">
            <a:xfrm>
              <a:off x="3298" y="3540"/>
              <a:ext cx="343"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2200" b="1" dirty="0">
                  <a:latin typeface="Arial Narrow" panose="020B0606020202030204" pitchFamily="34" charset="0"/>
                  <a:ea typeface="宋体" panose="02010600030101010101" pitchFamily="2" charset="-122"/>
                </a:rPr>
                <a:t>Days</a:t>
              </a:r>
            </a:p>
          </p:txBody>
        </p:sp>
        <p:sp>
          <p:nvSpPr>
            <p:cNvPr id="39946" name="Rectangle 27">
              <a:extLst>
                <a:ext uri="{FF2B5EF4-FFF2-40B4-BE49-F238E27FC236}">
                  <a16:creationId xmlns:a16="http://schemas.microsoft.com/office/drawing/2014/main" id="{AF1A6C1E-97BE-43A9-BCCB-D78B8306B63C}"/>
                </a:ext>
              </a:extLst>
            </p:cNvPr>
            <p:cNvSpPr>
              <a:spLocks noChangeArrowheads="1"/>
            </p:cNvSpPr>
            <p:nvPr/>
          </p:nvSpPr>
          <p:spPr bwMode="auto">
            <a:xfrm rot="-5400000">
              <a:off x="110" y="2081"/>
              <a:ext cx="1994" cy="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lnSpc>
                  <a:spcPct val="90000"/>
                </a:lnSpc>
                <a:spcBef>
                  <a:spcPct val="20000"/>
                </a:spcBef>
                <a:spcAft>
                  <a:spcPct val="30000"/>
                </a:spcAft>
                <a:buClr>
                  <a:srgbClr val="FF9900"/>
                </a:buClr>
                <a:buSzPct val="150000"/>
                <a:buFont typeface="Symbol" panose="05050102010706020507" pitchFamily="18" charset="2"/>
                <a:buNone/>
              </a:pPr>
              <a:r>
                <a:rPr lang="en-US" altLang="zh-CN" sz="2200" b="1">
                  <a:solidFill>
                    <a:schemeClr val="bg1"/>
                  </a:solidFill>
                  <a:latin typeface="Arial Narrow" panose="020B0606020202030204" pitchFamily="34" charset="0"/>
                  <a:ea typeface="宋体" panose="02010600030101010101" pitchFamily="2" charset="-122"/>
                </a:rPr>
                <a:t>Nitrogen Excretion (g/day)</a:t>
              </a:r>
            </a:p>
          </p:txBody>
        </p:sp>
        <p:sp>
          <p:nvSpPr>
            <p:cNvPr id="39947" name="Freeform 28">
              <a:extLst>
                <a:ext uri="{FF2B5EF4-FFF2-40B4-BE49-F238E27FC236}">
                  <a16:creationId xmlns:a16="http://schemas.microsoft.com/office/drawing/2014/main" id="{7769BA1F-678D-44A4-82A5-979C38BE30BC}"/>
                </a:ext>
              </a:extLst>
            </p:cNvPr>
            <p:cNvSpPr>
              <a:spLocks/>
            </p:cNvSpPr>
            <p:nvPr/>
          </p:nvSpPr>
          <p:spPr bwMode="auto">
            <a:xfrm>
              <a:off x="1643" y="1429"/>
              <a:ext cx="2316" cy="1992"/>
            </a:xfrm>
            <a:custGeom>
              <a:avLst/>
              <a:gdLst>
                <a:gd name="T0" fmla="*/ 0 w 2513"/>
                <a:gd name="T1" fmla="*/ 0 h 1897"/>
                <a:gd name="T2" fmla="*/ 0 w 2513"/>
                <a:gd name="T3" fmla="*/ 2091 h 1897"/>
                <a:gd name="T4" fmla="*/ 2134 w 2513"/>
                <a:gd name="T5" fmla="*/ 2091 h 1897"/>
                <a:gd name="T6" fmla="*/ 0 60000 65536"/>
                <a:gd name="T7" fmla="*/ 0 60000 65536"/>
                <a:gd name="T8" fmla="*/ 0 60000 65536"/>
                <a:gd name="T9" fmla="*/ 0 w 2513"/>
                <a:gd name="T10" fmla="*/ 0 h 1897"/>
                <a:gd name="T11" fmla="*/ 2513 w 2513"/>
                <a:gd name="T12" fmla="*/ 1897 h 1897"/>
              </a:gdLst>
              <a:ahLst/>
              <a:cxnLst>
                <a:cxn ang="T6">
                  <a:pos x="T0" y="T1"/>
                </a:cxn>
                <a:cxn ang="T7">
                  <a:pos x="T2" y="T3"/>
                </a:cxn>
                <a:cxn ang="T8">
                  <a:pos x="T4" y="T5"/>
                </a:cxn>
              </a:cxnLst>
              <a:rect l="T9" t="T10" r="T11" b="T12"/>
              <a:pathLst>
                <a:path w="2513" h="1897">
                  <a:moveTo>
                    <a:pt x="0" y="0"/>
                  </a:moveTo>
                  <a:lnTo>
                    <a:pt x="0" y="1896"/>
                  </a:lnTo>
                  <a:lnTo>
                    <a:pt x="2512" y="1896"/>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48" name="Line 29">
              <a:extLst>
                <a:ext uri="{FF2B5EF4-FFF2-40B4-BE49-F238E27FC236}">
                  <a16:creationId xmlns:a16="http://schemas.microsoft.com/office/drawing/2014/main" id="{9F737B49-67E5-46D1-BD80-932FA1BA4A12}"/>
                </a:ext>
              </a:extLst>
            </p:cNvPr>
            <p:cNvSpPr>
              <a:spLocks noChangeShapeType="1"/>
            </p:cNvSpPr>
            <p:nvPr/>
          </p:nvSpPr>
          <p:spPr bwMode="auto">
            <a:xfrm flipV="1">
              <a:off x="2226" y="3332"/>
              <a:ext cx="1" cy="84"/>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9" name="Line 30">
              <a:extLst>
                <a:ext uri="{FF2B5EF4-FFF2-40B4-BE49-F238E27FC236}">
                  <a16:creationId xmlns:a16="http://schemas.microsoft.com/office/drawing/2014/main" id="{5962715A-B9AB-4F21-A839-D9584A010069}"/>
                </a:ext>
              </a:extLst>
            </p:cNvPr>
            <p:cNvSpPr>
              <a:spLocks noChangeShapeType="1"/>
            </p:cNvSpPr>
            <p:nvPr/>
          </p:nvSpPr>
          <p:spPr bwMode="auto">
            <a:xfrm flipV="1">
              <a:off x="2802" y="3332"/>
              <a:ext cx="1" cy="84"/>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0" name="Line 31">
              <a:extLst>
                <a:ext uri="{FF2B5EF4-FFF2-40B4-BE49-F238E27FC236}">
                  <a16:creationId xmlns:a16="http://schemas.microsoft.com/office/drawing/2014/main" id="{098C56B7-CF20-49F6-A09B-435A8072C7AE}"/>
                </a:ext>
              </a:extLst>
            </p:cNvPr>
            <p:cNvSpPr>
              <a:spLocks noChangeShapeType="1"/>
            </p:cNvSpPr>
            <p:nvPr/>
          </p:nvSpPr>
          <p:spPr bwMode="auto">
            <a:xfrm flipV="1">
              <a:off x="3380" y="3334"/>
              <a:ext cx="1" cy="84"/>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1" name="Line 32">
              <a:extLst>
                <a:ext uri="{FF2B5EF4-FFF2-40B4-BE49-F238E27FC236}">
                  <a16:creationId xmlns:a16="http://schemas.microsoft.com/office/drawing/2014/main" id="{246D7B1B-E25E-402C-B96A-5E61AE6C0358}"/>
                </a:ext>
              </a:extLst>
            </p:cNvPr>
            <p:cNvSpPr>
              <a:spLocks noChangeShapeType="1"/>
            </p:cNvSpPr>
            <p:nvPr/>
          </p:nvSpPr>
          <p:spPr bwMode="auto">
            <a:xfrm flipV="1">
              <a:off x="3958" y="3332"/>
              <a:ext cx="1" cy="84"/>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2" name="Freeform 33">
              <a:extLst>
                <a:ext uri="{FF2B5EF4-FFF2-40B4-BE49-F238E27FC236}">
                  <a16:creationId xmlns:a16="http://schemas.microsoft.com/office/drawing/2014/main" id="{11EEF425-8835-4251-A8CA-9A21AB8093D3}"/>
                </a:ext>
              </a:extLst>
            </p:cNvPr>
            <p:cNvSpPr>
              <a:spLocks/>
            </p:cNvSpPr>
            <p:nvPr/>
          </p:nvSpPr>
          <p:spPr bwMode="auto">
            <a:xfrm>
              <a:off x="1651" y="1684"/>
              <a:ext cx="3024" cy="601"/>
            </a:xfrm>
            <a:custGeom>
              <a:avLst/>
              <a:gdLst>
                <a:gd name="T0" fmla="*/ 2821 w 3240"/>
                <a:gd name="T1" fmla="*/ 0 h 572"/>
                <a:gd name="T2" fmla="*/ 0 w 3240"/>
                <a:gd name="T3" fmla="*/ 0 h 572"/>
                <a:gd name="T4" fmla="*/ 0 w 3240"/>
                <a:gd name="T5" fmla="*/ 630 h 572"/>
                <a:gd name="T6" fmla="*/ 2821 w 3240"/>
                <a:gd name="T7" fmla="*/ 630 h 572"/>
                <a:gd name="T8" fmla="*/ 2821 w 3240"/>
                <a:gd name="T9" fmla="*/ 0 h 572"/>
                <a:gd name="T10" fmla="*/ 0 60000 65536"/>
                <a:gd name="T11" fmla="*/ 0 60000 65536"/>
                <a:gd name="T12" fmla="*/ 0 60000 65536"/>
                <a:gd name="T13" fmla="*/ 0 60000 65536"/>
                <a:gd name="T14" fmla="*/ 0 60000 65536"/>
                <a:gd name="T15" fmla="*/ 0 w 3240"/>
                <a:gd name="T16" fmla="*/ 0 h 572"/>
                <a:gd name="T17" fmla="*/ 3240 w 3240"/>
                <a:gd name="T18" fmla="*/ 572 h 572"/>
              </a:gdLst>
              <a:ahLst/>
              <a:cxnLst>
                <a:cxn ang="T10">
                  <a:pos x="T0" y="T1"/>
                </a:cxn>
                <a:cxn ang="T11">
                  <a:pos x="T2" y="T3"/>
                </a:cxn>
                <a:cxn ang="T12">
                  <a:pos x="T4" y="T5"/>
                </a:cxn>
                <a:cxn ang="T13">
                  <a:pos x="T6" y="T7"/>
                </a:cxn>
                <a:cxn ang="T14">
                  <a:pos x="T8" y="T9"/>
                </a:cxn>
              </a:cxnLst>
              <a:rect l="T15" t="T16" r="T17" b="T18"/>
              <a:pathLst>
                <a:path w="3240" h="572">
                  <a:moveTo>
                    <a:pt x="3239" y="0"/>
                  </a:moveTo>
                  <a:lnTo>
                    <a:pt x="0" y="0"/>
                  </a:lnTo>
                  <a:lnTo>
                    <a:pt x="0" y="571"/>
                  </a:lnTo>
                  <a:lnTo>
                    <a:pt x="3239" y="571"/>
                  </a:lnTo>
                  <a:lnTo>
                    <a:pt x="3239" y="0"/>
                  </a:lnTo>
                </a:path>
              </a:pathLst>
            </a:custGeom>
            <a:solidFill>
              <a:srgbClr val="3366FF"/>
            </a:solidFill>
            <a:ln w="12700" cap="rnd">
              <a:solidFill>
                <a:schemeClr val="accent2"/>
              </a:solidFill>
              <a:round/>
              <a:headEnd/>
              <a:tailEnd/>
            </a:ln>
          </p:spPr>
          <p:txBody>
            <a:bodyPr/>
            <a:lstStyle/>
            <a:p>
              <a:endParaRPr lang="en-US"/>
            </a:p>
          </p:txBody>
        </p:sp>
        <p:sp>
          <p:nvSpPr>
            <p:cNvPr id="39953" name="Rectangle 34">
              <a:extLst>
                <a:ext uri="{FF2B5EF4-FFF2-40B4-BE49-F238E27FC236}">
                  <a16:creationId xmlns:a16="http://schemas.microsoft.com/office/drawing/2014/main" id="{D22B5224-4A35-495E-B44E-2ABF25E6754C}"/>
                </a:ext>
              </a:extLst>
            </p:cNvPr>
            <p:cNvSpPr>
              <a:spLocks noChangeArrowheads="1"/>
            </p:cNvSpPr>
            <p:nvPr/>
          </p:nvSpPr>
          <p:spPr bwMode="auto">
            <a:xfrm>
              <a:off x="1391" y="1129"/>
              <a:ext cx="2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a:r>
                <a:rPr lang="zh-CN" altLang="en-US" sz="1600" b="1">
                  <a:solidFill>
                    <a:schemeClr val="bg1"/>
                  </a:solidFill>
                  <a:latin typeface="Arial Narrow" panose="020B0606020202030204" pitchFamily="34" charset="0"/>
                  <a:ea typeface="宋体" panose="02010600030101010101" pitchFamily="2" charset="-122"/>
                </a:rPr>
                <a:t>12</a:t>
              </a:r>
            </a:p>
          </p:txBody>
        </p:sp>
        <p:sp>
          <p:nvSpPr>
            <p:cNvPr id="39954" name="Rectangle 35">
              <a:extLst>
                <a:ext uri="{FF2B5EF4-FFF2-40B4-BE49-F238E27FC236}">
                  <a16:creationId xmlns:a16="http://schemas.microsoft.com/office/drawing/2014/main" id="{92B3D299-AF75-4293-A449-D79516C0018D}"/>
                </a:ext>
              </a:extLst>
            </p:cNvPr>
            <p:cNvSpPr>
              <a:spLocks noChangeArrowheads="1"/>
            </p:cNvSpPr>
            <p:nvPr/>
          </p:nvSpPr>
          <p:spPr bwMode="auto">
            <a:xfrm>
              <a:off x="1449" y="1891"/>
              <a:ext cx="17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a:r>
                <a:rPr lang="zh-CN" altLang="en-US" sz="1600" b="1" dirty="0">
                  <a:solidFill>
                    <a:schemeClr val="bg1"/>
                  </a:solidFill>
                  <a:latin typeface="Arial Narrow" panose="020B0606020202030204" pitchFamily="34" charset="0"/>
                  <a:ea typeface="宋体" panose="02010600030101010101" pitchFamily="2" charset="-122"/>
                </a:rPr>
                <a:t>8</a:t>
              </a:r>
            </a:p>
          </p:txBody>
        </p:sp>
        <p:sp>
          <p:nvSpPr>
            <p:cNvPr id="157732" name="Rectangle 36">
              <a:extLst>
                <a:ext uri="{FF2B5EF4-FFF2-40B4-BE49-F238E27FC236}">
                  <a16:creationId xmlns:a16="http://schemas.microsoft.com/office/drawing/2014/main" id="{2B30D783-0623-41E4-A357-9577D20CF1B9}"/>
                </a:ext>
              </a:extLst>
            </p:cNvPr>
            <p:cNvSpPr>
              <a:spLocks noChangeArrowheads="1"/>
            </p:cNvSpPr>
            <p:nvPr/>
          </p:nvSpPr>
          <p:spPr bwMode="auto">
            <a:xfrm>
              <a:off x="1449" y="2675"/>
              <a:ext cx="174" cy="212"/>
            </a:xfrm>
            <a:prstGeom prst="rect">
              <a:avLst/>
            </a:prstGeom>
            <a:noFill/>
            <a:ln w="12700">
              <a:noFill/>
              <a:miter lim="800000"/>
              <a:headEnd/>
              <a:tailEnd/>
            </a:ln>
            <a:effec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a:r>
                <a:rPr lang="zh-CN" altLang="en-US" sz="1600" b="1">
                  <a:solidFill>
                    <a:schemeClr val="bg1"/>
                  </a:solidFill>
                  <a:effectLst>
                    <a:outerShdw blurRad="38100" dist="38100" dir="2700000" algn="tl">
                      <a:srgbClr val="000000"/>
                    </a:outerShdw>
                  </a:effectLst>
                  <a:latin typeface="Arial Narrow" panose="020B0606020202030204" pitchFamily="34" charset="0"/>
                  <a:ea typeface="宋体" panose="02010600030101010101" pitchFamily="2" charset="-122"/>
                </a:rPr>
                <a:t>4</a:t>
              </a:r>
            </a:p>
          </p:txBody>
        </p:sp>
        <p:sp>
          <p:nvSpPr>
            <p:cNvPr id="39956" name="Rectangle 37">
              <a:extLst>
                <a:ext uri="{FF2B5EF4-FFF2-40B4-BE49-F238E27FC236}">
                  <a16:creationId xmlns:a16="http://schemas.microsoft.com/office/drawing/2014/main" id="{C9808342-B7F7-4C35-AE97-B3DA493BC60A}"/>
                </a:ext>
              </a:extLst>
            </p:cNvPr>
            <p:cNvSpPr>
              <a:spLocks noChangeArrowheads="1"/>
            </p:cNvSpPr>
            <p:nvPr/>
          </p:nvSpPr>
          <p:spPr bwMode="auto">
            <a:xfrm>
              <a:off x="3749" y="3111"/>
              <a:ext cx="90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600" b="1">
                  <a:latin typeface="Arial Narrow" panose="020B0606020202030204" pitchFamily="34" charset="0"/>
                  <a:ea typeface="宋体" panose="02010600030101010101" pitchFamily="2" charset="-122"/>
                </a:rPr>
                <a:t>Total Starvation</a:t>
              </a:r>
            </a:p>
          </p:txBody>
        </p:sp>
        <p:sp>
          <p:nvSpPr>
            <p:cNvPr id="39957" name="Line 38">
              <a:extLst>
                <a:ext uri="{FF2B5EF4-FFF2-40B4-BE49-F238E27FC236}">
                  <a16:creationId xmlns:a16="http://schemas.microsoft.com/office/drawing/2014/main" id="{C7CEFF4B-63E3-489F-93BE-A69B1C2A3B8F}"/>
                </a:ext>
              </a:extLst>
            </p:cNvPr>
            <p:cNvSpPr>
              <a:spLocks noChangeShapeType="1"/>
            </p:cNvSpPr>
            <p:nvPr/>
          </p:nvSpPr>
          <p:spPr bwMode="auto">
            <a:xfrm>
              <a:off x="1647" y="1999"/>
              <a:ext cx="74" cy="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8" name="Line 39">
              <a:extLst>
                <a:ext uri="{FF2B5EF4-FFF2-40B4-BE49-F238E27FC236}">
                  <a16:creationId xmlns:a16="http://schemas.microsoft.com/office/drawing/2014/main" id="{99708994-E725-4D2E-8C44-8BEBE8898A59}"/>
                </a:ext>
              </a:extLst>
            </p:cNvPr>
            <p:cNvSpPr>
              <a:spLocks noChangeShapeType="1"/>
            </p:cNvSpPr>
            <p:nvPr/>
          </p:nvSpPr>
          <p:spPr bwMode="auto">
            <a:xfrm>
              <a:off x="1647" y="2772"/>
              <a:ext cx="74" cy="1"/>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9" name="Rectangle 40">
              <a:extLst>
                <a:ext uri="{FF2B5EF4-FFF2-40B4-BE49-F238E27FC236}">
                  <a16:creationId xmlns:a16="http://schemas.microsoft.com/office/drawing/2014/main" id="{1C2AC2F2-49BE-4E02-928B-91F26D006264}"/>
                </a:ext>
              </a:extLst>
            </p:cNvPr>
            <p:cNvSpPr>
              <a:spLocks noChangeArrowheads="1"/>
            </p:cNvSpPr>
            <p:nvPr/>
          </p:nvSpPr>
          <p:spPr bwMode="auto">
            <a:xfrm>
              <a:off x="2705" y="1884"/>
              <a:ext cx="113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zh-CN" sz="1800" b="1">
                  <a:solidFill>
                    <a:schemeClr val="bg1"/>
                  </a:solidFill>
                  <a:latin typeface="Arial Narrow" panose="020B0606020202030204" pitchFamily="34" charset="0"/>
                  <a:ea typeface="宋体" panose="02010600030101010101" pitchFamily="2" charset="-122"/>
                </a:rPr>
                <a:t>Normal Range</a:t>
              </a:r>
            </a:p>
          </p:txBody>
        </p:sp>
        <p:sp>
          <p:nvSpPr>
            <p:cNvPr id="39960" name="Freeform 41">
              <a:extLst>
                <a:ext uri="{FF2B5EF4-FFF2-40B4-BE49-F238E27FC236}">
                  <a16:creationId xmlns:a16="http://schemas.microsoft.com/office/drawing/2014/main" id="{DBF4188E-9D4E-4FB1-99DF-C05446BDD681}"/>
                </a:ext>
              </a:extLst>
            </p:cNvPr>
            <p:cNvSpPr>
              <a:spLocks/>
            </p:cNvSpPr>
            <p:nvPr/>
          </p:nvSpPr>
          <p:spPr bwMode="auto">
            <a:xfrm>
              <a:off x="1653" y="1736"/>
              <a:ext cx="2069" cy="1049"/>
            </a:xfrm>
            <a:custGeom>
              <a:avLst/>
              <a:gdLst>
                <a:gd name="T0" fmla="*/ 0 w 2244"/>
                <a:gd name="T1" fmla="*/ 50 h 999"/>
                <a:gd name="T2" fmla="*/ 32 w 2244"/>
                <a:gd name="T3" fmla="*/ 128 h 999"/>
                <a:gd name="T4" fmla="*/ 65 w 2244"/>
                <a:gd name="T5" fmla="*/ 197 h 999"/>
                <a:gd name="T6" fmla="*/ 99 w 2244"/>
                <a:gd name="T7" fmla="*/ 266 h 999"/>
                <a:gd name="T8" fmla="*/ 136 w 2244"/>
                <a:gd name="T9" fmla="*/ 334 h 999"/>
                <a:gd name="T10" fmla="*/ 175 w 2244"/>
                <a:gd name="T11" fmla="*/ 397 h 999"/>
                <a:gd name="T12" fmla="*/ 218 w 2244"/>
                <a:gd name="T13" fmla="*/ 460 h 999"/>
                <a:gd name="T14" fmla="*/ 260 w 2244"/>
                <a:gd name="T15" fmla="*/ 520 h 999"/>
                <a:gd name="T16" fmla="*/ 306 w 2244"/>
                <a:gd name="T17" fmla="*/ 570 h 999"/>
                <a:gd name="T18" fmla="*/ 351 w 2244"/>
                <a:gd name="T19" fmla="*/ 621 h 999"/>
                <a:gd name="T20" fmla="*/ 400 w 2244"/>
                <a:gd name="T21" fmla="*/ 671 h 999"/>
                <a:gd name="T22" fmla="*/ 451 w 2244"/>
                <a:gd name="T23" fmla="*/ 719 h 999"/>
                <a:gd name="T24" fmla="*/ 504 w 2244"/>
                <a:gd name="T25" fmla="*/ 757 h 999"/>
                <a:gd name="T26" fmla="*/ 559 w 2244"/>
                <a:gd name="T27" fmla="*/ 796 h 999"/>
                <a:gd name="T28" fmla="*/ 614 w 2244"/>
                <a:gd name="T29" fmla="*/ 838 h 999"/>
                <a:gd name="T30" fmla="*/ 672 w 2244"/>
                <a:gd name="T31" fmla="*/ 872 h 999"/>
                <a:gd name="T32" fmla="*/ 731 w 2244"/>
                <a:gd name="T33" fmla="*/ 901 h 999"/>
                <a:gd name="T34" fmla="*/ 792 w 2244"/>
                <a:gd name="T35" fmla="*/ 933 h 999"/>
                <a:gd name="T36" fmla="*/ 855 w 2244"/>
                <a:gd name="T37" fmla="*/ 957 h 999"/>
                <a:gd name="T38" fmla="*/ 920 w 2244"/>
                <a:gd name="T39" fmla="*/ 987 h 999"/>
                <a:gd name="T40" fmla="*/ 987 w 2244"/>
                <a:gd name="T41" fmla="*/ 1008 h 999"/>
                <a:gd name="T42" fmla="*/ 1123 w 2244"/>
                <a:gd name="T43" fmla="*/ 1044 h 999"/>
                <a:gd name="T44" fmla="*/ 1267 w 2244"/>
                <a:gd name="T45" fmla="*/ 1071 h 999"/>
                <a:gd name="T46" fmla="*/ 1416 w 2244"/>
                <a:gd name="T47" fmla="*/ 1088 h 999"/>
                <a:gd name="T48" fmla="*/ 1573 w 2244"/>
                <a:gd name="T49" fmla="*/ 1100 h 999"/>
                <a:gd name="T50" fmla="*/ 1734 w 2244"/>
                <a:gd name="T51" fmla="*/ 1100 h 999"/>
                <a:gd name="T52" fmla="*/ 1902 w 2244"/>
                <a:gd name="T53" fmla="*/ 1095 h 999"/>
                <a:gd name="T54" fmla="*/ 1907 w 2244"/>
                <a:gd name="T55" fmla="*/ 1067 h 999"/>
                <a:gd name="T56" fmla="*/ 1740 w 2244"/>
                <a:gd name="T57" fmla="*/ 1076 h 999"/>
                <a:gd name="T58" fmla="*/ 1577 w 2244"/>
                <a:gd name="T59" fmla="*/ 1079 h 999"/>
                <a:gd name="T60" fmla="*/ 1421 w 2244"/>
                <a:gd name="T61" fmla="*/ 1062 h 999"/>
                <a:gd name="T62" fmla="*/ 1271 w 2244"/>
                <a:gd name="T63" fmla="*/ 1050 h 999"/>
                <a:gd name="T64" fmla="*/ 1129 w 2244"/>
                <a:gd name="T65" fmla="*/ 1014 h 999"/>
                <a:gd name="T66" fmla="*/ 988 w 2244"/>
                <a:gd name="T67" fmla="*/ 987 h 999"/>
                <a:gd name="T68" fmla="*/ 924 w 2244"/>
                <a:gd name="T69" fmla="*/ 961 h 999"/>
                <a:gd name="T70" fmla="*/ 859 w 2244"/>
                <a:gd name="T71" fmla="*/ 927 h 999"/>
                <a:gd name="T72" fmla="*/ 795 w 2244"/>
                <a:gd name="T73" fmla="*/ 909 h 999"/>
                <a:gd name="T74" fmla="*/ 734 w 2244"/>
                <a:gd name="T75" fmla="*/ 874 h 999"/>
                <a:gd name="T76" fmla="*/ 676 w 2244"/>
                <a:gd name="T77" fmla="*/ 846 h 999"/>
                <a:gd name="T78" fmla="*/ 618 w 2244"/>
                <a:gd name="T79" fmla="*/ 812 h 999"/>
                <a:gd name="T80" fmla="*/ 561 w 2244"/>
                <a:gd name="T81" fmla="*/ 767 h 999"/>
                <a:gd name="T82" fmla="*/ 509 w 2244"/>
                <a:gd name="T83" fmla="*/ 728 h 999"/>
                <a:gd name="T84" fmla="*/ 455 w 2244"/>
                <a:gd name="T85" fmla="*/ 689 h 999"/>
                <a:gd name="T86" fmla="*/ 408 w 2244"/>
                <a:gd name="T87" fmla="*/ 644 h 999"/>
                <a:gd name="T88" fmla="*/ 356 w 2244"/>
                <a:gd name="T89" fmla="*/ 600 h 999"/>
                <a:gd name="T90" fmla="*/ 312 w 2244"/>
                <a:gd name="T91" fmla="*/ 533 h 999"/>
                <a:gd name="T92" fmla="*/ 257 w 2244"/>
                <a:gd name="T93" fmla="*/ 468 h 999"/>
                <a:gd name="T94" fmla="*/ 223 w 2244"/>
                <a:gd name="T95" fmla="*/ 423 h 999"/>
                <a:gd name="T96" fmla="*/ 183 w 2244"/>
                <a:gd name="T97" fmla="*/ 358 h 999"/>
                <a:gd name="T98" fmla="*/ 136 w 2244"/>
                <a:gd name="T99" fmla="*/ 287 h 999"/>
                <a:gd name="T100" fmla="*/ 98 w 2244"/>
                <a:gd name="T101" fmla="*/ 215 h 999"/>
                <a:gd name="T102" fmla="*/ 67 w 2244"/>
                <a:gd name="T103" fmla="*/ 149 h 999"/>
                <a:gd name="T104" fmla="*/ 27 w 2244"/>
                <a:gd name="T105" fmla="*/ 66 h 999"/>
                <a:gd name="T106" fmla="*/ 6 w 2244"/>
                <a:gd name="T107" fmla="*/ 0 h 999"/>
                <a:gd name="T108" fmla="*/ 0 w 2244"/>
                <a:gd name="T109" fmla="*/ 50 h 99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244"/>
                <a:gd name="T166" fmla="*/ 0 h 999"/>
                <a:gd name="T167" fmla="*/ 2244 w 2244"/>
                <a:gd name="T168" fmla="*/ 999 h 99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244" h="999">
                  <a:moveTo>
                    <a:pt x="0" y="46"/>
                  </a:moveTo>
                  <a:lnTo>
                    <a:pt x="38" y="116"/>
                  </a:lnTo>
                  <a:lnTo>
                    <a:pt x="76" y="179"/>
                  </a:lnTo>
                  <a:lnTo>
                    <a:pt x="116" y="241"/>
                  </a:lnTo>
                  <a:lnTo>
                    <a:pt x="161" y="303"/>
                  </a:lnTo>
                  <a:lnTo>
                    <a:pt x="206" y="360"/>
                  </a:lnTo>
                  <a:lnTo>
                    <a:pt x="256" y="417"/>
                  </a:lnTo>
                  <a:lnTo>
                    <a:pt x="306" y="471"/>
                  </a:lnTo>
                  <a:lnTo>
                    <a:pt x="360" y="517"/>
                  </a:lnTo>
                  <a:lnTo>
                    <a:pt x="413" y="563"/>
                  </a:lnTo>
                  <a:lnTo>
                    <a:pt x="471" y="609"/>
                  </a:lnTo>
                  <a:lnTo>
                    <a:pt x="530" y="652"/>
                  </a:lnTo>
                  <a:lnTo>
                    <a:pt x="593" y="687"/>
                  </a:lnTo>
                  <a:lnTo>
                    <a:pt x="657" y="722"/>
                  </a:lnTo>
                  <a:lnTo>
                    <a:pt x="722" y="760"/>
                  </a:lnTo>
                  <a:lnTo>
                    <a:pt x="791" y="790"/>
                  </a:lnTo>
                  <a:lnTo>
                    <a:pt x="860" y="817"/>
                  </a:lnTo>
                  <a:lnTo>
                    <a:pt x="932" y="847"/>
                  </a:lnTo>
                  <a:lnTo>
                    <a:pt x="1005" y="868"/>
                  </a:lnTo>
                  <a:lnTo>
                    <a:pt x="1082" y="895"/>
                  </a:lnTo>
                  <a:lnTo>
                    <a:pt x="1160" y="914"/>
                  </a:lnTo>
                  <a:lnTo>
                    <a:pt x="1321" y="947"/>
                  </a:lnTo>
                  <a:lnTo>
                    <a:pt x="1490" y="971"/>
                  </a:lnTo>
                  <a:lnTo>
                    <a:pt x="1666" y="987"/>
                  </a:lnTo>
                  <a:lnTo>
                    <a:pt x="1850" y="998"/>
                  </a:lnTo>
                  <a:lnTo>
                    <a:pt x="2040" y="998"/>
                  </a:lnTo>
                  <a:lnTo>
                    <a:pt x="2237" y="993"/>
                  </a:lnTo>
                  <a:lnTo>
                    <a:pt x="2243" y="968"/>
                  </a:lnTo>
                  <a:lnTo>
                    <a:pt x="2047" y="976"/>
                  </a:lnTo>
                  <a:lnTo>
                    <a:pt x="1855" y="979"/>
                  </a:lnTo>
                  <a:lnTo>
                    <a:pt x="1671" y="963"/>
                  </a:lnTo>
                  <a:lnTo>
                    <a:pt x="1495" y="952"/>
                  </a:lnTo>
                  <a:lnTo>
                    <a:pt x="1327" y="920"/>
                  </a:lnTo>
                  <a:lnTo>
                    <a:pt x="1163" y="895"/>
                  </a:lnTo>
                  <a:lnTo>
                    <a:pt x="1087" y="871"/>
                  </a:lnTo>
                  <a:lnTo>
                    <a:pt x="1011" y="841"/>
                  </a:lnTo>
                  <a:lnTo>
                    <a:pt x="935" y="825"/>
                  </a:lnTo>
                  <a:lnTo>
                    <a:pt x="863" y="792"/>
                  </a:lnTo>
                  <a:lnTo>
                    <a:pt x="795" y="768"/>
                  </a:lnTo>
                  <a:lnTo>
                    <a:pt x="727" y="736"/>
                  </a:lnTo>
                  <a:lnTo>
                    <a:pt x="659" y="695"/>
                  </a:lnTo>
                  <a:lnTo>
                    <a:pt x="599" y="660"/>
                  </a:lnTo>
                  <a:lnTo>
                    <a:pt x="535" y="625"/>
                  </a:lnTo>
                  <a:lnTo>
                    <a:pt x="479" y="584"/>
                  </a:lnTo>
                  <a:lnTo>
                    <a:pt x="419" y="544"/>
                  </a:lnTo>
                  <a:lnTo>
                    <a:pt x="367" y="484"/>
                  </a:lnTo>
                  <a:lnTo>
                    <a:pt x="303" y="425"/>
                  </a:lnTo>
                  <a:lnTo>
                    <a:pt x="263" y="384"/>
                  </a:lnTo>
                  <a:lnTo>
                    <a:pt x="215" y="325"/>
                  </a:lnTo>
                  <a:lnTo>
                    <a:pt x="159" y="260"/>
                  </a:lnTo>
                  <a:lnTo>
                    <a:pt x="115" y="195"/>
                  </a:lnTo>
                  <a:lnTo>
                    <a:pt x="79" y="135"/>
                  </a:lnTo>
                  <a:lnTo>
                    <a:pt x="31" y="60"/>
                  </a:lnTo>
                  <a:lnTo>
                    <a:pt x="7" y="0"/>
                  </a:lnTo>
                  <a:lnTo>
                    <a:pt x="0" y="46"/>
                  </a:lnTo>
                </a:path>
              </a:pathLst>
            </a:custGeom>
            <a:solidFill>
              <a:srgbClr val="9DFCFC"/>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9961" name="Freeform 42">
              <a:extLst>
                <a:ext uri="{FF2B5EF4-FFF2-40B4-BE49-F238E27FC236}">
                  <a16:creationId xmlns:a16="http://schemas.microsoft.com/office/drawing/2014/main" id="{667B4743-E6FC-4161-9E08-1F91C87C357E}"/>
                </a:ext>
              </a:extLst>
            </p:cNvPr>
            <p:cNvSpPr>
              <a:spLocks/>
            </p:cNvSpPr>
            <p:nvPr/>
          </p:nvSpPr>
          <p:spPr bwMode="auto">
            <a:xfrm>
              <a:off x="1648" y="1831"/>
              <a:ext cx="2058" cy="1492"/>
            </a:xfrm>
            <a:custGeom>
              <a:avLst/>
              <a:gdLst>
                <a:gd name="T0" fmla="*/ 29 w 2234"/>
                <a:gd name="T1" fmla="*/ 149 h 1420"/>
                <a:gd name="T2" fmla="*/ 96 w 2234"/>
                <a:gd name="T3" fmla="*/ 376 h 1420"/>
                <a:gd name="T4" fmla="*/ 170 w 2234"/>
                <a:gd name="T5" fmla="*/ 588 h 1420"/>
                <a:gd name="T6" fmla="*/ 253 w 2234"/>
                <a:gd name="T7" fmla="*/ 771 h 1420"/>
                <a:gd name="T8" fmla="*/ 345 w 2234"/>
                <a:gd name="T9" fmla="*/ 933 h 1420"/>
                <a:gd name="T10" fmla="*/ 442 w 2234"/>
                <a:gd name="T11" fmla="*/ 1076 h 1420"/>
                <a:gd name="T12" fmla="*/ 549 w 2234"/>
                <a:gd name="T13" fmla="*/ 1202 h 1420"/>
                <a:gd name="T14" fmla="*/ 662 w 2234"/>
                <a:gd name="T15" fmla="*/ 1304 h 1420"/>
                <a:gd name="T16" fmla="*/ 783 w 2234"/>
                <a:gd name="T17" fmla="*/ 1390 h 1420"/>
                <a:gd name="T18" fmla="*/ 911 w 2234"/>
                <a:gd name="T19" fmla="*/ 1459 h 1420"/>
                <a:gd name="T20" fmla="*/ 1047 w 2234"/>
                <a:gd name="T21" fmla="*/ 1510 h 1420"/>
                <a:gd name="T22" fmla="*/ 1188 w 2234"/>
                <a:gd name="T23" fmla="*/ 1546 h 1420"/>
                <a:gd name="T24" fmla="*/ 1334 w 2234"/>
                <a:gd name="T25" fmla="*/ 1567 h 1420"/>
                <a:gd name="T26" fmla="*/ 1488 w 2234"/>
                <a:gd name="T27" fmla="*/ 1567 h 1420"/>
                <a:gd name="T28" fmla="*/ 1646 w 2234"/>
                <a:gd name="T29" fmla="*/ 1563 h 1420"/>
                <a:gd name="T30" fmla="*/ 1811 w 2234"/>
                <a:gd name="T31" fmla="*/ 1540 h 1420"/>
                <a:gd name="T32" fmla="*/ 1895 w 2234"/>
                <a:gd name="T33" fmla="*/ 1495 h 1420"/>
                <a:gd name="T34" fmla="*/ 1732 w 2234"/>
                <a:gd name="T35" fmla="*/ 1528 h 1420"/>
                <a:gd name="T36" fmla="*/ 1569 w 2234"/>
                <a:gd name="T37" fmla="*/ 1542 h 1420"/>
                <a:gd name="T38" fmla="*/ 1413 w 2234"/>
                <a:gd name="T39" fmla="*/ 1546 h 1420"/>
                <a:gd name="T40" fmla="*/ 1264 w 2234"/>
                <a:gd name="T41" fmla="*/ 1533 h 1420"/>
                <a:gd name="T42" fmla="*/ 1121 w 2234"/>
                <a:gd name="T43" fmla="*/ 1516 h 1420"/>
                <a:gd name="T44" fmla="*/ 982 w 2234"/>
                <a:gd name="T45" fmla="*/ 1468 h 1420"/>
                <a:gd name="T46" fmla="*/ 853 w 2234"/>
                <a:gd name="T47" fmla="*/ 1402 h 1420"/>
                <a:gd name="T48" fmla="*/ 727 w 2234"/>
                <a:gd name="T49" fmla="*/ 1322 h 1420"/>
                <a:gd name="T50" fmla="*/ 612 w 2234"/>
                <a:gd name="T51" fmla="*/ 1228 h 1420"/>
                <a:gd name="T52" fmla="*/ 503 w 2234"/>
                <a:gd name="T53" fmla="*/ 1118 h 1420"/>
                <a:gd name="T54" fmla="*/ 402 w 2234"/>
                <a:gd name="T55" fmla="*/ 987 h 1420"/>
                <a:gd name="T56" fmla="*/ 310 w 2234"/>
                <a:gd name="T57" fmla="*/ 828 h 1420"/>
                <a:gd name="T58" fmla="*/ 221 w 2234"/>
                <a:gd name="T59" fmla="*/ 658 h 1420"/>
                <a:gd name="T60" fmla="*/ 146 w 2234"/>
                <a:gd name="T61" fmla="*/ 470 h 1420"/>
                <a:gd name="T62" fmla="*/ 79 w 2234"/>
                <a:gd name="T63" fmla="*/ 245 h 1420"/>
                <a:gd name="T64" fmla="*/ 15 w 2234"/>
                <a:gd name="T65" fmla="*/ 0 h 14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34"/>
                <a:gd name="T100" fmla="*/ 0 h 1420"/>
                <a:gd name="T101" fmla="*/ 2234 w 2234"/>
                <a:gd name="T102" fmla="*/ 1420 h 14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34" h="1420">
                  <a:moveTo>
                    <a:pt x="0" y="24"/>
                  </a:moveTo>
                  <a:lnTo>
                    <a:pt x="34" y="135"/>
                  </a:lnTo>
                  <a:lnTo>
                    <a:pt x="73" y="244"/>
                  </a:lnTo>
                  <a:lnTo>
                    <a:pt x="113" y="341"/>
                  </a:lnTo>
                  <a:lnTo>
                    <a:pt x="155" y="441"/>
                  </a:lnTo>
                  <a:lnTo>
                    <a:pt x="201" y="533"/>
                  </a:lnTo>
                  <a:lnTo>
                    <a:pt x="247" y="617"/>
                  </a:lnTo>
                  <a:lnTo>
                    <a:pt x="299" y="699"/>
                  </a:lnTo>
                  <a:lnTo>
                    <a:pt x="350" y="772"/>
                  </a:lnTo>
                  <a:lnTo>
                    <a:pt x="406" y="845"/>
                  </a:lnTo>
                  <a:lnTo>
                    <a:pt x="461" y="913"/>
                  </a:lnTo>
                  <a:lnTo>
                    <a:pt x="521" y="975"/>
                  </a:lnTo>
                  <a:lnTo>
                    <a:pt x="582" y="1037"/>
                  </a:lnTo>
                  <a:lnTo>
                    <a:pt x="647" y="1089"/>
                  </a:lnTo>
                  <a:lnTo>
                    <a:pt x="712" y="1135"/>
                  </a:lnTo>
                  <a:lnTo>
                    <a:pt x="781" y="1181"/>
                  </a:lnTo>
                  <a:lnTo>
                    <a:pt x="852" y="1224"/>
                  </a:lnTo>
                  <a:lnTo>
                    <a:pt x="923" y="1259"/>
                  </a:lnTo>
                  <a:lnTo>
                    <a:pt x="998" y="1294"/>
                  </a:lnTo>
                  <a:lnTo>
                    <a:pt x="1074" y="1322"/>
                  </a:lnTo>
                  <a:lnTo>
                    <a:pt x="1153" y="1349"/>
                  </a:lnTo>
                  <a:lnTo>
                    <a:pt x="1233" y="1368"/>
                  </a:lnTo>
                  <a:lnTo>
                    <a:pt x="1316" y="1389"/>
                  </a:lnTo>
                  <a:lnTo>
                    <a:pt x="1400" y="1400"/>
                  </a:lnTo>
                  <a:lnTo>
                    <a:pt x="1484" y="1411"/>
                  </a:lnTo>
                  <a:lnTo>
                    <a:pt x="1572" y="1419"/>
                  </a:lnTo>
                  <a:lnTo>
                    <a:pt x="1662" y="1419"/>
                  </a:lnTo>
                  <a:lnTo>
                    <a:pt x="1753" y="1419"/>
                  </a:lnTo>
                  <a:lnTo>
                    <a:pt x="1846" y="1419"/>
                  </a:lnTo>
                  <a:lnTo>
                    <a:pt x="1940" y="1416"/>
                  </a:lnTo>
                  <a:lnTo>
                    <a:pt x="2036" y="1405"/>
                  </a:lnTo>
                  <a:lnTo>
                    <a:pt x="2134" y="1395"/>
                  </a:lnTo>
                  <a:lnTo>
                    <a:pt x="2233" y="1378"/>
                  </a:lnTo>
                  <a:lnTo>
                    <a:pt x="2233" y="1354"/>
                  </a:lnTo>
                  <a:lnTo>
                    <a:pt x="2137" y="1373"/>
                  </a:lnTo>
                  <a:lnTo>
                    <a:pt x="2041" y="1384"/>
                  </a:lnTo>
                  <a:lnTo>
                    <a:pt x="1945" y="1392"/>
                  </a:lnTo>
                  <a:lnTo>
                    <a:pt x="1849" y="1397"/>
                  </a:lnTo>
                  <a:lnTo>
                    <a:pt x="1757" y="1397"/>
                  </a:lnTo>
                  <a:lnTo>
                    <a:pt x="1665" y="1400"/>
                  </a:lnTo>
                  <a:lnTo>
                    <a:pt x="1577" y="1397"/>
                  </a:lnTo>
                  <a:lnTo>
                    <a:pt x="1489" y="1389"/>
                  </a:lnTo>
                  <a:lnTo>
                    <a:pt x="1401" y="1384"/>
                  </a:lnTo>
                  <a:lnTo>
                    <a:pt x="1321" y="1373"/>
                  </a:lnTo>
                  <a:lnTo>
                    <a:pt x="1237" y="1349"/>
                  </a:lnTo>
                  <a:lnTo>
                    <a:pt x="1157" y="1330"/>
                  </a:lnTo>
                  <a:lnTo>
                    <a:pt x="1081" y="1305"/>
                  </a:lnTo>
                  <a:lnTo>
                    <a:pt x="1005" y="1270"/>
                  </a:lnTo>
                  <a:lnTo>
                    <a:pt x="929" y="1238"/>
                  </a:lnTo>
                  <a:lnTo>
                    <a:pt x="857" y="1197"/>
                  </a:lnTo>
                  <a:lnTo>
                    <a:pt x="789" y="1156"/>
                  </a:lnTo>
                  <a:lnTo>
                    <a:pt x="721" y="1113"/>
                  </a:lnTo>
                  <a:lnTo>
                    <a:pt x="653" y="1064"/>
                  </a:lnTo>
                  <a:lnTo>
                    <a:pt x="593" y="1013"/>
                  </a:lnTo>
                  <a:lnTo>
                    <a:pt x="533" y="953"/>
                  </a:lnTo>
                  <a:lnTo>
                    <a:pt x="473" y="894"/>
                  </a:lnTo>
                  <a:lnTo>
                    <a:pt x="417" y="818"/>
                  </a:lnTo>
                  <a:lnTo>
                    <a:pt x="365" y="750"/>
                  </a:lnTo>
                  <a:lnTo>
                    <a:pt x="313" y="677"/>
                  </a:lnTo>
                  <a:lnTo>
                    <a:pt x="261" y="596"/>
                  </a:lnTo>
                  <a:lnTo>
                    <a:pt x="217" y="512"/>
                  </a:lnTo>
                  <a:lnTo>
                    <a:pt x="173" y="425"/>
                  </a:lnTo>
                  <a:lnTo>
                    <a:pt x="129" y="328"/>
                  </a:lnTo>
                  <a:lnTo>
                    <a:pt x="93" y="222"/>
                  </a:lnTo>
                  <a:lnTo>
                    <a:pt x="57" y="116"/>
                  </a:lnTo>
                  <a:lnTo>
                    <a:pt x="17" y="0"/>
                  </a:lnTo>
                  <a:lnTo>
                    <a:pt x="0" y="24"/>
                  </a:lnTo>
                </a:path>
              </a:pathLst>
            </a:custGeom>
            <a:solidFill>
              <a:srgbClr val="9DFCFC"/>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7FA9773D-66A9-4789-ABFC-4B7BB6A91D0C}"/>
              </a:ext>
            </a:extLst>
          </p:cNvPr>
          <p:cNvSpPr>
            <a:spLocks noGrp="1" noChangeArrowheads="1"/>
          </p:cNvSpPr>
          <p:nvPr>
            <p:ph type="title"/>
          </p:nvPr>
        </p:nvSpPr>
        <p:spPr/>
        <p:txBody>
          <a:bodyPr/>
          <a:lstStyle/>
          <a:p>
            <a:r>
              <a:rPr lang="en-US" altLang="zh-CN"/>
              <a:t>Metabolic Response to </a:t>
            </a:r>
            <a:r>
              <a:rPr lang="en-CA" altLang="zh-CN"/>
              <a:t>Injury</a:t>
            </a:r>
            <a:endParaRPr lang="en-US" altLang="zh-CN" dirty="0"/>
          </a:p>
        </p:txBody>
      </p:sp>
      <p:sp>
        <p:nvSpPr>
          <p:cNvPr id="41985" name="Rectangle 3">
            <a:extLst>
              <a:ext uri="{FF2B5EF4-FFF2-40B4-BE49-F238E27FC236}">
                <a16:creationId xmlns:a16="http://schemas.microsoft.com/office/drawing/2014/main" id="{285C9865-A099-4D93-9236-B65B10619766}"/>
              </a:ext>
            </a:extLst>
          </p:cNvPr>
          <p:cNvSpPr>
            <a:spLocks noGrp="1" noChangeArrowheads="1"/>
          </p:cNvSpPr>
          <p:nvPr>
            <p:ph type="body" idx="1"/>
          </p:nvPr>
        </p:nvSpPr>
        <p:spPr/>
        <p:txBody>
          <a:bodyPr/>
          <a:lstStyle/>
          <a:p>
            <a:pPr lvl="1"/>
            <a:r>
              <a:rPr lang="zh-CN" altLang="en-US"/>
              <a:t> </a:t>
            </a:r>
          </a:p>
        </p:txBody>
      </p:sp>
      <p:grpSp>
        <p:nvGrpSpPr>
          <p:cNvPr id="41987" name="Group 11">
            <a:extLst>
              <a:ext uri="{FF2B5EF4-FFF2-40B4-BE49-F238E27FC236}">
                <a16:creationId xmlns:a16="http://schemas.microsoft.com/office/drawing/2014/main" id="{A419F860-5669-4A3A-874A-19BDD0EFC7B5}"/>
              </a:ext>
            </a:extLst>
          </p:cNvPr>
          <p:cNvGrpSpPr>
            <a:grpSpLocks/>
          </p:cNvGrpSpPr>
          <p:nvPr/>
        </p:nvGrpSpPr>
        <p:grpSpPr bwMode="auto">
          <a:xfrm>
            <a:off x="2906714" y="2057400"/>
            <a:ext cx="6446837" cy="3898900"/>
            <a:chOff x="871" y="1296"/>
            <a:chExt cx="4061" cy="2456"/>
          </a:xfrm>
        </p:grpSpPr>
        <p:sp>
          <p:nvSpPr>
            <p:cNvPr id="159756" name="Rectangle 12">
              <a:extLst>
                <a:ext uri="{FF2B5EF4-FFF2-40B4-BE49-F238E27FC236}">
                  <a16:creationId xmlns:a16="http://schemas.microsoft.com/office/drawing/2014/main" id="{0914B77F-4377-46E6-9433-D65120644962}"/>
                </a:ext>
              </a:extLst>
            </p:cNvPr>
            <p:cNvSpPr>
              <a:spLocks noChangeArrowheads="1"/>
            </p:cNvSpPr>
            <p:nvPr/>
          </p:nvSpPr>
          <p:spPr bwMode="auto">
            <a:xfrm>
              <a:off x="871" y="1296"/>
              <a:ext cx="4061" cy="2456"/>
            </a:xfrm>
            <a:prstGeom prst="rect">
              <a:avLst/>
            </a:prstGeom>
            <a:gradFill rotWithShape="0">
              <a:gsLst>
                <a:gs pos="0">
                  <a:srgbClr val="00AAFF">
                    <a:gamma/>
                    <a:shade val="29804"/>
                    <a:invGamma/>
                  </a:srgbClr>
                </a:gs>
                <a:gs pos="100000">
                  <a:srgbClr val="00AAFF"/>
                </a:gs>
              </a:gsLst>
              <a:lin ang="5400000" scaled="1"/>
            </a:gradFill>
            <a:ln w="12700">
              <a:solidFill>
                <a:schemeClr val="tx1"/>
              </a:solidFill>
              <a:miter lim="800000"/>
              <a:headEnd/>
              <a:tailEnd/>
            </a:ln>
            <a:effectLst>
              <a:outerShdw blurRad="63500" dist="107763" dir="2700000" algn="ctr" rotWithShape="0">
                <a:srgbClr val="000000">
                  <a:alpha val="74998"/>
                </a:srgbClr>
              </a:outerShdw>
            </a:effectLst>
          </p:spPr>
          <p:txBody>
            <a:bodyPr wrap="none" anchor="ctr"/>
            <a:lstStyle/>
            <a:p>
              <a:pPr>
                <a:defRPr/>
              </a:pPr>
              <a:endParaRPr lang="en-US">
                <a:latin typeface="Times New Roman" pitchFamily="-1" charset="0"/>
              </a:endParaRPr>
            </a:p>
          </p:txBody>
        </p:sp>
        <p:grpSp>
          <p:nvGrpSpPr>
            <p:cNvPr id="41990" name="Group 13">
              <a:extLst>
                <a:ext uri="{FF2B5EF4-FFF2-40B4-BE49-F238E27FC236}">
                  <a16:creationId xmlns:a16="http://schemas.microsoft.com/office/drawing/2014/main" id="{590DE793-04EA-43CC-871D-605AEA3E9D68}"/>
                </a:ext>
              </a:extLst>
            </p:cNvPr>
            <p:cNvGrpSpPr>
              <a:grpSpLocks/>
            </p:cNvGrpSpPr>
            <p:nvPr/>
          </p:nvGrpSpPr>
          <p:grpSpPr bwMode="auto">
            <a:xfrm>
              <a:off x="1440" y="1915"/>
              <a:ext cx="2893" cy="1781"/>
              <a:chOff x="1620" y="1735"/>
              <a:chExt cx="3255" cy="1781"/>
            </a:xfrm>
          </p:grpSpPr>
          <p:sp>
            <p:nvSpPr>
              <p:cNvPr id="41997" name="Freeform 14">
                <a:extLst>
                  <a:ext uri="{FF2B5EF4-FFF2-40B4-BE49-F238E27FC236}">
                    <a16:creationId xmlns:a16="http://schemas.microsoft.com/office/drawing/2014/main" id="{AF1E6207-6283-429A-B194-7C5CA416D2BA}"/>
                  </a:ext>
                </a:extLst>
              </p:cNvPr>
              <p:cNvSpPr>
                <a:spLocks/>
              </p:cNvSpPr>
              <p:nvPr/>
            </p:nvSpPr>
            <p:spPr bwMode="auto">
              <a:xfrm>
                <a:off x="1620" y="2980"/>
                <a:ext cx="593" cy="536"/>
              </a:xfrm>
              <a:custGeom>
                <a:avLst/>
                <a:gdLst>
                  <a:gd name="T0" fmla="*/ 592 w 593"/>
                  <a:gd name="T1" fmla="*/ 515 h 536"/>
                  <a:gd name="T2" fmla="*/ 556 w 593"/>
                  <a:gd name="T3" fmla="*/ 513 h 536"/>
                  <a:gd name="T4" fmla="*/ 519 w 593"/>
                  <a:gd name="T5" fmla="*/ 503 h 536"/>
                  <a:gd name="T6" fmla="*/ 482 w 593"/>
                  <a:gd name="T7" fmla="*/ 491 h 536"/>
                  <a:gd name="T8" fmla="*/ 446 w 593"/>
                  <a:gd name="T9" fmla="*/ 476 h 536"/>
                  <a:gd name="T10" fmla="*/ 409 w 593"/>
                  <a:gd name="T11" fmla="*/ 454 h 536"/>
                  <a:gd name="T12" fmla="*/ 372 w 593"/>
                  <a:gd name="T13" fmla="*/ 428 h 536"/>
                  <a:gd name="T14" fmla="*/ 336 w 593"/>
                  <a:gd name="T15" fmla="*/ 401 h 536"/>
                  <a:gd name="T16" fmla="*/ 299 w 593"/>
                  <a:gd name="T17" fmla="*/ 367 h 536"/>
                  <a:gd name="T18" fmla="*/ 265 w 593"/>
                  <a:gd name="T19" fmla="*/ 330 h 536"/>
                  <a:gd name="T20" fmla="*/ 228 w 593"/>
                  <a:gd name="T21" fmla="*/ 290 h 536"/>
                  <a:gd name="T22" fmla="*/ 193 w 593"/>
                  <a:gd name="T23" fmla="*/ 247 h 536"/>
                  <a:gd name="T24" fmla="*/ 156 w 593"/>
                  <a:gd name="T25" fmla="*/ 203 h 536"/>
                  <a:gd name="T26" fmla="*/ 86 w 593"/>
                  <a:gd name="T27" fmla="*/ 106 h 536"/>
                  <a:gd name="T28" fmla="*/ 17 w 593"/>
                  <a:gd name="T29" fmla="*/ 0 h 536"/>
                  <a:gd name="T30" fmla="*/ 0 w 593"/>
                  <a:gd name="T31" fmla="*/ 10 h 536"/>
                  <a:gd name="T32" fmla="*/ 69 w 593"/>
                  <a:gd name="T33" fmla="*/ 118 h 536"/>
                  <a:gd name="T34" fmla="*/ 140 w 593"/>
                  <a:gd name="T35" fmla="*/ 215 h 536"/>
                  <a:gd name="T36" fmla="*/ 176 w 593"/>
                  <a:gd name="T37" fmla="*/ 262 h 536"/>
                  <a:gd name="T38" fmla="*/ 213 w 593"/>
                  <a:gd name="T39" fmla="*/ 303 h 536"/>
                  <a:gd name="T40" fmla="*/ 250 w 593"/>
                  <a:gd name="T41" fmla="*/ 344 h 536"/>
                  <a:gd name="T42" fmla="*/ 287 w 593"/>
                  <a:gd name="T43" fmla="*/ 381 h 536"/>
                  <a:gd name="T44" fmla="*/ 324 w 593"/>
                  <a:gd name="T45" fmla="*/ 416 h 536"/>
                  <a:gd name="T46" fmla="*/ 359 w 593"/>
                  <a:gd name="T47" fmla="*/ 445 h 536"/>
                  <a:gd name="T48" fmla="*/ 396 w 593"/>
                  <a:gd name="T49" fmla="*/ 471 h 536"/>
                  <a:gd name="T50" fmla="*/ 436 w 593"/>
                  <a:gd name="T51" fmla="*/ 493 h 536"/>
                  <a:gd name="T52" fmla="*/ 475 w 593"/>
                  <a:gd name="T53" fmla="*/ 510 h 536"/>
                  <a:gd name="T54" fmla="*/ 514 w 593"/>
                  <a:gd name="T55" fmla="*/ 525 h 536"/>
                  <a:gd name="T56" fmla="*/ 554 w 593"/>
                  <a:gd name="T57" fmla="*/ 533 h 536"/>
                  <a:gd name="T58" fmla="*/ 592 w 593"/>
                  <a:gd name="T59" fmla="*/ 535 h 536"/>
                  <a:gd name="T60" fmla="*/ 592 w 593"/>
                  <a:gd name="T61" fmla="*/ 515 h 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93"/>
                  <a:gd name="T94" fmla="*/ 0 h 536"/>
                  <a:gd name="T95" fmla="*/ 593 w 593"/>
                  <a:gd name="T96" fmla="*/ 536 h 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93" h="536">
                    <a:moveTo>
                      <a:pt x="592" y="515"/>
                    </a:moveTo>
                    <a:lnTo>
                      <a:pt x="556" y="513"/>
                    </a:lnTo>
                    <a:lnTo>
                      <a:pt x="519" y="503"/>
                    </a:lnTo>
                    <a:lnTo>
                      <a:pt x="482" y="491"/>
                    </a:lnTo>
                    <a:lnTo>
                      <a:pt x="446" y="476"/>
                    </a:lnTo>
                    <a:lnTo>
                      <a:pt x="409" y="454"/>
                    </a:lnTo>
                    <a:lnTo>
                      <a:pt x="372" y="428"/>
                    </a:lnTo>
                    <a:lnTo>
                      <a:pt x="336" y="401"/>
                    </a:lnTo>
                    <a:lnTo>
                      <a:pt x="299" y="367"/>
                    </a:lnTo>
                    <a:lnTo>
                      <a:pt x="265" y="330"/>
                    </a:lnTo>
                    <a:lnTo>
                      <a:pt x="228" y="290"/>
                    </a:lnTo>
                    <a:lnTo>
                      <a:pt x="193" y="247"/>
                    </a:lnTo>
                    <a:lnTo>
                      <a:pt x="156" y="203"/>
                    </a:lnTo>
                    <a:lnTo>
                      <a:pt x="86" y="106"/>
                    </a:lnTo>
                    <a:lnTo>
                      <a:pt x="17" y="0"/>
                    </a:lnTo>
                    <a:lnTo>
                      <a:pt x="0" y="10"/>
                    </a:lnTo>
                    <a:lnTo>
                      <a:pt x="69" y="118"/>
                    </a:lnTo>
                    <a:lnTo>
                      <a:pt x="140" y="215"/>
                    </a:lnTo>
                    <a:lnTo>
                      <a:pt x="176" y="262"/>
                    </a:lnTo>
                    <a:lnTo>
                      <a:pt x="213" y="303"/>
                    </a:lnTo>
                    <a:lnTo>
                      <a:pt x="250" y="344"/>
                    </a:lnTo>
                    <a:lnTo>
                      <a:pt x="287" y="381"/>
                    </a:lnTo>
                    <a:lnTo>
                      <a:pt x="324" y="416"/>
                    </a:lnTo>
                    <a:lnTo>
                      <a:pt x="359" y="445"/>
                    </a:lnTo>
                    <a:lnTo>
                      <a:pt x="396" y="471"/>
                    </a:lnTo>
                    <a:lnTo>
                      <a:pt x="436" y="493"/>
                    </a:lnTo>
                    <a:lnTo>
                      <a:pt x="475" y="510"/>
                    </a:lnTo>
                    <a:lnTo>
                      <a:pt x="514" y="525"/>
                    </a:lnTo>
                    <a:lnTo>
                      <a:pt x="554" y="533"/>
                    </a:lnTo>
                    <a:lnTo>
                      <a:pt x="592" y="535"/>
                    </a:lnTo>
                    <a:lnTo>
                      <a:pt x="592" y="515"/>
                    </a:lnTo>
                  </a:path>
                </a:pathLst>
              </a:custGeom>
              <a:solidFill>
                <a:srgbClr val="9DFC9D"/>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41998" name="Freeform 15">
                <a:extLst>
                  <a:ext uri="{FF2B5EF4-FFF2-40B4-BE49-F238E27FC236}">
                    <a16:creationId xmlns:a16="http://schemas.microsoft.com/office/drawing/2014/main" id="{9DE534D7-2598-4D4E-9BB6-A1248A8F9969}"/>
                  </a:ext>
                </a:extLst>
              </p:cNvPr>
              <p:cNvSpPr>
                <a:spLocks/>
              </p:cNvSpPr>
              <p:nvPr/>
            </p:nvSpPr>
            <p:spPr bwMode="auto">
              <a:xfrm>
                <a:off x="2212" y="1735"/>
                <a:ext cx="1624" cy="1781"/>
              </a:xfrm>
              <a:custGeom>
                <a:avLst/>
                <a:gdLst>
                  <a:gd name="T0" fmla="*/ 1593 w 1624"/>
                  <a:gd name="T1" fmla="*/ 2 h 1781"/>
                  <a:gd name="T2" fmla="*/ 1537 w 1624"/>
                  <a:gd name="T3" fmla="*/ 12 h 1781"/>
                  <a:gd name="T4" fmla="*/ 1480 w 1624"/>
                  <a:gd name="T5" fmla="*/ 32 h 1781"/>
                  <a:gd name="T6" fmla="*/ 1427 w 1624"/>
                  <a:gd name="T7" fmla="*/ 58 h 1781"/>
                  <a:gd name="T8" fmla="*/ 1373 w 1624"/>
                  <a:gd name="T9" fmla="*/ 95 h 1781"/>
                  <a:gd name="T10" fmla="*/ 1319 w 1624"/>
                  <a:gd name="T11" fmla="*/ 139 h 1781"/>
                  <a:gd name="T12" fmla="*/ 1243 w 1624"/>
                  <a:gd name="T13" fmla="*/ 217 h 1781"/>
                  <a:gd name="T14" fmla="*/ 1141 w 1624"/>
                  <a:gd name="T15" fmla="*/ 342 h 1781"/>
                  <a:gd name="T16" fmla="*/ 1040 w 1624"/>
                  <a:gd name="T17" fmla="*/ 483 h 1781"/>
                  <a:gd name="T18" fmla="*/ 893 w 1624"/>
                  <a:gd name="T19" fmla="*/ 717 h 1781"/>
                  <a:gd name="T20" fmla="*/ 700 w 1624"/>
                  <a:gd name="T21" fmla="*/ 1047 h 1781"/>
                  <a:gd name="T22" fmla="*/ 554 w 1624"/>
                  <a:gd name="T23" fmla="*/ 1282 h 1781"/>
                  <a:gd name="T24" fmla="*/ 455 w 1624"/>
                  <a:gd name="T25" fmla="*/ 1423 h 1781"/>
                  <a:gd name="T26" fmla="*/ 358 w 1624"/>
                  <a:gd name="T27" fmla="*/ 1545 h 1781"/>
                  <a:gd name="T28" fmla="*/ 282 w 1624"/>
                  <a:gd name="T29" fmla="*/ 1624 h 1781"/>
                  <a:gd name="T30" fmla="*/ 233 w 1624"/>
                  <a:gd name="T31" fmla="*/ 1668 h 1781"/>
                  <a:gd name="T32" fmla="*/ 182 w 1624"/>
                  <a:gd name="T33" fmla="*/ 1701 h 1781"/>
                  <a:gd name="T34" fmla="*/ 130 w 1624"/>
                  <a:gd name="T35" fmla="*/ 1728 h 1781"/>
                  <a:gd name="T36" fmla="*/ 79 w 1624"/>
                  <a:gd name="T37" fmla="*/ 1748 h 1781"/>
                  <a:gd name="T38" fmla="*/ 27 w 1624"/>
                  <a:gd name="T39" fmla="*/ 1758 h 1781"/>
                  <a:gd name="T40" fmla="*/ 0 w 1624"/>
                  <a:gd name="T41" fmla="*/ 1780 h 1781"/>
                  <a:gd name="T42" fmla="*/ 57 w 1624"/>
                  <a:gd name="T43" fmla="*/ 1775 h 1781"/>
                  <a:gd name="T44" fmla="*/ 113 w 1624"/>
                  <a:gd name="T45" fmla="*/ 1760 h 1781"/>
                  <a:gd name="T46" fmla="*/ 167 w 1624"/>
                  <a:gd name="T47" fmla="*/ 1733 h 1781"/>
                  <a:gd name="T48" fmla="*/ 218 w 1624"/>
                  <a:gd name="T49" fmla="*/ 1701 h 1781"/>
                  <a:gd name="T50" fmla="*/ 272 w 1624"/>
                  <a:gd name="T51" fmla="*/ 1661 h 1781"/>
                  <a:gd name="T52" fmla="*/ 324 w 1624"/>
                  <a:gd name="T53" fmla="*/ 1614 h 1781"/>
                  <a:gd name="T54" fmla="*/ 423 w 1624"/>
                  <a:gd name="T55" fmla="*/ 1500 h 1781"/>
                  <a:gd name="T56" fmla="*/ 522 w 1624"/>
                  <a:gd name="T57" fmla="*/ 1365 h 1781"/>
                  <a:gd name="T58" fmla="*/ 619 w 1624"/>
                  <a:gd name="T59" fmla="*/ 1215 h 1781"/>
                  <a:gd name="T60" fmla="*/ 815 w 1624"/>
                  <a:gd name="T61" fmla="*/ 893 h 1781"/>
                  <a:gd name="T62" fmla="*/ 1009 w 1624"/>
                  <a:gd name="T63" fmla="*/ 571 h 1781"/>
                  <a:gd name="T64" fmla="*/ 1106 w 1624"/>
                  <a:gd name="T65" fmla="*/ 422 h 1781"/>
                  <a:gd name="T66" fmla="*/ 1207 w 1624"/>
                  <a:gd name="T67" fmla="*/ 290 h 1781"/>
                  <a:gd name="T68" fmla="*/ 1309 w 1624"/>
                  <a:gd name="T69" fmla="*/ 178 h 1781"/>
                  <a:gd name="T70" fmla="*/ 1358 w 1624"/>
                  <a:gd name="T71" fmla="*/ 132 h 1781"/>
                  <a:gd name="T72" fmla="*/ 1410 w 1624"/>
                  <a:gd name="T73" fmla="*/ 92 h 1781"/>
                  <a:gd name="T74" fmla="*/ 1463 w 1624"/>
                  <a:gd name="T75" fmla="*/ 60 h 1781"/>
                  <a:gd name="T76" fmla="*/ 1515 w 1624"/>
                  <a:gd name="T77" fmla="*/ 39 h 1781"/>
                  <a:gd name="T78" fmla="*/ 1569 w 1624"/>
                  <a:gd name="T79" fmla="*/ 25 h 1781"/>
                  <a:gd name="T80" fmla="*/ 1623 w 1624"/>
                  <a:gd name="T81" fmla="*/ 20 h 17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24"/>
                  <a:gd name="T124" fmla="*/ 0 h 1781"/>
                  <a:gd name="T125" fmla="*/ 1624 w 1624"/>
                  <a:gd name="T126" fmla="*/ 1781 h 178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24" h="1781">
                    <a:moveTo>
                      <a:pt x="1623" y="0"/>
                    </a:moveTo>
                    <a:lnTo>
                      <a:pt x="1593" y="2"/>
                    </a:lnTo>
                    <a:lnTo>
                      <a:pt x="1564" y="5"/>
                    </a:lnTo>
                    <a:lnTo>
                      <a:pt x="1537" y="12"/>
                    </a:lnTo>
                    <a:lnTo>
                      <a:pt x="1507" y="20"/>
                    </a:lnTo>
                    <a:lnTo>
                      <a:pt x="1480" y="32"/>
                    </a:lnTo>
                    <a:lnTo>
                      <a:pt x="1453" y="44"/>
                    </a:lnTo>
                    <a:lnTo>
                      <a:pt x="1427" y="58"/>
                    </a:lnTo>
                    <a:lnTo>
                      <a:pt x="1400" y="75"/>
                    </a:lnTo>
                    <a:lnTo>
                      <a:pt x="1373" y="95"/>
                    </a:lnTo>
                    <a:lnTo>
                      <a:pt x="1346" y="117"/>
                    </a:lnTo>
                    <a:lnTo>
                      <a:pt x="1319" y="139"/>
                    </a:lnTo>
                    <a:lnTo>
                      <a:pt x="1294" y="164"/>
                    </a:lnTo>
                    <a:lnTo>
                      <a:pt x="1243" y="217"/>
                    </a:lnTo>
                    <a:lnTo>
                      <a:pt x="1192" y="278"/>
                    </a:lnTo>
                    <a:lnTo>
                      <a:pt x="1141" y="342"/>
                    </a:lnTo>
                    <a:lnTo>
                      <a:pt x="1091" y="410"/>
                    </a:lnTo>
                    <a:lnTo>
                      <a:pt x="1040" y="483"/>
                    </a:lnTo>
                    <a:lnTo>
                      <a:pt x="992" y="558"/>
                    </a:lnTo>
                    <a:lnTo>
                      <a:pt x="893" y="717"/>
                    </a:lnTo>
                    <a:lnTo>
                      <a:pt x="799" y="883"/>
                    </a:lnTo>
                    <a:lnTo>
                      <a:pt x="700" y="1047"/>
                    </a:lnTo>
                    <a:lnTo>
                      <a:pt x="602" y="1206"/>
                    </a:lnTo>
                    <a:lnTo>
                      <a:pt x="554" y="1282"/>
                    </a:lnTo>
                    <a:lnTo>
                      <a:pt x="504" y="1356"/>
                    </a:lnTo>
                    <a:lnTo>
                      <a:pt x="455" y="1423"/>
                    </a:lnTo>
                    <a:lnTo>
                      <a:pt x="406" y="1487"/>
                    </a:lnTo>
                    <a:lnTo>
                      <a:pt x="358" y="1545"/>
                    </a:lnTo>
                    <a:lnTo>
                      <a:pt x="309" y="1599"/>
                    </a:lnTo>
                    <a:lnTo>
                      <a:pt x="282" y="1624"/>
                    </a:lnTo>
                    <a:lnTo>
                      <a:pt x="257" y="1646"/>
                    </a:lnTo>
                    <a:lnTo>
                      <a:pt x="233" y="1668"/>
                    </a:lnTo>
                    <a:lnTo>
                      <a:pt x="205" y="1685"/>
                    </a:lnTo>
                    <a:lnTo>
                      <a:pt x="182" y="1701"/>
                    </a:lnTo>
                    <a:lnTo>
                      <a:pt x="158" y="1716"/>
                    </a:lnTo>
                    <a:lnTo>
                      <a:pt x="130" y="1728"/>
                    </a:lnTo>
                    <a:lnTo>
                      <a:pt x="106" y="1741"/>
                    </a:lnTo>
                    <a:lnTo>
                      <a:pt x="79" y="1748"/>
                    </a:lnTo>
                    <a:lnTo>
                      <a:pt x="54" y="1755"/>
                    </a:lnTo>
                    <a:lnTo>
                      <a:pt x="27" y="1758"/>
                    </a:lnTo>
                    <a:lnTo>
                      <a:pt x="0" y="1760"/>
                    </a:lnTo>
                    <a:lnTo>
                      <a:pt x="0" y="1780"/>
                    </a:lnTo>
                    <a:lnTo>
                      <a:pt x="30" y="1778"/>
                    </a:lnTo>
                    <a:lnTo>
                      <a:pt x="57" y="1775"/>
                    </a:lnTo>
                    <a:lnTo>
                      <a:pt x="86" y="1768"/>
                    </a:lnTo>
                    <a:lnTo>
                      <a:pt x="113" y="1760"/>
                    </a:lnTo>
                    <a:lnTo>
                      <a:pt x="140" y="1748"/>
                    </a:lnTo>
                    <a:lnTo>
                      <a:pt x="167" y="1733"/>
                    </a:lnTo>
                    <a:lnTo>
                      <a:pt x="191" y="1718"/>
                    </a:lnTo>
                    <a:lnTo>
                      <a:pt x="218" y="1701"/>
                    </a:lnTo>
                    <a:lnTo>
                      <a:pt x="245" y="1683"/>
                    </a:lnTo>
                    <a:lnTo>
                      <a:pt x="272" y="1661"/>
                    </a:lnTo>
                    <a:lnTo>
                      <a:pt x="297" y="1639"/>
                    </a:lnTo>
                    <a:lnTo>
                      <a:pt x="324" y="1614"/>
                    </a:lnTo>
                    <a:lnTo>
                      <a:pt x="373" y="1560"/>
                    </a:lnTo>
                    <a:lnTo>
                      <a:pt x="423" y="1500"/>
                    </a:lnTo>
                    <a:lnTo>
                      <a:pt x="473" y="1436"/>
                    </a:lnTo>
                    <a:lnTo>
                      <a:pt x="522" y="1365"/>
                    </a:lnTo>
                    <a:lnTo>
                      <a:pt x="571" y="1294"/>
                    </a:lnTo>
                    <a:lnTo>
                      <a:pt x="619" y="1215"/>
                    </a:lnTo>
                    <a:lnTo>
                      <a:pt x="717" y="1057"/>
                    </a:lnTo>
                    <a:lnTo>
                      <a:pt x="815" y="893"/>
                    </a:lnTo>
                    <a:lnTo>
                      <a:pt x="911" y="729"/>
                    </a:lnTo>
                    <a:lnTo>
                      <a:pt x="1009" y="571"/>
                    </a:lnTo>
                    <a:lnTo>
                      <a:pt x="1057" y="496"/>
                    </a:lnTo>
                    <a:lnTo>
                      <a:pt x="1106" y="422"/>
                    </a:lnTo>
                    <a:lnTo>
                      <a:pt x="1158" y="354"/>
                    </a:lnTo>
                    <a:lnTo>
                      <a:pt x="1207" y="290"/>
                    </a:lnTo>
                    <a:lnTo>
                      <a:pt x="1258" y="231"/>
                    </a:lnTo>
                    <a:lnTo>
                      <a:pt x="1309" y="178"/>
                    </a:lnTo>
                    <a:lnTo>
                      <a:pt x="1334" y="154"/>
                    </a:lnTo>
                    <a:lnTo>
                      <a:pt x="1358" y="132"/>
                    </a:lnTo>
                    <a:lnTo>
                      <a:pt x="1386" y="112"/>
                    </a:lnTo>
                    <a:lnTo>
                      <a:pt x="1410" y="92"/>
                    </a:lnTo>
                    <a:lnTo>
                      <a:pt x="1436" y="75"/>
                    </a:lnTo>
                    <a:lnTo>
                      <a:pt x="1463" y="60"/>
                    </a:lnTo>
                    <a:lnTo>
                      <a:pt x="1488" y="48"/>
                    </a:lnTo>
                    <a:lnTo>
                      <a:pt x="1515" y="39"/>
                    </a:lnTo>
                    <a:lnTo>
                      <a:pt x="1542" y="32"/>
                    </a:lnTo>
                    <a:lnTo>
                      <a:pt x="1569" y="25"/>
                    </a:lnTo>
                    <a:lnTo>
                      <a:pt x="1596" y="22"/>
                    </a:lnTo>
                    <a:lnTo>
                      <a:pt x="1623" y="20"/>
                    </a:lnTo>
                    <a:lnTo>
                      <a:pt x="1623" y="0"/>
                    </a:lnTo>
                  </a:path>
                </a:pathLst>
              </a:custGeom>
              <a:solidFill>
                <a:srgbClr val="9DFC9D"/>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41999" name="Freeform 16">
                <a:extLst>
                  <a:ext uri="{FF2B5EF4-FFF2-40B4-BE49-F238E27FC236}">
                    <a16:creationId xmlns:a16="http://schemas.microsoft.com/office/drawing/2014/main" id="{A94BB296-3184-45A8-979A-E1775BA96B98}"/>
                  </a:ext>
                </a:extLst>
              </p:cNvPr>
              <p:cNvSpPr>
                <a:spLocks/>
              </p:cNvSpPr>
              <p:nvPr/>
            </p:nvSpPr>
            <p:spPr bwMode="auto">
              <a:xfrm>
                <a:off x="3835" y="1735"/>
                <a:ext cx="1040" cy="1251"/>
              </a:xfrm>
              <a:custGeom>
                <a:avLst/>
                <a:gdLst>
                  <a:gd name="T0" fmla="*/ 1039 w 1040"/>
                  <a:gd name="T1" fmla="*/ 1240 h 1251"/>
                  <a:gd name="T2" fmla="*/ 914 w 1040"/>
                  <a:gd name="T3" fmla="*/ 1037 h 1251"/>
                  <a:gd name="T4" fmla="*/ 792 w 1040"/>
                  <a:gd name="T5" fmla="*/ 828 h 1251"/>
                  <a:gd name="T6" fmla="*/ 728 w 1040"/>
                  <a:gd name="T7" fmla="*/ 722 h 1251"/>
                  <a:gd name="T8" fmla="*/ 666 w 1040"/>
                  <a:gd name="T9" fmla="*/ 620 h 1251"/>
                  <a:gd name="T10" fmla="*/ 604 w 1040"/>
                  <a:gd name="T11" fmla="*/ 520 h 1251"/>
                  <a:gd name="T12" fmla="*/ 540 w 1040"/>
                  <a:gd name="T13" fmla="*/ 427 h 1251"/>
                  <a:gd name="T14" fmla="*/ 476 w 1040"/>
                  <a:gd name="T15" fmla="*/ 337 h 1251"/>
                  <a:gd name="T16" fmla="*/ 413 w 1040"/>
                  <a:gd name="T17" fmla="*/ 256 h 1251"/>
                  <a:gd name="T18" fmla="*/ 379 w 1040"/>
                  <a:gd name="T19" fmla="*/ 219 h 1251"/>
                  <a:gd name="T20" fmla="*/ 347 w 1040"/>
                  <a:gd name="T21" fmla="*/ 183 h 1251"/>
                  <a:gd name="T22" fmla="*/ 312 w 1040"/>
                  <a:gd name="T23" fmla="*/ 151 h 1251"/>
                  <a:gd name="T24" fmla="*/ 278 w 1040"/>
                  <a:gd name="T25" fmla="*/ 122 h 1251"/>
                  <a:gd name="T26" fmla="*/ 246 w 1040"/>
                  <a:gd name="T27" fmla="*/ 95 h 1251"/>
                  <a:gd name="T28" fmla="*/ 213 w 1040"/>
                  <a:gd name="T29" fmla="*/ 70 h 1251"/>
                  <a:gd name="T30" fmla="*/ 178 w 1040"/>
                  <a:gd name="T31" fmla="*/ 48 h 1251"/>
                  <a:gd name="T32" fmla="*/ 141 w 1040"/>
                  <a:gd name="T33" fmla="*/ 32 h 1251"/>
                  <a:gd name="T34" fmla="*/ 107 w 1040"/>
                  <a:gd name="T35" fmla="*/ 20 h 1251"/>
                  <a:gd name="T36" fmla="*/ 70 w 1040"/>
                  <a:gd name="T37" fmla="*/ 7 h 1251"/>
                  <a:gd name="T38" fmla="*/ 36 w 1040"/>
                  <a:gd name="T39" fmla="*/ 2 h 1251"/>
                  <a:gd name="T40" fmla="*/ 0 w 1040"/>
                  <a:gd name="T41" fmla="*/ 0 h 1251"/>
                  <a:gd name="T42" fmla="*/ 0 w 1040"/>
                  <a:gd name="T43" fmla="*/ 20 h 1251"/>
                  <a:gd name="T44" fmla="*/ 33 w 1040"/>
                  <a:gd name="T45" fmla="*/ 22 h 1251"/>
                  <a:gd name="T46" fmla="*/ 65 w 1040"/>
                  <a:gd name="T47" fmla="*/ 27 h 1251"/>
                  <a:gd name="T48" fmla="*/ 100 w 1040"/>
                  <a:gd name="T49" fmla="*/ 37 h 1251"/>
                  <a:gd name="T50" fmla="*/ 134 w 1040"/>
                  <a:gd name="T51" fmla="*/ 50 h 1251"/>
                  <a:gd name="T52" fmla="*/ 168 w 1040"/>
                  <a:gd name="T53" fmla="*/ 68 h 1251"/>
                  <a:gd name="T54" fmla="*/ 200 w 1040"/>
                  <a:gd name="T55" fmla="*/ 87 h 1251"/>
                  <a:gd name="T56" fmla="*/ 234 w 1040"/>
                  <a:gd name="T57" fmla="*/ 109 h 1251"/>
                  <a:gd name="T58" fmla="*/ 266 w 1040"/>
                  <a:gd name="T59" fmla="*/ 137 h 1251"/>
                  <a:gd name="T60" fmla="*/ 298 w 1040"/>
                  <a:gd name="T61" fmla="*/ 166 h 1251"/>
                  <a:gd name="T62" fmla="*/ 332 w 1040"/>
                  <a:gd name="T63" fmla="*/ 198 h 1251"/>
                  <a:gd name="T64" fmla="*/ 364 w 1040"/>
                  <a:gd name="T65" fmla="*/ 231 h 1251"/>
                  <a:gd name="T66" fmla="*/ 396 w 1040"/>
                  <a:gd name="T67" fmla="*/ 268 h 1251"/>
                  <a:gd name="T68" fmla="*/ 459 w 1040"/>
                  <a:gd name="T69" fmla="*/ 349 h 1251"/>
                  <a:gd name="T70" fmla="*/ 523 w 1040"/>
                  <a:gd name="T71" fmla="*/ 437 h 1251"/>
                  <a:gd name="T72" fmla="*/ 587 w 1040"/>
                  <a:gd name="T73" fmla="*/ 533 h 1251"/>
                  <a:gd name="T74" fmla="*/ 649 w 1040"/>
                  <a:gd name="T75" fmla="*/ 630 h 1251"/>
                  <a:gd name="T76" fmla="*/ 711 w 1040"/>
                  <a:gd name="T77" fmla="*/ 732 h 1251"/>
                  <a:gd name="T78" fmla="*/ 772 w 1040"/>
                  <a:gd name="T79" fmla="*/ 838 h 1251"/>
                  <a:gd name="T80" fmla="*/ 896 w 1040"/>
                  <a:gd name="T81" fmla="*/ 1047 h 1251"/>
                  <a:gd name="T82" fmla="*/ 1022 w 1040"/>
                  <a:gd name="T83" fmla="*/ 1250 h 1251"/>
                  <a:gd name="T84" fmla="*/ 1039 w 1040"/>
                  <a:gd name="T85" fmla="*/ 1240 h 125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40"/>
                  <a:gd name="T130" fmla="*/ 0 h 1251"/>
                  <a:gd name="T131" fmla="*/ 1040 w 1040"/>
                  <a:gd name="T132" fmla="*/ 1251 h 125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40" h="1251">
                    <a:moveTo>
                      <a:pt x="1039" y="1240"/>
                    </a:moveTo>
                    <a:lnTo>
                      <a:pt x="914" y="1037"/>
                    </a:lnTo>
                    <a:lnTo>
                      <a:pt x="792" y="828"/>
                    </a:lnTo>
                    <a:lnTo>
                      <a:pt x="728" y="722"/>
                    </a:lnTo>
                    <a:lnTo>
                      <a:pt x="666" y="620"/>
                    </a:lnTo>
                    <a:lnTo>
                      <a:pt x="604" y="520"/>
                    </a:lnTo>
                    <a:lnTo>
                      <a:pt x="540" y="427"/>
                    </a:lnTo>
                    <a:lnTo>
                      <a:pt x="476" y="337"/>
                    </a:lnTo>
                    <a:lnTo>
                      <a:pt x="413" y="256"/>
                    </a:lnTo>
                    <a:lnTo>
                      <a:pt x="379" y="219"/>
                    </a:lnTo>
                    <a:lnTo>
                      <a:pt x="347" y="183"/>
                    </a:lnTo>
                    <a:lnTo>
                      <a:pt x="312" y="151"/>
                    </a:lnTo>
                    <a:lnTo>
                      <a:pt x="278" y="122"/>
                    </a:lnTo>
                    <a:lnTo>
                      <a:pt x="246" y="95"/>
                    </a:lnTo>
                    <a:lnTo>
                      <a:pt x="213" y="70"/>
                    </a:lnTo>
                    <a:lnTo>
                      <a:pt x="178" y="48"/>
                    </a:lnTo>
                    <a:lnTo>
                      <a:pt x="141" y="32"/>
                    </a:lnTo>
                    <a:lnTo>
                      <a:pt x="107" y="20"/>
                    </a:lnTo>
                    <a:lnTo>
                      <a:pt x="70" y="7"/>
                    </a:lnTo>
                    <a:lnTo>
                      <a:pt x="36" y="2"/>
                    </a:lnTo>
                    <a:lnTo>
                      <a:pt x="0" y="0"/>
                    </a:lnTo>
                    <a:lnTo>
                      <a:pt x="0" y="20"/>
                    </a:lnTo>
                    <a:lnTo>
                      <a:pt x="33" y="22"/>
                    </a:lnTo>
                    <a:lnTo>
                      <a:pt x="65" y="27"/>
                    </a:lnTo>
                    <a:lnTo>
                      <a:pt x="100" y="37"/>
                    </a:lnTo>
                    <a:lnTo>
                      <a:pt x="134" y="50"/>
                    </a:lnTo>
                    <a:lnTo>
                      <a:pt x="168" y="68"/>
                    </a:lnTo>
                    <a:lnTo>
                      <a:pt x="200" y="87"/>
                    </a:lnTo>
                    <a:lnTo>
                      <a:pt x="234" y="109"/>
                    </a:lnTo>
                    <a:lnTo>
                      <a:pt x="266" y="137"/>
                    </a:lnTo>
                    <a:lnTo>
                      <a:pt x="298" y="166"/>
                    </a:lnTo>
                    <a:lnTo>
                      <a:pt x="332" y="198"/>
                    </a:lnTo>
                    <a:lnTo>
                      <a:pt x="364" y="231"/>
                    </a:lnTo>
                    <a:lnTo>
                      <a:pt x="396" y="268"/>
                    </a:lnTo>
                    <a:lnTo>
                      <a:pt x="459" y="349"/>
                    </a:lnTo>
                    <a:lnTo>
                      <a:pt x="523" y="437"/>
                    </a:lnTo>
                    <a:lnTo>
                      <a:pt x="587" y="533"/>
                    </a:lnTo>
                    <a:lnTo>
                      <a:pt x="649" y="630"/>
                    </a:lnTo>
                    <a:lnTo>
                      <a:pt x="711" y="732"/>
                    </a:lnTo>
                    <a:lnTo>
                      <a:pt x="772" y="838"/>
                    </a:lnTo>
                    <a:lnTo>
                      <a:pt x="896" y="1047"/>
                    </a:lnTo>
                    <a:lnTo>
                      <a:pt x="1022" y="1250"/>
                    </a:lnTo>
                    <a:lnTo>
                      <a:pt x="1039" y="1240"/>
                    </a:lnTo>
                  </a:path>
                </a:pathLst>
              </a:custGeom>
              <a:solidFill>
                <a:srgbClr val="9DFC9D"/>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41991" name="Rectangle 17">
              <a:extLst>
                <a:ext uri="{FF2B5EF4-FFF2-40B4-BE49-F238E27FC236}">
                  <a16:creationId xmlns:a16="http://schemas.microsoft.com/office/drawing/2014/main" id="{3A93FB40-71E7-462D-8835-31F31076354B}"/>
                </a:ext>
              </a:extLst>
            </p:cNvPr>
            <p:cNvSpPr>
              <a:spLocks noChangeArrowheads="1"/>
            </p:cNvSpPr>
            <p:nvPr/>
          </p:nvSpPr>
          <p:spPr bwMode="auto">
            <a:xfrm>
              <a:off x="3101" y="3272"/>
              <a:ext cx="42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2000" b="1">
                  <a:latin typeface="Arial Narrow" panose="020B0606020202030204" pitchFamily="34" charset="0"/>
                  <a:ea typeface="宋体" panose="02010600030101010101" pitchFamily="2" charset="-122"/>
                </a:rPr>
                <a:t>Time</a:t>
              </a:r>
            </a:p>
          </p:txBody>
        </p:sp>
        <p:sp>
          <p:nvSpPr>
            <p:cNvPr id="41992" name="Line 18">
              <a:extLst>
                <a:ext uri="{FF2B5EF4-FFF2-40B4-BE49-F238E27FC236}">
                  <a16:creationId xmlns:a16="http://schemas.microsoft.com/office/drawing/2014/main" id="{688723C4-771D-49C9-BABF-384AC7E7EE33}"/>
                </a:ext>
              </a:extLst>
            </p:cNvPr>
            <p:cNvSpPr>
              <a:spLocks noChangeShapeType="1"/>
            </p:cNvSpPr>
            <p:nvPr/>
          </p:nvSpPr>
          <p:spPr bwMode="auto">
            <a:xfrm>
              <a:off x="1060" y="3170"/>
              <a:ext cx="376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3" name="Line 19">
              <a:extLst>
                <a:ext uri="{FF2B5EF4-FFF2-40B4-BE49-F238E27FC236}">
                  <a16:creationId xmlns:a16="http://schemas.microsoft.com/office/drawing/2014/main" id="{E154FE94-12F0-4393-8663-5C461DB2C9C1}"/>
                </a:ext>
              </a:extLst>
            </p:cNvPr>
            <p:cNvSpPr>
              <a:spLocks noChangeShapeType="1"/>
            </p:cNvSpPr>
            <p:nvPr/>
          </p:nvSpPr>
          <p:spPr bwMode="auto">
            <a:xfrm>
              <a:off x="1436" y="1605"/>
              <a:ext cx="0" cy="19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4" name="Rectangle 20">
              <a:extLst>
                <a:ext uri="{FF2B5EF4-FFF2-40B4-BE49-F238E27FC236}">
                  <a16:creationId xmlns:a16="http://schemas.microsoft.com/office/drawing/2014/main" id="{BC5C7A1B-2E28-4F81-8EE7-C5AB9F1E2ABD}"/>
                </a:ext>
              </a:extLst>
            </p:cNvPr>
            <p:cNvSpPr>
              <a:spLocks noChangeArrowheads="1"/>
            </p:cNvSpPr>
            <p:nvPr/>
          </p:nvSpPr>
          <p:spPr bwMode="auto">
            <a:xfrm rot="16200000">
              <a:off x="494" y="2242"/>
              <a:ext cx="136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2000" b="1">
                  <a:latin typeface="Arial Narrow" panose="020B0606020202030204" pitchFamily="34" charset="0"/>
                  <a:ea typeface="宋体" panose="02010600030101010101" pitchFamily="2" charset="-122"/>
                </a:rPr>
                <a:t>Energy Expenditure</a:t>
              </a:r>
            </a:p>
          </p:txBody>
        </p:sp>
        <p:sp>
          <p:nvSpPr>
            <p:cNvPr id="159765" name="Rectangle 21">
              <a:extLst>
                <a:ext uri="{FF2B5EF4-FFF2-40B4-BE49-F238E27FC236}">
                  <a16:creationId xmlns:a16="http://schemas.microsoft.com/office/drawing/2014/main" id="{CA9B633D-0073-4B21-9BF0-C34842BC10C3}"/>
                </a:ext>
              </a:extLst>
            </p:cNvPr>
            <p:cNvSpPr>
              <a:spLocks noChangeArrowheads="1"/>
            </p:cNvSpPr>
            <p:nvPr/>
          </p:nvSpPr>
          <p:spPr bwMode="auto">
            <a:xfrm>
              <a:off x="1702" y="1489"/>
              <a:ext cx="972" cy="256"/>
            </a:xfrm>
            <a:prstGeom prst="rect">
              <a:avLst/>
            </a:prstGeom>
            <a:gradFill rotWithShape="0">
              <a:gsLst>
                <a:gs pos="0">
                  <a:srgbClr val="00AAFF">
                    <a:gamma/>
                    <a:shade val="29804"/>
                    <a:invGamma/>
                  </a:srgbClr>
                </a:gs>
                <a:gs pos="100000">
                  <a:srgbClr val="00AAFF"/>
                </a:gs>
              </a:gsLst>
              <a:lin ang="5400000" scaled="1"/>
            </a:gradFill>
            <a:ln w="12700">
              <a:solidFill>
                <a:schemeClr val="tx1"/>
              </a:solidFill>
              <a:miter lim="800000"/>
              <a:headEnd/>
              <a:tailEnd/>
            </a:ln>
            <a:effectLst>
              <a:outerShdw blurRad="63500" dist="71842" dir="2700000" algn="ctr" rotWithShape="0">
                <a:srgbClr val="000000">
                  <a:alpha val="74998"/>
                </a:srgbClr>
              </a:outerShdw>
            </a:effectLst>
          </p:spPr>
          <p:txBody>
            <a:bodyPr lIns="90488" tIns="44450" rIns="90488" bIns="44450">
              <a:spAutoFit/>
            </a:bodyPr>
            <a:lstStyle/>
            <a:p>
              <a:pPr algn="ctr" eaLnBrk="0" hangingPunct="0">
                <a:defRPr/>
              </a:pPr>
              <a:r>
                <a:rPr lang="en-US" altLang="zh-CN" sz="2000" b="1" dirty="0">
                  <a:latin typeface="NB Helvetica Narrow Bold" charset="0"/>
                  <a:ea typeface="宋体" pitchFamily="-1" charset="-122"/>
                  <a:cs typeface="宋体" pitchFamily="-1" charset="-122"/>
                </a:rPr>
                <a:t>Ebb Phase</a:t>
              </a:r>
            </a:p>
          </p:txBody>
        </p:sp>
        <p:sp>
          <p:nvSpPr>
            <p:cNvPr id="159766" name="Rectangle 22">
              <a:extLst>
                <a:ext uri="{FF2B5EF4-FFF2-40B4-BE49-F238E27FC236}">
                  <a16:creationId xmlns:a16="http://schemas.microsoft.com/office/drawing/2014/main" id="{76DD3D1C-04BD-452C-8638-709A4CF1B7D9}"/>
                </a:ext>
              </a:extLst>
            </p:cNvPr>
            <p:cNvSpPr>
              <a:spLocks noChangeArrowheads="1"/>
            </p:cNvSpPr>
            <p:nvPr/>
          </p:nvSpPr>
          <p:spPr bwMode="auto">
            <a:xfrm>
              <a:off x="3102" y="1489"/>
              <a:ext cx="1025" cy="256"/>
            </a:xfrm>
            <a:prstGeom prst="rect">
              <a:avLst/>
            </a:prstGeom>
            <a:gradFill rotWithShape="0">
              <a:gsLst>
                <a:gs pos="0">
                  <a:srgbClr val="00AAFF">
                    <a:gamma/>
                    <a:shade val="29804"/>
                    <a:invGamma/>
                  </a:srgbClr>
                </a:gs>
                <a:gs pos="100000">
                  <a:srgbClr val="00AAFF"/>
                </a:gs>
              </a:gsLst>
              <a:lin ang="5400000" scaled="1"/>
            </a:gradFill>
            <a:ln w="12700">
              <a:solidFill>
                <a:schemeClr val="tx1"/>
              </a:solidFill>
              <a:miter lim="800000"/>
              <a:headEnd/>
              <a:tailEnd/>
            </a:ln>
            <a:effectLst>
              <a:outerShdw blurRad="63500" dist="71842" dir="2700000" algn="ctr" rotWithShape="0">
                <a:srgbClr val="000000">
                  <a:alpha val="74998"/>
                </a:srgbClr>
              </a:outerShdw>
            </a:effectLst>
          </p:spPr>
          <p:txBody>
            <a:bodyPr lIns="90488" tIns="44450" rIns="90488" bIns="44450">
              <a:spAutoFit/>
            </a:bodyPr>
            <a:lstStyle/>
            <a:p>
              <a:pPr algn="ctr" eaLnBrk="0" hangingPunct="0">
                <a:defRPr/>
              </a:pPr>
              <a:r>
                <a:rPr lang="en-US" altLang="zh-CN" sz="2000" b="1">
                  <a:latin typeface="NB Helvetica Narrow Bold" charset="0"/>
                  <a:ea typeface="宋体" pitchFamily="-1" charset="-122"/>
                  <a:cs typeface="宋体" pitchFamily="-1" charset="-122"/>
                </a:rPr>
                <a:t>Flow Phase</a:t>
              </a:r>
            </a:p>
          </p:txBody>
        </p:sp>
      </p:grpSp>
      <p:sp>
        <p:nvSpPr>
          <p:cNvPr id="41988" name="Rectangle 23">
            <a:extLst>
              <a:ext uri="{FF2B5EF4-FFF2-40B4-BE49-F238E27FC236}">
                <a16:creationId xmlns:a16="http://schemas.microsoft.com/office/drawing/2014/main" id="{B03BC660-C7F5-43C8-9D6B-1B8538B8B168}"/>
              </a:ext>
            </a:extLst>
          </p:cNvPr>
          <p:cNvSpPr>
            <a:spLocks noChangeArrowheads="1"/>
          </p:cNvSpPr>
          <p:nvPr/>
        </p:nvSpPr>
        <p:spPr bwMode="auto">
          <a:xfrm>
            <a:off x="2563813" y="6207126"/>
            <a:ext cx="46656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800">
                <a:latin typeface="Arial Narrow" panose="020B0606020202030204" pitchFamily="34" charset="0"/>
                <a:ea typeface="宋体" panose="02010600030101010101" pitchFamily="2" charset="-122"/>
              </a:rPr>
              <a:t>Cutherbertson DP, et al. </a:t>
            </a:r>
            <a:r>
              <a:rPr lang="en-US" altLang="zh-CN" sz="1800" i="1">
                <a:latin typeface="Arial Narrow" panose="020B0606020202030204" pitchFamily="34" charset="0"/>
                <a:ea typeface="宋体" panose="02010600030101010101" pitchFamily="2" charset="-122"/>
              </a:rPr>
              <a:t>Adv Clin Chem</a:t>
            </a:r>
            <a:r>
              <a:rPr lang="en-US" altLang="zh-CN" sz="1800">
                <a:latin typeface="Arial Narrow" panose="020B0606020202030204" pitchFamily="34" charset="0"/>
                <a:ea typeface="宋体" panose="02010600030101010101" pitchFamily="2" charset="-122"/>
              </a:rPr>
              <a:t> 1969;12:1-55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3546E-1693-4EF5-86A0-FB47C6C9FC19}"/>
              </a:ext>
            </a:extLst>
          </p:cNvPr>
          <p:cNvSpPr>
            <a:spLocks noGrp="1"/>
          </p:cNvSpPr>
          <p:nvPr>
            <p:ph type="title"/>
          </p:nvPr>
        </p:nvSpPr>
        <p:spPr/>
        <p:txBody>
          <a:bodyPr/>
          <a:lstStyle/>
          <a:p>
            <a:r>
              <a:rPr lang="en-CA" dirty="0"/>
              <a:t>Shock</a:t>
            </a:r>
          </a:p>
        </p:txBody>
      </p:sp>
      <p:sp>
        <p:nvSpPr>
          <p:cNvPr id="3" name="Content Placeholder 2">
            <a:extLst>
              <a:ext uri="{FF2B5EF4-FFF2-40B4-BE49-F238E27FC236}">
                <a16:creationId xmlns:a16="http://schemas.microsoft.com/office/drawing/2014/main" id="{D2E3BFCB-ACAD-45AD-8DE6-D93FBD4498BE}"/>
              </a:ext>
            </a:extLst>
          </p:cNvPr>
          <p:cNvSpPr>
            <a:spLocks noGrp="1"/>
          </p:cNvSpPr>
          <p:nvPr>
            <p:ph idx="1"/>
          </p:nvPr>
        </p:nvSpPr>
        <p:spPr>
          <a:xfrm>
            <a:off x="771089" y="2706469"/>
            <a:ext cx="10515600" cy="4351338"/>
          </a:xfrm>
        </p:spPr>
        <p:txBody>
          <a:bodyPr>
            <a:normAutofit/>
          </a:bodyPr>
          <a:lstStyle/>
          <a:p>
            <a:r>
              <a:rPr lang="en-CA" sz="3600" dirty="0"/>
              <a:t>What is Shock?</a:t>
            </a:r>
          </a:p>
        </p:txBody>
      </p:sp>
    </p:spTree>
    <p:extLst>
      <p:ext uri="{BB962C8B-B14F-4D97-AF65-F5344CB8AC3E}">
        <p14:creationId xmlns:p14="http://schemas.microsoft.com/office/powerpoint/2010/main" val="34431800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2A66E633-D8EC-44B1-A872-4AC32073035A}"/>
              </a:ext>
            </a:extLst>
          </p:cNvPr>
          <p:cNvSpPr>
            <a:spLocks noGrp="1" noChangeArrowheads="1"/>
          </p:cNvSpPr>
          <p:nvPr>
            <p:ph type="title"/>
          </p:nvPr>
        </p:nvSpPr>
        <p:spPr/>
        <p:txBody>
          <a:bodyPr/>
          <a:lstStyle/>
          <a:p>
            <a:r>
              <a:rPr lang="en-US" altLang="zh-CN"/>
              <a:t>Metabolic Response to </a:t>
            </a:r>
            <a:r>
              <a:rPr lang="en-CA" altLang="zh-CN"/>
              <a:t>Injury</a:t>
            </a:r>
            <a:r>
              <a:rPr lang="en-US" altLang="zh-CN"/>
              <a:t>:</a:t>
            </a:r>
            <a:br>
              <a:rPr lang="en-US" altLang="zh-CN"/>
            </a:br>
            <a:r>
              <a:rPr lang="en-US" altLang="zh-CN"/>
              <a:t>Ebb Phase </a:t>
            </a:r>
            <a:endParaRPr lang="en-US" altLang="zh-CN" dirty="0"/>
          </a:p>
        </p:txBody>
      </p:sp>
      <p:sp>
        <p:nvSpPr>
          <p:cNvPr id="44034" name="Rectangle 3">
            <a:extLst>
              <a:ext uri="{FF2B5EF4-FFF2-40B4-BE49-F238E27FC236}">
                <a16:creationId xmlns:a16="http://schemas.microsoft.com/office/drawing/2014/main" id="{D8C31659-FB59-4D2B-BBEA-78EDE705237A}"/>
              </a:ext>
            </a:extLst>
          </p:cNvPr>
          <p:cNvSpPr>
            <a:spLocks noGrp="1" noChangeArrowheads="1"/>
          </p:cNvSpPr>
          <p:nvPr>
            <p:ph type="body" idx="1"/>
          </p:nvPr>
        </p:nvSpPr>
        <p:spPr/>
        <p:txBody>
          <a:bodyPr/>
          <a:lstStyle/>
          <a:p>
            <a:r>
              <a:rPr lang="en-US" altLang="zh-CN"/>
              <a:t>Characterized by hypovolemic shock</a:t>
            </a:r>
          </a:p>
          <a:p>
            <a:r>
              <a:rPr lang="en-US" altLang="zh-CN"/>
              <a:t>Priority is to maintain life/homeostasis</a:t>
            </a:r>
          </a:p>
          <a:p>
            <a:r>
              <a:rPr lang="en-US" altLang="zh-CN"/>
              <a:t>		</a:t>
            </a:r>
            <a:r>
              <a:rPr lang="en-US" altLang="zh-CN">
                <a:sym typeface="Symbol" panose="05050102010706020507" pitchFamily="18" charset="2"/>
              </a:rPr>
              <a:t> </a:t>
            </a:r>
            <a:r>
              <a:rPr lang="en-US" altLang="zh-CN"/>
              <a:t>Cardiac output</a:t>
            </a:r>
          </a:p>
          <a:p>
            <a:r>
              <a:rPr lang="en-US" altLang="zh-CN"/>
              <a:t>		</a:t>
            </a:r>
            <a:r>
              <a:rPr lang="en-US" altLang="zh-CN">
                <a:sym typeface="Symbol" panose="05050102010706020507" pitchFamily="18" charset="2"/>
              </a:rPr>
              <a:t> </a:t>
            </a:r>
            <a:r>
              <a:rPr lang="en-US" altLang="zh-CN"/>
              <a:t>Oxygen consumption</a:t>
            </a:r>
          </a:p>
          <a:p>
            <a:r>
              <a:rPr lang="en-US" altLang="zh-CN"/>
              <a:t>		</a:t>
            </a:r>
            <a:r>
              <a:rPr lang="en-US" altLang="zh-CN">
                <a:sym typeface="Symbol" panose="05050102010706020507" pitchFamily="18" charset="2"/>
              </a:rPr>
              <a:t> </a:t>
            </a:r>
            <a:r>
              <a:rPr lang="en-US" altLang="zh-CN"/>
              <a:t>Blood pressure</a:t>
            </a:r>
          </a:p>
          <a:p>
            <a:r>
              <a:rPr lang="en-US" altLang="zh-CN"/>
              <a:t>		</a:t>
            </a:r>
            <a:r>
              <a:rPr lang="en-US" altLang="zh-CN">
                <a:sym typeface="Symbol" panose="05050102010706020507" pitchFamily="18" charset="2"/>
              </a:rPr>
              <a:t> </a:t>
            </a:r>
            <a:r>
              <a:rPr lang="en-US" altLang="zh-CN"/>
              <a:t>Tissue perfusion</a:t>
            </a:r>
          </a:p>
          <a:p>
            <a:r>
              <a:rPr lang="en-US" altLang="zh-CN"/>
              <a:t>		</a:t>
            </a:r>
            <a:r>
              <a:rPr lang="en-US" altLang="zh-CN">
                <a:sym typeface="Symbol" panose="05050102010706020507" pitchFamily="18" charset="2"/>
              </a:rPr>
              <a:t> </a:t>
            </a:r>
            <a:r>
              <a:rPr lang="en-US" altLang="zh-CN"/>
              <a:t>Body temperature</a:t>
            </a:r>
          </a:p>
          <a:p>
            <a:r>
              <a:rPr lang="en-US" altLang="zh-CN"/>
              <a:t>		</a:t>
            </a:r>
            <a:r>
              <a:rPr lang="en-US" altLang="zh-CN">
                <a:sym typeface="Symbol" panose="05050102010706020507" pitchFamily="18" charset="2"/>
              </a:rPr>
              <a:t> </a:t>
            </a:r>
            <a:r>
              <a:rPr lang="en-US" altLang="zh-CN"/>
              <a:t>Metabolic rate </a:t>
            </a:r>
          </a:p>
          <a:p>
            <a:endParaRPr lang="zh-CN" altLang="en-US"/>
          </a:p>
        </p:txBody>
      </p:sp>
      <p:sp>
        <p:nvSpPr>
          <p:cNvPr id="44035" name="Text Box 12">
            <a:extLst>
              <a:ext uri="{FF2B5EF4-FFF2-40B4-BE49-F238E27FC236}">
                <a16:creationId xmlns:a16="http://schemas.microsoft.com/office/drawing/2014/main" id="{6C175305-00B6-4213-BBB5-620BF485AC18}"/>
              </a:ext>
            </a:extLst>
          </p:cNvPr>
          <p:cNvSpPr txBox="1">
            <a:spLocks noChangeArrowheads="1"/>
          </p:cNvSpPr>
          <p:nvPr/>
        </p:nvSpPr>
        <p:spPr bwMode="auto">
          <a:xfrm>
            <a:off x="2095500" y="5965825"/>
            <a:ext cx="8096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800">
                <a:solidFill>
                  <a:schemeClr val="bg1"/>
                </a:solidFill>
                <a:latin typeface="Arial Narrow" panose="020B0606020202030204" pitchFamily="34" charset="0"/>
                <a:ea typeface="宋体" panose="02010600030101010101" pitchFamily="2" charset="-122"/>
              </a:rPr>
              <a:t>Cuthbertson DP, et al. </a:t>
            </a:r>
            <a:r>
              <a:rPr lang="en-US" altLang="zh-CN" sz="1800" i="1">
                <a:solidFill>
                  <a:schemeClr val="bg1"/>
                </a:solidFill>
                <a:latin typeface="Arial Narrow" panose="020B0606020202030204" pitchFamily="34" charset="0"/>
                <a:ea typeface="宋体" panose="02010600030101010101" pitchFamily="2" charset="-122"/>
              </a:rPr>
              <a:t>Adv Clin Chem</a:t>
            </a:r>
            <a:r>
              <a:rPr lang="en-US" altLang="zh-CN" sz="1800">
                <a:solidFill>
                  <a:schemeClr val="bg1"/>
                </a:solidFill>
                <a:latin typeface="Arial Narrow" panose="020B0606020202030204" pitchFamily="34" charset="0"/>
                <a:ea typeface="宋体" panose="02010600030101010101" pitchFamily="2" charset="-122"/>
              </a:rPr>
              <a:t> 1969;12:1-55</a:t>
            </a:r>
            <a:br>
              <a:rPr lang="en-US" altLang="zh-CN" sz="1800">
                <a:solidFill>
                  <a:schemeClr val="bg1"/>
                </a:solidFill>
                <a:latin typeface="Arial Narrow" panose="020B0606020202030204" pitchFamily="34" charset="0"/>
                <a:ea typeface="宋体" panose="02010600030101010101" pitchFamily="2" charset="-122"/>
              </a:rPr>
            </a:br>
            <a:r>
              <a:rPr lang="en-US" altLang="zh-CN" sz="1800">
                <a:solidFill>
                  <a:schemeClr val="bg1"/>
                </a:solidFill>
                <a:latin typeface="Arial Narrow" panose="020B0606020202030204" pitchFamily="34" charset="0"/>
                <a:ea typeface="宋体" panose="02010600030101010101" pitchFamily="2" charset="-122"/>
              </a:rPr>
              <a:t>Welborn MB. In: Rombeau JL, Rolandelli RH, eds. </a:t>
            </a:r>
            <a:r>
              <a:rPr lang="en-US" altLang="zh-CN" sz="1800" i="1">
                <a:solidFill>
                  <a:schemeClr val="bg1"/>
                </a:solidFill>
                <a:latin typeface="Arial Narrow" panose="020B0606020202030204" pitchFamily="34" charset="0"/>
                <a:ea typeface="宋体" panose="02010600030101010101" pitchFamily="2" charset="-122"/>
              </a:rPr>
              <a:t>Enteral and Tube Feeding. </a:t>
            </a:r>
            <a:r>
              <a:rPr lang="en-US" altLang="zh-CN" sz="1800">
                <a:solidFill>
                  <a:schemeClr val="bg1"/>
                </a:solidFill>
                <a:latin typeface="Arial Narrow" panose="020B0606020202030204" pitchFamily="34" charset="0"/>
                <a:ea typeface="宋体" panose="02010600030101010101" pitchFamily="2" charset="-122"/>
              </a:rPr>
              <a:t>3</a:t>
            </a:r>
            <a:r>
              <a:rPr lang="en-US" altLang="zh-CN" sz="1800" baseline="30000">
                <a:solidFill>
                  <a:schemeClr val="bg1"/>
                </a:solidFill>
                <a:latin typeface="Arial Narrow" panose="020B0606020202030204" pitchFamily="34" charset="0"/>
                <a:ea typeface="宋体" panose="02010600030101010101" pitchFamily="2" charset="-122"/>
              </a:rPr>
              <a:t>rd</a:t>
            </a:r>
            <a:r>
              <a:rPr lang="en-US" altLang="zh-CN" sz="1800">
                <a:solidFill>
                  <a:schemeClr val="bg1"/>
                </a:solidFill>
                <a:latin typeface="Arial Narrow" panose="020B0606020202030204" pitchFamily="34" charset="0"/>
                <a:ea typeface="宋体" panose="02010600030101010101" pitchFamily="2" charset="-122"/>
              </a:rPr>
              <a:t> ed. 1997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87963AFC-B8DA-4C26-B4F4-46D0C8F9249D}"/>
              </a:ext>
            </a:extLst>
          </p:cNvPr>
          <p:cNvSpPr>
            <a:spLocks noGrp="1" noChangeArrowheads="1"/>
          </p:cNvSpPr>
          <p:nvPr>
            <p:ph type="title"/>
          </p:nvPr>
        </p:nvSpPr>
        <p:spPr/>
        <p:txBody>
          <a:bodyPr/>
          <a:lstStyle/>
          <a:p>
            <a:r>
              <a:rPr lang="en-US" altLang="zh-CN"/>
              <a:t>Metabolic Response to </a:t>
            </a:r>
            <a:r>
              <a:rPr lang="en-CA" altLang="zh-CN"/>
              <a:t>Injury</a:t>
            </a:r>
            <a:r>
              <a:rPr lang="en-US" altLang="zh-CN"/>
              <a:t>:</a:t>
            </a:r>
            <a:br>
              <a:rPr lang="en-US" altLang="zh-CN"/>
            </a:br>
            <a:r>
              <a:rPr lang="en-US" altLang="zh-CN"/>
              <a:t>Flow Phase</a:t>
            </a:r>
            <a:endParaRPr lang="en-US" altLang="zh-CN" dirty="0"/>
          </a:p>
        </p:txBody>
      </p:sp>
      <p:sp>
        <p:nvSpPr>
          <p:cNvPr id="46082" name="Rectangle 3">
            <a:extLst>
              <a:ext uri="{FF2B5EF4-FFF2-40B4-BE49-F238E27FC236}">
                <a16:creationId xmlns:a16="http://schemas.microsoft.com/office/drawing/2014/main" id="{79500E93-9B4A-4CAB-95BF-BFAEDE1EA8A3}"/>
              </a:ext>
            </a:extLst>
          </p:cNvPr>
          <p:cNvSpPr>
            <a:spLocks noGrp="1" noChangeArrowheads="1"/>
          </p:cNvSpPr>
          <p:nvPr>
            <p:ph type="body" idx="1"/>
          </p:nvPr>
        </p:nvSpPr>
        <p:spPr/>
        <p:txBody>
          <a:bodyPr/>
          <a:lstStyle/>
          <a:p>
            <a:r>
              <a:rPr lang="zh-CN" altLang="en-US">
                <a:sym typeface="Symbol" panose="05050102010706020507" pitchFamily="18" charset="2"/>
              </a:rPr>
              <a:t> </a:t>
            </a:r>
            <a:r>
              <a:rPr lang="en-US" altLang="zh-CN"/>
              <a:t>Catecholamines</a:t>
            </a:r>
          </a:p>
          <a:p>
            <a:r>
              <a:rPr lang="en-US" altLang="zh-CN">
                <a:sym typeface="Symbol" panose="05050102010706020507" pitchFamily="18" charset="2"/>
              </a:rPr>
              <a:t> </a:t>
            </a:r>
            <a:r>
              <a:rPr lang="en-US" altLang="zh-CN"/>
              <a:t>Glucocorticoids</a:t>
            </a:r>
          </a:p>
          <a:p>
            <a:r>
              <a:rPr lang="en-US" altLang="zh-CN">
                <a:sym typeface="Symbol" panose="05050102010706020507" pitchFamily="18" charset="2"/>
              </a:rPr>
              <a:t> </a:t>
            </a:r>
            <a:r>
              <a:rPr lang="en-US" altLang="zh-CN"/>
              <a:t>Glucagon</a:t>
            </a:r>
          </a:p>
          <a:p>
            <a:r>
              <a:rPr lang="en-US" altLang="zh-CN"/>
              <a:t>Release of cytokines, lipid mediators</a:t>
            </a:r>
          </a:p>
          <a:p>
            <a:r>
              <a:rPr lang="en-US" altLang="zh-CN"/>
              <a:t>Acute phase protein production</a:t>
            </a:r>
          </a:p>
          <a:p>
            <a:endParaRPr lang="en-US" altLang="zh-CN"/>
          </a:p>
        </p:txBody>
      </p:sp>
      <p:sp>
        <p:nvSpPr>
          <p:cNvPr id="46083" name="Text Box 12">
            <a:extLst>
              <a:ext uri="{FF2B5EF4-FFF2-40B4-BE49-F238E27FC236}">
                <a16:creationId xmlns:a16="http://schemas.microsoft.com/office/drawing/2014/main" id="{2A718F93-E532-4176-BE75-9576F82D909D}"/>
              </a:ext>
            </a:extLst>
          </p:cNvPr>
          <p:cNvSpPr txBox="1">
            <a:spLocks noChangeArrowheads="1"/>
          </p:cNvSpPr>
          <p:nvPr/>
        </p:nvSpPr>
        <p:spPr bwMode="auto">
          <a:xfrm>
            <a:off x="2095500" y="5965825"/>
            <a:ext cx="8096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800">
                <a:solidFill>
                  <a:schemeClr val="bg1"/>
                </a:solidFill>
                <a:latin typeface="Arial Narrow" panose="020B0606020202030204" pitchFamily="34" charset="0"/>
                <a:ea typeface="宋体" panose="02010600030101010101" pitchFamily="2" charset="-122"/>
              </a:rPr>
              <a:t>Cuthbertson DP, et al. </a:t>
            </a:r>
            <a:r>
              <a:rPr lang="en-US" altLang="zh-CN" sz="1800" i="1">
                <a:solidFill>
                  <a:schemeClr val="bg1"/>
                </a:solidFill>
                <a:latin typeface="Arial Narrow" panose="020B0606020202030204" pitchFamily="34" charset="0"/>
                <a:ea typeface="宋体" panose="02010600030101010101" pitchFamily="2" charset="-122"/>
              </a:rPr>
              <a:t>Adv Clin Chem</a:t>
            </a:r>
            <a:r>
              <a:rPr lang="en-US" altLang="zh-CN" sz="1800">
                <a:solidFill>
                  <a:schemeClr val="bg1"/>
                </a:solidFill>
                <a:latin typeface="Arial Narrow" panose="020B0606020202030204" pitchFamily="34" charset="0"/>
                <a:ea typeface="宋体" panose="02010600030101010101" pitchFamily="2" charset="-122"/>
              </a:rPr>
              <a:t> 1969;12:1-55</a:t>
            </a:r>
            <a:br>
              <a:rPr lang="en-US" altLang="zh-CN" sz="1800">
                <a:solidFill>
                  <a:schemeClr val="bg1"/>
                </a:solidFill>
                <a:latin typeface="Arial Narrow" panose="020B0606020202030204" pitchFamily="34" charset="0"/>
                <a:ea typeface="宋体" panose="02010600030101010101" pitchFamily="2" charset="-122"/>
              </a:rPr>
            </a:br>
            <a:r>
              <a:rPr lang="en-US" altLang="zh-CN" sz="1800">
                <a:solidFill>
                  <a:schemeClr val="bg1"/>
                </a:solidFill>
                <a:latin typeface="Arial Narrow" panose="020B0606020202030204" pitchFamily="34" charset="0"/>
                <a:ea typeface="宋体" panose="02010600030101010101" pitchFamily="2" charset="-122"/>
              </a:rPr>
              <a:t>Welborn MB. In: Rombeau JL, Rolandelli RH, eds. </a:t>
            </a:r>
            <a:r>
              <a:rPr lang="en-US" altLang="zh-CN" sz="1800" i="1">
                <a:solidFill>
                  <a:schemeClr val="bg1"/>
                </a:solidFill>
                <a:latin typeface="Arial Narrow" panose="020B0606020202030204" pitchFamily="34" charset="0"/>
                <a:ea typeface="宋体" panose="02010600030101010101" pitchFamily="2" charset="-122"/>
              </a:rPr>
              <a:t>Enteral and Tube Feeding. </a:t>
            </a:r>
            <a:r>
              <a:rPr lang="en-US" altLang="zh-CN" sz="1800">
                <a:solidFill>
                  <a:schemeClr val="bg1"/>
                </a:solidFill>
                <a:latin typeface="Arial Narrow" panose="020B0606020202030204" pitchFamily="34" charset="0"/>
                <a:ea typeface="宋体" panose="02010600030101010101" pitchFamily="2" charset="-122"/>
              </a:rPr>
              <a:t>3</a:t>
            </a:r>
            <a:r>
              <a:rPr lang="en-US" altLang="zh-CN" sz="1800" baseline="30000">
                <a:solidFill>
                  <a:schemeClr val="bg1"/>
                </a:solidFill>
                <a:latin typeface="Arial Narrow" panose="020B0606020202030204" pitchFamily="34" charset="0"/>
                <a:ea typeface="宋体" panose="02010600030101010101" pitchFamily="2" charset="-122"/>
              </a:rPr>
              <a:t>rd</a:t>
            </a:r>
            <a:r>
              <a:rPr lang="en-US" altLang="zh-CN" sz="1800">
                <a:solidFill>
                  <a:schemeClr val="bg1"/>
                </a:solidFill>
                <a:latin typeface="Arial Narrow" panose="020B0606020202030204" pitchFamily="34" charset="0"/>
                <a:ea typeface="宋体" panose="02010600030101010101" pitchFamily="2" charset="-122"/>
              </a:rPr>
              <a:t> ed. 1997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9F2EFFF9-A371-4E26-9627-AEBF5657B644}"/>
              </a:ext>
            </a:extLst>
          </p:cNvPr>
          <p:cNvSpPr>
            <a:spLocks noGrp="1" noChangeArrowheads="1"/>
          </p:cNvSpPr>
          <p:nvPr>
            <p:ph type="title"/>
          </p:nvPr>
        </p:nvSpPr>
        <p:spPr/>
        <p:txBody>
          <a:bodyPr/>
          <a:lstStyle/>
          <a:p>
            <a:r>
              <a:rPr lang="en-US" altLang="zh-CN"/>
              <a:t>Metabolic Response to </a:t>
            </a:r>
            <a:r>
              <a:rPr lang="en-CA" altLang="zh-CN"/>
              <a:t>Injury</a:t>
            </a:r>
            <a:endParaRPr lang="en-US" altLang="zh-CN" dirty="0"/>
          </a:p>
        </p:txBody>
      </p:sp>
      <p:sp>
        <p:nvSpPr>
          <p:cNvPr id="3" name="Content Placeholder 2">
            <a:extLst>
              <a:ext uri="{FF2B5EF4-FFF2-40B4-BE49-F238E27FC236}">
                <a16:creationId xmlns:a16="http://schemas.microsoft.com/office/drawing/2014/main" id="{BC69813D-F917-415D-B0E7-00609BE32138}"/>
              </a:ext>
            </a:extLst>
          </p:cNvPr>
          <p:cNvSpPr>
            <a:spLocks noGrp="1"/>
          </p:cNvSpPr>
          <p:nvPr>
            <p:ph idx="1"/>
          </p:nvPr>
        </p:nvSpPr>
        <p:spPr/>
        <p:txBody>
          <a:bodyPr/>
          <a:lstStyle/>
          <a:p>
            <a:endParaRPr lang="en-CA" dirty="0"/>
          </a:p>
        </p:txBody>
      </p:sp>
      <p:sp>
        <p:nvSpPr>
          <p:cNvPr id="48130" name="Text Box 5">
            <a:extLst>
              <a:ext uri="{FF2B5EF4-FFF2-40B4-BE49-F238E27FC236}">
                <a16:creationId xmlns:a16="http://schemas.microsoft.com/office/drawing/2014/main" id="{3ACF87E0-A751-4C1F-ABAF-F8CE17333028}"/>
              </a:ext>
            </a:extLst>
          </p:cNvPr>
          <p:cNvSpPr txBox="1">
            <a:spLocks noChangeArrowheads="1"/>
          </p:cNvSpPr>
          <p:nvPr/>
        </p:nvSpPr>
        <p:spPr bwMode="auto">
          <a:xfrm>
            <a:off x="5086350" y="2724151"/>
            <a:ext cx="2019300" cy="2441575"/>
          </a:xfrm>
          <a:prstGeom prst="rect">
            <a:avLst/>
          </a:prstGeom>
          <a:solidFill>
            <a:srgbClr val="0000FF"/>
          </a:solidFill>
          <a:ln w="12700">
            <a:solidFill>
              <a:srgbClr val="FF9900"/>
            </a:solidFill>
            <a:miter lim="800000"/>
            <a:headEnd/>
            <a:tailEnd/>
          </a:ln>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spcAft>
                <a:spcPct val="20000"/>
              </a:spcAft>
            </a:pPr>
            <a:r>
              <a:rPr lang="pt-PT" altLang="en-US" b="1" dirty="0">
                <a:solidFill>
                  <a:schemeClr val="bg1"/>
                </a:solidFill>
                <a:latin typeface="Arial Narrow" panose="020B0606020202030204" pitchFamily="34" charset="0"/>
              </a:rPr>
              <a:t>Fatty Deposits</a:t>
            </a:r>
          </a:p>
          <a:p>
            <a:pPr eaLnBrk="1" hangingPunct="1">
              <a:spcBef>
                <a:spcPct val="50000"/>
              </a:spcBef>
              <a:spcAft>
                <a:spcPct val="20000"/>
              </a:spcAft>
            </a:pPr>
            <a:r>
              <a:rPr lang="pt-PT" altLang="en-US" b="1" dirty="0">
                <a:solidFill>
                  <a:schemeClr val="bg1"/>
                </a:solidFill>
                <a:latin typeface="Arial Narrow" panose="020B0606020202030204" pitchFamily="34" charset="0"/>
              </a:rPr>
              <a:t>Liver &amp; Muscle (glycogen)</a:t>
            </a:r>
          </a:p>
          <a:p>
            <a:pPr eaLnBrk="1" hangingPunct="1">
              <a:spcBef>
                <a:spcPct val="50000"/>
              </a:spcBef>
            </a:pPr>
            <a:r>
              <a:rPr lang="en-US" altLang="zh-CN" b="1" dirty="0">
                <a:solidFill>
                  <a:schemeClr val="bg1"/>
                </a:solidFill>
                <a:latin typeface="Arial Narrow" panose="020B0606020202030204" pitchFamily="34" charset="0"/>
                <a:ea typeface="宋体" panose="02010600030101010101" pitchFamily="2" charset="-122"/>
              </a:rPr>
              <a:t>Muscle   (amino acids)</a:t>
            </a:r>
          </a:p>
        </p:txBody>
      </p:sp>
      <p:sp>
        <p:nvSpPr>
          <p:cNvPr id="48131" name="Text Box 6">
            <a:extLst>
              <a:ext uri="{FF2B5EF4-FFF2-40B4-BE49-F238E27FC236}">
                <a16:creationId xmlns:a16="http://schemas.microsoft.com/office/drawing/2014/main" id="{DB6A6921-516C-4D20-AF69-14023BB2847F}"/>
              </a:ext>
            </a:extLst>
          </p:cNvPr>
          <p:cNvSpPr txBox="1">
            <a:spLocks noChangeArrowheads="1"/>
          </p:cNvSpPr>
          <p:nvPr/>
        </p:nvSpPr>
        <p:spPr bwMode="auto">
          <a:xfrm>
            <a:off x="8343900" y="2476501"/>
            <a:ext cx="2057400" cy="288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65000"/>
              </a:lnSpc>
              <a:spcBef>
                <a:spcPct val="50000"/>
              </a:spcBef>
            </a:pPr>
            <a:r>
              <a:rPr lang="pt-PT" altLang="en-US" b="1">
                <a:latin typeface="Arial Narrow" panose="020B0606020202030204" pitchFamily="34" charset="0"/>
              </a:rPr>
              <a:t>Fatty Acids</a:t>
            </a:r>
          </a:p>
          <a:p>
            <a:pPr eaLnBrk="1" hangingPunct="1"/>
            <a:endParaRPr lang="pt-PT" altLang="en-US" b="1">
              <a:latin typeface="Arial Narrow" panose="020B0606020202030204" pitchFamily="34" charset="0"/>
            </a:endParaRPr>
          </a:p>
          <a:p>
            <a:pPr eaLnBrk="1" hangingPunct="1"/>
            <a:endParaRPr lang="pt-PT" altLang="en-US" b="1">
              <a:latin typeface="Arial Narrow" panose="020B0606020202030204" pitchFamily="34" charset="0"/>
            </a:endParaRPr>
          </a:p>
          <a:p>
            <a:pPr eaLnBrk="1" hangingPunct="1"/>
            <a:r>
              <a:rPr lang="pt-PT" altLang="en-US" b="1">
                <a:latin typeface="Arial Narrow" panose="020B0606020202030204" pitchFamily="34" charset="0"/>
              </a:rPr>
              <a:t>Glucose</a:t>
            </a:r>
          </a:p>
          <a:p>
            <a:pPr eaLnBrk="1" hangingPunct="1"/>
            <a:endParaRPr lang="pt-PT" altLang="en-US" b="1">
              <a:latin typeface="Arial Narrow" panose="020B0606020202030204" pitchFamily="34" charset="0"/>
            </a:endParaRPr>
          </a:p>
          <a:p>
            <a:pPr eaLnBrk="1" hangingPunct="1"/>
            <a:endParaRPr lang="pt-PT" altLang="en-US" b="1">
              <a:latin typeface="Arial Narrow" panose="020B0606020202030204" pitchFamily="34" charset="0"/>
            </a:endParaRPr>
          </a:p>
          <a:p>
            <a:pPr eaLnBrk="1" hangingPunct="1">
              <a:lnSpc>
                <a:spcPct val="90000"/>
              </a:lnSpc>
            </a:pPr>
            <a:r>
              <a:rPr lang="pt-PT" altLang="en-US" b="1">
                <a:latin typeface="Arial Narrow" panose="020B0606020202030204" pitchFamily="34" charset="0"/>
              </a:rPr>
              <a:t>Amino Acids</a:t>
            </a:r>
            <a:endParaRPr lang="en-US" altLang="zh-CN" b="1">
              <a:latin typeface="Arial Narrow" panose="020B0606020202030204" pitchFamily="34" charset="0"/>
              <a:ea typeface="宋体" panose="02010600030101010101" pitchFamily="2" charset="-122"/>
            </a:endParaRPr>
          </a:p>
        </p:txBody>
      </p:sp>
      <p:sp>
        <p:nvSpPr>
          <p:cNvPr id="166928" name="AutoShape 16">
            <a:extLst>
              <a:ext uri="{FF2B5EF4-FFF2-40B4-BE49-F238E27FC236}">
                <a16:creationId xmlns:a16="http://schemas.microsoft.com/office/drawing/2014/main" id="{E9FC0BBC-3BFA-4714-9A5B-3BC81218D8B2}"/>
              </a:ext>
            </a:extLst>
          </p:cNvPr>
          <p:cNvSpPr>
            <a:spLocks noChangeArrowheads="1"/>
          </p:cNvSpPr>
          <p:nvPr/>
        </p:nvSpPr>
        <p:spPr bwMode="auto">
          <a:xfrm>
            <a:off x="2247901" y="2978150"/>
            <a:ext cx="2455863" cy="1822450"/>
          </a:xfrm>
          <a:prstGeom prst="rightArrow">
            <a:avLst>
              <a:gd name="adj1" fmla="val 50000"/>
              <a:gd name="adj2" fmla="val 67384"/>
            </a:avLst>
          </a:prstGeom>
          <a:solidFill>
            <a:srgbClr val="FF9900"/>
          </a:solidFill>
          <a:ln w="12700">
            <a:solidFill>
              <a:schemeClr val="tx1"/>
            </a:solidFill>
            <a:miter lim="800000"/>
            <a:headEnd/>
            <a:tailEnd/>
          </a:ln>
          <a:effectLst>
            <a:outerShdw blurRad="63500" dist="71842" dir="2700000" algn="ctr" rotWithShape="0">
              <a:srgbClr val="000000">
                <a:alpha val="74998"/>
              </a:srgbClr>
            </a:outerShdw>
          </a:effectLst>
        </p:spPr>
        <p:txBody>
          <a:bodyPr wrap="none" anchor="ctr"/>
          <a:lstStyle/>
          <a:p>
            <a:pPr>
              <a:defRPr/>
            </a:pPr>
            <a:endParaRPr lang="en-US">
              <a:latin typeface="Times New Roman" pitchFamily="-1" charset="0"/>
            </a:endParaRPr>
          </a:p>
        </p:txBody>
      </p:sp>
      <p:sp>
        <p:nvSpPr>
          <p:cNvPr id="166929" name="AutoShape 17">
            <a:extLst>
              <a:ext uri="{FF2B5EF4-FFF2-40B4-BE49-F238E27FC236}">
                <a16:creationId xmlns:a16="http://schemas.microsoft.com/office/drawing/2014/main" id="{7701C58F-E495-4595-8B56-DAB6757D9782}"/>
              </a:ext>
            </a:extLst>
          </p:cNvPr>
          <p:cNvSpPr>
            <a:spLocks noChangeArrowheads="1"/>
          </p:cNvSpPr>
          <p:nvPr/>
        </p:nvSpPr>
        <p:spPr bwMode="auto">
          <a:xfrm>
            <a:off x="7548564" y="2730501"/>
            <a:ext cx="681037" cy="365125"/>
          </a:xfrm>
          <a:prstGeom prst="rightArrow">
            <a:avLst>
              <a:gd name="adj1" fmla="val 50000"/>
              <a:gd name="adj2" fmla="val 93269"/>
            </a:avLst>
          </a:prstGeom>
          <a:solidFill>
            <a:srgbClr val="FF9900"/>
          </a:solidFill>
          <a:ln w="12700">
            <a:solidFill>
              <a:schemeClr val="tx1"/>
            </a:solidFill>
            <a:miter lim="800000"/>
            <a:headEnd/>
            <a:tailEnd/>
          </a:ln>
          <a:effectLst>
            <a:outerShdw blurRad="63500" dist="71842" dir="2700000" algn="ctr" rotWithShape="0">
              <a:srgbClr val="000000">
                <a:alpha val="74998"/>
              </a:srgbClr>
            </a:outerShdw>
          </a:effectLst>
        </p:spPr>
        <p:txBody>
          <a:bodyPr wrap="none" anchor="ctr"/>
          <a:lstStyle/>
          <a:p>
            <a:pPr>
              <a:defRPr/>
            </a:pPr>
            <a:endParaRPr lang="en-US">
              <a:latin typeface="Times New Roman" pitchFamily="-1" charset="0"/>
            </a:endParaRPr>
          </a:p>
        </p:txBody>
      </p:sp>
      <p:sp>
        <p:nvSpPr>
          <p:cNvPr id="166930" name="AutoShape 18">
            <a:extLst>
              <a:ext uri="{FF2B5EF4-FFF2-40B4-BE49-F238E27FC236}">
                <a16:creationId xmlns:a16="http://schemas.microsoft.com/office/drawing/2014/main" id="{53EC7B1D-4744-4B21-82A5-B3C1A4DF0B14}"/>
              </a:ext>
            </a:extLst>
          </p:cNvPr>
          <p:cNvSpPr>
            <a:spLocks noChangeArrowheads="1"/>
          </p:cNvSpPr>
          <p:nvPr/>
        </p:nvSpPr>
        <p:spPr bwMode="auto">
          <a:xfrm>
            <a:off x="7529514" y="3773489"/>
            <a:ext cx="681037" cy="365125"/>
          </a:xfrm>
          <a:prstGeom prst="rightArrow">
            <a:avLst>
              <a:gd name="adj1" fmla="val 50000"/>
              <a:gd name="adj2" fmla="val 93269"/>
            </a:avLst>
          </a:prstGeom>
          <a:solidFill>
            <a:srgbClr val="FF9900"/>
          </a:solidFill>
          <a:ln w="12700">
            <a:solidFill>
              <a:schemeClr val="tx1"/>
            </a:solidFill>
            <a:miter lim="800000"/>
            <a:headEnd/>
            <a:tailEnd/>
          </a:ln>
          <a:effectLst>
            <a:outerShdw blurRad="63500" dist="71842" dir="2700000" algn="ctr" rotWithShape="0">
              <a:srgbClr val="000000">
                <a:alpha val="74998"/>
              </a:srgbClr>
            </a:outerShdw>
          </a:effectLst>
        </p:spPr>
        <p:txBody>
          <a:bodyPr wrap="none" anchor="ctr"/>
          <a:lstStyle/>
          <a:p>
            <a:pPr>
              <a:defRPr/>
            </a:pPr>
            <a:endParaRPr lang="en-US">
              <a:latin typeface="Times New Roman" pitchFamily="-1" charset="0"/>
            </a:endParaRPr>
          </a:p>
        </p:txBody>
      </p:sp>
      <p:sp>
        <p:nvSpPr>
          <p:cNvPr id="166931" name="AutoShape 19">
            <a:extLst>
              <a:ext uri="{FF2B5EF4-FFF2-40B4-BE49-F238E27FC236}">
                <a16:creationId xmlns:a16="http://schemas.microsoft.com/office/drawing/2014/main" id="{4CB284BB-D7DF-4BAA-82AD-6A7D92A96636}"/>
              </a:ext>
            </a:extLst>
          </p:cNvPr>
          <p:cNvSpPr>
            <a:spLocks noChangeArrowheads="1"/>
          </p:cNvSpPr>
          <p:nvPr/>
        </p:nvSpPr>
        <p:spPr bwMode="auto">
          <a:xfrm>
            <a:off x="7548564" y="4833939"/>
            <a:ext cx="681037" cy="365125"/>
          </a:xfrm>
          <a:prstGeom prst="rightArrow">
            <a:avLst>
              <a:gd name="adj1" fmla="val 50000"/>
              <a:gd name="adj2" fmla="val 93269"/>
            </a:avLst>
          </a:prstGeom>
          <a:solidFill>
            <a:srgbClr val="FF9900"/>
          </a:solidFill>
          <a:ln w="12700">
            <a:solidFill>
              <a:schemeClr val="tx1"/>
            </a:solidFill>
            <a:miter lim="800000"/>
            <a:headEnd/>
            <a:tailEnd/>
          </a:ln>
          <a:effectLst>
            <a:outerShdw blurRad="63500" dist="71842" dir="2700000" algn="ctr" rotWithShape="0">
              <a:srgbClr val="000000">
                <a:alpha val="74998"/>
              </a:srgbClr>
            </a:outerShdw>
          </a:effectLst>
        </p:spPr>
        <p:txBody>
          <a:bodyPr wrap="none" anchor="ctr"/>
          <a:lstStyle/>
          <a:p>
            <a:pPr>
              <a:defRPr/>
            </a:pPr>
            <a:endParaRPr lang="en-US">
              <a:latin typeface="Times New Roman" pitchFamily="-1" charset="0"/>
            </a:endParaRPr>
          </a:p>
        </p:txBody>
      </p:sp>
      <p:sp>
        <p:nvSpPr>
          <p:cNvPr id="48136" name="Text Box 20">
            <a:extLst>
              <a:ext uri="{FF2B5EF4-FFF2-40B4-BE49-F238E27FC236}">
                <a16:creationId xmlns:a16="http://schemas.microsoft.com/office/drawing/2014/main" id="{7553849D-FC64-4B0D-A010-401FFFF4CA5E}"/>
              </a:ext>
            </a:extLst>
          </p:cNvPr>
          <p:cNvSpPr txBox="1">
            <a:spLocks noChangeArrowheads="1"/>
          </p:cNvSpPr>
          <p:nvPr/>
        </p:nvSpPr>
        <p:spPr bwMode="auto">
          <a:xfrm>
            <a:off x="2740025" y="3505201"/>
            <a:ext cx="1739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2000" b="1">
                <a:latin typeface="Arial Narrow" panose="020B0606020202030204" pitchFamily="34" charset="0"/>
              </a:rPr>
              <a:t>Endocrine Response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DB84590E-834D-46C5-8675-6957E55969E5}"/>
              </a:ext>
            </a:extLst>
          </p:cNvPr>
          <p:cNvSpPr>
            <a:spLocks noGrp="1" noChangeArrowheads="1"/>
          </p:cNvSpPr>
          <p:nvPr>
            <p:ph type="title"/>
          </p:nvPr>
        </p:nvSpPr>
        <p:spPr/>
        <p:txBody>
          <a:bodyPr/>
          <a:lstStyle/>
          <a:p>
            <a:r>
              <a:rPr lang="en-US" altLang="zh-CN"/>
              <a:t>Metabolic Response to </a:t>
            </a:r>
            <a:r>
              <a:rPr lang="en-CA" altLang="zh-CN"/>
              <a:t>Injury</a:t>
            </a:r>
            <a:endParaRPr lang="en-US" altLang="zh-CN" dirty="0"/>
          </a:p>
        </p:txBody>
      </p:sp>
      <p:sp>
        <p:nvSpPr>
          <p:cNvPr id="52226" name="Rectangle 3">
            <a:extLst>
              <a:ext uri="{FF2B5EF4-FFF2-40B4-BE49-F238E27FC236}">
                <a16:creationId xmlns:a16="http://schemas.microsoft.com/office/drawing/2014/main" id="{EFFCBF85-6523-4131-ACCF-1010ECD8F09E}"/>
              </a:ext>
            </a:extLst>
          </p:cNvPr>
          <p:cNvSpPr>
            <a:spLocks noGrp="1" noChangeArrowheads="1"/>
          </p:cNvSpPr>
          <p:nvPr>
            <p:ph type="body" idx="1"/>
          </p:nvPr>
        </p:nvSpPr>
        <p:spPr/>
        <p:txBody>
          <a:bodyPr/>
          <a:lstStyle/>
          <a:p>
            <a:r>
              <a:rPr lang="zh-CN" altLang="en-US"/>
              <a:t> </a:t>
            </a:r>
          </a:p>
        </p:txBody>
      </p:sp>
      <p:sp>
        <p:nvSpPr>
          <p:cNvPr id="52227" name="Text Box 6">
            <a:extLst>
              <a:ext uri="{FF2B5EF4-FFF2-40B4-BE49-F238E27FC236}">
                <a16:creationId xmlns:a16="http://schemas.microsoft.com/office/drawing/2014/main" id="{8D6E9E6B-9AB2-4D22-8D05-71E97FEA3406}"/>
              </a:ext>
            </a:extLst>
          </p:cNvPr>
          <p:cNvSpPr txBox="1">
            <a:spLocks noChangeArrowheads="1"/>
          </p:cNvSpPr>
          <p:nvPr/>
        </p:nvSpPr>
        <p:spPr bwMode="auto">
          <a:xfrm>
            <a:off x="4572000" y="5816601"/>
            <a:ext cx="4514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zh-CN" altLang="en-US" sz="2000">
                <a:latin typeface="Arial Narrow" panose="020B0606020202030204" pitchFamily="34" charset="0"/>
                <a:ea typeface="宋体" panose="02010600030101010101" pitchFamily="2" charset="-122"/>
              </a:rPr>
              <a:t>10	20	30	40</a:t>
            </a:r>
          </a:p>
        </p:txBody>
      </p:sp>
      <p:sp>
        <p:nvSpPr>
          <p:cNvPr id="52228" name="Text Box 7">
            <a:extLst>
              <a:ext uri="{FF2B5EF4-FFF2-40B4-BE49-F238E27FC236}">
                <a16:creationId xmlns:a16="http://schemas.microsoft.com/office/drawing/2014/main" id="{0513E224-B498-406F-A72B-3EA95D7A3372}"/>
              </a:ext>
            </a:extLst>
          </p:cNvPr>
          <p:cNvSpPr txBox="1">
            <a:spLocks noChangeArrowheads="1"/>
          </p:cNvSpPr>
          <p:nvPr/>
        </p:nvSpPr>
        <p:spPr bwMode="auto">
          <a:xfrm>
            <a:off x="3143251" y="2219326"/>
            <a:ext cx="44767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lnSpc>
                <a:spcPct val="105000"/>
              </a:lnSpc>
              <a:spcBef>
                <a:spcPct val="50000"/>
              </a:spcBef>
            </a:pPr>
            <a:r>
              <a:rPr lang="zh-CN" altLang="en-US" sz="2000">
                <a:latin typeface="Arial Narrow" panose="020B0606020202030204" pitchFamily="34" charset="0"/>
                <a:ea typeface="宋体" panose="02010600030101010101" pitchFamily="2" charset="-122"/>
              </a:rPr>
              <a:t>28</a:t>
            </a:r>
          </a:p>
          <a:p>
            <a:pPr algn="r" eaLnBrk="1" hangingPunct="1">
              <a:lnSpc>
                <a:spcPct val="105000"/>
              </a:lnSpc>
              <a:spcBef>
                <a:spcPct val="50000"/>
              </a:spcBef>
            </a:pPr>
            <a:r>
              <a:rPr lang="zh-CN" altLang="en-US" sz="2000">
                <a:latin typeface="Arial Narrow" panose="020B0606020202030204" pitchFamily="34" charset="0"/>
                <a:ea typeface="宋体" panose="02010600030101010101" pitchFamily="2" charset="-122"/>
              </a:rPr>
              <a:t>24</a:t>
            </a:r>
          </a:p>
          <a:p>
            <a:pPr algn="r" eaLnBrk="1" hangingPunct="1">
              <a:lnSpc>
                <a:spcPct val="105000"/>
              </a:lnSpc>
              <a:spcBef>
                <a:spcPct val="50000"/>
              </a:spcBef>
            </a:pPr>
            <a:r>
              <a:rPr lang="zh-CN" altLang="en-US" sz="2000">
                <a:latin typeface="Arial Narrow" panose="020B0606020202030204" pitchFamily="34" charset="0"/>
                <a:ea typeface="宋体" panose="02010600030101010101" pitchFamily="2" charset="-122"/>
              </a:rPr>
              <a:t>20</a:t>
            </a:r>
          </a:p>
          <a:p>
            <a:pPr algn="r" eaLnBrk="1" hangingPunct="1">
              <a:lnSpc>
                <a:spcPct val="105000"/>
              </a:lnSpc>
              <a:spcBef>
                <a:spcPct val="50000"/>
              </a:spcBef>
            </a:pPr>
            <a:r>
              <a:rPr lang="zh-CN" altLang="en-US" sz="2000">
                <a:latin typeface="Arial Narrow" panose="020B0606020202030204" pitchFamily="34" charset="0"/>
                <a:ea typeface="宋体" panose="02010600030101010101" pitchFamily="2" charset="-122"/>
              </a:rPr>
              <a:t>16</a:t>
            </a:r>
          </a:p>
          <a:p>
            <a:pPr algn="r" eaLnBrk="1" hangingPunct="1">
              <a:lnSpc>
                <a:spcPct val="105000"/>
              </a:lnSpc>
              <a:spcBef>
                <a:spcPct val="50000"/>
              </a:spcBef>
            </a:pPr>
            <a:r>
              <a:rPr lang="zh-CN" altLang="en-US" sz="2000">
                <a:latin typeface="Arial Narrow" panose="020B0606020202030204" pitchFamily="34" charset="0"/>
                <a:ea typeface="宋体" panose="02010600030101010101" pitchFamily="2" charset="-122"/>
              </a:rPr>
              <a:t>12</a:t>
            </a:r>
          </a:p>
          <a:p>
            <a:pPr algn="r" eaLnBrk="1" hangingPunct="1">
              <a:lnSpc>
                <a:spcPct val="105000"/>
              </a:lnSpc>
              <a:spcBef>
                <a:spcPct val="50000"/>
              </a:spcBef>
            </a:pPr>
            <a:r>
              <a:rPr lang="zh-CN" altLang="en-US" sz="2000">
                <a:latin typeface="Arial Narrow" panose="020B0606020202030204" pitchFamily="34" charset="0"/>
                <a:ea typeface="宋体" panose="02010600030101010101" pitchFamily="2" charset="-122"/>
              </a:rPr>
              <a:t>8</a:t>
            </a:r>
          </a:p>
          <a:p>
            <a:pPr algn="r" eaLnBrk="1" hangingPunct="1">
              <a:lnSpc>
                <a:spcPct val="105000"/>
              </a:lnSpc>
              <a:spcBef>
                <a:spcPct val="50000"/>
              </a:spcBef>
            </a:pPr>
            <a:r>
              <a:rPr lang="zh-CN" altLang="en-US" sz="2000">
                <a:latin typeface="Arial Narrow" panose="020B0606020202030204" pitchFamily="34" charset="0"/>
                <a:ea typeface="宋体" panose="02010600030101010101" pitchFamily="2" charset="-122"/>
              </a:rPr>
              <a:t>4</a:t>
            </a:r>
          </a:p>
          <a:p>
            <a:pPr algn="r" eaLnBrk="1" hangingPunct="1">
              <a:lnSpc>
                <a:spcPct val="105000"/>
              </a:lnSpc>
              <a:spcBef>
                <a:spcPct val="50000"/>
              </a:spcBef>
            </a:pPr>
            <a:r>
              <a:rPr lang="zh-CN" altLang="en-US" sz="2000">
                <a:latin typeface="Arial Narrow" panose="020B0606020202030204" pitchFamily="34" charset="0"/>
                <a:ea typeface="宋体" panose="02010600030101010101" pitchFamily="2" charset="-122"/>
              </a:rPr>
              <a:t>0</a:t>
            </a:r>
          </a:p>
        </p:txBody>
      </p:sp>
      <p:sp>
        <p:nvSpPr>
          <p:cNvPr id="52229" name="Text Box 8">
            <a:extLst>
              <a:ext uri="{FF2B5EF4-FFF2-40B4-BE49-F238E27FC236}">
                <a16:creationId xmlns:a16="http://schemas.microsoft.com/office/drawing/2014/main" id="{8CB4497B-433F-428D-87FB-8FA064E224C7}"/>
              </a:ext>
            </a:extLst>
          </p:cNvPr>
          <p:cNvSpPr txBox="1">
            <a:spLocks noChangeArrowheads="1"/>
          </p:cNvSpPr>
          <p:nvPr/>
        </p:nvSpPr>
        <p:spPr bwMode="auto">
          <a:xfrm rot="-5400000">
            <a:off x="1285082" y="3758407"/>
            <a:ext cx="2773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zh-CN" sz="2000">
                <a:latin typeface="Arial Narrow" panose="020B0606020202030204" pitchFamily="34" charset="0"/>
                <a:ea typeface="宋体" panose="02010600030101010101" pitchFamily="2" charset="-122"/>
              </a:rPr>
              <a:t>Nitrogen Excretion (g/day)</a:t>
            </a:r>
          </a:p>
        </p:txBody>
      </p:sp>
      <p:sp>
        <p:nvSpPr>
          <p:cNvPr id="52230" name="Text Box 9">
            <a:extLst>
              <a:ext uri="{FF2B5EF4-FFF2-40B4-BE49-F238E27FC236}">
                <a16:creationId xmlns:a16="http://schemas.microsoft.com/office/drawing/2014/main" id="{B6643938-F5F7-470C-BB4A-4387B2EA148D}"/>
              </a:ext>
            </a:extLst>
          </p:cNvPr>
          <p:cNvSpPr txBox="1">
            <a:spLocks noChangeArrowheads="1"/>
          </p:cNvSpPr>
          <p:nvPr/>
        </p:nvSpPr>
        <p:spPr bwMode="auto">
          <a:xfrm>
            <a:off x="6172201" y="6102351"/>
            <a:ext cx="714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pt-BR" altLang="en-US" sz="2000">
                <a:latin typeface="Arial Narrow" panose="020B0606020202030204" pitchFamily="34" charset="0"/>
              </a:rPr>
              <a:t>Days</a:t>
            </a:r>
            <a:endParaRPr lang="en-US" altLang="zh-CN" sz="2000">
              <a:latin typeface="Arial Narrow" panose="020B0606020202030204" pitchFamily="34" charset="0"/>
              <a:ea typeface="宋体" panose="02010600030101010101" pitchFamily="2" charset="-122"/>
            </a:endParaRPr>
          </a:p>
        </p:txBody>
      </p:sp>
      <p:sp>
        <p:nvSpPr>
          <p:cNvPr id="52231" name="Text Box 11">
            <a:extLst>
              <a:ext uri="{FF2B5EF4-FFF2-40B4-BE49-F238E27FC236}">
                <a16:creationId xmlns:a16="http://schemas.microsoft.com/office/drawing/2014/main" id="{E7F8B374-C74C-4076-AD81-E6103CABF0A5}"/>
              </a:ext>
            </a:extLst>
          </p:cNvPr>
          <p:cNvSpPr txBox="1">
            <a:spLocks noChangeArrowheads="1"/>
          </p:cNvSpPr>
          <p:nvPr/>
        </p:nvSpPr>
        <p:spPr bwMode="auto">
          <a:xfrm>
            <a:off x="2324100" y="6461126"/>
            <a:ext cx="472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30000"/>
              </a:spcBef>
            </a:pPr>
            <a:r>
              <a:rPr lang="en-US" altLang="zh-CN" sz="1800">
                <a:latin typeface="Arial Narrow" panose="020B0606020202030204" pitchFamily="34" charset="0"/>
                <a:ea typeface="宋体" panose="02010600030101010101" pitchFamily="2" charset="-122"/>
              </a:rPr>
              <a:t>Long CL, et al. </a:t>
            </a:r>
            <a:r>
              <a:rPr lang="en-US" altLang="zh-CN" sz="1800" i="1">
                <a:latin typeface="Arial Narrow" panose="020B0606020202030204" pitchFamily="34" charset="0"/>
                <a:ea typeface="宋体" panose="02010600030101010101" pitchFamily="2" charset="-122"/>
              </a:rPr>
              <a:t>JPEN</a:t>
            </a:r>
            <a:r>
              <a:rPr lang="en-US" altLang="zh-CN" sz="1800">
                <a:latin typeface="Arial Narrow" panose="020B0606020202030204" pitchFamily="34" charset="0"/>
                <a:ea typeface="宋体" panose="02010600030101010101" pitchFamily="2" charset="-122"/>
              </a:rPr>
              <a:t> 1979;3:452-456</a:t>
            </a:r>
          </a:p>
        </p:txBody>
      </p:sp>
      <p:pic>
        <p:nvPicPr>
          <p:cNvPr id="52232" name="Picture 15" descr="M:\AbbottLabs\English\13005\Sessions\Session_4\Session 4 Engl for JG 3_20_03.wmf">
            <a:extLst>
              <a:ext uri="{FF2B5EF4-FFF2-40B4-BE49-F238E27FC236}">
                <a16:creationId xmlns:a16="http://schemas.microsoft.com/office/drawing/2014/main" id="{3409D750-2FDA-4FE7-97BA-E8A43F1741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4100" y="2100264"/>
            <a:ext cx="58039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a:extLst>
              <a:ext uri="{FF2B5EF4-FFF2-40B4-BE49-F238E27FC236}">
                <a16:creationId xmlns:a16="http://schemas.microsoft.com/office/drawing/2014/main" id="{34B779BE-3A64-4190-862D-E8756745F6F6}"/>
              </a:ext>
            </a:extLst>
          </p:cNvPr>
          <p:cNvSpPr>
            <a:spLocks noGrp="1" noChangeArrowheads="1"/>
          </p:cNvSpPr>
          <p:nvPr>
            <p:ph type="title"/>
          </p:nvPr>
        </p:nvSpPr>
        <p:spPr>
          <a:xfrm>
            <a:off x="838200" y="337416"/>
            <a:ext cx="10515600" cy="1325563"/>
          </a:xfrm>
        </p:spPr>
        <p:txBody>
          <a:bodyPr/>
          <a:lstStyle/>
          <a:p>
            <a:r>
              <a:rPr lang="en-US" altLang="zh-CN"/>
              <a:t>Severity of </a:t>
            </a:r>
            <a:r>
              <a:rPr lang="en-CA" altLang="zh-CN"/>
              <a:t>Injury</a:t>
            </a:r>
            <a:r>
              <a:rPr lang="en-US" altLang="zh-CN"/>
              <a:t>: Effects on Nitrogen Losses and Metabolic Rate</a:t>
            </a:r>
            <a:endParaRPr lang="en-US" altLang="zh-CN" dirty="0"/>
          </a:p>
        </p:txBody>
      </p:sp>
      <p:sp>
        <p:nvSpPr>
          <p:cNvPr id="54274" name="Rectangle 3">
            <a:extLst>
              <a:ext uri="{FF2B5EF4-FFF2-40B4-BE49-F238E27FC236}">
                <a16:creationId xmlns:a16="http://schemas.microsoft.com/office/drawing/2014/main" id="{FDD648A2-30D2-49E1-B109-FC12DDBAA52C}"/>
              </a:ext>
            </a:extLst>
          </p:cNvPr>
          <p:cNvSpPr>
            <a:spLocks noGrp="1" noChangeArrowheads="1"/>
          </p:cNvSpPr>
          <p:nvPr>
            <p:ph type="body" idx="1"/>
          </p:nvPr>
        </p:nvSpPr>
        <p:spPr/>
        <p:txBody>
          <a:bodyPr/>
          <a:lstStyle/>
          <a:p>
            <a:r>
              <a:rPr lang="zh-CN" altLang="en-US" dirty="0"/>
              <a:t> </a:t>
            </a:r>
          </a:p>
        </p:txBody>
      </p:sp>
      <p:sp>
        <p:nvSpPr>
          <p:cNvPr id="54275" name="Text Box 12">
            <a:extLst>
              <a:ext uri="{FF2B5EF4-FFF2-40B4-BE49-F238E27FC236}">
                <a16:creationId xmlns:a16="http://schemas.microsoft.com/office/drawing/2014/main" id="{E4DA818D-0920-45C5-8213-FA5AD3B683EE}"/>
              </a:ext>
            </a:extLst>
          </p:cNvPr>
          <p:cNvSpPr txBox="1">
            <a:spLocks noChangeArrowheads="1"/>
          </p:cNvSpPr>
          <p:nvPr/>
        </p:nvSpPr>
        <p:spPr bwMode="auto">
          <a:xfrm>
            <a:off x="2514600" y="6210301"/>
            <a:ext cx="440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600">
                <a:latin typeface="Arial Narrow" panose="020B0606020202030204" pitchFamily="34" charset="0"/>
              </a:rPr>
              <a:t>Adapted from Long CL, et al. JPEN 1979;3:452-456</a:t>
            </a:r>
            <a:r>
              <a:rPr lang="en-US" altLang="zh-CN" sz="1800">
                <a:latin typeface="Arial Narrow" panose="020B0606020202030204" pitchFamily="34" charset="0"/>
                <a:ea typeface="宋体" panose="02010600030101010101" pitchFamily="2" charset="-122"/>
              </a:rPr>
              <a:t> </a:t>
            </a:r>
          </a:p>
        </p:txBody>
      </p:sp>
      <p:grpSp>
        <p:nvGrpSpPr>
          <p:cNvPr id="54276" name="Group 299">
            <a:extLst>
              <a:ext uri="{FF2B5EF4-FFF2-40B4-BE49-F238E27FC236}">
                <a16:creationId xmlns:a16="http://schemas.microsoft.com/office/drawing/2014/main" id="{3D2DDE7D-991B-4DB2-AE5C-F56104D2A9A6}"/>
              </a:ext>
            </a:extLst>
          </p:cNvPr>
          <p:cNvGrpSpPr>
            <a:grpSpLocks/>
          </p:cNvGrpSpPr>
          <p:nvPr/>
        </p:nvGrpSpPr>
        <p:grpSpPr bwMode="auto">
          <a:xfrm>
            <a:off x="2974976" y="2074864"/>
            <a:ext cx="6342063" cy="4035425"/>
            <a:chOff x="914" y="1307"/>
            <a:chExt cx="3995" cy="2542"/>
          </a:xfrm>
        </p:grpSpPr>
        <p:sp>
          <p:nvSpPr>
            <p:cNvPr id="54278" name="Rectangle 83">
              <a:extLst>
                <a:ext uri="{FF2B5EF4-FFF2-40B4-BE49-F238E27FC236}">
                  <a16:creationId xmlns:a16="http://schemas.microsoft.com/office/drawing/2014/main" id="{5E92CEE5-8292-4BDB-8E91-EAEAB3B08715}"/>
                </a:ext>
              </a:extLst>
            </p:cNvPr>
            <p:cNvSpPr>
              <a:spLocks noChangeArrowheads="1"/>
            </p:cNvSpPr>
            <p:nvPr/>
          </p:nvSpPr>
          <p:spPr bwMode="auto">
            <a:xfrm>
              <a:off x="2441" y="3638"/>
              <a:ext cx="98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279" name="Rectangle 84">
              <a:extLst>
                <a:ext uri="{FF2B5EF4-FFF2-40B4-BE49-F238E27FC236}">
                  <a16:creationId xmlns:a16="http://schemas.microsoft.com/office/drawing/2014/main" id="{2C93C2AB-1BCB-4328-A261-34E8B5523F70}"/>
                </a:ext>
              </a:extLst>
            </p:cNvPr>
            <p:cNvSpPr>
              <a:spLocks noChangeArrowheads="1"/>
            </p:cNvSpPr>
            <p:nvPr/>
          </p:nvSpPr>
          <p:spPr bwMode="auto">
            <a:xfrm>
              <a:off x="2414" y="3684"/>
              <a:ext cx="11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latin typeface="Arial Narrow" panose="020B0606020202030204" pitchFamily="34" charset="0"/>
                  <a:ea typeface="宋体" panose="02010600030101010101" pitchFamily="2" charset="-122"/>
                </a:rPr>
                <a:t>Basal Metabolic Rate</a:t>
              </a:r>
            </a:p>
          </p:txBody>
        </p:sp>
        <p:sp>
          <p:nvSpPr>
            <p:cNvPr id="54280" name="Rectangle 86">
              <a:extLst>
                <a:ext uri="{FF2B5EF4-FFF2-40B4-BE49-F238E27FC236}">
                  <a16:creationId xmlns:a16="http://schemas.microsoft.com/office/drawing/2014/main" id="{DDDD9879-D4BC-41B6-964B-5B723EEDDFAF}"/>
                </a:ext>
              </a:extLst>
            </p:cNvPr>
            <p:cNvSpPr>
              <a:spLocks noChangeArrowheads="1"/>
            </p:cNvSpPr>
            <p:nvPr/>
          </p:nvSpPr>
          <p:spPr bwMode="auto">
            <a:xfrm>
              <a:off x="1393" y="1307"/>
              <a:ext cx="3513" cy="2089"/>
            </a:xfrm>
            <a:prstGeom prst="rect">
              <a:avLst/>
            </a:prstGeom>
            <a:solidFill>
              <a:srgbClr val="000000"/>
            </a:solidFill>
            <a:ln w="12700">
              <a:solidFill>
                <a:srgbClr val="FFFFFF"/>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281" name="Line 87">
              <a:extLst>
                <a:ext uri="{FF2B5EF4-FFF2-40B4-BE49-F238E27FC236}">
                  <a16:creationId xmlns:a16="http://schemas.microsoft.com/office/drawing/2014/main" id="{3B26E741-50B1-4D72-BEE5-8D9656654EC7}"/>
                </a:ext>
              </a:extLst>
            </p:cNvPr>
            <p:cNvSpPr>
              <a:spLocks noChangeShapeType="1"/>
            </p:cNvSpPr>
            <p:nvPr/>
          </p:nvSpPr>
          <p:spPr bwMode="auto">
            <a:xfrm>
              <a:off x="2011" y="2619"/>
              <a:ext cx="1" cy="31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2" name="Freeform 88">
              <a:extLst>
                <a:ext uri="{FF2B5EF4-FFF2-40B4-BE49-F238E27FC236}">
                  <a16:creationId xmlns:a16="http://schemas.microsoft.com/office/drawing/2014/main" id="{4A0D6E75-767E-4786-AAB2-B45D381EFBD9}"/>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3" name="Freeform 89">
              <a:extLst>
                <a:ext uri="{FF2B5EF4-FFF2-40B4-BE49-F238E27FC236}">
                  <a16:creationId xmlns:a16="http://schemas.microsoft.com/office/drawing/2014/main" id="{A82F8B5F-C249-4229-A3EE-5CE8E1B301F8}"/>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4" name="Freeform 90">
              <a:extLst>
                <a:ext uri="{FF2B5EF4-FFF2-40B4-BE49-F238E27FC236}">
                  <a16:creationId xmlns:a16="http://schemas.microsoft.com/office/drawing/2014/main" id="{8D869448-8137-4008-ABAE-3F1954778377}"/>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5" name="Freeform 91">
              <a:extLst>
                <a:ext uri="{FF2B5EF4-FFF2-40B4-BE49-F238E27FC236}">
                  <a16:creationId xmlns:a16="http://schemas.microsoft.com/office/drawing/2014/main" id="{0F2E0C84-21EC-443B-994D-757619A5C705}"/>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6" name="Freeform 92">
              <a:extLst>
                <a:ext uri="{FF2B5EF4-FFF2-40B4-BE49-F238E27FC236}">
                  <a16:creationId xmlns:a16="http://schemas.microsoft.com/office/drawing/2014/main" id="{3EDBF564-E32E-401D-8A8E-FC2A9352DCA7}"/>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87" name="Freeform 94">
              <a:extLst>
                <a:ext uri="{FF2B5EF4-FFF2-40B4-BE49-F238E27FC236}">
                  <a16:creationId xmlns:a16="http://schemas.microsoft.com/office/drawing/2014/main" id="{1A28DDFE-C613-4AA8-B175-9E507A929851}"/>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8" name="Freeform 95">
              <a:extLst>
                <a:ext uri="{FF2B5EF4-FFF2-40B4-BE49-F238E27FC236}">
                  <a16:creationId xmlns:a16="http://schemas.microsoft.com/office/drawing/2014/main" id="{40AF4791-F1C5-4D7F-A3F7-4C8D50574D10}"/>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89" name="Line 97">
              <a:extLst>
                <a:ext uri="{FF2B5EF4-FFF2-40B4-BE49-F238E27FC236}">
                  <a16:creationId xmlns:a16="http://schemas.microsoft.com/office/drawing/2014/main" id="{DA3086AF-7CAA-47A4-97FD-D1D26D40239C}"/>
                </a:ext>
              </a:extLst>
            </p:cNvPr>
            <p:cNvSpPr>
              <a:spLocks noChangeShapeType="1"/>
            </p:cNvSpPr>
            <p:nvPr/>
          </p:nvSpPr>
          <p:spPr bwMode="auto">
            <a:xfrm flipV="1">
              <a:off x="2285" y="243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0" name="Line 98">
              <a:extLst>
                <a:ext uri="{FF2B5EF4-FFF2-40B4-BE49-F238E27FC236}">
                  <a16:creationId xmlns:a16="http://schemas.microsoft.com/office/drawing/2014/main" id="{B8947F87-361F-4C33-833A-D41C268A9D8A}"/>
                </a:ext>
              </a:extLst>
            </p:cNvPr>
            <p:cNvSpPr>
              <a:spLocks noChangeShapeType="1"/>
            </p:cNvSpPr>
            <p:nvPr/>
          </p:nvSpPr>
          <p:spPr bwMode="auto">
            <a:xfrm flipV="1">
              <a:off x="2285" y="237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1" name="Line 99">
              <a:extLst>
                <a:ext uri="{FF2B5EF4-FFF2-40B4-BE49-F238E27FC236}">
                  <a16:creationId xmlns:a16="http://schemas.microsoft.com/office/drawing/2014/main" id="{1508E807-E831-44EC-A639-C580C1107BFE}"/>
                </a:ext>
              </a:extLst>
            </p:cNvPr>
            <p:cNvSpPr>
              <a:spLocks noChangeShapeType="1"/>
            </p:cNvSpPr>
            <p:nvPr/>
          </p:nvSpPr>
          <p:spPr bwMode="auto">
            <a:xfrm flipV="1">
              <a:off x="2285" y="231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2" name="Line 100">
              <a:extLst>
                <a:ext uri="{FF2B5EF4-FFF2-40B4-BE49-F238E27FC236}">
                  <a16:creationId xmlns:a16="http://schemas.microsoft.com/office/drawing/2014/main" id="{06CC1516-785D-407B-A4DD-EA4CB0000D21}"/>
                </a:ext>
              </a:extLst>
            </p:cNvPr>
            <p:cNvSpPr>
              <a:spLocks noChangeShapeType="1"/>
            </p:cNvSpPr>
            <p:nvPr/>
          </p:nvSpPr>
          <p:spPr bwMode="auto">
            <a:xfrm flipV="1">
              <a:off x="2285" y="225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3" name="Line 101">
              <a:extLst>
                <a:ext uri="{FF2B5EF4-FFF2-40B4-BE49-F238E27FC236}">
                  <a16:creationId xmlns:a16="http://schemas.microsoft.com/office/drawing/2014/main" id="{5438E88D-AB8C-4209-BC7D-91E75B9A271A}"/>
                </a:ext>
              </a:extLst>
            </p:cNvPr>
            <p:cNvSpPr>
              <a:spLocks noChangeShapeType="1"/>
            </p:cNvSpPr>
            <p:nvPr/>
          </p:nvSpPr>
          <p:spPr bwMode="auto">
            <a:xfrm flipV="1">
              <a:off x="2285" y="219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4" name="Line 102">
              <a:extLst>
                <a:ext uri="{FF2B5EF4-FFF2-40B4-BE49-F238E27FC236}">
                  <a16:creationId xmlns:a16="http://schemas.microsoft.com/office/drawing/2014/main" id="{2676F78C-58AE-4903-A50B-52A878DD2509}"/>
                </a:ext>
              </a:extLst>
            </p:cNvPr>
            <p:cNvSpPr>
              <a:spLocks noChangeShapeType="1"/>
            </p:cNvSpPr>
            <p:nvPr/>
          </p:nvSpPr>
          <p:spPr bwMode="auto">
            <a:xfrm flipV="1">
              <a:off x="2285" y="213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5" name="Line 103">
              <a:extLst>
                <a:ext uri="{FF2B5EF4-FFF2-40B4-BE49-F238E27FC236}">
                  <a16:creationId xmlns:a16="http://schemas.microsoft.com/office/drawing/2014/main" id="{EE0C2EAD-085E-4B03-B905-B15BA2FEC87C}"/>
                </a:ext>
              </a:extLst>
            </p:cNvPr>
            <p:cNvSpPr>
              <a:spLocks noChangeShapeType="1"/>
            </p:cNvSpPr>
            <p:nvPr/>
          </p:nvSpPr>
          <p:spPr bwMode="auto">
            <a:xfrm flipV="1">
              <a:off x="2285" y="207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6" name="Line 104">
              <a:extLst>
                <a:ext uri="{FF2B5EF4-FFF2-40B4-BE49-F238E27FC236}">
                  <a16:creationId xmlns:a16="http://schemas.microsoft.com/office/drawing/2014/main" id="{5EB6C818-C583-4701-9771-548500F93FE3}"/>
                </a:ext>
              </a:extLst>
            </p:cNvPr>
            <p:cNvSpPr>
              <a:spLocks noChangeShapeType="1"/>
            </p:cNvSpPr>
            <p:nvPr/>
          </p:nvSpPr>
          <p:spPr bwMode="auto">
            <a:xfrm flipV="1">
              <a:off x="2285" y="201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7" name="Line 105">
              <a:extLst>
                <a:ext uri="{FF2B5EF4-FFF2-40B4-BE49-F238E27FC236}">
                  <a16:creationId xmlns:a16="http://schemas.microsoft.com/office/drawing/2014/main" id="{03EF43B0-59B7-4CA0-AF27-ECB219531CDE}"/>
                </a:ext>
              </a:extLst>
            </p:cNvPr>
            <p:cNvSpPr>
              <a:spLocks noChangeShapeType="1"/>
            </p:cNvSpPr>
            <p:nvPr/>
          </p:nvSpPr>
          <p:spPr bwMode="auto">
            <a:xfrm flipV="1">
              <a:off x="2285" y="195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8" name="Line 106">
              <a:extLst>
                <a:ext uri="{FF2B5EF4-FFF2-40B4-BE49-F238E27FC236}">
                  <a16:creationId xmlns:a16="http://schemas.microsoft.com/office/drawing/2014/main" id="{39BE167A-2BF4-42FC-ACE3-D6040DA68F54}"/>
                </a:ext>
              </a:extLst>
            </p:cNvPr>
            <p:cNvSpPr>
              <a:spLocks noChangeShapeType="1"/>
            </p:cNvSpPr>
            <p:nvPr/>
          </p:nvSpPr>
          <p:spPr bwMode="auto">
            <a:xfrm flipV="1">
              <a:off x="2285" y="189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9" name="Line 107">
              <a:extLst>
                <a:ext uri="{FF2B5EF4-FFF2-40B4-BE49-F238E27FC236}">
                  <a16:creationId xmlns:a16="http://schemas.microsoft.com/office/drawing/2014/main" id="{E2632574-A9E4-400A-BA6D-7C71337D0D07}"/>
                </a:ext>
              </a:extLst>
            </p:cNvPr>
            <p:cNvSpPr>
              <a:spLocks noChangeShapeType="1"/>
            </p:cNvSpPr>
            <p:nvPr/>
          </p:nvSpPr>
          <p:spPr bwMode="auto">
            <a:xfrm flipV="1">
              <a:off x="2285" y="183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0" name="Line 108">
              <a:extLst>
                <a:ext uri="{FF2B5EF4-FFF2-40B4-BE49-F238E27FC236}">
                  <a16:creationId xmlns:a16="http://schemas.microsoft.com/office/drawing/2014/main" id="{3BFAF8BC-C9A4-4C74-B5F0-6739DAC1351B}"/>
                </a:ext>
              </a:extLst>
            </p:cNvPr>
            <p:cNvSpPr>
              <a:spLocks noChangeShapeType="1"/>
            </p:cNvSpPr>
            <p:nvPr/>
          </p:nvSpPr>
          <p:spPr bwMode="auto">
            <a:xfrm flipV="1">
              <a:off x="2285" y="177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1" name="Line 109">
              <a:extLst>
                <a:ext uri="{FF2B5EF4-FFF2-40B4-BE49-F238E27FC236}">
                  <a16:creationId xmlns:a16="http://schemas.microsoft.com/office/drawing/2014/main" id="{CCCD34AB-5197-4C93-87D7-0A3F96AFB0CB}"/>
                </a:ext>
              </a:extLst>
            </p:cNvPr>
            <p:cNvSpPr>
              <a:spLocks noChangeShapeType="1"/>
            </p:cNvSpPr>
            <p:nvPr/>
          </p:nvSpPr>
          <p:spPr bwMode="auto">
            <a:xfrm flipV="1">
              <a:off x="2285" y="171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2" name="Line 110">
              <a:extLst>
                <a:ext uri="{FF2B5EF4-FFF2-40B4-BE49-F238E27FC236}">
                  <a16:creationId xmlns:a16="http://schemas.microsoft.com/office/drawing/2014/main" id="{D6E90D7B-D198-4A30-BE0B-E5625DEEF4EB}"/>
                </a:ext>
              </a:extLst>
            </p:cNvPr>
            <p:cNvSpPr>
              <a:spLocks noChangeShapeType="1"/>
            </p:cNvSpPr>
            <p:nvPr/>
          </p:nvSpPr>
          <p:spPr bwMode="auto">
            <a:xfrm flipV="1">
              <a:off x="2285" y="165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3" name="Line 111">
              <a:extLst>
                <a:ext uri="{FF2B5EF4-FFF2-40B4-BE49-F238E27FC236}">
                  <a16:creationId xmlns:a16="http://schemas.microsoft.com/office/drawing/2014/main" id="{B0B57FD6-CD2C-4205-99CE-B7015E59DC29}"/>
                </a:ext>
              </a:extLst>
            </p:cNvPr>
            <p:cNvSpPr>
              <a:spLocks noChangeShapeType="1"/>
            </p:cNvSpPr>
            <p:nvPr/>
          </p:nvSpPr>
          <p:spPr bwMode="auto">
            <a:xfrm flipV="1">
              <a:off x="2285" y="159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4" name="Line 112">
              <a:extLst>
                <a:ext uri="{FF2B5EF4-FFF2-40B4-BE49-F238E27FC236}">
                  <a16:creationId xmlns:a16="http://schemas.microsoft.com/office/drawing/2014/main" id="{78CBEBFE-9B57-4EAC-B87D-47A5BF7B58B6}"/>
                </a:ext>
              </a:extLst>
            </p:cNvPr>
            <p:cNvSpPr>
              <a:spLocks noChangeShapeType="1"/>
            </p:cNvSpPr>
            <p:nvPr/>
          </p:nvSpPr>
          <p:spPr bwMode="auto">
            <a:xfrm flipV="1">
              <a:off x="2285" y="1539"/>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5" name="Line 113">
              <a:extLst>
                <a:ext uri="{FF2B5EF4-FFF2-40B4-BE49-F238E27FC236}">
                  <a16:creationId xmlns:a16="http://schemas.microsoft.com/office/drawing/2014/main" id="{5C931A7B-A527-4273-99AB-49B0FF0B2133}"/>
                </a:ext>
              </a:extLst>
            </p:cNvPr>
            <p:cNvSpPr>
              <a:spLocks noChangeShapeType="1"/>
            </p:cNvSpPr>
            <p:nvPr/>
          </p:nvSpPr>
          <p:spPr bwMode="auto">
            <a:xfrm flipV="1">
              <a:off x="2821" y="211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6" name="Line 114">
              <a:extLst>
                <a:ext uri="{FF2B5EF4-FFF2-40B4-BE49-F238E27FC236}">
                  <a16:creationId xmlns:a16="http://schemas.microsoft.com/office/drawing/2014/main" id="{87E5B510-0640-4DC4-B713-1C3AB992D55F}"/>
                </a:ext>
              </a:extLst>
            </p:cNvPr>
            <p:cNvSpPr>
              <a:spLocks noChangeShapeType="1"/>
            </p:cNvSpPr>
            <p:nvPr/>
          </p:nvSpPr>
          <p:spPr bwMode="auto">
            <a:xfrm flipV="1">
              <a:off x="2821" y="2056"/>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7" name="Line 115">
              <a:extLst>
                <a:ext uri="{FF2B5EF4-FFF2-40B4-BE49-F238E27FC236}">
                  <a16:creationId xmlns:a16="http://schemas.microsoft.com/office/drawing/2014/main" id="{65E44C81-1B1A-4F82-AE2F-42DC1AA643CE}"/>
                </a:ext>
              </a:extLst>
            </p:cNvPr>
            <p:cNvSpPr>
              <a:spLocks noChangeShapeType="1"/>
            </p:cNvSpPr>
            <p:nvPr/>
          </p:nvSpPr>
          <p:spPr bwMode="auto">
            <a:xfrm flipV="1">
              <a:off x="2821" y="1997"/>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8" name="Line 116">
              <a:extLst>
                <a:ext uri="{FF2B5EF4-FFF2-40B4-BE49-F238E27FC236}">
                  <a16:creationId xmlns:a16="http://schemas.microsoft.com/office/drawing/2014/main" id="{B041EABA-E5A0-4D54-91C5-84015394BDE6}"/>
                </a:ext>
              </a:extLst>
            </p:cNvPr>
            <p:cNvSpPr>
              <a:spLocks noChangeShapeType="1"/>
            </p:cNvSpPr>
            <p:nvPr/>
          </p:nvSpPr>
          <p:spPr bwMode="auto">
            <a:xfrm flipV="1">
              <a:off x="2821" y="1937"/>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9" name="Line 117">
              <a:extLst>
                <a:ext uri="{FF2B5EF4-FFF2-40B4-BE49-F238E27FC236}">
                  <a16:creationId xmlns:a16="http://schemas.microsoft.com/office/drawing/2014/main" id="{CB4608DC-D064-42B9-AEA9-90649C764DD5}"/>
                </a:ext>
              </a:extLst>
            </p:cNvPr>
            <p:cNvSpPr>
              <a:spLocks noChangeShapeType="1"/>
            </p:cNvSpPr>
            <p:nvPr/>
          </p:nvSpPr>
          <p:spPr bwMode="auto">
            <a:xfrm flipV="1">
              <a:off x="2821" y="187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0" name="Line 118">
              <a:extLst>
                <a:ext uri="{FF2B5EF4-FFF2-40B4-BE49-F238E27FC236}">
                  <a16:creationId xmlns:a16="http://schemas.microsoft.com/office/drawing/2014/main" id="{43FE35A2-1DA9-4715-B7A6-6FA9E3021EFB}"/>
                </a:ext>
              </a:extLst>
            </p:cNvPr>
            <p:cNvSpPr>
              <a:spLocks noChangeShapeType="1"/>
            </p:cNvSpPr>
            <p:nvPr/>
          </p:nvSpPr>
          <p:spPr bwMode="auto">
            <a:xfrm flipV="1">
              <a:off x="2821" y="1817"/>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1" name="Line 119">
              <a:extLst>
                <a:ext uri="{FF2B5EF4-FFF2-40B4-BE49-F238E27FC236}">
                  <a16:creationId xmlns:a16="http://schemas.microsoft.com/office/drawing/2014/main" id="{21419BE6-9B0B-4A51-90ED-94CC92500183}"/>
                </a:ext>
              </a:extLst>
            </p:cNvPr>
            <p:cNvSpPr>
              <a:spLocks noChangeShapeType="1"/>
            </p:cNvSpPr>
            <p:nvPr/>
          </p:nvSpPr>
          <p:spPr bwMode="auto">
            <a:xfrm flipV="1">
              <a:off x="2821" y="175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2" name="Line 120">
              <a:extLst>
                <a:ext uri="{FF2B5EF4-FFF2-40B4-BE49-F238E27FC236}">
                  <a16:creationId xmlns:a16="http://schemas.microsoft.com/office/drawing/2014/main" id="{794BB14F-53B2-4B2A-A5F1-94DED3764D23}"/>
                </a:ext>
              </a:extLst>
            </p:cNvPr>
            <p:cNvSpPr>
              <a:spLocks noChangeShapeType="1"/>
            </p:cNvSpPr>
            <p:nvPr/>
          </p:nvSpPr>
          <p:spPr bwMode="auto">
            <a:xfrm flipV="1">
              <a:off x="2821" y="169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3" name="Line 121">
              <a:extLst>
                <a:ext uri="{FF2B5EF4-FFF2-40B4-BE49-F238E27FC236}">
                  <a16:creationId xmlns:a16="http://schemas.microsoft.com/office/drawing/2014/main" id="{DE5DBEDF-373B-496C-B0A0-6EC4EEBB230C}"/>
                </a:ext>
              </a:extLst>
            </p:cNvPr>
            <p:cNvSpPr>
              <a:spLocks noChangeShapeType="1"/>
            </p:cNvSpPr>
            <p:nvPr/>
          </p:nvSpPr>
          <p:spPr bwMode="auto">
            <a:xfrm flipV="1">
              <a:off x="2821" y="1639"/>
              <a:ext cx="1" cy="2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4" name="Line 122">
              <a:extLst>
                <a:ext uri="{FF2B5EF4-FFF2-40B4-BE49-F238E27FC236}">
                  <a16:creationId xmlns:a16="http://schemas.microsoft.com/office/drawing/2014/main" id="{D59CAAB5-30CE-4634-B1DE-8117AC6289EC}"/>
                </a:ext>
              </a:extLst>
            </p:cNvPr>
            <p:cNvSpPr>
              <a:spLocks noChangeShapeType="1"/>
            </p:cNvSpPr>
            <p:nvPr/>
          </p:nvSpPr>
          <p:spPr bwMode="auto">
            <a:xfrm flipV="1">
              <a:off x="2821" y="157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5" name="Line 123">
              <a:extLst>
                <a:ext uri="{FF2B5EF4-FFF2-40B4-BE49-F238E27FC236}">
                  <a16:creationId xmlns:a16="http://schemas.microsoft.com/office/drawing/2014/main" id="{9D07B539-1B39-4976-94D0-9B2521954D87}"/>
                </a:ext>
              </a:extLst>
            </p:cNvPr>
            <p:cNvSpPr>
              <a:spLocks noChangeShapeType="1"/>
            </p:cNvSpPr>
            <p:nvPr/>
          </p:nvSpPr>
          <p:spPr bwMode="auto">
            <a:xfrm flipV="1">
              <a:off x="2821" y="151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6" name="Freeform 124">
              <a:extLst>
                <a:ext uri="{FF2B5EF4-FFF2-40B4-BE49-F238E27FC236}">
                  <a16:creationId xmlns:a16="http://schemas.microsoft.com/office/drawing/2014/main" id="{E2DFE76B-5C2C-4D81-9C43-F26215AA08EB}"/>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7" name="Freeform 125">
              <a:extLst>
                <a:ext uri="{FF2B5EF4-FFF2-40B4-BE49-F238E27FC236}">
                  <a16:creationId xmlns:a16="http://schemas.microsoft.com/office/drawing/2014/main" id="{C1D1D55E-2722-427D-BA5B-57C66DBE0FA2}"/>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8" name="Rectangle 126">
              <a:extLst>
                <a:ext uri="{FF2B5EF4-FFF2-40B4-BE49-F238E27FC236}">
                  <a16:creationId xmlns:a16="http://schemas.microsoft.com/office/drawing/2014/main" id="{5945E6C6-3826-4D9B-898B-9F57DD0D0DFA}"/>
                </a:ext>
              </a:extLst>
            </p:cNvPr>
            <p:cNvSpPr>
              <a:spLocks noChangeArrowheads="1"/>
            </p:cNvSpPr>
            <p:nvPr/>
          </p:nvSpPr>
          <p:spPr bwMode="auto">
            <a:xfrm>
              <a:off x="2334" y="1335"/>
              <a:ext cx="45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19" name="Rectangle 127">
              <a:extLst>
                <a:ext uri="{FF2B5EF4-FFF2-40B4-BE49-F238E27FC236}">
                  <a16:creationId xmlns:a16="http://schemas.microsoft.com/office/drawing/2014/main" id="{25771186-C4B5-4103-9478-689B7F1B2871}"/>
                </a:ext>
              </a:extLst>
            </p:cNvPr>
            <p:cNvSpPr>
              <a:spLocks noChangeArrowheads="1"/>
            </p:cNvSpPr>
            <p:nvPr/>
          </p:nvSpPr>
          <p:spPr bwMode="auto">
            <a:xfrm>
              <a:off x="2391" y="1369"/>
              <a:ext cx="33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Cirugía</a:t>
              </a:r>
              <a:endParaRPr lang="en-US" altLang="zh-CN">
                <a:ea typeface="宋体" panose="02010600030101010101" pitchFamily="2" charset="-122"/>
              </a:endParaRPr>
            </a:p>
          </p:txBody>
        </p:sp>
        <p:sp>
          <p:nvSpPr>
            <p:cNvPr id="54320" name="Rectangle 128">
              <a:extLst>
                <a:ext uri="{FF2B5EF4-FFF2-40B4-BE49-F238E27FC236}">
                  <a16:creationId xmlns:a16="http://schemas.microsoft.com/office/drawing/2014/main" id="{EE597032-F519-4599-B283-2BFB3A35A462}"/>
                </a:ext>
              </a:extLst>
            </p:cNvPr>
            <p:cNvSpPr>
              <a:spLocks noChangeArrowheads="1"/>
            </p:cNvSpPr>
            <p:nvPr/>
          </p:nvSpPr>
          <p:spPr bwMode="auto">
            <a:xfrm>
              <a:off x="2340" y="1461"/>
              <a:ext cx="40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21" name="Rectangle 129">
              <a:extLst>
                <a:ext uri="{FF2B5EF4-FFF2-40B4-BE49-F238E27FC236}">
                  <a16:creationId xmlns:a16="http://schemas.microsoft.com/office/drawing/2014/main" id="{9F73C893-1845-4589-8295-CA3DCDEBE96F}"/>
                </a:ext>
              </a:extLst>
            </p:cNvPr>
            <p:cNvSpPr>
              <a:spLocks noChangeArrowheads="1"/>
            </p:cNvSpPr>
            <p:nvPr/>
          </p:nvSpPr>
          <p:spPr bwMode="auto">
            <a:xfrm>
              <a:off x="2397" y="1495"/>
              <a:ext cx="29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mayor</a:t>
              </a:r>
              <a:endParaRPr lang="en-US" altLang="zh-CN">
                <a:ea typeface="宋体" panose="02010600030101010101" pitchFamily="2" charset="-122"/>
              </a:endParaRPr>
            </a:p>
          </p:txBody>
        </p:sp>
        <p:sp>
          <p:nvSpPr>
            <p:cNvPr id="54322" name="Rectangle 130">
              <a:extLst>
                <a:ext uri="{FF2B5EF4-FFF2-40B4-BE49-F238E27FC236}">
                  <a16:creationId xmlns:a16="http://schemas.microsoft.com/office/drawing/2014/main" id="{391CF075-1424-44B0-AD27-74C19484AA0B}"/>
                </a:ext>
              </a:extLst>
            </p:cNvPr>
            <p:cNvSpPr>
              <a:spLocks noChangeArrowheads="1"/>
            </p:cNvSpPr>
            <p:nvPr/>
          </p:nvSpPr>
          <p:spPr bwMode="auto">
            <a:xfrm>
              <a:off x="1760" y="2984"/>
              <a:ext cx="45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23" name="Rectangle 131">
              <a:extLst>
                <a:ext uri="{FF2B5EF4-FFF2-40B4-BE49-F238E27FC236}">
                  <a16:creationId xmlns:a16="http://schemas.microsoft.com/office/drawing/2014/main" id="{EB4F2426-3D23-4563-A502-1480FBC1511A}"/>
                </a:ext>
              </a:extLst>
            </p:cNvPr>
            <p:cNvSpPr>
              <a:spLocks noChangeArrowheads="1"/>
            </p:cNvSpPr>
            <p:nvPr/>
          </p:nvSpPr>
          <p:spPr bwMode="auto">
            <a:xfrm>
              <a:off x="1817" y="3018"/>
              <a:ext cx="2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Cirug</a:t>
              </a:r>
              <a:endParaRPr lang="en-US" altLang="zh-CN">
                <a:ea typeface="宋体" panose="02010600030101010101" pitchFamily="2" charset="-122"/>
              </a:endParaRPr>
            </a:p>
          </p:txBody>
        </p:sp>
        <p:sp>
          <p:nvSpPr>
            <p:cNvPr id="54324" name="Rectangle 132">
              <a:extLst>
                <a:ext uri="{FF2B5EF4-FFF2-40B4-BE49-F238E27FC236}">
                  <a16:creationId xmlns:a16="http://schemas.microsoft.com/office/drawing/2014/main" id="{C212EC7C-8594-4914-84F8-F43F0E19A8E4}"/>
                </a:ext>
              </a:extLst>
            </p:cNvPr>
            <p:cNvSpPr>
              <a:spLocks noChangeArrowheads="1"/>
            </p:cNvSpPr>
            <p:nvPr/>
          </p:nvSpPr>
          <p:spPr bwMode="auto">
            <a:xfrm>
              <a:off x="2067" y="3018"/>
              <a:ext cx="2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í</a:t>
              </a:r>
              <a:endParaRPr lang="en-US" altLang="zh-CN">
                <a:ea typeface="宋体" panose="02010600030101010101" pitchFamily="2" charset="-122"/>
              </a:endParaRPr>
            </a:p>
          </p:txBody>
        </p:sp>
        <p:sp>
          <p:nvSpPr>
            <p:cNvPr id="54325" name="Rectangle 133">
              <a:extLst>
                <a:ext uri="{FF2B5EF4-FFF2-40B4-BE49-F238E27FC236}">
                  <a16:creationId xmlns:a16="http://schemas.microsoft.com/office/drawing/2014/main" id="{469845B1-5646-405C-9954-F6CE5B958235}"/>
                </a:ext>
              </a:extLst>
            </p:cNvPr>
            <p:cNvSpPr>
              <a:spLocks noChangeArrowheads="1"/>
            </p:cNvSpPr>
            <p:nvPr/>
          </p:nvSpPr>
          <p:spPr bwMode="auto">
            <a:xfrm>
              <a:off x="2096" y="3018"/>
              <a:ext cx="5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a</a:t>
              </a:r>
              <a:endParaRPr lang="en-US" altLang="zh-CN">
                <a:ea typeface="宋体" panose="02010600030101010101" pitchFamily="2" charset="-122"/>
              </a:endParaRPr>
            </a:p>
          </p:txBody>
        </p:sp>
        <p:sp>
          <p:nvSpPr>
            <p:cNvPr id="54326" name="Rectangle 134">
              <a:extLst>
                <a:ext uri="{FF2B5EF4-FFF2-40B4-BE49-F238E27FC236}">
                  <a16:creationId xmlns:a16="http://schemas.microsoft.com/office/drawing/2014/main" id="{ADBAA60B-E97A-4032-A5D7-E0D9E010A0E5}"/>
                </a:ext>
              </a:extLst>
            </p:cNvPr>
            <p:cNvSpPr>
              <a:spLocks noChangeArrowheads="1"/>
            </p:cNvSpPr>
            <p:nvPr/>
          </p:nvSpPr>
          <p:spPr bwMode="auto">
            <a:xfrm>
              <a:off x="1750" y="3111"/>
              <a:ext cx="47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27" name="Rectangle 135">
              <a:extLst>
                <a:ext uri="{FF2B5EF4-FFF2-40B4-BE49-F238E27FC236}">
                  <a16:creationId xmlns:a16="http://schemas.microsoft.com/office/drawing/2014/main" id="{8D902EA3-4C27-44D8-8510-AE15379F164F}"/>
                </a:ext>
              </a:extLst>
            </p:cNvPr>
            <p:cNvSpPr>
              <a:spLocks noChangeArrowheads="1"/>
            </p:cNvSpPr>
            <p:nvPr/>
          </p:nvSpPr>
          <p:spPr bwMode="auto">
            <a:xfrm>
              <a:off x="1807" y="3145"/>
              <a:ext cx="3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electiva</a:t>
              </a:r>
              <a:endParaRPr lang="en-US" altLang="zh-CN">
                <a:ea typeface="宋体" panose="02010600030101010101" pitchFamily="2" charset="-122"/>
              </a:endParaRPr>
            </a:p>
          </p:txBody>
        </p:sp>
        <p:sp>
          <p:nvSpPr>
            <p:cNvPr id="54328" name="Rectangle 136">
              <a:extLst>
                <a:ext uri="{FF2B5EF4-FFF2-40B4-BE49-F238E27FC236}">
                  <a16:creationId xmlns:a16="http://schemas.microsoft.com/office/drawing/2014/main" id="{CB2774A0-E27E-47F7-9A94-B4347F09B52A}"/>
                </a:ext>
              </a:extLst>
            </p:cNvPr>
            <p:cNvSpPr>
              <a:spLocks noChangeArrowheads="1"/>
            </p:cNvSpPr>
            <p:nvPr/>
          </p:nvSpPr>
          <p:spPr bwMode="auto">
            <a:xfrm>
              <a:off x="2205" y="2703"/>
              <a:ext cx="53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29" name="Rectangle 137">
              <a:extLst>
                <a:ext uri="{FF2B5EF4-FFF2-40B4-BE49-F238E27FC236}">
                  <a16:creationId xmlns:a16="http://schemas.microsoft.com/office/drawing/2014/main" id="{16F3C426-F22A-4142-95AF-5C8DCEF80356}"/>
                </a:ext>
              </a:extLst>
            </p:cNvPr>
            <p:cNvSpPr>
              <a:spLocks noChangeArrowheads="1"/>
            </p:cNvSpPr>
            <p:nvPr/>
          </p:nvSpPr>
          <p:spPr bwMode="auto">
            <a:xfrm>
              <a:off x="2262" y="2737"/>
              <a:ext cx="3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Infecci</a:t>
              </a:r>
              <a:endParaRPr lang="en-US" altLang="zh-CN">
                <a:ea typeface="宋体" panose="02010600030101010101" pitchFamily="2" charset="-122"/>
              </a:endParaRPr>
            </a:p>
          </p:txBody>
        </p:sp>
        <p:sp>
          <p:nvSpPr>
            <p:cNvPr id="54330" name="Rectangle 138">
              <a:extLst>
                <a:ext uri="{FF2B5EF4-FFF2-40B4-BE49-F238E27FC236}">
                  <a16:creationId xmlns:a16="http://schemas.microsoft.com/office/drawing/2014/main" id="{75FA054A-0A9F-46B2-9BE9-C86DDE698E60}"/>
                </a:ext>
              </a:extLst>
            </p:cNvPr>
            <p:cNvSpPr>
              <a:spLocks noChangeArrowheads="1"/>
            </p:cNvSpPr>
            <p:nvPr/>
          </p:nvSpPr>
          <p:spPr bwMode="auto">
            <a:xfrm>
              <a:off x="2565" y="2737"/>
              <a:ext cx="5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ó</a:t>
              </a:r>
              <a:endParaRPr lang="en-US" altLang="zh-CN">
                <a:ea typeface="宋体" panose="02010600030101010101" pitchFamily="2" charset="-122"/>
              </a:endParaRPr>
            </a:p>
          </p:txBody>
        </p:sp>
        <p:sp>
          <p:nvSpPr>
            <p:cNvPr id="54331" name="Rectangle 139">
              <a:extLst>
                <a:ext uri="{FF2B5EF4-FFF2-40B4-BE49-F238E27FC236}">
                  <a16:creationId xmlns:a16="http://schemas.microsoft.com/office/drawing/2014/main" id="{6AA0D2DA-40F0-4F0A-9578-98328874316A}"/>
                </a:ext>
              </a:extLst>
            </p:cNvPr>
            <p:cNvSpPr>
              <a:spLocks noChangeArrowheads="1"/>
            </p:cNvSpPr>
            <p:nvPr/>
          </p:nvSpPr>
          <p:spPr bwMode="auto">
            <a:xfrm>
              <a:off x="2623" y="2737"/>
              <a:ext cx="5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n</a:t>
              </a:r>
              <a:endParaRPr lang="en-US" altLang="zh-CN">
                <a:ea typeface="宋体" panose="02010600030101010101" pitchFamily="2" charset="-122"/>
              </a:endParaRPr>
            </a:p>
          </p:txBody>
        </p:sp>
        <p:sp>
          <p:nvSpPr>
            <p:cNvPr id="54332" name="Rectangle 140">
              <a:extLst>
                <a:ext uri="{FF2B5EF4-FFF2-40B4-BE49-F238E27FC236}">
                  <a16:creationId xmlns:a16="http://schemas.microsoft.com/office/drawing/2014/main" id="{7B0174D0-95A2-489E-96C5-2056EC2D3DCD}"/>
                </a:ext>
              </a:extLst>
            </p:cNvPr>
            <p:cNvSpPr>
              <a:spLocks noChangeArrowheads="1"/>
            </p:cNvSpPr>
            <p:nvPr/>
          </p:nvSpPr>
          <p:spPr bwMode="auto">
            <a:xfrm>
              <a:off x="2788" y="2511"/>
              <a:ext cx="43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33" name="Rectangle 141">
              <a:extLst>
                <a:ext uri="{FF2B5EF4-FFF2-40B4-BE49-F238E27FC236}">
                  <a16:creationId xmlns:a16="http://schemas.microsoft.com/office/drawing/2014/main" id="{E4DAD106-8317-47BB-AF9C-AE90F8ECD310}"/>
                </a:ext>
              </a:extLst>
            </p:cNvPr>
            <p:cNvSpPr>
              <a:spLocks noChangeArrowheads="1"/>
            </p:cNvSpPr>
            <p:nvPr/>
          </p:nvSpPr>
          <p:spPr bwMode="auto">
            <a:xfrm>
              <a:off x="2845" y="2545"/>
              <a:ext cx="3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Sepsis</a:t>
              </a:r>
              <a:endParaRPr lang="en-US" altLang="zh-CN">
                <a:ea typeface="宋体" panose="02010600030101010101" pitchFamily="2" charset="-122"/>
              </a:endParaRPr>
            </a:p>
          </p:txBody>
        </p:sp>
        <p:sp>
          <p:nvSpPr>
            <p:cNvPr id="54334" name="Rectangle 142">
              <a:extLst>
                <a:ext uri="{FF2B5EF4-FFF2-40B4-BE49-F238E27FC236}">
                  <a16:creationId xmlns:a16="http://schemas.microsoft.com/office/drawing/2014/main" id="{2116B1CD-8E8B-468E-B08A-9D841BEF78DC}"/>
                </a:ext>
              </a:extLst>
            </p:cNvPr>
            <p:cNvSpPr>
              <a:spLocks noChangeArrowheads="1"/>
            </p:cNvSpPr>
            <p:nvPr/>
          </p:nvSpPr>
          <p:spPr bwMode="auto">
            <a:xfrm>
              <a:off x="2814" y="2640"/>
              <a:ext cx="37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35" name="Rectangle 143">
              <a:extLst>
                <a:ext uri="{FF2B5EF4-FFF2-40B4-BE49-F238E27FC236}">
                  <a16:creationId xmlns:a16="http://schemas.microsoft.com/office/drawing/2014/main" id="{7C69DD43-ADA9-4155-ABF4-17D18E04986B}"/>
                </a:ext>
              </a:extLst>
            </p:cNvPr>
            <p:cNvSpPr>
              <a:spLocks noChangeArrowheads="1"/>
            </p:cNvSpPr>
            <p:nvPr/>
          </p:nvSpPr>
          <p:spPr bwMode="auto">
            <a:xfrm>
              <a:off x="2871" y="2674"/>
              <a:ext cx="26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grave</a:t>
              </a:r>
              <a:endParaRPr lang="en-US" altLang="zh-CN">
                <a:ea typeface="宋体" panose="02010600030101010101" pitchFamily="2" charset="-122"/>
              </a:endParaRPr>
            </a:p>
          </p:txBody>
        </p:sp>
        <p:sp>
          <p:nvSpPr>
            <p:cNvPr id="54336" name="Rectangle 144">
              <a:extLst>
                <a:ext uri="{FF2B5EF4-FFF2-40B4-BE49-F238E27FC236}">
                  <a16:creationId xmlns:a16="http://schemas.microsoft.com/office/drawing/2014/main" id="{875A0110-0BC6-4B47-ADA6-9E6C7FC6CF34}"/>
                </a:ext>
              </a:extLst>
            </p:cNvPr>
            <p:cNvSpPr>
              <a:spLocks noChangeArrowheads="1"/>
            </p:cNvSpPr>
            <p:nvPr/>
          </p:nvSpPr>
          <p:spPr bwMode="auto">
            <a:xfrm>
              <a:off x="3534" y="1913"/>
              <a:ext cx="66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37" name="Rectangle 145">
              <a:extLst>
                <a:ext uri="{FF2B5EF4-FFF2-40B4-BE49-F238E27FC236}">
                  <a16:creationId xmlns:a16="http://schemas.microsoft.com/office/drawing/2014/main" id="{950AC02F-D2B7-46B0-BD61-302B99DD9538}"/>
                </a:ext>
              </a:extLst>
            </p:cNvPr>
            <p:cNvSpPr>
              <a:spLocks noChangeArrowheads="1"/>
            </p:cNvSpPr>
            <p:nvPr/>
          </p:nvSpPr>
          <p:spPr bwMode="auto">
            <a:xfrm>
              <a:off x="3591" y="1947"/>
              <a:ext cx="55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Quemadura</a:t>
              </a:r>
              <a:endParaRPr lang="en-US" altLang="zh-CN">
                <a:ea typeface="宋体" panose="02010600030101010101" pitchFamily="2" charset="-122"/>
              </a:endParaRPr>
            </a:p>
          </p:txBody>
        </p:sp>
        <p:sp>
          <p:nvSpPr>
            <p:cNvPr id="54338" name="Rectangle 146">
              <a:extLst>
                <a:ext uri="{FF2B5EF4-FFF2-40B4-BE49-F238E27FC236}">
                  <a16:creationId xmlns:a16="http://schemas.microsoft.com/office/drawing/2014/main" id="{66A166E3-06E1-436D-BCCD-66263C4AD23D}"/>
                </a:ext>
              </a:extLst>
            </p:cNvPr>
            <p:cNvSpPr>
              <a:spLocks noChangeArrowheads="1"/>
            </p:cNvSpPr>
            <p:nvPr/>
          </p:nvSpPr>
          <p:spPr bwMode="auto">
            <a:xfrm>
              <a:off x="3386" y="2044"/>
              <a:ext cx="963"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39" name="Rectangle 147">
              <a:extLst>
                <a:ext uri="{FF2B5EF4-FFF2-40B4-BE49-F238E27FC236}">
                  <a16:creationId xmlns:a16="http://schemas.microsoft.com/office/drawing/2014/main" id="{7C2F764D-E2CE-4B3A-A76F-6234ADC92FDE}"/>
                </a:ext>
              </a:extLst>
            </p:cNvPr>
            <p:cNvSpPr>
              <a:spLocks noChangeArrowheads="1"/>
            </p:cNvSpPr>
            <p:nvPr/>
          </p:nvSpPr>
          <p:spPr bwMode="auto">
            <a:xfrm>
              <a:off x="3443" y="2078"/>
              <a:ext cx="84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latin typeface="Arial Narrow" panose="020B0606020202030204" pitchFamily="34" charset="0"/>
                  <a:ea typeface="宋体" panose="02010600030101010101" pitchFamily="2" charset="-122"/>
                </a:rPr>
                <a:t>moderada a grave</a:t>
              </a:r>
              <a:endParaRPr lang="en-US" altLang="zh-CN">
                <a:ea typeface="宋体" panose="02010600030101010101" pitchFamily="2" charset="-122"/>
              </a:endParaRPr>
            </a:p>
          </p:txBody>
        </p:sp>
        <p:sp>
          <p:nvSpPr>
            <p:cNvPr id="54340" name="Freeform 148">
              <a:extLst>
                <a:ext uri="{FF2B5EF4-FFF2-40B4-BE49-F238E27FC236}">
                  <a16:creationId xmlns:a16="http://schemas.microsoft.com/office/drawing/2014/main" id="{631DCC56-4272-4FB8-8344-0A67C52FF539}"/>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1" name="Freeform 149">
              <a:extLst>
                <a:ext uri="{FF2B5EF4-FFF2-40B4-BE49-F238E27FC236}">
                  <a16:creationId xmlns:a16="http://schemas.microsoft.com/office/drawing/2014/main" id="{EAFFA72F-7CA4-4EF5-A68E-4D8CAB17E5B5}"/>
                </a:ext>
              </a:extLst>
            </p:cNvPr>
            <p:cNvSpPr>
              <a:spLocks/>
            </p:cNvSpPr>
            <p:nvPr/>
          </p:nvSpPr>
          <p:spPr bwMode="auto">
            <a:xfrm>
              <a:off x="2327" y="3574"/>
              <a:ext cx="1289" cy="16"/>
            </a:xfrm>
            <a:custGeom>
              <a:avLst/>
              <a:gdLst>
                <a:gd name="T0" fmla="*/ 1289 w 1289"/>
                <a:gd name="T1" fmla="*/ 8 h 16"/>
                <a:gd name="T2" fmla="*/ 1289 w 1289"/>
                <a:gd name="T3" fmla="*/ 0 h 16"/>
                <a:gd name="T4" fmla="*/ 0 w 1289"/>
                <a:gd name="T5" fmla="*/ 0 h 16"/>
                <a:gd name="T6" fmla="*/ 0 w 1289"/>
                <a:gd name="T7" fmla="*/ 16 h 16"/>
                <a:gd name="T8" fmla="*/ 1289 w 1289"/>
                <a:gd name="T9" fmla="*/ 16 h 16"/>
                <a:gd name="T10" fmla="*/ 1289 w 1289"/>
                <a:gd name="T11" fmla="*/ 8 h 16"/>
                <a:gd name="T12" fmla="*/ 0 60000 65536"/>
                <a:gd name="T13" fmla="*/ 0 60000 65536"/>
                <a:gd name="T14" fmla="*/ 0 60000 65536"/>
                <a:gd name="T15" fmla="*/ 0 60000 65536"/>
                <a:gd name="T16" fmla="*/ 0 60000 65536"/>
                <a:gd name="T17" fmla="*/ 0 60000 65536"/>
                <a:gd name="T18" fmla="*/ 0 w 1289"/>
                <a:gd name="T19" fmla="*/ 0 h 16"/>
                <a:gd name="T20" fmla="*/ 1289 w 128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289" h="16">
                  <a:moveTo>
                    <a:pt x="1289" y="8"/>
                  </a:moveTo>
                  <a:lnTo>
                    <a:pt x="1289" y="0"/>
                  </a:lnTo>
                  <a:lnTo>
                    <a:pt x="0" y="0"/>
                  </a:lnTo>
                  <a:lnTo>
                    <a:pt x="0" y="16"/>
                  </a:lnTo>
                  <a:lnTo>
                    <a:pt x="1289" y="16"/>
                  </a:lnTo>
                  <a:lnTo>
                    <a:pt x="128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342" name="Group 152">
              <a:extLst>
                <a:ext uri="{FF2B5EF4-FFF2-40B4-BE49-F238E27FC236}">
                  <a16:creationId xmlns:a16="http://schemas.microsoft.com/office/drawing/2014/main" id="{220A9864-A886-4D9C-AF3B-E51C2829C3C4}"/>
                </a:ext>
              </a:extLst>
            </p:cNvPr>
            <p:cNvGrpSpPr>
              <a:grpSpLocks/>
            </p:cNvGrpSpPr>
            <p:nvPr/>
          </p:nvGrpSpPr>
          <p:grpSpPr bwMode="auto">
            <a:xfrm>
              <a:off x="3501" y="3546"/>
              <a:ext cx="138" cy="74"/>
              <a:chOff x="3501" y="3546"/>
              <a:chExt cx="138" cy="74"/>
            </a:xfrm>
          </p:grpSpPr>
          <p:sp>
            <p:nvSpPr>
              <p:cNvPr id="54455" name="Freeform 150">
                <a:extLst>
                  <a:ext uri="{FF2B5EF4-FFF2-40B4-BE49-F238E27FC236}">
                    <a16:creationId xmlns:a16="http://schemas.microsoft.com/office/drawing/2014/main" id="{6912C898-2242-407D-9F3D-12AA180E7BD8}"/>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56" name="Freeform 151">
                <a:extLst>
                  <a:ext uri="{FF2B5EF4-FFF2-40B4-BE49-F238E27FC236}">
                    <a16:creationId xmlns:a16="http://schemas.microsoft.com/office/drawing/2014/main" id="{0E144E3F-17CB-4E0B-B5B4-FD1A4451C396}"/>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343" name="Freeform 154">
              <a:extLst>
                <a:ext uri="{FF2B5EF4-FFF2-40B4-BE49-F238E27FC236}">
                  <a16:creationId xmlns:a16="http://schemas.microsoft.com/office/drawing/2014/main" id="{3E9539F0-C481-49AE-87BC-BFACE87CF427}"/>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4" name="Freeform 155">
              <a:extLst>
                <a:ext uri="{FF2B5EF4-FFF2-40B4-BE49-F238E27FC236}">
                  <a16:creationId xmlns:a16="http://schemas.microsoft.com/office/drawing/2014/main" id="{C97B14D2-7D35-4E86-8B71-2684F44DC0DA}"/>
                </a:ext>
              </a:extLst>
            </p:cNvPr>
            <p:cNvSpPr>
              <a:spLocks/>
            </p:cNvSpPr>
            <p:nvPr/>
          </p:nvSpPr>
          <p:spPr bwMode="auto">
            <a:xfrm>
              <a:off x="1145" y="1752"/>
              <a:ext cx="16" cy="1411"/>
            </a:xfrm>
            <a:custGeom>
              <a:avLst/>
              <a:gdLst>
                <a:gd name="T0" fmla="*/ 7 w 16"/>
                <a:gd name="T1" fmla="*/ 0 h 1411"/>
                <a:gd name="T2" fmla="*/ 0 w 16"/>
                <a:gd name="T3" fmla="*/ 0 h 1411"/>
                <a:gd name="T4" fmla="*/ 0 w 16"/>
                <a:gd name="T5" fmla="*/ 1411 h 1411"/>
                <a:gd name="T6" fmla="*/ 16 w 16"/>
                <a:gd name="T7" fmla="*/ 1411 h 1411"/>
                <a:gd name="T8" fmla="*/ 16 w 16"/>
                <a:gd name="T9" fmla="*/ 0 h 1411"/>
                <a:gd name="T10" fmla="*/ 7 w 16"/>
                <a:gd name="T11" fmla="*/ 0 h 1411"/>
                <a:gd name="T12" fmla="*/ 0 60000 65536"/>
                <a:gd name="T13" fmla="*/ 0 60000 65536"/>
                <a:gd name="T14" fmla="*/ 0 60000 65536"/>
                <a:gd name="T15" fmla="*/ 0 60000 65536"/>
                <a:gd name="T16" fmla="*/ 0 60000 65536"/>
                <a:gd name="T17" fmla="*/ 0 60000 65536"/>
                <a:gd name="T18" fmla="*/ 0 w 16"/>
                <a:gd name="T19" fmla="*/ 0 h 1411"/>
                <a:gd name="T20" fmla="*/ 16 w 16"/>
                <a:gd name="T21" fmla="*/ 1411 h 1411"/>
              </a:gdLst>
              <a:ahLst/>
              <a:cxnLst>
                <a:cxn ang="T12">
                  <a:pos x="T0" y="T1"/>
                </a:cxn>
                <a:cxn ang="T13">
                  <a:pos x="T2" y="T3"/>
                </a:cxn>
                <a:cxn ang="T14">
                  <a:pos x="T4" y="T5"/>
                </a:cxn>
                <a:cxn ang="T15">
                  <a:pos x="T6" y="T7"/>
                </a:cxn>
                <a:cxn ang="T16">
                  <a:pos x="T8" y="T9"/>
                </a:cxn>
                <a:cxn ang="T17">
                  <a:pos x="T10" y="T11"/>
                </a:cxn>
              </a:cxnLst>
              <a:rect l="T18" t="T19" r="T20" b="T21"/>
              <a:pathLst>
                <a:path w="16" h="1411">
                  <a:moveTo>
                    <a:pt x="7" y="0"/>
                  </a:moveTo>
                  <a:lnTo>
                    <a:pt x="0" y="0"/>
                  </a:lnTo>
                  <a:lnTo>
                    <a:pt x="0" y="1411"/>
                  </a:lnTo>
                  <a:lnTo>
                    <a:pt x="16" y="1411"/>
                  </a:lnTo>
                  <a:lnTo>
                    <a:pt x="16" y="0"/>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345" name="Group 158">
              <a:extLst>
                <a:ext uri="{FF2B5EF4-FFF2-40B4-BE49-F238E27FC236}">
                  <a16:creationId xmlns:a16="http://schemas.microsoft.com/office/drawing/2014/main" id="{728F1C89-2331-43D1-B242-D180EEA7ABD6}"/>
                </a:ext>
              </a:extLst>
            </p:cNvPr>
            <p:cNvGrpSpPr>
              <a:grpSpLocks/>
            </p:cNvGrpSpPr>
            <p:nvPr/>
          </p:nvGrpSpPr>
          <p:grpSpPr bwMode="auto">
            <a:xfrm>
              <a:off x="1114" y="1719"/>
              <a:ext cx="77" cy="168"/>
              <a:chOff x="1114" y="1719"/>
              <a:chExt cx="77" cy="168"/>
            </a:xfrm>
          </p:grpSpPr>
          <p:sp>
            <p:nvSpPr>
              <p:cNvPr id="54453" name="Freeform 156">
                <a:extLst>
                  <a:ext uri="{FF2B5EF4-FFF2-40B4-BE49-F238E27FC236}">
                    <a16:creationId xmlns:a16="http://schemas.microsoft.com/office/drawing/2014/main" id="{C9C90C13-1124-4175-97BF-B1B347733692}"/>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54" name="Freeform 157">
                <a:extLst>
                  <a:ext uri="{FF2B5EF4-FFF2-40B4-BE49-F238E27FC236}">
                    <a16:creationId xmlns:a16="http://schemas.microsoft.com/office/drawing/2014/main" id="{80F9054E-A77F-4F04-BEED-FAC2FBB10EC1}"/>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346" name="Freeform 160">
              <a:extLst>
                <a:ext uri="{FF2B5EF4-FFF2-40B4-BE49-F238E27FC236}">
                  <a16:creationId xmlns:a16="http://schemas.microsoft.com/office/drawing/2014/main" id="{C6233569-9DF0-47C3-9F30-2FF1937FAB4E}"/>
                </a:ext>
              </a:extLst>
            </p:cNvPr>
            <p:cNvSpPr>
              <a:spLocks/>
            </p:cNvSpPr>
            <p:nvPr/>
          </p:nvSpPr>
          <p:spPr bwMode="auto">
            <a:xfrm>
              <a:off x="1401" y="1355"/>
              <a:ext cx="2842" cy="1612"/>
            </a:xfrm>
            <a:custGeom>
              <a:avLst/>
              <a:gdLst>
                <a:gd name="T0" fmla="*/ 2838 w 2842"/>
                <a:gd name="T1" fmla="*/ 8 h 1612"/>
                <a:gd name="T2" fmla="*/ 2834 w 2842"/>
                <a:gd name="T3" fmla="*/ 0 h 1612"/>
                <a:gd name="T4" fmla="*/ 0 w 2842"/>
                <a:gd name="T5" fmla="*/ 1599 h 1612"/>
                <a:gd name="T6" fmla="*/ 8 w 2842"/>
                <a:gd name="T7" fmla="*/ 1612 h 1612"/>
                <a:gd name="T8" fmla="*/ 2842 w 2842"/>
                <a:gd name="T9" fmla="*/ 14 h 1612"/>
                <a:gd name="T10" fmla="*/ 2838 w 2842"/>
                <a:gd name="T11" fmla="*/ 8 h 1612"/>
                <a:gd name="T12" fmla="*/ 0 60000 65536"/>
                <a:gd name="T13" fmla="*/ 0 60000 65536"/>
                <a:gd name="T14" fmla="*/ 0 60000 65536"/>
                <a:gd name="T15" fmla="*/ 0 60000 65536"/>
                <a:gd name="T16" fmla="*/ 0 60000 65536"/>
                <a:gd name="T17" fmla="*/ 0 60000 65536"/>
                <a:gd name="T18" fmla="*/ 0 w 2842"/>
                <a:gd name="T19" fmla="*/ 0 h 1612"/>
                <a:gd name="T20" fmla="*/ 2842 w 2842"/>
                <a:gd name="T21" fmla="*/ 1612 h 1612"/>
              </a:gdLst>
              <a:ahLst/>
              <a:cxnLst>
                <a:cxn ang="T12">
                  <a:pos x="T0" y="T1"/>
                </a:cxn>
                <a:cxn ang="T13">
                  <a:pos x="T2" y="T3"/>
                </a:cxn>
                <a:cxn ang="T14">
                  <a:pos x="T4" y="T5"/>
                </a:cxn>
                <a:cxn ang="T15">
                  <a:pos x="T6" y="T7"/>
                </a:cxn>
                <a:cxn ang="T16">
                  <a:pos x="T8" y="T9"/>
                </a:cxn>
                <a:cxn ang="T17">
                  <a:pos x="T10" y="T11"/>
                </a:cxn>
              </a:cxnLst>
              <a:rect l="T18" t="T19" r="T20" b="T21"/>
              <a:pathLst>
                <a:path w="2842" h="1612">
                  <a:moveTo>
                    <a:pt x="2838" y="8"/>
                  </a:moveTo>
                  <a:lnTo>
                    <a:pt x="2834" y="0"/>
                  </a:lnTo>
                  <a:lnTo>
                    <a:pt x="0" y="1599"/>
                  </a:lnTo>
                  <a:lnTo>
                    <a:pt x="8" y="1612"/>
                  </a:lnTo>
                  <a:lnTo>
                    <a:pt x="2842" y="14"/>
                  </a:lnTo>
                  <a:lnTo>
                    <a:pt x="2838" y="8"/>
                  </a:lnTo>
                  <a:close/>
                </a:path>
              </a:pathLst>
            </a:custGeom>
            <a:solidFill>
              <a:srgbClr val="99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7" name="Line 161">
              <a:extLst>
                <a:ext uri="{FF2B5EF4-FFF2-40B4-BE49-F238E27FC236}">
                  <a16:creationId xmlns:a16="http://schemas.microsoft.com/office/drawing/2014/main" id="{896D8673-A3B3-4E8C-9EA6-99BCD295F848}"/>
                </a:ext>
              </a:extLst>
            </p:cNvPr>
            <p:cNvSpPr>
              <a:spLocks noChangeShapeType="1"/>
            </p:cNvSpPr>
            <p:nvPr/>
          </p:nvSpPr>
          <p:spPr bwMode="auto">
            <a:xfrm>
              <a:off x="2470" y="2370"/>
              <a:ext cx="1" cy="3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8" name="Line 162">
              <a:extLst>
                <a:ext uri="{FF2B5EF4-FFF2-40B4-BE49-F238E27FC236}">
                  <a16:creationId xmlns:a16="http://schemas.microsoft.com/office/drawing/2014/main" id="{39F6E118-ACC4-45A9-9418-621486CD867C}"/>
                </a:ext>
              </a:extLst>
            </p:cNvPr>
            <p:cNvSpPr>
              <a:spLocks noChangeShapeType="1"/>
            </p:cNvSpPr>
            <p:nvPr/>
          </p:nvSpPr>
          <p:spPr bwMode="auto">
            <a:xfrm>
              <a:off x="2888" y="2131"/>
              <a:ext cx="1" cy="36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9" name="Line 163">
              <a:extLst>
                <a:ext uri="{FF2B5EF4-FFF2-40B4-BE49-F238E27FC236}">
                  <a16:creationId xmlns:a16="http://schemas.microsoft.com/office/drawing/2014/main" id="{9E28277D-66C6-4B0A-94AA-125DE240B8E9}"/>
                </a:ext>
              </a:extLst>
            </p:cNvPr>
            <p:cNvSpPr>
              <a:spLocks noChangeShapeType="1"/>
            </p:cNvSpPr>
            <p:nvPr/>
          </p:nvSpPr>
          <p:spPr bwMode="auto">
            <a:xfrm>
              <a:off x="3927" y="1545"/>
              <a:ext cx="1" cy="356"/>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50" name="Line 164">
              <a:extLst>
                <a:ext uri="{FF2B5EF4-FFF2-40B4-BE49-F238E27FC236}">
                  <a16:creationId xmlns:a16="http://schemas.microsoft.com/office/drawing/2014/main" id="{FC30D44F-4BE3-4E65-A960-5576BE7CD7DC}"/>
                </a:ext>
              </a:extLst>
            </p:cNvPr>
            <p:cNvSpPr>
              <a:spLocks noChangeShapeType="1"/>
            </p:cNvSpPr>
            <p:nvPr/>
          </p:nvSpPr>
          <p:spPr bwMode="auto">
            <a:xfrm flipH="1">
              <a:off x="2317" y="1719"/>
              <a:ext cx="439" cy="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51" name="Freeform 165">
              <a:extLst>
                <a:ext uri="{FF2B5EF4-FFF2-40B4-BE49-F238E27FC236}">
                  <a16:creationId xmlns:a16="http://schemas.microsoft.com/office/drawing/2014/main" id="{5624AEDF-B2DD-454D-B0C9-E0709406DF85}"/>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2" name="Freeform 166">
              <a:extLst>
                <a:ext uri="{FF2B5EF4-FFF2-40B4-BE49-F238E27FC236}">
                  <a16:creationId xmlns:a16="http://schemas.microsoft.com/office/drawing/2014/main" id="{F454999C-7535-454A-A202-A9FF3E5445D2}"/>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53" name="Freeform 168">
              <a:extLst>
                <a:ext uri="{FF2B5EF4-FFF2-40B4-BE49-F238E27FC236}">
                  <a16:creationId xmlns:a16="http://schemas.microsoft.com/office/drawing/2014/main" id="{4A7783F4-7BE6-47E4-851F-3A65920A7997}"/>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4" name="Freeform 169">
              <a:extLst>
                <a:ext uri="{FF2B5EF4-FFF2-40B4-BE49-F238E27FC236}">
                  <a16:creationId xmlns:a16="http://schemas.microsoft.com/office/drawing/2014/main" id="{53FC3202-8B4E-4ABD-88FD-54F794BEF3DE}"/>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55" name="Freeform 171">
              <a:extLst>
                <a:ext uri="{FF2B5EF4-FFF2-40B4-BE49-F238E27FC236}">
                  <a16:creationId xmlns:a16="http://schemas.microsoft.com/office/drawing/2014/main" id="{740EE4FF-690D-494F-B532-B242B6EBBFE1}"/>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6" name="Freeform 172">
              <a:extLst>
                <a:ext uri="{FF2B5EF4-FFF2-40B4-BE49-F238E27FC236}">
                  <a16:creationId xmlns:a16="http://schemas.microsoft.com/office/drawing/2014/main" id="{47DBD975-C33C-4053-9A2A-2919C582A5C1}"/>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57" name="Freeform 174">
              <a:extLst>
                <a:ext uri="{FF2B5EF4-FFF2-40B4-BE49-F238E27FC236}">
                  <a16:creationId xmlns:a16="http://schemas.microsoft.com/office/drawing/2014/main" id="{E581906C-CA38-4677-A855-62CB86DA123A}"/>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8" name="Freeform 175">
              <a:extLst>
                <a:ext uri="{FF2B5EF4-FFF2-40B4-BE49-F238E27FC236}">
                  <a16:creationId xmlns:a16="http://schemas.microsoft.com/office/drawing/2014/main" id="{6230ADF5-1C25-4730-95C9-0AB05C973165}"/>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59" name="Freeform 177">
              <a:extLst>
                <a:ext uri="{FF2B5EF4-FFF2-40B4-BE49-F238E27FC236}">
                  <a16:creationId xmlns:a16="http://schemas.microsoft.com/office/drawing/2014/main" id="{3E0F5299-50E8-4328-8898-5C4B9FA9583D}"/>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0" name="Freeform 178">
              <a:extLst>
                <a:ext uri="{FF2B5EF4-FFF2-40B4-BE49-F238E27FC236}">
                  <a16:creationId xmlns:a16="http://schemas.microsoft.com/office/drawing/2014/main" id="{05FB6738-0942-4ECA-B063-DC68AB2AEF6F}"/>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61" name="Freeform 180">
              <a:extLst>
                <a:ext uri="{FF2B5EF4-FFF2-40B4-BE49-F238E27FC236}">
                  <a16:creationId xmlns:a16="http://schemas.microsoft.com/office/drawing/2014/main" id="{BE7D8085-A954-4CDF-8EAB-92AB5497B129}"/>
                </a:ext>
              </a:extLst>
            </p:cNvPr>
            <p:cNvSpPr>
              <a:spLocks/>
            </p:cNvSpPr>
            <p:nvPr/>
          </p:nvSpPr>
          <p:spPr bwMode="auto">
            <a:xfrm>
              <a:off x="1389" y="1311"/>
              <a:ext cx="3520" cy="2088"/>
            </a:xfrm>
            <a:custGeom>
              <a:avLst/>
              <a:gdLst>
                <a:gd name="T0" fmla="*/ 0 w 3520"/>
                <a:gd name="T1" fmla="*/ 0 h 2088"/>
                <a:gd name="T2" fmla="*/ 0 w 3520"/>
                <a:gd name="T3" fmla="*/ 2088 h 2088"/>
                <a:gd name="T4" fmla="*/ 3520 w 3520"/>
                <a:gd name="T5" fmla="*/ 2088 h 2088"/>
                <a:gd name="T6" fmla="*/ 0 60000 65536"/>
                <a:gd name="T7" fmla="*/ 0 60000 65536"/>
                <a:gd name="T8" fmla="*/ 0 60000 65536"/>
                <a:gd name="T9" fmla="*/ 0 w 3520"/>
                <a:gd name="T10" fmla="*/ 0 h 2088"/>
                <a:gd name="T11" fmla="*/ 3520 w 3520"/>
                <a:gd name="T12" fmla="*/ 2088 h 2088"/>
              </a:gdLst>
              <a:ahLst/>
              <a:cxnLst>
                <a:cxn ang="T6">
                  <a:pos x="T0" y="T1"/>
                </a:cxn>
                <a:cxn ang="T7">
                  <a:pos x="T2" y="T3"/>
                </a:cxn>
                <a:cxn ang="T8">
                  <a:pos x="T4" y="T5"/>
                </a:cxn>
              </a:cxnLst>
              <a:rect l="T9" t="T10" r="T11" b="T12"/>
              <a:pathLst>
                <a:path w="3520" h="2088">
                  <a:moveTo>
                    <a:pt x="0" y="0"/>
                  </a:moveTo>
                  <a:lnTo>
                    <a:pt x="0" y="2088"/>
                  </a:lnTo>
                  <a:lnTo>
                    <a:pt x="3520" y="208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62" name="Rectangle 182">
              <a:extLst>
                <a:ext uri="{FF2B5EF4-FFF2-40B4-BE49-F238E27FC236}">
                  <a16:creationId xmlns:a16="http://schemas.microsoft.com/office/drawing/2014/main" id="{A4AB890A-AFB0-473A-BA97-6DD7390E9BF5}"/>
                </a:ext>
              </a:extLst>
            </p:cNvPr>
            <p:cNvSpPr>
              <a:spLocks noChangeArrowheads="1"/>
            </p:cNvSpPr>
            <p:nvPr/>
          </p:nvSpPr>
          <p:spPr bwMode="auto">
            <a:xfrm rot="-5400000">
              <a:off x="340" y="2409"/>
              <a:ext cx="130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latin typeface="Arial Narrow" panose="020B0606020202030204" pitchFamily="34" charset="0"/>
                  <a:ea typeface="宋体" panose="02010600030101010101" pitchFamily="2" charset="-122"/>
                </a:rPr>
                <a:t>Nitrogen Loss in Urine</a:t>
              </a:r>
            </a:p>
          </p:txBody>
        </p:sp>
        <p:sp>
          <p:nvSpPr>
            <p:cNvPr id="54363" name="Rectangle 186">
              <a:extLst>
                <a:ext uri="{FF2B5EF4-FFF2-40B4-BE49-F238E27FC236}">
                  <a16:creationId xmlns:a16="http://schemas.microsoft.com/office/drawing/2014/main" id="{D7EEBCA2-7CC3-4D3D-A739-7D550EEB5A2B}"/>
                </a:ext>
              </a:extLst>
            </p:cNvPr>
            <p:cNvSpPr>
              <a:spLocks noChangeArrowheads="1"/>
            </p:cNvSpPr>
            <p:nvPr/>
          </p:nvSpPr>
          <p:spPr bwMode="auto">
            <a:xfrm>
              <a:off x="2441" y="3638"/>
              <a:ext cx="98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64" name="Rectangle 189">
              <a:extLst>
                <a:ext uri="{FF2B5EF4-FFF2-40B4-BE49-F238E27FC236}">
                  <a16:creationId xmlns:a16="http://schemas.microsoft.com/office/drawing/2014/main" id="{4A8A4BE6-4A62-4FEA-A68E-542259D7DA7B}"/>
                </a:ext>
              </a:extLst>
            </p:cNvPr>
            <p:cNvSpPr>
              <a:spLocks noChangeArrowheads="1"/>
            </p:cNvSpPr>
            <p:nvPr/>
          </p:nvSpPr>
          <p:spPr bwMode="auto">
            <a:xfrm>
              <a:off x="1393" y="1307"/>
              <a:ext cx="3513" cy="2089"/>
            </a:xfrm>
            <a:prstGeom prst="rect">
              <a:avLst/>
            </a:prstGeom>
            <a:solidFill>
              <a:schemeClr val="accent2"/>
            </a:solidFill>
            <a:ln w="12700">
              <a:solidFill>
                <a:srgbClr val="FFFFFF"/>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65" name="Line 190">
              <a:extLst>
                <a:ext uri="{FF2B5EF4-FFF2-40B4-BE49-F238E27FC236}">
                  <a16:creationId xmlns:a16="http://schemas.microsoft.com/office/drawing/2014/main" id="{C683C332-1BF3-4D73-BA08-6FD659BA378E}"/>
                </a:ext>
              </a:extLst>
            </p:cNvPr>
            <p:cNvSpPr>
              <a:spLocks noChangeShapeType="1"/>
            </p:cNvSpPr>
            <p:nvPr/>
          </p:nvSpPr>
          <p:spPr bwMode="auto">
            <a:xfrm>
              <a:off x="2011" y="2619"/>
              <a:ext cx="1" cy="31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66" name="Freeform 191">
              <a:extLst>
                <a:ext uri="{FF2B5EF4-FFF2-40B4-BE49-F238E27FC236}">
                  <a16:creationId xmlns:a16="http://schemas.microsoft.com/office/drawing/2014/main" id="{30B18314-2B3B-4AAA-98D8-DB02781A18C4}"/>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7" name="Freeform 192">
              <a:extLst>
                <a:ext uri="{FF2B5EF4-FFF2-40B4-BE49-F238E27FC236}">
                  <a16:creationId xmlns:a16="http://schemas.microsoft.com/office/drawing/2014/main" id="{734B07DE-471E-42B5-A6ED-ACD0E65CBF3B}"/>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8" name="Freeform 193">
              <a:extLst>
                <a:ext uri="{FF2B5EF4-FFF2-40B4-BE49-F238E27FC236}">
                  <a16:creationId xmlns:a16="http://schemas.microsoft.com/office/drawing/2014/main" id="{75D4DD54-19EE-486C-8D38-E821A5711DF5}"/>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9" name="Freeform 194">
              <a:extLst>
                <a:ext uri="{FF2B5EF4-FFF2-40B4-BE49-F238E27FC236}">
                  <a16:creationId xmlns:a16="http://schemas.microsoft.com/office/drawing/2014/main" id="{FD30CD5E-B5E8-49C3-8145-30B806A18558}"/>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0" name="Freeform 195">
              <a:extLst>
                <a:ext uri="{FF2B5EF4-FFF2-40B4-BE49-F238E27FC236}">
                  <a16:creationId xmlns:a16="http://schemas.microsoft.com/office/drawing/2014/main" id="{883D25A2-004F-483D-B68F-81311EEDEC07}"/>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71" name="Freeform 197">
              <a:extLst>
                <a:ext uri="{FF2B5EF4-FFF2-40B4-BE49-F238E27FC236}">
                  <a16:creationId xmlns:a16="http://schemas.microsoft.com/office/drawing/2014/main" id="{5639F25B-3560-4E1D-A64E-D46099F81C5B}"/>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2" name="Freeform 198">
              <a:extLst>
                <a:ext uri="{FF2B5EF4-FFF2-40B4-BE49-F238E27FC236}">
                  <a16:creationId xmlns:a16="http://schemas.microsoft.com/office/drawing/2014/main" id="{4AAD2C85-9FDB-47FF-82DD-DAC17F6909D8}"/>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73" name="Line 200">
              <a:extLst>
                <a:ext uri="{FF2B5EF4-FFF2-40B4-BE49-F238E27FC236}">
                  <a16:creationId xmlns:a16="http://schemas.microsoft.com/office/drawing/2014/main" id="{2C5C20AB-CEBE-4DA8-906A-3D21DE4614BC}"/>
                </a:ext>
              </a:extLst>
            </p:cNvPr>
            <p:cNvSpPr>
              <a:spLocks noChangeShapeType="1"/>
            </p:cNvSpPr>
            <p:nvPr/>
          </p:nvSpPr>
          <p:spPr bwMode="auto">
            <a:xfrm flipV="1">
              <a:off x="2285" y="243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4" name="Line 201">
              <a:extLst>
                <a:ext uri="{FF2B5EF4-FFF2-40B4-BE49-F238E27FC236}">
                  <a16:creationId xmlns:a16="http://schemas.microsoft.com/office/drawing/2014/main" id="{AE1A8EAD-6AAD-4D98-A870-3B0C19C4621F}"/>
                </a:ext>
              </a:extLst>
            </p:cNvPr>
            <p:cNvSpPr>
              <a:spLocks noChangeShapeType="1"/>
            </p:cNvSpPr>
            <p:nvPr/>
          </p:nvSpPr>
          <p:spPr bwMode="auto">
            <a:xfrm flipV="1">
              <a:off x="2285" y="237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5" name="Line 202">
              <a:extLst>
                <a:ext uri="{FF2B5EF4-FFF2-40B4-BE49-F238E27FC236}">
                  <a16:creationId xmlns:a16="http://schemas.microsoft.com/office/drawing/2014/main" id="{C2BD838F-CBD0-4545-8FB1-A66247B56CF6}"/>
                </a:ext>
              </a:extLst>
            </p:cNvPr>
            <p:cNvSpPr>
              <a:spLocks noChangeShapeType="1"/>
            </p:cNvSpPr>
            <p:nvPr/>
          </p:nvSpPr>
          <p:spPr bwMode="auto">
            <a:xfrm flipV="1">
              <a:off x="2285" y="231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6" name="Line 203">
              <a:extLst>
                <a:ext uri="{FF2B5EF4-FFF2-40B4-BE49-F238E27FC236}">
                  <a16:creationId xmlns:a16="http://schemas.microsoft.com/office/drawing/2014/main" id="{196837C2-B041-462F-8B9D-8D6E8E218882}"/>
                </a:ext>
              </a:extLst>
            </p:cNvPr>
            <p:cNvSpPr>
              <a:spLocks noChangeShapeType="1"/>
            </p:cNvSpPr>
            <p:nvPr/>
          </p:nvSpPr>
          <p:spPr bwMode="auto">
            <a:xfrm flipV="1">
              <a:off x="2285" y="225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7" name="Line 204">
              <a:extLst>
                <a:ext uri="{FF2B5EF4-FFF2-40B4-BE49-F238E27FC236}">
                  <a16:creationId xmlns:a16="http://schemas.microsoft.com/office/drawing/2014/main" id="{9E1D888C-0F1A-4B17-AB8B-0A6C98772D82}"/>
                </a:ext>
              </a:extLst>
            </p:cNvPr>
            <p:cNvSpPr>
              <a:spLocks noChangeShapeType="1"/>
            </p:cNvSpPr>
            <p:nvPr/>
          </p:nvSpPr>
          <p:spPr bwMode="auto">
            <a:xfrm flipV="1">
              <a:off x="2285" y="219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8" name="Line 205">
              <a:extLst>
                <a:ext uri="{FF2B5EF4-FFF2-40B4-BE49-F238E27FC236}">
                  <a16:creationId xmlns:a16="http://schemas.microsoft.com/office/drawing/2014/main" id="{496DD60C-3B0A-41AE-9631-93E6ACEF98F0}"/>
                </a:ext>
              </a:extLst>
            </p:cNvPr>
            <p:cNvSpPr>
              <a:spLocks noChangeShapeType="1"/>
            </p:cNvSpPr>
            <p:nvPr/>
          </p:nvSpPr>
          <p:spPr bwMode="auto">
            <a:xfrm flipV="1">
              <a:off x="2285" y="213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9" name="Line 206">
              <a:extLst>
                <a:ext uri="{FF2B5EF4-FFF2-40B4-BE49-F238E27FC236}">
                  <a16:creationId xmlns:a16="http://schemas.microsoft.com/office/drawing/2014/main" id="{40572044-C4DB-4D82-8FA9-82F2BDA66FD0}"/>
                </a:ext>
              </a:extLst>
            </p:cNvPr>
            <p:cNvSpPr>
              <a:spLocks noChangeShapeType="1"/>
            </p:cNvSpPr>
            <p:nvPr/>
          </p:nvSpPr>
          <p:spPr bwMode="auto">
            <a:xfrm flipV="1">
              <a:off x="2285" y="207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0" name="Line 207">
              <a:extLst>
                <a:ext uri="{FF2B5EF4-FFF2-40B4-BE49-F238E27FC236}">
                  <a16:creationId xmlns:a16="http://schemas.microsoft.com/office/drawing/2014/main" id="{CBC539F5-0E1E-4011-825B-19ADFEFDBA36}"/>
                </a:ext>
              </a:extLst>
            </p:cNvPr>
            <p:cNvSpPr>
              <a:spLocks noChangeShapeType="1"/>
            </p:cNvSpPr>
            <p:nvPr/>
          </p:nvSpPr>
          <p:spPr bwMode="auto">
            <a:xfrm flipV="1">
              <a:off x="2285" y="201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1" name="Line 208">
              <a:extLst>
                <a:ext uri="{FF2B5EF4-FFF2-40B4-BE49-F238E27FC236}">
                  <a16:creationId xmlns:a16="http://schemas.microsoft.com/office/drawing/2014/main" id="{F0057030-FAD6-424C-BBA8-B8546904FAC4}"/>
                </a:ext>
              </a:extLst>
            </p:cNvPr>
            <p:cNvSpPr>
              <a:spLocks noChangeShapeType="1"/>
            </p:cNvSpPr>
            <p:nvPr/>
          </p:nvSpPr>
          <p:spPr bwMode="auto">
            <a:xfrm flipV="1">
              <a:off x="2285" y="195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2" name="Line 209">
              <a:extLst>
                <a:ext uri="{FF2B5EF4-FFF2-40B4-BE49-F238E27FC236}">
                  <a16:creationId xmlns:a16="http://schemas.microsoft.com/office/drawing/2014/main" id="{5875440C-C75B-45C9-B33C-108271818C6D}"/>
                </a:ext>
              </a:extLst>
            </p:cNvPr>
            <p:cNvSpPr>
              <a:spLocks noChangeShapeType="1"/>
            </p:cNvSpPr>
            <p:nvPr/>
          </p:nvSpPr>
          <p:spPr bwMode="auto">
            <a:xfrm flipV="1">
              <a:off x="2285" y="189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3" name="Line 210">
              <a:extLst>
                <a:ext uri="{FF2B5EF4-FFF2-40B4-BE49-F238E27FC236}">
                  <a16:creationId xmlns:a16="http://schemas.microsoft.com/office/drawing/2014/main" id="{7A98D580-36B6-4FAE-A3DD-3BFAEC9595BC}"/>
                </a:ext>
              </a:extLst>
            </p:cNvPr>
            <p:cNvSpPr>
              <a:spLocks noChangeShapeType="1"/>
            </p:cNvSpPr>
            <p:nvPr/>
          </p:nvSpPr>
          <p:spPr bwMode="auto">
            <a:xfrm flipV="1">
              <a:off x="2285" y="183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4" name="Line 211">
              <a:extLst>
                <a:ext uri="{FF2B5EF4-FFF2-40B4-BE49-F238E27FC236}">
                  <a16:creationId xmlns:a16="http://schemas.microsoft.com/office/drawing/2014/main" id="{39CA195A-746A-4778-A324-341053D28A1C}"/>
                </a:ext>
              </a:extLst>
            </p:cNvPr>
            <p:cNvSpPr>
              <a:spLocks noChangeShapeType="1"/>
            </p:cNvSpPr>
            <p:nvPr/>
          </p:nvSpPr>
          <p:spPr bwMode="auto">
            <a:xfrm flipV="1">
              <a:off x="2285" y="177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5" name="Line 212">
              <a:extLst>
                <a:ext uri="{FF2B5EF4-FFF2-40B4-BE49-F238E27FC236}">
                  <a16:creationId xmlns:a16="http://schemas.microsoft.com/office/drawing/2014/main" id="{3D00EE8B-0527-4A9C-B840-97606F042AC9}"/>
                </a:ext>
              </a:extLst>
            </p:cNvPr>
            <p:cNvSpPr>
              <a:spLocks noChangeShapeType="1"/>
            </p:cNvSpPr>
            <p:nvPr/>
          </p:nvSpPr>
          <p:spPr bwMode="auto">
            <a:xfrm flipV="1">
              <a:off x="2285" y="171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6" name="Line 213">
              <a:extLst>
                <a:ext uri="{FF2B5EF4-FFF2-40B4-BE49-F238E27FC236}">
                  <a16:creationId xmlns:a16="http://schemas.microsoft.com/office/drawing/2014/main" id="{0823462D-5C7D-4DF2-BEF5-089C1CB05D4E}"/>
                </a:ext>
              </a:extLst>
            </p:cNvPr>
            <p:cNvSpPr>
              <a:spLocks noChangeShapeType="1"/>
            </p:cNvSpPr>
            <p:nvPr/>
          </p:nvSpPr>
          <p:spPr bwMode="auto">
            <a:xfrm flipV="1">
              <a:off x="2285" y="165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7" name="Line 214">
              <a:extLst>
                <a:ext uri="{FF2B5EF4-FFF2-40B4-BE49-F238E27FC236}">
                  <a16:creationId xmlns:a16="http://schemas.microsoft.com/office/drawing/2014/main" id="{AEB37C92-FA5B-49CF-9D4D-EF89DC43AB04}"/>
                </a:ext>
              </a:extLst>
            </p:cNvPr>
            <p:cNvSpPr>
              <a:spLocks noChangeShapeType="1"/>
            </p:cNvSpPr>
            <p:nvPr/>
          </p:nvSpPr>
          <p:spPr bwMode="auto">
            <a:xfrm flipV="1">
              <a:off x="2285" y="159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8" name="Line 215">
              <a:extLst>
                <a:ext uri="{FF2B5EF4-FFF2-40B4-BE49-F238E27FC236}">
                  <a16:creationId xmlns:a16="http://schemas.microsoft.com/office/drawing/2014/main" id="{13A9E575-B0A5-47AA-A83A-19797A625E1D}"/>
                </a:ext>
              </a:extLst>
            </p:cNvPr>
            <p:cNvSpPr>
              <a:spLocks noChangeShapeType="1"/>
            </p:cNvSpPr>
            <p:nvPr/>
          </p:nvSpPr>
          <p:spPr bwMode="auto">
            <a:xfrm flipV="1">
              <a:off x="2285" y="1539"/>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9" name="Line 216">
              <a:extLst>
                <a:ext uri="{FF2B5EF4-FFF2-40B4-BE49-F238E27FC236}">
                  <a16:creationId xmlns:a16="http://schemas.microsoft.com/office/drawing/2014/main" id="{3DC959F1-E0A9-4E82-BDD4-59F51082A0CA}"/>
                </a:ext>
              </a:extLst>
            </p:cNvPr>
            <p:cNvSpPr>
              <a:spLocks noChangeShapeType="1"/>
            </p:cNvSpPr>
            <p:nvPr/>
          </p:nvSpPr>
          <p:spPr bwMode="auto">
            <a:xfrm flipV="1">
              <a:off x="2821" y="211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0" name="Line 217">
              <a:extLst>
                <a:ext uri="{FF2B5EF4-FFF2-40B4-BE49-F238E27FC236}">
                  <a16:creationId xmlns:a16="http://schemas.microsoft.com/office/drawing/2014/main" id="{C47FAC11-0006-4BCC-B4C3-9E6EE3CC7CCF}"/>
                </a:ext>
              </a:extLst>
            </p:cNvPr>
            <p:cNvSpPr>
              <a:spLocks noChangeShapeType="1"/>
            </p:cNvSpPr>
            <p:nvPr/>
          </p:nvSpPr>
          <p:spPr bwMode="auto">
            <a:xfrm flipV="1">
              <a:off x="2821" y="2056"/>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1" name="Line 218">
              <a:extLst>
                <a:ext uri="{FF2B5EF4-FFF2-40B4-BE49-F238E27FC236}">
                  <a16:creationId xmlns:a16="http://schemas.microsoft.com/office/drawing/2014/main" id="{7C626906-2014-4FB5-99E8-69DD259130DC}"/>
                </a:ext>
              </a:extLst>
            </p:cNvPr>
            <p:cNvSpPr>
              <a:spLocks noChangeShapeType="1"/>
            </p:cNvSpPr>
            <p:nvPr/>
          </p:nvSpPr>
          <p:spPr bwMode="auto">
            <a:xfrm flipV="1">
              <a:off x="2821" y="1997"/>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2" name="Line 219">
              <a:extLst>
                <a:ext uri="{FF2B5EF4-FFF2-40B4-BE49-F238E27FC236}">
                  <a16:creationId xmlns:a16="http://schemas.microsoft.com/office/drawing/2014/main" id="{8DE72A5A-7DF7-4791-8EDE-AD6F2E1D0200}"/>
                </a:ext>
              </a:extLst>
            </p:cNvPr>
            <p:cNvSpPr>
              <a:spLocks noChangeShapeType="1"/>
            </p:cNvSpPr>
            <p:nvPr/>
          </p:nvSpPr>
          <p:spPr bwMode="auto">
            <a:xfrm flipV="1">
              <a:off x="2821" y="1937"/>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3" name="Line 220">
              <a:extLst>
                <a:ext uri="{FF2B5EF4-FFF2-40B4-BE49-F238E27FC236}">
                  <a16:creationId xmlns:a16="http://schemas.microsoft.com/office/drawing/2014/main" id="{F108D477-314A-4C9B-B288-78921EB6AC04}"/>
                </a:ext>
              </a:extLst>
            </p:cNvPr>
            <p:cNvSpPr>
              <a:spLocks noChangeShapeType="1"/>
            </p:cNvSpPr>
            <p:nvPr/>
          </p:nvSpPr>
          <p:spPr bwMode="auto">
            <a:xfrm flipV="1">
              <a:off x="2821" y="187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4" name="Line 221">
              <a:extLst>
                <a:ext uri="{FF2B5EF4-FFF2-40B4-BE49-F238E27FC236}">
                  <a16:creationId xmlns:a16="http://schemas.microsoft.com/office/drawing/2014/main" id="{E4792FEC-8336-4898-8AAD-666F2057020B}"/>
                </a:ext>
              </a:extLst>
            </p:cNvPr>
            <p:cNvSpPr>
              <a:spLocks noChangeShapeType="1"/>
            </p:cNvSpPr>
            <p:nvPr/>
          </p:nvSpPr>
          <p:spPr bwMode="auto">
            <a:xfrm flipV="1">
              <a:off x="2821" y="1817"/>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5" name="Line 222">
              <a:extLst>
                <a:ext uri="{FF2B5EF4-FFF2-40B4-BE49-F238E27FC236}">
                  <a16:creationId xmlns:a16="http://schemas.microsoft.com/office/drawing/2014/main" id="{FBF074F2-A8DE-42AC-AE35-56C9B37A2878}"/>
                </a:ext>
              </a:extLst>
            </p:cNvPr>
            <p:cNvSpPr>
              <a:spLocks noChangeShapeType="1"/>
            </p:cNvSpPr>
            <p:nvPr/>
          </p:nvSpPr>
          <p:spPr bwMode="auto">
            <a:xfrm flipV="1">
              <a:off x="2821" y="175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6" name="Line 223">
              <a:extLst>
                <a:ext uri="{FF2B5EF4-FFF2-40B4-BE49-F238E27FC236}">
                  <a16:creationId xmlns:a16="http://schemas.microsoft.com/office/drawing/2014/main" id="{C076886C-781A-4D1E-A4B1-64B5EF612615}"/>
                </a:ext>
              </a:extLst>
            </p:cNvPr>
            <p:cNvSpPr>
              <a:spLocks noChangeShapeType="1"/>
            </p:cNvSpPr>
            <p:nvPr/>
          </p:nvSpPr>
          <p:spPr bwMode="auto">
            <a:xfrm flipV="1">
              <a:off x="2821" y="169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7" name="Line 224">
              <a:extLst>
                <a:ext uri="{FF2B5EF4-FFF2-40B4-BE49-F238E27FC236}">
                  <a16:creationId xmlns:a16="http://schemas.microsoft.com/office/drawing/2014/main" id="{9998F6ED-B42D-44AE-AF58-CF7E635CF7F4}"/>
                </a:ext>
              </a:extLst>
            </p:cNvPr>
            <p:cNvSpPr>
              <a:spLocks noChangeShapeType="1"/>
            </p:cNvSpPr>
            <p:nvPr/>
          </p:nvSpPr>
          <p:spPr bwMode="auto">
            <a:xfrm flipV="1">
              <a:off x="2821" y="1639"/>
              <a:ext cx="1" cy="2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8" name="Line 225">
              <a:extLst>
                <a:ext uri="{FF2B5EF4-FFF2-40B4-BE49-F238E27FC236}">
                  <a16:creationId xmlns:a16="http://schemas.microsoft.com/office/drawing/2014/main" id="{4256264F-4A5D-467F-A8D9-D8B8900373BF}"/>
                </a:ext>
              </a:extLst>
            </p:cNvPr>
            <p:cNvSpPr>
              <a:spLocks noChangeShapeType="1"/>
            </p:cNvSpPr>
            <p:nvPr/>
          </p:nvSpPr>
          <p:spPr bwMode="auto">
            <a:xfrm flipV="1">
              <a:off x="2821" y="157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9" name="Line 226">
              <a:extLst>
                <a:ext uri="{FF2B5EF4-FFF2-40B4-BE49-F238E27FC236}">
                  <a16:creationId xmlns:a16="http://schemas.microsoft.com/office/drawing/2014/main" id="{33858D88-0BC2-4761-83A4-B0F5AED2867D}"/>
                </a:ext>
              </a:extLst>
            </p:cNvPr>
            <p:cNvSpPr>
              <a:spLocks noChangeShapeType="1"/>
            </p:cNvSpPr>
            <p:nvPr/>
          </p:nvSpPr>
          <p:spPr bwMode="auto">
            <a:xfrm flipV="1">
              <a:off x="2821" y="151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00" name="Freeform 227">
              <a:extLst>
                <a:ext uri="{FF2B5EF4-FFF2-40B4-BE49-F238E27FC236}">
                  <a16:creationId xmlns:a16="http://schemas.microsoft.com/office/drawing/2014/main" id="{FC19B390-1D17-4473-A03D-2C7A1C807961}"/>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01" name="Freeform 228">
              <a:extLst>
                <a:ext uri="{FF2B5EF4-FFF2-40B4-BE49-F238E27FC236}">
                  <a16:creationId xmlns:a16="http://schemas.microsoft.com/office/drawing/2014/main" id="{BB2B22EE-89AF-426C-BE77-EC7B1F28EA94}"/>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02" name="Rectangle 229">
              <a:extLst>
                <a:ext uri="{FF2B5EF4-FFF2-40B4-BE49-F238E27FC236}">
                  <a16:creationId xmlns:a16="http://schemas.microsoft.com/office/drawing/2014/main" id="{61C165ED-7D06-49F5-8ACE-B5E51E18470F}"/>
                </a:ext>
              </a:extLst>
            </p:cNvPr>
            <p:cNvSpPr>
              <a:spLocks noChangeArrowheads="1"/>
            </p:cNvSpPr>
            <p:nvPr/>
          </p:nvSpPr>
          <p:spPr bwMode="auto">
            <a:xfrm>
              <a:off x="2334" y="1335"/>
              <a:ext cx="45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3" name="Rectangle 230">
              <a:extLst>
                <a:ext uri="{FF2B5EF4-FFF2-40B4-BE49-F238E27FC236}">
                  <a16:creationId xmlns:a16="http://schemas.microsoft.com/office/drawing/2014/main" id="{A6EFC0B7-9374-486F-AB06-7354077F5363}"/>
                </a:ext>
              </a:extLst>
            </p:cNvPr>
            <p:cNvSpPr>
              <a:spLocks noChangeArrowheads="1"/>
            </p:cNvSpPr>
            <p:nvPr/>
          </p:nvSpPr>
          <p:spPr bwMode="auto">
            <a:xfrm>
              <a:off x="2355" y="1351"/>
              <a:ext cx="39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zh-CN" sz="1600" b="1">
                  <a:latin typeface="Arial Narrow" panose="020B0606020202030204" pitchFamily="34" charset="0"/>
                  <a:ea typeface="宋体" panose="02010600030101010101" pitchFamily="2" charset="-122"/>
                </a:rPr>
                <a:t>Major</a:t>
              </a:r>
            </a:p>
            <a:p>
              <a:pPr algn="ctr" eaLnBrk="1" hangingPunct="1"/>
              <a:r>
                <a:rPr lang="en-US" altLang="zh-CN" sz="1600" b="1">
                  <a:latin typeface="Arial Narrow" panose="020B0606020202030204" pitchFamily="34" charset="0"/>
                  <a:ea typeface="宋体" panose="02010600030101010101" pitchFamily="2" charset="-122"/>
                </a:rPr>
                <a:t>Surgery</a:t>
              </a:r>
            </a:p>
          </p:txBody>
        </p:sp>
        <p:sp>
          <p:nvSpPr>
            <p:cNvPr id="54404" name="Rectangle 231">
              <a:extLst>
                <a:ext uri="{FF2B5EF4-FFF2-40B4-BE49-F238E27FC236}">
                  <a16:creationId xmlns:a16="http://schemas.microsoft.com/office/drawing/2014/main" id="{EA4CEDE9-C924-40BF-A015-A66BA9CB54CE}"/>
                </a:ext>
              </a:extLst>
            </p:cNvPr>
            <p:cNvSpPr>
              <a:spLocks noChangeArrowheads="1"/>
            </p:cNvSpPr>
            <p:nvPr/>
          </p:nvSpPr>
          <p:spPr bwMode="auto">
            <a:xfrm>
              <a:off x="2340" y="1461"/>
              <a:ext cx="40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5" name="Rectangle 233">
              <a:extLst>
                <a:ext uri="{FF2B5EF4-FFF2-40B4-BE49-F238E27FC236}">
                  <a16:creationId xmlns:a16="http://schemas.microsoft.com/office/drawing/2014/main" id="{80D16A11-1DD7-49FD-A488-3825DC5A7670}"/>
                </a:ext>
              </a:extLst>
            </p:cNvPr>
            <p:cNvSpPr>
              <a:spLocks noChangeArrowheads="1"/>
            </p:cNvSpPr>
            <p:nvPr/>
          </p:nvSpPr>
          <p:spPr bwMode="auto">
            <a:xfrm>
              <a:off x="1760" y="2984"/>
              <a:ext cx="45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6" name="Rectangle 234">
              <a:extLst>
                <a:ext uri="{FF2B5EF4-FFF2-40B4-BE49-F238E27FC236}">
                  <a16:creationId xmlns:a16="http://schemas.microsoft.com/office/drawing/2014/main" id="{9F966069-4457-4AA7-B25D-A7332F695E96}"/>
                </a:ext>
              </a:extLst>
            </p:cNvPr>
            <p:cNvSpPr>
              <a:spLocks noChangeArrowheads="1"/>
            </p:cNvSpPr>
            <p:nvPr/>
          </p:nvSpPr>
          <p:spPr bwMode="auto">
            <a:xfrm>
              <a:off x="1817" y="3018"/>
              <a:ext cx="40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latin typeface="Arial Narrow" panose="020B0606020202030204" pitchFamily="34" charset="0"/>
                  <a:ea typeface="宋体" panose="02010600030101010101" pitchFamily="2" charset="-122"/>
                </a:rPr>
                <a:t>Elective</a:t>
              </a:r>
            </a:p>
            <a:p>
              <a:pPr eaLnBrk="1" hangingPunct="1"/>
              <a:r>
                <a:rPr lang="en-US" altLang="zh-CN" sz="1600" b="1">
                  <a:latin typeface="Arial Narrow" panose="020B0606020202030204" pitchFamily="34" charset="0"/>
                  <a:ea typeface="宋体" panose="02010600030101010101" pitchFamily="2" charset="-122"/>
                </a:rPr>
                <a:t>Surgery</a:t>
              </a:r>
              <a:endParaRPr lang="en-US" altLang="zh-CN" b="1">
                <a:ea typeface="宋体" panose="02010600030101010101" pitchFamily="2" charset="-122"/>
              </a:endParaRPr>
            </a:p>
          </p:txBody>
        </p:sp>
        <p:sp>
          <p:nvSpPr>
            <p:cNvPr id="54407" name="Rectangle 237">
              <a:extLst>
                <a:ext uri="{FF2B5EF4-FFF2-40B4-BE49-F238E27FC236}">
                  <a16:creationId xmlns:a16="http://schemas.microsoft.com/office/drawing/2014/main" id="{5F5D5506-BA37-4E75-8CC7-231FB8D068B7}"/>
                </a:ext>
              </a:extLst>
            </p:cNvPr>
            <p:cNvSpPr>
              <a:spLocks noChangeArrowheads="1"/>
            </p:cNvSpPr>
            <p:nvPr/>
          </p:nvSpPr>
          <p:spPr bwMode="auto">
            <a:xfrm>
              <a:off x="1750" y="3111"/>
              <a:ext cx="47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8" name="Rectangle 239">
              <a:extLst>
                <a:ext uri="{FF2B5EF4-FFF2-40B4-BE49-F238E27FC236}">
                  <a16:creationId xmlns:a16="http://schemas.microsoft.com/office/drawing/2014/main" id="{CBB4885C-637B-4A75-9B22-D3B637CB3E8F}"/>
                </a:ext>
              </a:extLst>
            </p:cNvPr>
            <p:cNvSpPr>
              <a:spLocks noChangeArrowheads="1"/>
            </p:cNvSpPr>
            <p:nvPr/>
          </p:nvSpPr>
          <p:spPr bwMode="auto">
            <a:xfrm>
              <a:off x="2205" y="2703"/>
              <a:ext cx="53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9" name="Rectangle 240">
              <a:extLst>
                <a:ext uri="{FF2B5EF4-FFF2-40B4-BE49-F238E27FC236}">
                  <a16:creationId xmlns:a16="http://schemas.microsoft.com/office/drawing/2014/main" id="{70F86204-A7C8-4066-BBF8-8FD7EAAD17E4}"/>
                </a:ext>
              </a:extLst>
            </p:cNvPr>
            <p:cNvSpPr>
              <a:spLocks noChangeArrowheads="1"/>
            </p:cNvSpPr>
            <p:nvPr/>
          </p:nvSpPr>
          <p:spPr bwMode="auto">
            <a:xfrm>
              <a:off x="2262" y="2737"/>
              <a:ext cx="54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latin typeface="Arial Narrow" panose="020B0606020202030204" pitchFamily="34" charset="0"/>
                  <a:ea typeface="宋体" panose="02010600030101010101" pitchFamily="2" charset="-122"/>
                </a:rPr>
                <a:t>Infection</a:t>
              </a:r>
              <a:endParaRPr lang="en-US" altLang="zh-CN" b="1">
                <a:ea typeface="宋体" panose="02010600030101010101" pitchFamily="2" charset="-122"/>
              </a:endParaRPr>
            </a:p>
          </p:txBody>
        </p:sp>
        <p:sp>
          <p:nvSpPr>
            <p:cNvPr id="54410" name="Rectangle 243">
              <a:extLst>
                <a:ext uri="{FF2B5EF4-FFF2-40B4-BE49-F238E27FC236}">
                  <a16:creationId xmlns:a16="http://schemas.microsoft.com/office/drawing/2014/main" id="{C20B0D0E-6FF7-4048-824D-60CC30AF0976}"/>
                </a:ext>
              </a:extLst>
            </p:cNvPr>
            <p:cNvSpPr>
              <a:spLocks noChangeArrowheads="1"/>
            </p:cNvSpPr>
            <p:nvPr/>
          </p:nvSpPr>
          <p:spPr bwMode="auto">
            <a:xfrm>
              <a:off x="2788" y="2511"/>
              <a:ext cx="43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11" name="Rectangle 244">
              <a:extLst>
                <a:ext uri="{FF2B5EF4-FFF2-40B4-BE49-F238E27FC236}">
                  <a16:creationId xmlns:a16="http://schemas.microsoft.com/office/drawing/2014/main" id="{499662A9-5969-4E25-BF97-ED7A7E2F10F7}"/>
                </a:ext>
              </a:extLst>
            </p:cNvPr>
            <p:cNvSpPr>
              <a:spLocks noChangeArrowheads="1"/>
            </p:cNvSpPr>
            <p:nvPr/>
          </p:nvSpPr>
          <p:spPr bwMode="auto">
            <a:xfrm>
              <a:off x="2845" y="2545"/>
              <a:ext cx="3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latin typeface="Arial Narrow" panose="020B0606020202030204" pitchFamily="34" charset="0"/>
                  <a:ea typeface="宋体" panose="02010600030101010101" pitchFamily="2" charset="-122"/>
                </a:rPr>
                <a:t>Severe</a:t>
              </a:r>
            </a:p>
            <a:p>
              <a:pPr eaLnBrk="1" hangingPunct="1"/>
              <a:r>
                <a:rPr lang="en-US" altLang="zh-CN" sz="1600" b="1">
                  <a:latin typeface="Arial Narrow" panose="020B0606020202030204" pitchFamily="34" charset="0"/>
                  <a:ea typeface="宋体" panose="02010600030101010101" pitchFamily="2" charset="-122"/>
                </a:rPr>
                <a:t>Sepsis</a:t>
              </a:r>
              <a:endParaRPr lang="en-US" altLang="zh-CN" b="1">
                <a:ea typeface="宋体" panose="02010600030101010101" pitchFamily="2" charset="-122"/>
              </a:endParaRPr>
            </a:p>
          </p:txBody>
        </p:sp>
        <p:sp>
          <p:nvSpPr>
            <p:cNvPr id="54412" name="Rectangle 245">
              <a:extLst>
                <a:ext uri="{FF2B5EF4-FFF2-40B4-BE49-F238E27FC236}">
                  <a16:creationId xmlns:a16="http://schemas.microsoft.com/office/drawing/2014/main" id="{4D2D613E-FAE1-46E6-8B26-D92D9B2533EF}"/>
                </a:ext>
              </a:extLst>
            </p:cNvPr>
            <p:cNvSpPr>
              <a:spLocks noChangeArrowheads="1"/>
            </p:cNvSpPr>
            <p:nvPr/>
          </p:nvSpPr>
          <p:spPr bwMode="auto">
            <a:xfrm>
              <a:off x="2814" y="2640"/>
              <a:ext cx="37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13" name="Rectangle 247">
              <a:extLst>
                <a:ext uri="{FF2B5EF4-FFF2-40B4-BE49-F238E27FC236}">
                  <a16:creationId xmlns:a16="http://schemas.microsoft.com/office/drawing/2014/main" id="{8E2989BF-B53B-4878-98A6-4927DFAA53E5}"/>
                </a:ext>
              </a:extLst>
            </p:cNvPr>
            <p:cNvSpPr>
              <a:spLocks noChangeArrowheads="1"/>
            </p:cNvSpPr>
            <p:nvPr/>
          </p:nvSpPr>
          <p:spPr bwMode="auto">
            <a:xfrm>
              <a:off x="3534" y="1913"/>
              <a:ext cx="66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14" name="Rectangle 248">
              <a:extLst>
                <a:ext uri="{FF2B5EF4-FFF2-40B4-BE49-F238E27FC236}">
                  <a16:creationId xmlns:a16="http://schemas.microsoft.com/office/drawing/2014/main" id="{44B7464A-EBEF-4BF7-827B-9CB23609607C}"/>
                </a:ext>
              </a:extLst>
            </p:cNvPr>
            <p:cNvSpPr>
              <a:spLocks noChangeArrowheads="1"/>
            </p:cNvSpPr>
            <p:nvPr/>
          </p:nvSpPr>
          <p:spPr bwMode="auto">
            <a:xfrm>
              <a:off x="3525" y="1947"/>
              <a:ext cx="965"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zh-CN" sz="1600" b="1">
                  <a:latin typeface="Arial Narrow" panose="020B0606020202030204" pitchFamily="34" charset="0"/>
                  <a:ea typeface="宋体" panose="02010600030101010101" pitchFamily="2" charset="-122"/>
                </a:rPr>
                <a:t>Moderate to Severe</a:t>
              </a:r>
            </a:p>
            <a:p>
              <a:pPr algn="ctr" eaLnBrk="1" hangingPunct="1"/>
              <a:r>
                <a:rPr lang="en-US" altLang="zh-CN" sz="1600" b="1">
                  <a:latin typeface="Arial Narrow" panose="020B0606020202030204" pitchFamily="34" charset="0"/>
                  <a:ea typeface="宋体" panose="02010600030101010101" pitchFamily="2" charset="-122"/>
                </a:rPr>
                <a:t>Burn</a:t>
              </a:r>
            </a:p>
          </p:txBody>
        </p:sp>
        <p:sp>
          <p:nvSpPr>
            <p:cNvPr id="54415" name="Rectangle 249">
              <a:extLst>
                <a:ext uri="{FF2B5EF4-FFF2-40B4-BE49-F238E27FC236}">
                  <a16:creationId xmlns:a16="http://schemas.microsoft.com/office/drawing/2014/main" id="{BF56239B-7A30-483E-A3BB-34EC690B1EC6}"/>
                </a:ext>
              </a:extLst>
            </p:cNvPr>
            <p:cNvSpPr>
              <a:spLocks noChangeArrowheads="1"/>
            </p:cNvSpPr>
            <p:nvPr/>
          </p:nvSpPr>
          <p:spPr bwMode="auto">
            <a:xfrm>
              <a:off x="3386" y="2044"/>
              <a:ext cx="963"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16" name="Freeform 251">
              <a:extLst>
                <a:ext uri="{FF2B5EF4-FFF2-40B4-BE49-F238E27FC236}">
                  <a16:creationId xmlns:a16="http://schemas.microsoft.com/office/drawing/2014/main" id="{5B49551D-1C72-4877-AF93-585E9A6BD829}"/>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17" name="Freeform 252">
              <a:extLst>
                <a:ext uri="{FF2B5EF4-FFF2-40B4-BE49-F238E27FC236}">
                  <a16:creationId xmlns:a16="http://schemas.microsoft.com/office/drawing/2014/main" id="{976DFE84-4698-4FFB-853D-D73C6F26F8FB}"/>
                </a:ext>
              </a:extLst>
            </p:cNvPr>
            <p:cNvSpPr>
              <a:spLocks/>
            </p:cNvSpPr>
            <p:nvPr/>
          </p:nvSpPr>
          <p:spPr bwMode="auto">
            <a:xfrm>
              <a:off x="2327" y="3574"/>
              <a:ext cx="1289" cy="16"/>
            </a:xfrm>
            <a:custGeom>
              <a:avLst/>
              <a:gdLst>
                <a:gd name="T0" fmla="*/ 1289 w 1289"/>
                <a:gd name="T1" fmla="*/ 8 h 16"/>
                <a:gd name="T2" fmla="*/ 1289 w 1289"/>
                <a:gd name="T3" fmla="*/ 0 h 16"/>
                <a:gd name="T4" fmla="*/ 0 w 1289"/>
                <a:gd name="T5" fmla="*/ 0 h 16"/>
                <a:gd name="T6" fmla="*/ 0 w 1289"/>
                <a:gd name="T7" fmla="*/ 16 h 16"/>
                <a:gd name="T8" fmla="*/ 1289 w 1289"/>
                <a:gd name="T9" fmla="*/ 16 h 16"/>
                <a:gd name="T10" fmla="*/ 1289 w 1289"/>
                <a:gd name="T11" fmla="*/ 8 h 16"/>
                <a:gd name="T12" fmla="*/ 0 60000 65536"/>
                <a:gd name="T13" fmla="*/ 0 60000 65536"/>
                <a:gd name="T14" fmla="*/ 0 60000 65536"/>
                <a:gd name="T15" fmla="*/ 0 60000 65536"/>
                <a:gd name="T16" fmla="*/ 0 60000 65536"/>
                <a:gd name="T17" fmla="*/ 0 60000 65536"/>
                <a:gd name="T18" fmla="*/ 0 w 1289"/>
                <a:gd name="T19" fmla="*/ 0 h 16"/>
                <a:gd name="T20" fmla="*/ 1289 w 128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289" h="16">
                  <a:moveTo>
                    <a:pt x="1289" y="8"/>
                  </a:moveTo>
                  <a:lnTo>
                    <a:pt x="1289" y="0"/>
                  </a:lnTo>
                  <a:lnTo>
                    <a:pt x="0" y="0"/>
                  </a:lnTo>
                  <a:lnTo>
                    <a:pt x="0" y="16"/>
                  </a:lnTo>
                  <a:lnTo>
                    <a:pt x="1289" y="16"/>
                  </a:lnTo>
                  <a:lnTo>
                    <a:pt x="128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18" name="Freeform 253">
              <a:extLst>
                <a:ext uri="{FF2B5EF4-FFF2-40B4-BE49-F238E27FC236}">
                  <a16:creationId xmlns:a16="http://schemas.microsoft.com/office/drawing/2014/main" id="{F028AF7F-566C-4D1F-B2FB-59E36764E622}"/>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19" name="Freeform 254">
              <a:extLst>
                <a:ext uri="{FF2B5EF4-FFF2-40B4-BE49-F238E27FC236}">
                  <a16:creationId xmlns:a16="http://schemas.microsoft.com/office/drawing/2014/main" id="{33969692-43EA-4204-8A9E-16FA9F48DB9A}"/>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420" name="Freeform 256">
              <a:extLst>
                <a:ext uri="{FF2B5EF4-FFF2-40B4-BE49-F238E27FC236}">
                  <a16:creationId xmlns:a16="http://schemas.microsoft.com/office/drawing/2014/main" id="{D69DEC8E-E52C-41F4-8DDF-939FF71BF1AE}"/>
                </a:ext>
              </a:extLst>
            </p:cNvPr>
            <p:cNvSpPr>
              <a:spLocks/>
            </p:cNvSpPr>
            <p:nvPr/>
          </p:nvSpPr>
          <p:spPr bwMode="auto">
            <a:xfrm>
              <a:off x="2327" y="3574"/>
              <a:ext cx="1289" cy="16"/>
            </a:xfrm>
            <a:custGeom>
              <a:avLst/>
              <a:gdLst>
                <a:gd name="T0" fmla="*/ 1289 w 1289"/>
                <a:gd name="T1" fmla="*/ 8 h 16"/>
                <a:gd name="T2" fmla="*/ 1289 w 1289"/>
                <a:gd name="T3" fmla="*/ 0 h 16"/>
                <a:gd name="T4" fmla="*/ 0 w 1289"/>
                <a:gd name="T5" fmla="*/ 0 h 16"/>
                <a:gd name="T6" fmla="*/ 0 w 1289"/>
                <a:gd name="T7" fmla="*/ 16 h 16"/>
                <a:gd name="T8" fmla="*/ 1289 w 1289"/>
                <a:gd name="T9" fmla="*/ 16 h 16"/>
                <a:gd name="T10" fmla="*/ 1289 w 1289"/>
                <a:gd name="T11" fmla="*/ 8 h 16"/>
                <a:gd name="T12" fmla="*/ 0 60000 65536"/>
                <a:gd name="T13" fmla="*/ 0 60000 65536"/>
                <a:gd name="T14" fmla="*/ 0 60000 65536"/>
                <a:gd name="T15" fmla="*/ 0 60000 65536"/>
                <a:gd name="T16" fmla="*/ 0 60000 65536"/>
                <a:gd name="T17" fmla="*/ 0 60000 65536"/>
                <a:gd name="T18" fmla="*/ 0 w 1289"/>
                <a:gd name="T19" fmla="*/ 0 h 16"/>
                <a:gd name="T20" fmla="*/ 1289 w 128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289" h="16">
                  <a:moveTo>
                    <a:pt x="1289" y="8"/>
                  </a:moveTo>
                  <a:lnTo>
                    <a:pt x="1289" y="0"/>
                  </a:lnTo>
                  <a:lnTo>
                    <a:pt x="0" y="0"/>
                  </a:lnTo>
                  <a:lnTo>
                    <a:pt x="0" y="16"/>
                  </a:lnTo>
                  <a:lnTo>
                    <a:pt x="1289" y="16"/>
                  </a:lnTo>
                  <a:lnTo>
                    <a:pt x="128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21" name="Freeform 257">
              <a:extLst>
                <a:ext uri="{FF2B5EF4-FFF2-40B4-BE49-F238E27FC236}">
                  <a16:creationId xmlns:a16="http://schemas.microsoft.com/office/drawing/2014/main" id="{D7FA78BE-8295-4549-B5D5-79C51F46A3EF}"/>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22" name="Freeform 258">
              <a:extLst>
                <a:ext uri="{FF2B5EF4-FFF2-40B4-BE49-F238E27FC236}">
                  <a16:creationId xmlns:a16="http://schemas.microsoft.com/office/drawing/2014/main" id="{094B90D8-6ACE-4EBA-927C-D905A7E10B4B}"/>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423" name="Freeform 260">
              <a:extLst>
                <a:ext uri="{FF2B5EF4-FFF2-40B4-BE49-F238E27FC236}">
                  <a16:creationId xmlns:a16="http://schemas.microsoft.com/office/drawing/2014/main" id="{9AED1E52-3195-4755-AE61-485675717565}"/>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24" name="Freeform 261">
              <a:extLst>
                <a:ext uri="{FF2B5EF4-FFF2-40B4-BE49-F238E27FC236}">
                  <a16:creationId xmlns:a16="http://schemas.microsoft.com/office/drawing/2014/main" id="{50DF2F4B-2B1F-44B9-A8AF-0886BF7D4473}"/>
                </a:ext>
              </a:extLst>
            </p:cNvPr>
            <p:cNvSpPr>
              <a:spLocks/>
            </p:cNvSpPr>
            <p:nvPr/>
          </p:nvSpPr>
          <p:spPr bwMode="auto">
            <a:xfrm>
              <a:off x="1145" y="1752"/>
              <a:ext cx="16" cy="1411"/>
            </a:xfrm>
            <a:custGeom>
              <a:avLst/>
              <a:gdLst>
                <a:gd name="T0" fmla="*/ 7 w 16"/>
                <a:gd name="T1" fmla="*/ 0 h 1411"/>
                <a:gd name="T2" fmla="*/ 0 w 16"/>
                <a:gd name="T3" fmla="*/ 0 h 1411"/>
                <a:gd name="T4" fmla="*/ 0 w 16"/>
                <a:gd name="T5" fmla="*/ 1411 h 1411"/>
                <a:gd name="T6" fmla="*/ 16 w 16"/>
                <a:gd name="T7" fmla="*/ 1411 h 1411"/>
                <a:gd name="T8" fmla="*/ 16 w 16"/>
                <a:gd name="T9" fmla="*/ 0 h 1411"/>
                <a:gd name="T10" fmla="*/ 7 w 16"/>
                <a:gd name="T11" fmla="*/ 0 h 1411"/>
                <a:gd name="T12" fmla="*/ 0 60000 65536"/>
                <a:gd name="T13" fmla="*/ 0 60000 65536"/>
                <a:gd name="T14" fmla="*/ 0 60000 65536"/>
                <a:gd name="T15" fmla="*/ 0 60000 65536"/>
                <a:gd name="T16" fmla="*/ 0 60000 65536"/>
                <a:gd name="T17" fmla="*/ 0 60000 65536"/>
                <a:gd name="T18" fmla="*/ 0 w 16"/>
                <a:gd name="T19" fmla="*/ 0 h 1411"/>
                <a:gd name="T20" fmla="*/ 16 w 16"/>
                <a:gd name="T21" fmla="*/ 1411 h 1411"/>
              </a:gdLst>
              <a:ahLst/>
              <a:cxnLst>
                <a:cxn ang="T12">
                  <a:pos x="T0" y="T1"/>
                </a:cxn>
                <a:cxn ang="T13">
                  <a:pos x="T2" y="T3"/>
                </a:cxn>
                <a:cxn ang="T14">
                  <a:pos x="T4" y="T5"/>
                </a:cxn>
                <a:cxn ang="T15">
                  <a:pos x="T6" y="T7"/>
                </a:cxn>
                <a:cxn ang="T16">
                  <a:pos x="T8" y="T9"/>
                </a:cxn>
                <a:cxn ang="T17">
                  <a:pos x="T10" y="T11"/>
                </a:cxn>
              </a:cxnLst>
              <a:rect l="T18" t="T19" r="T20" b="T21"/>
              <a:pathLst>
                <a:path w="16" h="1411">
                  <a:moveTo>
                    <a:pt x="7" y="0"/>
                  </a:moveTo>
                  <a:lnTo>
                    <a:pt x="0" y="0"/>
                  </a:lnTo>
                  <a:lnTo>
                    <a:pt x="0" y="1411"/>
                  </a:lnTo>
                  <a:lnTo>
                    <a:pt x="16" y="1411"/>
                  </a:lnTo>
                  <a:lnTo>
                    <a:pt x="16" y="0"/>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425" name="Group 264">
              <a:extLst>
                <a:ext uri="{FF2B5EF4-FFF2-40B4-BE49-F238E27FC236}">
                  <a16:creationId xmlns:a16="http://schemas.microsoft.com/office/drawing/2014/main" id="{936A3509-8860-4CC1-99CE-D86C94AA824E}"/>
                </a:ext>
              </a:extLst>
            </p:cNvPr>
            <p:cNvGrpSpPr>
              <a:grpSpLocks/>
            </p:cNvGrpSpPr>
            <p:nvPr/>
          </p:nvGrpSpPr>
          <p:grpSpPr bwMode="auto">
            <a:xfrm>
              <a:off x="1114" y="1719"/>
              <a:ext cx="77" cy="168"/>
              <a:chOff x="1114" y="1719"/>
              <a:chExt cx="77" cy="168"/>
            </a:xfrm>
          </p:grpSpPr>
          <p:sp>
            <p:nvSpPr>
              <p:cNvPr id="54451" name="Freeform 262">
                <a:extLst>
                  <a:ext uri="{FF2B5EF4-FFF2-40B4-BE49-F238E27FC236}">
                    <a16:creationId xmlns:a16="http://schemas.microsoft.com/office/drawing/2014/main" id="{49F957CF-E4BF-47AB-8ED0-87B584F035AB}"/>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52" name="Freeform 263">
                <a:extLst>
                  <a:ext uri="{FF2B5EF4-FFF2-40B4-BE49-F238E27FC236}">
                    <a16:creationId xmlns:a16="http://schemas.microsoft.com/office/drawing/2014/main" id="{222AA7FB-EC6F-40E7-A6FF-7925D18537F7}"/>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26" name="Freeform 265">
              <a:extLst>
                <a:ext uri="{FF2B5EF4-FFF2-40B4-BE49-F238E27FC236}">
                  <a16:creationId xmlns:a16="http://schemas.microsoft.com/office/drawing/2014/main" id="{6C8DF5E1-5F69-40B4-8FF0-308C3CD97AA7}"/>
                </a:ext>
              </a:extLst>
            </p:cNvPr>
            <p:cNvSpPr>
              <a:spLocks/>
            </p:cNvSpPr>
            <p:nvPr/>
          </p:nvSpPr>
          <p:spPr bwMode="auto">
            <a:xfrm>
              <a:off x="1145" y="1752"/>
              <a:ext cx="16" cy="1411"/>
            </a:xfrm>
            <a:custGeom>
              <a:avLst/>
              <a:gdLst>
                <a:gd name="T0" fmla="*/ 7 w 16"/>
                <a:gd name="T1" fmla="*/ 0 h 1411"/>
                <a:gd name="T2" fmla="*/ 0 w 16"/>
                <a:gd name="T3" fmla="*/ 0 h 1411"/>
                <a:gd name="T4" fmla="*/ 0 w 16"/>
                <a:gd name="T5" fmla="*/ 1411 h 1411"/>
                <a:gd name="T6" fmla="*/ 16 w 16"/>
                <a:gd name="T7" fmla="*/ 1411 h 1411"/>
                <a:gd name="T8" fmla="*/ 16 w 16"/>
                <a:gd name="T9" fmla="*/ 0 h 1411"/>
                <a:gd name="T10" fmla="*/ 7 w 16"/>
                <a:gd name="T11" fmla="*/ 0 h 1411"/>
                <a:gd name="T12" fmla="*/ 0 60000 65536"/>
                <a:gd name="T13" fmla="*/ 0 60000 65536"/>
                <a:gd name="T14" fmla="*/ 0 60000 65536"/>
                <a:gd name="T15" fmla="*/ 0 60000 65536"/>
                <a:gd name="T16" fmla="*/ 0 60000 65536"/>
                <a:gd name="T17" fmla="*/ 0 60000 65536"/>
                <a:gd name="T18" fmla="*/ 0 w 16"/>
                <a:gd name="T19" fmla="*/ 0 h 1411"/>
                <a:gd name="T20" fmla="*/ 16 w 16"/>
                <a:gd name="T21" fmla="*/ 1411 h 1411"/>
              </a:gdLst>
              <a:ahLst/>
              <a:cxnLst>
                <a:cxn ang="T12">
                  <a:pos x="T0" y="T1"/>
                </a:cxn>
                <a:cxn ang="T13">
                  <a:pos x="T2" y="T3"/>
                </a:cxn>
                <a:cxn ang="T14">
                  <a:pos x="T4" y="T5"/>
                </a:cxn>
                <a:cxn ang="T15">
                  <a:pos x="T6" y="T7"/>
                </a:cxn>
                <a:cxn ang="T16">
                  <a:pos x="T8" y="T9"/>
                </a:cxn>
                <a:cxn ang="T17">
                  <a:pos x="T10" y="T11"/>
                </a:cxn>
              </a:cxnLst>
              <a:rect l="T18" t="T19" r="T20" b="T21"/>
              <a:pathLst>
                <a:path w="16" h="1411">
                  <a:moveTo>
                    <a:pt x="7" y="0"/>
                  </a:moveTo>
                  <a:lnTo>
                    <a:pt x="0" y="0"/>
                  </a:lnTo>
                  <a:lnTo>
                    <a:pt x="0" y="1411"/>
                  </a:lnTo>
                  <a:lnTo>
                    <a:pt x="16" y="1411"/>
                  </a:lnTo>
                  <a:lnTo>
                    <a:pt x="16" y="0"/>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427" name="Group 268">
              <a:extLst>
                <a:ext uri="{FF2B5EF4-FFF2-40B4-BE49-F238E27FC236}">
                  <a16:creationId xmlns:a16="http://schemas.microsoft.com/office/drawing/2014/main" id="{7BAAD7B8-BAF2-439C-900C-96C43A5A2D6E}"/>
                </a:ext>
              </a:extLst>
            </p:cNvPr>
            <p:cNvGrpSpPr>
              <a:grpSpLocks/>
            </p:cNvGrpSpPr>
            <p:nvPr/>
          </p:nvGrpSpPr>
          <p:grpSpPr bwMode="auto">
            <a:xfrm>
              <a:off x="1114" y="1719"/>
              <a:ext cx="77" cy="168"/>
              <a:chOff x="1114" y="1719"/>
              <a:chExt cx="77" cy="168"/>
            </a:xfrm>
          </p:grpSpPr>
          <p:sp>
            <p:nvSpPr>
              <p:cNvPr id="54449" name="Freeform 266">
                <a:extLst>
                  <a:ext uri="{FF2B5EF4-FFF2-40B4-BE49-F238E27FC236}">
                    <a16:creationId xmlns:a16="http://schemas.microsoft.com/office/drawing/2014/main" id="{92826068-A47D-4EF5-AB0A-27DFBD8D0088}"/>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50" name="Freeform 267">
                <a:extLst>
                  <a:ext uri="{FF2B5EF4-FFF2-40B4-BE49-F238E27FC236}">
                    <a16:creationId xmlns:a16="http://schemas.microsoft.com/office/drawing/2014/main" id="{1E3A3C0C-935A-40B6-A252-B5F5BD324344}"/>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28" name="Freeform 269">
              <a:extLst>
                <a:ext uri="{FF2B5EF4-FFF2-40B4-BE49-F238E27FC236}">
                  <a16:creationId xmlns:a16="http://schemas.microsoft.com/office/drawing/2014/main" id="{70623999-DFD8-4202-AAF3-94C432C298F6}"/>
                </a:ext>
              </a:extLst>
            </p:cNvPr>
            <p:cNvSpPr>
              <a:spLocks/>
            </p:cNvSpPr>
            <p:nvPr/>
          </p:nvSpPr>
          <p:spPr bwMode="auto">
            <a:xfrm>
              <a:off x="1401" y="1355"/>
              <a:ext cx="2842" cy="1612"/>
            </a:xfrm>
            <a:custGeom>
              <a:avLst/>
              <a:gdLst>
                <a:gd name="T0" fmla="*/ 2838 w 2842"/>
                <a:gd name="T1" fmla="*/ 8 h 1612"/>
                <a:gd name="T2" fmla="*/ 2834 w 2842"/>
                <a:gd name="T3" fmla="*/ 0 h 1612"/>
                <a:gd name="T4" fmla="*/ 0 w 2842"/>
                <a:gd name="T5" fmla="*/ 1599 h 1612"/>
                <a:gd name="T6" fmla="*/ 8 w 2842"/>
                <a:gd name="T7" fmla="*/ 1612 h 1612"/>
                <a:gd name="T8" fmla="*/ 2842 w 2842"/>
                <a:gd name="T9" fmla="*/ 14 h 1612"/>
                <a:gd name="T10" fmla="*/ 2838 w 2842"/>
                <a:gd name="T11" fmla="*/ 8 h 1612"/>
                <a:gd name="T12" fmla="*/ 0 60000 65536"/>
                <a:gd name="T13" fmla="*/ 0 60000 65536"/>
                <a:gd name="T14" fmla="*/ 0 60000 65536"/>
                <a:gd name="T15" fmla="*/ 0 60000 65536"/>
                <a:gd name="T16" fmla="*/ 0 60000 65536"/>
                <a:gd name="T17" fmla="*/ 0 60000 65536"/>
                <a:gd name="T18" fmla="*/ 0 w 2842"/>
                <a:gd name="T19" fmla="*/ 0 h 1612"/>
                <a:gd name="T20" fmla="*/ 2842 w 2842"/>
                <a:gd name="T21" fmla="*/ 1612 h 1612"/>
              </a:gdLst>
              <a:ahLst/>
              <a:cxnLst>
                <a:cxn ang="T12">
                  <a:pos x="T0" y="T1"/>
                </a:cxn>
                <a:cxn ang="T13">
                  <a:pos x="T2" y="T3"/>
                </a:cxn>
                <a:cxn ang="T14">
                  <a:pos x="T4" y="T5"/>
                </a:cxn>
                <a:cxn ang="T15">
                  <a:pos x="T6" y="T7"/>
                </a:cxn>
                <a:cxn ang="T16">
                  <a:pos x="T8" y="T9"/>
                </a:cxn>
                <a:cxn ang="T17">
                  <a:pos x="T10" y="T11"/>
                </a:cxn>
              </a:cxnLst>
              <a:rect l="T18" t="T19" r="T20" b="T21"/>
              <a:pathLst>
                <a:path w="2842" h="1612">
                  <a:moveTo>
                    <a:pt x="2838" y="8"/>
                  </a:moveTo>
                  <a:lnTo>
                    <a:pt x="2834" y="0"/>
                  </a:lnTo>
                  <a:lnTo>
                    <a:pt x="0" y="1599"/>
                  </a:lnTo>
                  <a:lnTo>
                    <a:pt x="8" y="1612"/>
                  </a:lnTo>
                  <a:lnTo>
                    <a:pt x="2842" y="14"/>
                  </a:lnTo>
                  <a:lnTo>
                    <a:pt x="2838" y="8"/>
                  </a:lnTo>
                  <a:close/>
                </a:path>
              </a:pathLst>
            </a:custGeom>
            <a:solidFill>
              <a:srgbClr val="99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29" name="Line 270">
              <a:extLst>
                <a:ext uri="{FF2B5EF4-FFF2-40B4-BE49-F238E27FC236}">
                  <a16:creationId xmlns:a16="http://schemas.microsoft.com/office/drawing/2014/main" id="{C7FF0BF6-1B54-43D9-B57E-B4EF5A0FCF47}"/>
                </a:ext>
              </a:extLst>
            </p:cNvPr>
            <p:cNvSpPr>
              <a:spLocks noChangeShapeType="1"/>
            </p:cNvSpPr>
            <p:nvPr/>
          </p:nvSpPr>
          <p:spPr bwMode="auto">
            <a:xfrm>
              <a:off x="2470" y="2370"/>
              <a:ext cx="1" cy="3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30" name="Line 271">
              <a:extLst>
                <a:ext uri="{FF2B5EF4-FFF2-40B4-BE49-F238E27FC236}">
                  <a16:creationId xmlns:a16="http://schemas.microsoft.com/office/drawing/2014/main" id="{CC6F13E9-73E6-4845-8E67-3A8A66BE5348}"/>
                </a:ext>
              </a:extLst>
            </p:cNvPr>
            <p:cNvSpPr>
              <a:spLocks noChangeShapeType="1"/>
            </p:cNvSpPr>
            <p:nvPr/>
          </p:nvSpPr>
          <p:spPr bwMode="auto">
            <a:xfrm>
              <a:off x="2888" y="2131"/>
              <a:ext cx="1" cy="36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31" name="Line 272">
              <a:extLst>
                <a:ext uri="{FF2B5EF4-FFF2-40B4-BE49-F238E27FC236}">
                  <a16:creationId xmlns:a16="http://schemas.microsoft.com/office/drawing/2014/main" id="{84DFEBBE-5991-4563-8D2E-9FC2F0586FCA}"/>
                </a:ext>
              </a:extLst>
            </p:cNvPr>
            <p:cNvSpPr>
              <a:spLocks noChangeShapeType="1"/>
            </p:cNvSpPr>
            <p:nvPr/>
          </p:nvSpPr>
          <p:spPr bwMode="auto">
            <a:xfrm>
              <a:off x="3927" y="1545"/>
              <a:ext cx="1" cy="356"/>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32" name="Line 273">
              <a:extLst>
                <a:ext uri="{FF2B5EF4-FFF2-40B4-BE49-F238E27FC236}">
                  <a16:creationId xmlns:a16="http://schemas.microsoft.com/office/drawing/2014/main" id="{EE8C7913-E3CC-4C41-B9CF-7FBDC4310D2F}"/>
                </a:ext>
              </a:extLst>
            </p:cNvPr>
            <p:cNvSpPr>
              <a:spLocks noChangeShapeType="1"/>
            </p:cNvSpPr>
            <p:nvPr/>
          </p:nvSpPr>
          <p:spPr bwMode="auto">
            <a:xfrm flipH="1" flipV="1">
              <a:off x="2317" y="1720"/>
              <a:ext cx="451" cy="13"/>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4433" name="Group 276">
              <a:extLst>
                <a:ext uri="{FF2B5EF4-FFF2-40B4-BE49-F238E27FC236}">
                  <a16:creationId xmlns:a16="http://schemas.microsoft.com/office/drawing/2014/main" id="{32D5FA44-051B-4295-8629-008646E2C815}"/>
                </a:ext>
              </a:extLst>
            </p:cNvPr>
            <p:cNvGrpSpPr>
              <a:grpSpLocks/>
            </p:cNvGrpSpPr>
            <p:nvPr/>
          </p:nvGrpSpPr>
          <p:grpSpPr bwMode="auto">
            <a:xfrm>
              <a:off x="1988" y="2835"/>
              <a:ext cx="48" cy="104"/>
              <a:chOff x="1988" y="2835"/>
              <a:chExt cx="48" cy="104"/>
            </a:xfrm>
          </p:grpSpPr>
          <p:sp>
            <p:nvSpPr>
              <p:cNvPr id="54447" name="Freeform 274">
                <a:extLst>
                  <a:ext uri="{FF2B5EF4-FFF2-40B4-BE49-F238E27FC236}">
                    <a16:creationId xmlns:a16="http://schemas.microsoft.com/office/drawing/2014/main" id="{CFF29247-5442-4292-BDF8-CD01CB1C02E6}"/>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8" name="Freeform 275">
                <a:extLst>
                  <a:ext uri="{FF2B5EF4-FFF2-40B4-BE49-F238E27FC236}">
                    <a16:creationId xmlns:a16="http://schemas.microsoft.com/office/drawing/2014/main" id="{17A15A8B-E531-4B6E-9262-FB25FC373148}"/>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434" name="Group 279">
              <a:extLst>
                <a:ext uri="{FF2B5EF4-FFF2-40B4-BE49-F238E27FC236}">
                  <a16:creationId xmlns:a16="http://schemas.microsoft.com/office/drawing/2014/main" id="{48B005DB-2055-4E56-B2B8-82A6405CC38D}"/>
                </a:ext>
              </a:extLst>
            </p:cNvPr>
            <p:cNvGrpSpPr>
              <a:grpSpLocks/>
            </p:cNvGrpSpPr>
            <p:nvPr/>
          </p:nvGrpSpPr>
          <p:grpSpPr bwMode="auto">
            <a:xfrm>
              <a:off x="2446" y="2598"/>
              <a:ext cx="47" cy="103"/>
              <a:chOff x="2446" y="2598"/>
              <a:chExt cx="47" cy="103"/>
            </a:xfrm>
          </p:grpSpPr>
          <p:sp>
            <p:nvSpPr>
              <p:cNvPr id="54445" name="Freeform 277">
                <a:extLst>
                  <a:ext uri="{FF2B5EF4-FFF2-40B4-BE49-F238E27FC236}">
                    <a16:creationId xmlns:a16="http://schemas.microsoft.com/office/drawing/2014/main" id="{30FB3A30-395C-4F51-9DB6-5A86B44308F3}"/>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6" name="Freeform 278">
                <a:extLst>
                  <a:ext uri="{FF2B5EF4-FFF2-40B4-BE49-F238E27FC236}">
                    <a16:creationId xmlns:a16="http://schemas.microsoft.com/office/drawing/2014/main" id="{F4A1C6C3-3E1B-47C0-BF75-C484176E5FF2}"/>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435" name="Group 282">
              <a:extLst>
                <a:ext uri="{FF2B5EF4-FFF2-40B4-BE49-F238E27FC236}">
                  <a16:creationId xmlns:a16="http://schemas.microsoft.com/office/drawing/2014/main" id="{A682BE65-63B4-4575-B15F-0FA16B4B15B5}"/>
                </a:ext>
              </a:extLst>
            </p:cNvPr>
            <p:cNvGrpSpPr>
              <a:grpSpLocks/>
            </p:cNvGrpSpPr>
            <p:nvPr/>
          </p:nvGrpSpPr>
          <p:grpSpPr bwMode="auto">
            <a:xfrm>
              <a:off x="2865" y="2395"/>
              <a:ext cx="46" cy="103"/>
              <a:chOff x="2865" y="2395"/>
              <a:chExt cx="46" cy="103"/>
            </a:xfrm>
          </p:grpSpPr>
          <p:sp>
            <p:nvSpPr>
              <p:cNvPr id="54443" name="Freeform 280">
                <a:extLst>
                  <a:ext uri="{FF2B5EF4-FFF2-40B4-BE49-F238E27FC236}">
                    <a16:creationId xmlns:a16="http://schemas.microsoft.com/office/drawing/2014/main" id="{9CE1FB89-A763-4FE7-8D73-A6B2D85E3192}"/>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4" name="Freeform 281">
                <a:extLst>
                  <a:ext uri="{FF2B5EF4-FFF2-40B4-BE49-F238E27FC236}">
                    <a16:creationId xmlns:a16="http://schemas.microsoft.com/office/drawing/2014/main" id="{8CEAC0B3-B983-4F2F-977C-75E5B757E6A2}"/>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436" name="Group 285">
              <a:extLst>
                <a:ext uri="{FF2B5EF4-FFF2-40B4-BE49-F238E27FC236}">
                  <a16:creationId xmlns:a16="http://schemas.microsoft.com/office/drawing/2014/main" id="{A3380094-5619-4D1A-9EFE-0D4527EBF5D8}"/>
                </a:ext>
              </a:extLst>
            </p:cNvPr>
            <p:cNvGrpSpPr>
              <a:grpSpLocks/>
            </p:cNvGrpSpPr>
            <p:nvPr/>
          </p:nvGrpSpPr>
          <p:grpSpPr bwMode="auto">
            <a:xfrm>
              <a:off x="2315" y="1694"/>
              <a:ext cx="96" cy="52"/>
              <a:chOff x="2315" y="1694"/>
              <a:chExt cx="96" cy="52"/>
            </a:xfrm>
          </p:grpSpPr>
          <p:sp>
            <p:nvSpPr>
              <p:cNvPr id="54441" name="Freeform 283">
                <a:extLst>
                  <a:ext uri="{FF2B5EF4-FFF2-40B4-BE49-F238E27FC236}">
                    <a16:creationId xmlns:a16="http://schemas.microsoft.com/office/drawing/2014/main" id="{24224500-0781-4235-94AD-C28445ABF37E}"/>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2" name="Freeform 284">
                <a:extLst>
                  <a:ext uri="{FF2B5EF4-FFF2-40B4-BE49-F238E27FC236}">
                    <a16:creationId xmlns:a16="http://schemas.microsoft.com/office/drawing/2014/main" id="{31E57DA0-3D11-4B41-986C-80828E7B0DC7}"/>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437" name="Group 288">
              <a:extLst>
                <a:ext uri="{FF2B5EF4-FFF2-40B4-BE49-F238E27FC236}">
                  <a16:creationId xmlns:a16="http://schemas.microsoft.com/office/drawing/2014/main" id="{F172E5C4-C385-4533-8FFF-F991B6816FBD}"/>
                </a:ext>
              </a:extLst>
            </p:cNvPr>
            <p:cNvGrpSpPr>
              <a:grpSpLocks/>
            </p:cNvGrpSpPr>
            <p:nvPr/>
          </p:nvGrpSpPr>
          <p:grpSpPr bwMode="auto">
            <a:xfrm>
              <a:off x="2662" y="1694"/>
              <a:ext cx="96" cy="52"/>
              <a:chOff x="2662" y="1694"/>
              <a:chExt cx="96" cy="52"/>
            </a:xfrm>
          </p:grpSpPr>
          <p:sp>
            <p:nvSpPr>
              <p:cNvPr id="54439" name="Freeform 286">
                <a:extLst>
                  <a:ext uri="{FF2B5EF4-FFF2-40B4-BE49-F238E27FC236}">
                    <a16:creationId xmlns:a16="http://schemas.microsoft.com/office/drawing/2014/main" id="{9995BFFB-E155-4A04-BB5E-CE3F5D5AEE7D}"/>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0" name="Freeform 287">
                <a:extLst>
                  <a:ext uri="{FF2B5EF4-FFF2-40B4-BE49-F238E27FC236}">
                    <a16:creationId xmlns:a16="http://schemas.microsoft.com/office/drawing/2014/main" id="{003741FD-4EAC-4B8E-A432-64BDF6963356}"/>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38" name="Freeform 289">
              <a:extLst>
                <a:ext uri="{FF2B5EF4-FFF2-40B4-BE49-F238E27FC236}">
                  <a16:creationId xmlns:a16="http://schemas.microsoft.com/office/drawing/2014/main" id="{D4340A94-1E8D-4883-B1C2-C0DF55FF842D}"/>
                </a:ext>
              </a:extLst>
            </p:cNvPr>
            <p:cNvSpPr>
              <a:spLocks/>
            </p:cNvSpPr>
            <p:nvPr/>
          </p:nvSpPr>
          <p:spPr bwMode="auto">
            <a:xfrm>
              <a:off x="1389" y="1311"/>
              <a:ext cx="3520" cy="2088"/>
            </a:xfrm>
            <a:custGeom>
              <a:avLst/>
              <a:gdLst>
                <a:gd name="T0" fmla="*/ 0 w 3520"/>
                <a:gd name="T1" fmla="*/ 0 h 2088"/>
                <a:gd name="T2" fmla="*/ 0 w 3520"/>
                <a:gd name="T3" fmla="*/ 2088 h 2088"/>
                <a:gd name="T4" fmla="*/ 3520 w 3520"/>
                <a:gd name="T5" fmla="*/ 2088 h 2088"/>
                <a:gd name="T6" fmla="*/ 0 60000 65536"/>
                <a:gd name="T7" fmla="*/ 0 60000 65536"/>
                <a:gd name="T8" fmla="*/ 0 60000 65536"/>
                <a:gd name="T9" fmla="*/ 0 w 3520"/>
                <a:gd name="T10" fmla="*/ 0 h 2088"/>
                <a:gd name="T11" fmla="*/ 3520 w 3520"/>
                <a:gd name="T12" fmla="*/ 2088 h 2088"/>
              </a:gdLst>
              <a:ahLst/>
              <a:cxnLst>
                <a:cxn ang="T6">
                  <a:pos x="T0" y="T1"/>
                </a:cxn>
                <a:cxn ang="T7">
                  <a:pos x="T2" y="T3"/>
                </a:cxn>
                <a:cxn ang="T8">
                  <a:pos x="T4" y="T5"/>
                </a:cxn>
              </a:cxnLst>
              <a:rect l="T9" t="T10" r="T11" b="T12"/>
              <a:pathLst>
                <a:path w="3520" h="2088">
                  <a:moveTo>
                    <a:pt x="0" y="0"/>
                  </a:moveTo>
                  <a:lnTo>
                    <a:pt x="0" y="2088"/>
                  </a:lnTo>
                  <a:lnTo>
                    <a:pt x="3520" y="208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277" name="Rectangle 290">
            <a:extLst>
              <a:ext uri="{FF2B5EF4-FFF2-40B4-BE49-F238E27FC236}">
                <a16:creationId xmlns:a16="http://schemas.microsoft.com/office/drawing/2014/main" id="{F087C735-F82A-405A-A286-1CB3AE1393EA}"/>
              </a:ext>
            </a:extLst>
          </p:cNvPr>
          <p:cNvSpPr>
            <a:spLocks noChangeArrowheads="1"/>
          </p:cNvSpPr>
          <p:nvPr/>
        </p:nvSpPr>
        <p:spPr bwMode="auto">
          <a:xfrm rot="-5400000">
            <a:off x="2788722" y="5268882"/>
            <a:ext cx="369332"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zh-CN" altLang="en-US">
              <a:ea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F02C6A9F-68F4-4B6E-9AD9-22E3C8E46C45}"/>
              </a:ext>
            </a:extLst>
          </p:cNvPr>
          <p:cNvSpPr>
            <a:spLocks noGrp="1" noChangeArrowheads="1"/>
          </p:cNvSpPr>
          <p:nvPr>
            <p:ph type="title"/>
          </p:nvPr>
        </p:nvSpPr>
        <p:spPr/>
        <p:txBody>
          <a:bodyPr/>
          <a:lstStyle/>
          <a:p>
            <a:r>
              <a:rPr lang="en-US" altLang="zh-CN"/>
              <a:t>Comparing Starvation and </a:t>
            </a:r>
            <a:r>
              <a:rPr lang="en-CA" altLang="zh-CN"/>
              <a:t>Injury</a:t>
            </a:r>
            <a:endParaRPr lang="en-US" altLang="zh-CN" dirty="0"/>
          </a:p>
        </p:txBody>
      </p:sp>
      <p:sp>
        <p:nvSpPr>
          <p:cNvPr id="56322" name="Rectangle 3">
            <a:extLst>
              <a:ext uri="{FF2B5EF4-FFF2-40B4-BE49-F238E27FC236}">
                <a16:creationId xmlns:a16="http://schemas.microsoft.com/office/drawing/2014/main" id="{0918A053-FDAA-48AF-B8D1-331A937CAF11}"/>
              </a:ext>
            </a:extLst>
          </p:cNvPr>
          <p:cNvSpPr>
            <a:spLocks noGrp="1" noChangeArrowheads="1"/>
          </p:cNvSpPr>
          <p:nvPr>
            <p:ph type="body" idx="1"/>
          </p:nvPr>
        </p:nvSpPr>
        <p:spPr/>
        <p:txBody>
          <a:bodyPr/>
          <a:lstStyle/>
          <a:p>
            <a:r>
              <a:rPr lang="zh-CN" altLang="en-US"/>
              <a:t> </a:t>
            </a:r>
          </a:p>
        </p:txBody>
      </p:sp>
      <p:graphicFrame>
        <p:nvGraphicFramePr>
          <p:cNvPr id="173105" name="Group 49">
            <a:extLst>
              <a:ext uri="{FF2B5EF4-FFF2-40B4-BE49-F238E27FC236}">
                <a16:creationId xmlns:a16="http://schemas.microsoft.com/office/drawing/2014/main" id="{A7D4A393-CA02-49FE-82B5-9F34512CDB93}"/>
              </a:ext>
            </a:extLst>
          </p:cNvPr>
          <p:cNvGraphicFramePr>
            <a:graphicFrameLocks noGrp="1"/>
          </p:cNvGraphicFramePr>
          <p:nvPr>
            <p:extLst>
              <p:ext uri="{D42A27DB-BD31-4B8C-83A1-F6EECF244321}">
                <p14:modId xmlns:p14="http://schemas.microsoft.com/office/powerpoint/2010/main" val="2015051398"/>
              </p:ext>
            </p:extLst>
          </p:nvPr>
        </p:nvGraphicFramePr>
        <p:xfrm>
          <a:off x="2019300" y="2159000"/>
          <a:ext cx="8229600" cy="2651738"/>
        </p:xfrm>
        <a:graphic>
          <a:graphicData uri="http://schemas.openxmlformats.org/drawingml/2006/table">
            <a:tbl>
              <a:tblPr/>
              <a:tblGrid>
                <a:gridCol w="3028950">
                  <a:extLst>
                    <a:ext uri="{9D8B030D-6E8A-4147-A177-3AD203B41FA5}">
                      <a16:colId xmlns:a16="http://schemas.microsoft.com/office/drawing/2014/main" val="20000"/>
                    </a:ext>
                  </a:extLst>
                </a:gridCol>
                <a:gridCol w="1962150">
                  <a:extLst>
                    <a:ext uri="{9D8B030D-6E8A-4147-A177-3AD203B41FA5}">
                      <a16:colId xmlns:a16="http://schemas.microsoft.com/office/drawing/2014/main" val="20001"/>
                    </a:ext>
                  </a:extLst>
                </a:gridCol>
                <a:gridCol w="3238500">
                  <a:extLst>
                    <a:ext uri="{9D8B030D-6E8A-4147-A177-3AD203B41FA5}">
                      <a16:colId xmlns:a16="http://schemas.microsoft.com/office/drawing/2014/main" val="20002"/>
                    </a:ext>
                  </a:extLst>
                </a:gridCol>
              </a:tblGrid>
              <a:tr h="2651125">
                <a:tc>
                  <a:txBody>
                    <a:bodyPr/>
                    <a:lstStyle/>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zh-CN" altLang="en-US"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rPr>
                        <a:t>Metabolic rate</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Body fuels</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Body protein</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Urinary nitrogen</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Weight loss</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txBody>
                  <a:tcPr marT="45709" marB="45709"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100000">
                          <a:srgbClr val="00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en-US" altLang="zh-CN" sz="2400" b="0" i="0" u="sng" strike="noStrike" cap="none" normalizeH="0" baseline="0">
                          <a:ln>
                            <a:noFill/>
                          </a:ln>
                          <a:solidFill>
                            <a:schemeClr val="bg1"/>
                          </a:solidFill>
                          <a:effectLst/>
                          <a:latin typeface="Arial Narrow" charset="0"/>
                          <a:ea typeface="宋体" charset="0"/>
                          <a:cs typeface="宋体" charset="0"/>
                        </a:rPr>
                        <a:t>Starvation</a:t>
                      </a: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conserved</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conserved</a:t>
                      </a: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pt-PT" sz="2400" b="1"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slow</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txBody>
                  <a:tcPr marT="45709" marB="45709"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100000">
                          <a:srgbClr val="00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en-US" altLang="zh-CN" sz="2400" b="0" i="0" u="sng" strike="noStrike" cap="none" normalizeH="0" baseline="0">
                          <a:ln>
                            <a:noFill/>
                          </a:ln>
                          <a:solidFill>
                            <a:schemeClr val="bg1"/>
                          </a:solidFill>
                          <a:effectLst/>
                          <a:latin typeface="Arial Narrow" charset="0"/>
                          <a:ea typeface="ＭＳ Ｐゴシック" charset="0"/>
                          <a:cs typeface="Times New Roman" charset="0"/>
                        </a:rPr>
                        <a:t>Trauma or Disease</a:t>
                      </a: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en-US" altLang="zh-CN" sz="2400" b="0"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wasted</a:t>
                      </a:r>
                      <a:endPar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wasted</a:t>
                      </a:r>
                      <a:endPar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rPr>
                        <a:t>rapid</a:t>
                      </a:r>
                    </a:p>
                  </a:txBody>
                  <a:tcPr marT="45709" marB="45709"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100000">
                          <a:srgbClr val="0000FF"/>
                        </a:gs>
                      </a:gsLst>
                      <a:lin ang="5400000" scaled="1"/>
                    </a:gradFill>
                  </a:tcPr>
                </a:tc>
                <a:extLst>
                  <a:ext uri="{0D108BD9-81ED-4DB2-BD59-A6C34878D82A}">
                    <a16:rowId xmlns:a16="http://schemas.microsoft.com/office/drawing/2014/main" val="10000"/>
                  </a:ext>
                </a:extLst>
              </a:tr>
            </a:tbl>
          </a:graphicData>
        </a:graphic>
      </p:graphicFrame>
      <p:sp>
        <p:nvSpPr>
          <p:cNvPr id="56331" name="Text Box 22">
            <a:extLst>
              <a:ext uri="{FF2B5EF4-FFF2-40B4-BE49-F238E27FC236}">
                <a16:creationId xmlns:a16="http://schemas.microsoft.com/office/drawing/2014/main" id="{91F7D713-F03B-4A2C-AC8E-791F158BBEE0}"/>
              </a:ext>
            </a:extLst>
          </p:cNvPr>
          <p:cNvSpPr txBox="1">
            <a:spLocks noChangeArrowheads="1"/>
          </p:cNvSpPr>
          <p:nvPr/>
        </p:nvSpPr>
        <p:spPr bwMode="auto">
          <a:xfrm>
            <a:off x="2933700" y="5086350"/>
            <a:ext cx="63817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pt-PT" altLang="en-US" sz="2800" i="1">
                <a:latin typeface="Arial Narrow" panose="020B0606020202030204" pitchFamily="34" charset="0"/>
              </a:rPr>
              <a:t>The body adapts to starvation, but not in the presence of critical injury or disease.</a:t>
            </a:r>
            <a:endParaRPr lang="en-US" altLang="zh-CN" sz="2800">
              <a:latin typeface="Arial Narrow" panose="020B0606020202030204" pitchFamily="34" charset="0"/>
              <a:ea typeface="宋体" panose="02010600030101010101" pitchFamily="2" charset="-122"/>
            </a:endParaRPr>
          </a:p>
        </p:txBody>
      </p:sp>
      <p:sp>
        <p:nvSpPr>
          <p:cNvPr id="56332" name="Text Box 23">
            <a:extLst>
              <a:ext uri="{FF2B5EF4-FFF2-40B4-BE49-F238E27FC236}">
                <a16:creationId xmlns:a16="http://schemas.microsoft.com/office/drawing/2014/main" id="{C3D62A00-F994-4CB7-A109-9F7FBB3414CD}"/>
              </a:ext>
            </a:extLst>
          </p:cNvPr>
          <p:cNvSpPr txBox="1">
            <a:spLocks noChangeArrowheads="1"/>
          </p:cNvSpPr>
          <p:nvPr/>
        </p:nvSpPr>
        <p:spPr bwMode="auto">
          <a:xfrm>
            <a:off x="2171700" y="6191251"/>
            <a:ext cx="822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2000">
                <a:latin typeface="Arial Narrow" panose="020B0606020202030204" pitchFamily="34" charset="0"/>
                <a:ea typeface="宋体" panose="02010600030101010101" pitchFamily="2" charset="-122"/>
              </a:rPr>
              <a:t>Popp MB, et al. In: Fischer JF, ed. </a:t>
            </a:r>
            <a:r>
              <a:rPr lang="en-US" altLang="zh-CN" sz="2000" i="1">
                <a:latin typeface="Arial Narrow" panose="020B0606020202030204" pitchFamily="34" charset="0"/>
                <a:ea typeface="宋体" panose="02010600030101010101" pitchFamily="2" charset="-122"/>
              </a:rPr>
              <a:t>Surgical Nutrition</a:t>
            </a:r>
            <a:r>
              <a:rPr lang="en-US" altLang="zh-CN" sz="2000">
                <a:latin typeface="Arial Narrow" panose="020B0606020202030204" pitchFamily="34" charset="0"/>
                <a:ea typeface="宋体" panose="02010600030101010101" pitchFamily="2" charset="-122"/>
              </a:rPr>
              <a:t>. 1983. </a:t>
            </a:r>
          </a:p>
        </p:txBody>
      </p:sp>
      <p:grpSp>
        <p:nvGrpSpPr>
          <p:cNvPr id="56333" name="Group 29">
            <a:extLst>
              <a:ext uri="{FF2B5EF4-FFF2-40B4-BE49-F238E27FC236}">
                <a16:creationId xmlns:a16="http://schemas.microsoft.com/office/drawing/2014/main" id="{E30154AC-A835-4120-94BF-5E89AF3DDD4C}"/>
              </a:ext>
            </a:extLst>
          </p:cNvPr>
          <p:cNvGrpSpPr>
            <a:grpSpLocks/>
          </p:cNvGrpSpPr>
          <p:nvPr/>
        </p:nvGrpSpPr>
        <p:grpSpPr bwMode="auto">
          <a:xfrm>
            <a:off x="8572501" y="2657476"/>
            <a:ext cx="200025" cy="333375"/>
            <a:chOff x="3660" y="1608"/>
            <a:chExt cx="126" cy="210"/>
          </a:xfrm>
        </p:grpSpPr>
        <p:sp>
          <p:nvSpPr>
            <p:cNvPr id="56339" name="Line 26">
              <a:extLst>
                <a:ext uri="{FF2B5EF4-FFF2-40B4-BE49-F238E27FC236}">
                  <a16:creationId xmlns:a16="http://schemas.microsoft.com/office/drawing/2014/main" id="{B61051F5-E01C-4DEF-824C-F060F4605CEC}"/>
                </a:ext>
              </a:extLst>
            </p:cNvPr>
            <p:cNvSpPr>
              <a:spLocks noChangeShapeType="1"/>
            </p:cNvSpPr>
            <p:nvPr/>
          </p:nvSpPr>
          <p:spPr bwMode="auto">
            <a:xfrm>
              <a:off x="3660" y="1608"/>
              <a:ext cx="0" cy="210"/>
            </a:xfrm>
            <a:prstGeom prst="line">
              <a:avLst/>
            </a:prstGeom>
            <a:noFill/>
            <a:ln w="9525">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56340" name="Line 27">
              <a:extLst>
                <a:ext uri="{FF2B5EF4-FFF2-40B4-BE49-F238E27FC236}">
                  <a16:creationId xmlns:a16="http://schemas.microsoft.com/office/drawing/2014/main" id="{6B3050A5-8A8C-4F19-A3E0-F385EC23F1B4}"/>
                </a:ext>
              </a:extLst>
            </p:cNvPr>
            <p:cNvSpPr>
              <a:spLocks noChangeShapeType="1"/>
            </p:cNvSpPr>
            <p:nvPr/>
          </p:nvSpPr>
          <p:spPr bwMode="auto">
            <a:xfrm>
              <a:off x="3786" y="1608"/>
              <a:ext cx="0" cy="210"/>
            </a:xfrm>
            <a:prstGeom prst="line">
              <a:avLst/>
            </a:prstGeom>
            <a:noFill/>
            <a:ln w="9525">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grpSp>
        <p:nvGrpSpPr>
          <p:cNvPr id="56334" name="Group 30">
            <a:extLst>
              <a:ext uri="{FF2B5EF4-FFF2-40B4-BE49-F238E27FC236}">
                <a16:creationId xmlns:a16="http://schemas.microsoft.com/office/drawing/2014/main" id="{B18EB806-9A98-4723-B9EC-441A1EA2A593}"/>
              </a:ext>
            </a:extLst>
          </p:cNvPr>
          <p:cNvGrpSpPr>
            <a:grpSpLocks/>
          </p:cNvGrpSpPr>
          <p:nvPr/>
        </p:nvGrpSpPr>
        <p:grpSpPr bwMode="auto">
          <a:xfrm>
            <a:off x="8572501" y="4000501"/>
            <a:ext cx="200025" cy="333375"/>
            <a:chOff x="3660" y="1608"/>
            <a:chExt cx="126" cy="210"/>
          </a:xfrm>
        </p:grpSpPr>
        <p:sp>
          <p:nvSpPr>
            <p:cNvPr id="56337" name="Line 31">
              <a:extLst>
                <a:ext uri="{FF2B5EF4-FFF2-40B4-BE49-F238E27FC236}">
                  <a16:creationId xmlns:a16="http://schemas.microsoft.com/office/drawing/2014/main" id="{DAD40A01-A16D-4C66-AB85-E38BE21D9C8E}"/>
                </a:ext>
              </a:extLst>
            </p:cNvPr>
            <p:cNvSpPr>
              <a:spLocks noChangeShapeType="1"/>
            </p:cNvSpPr>
            <p:nvPr/>
          </p:nvSpPr>
          <p:spPr bwMode="auto">
            <a:xfrm>
              <a:off x="3660" y="1608"/>
              <a:ext cx="0" cy="210"/>
            </a:xfrm>
            <a:prstGeom prst="line">
              <a:avLst/>
            </a:prstGeom>
            <a:noFill/>
            <a:ln w="9525">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56338" name="Line 32">
              <a:extLst>
                <a:ext uri="{FF2B5EF4-FFF2-40B4-BE49-F238E27FC236}">
                  <a16:creationId xmlns:a16="http://schemas.microsoft.com/office/drawing/2014/main" id="{2D7068A5-4CC1-4987-942E-5A03C8D9AA4E}"/>
                </a:ext>
              </a:extLst>
            </p:cNvPr>
            <p:cNvSpPr>
              <a:spLocks noChangeShapeType="1"/>
            </p:cNvSpPr>
            <p:nvPr/>
          </p:nvSpPr>
          <p:spPr bwMode="auto">
            <a:xfrm>
              <a:off x="3786" y="1608"/>
              <a:ext cx="0" cy="210"/>
            </a:xfrm>
            <a:prstGeom prst="line">
              <a:avLst/>
            </a:prstGeom>
            <a:noFill/>
            <a:ln w="9525">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
        <p:nvSpPr>
          <p:cNvPr id="56335" name="Line 37">
            <a:extLst>
              <a:ext uri="{FF2B5EF4-FFF2-40B4-BE49-F238E27FC236}">
                <a16:creationId xmlns:a16="http://schemas.microsoft.com/office/drawing/2014/main" id="{9847C33D-147E-43DD-B850-B6530688C280}"/>
              </a:ext>
            </a:extLst>
          </p:cNvPr>
          <p:cNvSpPr>
            <a:spLocks noChangeShapeType="1"/>
          </p:cNvSpPr>
          <p:nvPr/>
        </p:nvSpPr>
        <p:spPr bwMode="auto">
          <a:xfrm>
            <a:off x="6048375" y="2647950"/>
            <a:ext cx="0" cy="3429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36" name="Line 40">
            <a:extLst>
              <a:ext uri="{FF2B5EF4-FFF2-40B4-BE49-F238E27FC236}">
                <a16:creationId xmlns:a16="http://schemas.microsoft.com/office/drawing/2014/main" id="{E0E70D95-81FC-4626-85B8-B431459918F8}"/>
              </a:ext>
            </a:extLst>
          </p:cNvPr>
          <p:cNvSpPr>
            <a:spLocks noChangeShapeType="1"/>
          </p:cNvSpPr>
          <p:nvPr/>
        </p:nvSpPr>
        <p:spPr bwMode="auto">
          <a:xfrm>
            <a:off x="6048375" y="3990975"/>
            <a:ext cx="0" cy="3429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a:extLst>
              <a:ext uri="{FF2B5EF4-FFF2-40B4-BE49-F238E27FC236}">
                <a16:creationId xmlns:a16="http://schemas.microsoft.com/office/drawing/2014/main" id="{30B6DEEC-9894-469F-9174-6CA75BCEB61E}"/>
              </a:ext>
            </a:extLst>
          </p:cNvPr>
          <p:cNvSpPr>
            <a:spLocks noGrp="1" noChangeArrowheads="1"/>
          </p:cNvSpPr>
          <p:nvPr>
            <p:ph type="title"/>
          </p:nvPr>
        </p:nvSpPr>
        <p:spPr/>
        <p:txBody>
          <a:bodyPr/>
          <a:lstStyle/>
          <a:p>
            <a:r>
              <a:rPr lang="en-US" altLang="en-US"/>
              <a:t>Modifying the Response</a:t>
            </a:r>
            <a:endParaRPr lang="en-US" altLang="zh-CN"/>
          </a:p>
        </p:txBody>
      </p:sp>
      <p:sp>
        <p:nvSpPr>
          <p:cNvPr id="58370" name="Rectangle 3">
            <a:extLst>
              <a:ext uri="{FF2B5EF4-FFF2-40B4-BE49-F238E27FC236}">
                <a16:creationId xmlns:a16="http://schemas.microsoft.com/office/drawing/2014/main" id="{5C816CBC-7BF5-4AF4-A2A1-4E754FE0B850}"/>
              </a:ext>
            </a:extLst>
          </p:cNvPr>
          <p:cNvSpPr>
            <a:spLocks noGrp="1" noChangeArrowheads="1"/>
          </p:cNvSpPr>
          <p:nvPr>
            <p:ph type="body" idx="1"/>
          </p:nvPr>
        </p:nvSpPr>
        <p:spPr/>
        <p:txBody>
          <a:bodyPr/>
          <a:lstStyle/>
          <a:p>
            <a:r>
              <a:rPr lang="en-US" altLang="zh-CN"/>
              <a:t>Medication (before or after injury)</a:t>
            </a:r>
          </a:p>
          <a:p>
            <a:r>
              <a:rPr lang="en-US" altLang="zh-CN"/>
              <a:t>Nutritional status</a:t>
            </a:r>
          </a:p>
          <a:p>
            <a:r>
              <a:rPr lang="en-US" altLang="zh-CN"/>
              <a:t>Severity of injury</a:t>
            </a:r>
          </a:p>
          <a:p>
            <a:r>
              <a:rPr lang="en-US" altLang="zh-CN"/>
              <a:t>Temperature</a:t>
            </a:r>
          </a:p>
          <a:p>
            <a:r>
              <a:rPr lang="en-US" altLang="zh-CN"/>
              <a:t>Anesthetic technique</a:t>
            </a:r>
          </a:p>
          <a:p>
            <a:endParaRPr lang="en-US" altLang="zh-CN"/>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id="{DDFBF7BD-B74D-4E4F-8DCB-BCBD2F7AB5B1}"/>
              </a:ext>
            </a:extLst>
          </p:cNvPr>
          <p:cNvSpPr>
            <a:spLocks noGrp="1" noChangeArrowheads="1"/>
          </p:cNvSpPr>
          <p:nvPr>
            <p:ph type="title"/>
          </p:nvPr>
        </p:nvSpPr>
        <p:spPr/>
        <p:txBody>
          <a:bodyPr/>
          <a:lstStyle/>
          <a:p>
            <a:r>
              <a:rPr lang="en-US" altLang="zh-CN"/>
              <a:t>Summary</a:t>
            </a:r>
          </a:p>
        </p:txBody>
      </p:sp>
      <p:sp>
        <p:nvSpPr>
          <p:cNvPr id="60418" name="Rectangle 3">
            <a:extLst>
              <a:ext uri="{FF2B5EF4-FFF2-40B4-BE49-F238E27FC236}">
                <a16:creationId xmlns:a16="http://schemas.microsoft.com/office/drawing/2014/main" id="{B22A5AA7-6534-43CE-B803-AE908ABB77E0}"/>
              </a:ext>
            </a:extLst>
          </p:cNvPr>
          <p:cNvSpPr>
            <a:spLocks noGrp="1" noChangeArrowheads="1"/>
          </p:cNvSpPr>
          <p:nvPr>
            <p:ph type="body" idx="1"/>
          </p:nvPr>
        </p:nvSpPr>
        <p:spPr/>
        <p:txBody>
          <a:bodyPr/>
          <a:lstStyle/>
          <a:p>
            <a:r>
              <a:rPr lang="en-US" altLang="zh-CN"/>
              <a:t>Injury (Trauma or Surgery) leads to a metabolic response</a:t>
            </a:r>
          </a:p>
          <a:p>
            <a:r>
              <a:rPr lang="en-US" altLang="zh-CN"/>
              <a:t>Metabolic response to injury is an adaptive response</a:t>
            </a:r>
          </a:p>
          <a:p>
            <a:r>
              <a:rPr lang="en-US" altLang="zh-CN"/>
              <a:t>Metabolic response could overwhelm the body and lead to increased morbidity and mortality</a:t>
            </a:r>
          </a:p>
          <a:p>
            <a:r>
              <a:rPr lang="en-US" altLang="zh-CN"/>
              <a:t>We can modify the metabolic response before and sometimes after injury </a:t>
            </a:r>
          </a:p>
          <a:p>
            <a:endParaRPr lang="en-US" altLang="zh-CN"/>
          </a:p>
          <a:p>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id="{3BAD977E-5D0A-4EF0-A14B-2D729FF11F4E}"/>
              </a:ext>
            </a:extLst>
          </p:cNvPr>
          <p:cNvSpPr>
            <a:spLocks noGrp="1" noChangeArrowheads="1"/>
          </p:cNvSpPr>
          <p:nvPr>
            <p:ph type="ctrTitle"/>
          </p:nvPr>
        </p:nvSpPr>
        <p:spPr/>
        <p:txBody>
          <a:bodyPr/>
          <a:lstStyle/>
          <a:p>
            <a:r>
              <a:rPr lang="en-US" altLang="zh-CN"/>
              <a:t>Metabolic Response to Injury</a:t>
            </a:r>
            <a:endParaRPr lang="en-US" altLang="zh-CN" dirty="0"/>
          </a:p>
        </p:txBody>
      </p:sp>
      <p:sp>
        <p:nvSpPr>
          <p:cNvPr id="62466" name="Subtitle 3">
            <a:extLst>
              <a:ext uri="{FF2B5EF4-FFF2-40B4-BE49-F238E27FC236}">
                <a16:creationId xmlns:a16="http://schemas.microsoft.com/office/drawing/2014/main" id="{6DC887B2-3906-4748-A338-C1864A022DD8}"/>
              </a:ext>
            </a:extLst>
          </p:cNvPr>
          <p:cNvSpPr>
            <a:spLocks noGrp="1"/>
          </p:cNvSpPr>
          <p:nvPr>
            <p:ph type="subTitle" idx="1"/>
          </p:nvPr>
        </p:nvSpPr>
        <p:spPr/>
        <p:txBody>
          <a:bodyPr/>
          <a:lstStyle/>
          <a:p>
            <a:r>
              <a:rPr lang="en-US" altLang="en-US"/>
              <a:t>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B465-F258-45A1-84A8-D8F5564EA538}"/>
              </a:ext>
            </a:extLst>
          </p:cNvPr>
          <p:cNvSpPr>
            <a:spLocks noGrp="1"/>
          </p:cNvSpPr>
          <p:nvPr>
            <p:ph type="title"/>
          </p:nvPr>
        </p:nvSpPr>
        <p:spPr/>
        <p:txBody>
          <a:bodyPr/>
          <a:lstStyle/>
          <a:p>
            <a:r>
              <a:rPr lang="en-CA" dirty="0"/>
              <a:t>Shock</a:t>
            </a:r>
          </a:p>
        </p:txBody>
      </p:sp>
      <p:sp>
        <p:nvSpPr>
          <p:cNvPr id="3" name="Content Placeholder 2">
            <a:extLst>
              <a:ext uri="{FF2B5EF4-FFF2-40B4-BE49-F238E27FC236}">
                <a16:creationId xmlns:a16="http://schemas.microsoft.com/office/drawing/2014/main" id="{BCAD9134-5964-4F46-B0F0-4A62C5A65945}"/>
              </a:ext>
            </a:extLst>
          </p:cNvPr>
          <p:cNvSpPr>
            <a:spLocks noGrp="1"/>
          </p:cNvSpPr>
          <p:nvPr>
            <p:ph idx="1"/>
          </p:nvPr>
        </p:nvSpPr>
        <p:spPr/>
        <p:txBody>
          <a:bodyPr/>
          <a:lstStyle/>
          <a:p>
            <a:pPr>
              <a:spcBef>
                <a:spcPct val="0"/>
              </a:spcBef>
              <a:buFontTx/>
              <a:buChar char="•"/>
            </a:pPr>
            <a:r>
              <a:rPr lang="en-US" altLang="en-US" b="1" dirty="0"/>
              <a:t>Inadequate oxygen delivery to meet metabolic demand</a:t>
            </a:r>
            <a:r>
              <a:rPr lang="en-US" altLang="en-US" dirty="0"/>
              <a:t>. </a:t>
            </a:r>
          </a:p>
          <a:p>
            <a:pPr marL="0" indent="0">
              <a:spcBef>
                <a:spcPct val="0"/>
              </a:spcBef>
              <a:buNone/>
            </a:pPr>
            <a:endParaRPr lang="en-US" altLang="en-US" dirty="0"/>
          </a:p>
          <a:p>
            <a:pPr>
              <a:spcBef>
                <a:spcPct val="0"/>
              </a:spcBef>
              <a:buFontTx/>
              <a:buChar char="•"/>
            </a:pPr>
            <a:r>
              <a:rPr lang="en-US" altLang="en-US" dirty="0"/>
              <a:t>Results in global tissue hypoperfusion and metabolic acidosis</a:t>
            </a:r>
          </a:p>
          <a:p>
            <a:pPr marL="0" indent="0">
              <a:spcBef>
                <a:spcPct val="0"/>
              </a:spcBef>
              <a:buNone/>
            </a:pPr>
            <a:endParaRPr lang="en-US" altLang="en-US" dirty="0"/>
          </a:p>
          <a:p>
            <a:pPr>
              <a:buClr>
                <a:schemeClr val="tx1"/>
              </a:buClr>
              <a:buFontTx/>
              <a:buChar char="•"/>
            </a:pPr>
            <a:r>
              <a:rPr lang="en-US" altLang="en-US" dirty="0"/>
              <a:t>Shock can occur with a normal blood pressure, and hypotension can occur without shock</a:t>
            </a:r>
          </a:p>
          <a:p>
            <a:endParaRPr lang="en-CA" dirty="0"/>
          </a:p>
        </p:txBody>
      </p:sp>
    </p:spTree>
    <p:extLst>
      <p:ext uri="{BB962C8B-B14F-4D97-AF65-F5344CB8AC3E}">
        <p14:creationId xmlns:p14="http://schemas.microsoft.com/office/powerpoint/2010/main" val="2707663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55F4-CD86-4962-8ED6-79D4BAAC05FB}"/>
              </a:ext>
            </a:extLst>
          </p:cNvPr>
          <p:cNvSpPr>
            <a:spLocks noGrp="1"/>
          </p:cNvSpPr>
          <p:nvPr>
            <p:ph type="title"/>
          </p:nvPr>
        </p:nvSpPr>
        <p:spPr>
          <a:xfrm>
            <a:off x="648929" y="629266"/>
            <a:ext cx="6422849" cy="1676603"/>
          </a:xfrm>
        </p:spPr>
        <p:txBody>
          <a:bodyPr vert="horz" lIns="91440" tIns="45720" rIns="91440" bIns="45720" rtlCol="0" anchor="ctr">
            <a:normAutofit/>
          </a:bodyPr>
          <a:lstStyle/>
          <a:p>
            <a:r>
              <a:rPr lang="en-US" sz="4400" kern="1200">
                <a:solidFill>
                  <a:schemeClr val="tx1"/>
                </a:solidFill>
                <a:latin typeface="+mj-lt"/>
                <a:ea typeface="+mj-ea"/>
                <a:cs typeface="+mj-cs"/>
              </a:rPr>
              <a:t>Shock</a:t>
            </a:r>
          </a:p>
        </p:txBody>
      </p:sp>
      <p:sp>
        <p:nvSpPr>
          <p:cNvPr id="5" name="Text Placeholder 4">
            <a:extLst>
              <a:ext uri="{FF2B5EF4-FFF2-40B4-BE49-F238E27FC236}">
                <a16:creationId xmlns:a16="http://schemas.microsoft.com/office/drawing/2014/main" id="{D8D00F26-9221-48BD-8006-E2673E93E67A}"/>
              </a:ext>
            </a:extLst>
          </p:cNvPr>
          <p:cNvSpPr>
            <a:spLocks noGrp="1"/>
          </p:cNvSpPr>
          <p:nvPr>
            <p:ph type="body" sz="half" idx="2"/>
          </p:nvPr>
        </p:nvSpPr>
        <p:spPr>
          <a:xfrm>
            <a:off x="648931" y="2438400"/>
            <a:ext cx="6422848" cy="3785419"/>
          </a:xfrm>
        </p:spPr>
        <p:txBody>
          <a:bodyPr vert="horz" lIns="91440" tIns="45720" rIns="91440" bIns="45720" rtlCol="0">
            <a:normAutofit/>
          </a:bodyPr>
          <a:lstStyle/>
          <a:p>
            <a:pPr indent="-228600">
              <a:buFont typeface="Arial" panose="020B0604020202020204" pitchFamily="34" charset="0"/>
              <a:buChar char="•"/>
            </a:pPr>
            <a:r>
              <a:rPr lang="en-US" sz="2000" dirty="0"/>
              <a:t>Oxygen delivery is the function of the circulatory system.</a:t>
            </a:r>
          </a:p>
          <a:p>
            <a:pPr indent="-228600">
              <a:buFont typeface="Arial" panose="020B0604020202020204" pitchFamily="34" charset="0"/>
              <a:buChar char="•"/>
            </a:pPr>
            <a:endParaRPr lang="en-US" sz="2000" dirty="0"/>
          </a:p>
          <a:p>
            <a:pPr indent="-228600">
              <a:buFont typeface="Arial" panose="020B0604020202020204" pitchFamily="34" charset="0"/>
              <a:buChar char="•"/>
            </a:pPr>
            <a:r>
              <a:rPr lang="en-US" sz="2000" dirty="0"/>
              <a:t>This system is basically:</a:t>
            </a:r>
          </a:p>
          <a:p>
            <a:r>
              <a:rPr lang="en-US" sz="2000" dirty="0"/>
              <a:t>	- Pump (heart)</a:t>
            </a:r>
          </a:p>
          <a:p>
            <a:r>
              <a:rPr lang="en-US" sz="2000" dirty="0"/>
              <a:t>	- Pipes (vessels)</a:t>
            </a:r>
          </a:p>
          <a:p>
            <a:r>
              <a:rPr lang="en-US" sz="2000" dirty="0"/>
              <a:t>	- Solution (blood)</a:t>
            </a:r>
          </a:p>
          <a:p>
            <a:endParaRPr lang="en-US" sz="2000" dirty="0"/>
          </a:p>
          <a:p>
            <a:pPr marL="342900" indent="-342900">
              <a:buFont typeface="Arial" panose="020B0604020202020204" pitchFamily="34" charset="0"/>
              <a:buChar char="•"/>
            </a:pPr>
            <a:r>
              <a:rPr lang="en-US" sz="2000" dirty="0"/>
              <a:t>Needs to function at adequate pressure, volume and carrying capacity.</a:t>
            </a:r>
          </a:p>
        </p:txBody>
      </p:sp>
      <p:sp>
        <p:nvSpPr>
          <p:cNvPr id="11" name="Rectangle 10">
            <a:extLst>
              <a:ext uri="{FF2B5EF4-FFF2-40B4-BE49-F238E27FC236}">
                <a16:creationId xmlns:a16="http://schemas.microsoft.com/office/drawing/2014/main" id="{11C59EDF-5A1E-404D-B55D-8AEA5D8D6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10" y="0"/>
            <a:ext cx="4636008" cy="6858000"/>
          </a:xfrm>
          <a:prstGeom prst="rect">
            <a:avLst/>
          </a:prstGeom>
          <a:solidFill>
            <a:srgbClr val="6648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9">
            <a:extLst>
              <a:ext uri="{FF2B5EF4-FFF2-40B4-BE49-F238E27FC236}">
                <a16:creationId xmlns:a16="http://schemas.microsoft.com/office/drawing/2014/main" id="{FEE0385D-4151-43AA-9C6B-0365E1031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104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8">
            <a:extLst>
              <a:ext uri="{FF2B5EF4-FFF2-40B4-BE49-F238E27FC236}">
                <a16:creationId xmlns:a16="http://schemas.microsoft.com/office/drawing/2014/main" id="{C9E6D355-B16B-4BB2-8D2C-D46EA54A3A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643471" y="629266"/>
            <a:ext cx="2589387" cy="5366607"/>
          </a:xfrm>
          <a:prstGeom prst="rect">
            <a:avLst/>
          </a:prstGeom>
          <a:effectLst/>
        </p:spPr>
      </p:pic>
    </p:spTree>
    <p:extLst>
      <p:ext uri="{BB962C8B-B14F-4D97-AF65-F5344CB8AC3E}">
        <p14:creationId xmlns:p14="http://schemas.microsoft.com/office/powerpoint/2010/main" val="254530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6CC43-4365-4598-8B7F-791F4A77F53D}"/>
              </a:ext>
            </a:extLst>
          </p:cNvPr>
          <p:cNvSpPr>
            <a:spLocks noGrp="1"/>
          </p:cNvSpPr>
          <p:nvPr>
            <p:ph type="title"/>
          </p:nvPr>
        </p:nvSpPr>
        <p:spPr/>
        <p:txBody>
          <a:bodyPr/>
          <a:lstStyle/>
          <a:p>
            <a:r>
              <a:rPr lang="en-US" altLang="en-US" dirty="0"/>
              <a:t>Understanding Shock</a:t>
            </a:r>
            <a:endParaRPr lang="en-CA" dirty="0"/>
          </a:p>
        </p:txBody>
      </p:sp>
      <p:sp>
        <p:nvSpPr>
          <p:cNvPr id="3" name="Content Placeholder 2">
            <a:extLst>
              <a:ext uri="{FF2B5EF4-FFF2-40B4-BE49-F238E27FC236}">
                <a16:creationId xmlns:a16="http://schemas.microsoft.com/office/drawing/2014/main" id="{3608BD66-AF13-41AD-B66E-5BFFA450EE49}"/>
              </a:ext>
            </a:extLst>
          </p:cNvPr>
          <p:cNvSpPr>
            <a:spLocks noGrp="1"/>
          </p:cNvSpPr>
          <p:nvPr>
            <p:ph idx="1"/>
          </p:nvPr>
        </p:nvSpPr>
        <p:spPr>
          <a:xfrm>
            <a:off x="838200" y="1825625"/>
            <a:ext cx="10515600" cy="4667250"/>
          </a:xfrm>
        </p:spPr>
        <p:txBody>
          <a:bodyPr/>
          <a:lstStyle/>
          <a:p>
            <a:pPr>
              <a:buClr>
                <a:schemeClr val="tx1"/>
              </a:buClr>
              <a:buFontTx/>
              <a:buChar char="•"/>
            </a:pPr>
            <a:r>
              <a:rPr lang="en-US" altLang="en-US" dirty="0"/>
              <a:t>Inadequate systemic oxygen delivery activates autonomic responses to maintain systemic oxygen delivery</a:t>
            </a:r>
          </a:p>
          <a:p>
            <a:pPr marL="0" indent="0">
              <a:buClr>
                <a:schemeClr val="tx1"/>
              </a:buClr>
              <a:buNone/>
            </a:pPr>
            <a:endParaRPr lang="en-US" altLang="en-US" dirty="0"/>
          </a:p>
          <a:p>
            <a:pPr lvl="1">
              <a:buClr>
                <a:schemeClr val="tx1"/>
              </a:buClr>
              <a:buFontTx/>
              <a:buChar char="•"/>
            </a:pPr>
            <a:r>
              <a:rPr lang="en-US" altLang="en-US" dirty="0"/>
              <a:t>Sympathetic nervous system</a:t>
            </a:r>
          </a:p>
          <a:p>
            <a:pPr lvl="2">
              <a:buClr>
                <a:schemeClr val="tx1"/>
              </a:buClr>
              <a:buFontTx/>
              <a:buChar char="•"/>
            </a:pPr>
            <a:r>
              <a:rPr lang="en-US" altLang="en-US" dirty="0"/>
              <a:t>NE, epinephrine, dopamine, and cortisol release</a:t>
            </a:r>
          </a:p>
          <a:p>
            <a:pPr lvl="3">
              <a:buClr>
                <a:schemeClr val="tx1"/>
              </a:buClr>
              <a:buFontTx/>
              <a:buChar char="•"/>
            </a:pPr>
            <a:r>
              <a:rPr lang="en-US" altLang="en-US" sz="1600" dirty="0"/>
              <a:t>Causes vasoconstriction, increase in HR, and increase of cardiac contractility (cardiac output)</a:t>
            </a:r>
          </a:p>
          <a:p>
            <a:pPr lvl="1">
              <a:buClr>
                <a:schemeClr val="tx1"/>
              </a:buClr>
              <a:buFontTx/>
              <a:buChar char="•"/>
            </a:pPr>
            <a:r>
              <a:rPr lang="en-US" altLang="en-US" dirty="0"/>
              <a:t>Renin-angiotensin axis</a:t>
            </a:r>
          </a:p>
          <a:p>
            <a:pPr lvl="2">
              <a:buClr>
                <a:schemeClr val="tx1"/>
              </a:buClr>
              <a:buFontTx/>
              <a:buChar char="•"/>
            </a:pPr>
            <a:r>
              <a:rPr lang="en-US" altLang="en-US" dirty="0"/>
              <a:t>Water and sodium conservation and vasoconstriction</a:t>
            </a:r>
          </a:p>
          <a:p>
            <a:pPr lvl="2">
              <a:buClr>
                <a:schemeClr val="tx1"/>
              </a:buClr>
              <a:buFontTx/>
              <a:buChar char="•"/>
            </a:pPr>
            <a:r>
              <a:rPr lang="en-US" altLang="en-US" dirty="0"/>
              <a:t>Increase in blood volume and blood pressure</a:t>
            </a:r>
          </a:p>
        </p:txBody>
      </p:sp>
    </p:spTree>
    <p:extLst>
      <p:ext uri="{BB962C8B-B14F-4D97-AF65-F5344CB8AC3E}">
        <p14:creationId xmlns:p14="http://schemas.microsoft.com/office/powerpoint/2010/main" val="2251108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FC978-40F4-41CD-AABB-FEDB8A3C23A7}"/>
              </a:ext>
            </a:extLst>
          </p:cNvPr>
          <p:cNvSpPr>
            <a:spLocks noGrp="1"/>
          </p:cNvSpPr>
          <p:nvPr>
            <p:ph type="title"/>
          </p:nvPr>
        </p:nvSpPr>
        <p:spPr>
          <a:xfrm>
            <a:off x="838200" y="365125"/>
            <a:ext cx="10515600" cy="1325563"/>
          </a:xfrm>
        </p:spPr>
        <p:txBody>
          <a:bodyPr/>
          <a:lstStyle/>
          <a:p>
            <a:r>
              <a:rPr lang="en-US" altLang="en-US"/>
              <a:t>Understanding Shock</a:t>
            </a:r>
            <a:endParaRPr lang="en-CA" dirty="0"/>
          </a:p>
        </p:txBody>
      </p:sp>
      <p:sp>
        <p:nvSpPr>
          <p:cNvPr id="3" name="Content Placeholder 2">
            <a:extLst>
              <a:ext uri="{FF2B5EF4-FFF2-40B4-BE49-F238E27FC236}">
                <a16:creationId xmlns:a16="http://schemas.microsoft.com/office/drawing/2014/main" id="{05306FD7-0416-4126-9791-CC4819B5F72E}"/>
              </a:ext>
            </a:extLst>
          </p:cNvPr>
          <p:cNvSpPr>
            <a:spLocks noGrp="1"/>
          </p:cNvSpPr>
          <p:nvPr>
            <p:ph idx="1"/>
          </p:nvPr>
        </p:nvSpPr>
        <p:spPr/>
        <p:txBody>
          <a:bodyPr/>
          <a:lstStyle/>
          <a:p>
            <a:pPr>
              <a:lnSpc>
                <a:spcPct val="80000"/>
              </a:lnSpc>
              <a:buClr>
                <a:schemeClr val="tx1"/>
              </a:buClr>
              <a:buFontTx/>
              <a:buChar char="•"/>
            </a:pPr>
            <a:r>
              <a:rPr lang="en-US" altLang="en-US" sz="2400" dirty="0"/>
              <a:t>Cellular responses to decreased systemic oxygen delivery</a:t>
            </a:r>
          </a:p>
          <a:p>
            <a:pPr lvl="1">
              <a:lnSpc>
                <a:spcPct val="80000"/>
              </a:lnSpc>
              <a:buClr>
                <a:schemeClr val="tx1"/>
              </a:buClr>
              <a:buFontTx/>
              <a:buChar char="•"/>
            </a:pPr>
            <a:r>
              <a:rPr lang="en-US" altLang="en-US" dirty="0"/>
              <a:t>ATP depletion </a:t>
            </a:r>
            <a:r>
              <a:rPr lang="en-US" altLang="en-US" dirty="0">
                <a:cs typeface="Times New Roman" panose="02020603050405020304" pitchFamily="18" charset="0"/>
              </a:rPr>
              <a:t>→ ion pump dysfunction</a:t>
            </a:r>
          </a:p>
          <a:p>
            <a:pPr lvl="1">
              <a:lnSpc>
                <a:spcPct val="80000"/>
              </a:lnSpc>
              <a:buClr>
                <a:schemeClr val="tx1"/>
              </a:buClr>
              <a:buFontTx/>
              <a:buChar char="•"/>
            </a:pPr>
            <a:r>
              <a:rPr lang="en-US" altLang="en-US" dirty="0">
                <a:cs typeface="Times New Roman" panose="02020603050405020304" pitchFamily="18" charset="0"/>
              </a:rPr>
              <a:t>Cellular edema</a:t>
            </a:r>
          </a:p>
          <a:p>
            <a:pPr lvl="1">
              <a:lnSpc>
                <a:spcPct val="80000"/>
              </a:lnSpc>
              <a:buClr>
                <a:schemeClr val="tx1"/>
              </a:buClr>
              <a:buFontTx/>
              <a:buChar char="•"/>
            </a:pPr>
            <a:r>
              <a:rPr lang="en-US" altLang="en-US" dirty="0">
                <a:cs typeface="Times New Roman" panose="02020603050405020304" pitchFamily="18" charset="0"/>
              </a:rPr>
              <a:t>Hydrolysis of cellular membranes and cellular death</a:t>
            </a:r>
          </a:p>
          <a:p>
            <a:pPr marL="457200" lvl="1" indent="0">
              <a:lnSpc>
                <a:spcPct val="80000"/>
              </a:lnSpc>
              <a:buClr>
                <a:schemeClr val="tx1"/>
              </a:buClr>
              <a:buNone/>
            </a:pPr>
            <a:endParaRPr lang="en-US" altLang="en-US" dirty="0">
              <a:cs typeface="Times New Roman" panose="02020603050405020304" pitchFamily="18" charset="0"/>
            </a:endParaRPr>
          </a:p>
          <a:p>
            <a:pPr>
              <a:lnSpc>
                <a:spcPct val="80000"/>
              </a:lnSpc>
              <a:buClr>
                <a:schemeClr val="tx1"/>
              </a:buClr>
              <a:buFontTx/>
              <a:buChar char="•"/>
            </a:pPr>
            <a:r>
              <a:rPr lang="en-US" altLang="en-US" sz="2400" dirty="0"/>
              <a:t>The body tries to maintain cerebral and cardiac perfusion</a:t>
            </a:r>
          </a:p>
          <a:p>
            <a:pPr lvl="1">
              <a:lnSpc>
                <a:spcPct val="80000"/>
              </a:lnSpc>
              <a:buClr>
                <a:schemeClr val="tx1"/>
              </a:buClr>
              <a:buFontTx/>
              <a:buChar char="•"/>
            </a:pPr>
            <a:r>
              <a:rPr lang="en-US" altLang="en-US" dirty="0"/>
              <a:t>Vasoconstriction of splanchnic, musculoskeletal, and renal blood flow</a:t>
            </a:r>
          </a:p>
          <a:p>
            <a:pPr marL="457200" lvl="1" indent="0">
              <a:lnSpc>
                <a:spcPct val="80000"/>
              </a:lnSpc>
              <a:buClr>
                <a:schemeClr val="tx1"/>
              </a:buClr>
              <a:buNone/>
            </a:pPr>
            <a:endParaRPr lang="en-US" altLang="en-US" dirty="0"/>
          </a:p>
          <a:p>
            <a:pPr>
              <a:lnSpc>
                <a:spcPct val="80000"/>
              </a:lnSpc>
              <a:buClr>
                <a:schemeClr val="tx1"/>
              </a:buClr>
              <a:buFontTx/>
              <a:buChar char="•"/>
            </a:pPr>
            <a:r>
              <a:rPr lang="en-US" altLang="en-US" sz="2400" dirty="0"/>
              <a:t>Global cellular reliance on anerobic glycolysis and increased lactate production.</a:t>
            </a:r>
          </a:p>
          <a:p>
            <a:pPr>
              <a:lnSpc>
                <a:spcPct val="80000"/>
              </a:lnSpc>
              <a:buClr>
                <a:schemeClr val="tx1"/>
              </a:buClr>
              <a:buFontTx/>
              <a:buChar char="•"/>
            </a:pPr>
            <a:endParaRPr lang="en-US" altLang="en-US" sz="2400" dirty="0"/>
          </a:p>
          <a:p>
            <a:pPr>
              <a:lnSpc>
                <a:spcPct val="80000"/>
              </a:lnSpc>
              <a:buClr>
                <a:schemeClr val="tx1"/>
              </a:buClr>
              <a:buFontTx/>
              <a:buChar char="•"/>
            </a:pPr>
            <a:r>
              <a:rPr lang="en-US" altLang="en-US" sz="2400" dirty="0"/>
              <a:t>Systemic metabolic lactic acidosis</a:t>
            </a:r>
            <a:endParaRPr lang="en-CA" dirty="0"/>
          </a:p>
        </p:txBody>
      </p:sp>
    </p:spTree>
    <p:extLst>
      <p:ext uri="{BB962C8B-B14F-4D97-AF65-F5344CB8AC3E}">
        <p14:creationId xmlns:p14="http://schemas.microsoft.com/office/powerpoint/2010/main" val="16545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B61A-6B1A-4FE5-8D0E-A9CDCFBF63E8}"/>
              </a:ext>
            </a:extLst>
          </p:cNvPr>
          <p:cNvSpPr>
            <a:spLocks noGrp="1"/>
          </p:cNvSpPr>
          <p:nvPr>
            <p:ph type="title"/>
          </p:nvPr>
        </p:nvSpPr>
        <p:spPr/>
        <p:txBody>
          <a:bodyPr/>
          <a:lstStyle/>
          <a:p>
            <a:r>
              <a:rPr lang="en-US" altLang="en-US" dirty="0"/>
              <a:t>Multiorgan Dysfunction</a:t>
            </a:r>
            <a:br>
              <a:rPr lang="en-US" altLang="en-US" dirty="0"/>
            </a:br>
            <a:r>
              <a:rPr lang="en-US" altLang="en-US" dirty="0"/>
              <a:t>Syndrome (MODS)</a:t>
            </a:r>
            <a:endParaRPr lang="en-CA" dirty="0"/>
          </a:p>
        </p:txBody>
      </p:sp>
      <p:sp>
        <p:nvSpPr>
          <p:cNvPr id="3" name="Content Placeholder 2">
            <a:extLst>
              <a:ext uri="{FF2B5EF4-FFF2-40B4-BE49-F238E27FC236}">
                <a16:creationId xmlns:a16="http://schemas.microsoft.com/office/drawing/2014/main" id="{95B5BEF6-A42C-403F-8BEA-050AB4529773}"/>
              </a:ext>
            </a:extLst>
          </p:cNvPr>
          <p:cNvSpPr>
            <a:spLocks noGrp="1"/>
          </p:cNvSpPr>
          <p:nvPr>
            <p:ph idx="1"/>
          </p:nvPr>
        </p:nvSpPr>
        <p:spPr/>
        <p:txBody>
          <a:bodyPr/>
          <a:lstStyle/>
          <a:p>
            <a:pPr>
              <a:buClr>
                <a:schemeClr val="tx1"/>
              </a:buClr>
              <a:buFontTx/>
              <a:buChar char="•"/>
            </a:pPr>
            <a:r>
              <a:rPr lang="en-US" altLang="en-US" dirty="0"/>
              <a:t>Progression of physiologic effects as shock ensues</a:t>
            </a:r>
          </a:p>
          <a:p>
            <a:pPr lvl="1">
              <a:buClr>
                <a:schemeClr val="tx1"/>
              </a:buClr>
              <a:buFontTx/>
              <a:buChar char="•"/>
            </a:pPr>
            <a:r>
              <a:rPr lang="en-US" altLang="en-US" dirty="0"/>
              <a:t>Cardiac depression</a:t>
            </a:r>
          </a:p>
          <a:p>
            <a:pPr lvl="1">
              <a:buClr>
                <a:schemeClr val="tx1"/>
              </a:buClr>
              <a:buFontTx/>
              <a:buChar char="•"/>
            </a:pPr>
            <a:r>
              <a:rPr lang="en-US" altLang="en-US" dirty="0"/>
              <a:t>Respiratory distress</a:t>
            </a:r>
          </a:p>
          <a:p>
            <a:pPr lvl="1">
              <a:buClr>
                <a:schemeClr val="tx1"/>
              </a:buClr>
              <a:buFontTx/>
              <a:buChar char="•"/>
            </a:pPr>
            <a:r>
              <a:rPr lang="en-US" altLang="en-US" dirty="0"/>
              <a:t>Renal failure</a:t>
            </a:r>
          </a:p>
          <a:p>
            <a:pPr lvl="1">
              <a:buClr>
                <a:schemeClr val="tx1"/>
              </a:buClr>
              <a:buFontTx/>
              <a:buChar char="•"/>
            </a:pPr>
            <a:r>
              <a:rPr lang="en-US" altLang="en-US" dirty="0"/>
              <a:t>DIC</a:t>
            </a:r>
          </a:p>
          <a:p>
            <a:pPr marL="457200" lvl="1" indent="0">
              <a:buClr>
                <a:schemeClr val="tx1"/>
              </a:buClr>
              <a:buNone/>
            </a:pPr>
            <a:endParaRPr lang="en-US" altLang="en-US" dirty="0"/>
          </a:p>
          <a:p>
            <a:pPr>
              <a:buClr>
                <a:schemeClr val="tx1"/>
              </a:buClr>
              <a:buFontTx/>
              <a:buChar char="•"/>
            </a:pPr>
            <a:r>
              <a:rPr lang="en-US" altLang="en-US" dirty="0"/>
              <a:t>Result is end organ failure </a:t>
            </a:r>
          </a:p>
          <a:p>
            <a:pPr marL="0" indent="0">
              <a:buNone/>
            </a:pPr>
            <a:endParaRPr lang="en-CA" dirty="0"/>
          </a:p>
        </p:txBody>
      </p:sp>
    </p:spTree>
    <p:extLst>
      <p:ext uri="{BB962C8B-B14F-4D97-AF65-F5344CB8AC3E}">
        <p14:creationId xmlns:p14="http://schemas.microsoft.com/office/powerpoint/2010/main" val="129480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A6AA-B0D5-4B71-8220-21893F96E7F0}"/>
              </a:ext>
            </a:extLst>
          </p:cNvPr>
          <p:cNvSpPr>
            <a:spLocks noGrp="1"/>
          </p:cNvSpPr>
          <p:nvPr>
            <p:ph type="title"/>
          </p:nvPr>
        </p:nvSpPr>
        <p:spPr/>
        <p:txBody>
          <a:bodyPr/>
          <a:lstStyle/>
          <a:p>
            <a:r>
              <a:rPr lang="en-CA" dirty="0"/>
              <a:t>Types Of Shock</a:t>
            </a:r>
          </a:p>
        </p:txBody>
      </p:sp>
      <p:sp>
        <p:nvSpPr>
          <p:cNvPr id="3" name="Content Placeholder 2">
            <a:extLst>
              <a:ext uri="{FF2B5EF4-FFF2-40B4-BE49-F238E27FC236}">
                <a16:creationId xmlns:a16="http://schemas.microsoft.com/office/drawing/2014/main" id="{71EC581D-CD5D-4A49-8285-CB648C3A5F64}"/>
              </a:ext>
            </a:extLst>
          </p:cNvPr>
          <p:cNvSpPr>
            <a:spLocks noGrp="1"/>
          </p:cNvSpPr>
          <p:nvPr>
            <p:ph sz="half" idx="1"/>
          </p:nvPr>
        </p:nvSpPr>
        <p:spPr/>
        <p:txBody>
          <a:bodyPr/>
          <a:lstStyle/>
          <a:p>
            <a:r>
              <a:rPr lang="en-US" altLang="en-US" sz="2400" b="1" dirty="0"/>
              <a:t>Low Cardiac Output states</a:t>
            </a:r>
          </a:p>
          <a:p>
            <a:pPr lvl="1"/>
            <a:r>
              <a:rPr lang="en-US" altLang="en-US" dirty="0"/>
              <a:t>Hypovolemic shock </a:t>
            </a:r>
            <a:r>
              <a:rPr lang="en-US" altLang="en-US" sz="1800" dirty="0"/>
              <a:t>(</a:t>
            </a:r>
            <a:r>
              <a:rPr lang="en-CA" sz="1800" dirty="0"/>
              <a:t>↓↓ solution) </a:t>
            </a:r>
            <a:endParaRPr lang="en-US" altLang="en-US" sz="1800" dirty="0"/>
          </a:p>
          <a:p>
            <a:pPr lvl="2"/>
            <a:r>
              <a:rPr lang="en-US" altLang="en-US" sz="2400" dirty="0"/>
              <a:t>bleeding</a:t>
            </a:r>
          </a:p>
          <a:p>
            <a:pPr lvl="2"/>
            <a:r>
              <a:rPr lang="en-US" altLang="en-US" sz="2400" dirty="0"/>
              <a:t>Dehydration</a:t>
            </a:r>
          </a:p>
          <a:p>
            <a:pPr marL="914400" lvl="2" indent="0">
              <a:buNone/>
            </a:pPr>
            <a:endParaRPr lang="en-US" altLang="en-US" sz="2400" dirty="0"/>
          </a:p>
          <a:p>
            <a:pPr lvl="1"/>
            <a:r>
              <a:rPr lang="en-US" altLang="en-US" dirty="0"/>
              <a:t>Cardiogenic shock </a:t>
            </a:r>
            <a:r>
              <a:rPr lang="en-US" altLang="en-US" sz="1800" dirty="0"/>
              <a:t>(</a:t>
            </a:r>
            <a:r>
              <a:rPr lang="en-CA" sz="1800" dirty="0"/>
              <a:t>↓↓ pump)</a:t>
            </a:r>
            <a:endParaRPr lang="en-US" altLang="en-US" sz="1800" dirty="0"/>
          </a:p>
          <a:p>
            <a:pPr lvl="2"/>
            <a:r>
              <a:rPr lang="en-US" altLang="en-US" sz="2400" dirty="0"/>
              <a:t>Impaired inflow</a:t>
            </a:r>
          </a:p>
          <a:p>
            <a:pPr lvl="2"/>
            <a:r>
              <a:rPr lang="en-US" altLang="en-US" sz="2400" dirty="0"/>
              <a:t>Primary pump dysfunction</a:t>
            </a:r>
          </a:p>
          <a:p>
            <a:pPr lvl="2"/>
            <a:r>
              <a:rPr lang="en-US" altLang="en-US" sz="2400" dirty="0"/>
              <a:t>Impaired outflow</a:t>
            </a:r>
          </a:p>
          <a:p>
            <a:endParaRPr lang="en-CA" dirty="0"/>
          </a:p>
        </p:txBody>
      </p:sp>
      <p:sp>
        <p:nvSpPr>
          <p:cNvPr id="4" name="Content Placeholder 3">
            <a:extLst>
              <a:ext uri="{FF2B5EF4-FFF2-40B4-BE49-F238E27FC236}">
                <a16:creationId xmlns:a16="http://schemas.microsoft.com/office/drawing/2014/main" id="{3C3BB985-002D-4929-A0EA-6AB245174F09}"/>
              </a:ext>
            </a:extLst>
          </p:cNvPr>
          <p:cNvSpPr>
            <a:spLocks noGrp="1"/>
          </p:cNvSpPr>
          <p:nvPr>
            <p:ph sz="half" idx="2"/>
          </p:nvPr>
        </p:nvSpPr>
        <p:spPr/>
        <p:txBody>
          <a:bodyPr/>
          <a:lstStyle/>
          <a:p>
            <a:pPr lvl="1"/>
            <a:r>
              <a:rPr lang="en-US" altLang="en-US" b="1" dirty="0"/>
              <a:t>Low peripheral resistance states </a:t>
            </a:r>
            <a:r>
              <a:rPr lang="en-US" altLang="en-US" sz="1800" dirty="0"/>
              <a:t>(</a:t>
            </a:r>
            <a:r>
              <a:rPr lang="en-CA" sz="1800" dirty="0"/>
              <a:t>↑↑pipes)</a:t>
            </a:r>
            <a:endParaRPr lang="en-US" altLang="en-US" sz="1800" dirty="0"/>
          </a:p>
          <a:p>
            <a:pPr lvl="2"/>
            <a:r>
              <a:rPr lang="en-US" altLang="en-US" sz="2400" dirty="0"/>
              <a:t>Neurogenic shock</a:t>
            </a:r>
          </a:p>
          <a:p>
            <a:pPr lvl="3"/>
            <a:r>
              <a:rPr lang="en-US" altLang="en-US" sz="2400" dirty="0"/>
              <a:t>Loss of sympathetic tone</a:t>
            </a:r>
          </a:p>
          <a:p>
            <a:pPr marL="1371600" lvl="3" indent="0">
              <a:buNone/>
            </a:pPr>
            <a:endParaRPr lang="en-US" altLang="en-US" sz="2400" dirty="0"/>
          </a:p>
          <a:p>
            <a:pPr lvl="2"/>
            <a:r>
              <a:rPr lang="en-US" altLang="en-US" sz="2400" dirty="0"/>
              <a:t>Vasogenic Shock</a:t>
            </a:r>
          </a:p>
          <a:p>
            <a:pPr lvl="3"/>
            <a:r>
              <a:rPr lang="en-US" altLang="en-US" sz="2400" dirty="0"/>
              <a:t>Septic</a:t>
            </a:r>
          </a:p>
          <a:p>
            <a:pPr lvl="3"/>
            <a:r>
              <a:rPr lang="en-US" altLang="en-US" sz="2400" dirty="0"/>
              <a:t>Anaphylactic</a:t>
            </a:r>
          </a:p>
          <a:p>
            <a:endParaRPr lang="en-CA" dirty="0"/>
          </a:p>
        </p:txBody>
      </p:sp>
    </p:spTree>
    <p:extLst>
      <p:ext uri="{BB962C8B-B14F-4D97-AF65-F5344CB8AC3E}">
        <p14:creationId xmlns:p14="http://schemas.microsoft.com/office/powerpoint/2010/main" val="3059533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2581</Words>
  <Application>Microsoft Office PowerPoint</Application>
  <PresentationFormat>Widescreen</PresentationFormat>
  <Paragraphs>409</Paragraphs>
  <Slides>38</Slides>
  <Notes>21</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3" baseType="lpstr">
      <vt:lpstr>等线</vt:lpstr>
      <vt:lpstr>等线 Light</vt:lpstr>
      <vt:lpstr>ＭＳ Ｐゴシック</vt:lpstr>
      <vt:lpstr>SimSun</vt:lpstr>
      <vt:lpstr>Arial</vt:lpstr>
      <vt:lpstr>Arial Narrow</vt:lpstr>
      <vt:lpstr>Calibri</vt:lpstr>
      <vt:lpstr>Calibri Light</vt:lpstr>
      <vt:lpstr>NB Helvetica Narrow Bold</vt:lpstr>
      <vt:lpstr>Symbol</vt:lpstr>
      <vt:lpstr>Times New Roman</vt:lpstr>
      <vt:lpstr>Wingdings 3</vt:lpstr>
      <vt:lpstr>Office Theme</vt:lpstr>
      <vt:lpstr>Slide</vt:lpstr>
      <vt:lpstr>Bitmap Image</vt:lpstr>
      <vt:lpstr>Shock and Metabolic Response to Injury</vt:lpstr>
      <vt:lpstr>SHOCK</vt:lpstr>
      <vt:lpstr>Shock</vt:lpstr>
      <vt:lpstr>Shock</vt:lpstr>
      <vt:lpstr>Shock</vt:lpstr>
      <vt:lpstr>Understanding Shock</vt:lpstr>
      <vt:lpstr>Understanding Shock</vt:lpstr>
      <vt:lpstr>Multiorgan Dysfunction Syndrome (MODS)</vt:lpstr>
      <vt:lpstr>Types Of Shock</vt:lpstr>
      <vt:lpstr>Types Of Shock</vt:lpstr>
      <vt:lpstr>Classes of Hypovolemic Shock</vt:lpstr>
      <vt:lpstr>Treatment of Shock</vt:lpstr>
      <vt:lpstr>End Points of Resuscitation in Shock management</vt:lpstr>
      <vt:lpstr>What Type of Shock is This?</vt:lpstr>
      <vt:lpstr>What Type of Shock is This?</vt:lpstr>
      <vt:lpstr>What Type of Shock is This?</vt:lpstr>
      <vt:lpstr>What Type of Shock is This?</vt:lpstr>
      <vt:lpstr>Metabolic Response to Injury</vt:lpstr>
      <vt:lpstr>Mediating the Response</vt:lpstr>
      <vt:lpstr>Mediating the Response</vt:lpstr>
      <vt:lpstr>Mediating the Response</vt:lpstr>
      <vt:lpstr>Mediating the Response</vt:lpstr>
      <vt:lpstr>Consequences of the Response</vt:lpstr>
      <vt:lpstr>Metabolic Response to Fasting</vt:lpstr>
      <vt:lpstr>Starvation – Early Stage</vt:lpstr>
      <vt:lpstr>Starvation – Late Stage</vt:lpstr>
      <vt:lpstr>Metabolic Response to Starvation</vt:lpstr>
      <vt:lpstr>Energy Expenditure in Starvation</vt:lpstr>
      <vt:lpstr>Metabolic Response to Injury</vt:lpstr>
      <vt:lpstr>Metabolic Response to Injury: Ebb Phase </vt:lpstr>
      <vt:lpstr>Metabolic Response to Injury: Flow Phase</vt:lpstr>
      <vt:lpstr>Metabolic Response to Injury</vt:lpstr>
      <vt:lpstr>Metabolic Response to Injury</vt:lpstr>
      <vt:lpstr>Severity of Injury: Effects on Nitrogen Losses and Metabolic Rate</vt:lpstr>
      <vt:lpstr>Comparing Starvation and Injury</vt:lpstr>
      <vt:lpstr>Modifying the Response</vt:lpstr>
      <vt:lpstr>Summary</vt:lpstr>
      <vt:lpstr>Metabolic Response to Injury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 and Metabolic Response to Injury</dc:title>
  <dc:creator>Ahmed Alburakan</dc:creator>
  <cp:lastModifiedBy>Ahmed Alburakan</cp:lastModifiedBy>
  <cp:revision>9</cp:revision>
  <dcterms:created xsi:type="dcterms:W3CDTF">2018-09-15T10:07:37Z</dcterms:created>
  <dcterms:modified xsi:type="dcterms:W3CDTF">2018-09-15T11:25:13Z</dcterms:modified>
</cp:coreProperties>
</file>