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6" r:id="rId4"/>
    <p:sldId id="376" r:id="rId5"/>
    <p:sldId id="313" r:id="rId6"/>
    <p:sldId id="314" r:id="rId7"/>
    <p:sldId id="301" r:id="rId8"/>
    <p:sldId id="302" r:id="rId9"/>
    <p:sldId id="303" r:id="rId10"/>
    <p:sldId id="265" r:id="rId11"/>
    <p:sldId id="377" r:id="rId12"/>
    <p:sldId id="263" r:id="rId13"/>
    <p:sldId id="366" r:id="rId14"/>
    <p:sldId id="267" r:id="rId15"/>
    <p:sldId id="316" r:id="rId16"/>
    <p:sldId id="318" r:id="rId17"/>
    <p:sldId id="396" r:id="rId18"/>
    <p:sldId id="278" r:id="rId19"/>
    <p:sldId id="321" r:id="rId20"/>
    <p:sldId id="268" r:id="rId21"/>
    <p:sldId id="375" r:id="rId22"/>
    <p:sldId id="272" r:id="rId23"/>
    <p:sldId id="322" r:id="rId24"/>
    <p:sldId id="309" r:id="rId25"/>
    <p:sldId id="359" r:id="rId26"/>
    <p:sldId id="378" r:id="rId27"/>
    <p:sldId id="397" r:id="rId28"/>
    <p:sldId id="403" r:id="rId29"/>
    <p:sldId id="361" r:id="rId30"/>
    <p:sldId id="271" r:id="rId31"/>
    <p:sldId id="367" r:id="rId32"/>
    <p:sldId id="319" r:id="rId33"/>
    <p:sldId id="368" r:id="rId34"/>
    <p:sldId id="386" r:id="rId35"/>
    <p:sldId id="389" r:id="rId36"/>
    <p:sldId id="264" r:id="rId37"/>
    <p:sldId id="391" r:id="rId38"/>
    <p:sldId id="310" r:id="rId39"/>
    <p:sldId id="392" r:id="rId40"/>
    <p:sldId id="307" r:id="rId41"/>
    <p:sldId id="269" r:id="rId42"/>
    <p:sldId id="362" r:id="rId43"/>
    <p:sldId id="279" r:id="rId44"/>
    <p:sldId id="280" r:id="rId45"/>
    <p:sldId id="282" r:id="rId46"/>
    <p:sldId id="363" r:id="rId47"/>
    <p:sldId id="404" r:id="rId48"/>
    <p:sldId id="281" r:id="rId49"/>
    <p:sldId id="364" r:id="rId50"/>
    <p:sldId id="370" r:id="rId51"/>
    <p:sldId id="286" r:id="rId52"/>
    <p:sldId id="287" r:id="rId53"/>
    <p:sldId id="398" r:id="rId54"/>
    <p:sldId id="289" r:id="rId55"/>
    <p:sldId id="371" r:id="rId56"/>
    <p:sldId id="372" r:id="rId57"/>
    <p:sldId id="290" r:id="rId58"/>
    <p:sldId id="379" r:id="rId59"/>
    <p:sldId id="380" r:id="rId60"/>
    <p:sldId id="291" r:id="rId61"/>
    <p:sldId id="400" r:id="rId62"/>
    <p:sldId id="292" r:id="rId63"/>
    <p:sldId id="381" r:id="rId64"/>
    <p:sldId id="382" r:id="rId65"/>
    <p:sldId id="402" r:id="rId66"/>
    <p:sldId id="295" r:id="rId67"/>
    <p:sldId id="285" r:id="rId68"/>
    <p:sldId id="294" r:id="rId69"/>
    <p:sldId id="393" r:id="rId70"/>
    <p:sldId id="296" r:id="rId71"/>
    <p:sldId id="374" r:id="rId72"/>
    <p:sldId id="297" r:id="rId73"/>
    <p:sldId id="298" r:id="rId74"/>
    <p:sldId id="383" r:id="rId75"/>
    <p:sldId id="365" r:id="rId76"/>
    <p:sldId id="299" r:id="rId77"/>
    <p:sldId id="399" r:id="rId78"/>
    <p:sldId id="304" r:id="rId79"/>
    <p:sldId id="305" r:id="rId80"/>
    <p:sldId id="385" r:id="rId81"/>
    <p:sldId id="300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/>
    <p:restoredTop sz="94599"/>
  </p:normalViewPr>
  <p:slideViewPr>
    <p:cSldViewPr snapToGrid="0" snapToObjects="1">
      <p:cViewPr varScale="1">
        <p:scale>
          <a:sx n="79" d="100"/>
          <a:sy n="79" d="100"/>
        </p:scale>
        <p:origin x="2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7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6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7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8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9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5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7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1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8FF0F-4360-F745-8852-AABF4BDC2934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05085-A4AC-9446-B364-7FFD6A6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2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38342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Management of atherosclerotic disease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(PAD, carotid stenosis)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&amp; Acute Limb Ischemia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SURG 351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Sultan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AlSheikh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MD, FRCSC, RPVI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Division of Vascular Surgery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October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21" y="-2310063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30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BF2290-CAC4-314C-B533-8F95EE56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Mechanisms of injury in atherosclerotic disease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404FC-8F4B-ED4B-9652-977D0B476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3861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alphaUcPeriod"/>
            </a:pPr>
            <a:endParaRPr lang="en-CA" dirty="0"/>
          </a:p>
          <a:p>
            <a:pPr marL="571500" indent="-571500">
              <a:buFont typeface="+mj-lt"/>
              <a:buAutoNum type="alphaUcPeriod"/>
            </a:pPr>
            <a:r>
              <a:rPr lang="en-CA" dirty="0"/>
              <a:t>Critical stenosis compensated by collateral vessels</a:t>
            </a:r>
          </a:p>
          <a:p>
            <a:pPr lvl="1"/>
            <a:r>
              <a:rPr lang="en-CA" dirty="0"/>
              <a:t>symptomatic on exercise</a:t>
            </a:r>
            <a:br>
              <a:rPr lang="en-CA" dirty="0"/>
            </a:br>
            <a:endParaRPr lang="en-CA" dirty="0"/>
          </a:p>
          <a:p>
            <a:pPr lvl="1"/>
            <a:endParaRPr lang="en-CA" dirty="0"/>
          </a:p>
          <a:p>
            <a:pPr marL="571500" indent="-571500">
              <a:buFont typeface="+mj-lt"/>
              <a:buAutoNum type="alphaUcPeriod"/>
            </a:pPr>
            <a:r>
              <a:rPr lang="en-CA" dirty="0"/>
              <a:t>Acute thrombosis of a critical stenosis</a:t>
            </a:r>
          </a:p>
          <a:p>
            <a:pPr lvl="1"/>
            <a:r>
              <a:rPr lang="en-CA" dirty="0"/>
              <a:t>little change in symptoms due to collateral development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959C3F-4691-D145-BA77-C3E2626B3C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4122" y="2221848"/>
            <a:ext cx="5199678" cy="35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9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BF2290-CAC4-314C-B533-8F95EE56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Mechanisms of injury in atherosclerotic disease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404FC-8F4B-ED4B-9652-977D0B476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3861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alphaUcPeriod" startAt="3"/>
            </a:pPr>
            <a:r>
              <a:rPr lang="en-CA" dirty="0"/>
              <a:t>Acute thrombosis of noncritical stenosis</a:t>
            </a:r>
          </a:p>
          <a:p>
            <a:pPr lvl="1"/>
            <a:r>
              <a:rPr lang="en-CA" dirty="0"/>
              <a:t>Severe symptoms due to poorly developed collaterals</a:t>
            </a:r>
          </a:p>
          <a:p>
            <a:pPr marL="571500" indent="-571500">
              <a:buFont typeface="+mj-lt"/>
              <a:buAutoNum type="alphaUcPeriod" startAt="3"/>
            </a:pPr>
            <a:endParaRPr lang="en-CA" dirty="0"/>
          </a:p>
          <a:p>
            <a:pPr marL="571500" indent="-571500">
              <a:buFont typeface="+mj-lt"/>
              <a:buAutoNum type="alphaUcPeriod" startAt="3"/>
            </a:pPr>
            <a:r>
              <a:rPr lang="en-CA" dirty="0" err="1"/>
              <a:t>Atheroembolism</a:t>
            </a:r>
            <a:r>
              <a:rPr lang="en-CA" dirty="0"/>
              <a:t> from ruptured plaque</a:t>
            </a:r>
          </a:p>
          <a:p>
            <a:pPr marL="571500" indent="-571500">
              <a:buFont typeface="+mj-lt"/>
              <a:buAutoNum type="alphaUcPeriod" startAt="3"/>
            </a:pPr>
            <a:endParaRPr lang="en-CA" dirty="0"/>
          </a:p>
          <a:p>
            <a:pPr marL="571500" indent="-571500">
              <a:buFont typeface="+mj-lt"/>
              <a:buAutoNum type="alphaUcPeriod" startAt="3"/>
            </a:pPr>
            <a:r>
              <a:rPr lang="en-CA" dirty="0"/>
              <a:t>Thromboembolism</a:t>
            </a:r>
          </a:p>
          <a:p>
            <a:pPr lvl="1"/>
            <a:r>
              <a:rPr lang="en-CA" dirty="0"/>
              <a:t>severe ischemia because of lack of collateral supply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959C3F-4691-D145-BA77-C3E2626B3C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4122" y="2221848"/>
            <a:ext cx="5199678" cy="35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5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DB00E-0EE3-074C-8B42-0BEF5D11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E1F99A-AB78-5E43-9DC7-B454428CA6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ar-SA" dirty="0"/>
          </a:p>
          <a:p>
            <a:r>
              <a:rPr lang="en-CA" dirty="0"/>
              <a:t>The aortoiliac segment above the inguinal ligament </a:t>
            </a:r>
            <a:r>
              <a:rPr lang="en-CA" b="1" dirty="0"/>
              <a:t>(inflow)</a:t>
            </a:r>
          </a:p>
          <a:p>
            <a:endParaRPr lang="en-CA" dirty="0"/>
          </a:p>
          <a:p>
            <a:r>
              <a:rPr lang="en-CA" dirty="0"/>
              <a:t>The </a:t>
            </a:r>
            <a:r>
              <a:rPr lang="en-CA" dirty="0" err="1"/>
              <a:t>femoropopliteal</a:t>
            </a:r>
            <a:r>
              <a:rPr lang="en-CA" dirty="0"/>
              <a:t> segment and the </a:t>
            </a:r>
            <a:r>
              <a:rPr lang="en-CA" dirty="0" err="1"/>
              <a:t>infrapopliteal</a:t>
            </a:r>
            <a:r>
              <a:rPr lang="en-CA" dirty="0"/>
              <a:t> segment </a:t>
            </a:r>
            <a:r>
              <a:rPr lang="en-CA" b="1" dirty="0"/>
              <a:t>(outflow) 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82684D-4791-B544-A549-08E750DE9D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42909" y="1198483"/>
            <a:ext cx="2798618" cy="55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Peripheral Arterial Disease (PAD)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709A38-47AE-6046-BA42-C31099282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92351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Slow gradual luminal stenosis secondary to plaque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Collateral development compensate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Symptoms proportional to disease burden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Exertional symptoms appear first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Intermittent Claudication (IC)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Critical limb ischemia (CLI)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Diabetic foot (DF)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96F978-3ABB-A549-8475-CDA24463F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92351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/>
              <a:t>Acute</a:t>
            </a:r>
          </a:p>
          <a:p>
            <a:pPr lvl="1"/>
            <a:r>
              <a:rPr lang="en-US" sz="2800" dirty="0"/>
              <a:t>Sudden occlusion in the absence of adequate collaterals</a:t>
            </a:r>
          </a:p>
          <a:p>
            <a:pPr lvl="1"/>
            <a:r>
              <a:rPr lang="en-US" sz="2800" b="1" dirty="0"/>
              <a:t>Embolism</a:t>
            </a:r>
          </a:p>
          <a:p>
            <a:pPr lvl="1"/>
            <a:r>
              <a:rPr lang="en-US" sz="2800" b="1" dirty="0"/>
              <a:t>Thrombosis</a:t>
            </a:r>
          </a:p>
          <a:p>
            <a:pPr lvl="1"/>
            <a:r>
              <a:rPr lang="en-US" sz="2800" b="1" dirty="0"/>
              <a:t>Injury</a:t>
            </a:r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b="1" dirty="0"/>
              <a:t>Acute Limb Ischemia (ALI)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1812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1118"/>
          </a:xfrm>
        </p:spPr>
        <p:txBody>
          <a:bodyPr>
            <a:normAutofit fontScale="92500" lnSpcReduction="1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Up to 5% of people &gt;60 years</a:t>
            </a:r>
          </a:p>
          <a:p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1–2%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will deteriorate if they comply with best medical treatment (BMT)</a:t>
            </a:r>
          </a:p>
          <a:p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annual mortality rate is 5–10% per year, 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2–3-times higher than non-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claudicant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Marker of atherosclerosis, and most of these patients succumb to myocardial infarction (MI), stroke and limb loss</a:t>
            </a:r>
          </a:p>
          <a:p>
            <a:endParaRPr lang="ar-S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emphasis is on the preservation of life.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9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Clinical features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4000" dirty="0"/>
              <a:t>Claudication pain is a muscular pain</a:t>
            </a:r>
          </a:p>
          <a:p>
            <a:pPr lvl="1"/>
            <a:endParaRPr lang="en-CA" sz="3600" b="1" dirty="0"/>
          </a:p>
          <a:p>
            <a:pPr lvl="1"/>
            <a:r>
              <a:rPr lang="en-CA" sz="3600" b="1" dirty="0"/>
              <a:t>Not present at rest </a:t>
            </a:r>
          </a:p>
          <a:p>
            <a:pPr lvl="1"/>
            <a:r>
              <a:rPr lang="en-CA" sz="3600" dirty="0"/>
              <a:t>Comes on walking a particular distance, which is known as the </a:t>
            </a:r>
            <a:r>
              <a:rPr lang="en-CA" sz="3600" b="1" dirty="0"/>
              <a:t>claudication distance </a:t>
            </a:r>
          </a:p>
          <a:p>
            <a:pPr lvl="1"/>
            <a:r>
              <a:rPr lang="en-CA" sz="3600" dirty="0"/>
              <a:t>It is quickly </a:t>
            </a:r>
            <a:r>
              <a:rPr lang="en-CA" sz="3600" b="1" dirty="0"/>
              <a:t>relieved by resting </a:t>
            </a:r>
          </a:p>
          <a:p>
            <a:pPr lvl="1"/>
            <a:r>
              <a:rPr lang="en-CA" sz="3600" dirty="0"/>
              <a:t>It is </a:t>
            </a:r>
            <a:r>
              <a:rPr lang="en-CA" sz="3600" b="1" dirty="0"/>
              <a:t>repetitive</a:t>
            </a:r>
            <a:r>
              <a:rPr lang="en-CA" sz="3600" dirty="0"/>
              <a:t>; the patient will develop the pain after walking the claudication distance</a:t>
            </a:r>
          </a:p>
        </p:txBody>
      </p:sp>
    </p:spTree>
    <p:extLst>
      <p:ext uri="{BB962C8B-B14F-4D97-AF65-F5344CB8AC3E}">
        <p14:creationId xmlns:p14="http://schemas.microsoft.com/office/powerpoint/2010/main" val="2054295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Clinical features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9346"/>
          </a:xfrm>
        </p:spPr>
        <p:txBody>
          <a:bodyPr>
            <a:noAutofit/>
          </a:bodyPr>
          <a:lstStyle/>
          <a:p>
            <a:r>
              <a:rPr lang="en-CA" sz="3200" dirty="0"/>
              <a:t>The site of claudication gives a clue to site of arterial disease:</a:t>
            </a:r>
            <a:endParaRPr lang="en-CA" sz="3200" b="1" dirty="0"/>
          </a:p>
          <a:p>
            <a:pPr lvl="1"/>
            <a:endParaRPr lang="en-CA" sz="3200" b="1" dirty="0"/>
          </a:p>
          <a:p>
            <a:pPr lvl="1"/>
            <a:r>
              <a:rPr lang="en-CA" sz="3200" b="1" dirty="0"/>
              <a:t>Bilateral thigh and/or buttock: aortoiliac arteries </a:t>
            </a:r>
          </a:p>
          <a:p>
            <a:pPr lvl="1"/>
            <a:endParaRPr lang="en-CA" sz="3200" b="1" dirty="0"/>
          </a:p>
          <a:p>
            <a:pPr lvl="1"/>
            <a:r>
              <a:rPr lang="en-CA" sz="3200" b="1" dirty="0"/>
              <a:t>Unilateral thigh and/or buttock: iliac arteries</a:t>
            </a:r>
          </a:p>
          <a:p>
            <a:pPr lvl="1"/>
            <a:endParaRPr lang="en-CA" sz="3200" b="1" dirty="0"/>
          </a:p>
          <a:p>
            <a:pPr lvl="1"/>
            <a:r>
              <a:rPr lang="en-CA" sz="3200" b="1" dirty="0"/>
              <a:t>Calf: </a:t>
            </a:r>
            <a:r>
              <a:rPr lang="en-CA" sz="3200" b="1" dirty="0" err="1"/>
              <a:t>femoropopliteal</a:t>
            </a:r>
            <a:r>
              <a:rPr lang="en-CA" sz="3200" b="1" dirty="0"/>
              <a:t> arteries</a:t>
            </a:r>
          </a:p>
          <a:p>
            <a:pPr lvl="1"/>
            <a:endParaRPr lang="en-CA" sz="3200" b="1" dirty="0"/>
          </a:p>
          <a:p>
            <a:pPr lvl="1"/>
            <a:r>
              <a:rPr lang="en-CA" sz="3200" b="1" dirty="0"/>
              <a:t>Foot (instep): tibial arteries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50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Clinical features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Impotence</a:t>
            </a:r>
          </a:p>
          <a:p>
            <a:r>
              <a:rPr lang="en-US" sz="4000" dirty="0"/>
              <a:t>Weakness / decreased mobility</a:t>
            </a:r>
          </a:p>
          <a:p>
            <a:r>
              <a:rPr lang="en-US" sz="4000" dirty="0"/>
              <a:t>Skin changes</a:t>
            </a:r>
          </a:p>
          <a:p>
            <a:r>
              <a:rPr lang="en-US" sz="4000" dirty="0"/>
              <a:t>Toe nail changes</a:t>
            </a:r>
          </a:p>
          <a:p>
            <a:r>
              <a:rPr lang="en-US" sz="4000" dirty="0"/>
              <a:t>Muscle wasting</a:t>
            </a:r>
            <a:endParaRPr lang="en-CA" sz="4000" dirty="0"/>
          </a:p>
          <a:p>
            <a:pPr lvl="1"/>
            <a:endParaRPr lang="en-CA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DC7F3-362F-904A-9CAA-992C2CD7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5" y="150269"/>
            <a:ext cx="7837715" cy="659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5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Critical Limb Ischemia (CLI)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sz="3600" dirty="0"/>
          </a:p>
          <a:p>
            <a:r>
              <a:rPr lang="en-CA" sz="3600" dirty="0"/>
              <a:t>Caused by multiple lesions affecting different arterial segments in the affected limb</a:t>
            </a:r>
          </a:p>
          <a:p>
            <a:pPr marL="457200" lvl="1" indent="0">
              <a:buNone/>
            </a:pPr>
            <a:endParaRPr lang="en-CA" sz="3600" dirty="0"/>
          </a:p>
          <a:p>
            <a:pPr lvl="1"/>
            <a:r>
              <a:rPr lang="en-CA" sz="3600" b="1" dirty="0"/>
              <a:t>Rest pain </a:t>
            </a:r>
          </a:p>
          <a:p>
            <a:pPr lvl="1"/>
            <a:endParaRPr lang="en-CA" sz="3600" dirty="0"/>
          </a:p>
          <a:p>
            <a:pPr lvl="1"/>
            <a:r>
              <a:rPr lang="en-CA" sz="3600" b="1" dirty="0"/>
              <a:t>Tissue loss </a:t>
            </a:r>
            <a:r>
              <a:rPr lang="en-CA" sz="3600" dirty="0"/>
              <a:t>in the form of an ulcer or gangrene </a:t>
            </a:r>
          </a:p>
        </p:txBody>
      </p:sp>
    </p:spTree>
    <p:extLst>
      <p:ext uri="{BB962C8B-B14F-4D97-AF65-F5344CB8AC3E}">
        <p14:creationId xmlns:p14="http://schemas.microsoft.com/office/powerpoint/2010/main" val="1342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31DC39-96BE-E549-B041-BE48C922D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C3593-922B-9942-BD75-A1F4B3C52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Pathophysiology of </a:t>
            </a:r>
            <a:r>
              <a:rPr lang="en-US" b="1" dirty="0">
                <a:latin typeface="Arial" charset="0"/>
                <a:cs typeface="Arial" charset="0"/>
              </a:rPr>
              <a:t>a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therosclerosis</a:t>
            </a:r>
            <a:endParaRPr lang="en-US" dirty="0"/>
          </a:p>
          <a:p>
            <a:r>
              <a:rPr lang="en-US" dirty="0"/>
              <a:t>Describe the etiology, clinical features, investigations &amp; management of </a:t>
            </a:r>
            <a:r>
              <a:rPr lang="en-US" b="1" dirty="0"/>
              <a:t>chronic LL ischemia</a:t>
            </a:r>
          </a:p>
          <a:p>
            <a:r>
              <a:rPr lang="en-US" dirty="0"/>
              <a:t>Explain the differentiating features &amp; significance of </a:t>
            </a:r>
            <a:r>
              <a:rPr lang="en-US" b="1" dirty="0"/>
              <a:t>critical limb ischemia</a:t>
            </a:r>
          </a:p>
          <a:p>
            <a:r>
              <a:rPr lang="en-US" dirty="0"/>
              <a:t>Describe etiology, presenting features &amp; management of </a:t>
            </a:r>
            <a:r>
              <a:rPr lang="en-US" b="1" dirty="0"/>
              <a:t>acute limb ischemia</a:t>
            </a:r>
          </a:p>
          <a:p>
            <a:r>
              <a:rPr lang="en-US" b="1" dirty="0"/>
              <a:t>Reperfusion injury </a:t>
            </a:r>
            <a:r>
              <a:rPr lang="en-US" dirty="0"/>
              <a:t>&amp; its management</a:t>
            </a:r>
          </a:p>
          <a:p>
            <a:r>
              <a:rPr lang="en-US" dirty="0"/>
              <a:t>Pathogenesis &amp; management of </a:t>
            </a:r>
            <a:r>
              <a:rPr lang="en-US" b="1" dirty="0"/>
              <a:t>Diabetic foot </a:t>
            </a:r>
          </a:p>
          <a:p>
            <a:r>
              <a:rPr lang="en-US" dirty="0"/>
              <a:t>Describe the etiology, clinical features, investigations &amp; management of </a:t>
            </a:r>
            <a:r>
              <a:rPr lang="en-US" b="1" dirty="0"/>
              <a:t>Carotid artery atherosclerotic disease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64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Critical Limb Ischemia (CLI)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sz="3600" b="1" dirty="0"/>
              <a:t>Rest pain</a:t>
            </a:r>
          </a:p>
          <a:p>
            <a:endParaRPr lang="en-CA" sz="3600" dirty="0"/>
          </a:p>
          <a:p>
            <a:r>
              <a:rPr lang="en-CA" sz="3600" dirty="0"/>
              <a:t>Exacerbated by lying down or elevation of the foot</a:t>
            </a:r>
          </a:p>
          <a:p>
            <a:endParaRPr lang="en-CA" sz="3600" dirty="0"/>
          </a:p>
          <a:p>
            <a:r>
              <a:rPr lang="en-CA" sz="3600" dirty="0"/>
              <a:t>Classically felt at night and is relieved by sleeping with feet hanging over the bed or sleeping on a chair</a:t>
            </a:r>
          </a:p>
          <a:p>
            <a:endParaRPr lang="en-CA" sz="3600" dirty="0"/>
          </a:p>
          <a:p>
            <a:r>
              <a:rPr lang="en-CA" sz="3600" dirty="0"/>
              <a:t>The patient may present with foot swelling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57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Examination findings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Skin is thin and dry </a:t>
            </a:r>
          </a:p>
          <a:p>
            <a:endParaRPr lang="en-CA" dirty="0"/>
          </a:p>
          <a:p>
            <a:r>
              <a:rPr lang="en-CA" dirty="0"/>
              <a:t>Pallor, particularly on elevation</a:t>
            </a:r>
          </a:p>
          <a:p>
            <a:endParaRPr lang="en-CA" dirty="0"/>
          </a:p>
          <a:p>
            <a:r>
              <a:rPr lang="en-CA" dirty="0"/>
              <a:t>Brittle Nails</a:t>
            </a:r>
          </a:p>
          <a:p>
            <a:endParaRPr lang="en-CA" dirty="0"/>
          </a:p>
          <a:p>
            <a:r>
              <a:rPr lang="en-CA" dirty="0"/>
              <a:t>Muscle wasting </a:t>
            </a:r>
          </a:p>
          <a:p>
            <a:endParaRPr lang="en-CA" dirty="0"/>
          </a:p>
          <a:p>
            <a:r>
              <a:rPr lang="en-CA" dirty="0"/>
              <a:t>Reduced temperature </a:t>
            </a:r>
          </a:p>
          <a:p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0 078">
            <a:extLst>
              <a:ext uri="{FF2B5EF4-FFF2-40B4-BE49-F238E27FC236}">
                <a16:creationId xmlns:a16="http://schemas.microsoft.com/office/drawing/2014/main" id="{E95798B9-E429-674C-97AA-85C2321EF8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42050" y="2064544"/>
            <a:ext cx="5041900" cy="3873500"/>
          </a:xfrm>
          <a:noFill/>
        </p:spPr>
      </p:pic>
    </p:spTree>
    <p:extLst>
      <p:ext uri="{BB962C8B-B14F-4D97-AF65-F5344CB8AC3E}">
        <p14:creationId xmlns:p14="http://schemas.microsoft.com/office/powerpoint/2010/main" val="1258935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Examination findings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Pallor, particularly on elevation</a:t>
            </a:r>
          </a:p>
          <a:p>
            <a:endParaRPr lang="en-CA" dirty="0"/>
          </a:p>
          <a:p>
            <a:r>
              <a:rPr lang="en-CA" dirty="0"/>
              <a:t>Upon dependency, the foot becomes bright red; this is known as dependent </a:t>
            </a:r>
            <a:r>
              <a:rPr lang="en-CA" dirty="0" err="1"/>
              <a:t>rubor</a:t>
            </a:r>
            <a:r>
              <a:rPr lang="en-CA" dirty="0"/>
              <a:t> or ‘sunset foot’, and is due to </a:t>
            </a:r>
            <a:r>
              <a:rPr lang="en-CA" b="1" dirty="0"/>
              <a:t>reactive hyperaemia (</a:t>
            </a:r>
            <a:r>
              <a:rPr lang="en-CA" b="1" dirty="0" err="1"/>
              <a:t>Buerger’s</a:t>
            </a:r>
            <a:r>
              <a:rPr lang="en-CA" b="1" dirty="0"/>
              <a:t> test) </a:t>
            </a:r>
          </a:p>
          <a:p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EDECDA-AF64-AC47-8849-405837C1AD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endParaRPr lang="en-CA" dirty="0"/>
          </a:p>
          <a:p>
            <a:r>
              <a:rPr lang="en-CA" dirty="0"/>
              <a:t>Superficial veins that fill sluggishly in the horizontal position and empty upon minimal elevation </a:t>
            </a:r>
            <a:r>
              <a:rPr lang="en-CA" b="1" dirty="0"/>
              <a:t>(venous guttering)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16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Examination findings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8393"/>
          </a:xfrm>
        </p:spPr>
        <p:txBody>
          <a:bodyPr>
            <a:normAutofit/>
          </a:bodyPr>
          <a:lstStyle/>
          <a:p>
            <a:r>
              <a:rPr lang="en-CA" dirty="0"/>
              <a:t>All patients must have their pulse status recorded</a:t>
            </a:r>
          </a:p>
          <a:p>
            <a:pPr lvl="1"/>
            <a:r>
              <a:rPr lang="en-CA" dirty="0"/>
              <a:t>This includes, carotid, subclavian, brachial, radial, ulnar, femoral, popliteal, posterior tibial and dorsalis pedis</a:t>
            </a:r>
          </a:p>
          <a:p>
            <a:endParaRPr lang="en-CA" dirty="0"/>
          </a:p>
          <a:p>
            <a:r>
              <a:rPr lang="en-CA" dirty="0"/>
              <a:t>The pulses are recorded as normal, weak or absent</a:t>
            </a:r>
            <a:endParaRPr lang="ar-SA" dirty="0"/>
          </a:p>
          <a:p>
            <a:endParaRPr lang="en-CA" dirty="0"/>
          </a:p>
          <a:p>
            <a:r>
              <a:rPr lang="en-CA" dirty="0"/>
              <a:t>The presence of a thrill and/or bruit denotes turbulent flow</a:t>
            </a:r>
            <a:endParaRPr lang="ar-SA" dirty="0"/>
          </a:p>
          <a:p>
            <a:endParaRPr lang="en-CA" dirty="0"/>
          </a:p>
          <a:p>
            <a:r>
              <a:rPr lang="en-CA" dirty="0"/>
              <a:t>Ankle/brachial pressure index should be recorded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97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Tissue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0025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Arterial Ulcers</a:t>
            </a:r>
          </a:p>
          <a:p>
            <a:pPr lvl="1"/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Often located on toes or foot</a:t>
            </a:r>
          </a:p>
          <a:p>
            <a:pPr lvl="1"/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Pale and with necrotic floor, </a:t>
            </a:r>
          </a:p>
          <a:p>
            <a:pPr lvl="1"/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Irregular margins</a:t>
            </a:r>
          </a:p>
          <a:p>
            <a:pPr lvl="1"/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Painful</a:t>
            </a:r>
          </a:p>
          <a:p>
            <a:pPr lvl="1"/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Surrounding ischemic features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026E370-30D2-184B-9142-3C4EA2B74C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30" y="2491995"/>
            <a:ext cx="4738370" cy="30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95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01519" y="2123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Ulcer </a:t>
            </a:r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Examination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24557"/>
          </a:xfrm>
        </p:spPr>
        <p:txBody>
          <a:bodyPr>
            <a:normAutofit fontScale="92500" lnSpcReduction="10000"/>
          </a:bodyPr>
          <a:lstStyle/>
          <a:p>
            <a:r>
              <a:rPr lang="en-CA" sz="2600" b="1" dirty="0"/>
              <a:t>Inspection</a:t>
            </a:r>
            <a:endParaRPr lang="en-CA" sz="2000" b="1" dirty="0"/>
          </a:p>
          <a:p>
            <a:r>
              <a:rPr lang="en-CA" sz="2000" dirty="0"/>
              <a:t>Site (location)</a:t>
            </a:r>
          </a:p>
          <a:p>
            <a:r>
              <a:rPr lang="en-CA" sz="2000" dirty="0"/>
              <a:t>Number</a:t>
            </a:r>
          </a:p>
          <a:p>
            <a:r>
              <a:rPr lang="en-CA" sz="2000" dirty="0"/>
              <a:t>Size</a:t>
            </a:r>
          </a:p>
          <a:p>
            <a:r>
              <a:rPr lang="en-CA" sz="2000" dirty="0"/>
              <a:t>Shape</a:t>
            </a:r>
          </a:p>
          <a:p>
            <a:r>
              <a:rPr lang="en-CA" sz="2000" dirty="0"/>
              <a:t>Floor - The exposed part of an ulcer ( Inspection)</a:t>
            </a:r>
          </a:p>
          <a:p>
            <a:r>
              <a:rPr lang="en-CA" sz="2000" dirty="0"/>
              <a:t>Edges – Part between the margin and the floor of an ulcer (Undermined, Punched out, Sloping, Rolled, Raised)</a:t>
            </a:r>
          </a:p>
          <a:p>
            <a:r>
              <a:rPr lang="en-CA" sz="2000" dirty="0"/>
              <a:t>Depth</a:t>
            </a:r>
          </a:p>
          <a:p>
            <a:r>
              <a:rPr lang="en-CA" sz="2000" dirty="0"/>
              <a:t>Exudate (Discharge)</a:t>
            </a:r>
          </a:p>
          <a:p>
            <a:r>
              <a:rPr lang="en-CA" sz="2000" dirty="0"/>
              <a:t>Surrounding area</a:t>
            </a:r>
          </a:p>
          <a:p>
            <a:r>
              <a:rPr lang="en-CA" sz="2000" dirty="0"/>
              <a:t>Margin- Line of demarcation between normal and abnormal</a:t>
            </a:r>
          </a:p>
          <a:p>
            <a:endParaRPr lang="en-CA" sz="20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845F194-214F-C74E-B589-3A52061355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30" y="2123268"/>
            <a:ext cx="4738370" cy="382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39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01519" y="2123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Ulcer </a:t>
            </a:r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Examination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24557"/>
          </a:xfrm>
        </p:spPr>
        <p:txBody>
          <a:bodyPr>
            <a:normAutofit/>
          </a:bodyPr>
          <a:lstStyle/>
          <a:p>
            <a:r>
              <a:rPr lang="en-CA" sz="2400" b="1" dirty="0"/>
              <a:t>Palpation</a:t>
            </a:r>
          </a:p>
          <a:p>
            <a:r>
              <a:rPr lang="en-CA" sz="2400" dirty="0"/>
              <a:t>Tenderness</a:t>
            </a:r>
          </a:p>
          <a:p>
            <a:r>
              <a:rPr lang="en-CA" sz="2400" dirty="0"/>
              <a:t>Base- the structure on which the ulcer rests (Felt on palpation)</a:t>
            </a:r>
          </a:p>
          <a:p>
            <a:r>
              <a:rPr lang="en-CA" sz="2400" dirty="0"/>
              <a:t>Relation with Deeper structures</a:t>
            </a:r>
          </a:p>
          <a:p>
            <a:endParaRPr lang="en-CA" sz="2400" b="1" dirty="0"/>
          </a:p>
          <a:p>
            <a:endParaRPr lang="en-CA" sz="2400" b="1" dirty="0"/>
          </a:p>
          <a:p>
            <a:r>
              <a:rPr lang="en-CA" sz="2400" b="1" dirty="0"/>
              <a:t>Examination of Surrounding Area</a:t>
            </a:r>
          </a:p>
          <a:p>
            <a:r>
              <a:rPr lang="en-CA" sz="2400" b="1" dirty="0"/>
              <a:t>Examination of Lymph Nodes</a:t>
            </a:r>
          </a:p>
          <a:p>
            <a:r>
              <a:rPr lang="en-CA" sz="2400" b="1" dirty="0"/>
              <a:t>Examination of the pulse</a:t>
            </a:r>
          </a:p>
          <a:p>
            <a:endParaRPr lang="en-CA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5A7A34-3752-4147-844E-9B36623676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05" y="2123268"/>
            <a:ext cx="5250896" cy="402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723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DE0ACA-D229-2D42-8771-00EF2A335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47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CBC, Electrolytes, creatinine, coagulation profile (</a:t>
            </a:r>
            <a:r>
              <a:rPr lang="en-US" dirty="0" err="1"/>
              <a:t>aPTT</a:t>
            </a:r>
            <a:r>
              <a:rPr lang="en-US" dirty="0"/>
              <a:t>, INR)</a:t>
            </a:r>
          </a:p>
          <a:p>
            <a:r>
              <a:rPr lang="en-US" dirty="0"/>
              <a:t>Type and screen</a:t>
            </a:r>
          </a:p>
          <a:p>
            <a:endParaRPr lang="en-US" dirty="0"/>
          </a:p>
          <a:p>
            <a:r>
              <a:rPr lang="en-US" dirty="0"/>
              <a:t>Lipid profile</a:t>
            </a:r>
          </a:p>
          <a:p>
            <a:r>
              <a:rPr lang="en-US" b="1" dirty="0"/>
              <a:t>Hemoglobin A1c</a:t>
            </a:r>
          </a:p>
          <a:p>
            <a:endParaRPr lang="en-US" dirty="0"/>
          </a:p>
          <a:p>
            <a:r>
              <a:rPr lang="en-US" dirty="0"/>
              <a:t>ECG</a:t>
            </a:r>
          </a:p>
          <a:p>
            <a:r>
              <a:rPr lang="en-US" dirty="0"/>
              <a:t>Chest </a:t>
            </a:r>
            <a:r>
              <a:rPr lang="en-US" dirty="0" err="1"/>
              <a:t>Xray</a:t>
            </a:r>
            <a:endParaRPr lang="en-US" dirty="0"/>
          </a:p>
          <a:p>
            <a:r>
              <a:rPr lang="en-US" dirty="0"/>
              <a:t>Echocardiogram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D2D87E-24DD-204F-97D8-E8688B93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724" y="2652224"/>
            <a:ext cx="5384549" cy="269814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91A484-4A44-AF42-96A7-D9AF08075E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94449" y="2623344"/>
            <a:ext cx="4737100" cy="275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D94327-BF6F-9A4E-8AC1-FD9F1FA7E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12"/>
          <a:stretch/>
        </p:blipFill>
        <p:spPr>
          <a:xfrm>
            <a:off x="7493678" y="1651317"/>
            <a:ext cx="2860889" cy="46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AF1D12-2706-9F4E-8D95-F3CF541965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Ankle Brachial Index (ABI)</a:t>
            </a:r>
          </a:p>
          <a:p>
            <a:pPr lvl="1"/>
            <a:r>
              <a:rPr lang="en-US" dirty="0"/>
              <a:t>0.8-0.4</a:t>
            </a:r>
          </a:p>
          <a:p>
            <a:r>
              <a:rPr lang="en-US" b="1" dirty="0"/>
              <a:t>Toe pressures</a:t>
            </a:r>
          </a:p>
          <a:p>
            <a:pPr lvl="1"/>
            <a:r>
              <a:rPr lang="en-US" dirty="0"/>
              <a:t>&lt;50 mmHg</a:t>
            </a:r>
          </a:p>
          <a:p>
            <a:r>
              <a:rPr lang="en-US" b="1" dirty="0"/>
              <a:t>Segmental pressure</a:t>
            </a:r>
          </a:p>
          <a:p>
            <a:pPr lvl="1"/>
            <a:r>
              <a:rPr lang="en-US" dirty="0"/>
              <a:t>20 mmHg reduction</a:t>
            </a:r>
          </a:p>
          <a:p>
            <a:r>
              <a:rPr lang="en-US" b="1" dirty="0"/>
              <a:t>Volume Plethysmography</a:t>
            </a:r>
          </a:p>
          <a:p>
            <a:pPr lvl="1"/>
            <a:r>
              <a:rPr lang="en-US" dirty="0"/>
              <a:t>Measures arterial volume changes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254A2-266C-BD48-8B0A-52DFF986FF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Duplex Ultrasound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Stenosis or single occlusion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CT Angiogram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MRA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Invasive Vascular Investigations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5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 Investigations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DE0ACA-D229-2D42-8771-00EF2A3350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Ankle Brachial Index (ABI)</a:t>
            </a:r>
          </a:p>
          <a:p>
            <a:pPr lvl="1"/>
            <a:r>
              <a:rPr lang="en-US" dirty="0"/>
              <a:t>&lt;0.5</a:t>
            </a:r>
          </a:p>
          <a:p>
            <a:r>
              <a:rPr lang="en-US" b="1" dirty="0"/>
              <a:t>Toe pressures</a:t>
            </a:r>
          </a:p>
          <a:p>
            <a:pPr lvl="1"/>
            <a:r>
              <a:rPr lang="en-US" dirty="0"/>
              <a:t>&lt; 30 mmHg</a:t>
            </a:r>
          </a:p>
          <a:p>
            <a:r>
              <a:rPr lang="en-US" b="1" dirty="0"/>
              <a:t>Segmental pressure</a:t>
            </a:r>
          </a:p>
          <a:p>
            <a:pPr lvl="1"/>
            <a:endParaRPr lang="en-US" dirty="0"/>
          </a:p>
          <a:p>
            <a:r>
              <a:rPr lang="en-US" b="1" dirty="0"/>
              <a:t>Volume Plethysmography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BE5282-D2EF-4341-9607-81ADDFC61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1954"/>
            <a:ext cx="5181600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Duplex Ultrasound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Stenoses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occlusions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CT Angiogram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MRA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Invasive Vascular Investigations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PVD0003">
            <a:extLst>
              <a:ext uri="{FF2B5EF4-FFF2-40B4-BE49-F238E27FC236}">
                <a16:creationId xmlns:a16="http://schemas.microsoft.com/office/drawing/2014/main" id="{C5279488-ACB2-AF42-8846-320C9727E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27" y="1847758"/>
            <a:ext cx="4464142" cy="44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VD0001">
            <a:extLst>
              <a:ext uri="{FF2B5EF4-FFF2-40B4-BE49-F238E27FC236}">
                <a16:creationId xmlns:a16="http://schemas.microsoft.com/office/drawing/2014/main" id="{387D723E-2B70-D345-9E93-FF6588BF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94" y="1825624"/>
            <a:ext cx="448627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453E6-E4E3-3E46-BE52-9869899D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93" y="1504266"/>
            <a:ext cx="3008212" cy="520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19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862FFE-9FF0-9E46-9B91-9EA581F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Arterial system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EEDD-4775-8942-BE02-6DF5A7F13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580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Contains 30% of blood volume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Normal systolic pressure &lt;130 mmHg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Arterial capillary pressure 25 mmHg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High pressure /low volume system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79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PAD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5804"/>
          </a:xfrm>
        </p:spPr>
        <p:txBody>
          <a:bodyPr>
            <a:noAutofit/>
          </a:bodyPr>
          <a:lstStyle/>
          <a:p>
            <a:r>
              <a:rPr lang="en-US" dirty="0"/>
              <a:t>Primary Prevention</a:t>
            </a:r>
          </a:p>
          <a:p>
            <a:pPr lvl="1"/>
            <a:r>
              <a:rPr lang="en-US" dirty="0"/>
              <a:t>Modifiable risk factors – lifestyle changes</a:t>
            </a:r>
          </a:p>
          <a:p>
            <a:endParaRPr lang="en-US" dirty="0"/>
          </a:p>
          <a:p>
            <a:r>
              <a:rPr lang="en-US" dirty="0"/>
              <a:t>Secondary prevention</a:t>
            </a:r>
          </a:p>
          <a:p>
            <a:pPr lvl="1"/>
            <a:r>
              <a:rPr lang="en-US" dirty="0"/>
              <a:t>Best medical treatment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Endarterectomy</a:t>
            </a:r>
          </a:p>
          <a:p>
            <a:pPr lvl="1"/>
            <a:r>
              <a:rPr lang="en-US" dirty="0"/>
              <a:t>Percutaneous Angioplasty</a:t>
            </a:r>
          </a:p>
          <a:p>
            <a:pPr lvl="1"/>
            <a:r>
              <a:rPr lang="en-US" dirty="0"/>
              <a:t>Bypass procedures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48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PAD Medical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/>
              <a:t>All patients should be strongly urged to comply with Best Medical Therapy (BMT): </a:t>
            </a:r>
          </a:p>
          <a:p>
            <a:pPr marL="0" indent="0">
              <a:buNone/>
            </a:pPr>
            <a:endParaRPr lang="en-CA" sz="2400" dirty="0"/>
          </a:p>
          <a:p>
            <a:pPr lvl="1"/>
            <a:r>
              <a:rPr lang="en-CA" dirty="0"/>
              <a:t>Cessation from </a:t>
            </a:r>
            <a:r>
              <a:rPr lang="en-CA" b="1" dirty="0"/>
              <a:t>smoking (most important)</a:t>
            </a:r>
          </a:p>
          <a:p>
            <a:pPr lvl="1"/>
            <a:r>
              <a:rPr lang="en-CA" dirty="0"/>
              <a:t>Control of </a:t>
            </a:r>
            <a:r>
              <a:rPr lang="en-CA" b="1" dirty="0"/>
              <a:t>hypertension</a:t>
            </a:r>
            <a:r>
              <a:rPr lang="en-CA" dirty="0"/>
              <a:t>, (ACE Inhibitors)</a:t>
            </a:r>
          </a:p>
          <a:p>
            <a:pPr lvl="1"/>
            <a:r>
              <a:rPr lang="en-CA" dirty="0"/>
              <a:t>Prescription of a </a:t>
            </a:r>
            <a:r>
              <a:rPr lang="en-CA" b="1" dirty="0"/>
              <a:t>statin</a:t>
            </a:r>
            <a:r>
              <a:rPr lang="en-CA" dirty="0"/>
              <a:t> despite the absence of dyslipidemia</a:t>
            </a:r>
          </a:p>
          <a:p>
            <a:pPr lvl="1"/>
            <a:r>
              <a:rPr lang="en-CA" dirty="0"/>
              <a:t>Prescription of </a:t>
            </a:r>
            <a:r>
              <a:rPr lang="en-CA" b="1" dirty="0"/>
              <a:t>antiplatelet agent</a:t>
            </a:r>
            <a:r>
              <a:rPr lang="en-CA" dirty="0"/>
              <a:t>: aspirin (81 mg daily), or </a:t>
            </a:r>
            <a:r>
              <a:rPr lang="en-CA" dirty="0" err="1"/>
              <a:t>clopidogrel</a:t>
            </a:r>
            <a:r>
              <a:rPr lang="en-CA" dirty="0"/>
              <a:t> (75 mg daily)</a:t>
            </a:r>
          </a:p>
          <a:p>
            <a:pPr lvl="1"/>
            <a:r>
              <a:rPr lang="en-CA" dirty="0"/>
              <a:t>Regular </a:t>
            </a:r>
            <a:r>
              <a:rPr lang="en-CA" b="1" dirty="0"/>
              <a:t>exercise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Control of </a:t>
            </a:r>
            <a:r>
              <a:rPr lang="en-CA" b="1" dirty="0"/>
              <a:t>obesity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The identification and treatment of patients with </a:t>
            </a:r>
            <a:r>
              <a:rPr lang="en-CA" b="1" dirty="0"/>
              <a:t>diabetes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b="1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 A1c &lt;7%)</a:t>
            </a:r>
          </a:p>
        </p:txBody>
      </p:sp>
    </p:spTree>
    <p:extLst>
      <p:ext uri="{BB962C8B-B14F-4D97-AF65-F5344CB8AC3E}">
        <p14:creationId xmlns:p14="http://schemas.microsoft.com/office/powerpoint/2010/main" val="2823732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PAD Medical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3200" dirty="0"/>
              <a:t>Compliance with BMT increases</a:t>
            </a:r>
          </a:p>
          <a:p>
            <a:endParaRPr lang="en-CA" sz="3200" dirty="0"/>
          </a:p>
          <a:p>
            <a:pPr lvl="1"/>
            <a:r>
              <a:rPr lang="en-CA" sz="2800" dirty="0"/>
              <a:t>Walking distance </a:t>
            </a:r>
          </a:p>
          <a:p>
            <a:pPr lvl="1"/>
            <a:r>
              <a:rPr lang="en-CA" sz="2800" dirty="0"/>
              <a:t>Affords protection against cardiovascular events </a:t>
            </a:r>
          </a:p>
          <a:p>
            <a:pPr lvl="1"/>
            <a:r>
              <a:rPr lang="en-CA" sz="2800" dirty="0"/>
              <a:t>Improves the quality of life and life expectancy</a:t>
            </a:r>
          </a:p>
          <a:p>
            <a:pPr lvl="1"/>
            <a:r>
              <a:rPr lang="en-CA" sz="2800" dirty="0"/>
              <a:t>BMT reduces the overall intervention risks and increases the likely success</a:t>
            </a:r>
          </a:p>
          <a:p>
            <a:endParaRPr lang="en-CA" sz="3200" dirty="0"/>
          </a:p>
          <a:p>
            <a:r>
              <a:rPr lang="en-CA" sz="3200" dirty="0"/>
              <a:t>Many patients fail to comply</a:t>
            </a:r>
          </a:p>
        </p:txBody>
      </p:sp>
    </p:spTree>
    <p:extLst>
      <p:ext uri="{BB962C8B-B14F-4D97-AF65-F5344CB8AC3E}">
        <p14:creationId xmlns:p14="http://schemas.microsoft.com/office/powerpoint/2010/main" val="326549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Endovascular and Surgical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CA" sz="3200" dirty="0"/>
          </a:p>
          <a:p>
            <a:r>
              <a:rPr lang="en-CA" sz="3200" dirty="0"/>
              <a:t>Indications for intervention are:</a:t>
            </a:r>
          </a:p>
          <a:p>
            <a:pPr lvl="1"/>
            <a:r>
              <a:rPr lang="en-CA" sz="2800" dirty="0"/>
              <a:t>Disabling claudication pain </a:t>
            </a:r>
          </a:p>
          <a:p>
            <a:pPr lvl="1"/>
            <a:r>
              <a:rPr lang="en-CA" sz="2800" dirty="0"/>
              <a:t>CLI</a:t>
            </a:r>
          </a:p>
          <a:p>
            <a:pPr lvl="1"/>
            <a:endParaRPr lang="en-CA" sz="2800" dirty="0"/>
          </a:p>
          <a:p>
            <a:r>
              <a:rPr lang="en-CA" sz="3200" dirty="0"/>
              <a:t>Intervention includes</a:t>
            </a:r>
          </a:p>
          <a:p>
            <a:pPr lvl="1"/>
            <a:r>
              <a:rPr lang="en-CA" sz="2800" dirty="0"/>
              <a:t>Balloon angioplasty, with or without stenting </a:t>
            </a:r>
          </a:p>
          <a:p>
            <a:pPr lvl="1"/>
            <a:r>
              <a:rPr lang="en-CA" sz="2800" dirty="0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3472377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Endovascular Intervention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A49CEC-AC04-874B-BD38-CC7EB1409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929136"/>
          </a:xfrm>
        </p:spPr>
        <p:txBody>
          <a:bodyPr>
            <a:normAutofit/>
          </a:bodyPr>
          <a:lstStyle/>
          <a:p>
            <a:r>
              <a:rPr lang="en-CA" dirty="0"/>
              <a:t>The lesion is identified </a:t>
            </a:r>
          </a:p>
          <a:p>
            <a:r>
              <a:rPr lang="en-CA" dirty="0"/>
              <a:t>Crossed with a wire</a:t>
            </a:r>
          </a:p>
          <a:p>
            <a:r>
              <a:rPr lang="en-CA" dirty="0"/>
              <a:t>A balloon is inserted and inflated</a:t>
            </a:r>
          </a:p>
          <a:p>
            <a:r>
              <a:rPr lang="en-CA" dirty="0"/>
              <a:t>This enlarges the lumen by disrupting the plaque</a:t>
            </a:r>
          </a:p>
          <a:p>
            <a:endParaRPr lang="en-CA" dirty="0"/>
          </a:p>
          <a:p>
            <a:r>
              <a:rPr lang="en-CA" dirty="0"/>
              <a:t>In patients with occlusions and complex disease, stents may be deployed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4FA677-FB9C-1F45-8A1D-2960F9A15C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64478" y="1690688"/>
            <a:ext cx="3242938" cy="46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18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Endovascular Intervention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A49CEC-AC04-874B-BD38-CC7EB1409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05804"/>
          </a:xfrm>
        </p:spPr>
        <p:txBody>
          <a:bodyPr>
            <a:normAutofit/>
          </a:bodyPr>
          <a:lstStyle/>
          <a:p>
            <a:r>
              <a:rPr lang="en-CA" dirty="0"/>
              <a:t>Drug-eluting balloons and stents reduce the neointimal hyperplasia that can lead to restenosis and occlusion </a:t>
            </a:r>
          </a:p>
          <a:p>
            <a:endParaRPr lang="en-CA" dirty="0"/>
          </a:p>
          <a:p>
            <a:r>
              <a:rPr lang="en-US" dirty="0"/>
              <a:t>Favorable lesions  - short concentric stenosis</a:t>
            </a:r>
          </a:p>
          <a:p>
            <a:endParaRPr lang="en-US" dirty="0"/>
          </a:p>
          <a:p>
            <a:r>
              <a:rPr lang="en-US" dirty="0"/>
              <a:t>Unfavorable lesions- long eccentric stenosis or occlusion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4FA677-FB9C-1F45-8A1D-2960F9A15C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64478" y="1690688"/>
            <a:ext cx="3242938" cy="46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39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68970C-EC28-F741-862C-5399EE0F80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46206" y="3565731"/>
            <a:ext cx="8745794" cy="3028932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4595936-8437-9E4E-89C7-E75D983F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075863" cy="2451100"/>
          </a:xfrm>
        </p:spPr>
        <p:txBody>
          <a:bodyPr/>
          <a:lstStyle/>
          <a:p>
            <a:r>
              <a:rPr lang="en-CA" b="1" dirty="0"/>
              <a:t>Endarterectomy </a:t>
            </a:r>
          </a:p>
          <a:p>
            <a:r>
              <a:rPr lang="en-CA" dirty="0"/>
              <a:t>Direct removal of atherosclerotic plaque and thrombus, usually done at the </a:t>
            </a:r>
            <a:r>
              <a:rPr lang="en-CA" b="1" dirty="0"/>
              <a:t>carotid and femoral </a:t>
            </a:r>
            <a:r>
              <a:rPr lang="en-CA" dirty="0"/>
              <a:t>bifurcations </a:t>
            </a:r>
          </a:p>
        </p:txBody>
      </p:sp>
    </p:spTree>
    <p:extLst>
      <p:ext uri="{BB962C8B-B14F-4D97-AF65-F5344CB8AC3E}">
        <p14:creationId xmlns:p14="http://schemas.microsoft.com/office/powerpoint/2010/main" val="4206831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FD52EA7-F080-BD4A-886E-1D02EC6D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Bypass Grafting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810EB-5D78-4041-A8C5-EDC0DA4070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For a bypass operation to be successful in the long term, three conditions must be fulfilled: </a:t>
            </a:r>
          </a:p>
          <a:p>
            <a:r>
              <a:rPr lang="en-CA" dirty="0"/>
              <a:t>There must be high-flow, high-pressure blood entering the graft </a:t>
            </a:r>
            <a:r>
              <a:rPr lang="en-CA" b="1" dirty="0"/>
              <a:t>(inflow) </a:t>
            </a:r>
          </a:p>
          <a:p>
            <a:r>
              <a:rPr lang="en-CA" dirty="0"/>
              <a:t>The </a:t>
            </a:r>
            <a:r>
              <a:rPr lang="en-CA" b="1" dirty="0"/>
              <a:t>conduit</a:t>
            </a:r>
            <a:r>
              <a:rPr lang="en-CA" dirty="0"/>
              <a:t> must be suitable </a:t>
            </a:r>
          </a:p>
          <a:p>
            <a:r>
              <a:rPr lang="en-CA" dirty="0"/>
              <a:t>The blood must have somewhere to go when it leaves the graft </a:t>
            </a:r>
            <a:r>
              <a:rPr lang="en-CA" b="1" dirty="0"/>
              <a:t>(outflow or run-off)</a:t>
            </a:r>
            <a:br>
              <a:rPr lang="en-CA" dirty="0"/>
            </a:b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8A3565-064C-AD4B-8C53-A002C24BF9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69200" y="1981994"/>
            <a:ext cx="2387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90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FD52EA7-F080-BD4A-886E-1D02EC6D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Bypass Grafting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810EB-5D78-4041-A8C5-EDC0DA407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63665"/>
          </a:xfrm>
        </p:spPr>
        <p:txBody>
          <a:bodyPr>
            <a:normAutofit/>
          </a:bodyPr>
          <a:lstStyle/>
          <a:p>
            <a:r>
              <a:rPr lang="en-CA" dirty="0"/>
              <a:t>Two main types of conduit are available: </a:t>
            </a:r>
          </a:p>
          <a:p>
            <a:endParaRPr lang="en-CA" dirty="0"/>
          </a:p>
          <a:p>
            <a:r>
              <a:rPr lang="en-CA" b="1" dirty="0"/>
              <a:t>Autogenous material</a:t>
            </a:r>
            <a:r>
              <a:rPr lang="en-CA" dirty="0"/>
              <a:t>, most commonly a vein</a:t>
            </a:r>
          </a:p>
          <a:p>
            <a:endParaRPr lang="en-CA" dirty="0"/>
          </a:p>
          <a:p>
            <a:r>
              <a:rPr lang="en-CA" b="1" dirty="0"/>
              <a:t>Prosthetic material</a:t>
            </a:r>
            <a:r>
              <a:rPr lang="en-CA" dirty="0"/>
              <a:t>, expanded polytetrafluoroethylene (</a:t>
            </a:r>
            <a:r>
              <a:rPr lang="en-CA" dirty="0" err="1"/>
              <a:t>ePTFE</a:t>
            </a:r>
            <a:r>
              <a:rPr lang="en-CA" dirty="0"/>
              <a:t>) or Dacron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CECE128-79E2-E94E-B322-F22502789A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34981" y="1829157"/>
            <a:ext cx="3495367" cy="4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77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FD52EA7-F080-BD4A-886E-1D02EC6D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Bypass Grafting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BAA918-B35A-C947-90B8-74511848DC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30" y="3144044"/>
            <a:ext cx="2222500" cy="17145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7D20AD-B0FF-1449-8E82-ECE59FC5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81652"/>
          </a:xfrm>
        </p:spPr>
        <p:txBody>
          <a:bodyPr>
            <a:normAutofit/>
          </a:bodyPr>
          <a:lstStyle/>
          <a:p>
            <a:r>
              <a:rPr lang="en-CA" b="1" dirty="0" err="1"/>
              <a:t>Extraanatomic</a:t>
            </a:r>
            <a:r>
              <a:rPr lang="en-CA" b="1" dirty="0"/>
              <a:t> bypass </a:t>
            </a:r>
          </a:p>
          <a:p>
            <a:r>
              <a:rPr lang="en-CA" dirty="0"/>
              <a:t>Lesser procedures, and preferred in high-risk patients or those that have a limited life expectancy </a:t>
            </a:r>
          </a:p>
          <a:p>
            <a:pPr lvl="1"/>
            <a:r>
              <a:rPr lang="en-CA" dirty="0"/>
              <a:t>Fem-Fem crossover for patients with an occluded iliac</a:t>
            </a:r>
          </a:p>
          <a:p>
            <a:pPr lvl="1"/>
            <a:r>
              <a:rPr lang="en-CA" dirty="0" err="1"/>
              <a:t>Axillobifemoral</a:t>
            </a:r>
            <a:r>
              <a:rPr lang="en-CA" dirty="0"/>
              <a:t> if both iliac arteries are occluded</a:t>
            </a:r>
          </a:p>
          <a:p>
            <a:r>
              <a:rPr lang="en-CA" dirty="0"/>
              <a:t>Do not have as good long-term patency as anatomic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0FD3BB-4E04-814D-876C-5E545EBB9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560" y="1825625"/>
            <a:ext cx="23622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4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862FFE-9FF0-9E46-9B91-9EA581F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Arterial system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F6656-1F42-7642-A26A-2A6EC4C6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9475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Elastic arteries</a:t>
            </a:r>
            <a:r>
              <a:rPr lang="en-US" sz="3600" dirty="0"/>
              <a:t>: Aorta &amp; Beginning of its large branches have preponderance of elastic fibers in media</a:t>
            </a:r>
          </a:p>
          <a:p>
            <a:endParaRPr lang="en-US" sz="3600" dirty="0"/>
          </a:p>
          <a:p>
            <a:r>
              <a:rPr lang="en-US" sz="3600" b="1" dirty="0"/>
              <a:t>Muscular arteries</a:t>
            </a:r>
            <a:r>
              <a:rPr lang="en-US" sz="3600" dirty="0"/>
              <a:t>: medium sized arteries, distributing arteries exhibit smooth muscles in their walls</a:t>
            </a:r>
          </a:p>
          <a:p>
            <a:endParaRPr lang="en-US" sz="3600" dirty="0"/>
          </a:p>
          <a:p>
            <a:r>
              <a:rPr lang="en-US" sz="3600" b="1" dirty="0"/>
              <a:t>Small arteries</a:t>
            </a:r>
            <a:r>
              <a:rPr lang="en-US" sz="3600" dirty="0"/>
              <a:t>: major site of autonomic regulation of blood flow</a:t>
            </a:r>
          </a:p>
        </p:txBody>
      </p:sp>
    </p:spTree>
    <p:extLst>
      <p:ext uri="{BB962C8B-B14F-4D97-AF65-F5344CB8AC3E}">
        <p14:creationId xmlns:p14="http://schemas.microsoft.com/office/powerpoint/2010/main" val="1186899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Choice of treatment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Patients symptoms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Life expectancy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B779B0-9F5D-B346-AA8C-A655CB0C06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Risk and benefits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Anatomy of the disease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Prior interventions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3869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Diabetic 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r>
              <a:rPr lang="en-CA" dirty="0"/>
              <a:t>Approximately 40% of patients with CLI have diabetes</a:t>
            </a:r>
          </a:p>
          <a:p>
            <a:endParaRPr lang="en-CA" dirty="0"/>
          </a:p>
          <a:p>
            <a:r>
              <a:rPr lang="en-CA" dirty="0"/>
              <a:t>Combination of </a:t>
            </a:r>
            <a:r>
              <a:rPr lang="en-CA" b="1" dirty="0"/>
              <a:t>ischemia, neuropathy and immunocompromise </a:t>
            </a:r>
            <a:r>
              <a:rPr lang="en-CA" b="1" dirty="0" err="1"/>
              <a:t>pt</a:t>
            </a:r>
            <a:endParaRPr lang="en-CA" b="1" dirty="0"/>
          </a:p>
          <a:p>
            <a:endParaRPr lang="en-CA" dirty="0"/>
          </a:p>
          <a:p>
            <a:r>
              <a:rPr lang="en-CA" b="1" dirty="0"/>
              <a:t>Arteries are often calcified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Severe multisystem arterial disease (CAD, CVD and PAD)</a:t>
            </a:r>
          </a:p>
        </p:txBody>
      </p:sp>
    </p:spTree>
    <p:extLst>
      <p:ext uri="{BB962C8B-B14F-4D97-AF65-F5344CB8AC3E}">
        <p14:creationId xmlns:p14="http://schemas.microsoft.com/office/powerpoint/2010/main" val="2127616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Diabetic 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endParaRPr lang="en-CA" dirty="0"/>
          </a:p>
          <a:p>
            <a:r>
              <a:rPr lang="en-CA" dirty="0"/>
              <a:t>The feet of diabetic patients are very susceptible to sepsis, ulceration and gangrene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Diabetic vascular disease has a tendency for the </a:t>
            </a:r>
            <a:r>
              <a:rPr lang="en-CA" dirty="0" err="1"/>
              <a:t>infrapopliteal</a:t>
            </a:r>
            <a:r>
              <a:rPr lang="en-CA" dirty="0"/>
              <a:t> vessels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34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Diabetic 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r>
              <a:rPr lang="en-CA" b="1" dirty="0"/>
              <a:t>Diabetic neuropathy affects the motor, sensory and autonomic nerves</a:t>
            </a:r>
          </a:p>
          <a:p>
            <a:endParaRPr lang="en-CA" b="1" dirty="0"/>
          </a:p>
          <a:p>
            <a:r>
              <a:rPr lang="en-CA" dirty="0"/>
              <a:t>Diabetic neuropathy may lead to foot ulceration in its own, and also complicates peripheral ischemia</a:t>
            </a:r>
          </a:p>
          <a:p>
            <a:endParaRPr lang="en-CA" b="1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11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4366A2-047F-4E4A-BFB5-23CB146AE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Sensory Neuropathy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Patient incapable of feeling pain </a:t>
            </a:r>
          </a:p>
          <a:p>
            <a:endParaRPr lang="en-CA" dirty="0"/>
          </a:p>
          <a:p>
            <a:r>
              <a:rPr lang="en-CA" dirty="0"/>
              <a:t>It affects proprioception such that, when walking, pressure is applied at unusual sites </a:t>
            </a:r>
          </a:p>
          <a:p>
            <a:endParaRPr lang="en-CA" dirty="0"/>
          </a:p>
          <a:p>
            <a:r>
              <a:rPr lang="en-CA" dirty="0"/>
              <a:t>This leads to ulcer formation and joint destruction (Charcot’s Foot</a:t>
            </a:r>
            <a:r>
              <a:rPr lang="en-CA" sz="2200" dirty="0"/>
              <a:t>)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6EB53A9-57D1-0B4A-AB67-B5E677339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4973" y="1825625"/>
            <a:ext cx="4597580" cy="43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43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Motor Neuropathy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The flexors are affected more than the extensors</a:t>
            </a:r>
          </a:p>
          <a:p>
            <a:endParaRPr lang="en-CA" dirty="0"/>
          </a:p>
          <a:p>
            <a:r>
              <a:rPr lang="en-CA" dirty="0"/>
              <a:t>The extensors are unopposed and the toes become dorsiflexed </a:t>
            </a:r>
          </a:p>
          <a:p>
            <a:endParaRPr lang="en-CA" dirty="0"/>
          </a:p>
          <a:p>
            <a:r>
              <a:rPr lang="en-CA" dirty="0"/>
              <a:t>This exposes the metatarsal heads to abnormal pressure, and they are a frequent site of callus formation and ulceration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ABAFAAD-AA71-5440-8A66-86F9BE7FD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17525"/>
            <a:ext cx="5181600" cy="29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49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Autonomic Neuropathy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sz="3200" dirty="0"/>
          </a:p>
          <a:p>
            <a:r>
              <a:rPr lang="en-CA" sz="3200" dirty="0"/>
              <a:t>Dry foot deficient in the sweat that normally lubricates the skin and contains antibacterial substances </a:t>
            </a:r>
          </a:p>
          <a:p>
            <a:endParaRPr lang="en-CA" sz="3200" dirty="0"/>
          </a:p>
          <a:p>
            <a:r>
              <a:rPr lang="en-CA" sz="3200" dirty="0"/>
              <a:t>Causing scaling and fissuring</a:t>
            </a:r>
          </a:p>
          <a:p>
            <a:endParaRPr lang="en-CA" sz="3200" dirty="0"/>
          </a:p>
          <a:p>
            <a:r>
              <a:rPr lang="en-CA" sz="3200" dirty="0"/>
              <a:t>Abnormal flow in the bones due to loss of autonomic control may also contribute to osteopenia and bony collapse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88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6904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Physical exam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Similar to PAD</a:t>
            </a:r>
          </a:p>
        </p:txBody>
      </p:sp>
    </p:spTree>
    <p:extLst>
      <p:ext uri="{BB962C8B-B14F-4D97-AF65-F5344CB8AC3E}">
        <p14:creationId xmlns:p14="http://schemas.microsoft.com/office/powerpoint/2010/main" val="963634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DF Prevention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6904"/>
          </a:xfrm>
        </p:spPr>
        <p:txBody>
          <a:bodyPr/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Diabetic control (</a:t>
            </a:r>
            <a:r>
              <a:rPr lang="en-C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 A1c &lt;7%)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Comprehensive behavioral foot care education </a:t>
            </a:r>
          </a:p>
          <a:p>
            <a:pPr lvl="1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the feet with soap daily and dry it thoroughly</a:t>
            </a:r>
          </a:p>
          <a:p>
            <a:pPr lvl="1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Use a file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to shape the nails (not a clipper)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Keep the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skin moisturized</a:t>
            </a:r>
          </a:p>
          <a:p>
            <a:pPr lvl="1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Don’t walk barefoot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Change daily into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clean soft socks</a:t>
            </a:r>
          </a:p>
          <a:p>
            <a:pPr lvl="1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Daily foot inspection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for injuries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Therapeutic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foot wear</a:t>
            </a:r>
          </a:p>
        </p:txBody>
      </p:sp>
    </p:spTree>
    <p:extLst>
      <p:ext uri="{BB962C8B-B14F-4D97-AF65-F5344CB8AC3E}">
        <p14:creationId xmlns:p14="http://schemas.microsoft.com/office/powerpoint/2010/main" val="38417970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DF Management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5852"/>
          </a:xfrm>
        </p:spPr>
        <p:txBody>
          <a:bodyPr>
            <a:normAutofit lnSpcReduction="10000"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If the blood supply to the foot is adequate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Excise dead tissue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Control the Infection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Protected the foot from pressure (off-loading)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If there is ischemia, the priority is to revascularize the foot, if possible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Many patients present late, with extensive tissue loss and un-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reconstructable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disease accounting for the very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high amputation rate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8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862FFE-9FF0-9E46-9B91-9EA581F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29A577-C61A-754F-9E6E-1386D3160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3846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Non Modifiable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Male gender</a:t>
            </a:r>
          </a:p>
          <a:p>
            <a:pPr lvl="1"/>
            <a:r>
              <a:rPr lang="en-US" dirty="0"/>
              <a:t>Menopause</a:t>
            </a:r>
          </a:p>
          <a:p>
            <a:pPr lvl="1"/>
            <a:r>
              <a:rPr lang="en-US" dirty="0"/>
              <a:t>Familial predisposition</a:t>
            </a:r>
          </a:p>
          <a:p>
            <a:pPr lvl="1"/>
            <a:r>
              <a:rPr lang="en-US" dirty="0"/>
              <a:t>Genetic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Other risk factors</a:t>
            </a:r>
          </a:p>
          <a:p>
            <a:pPr lvl="1"/>
            <a:r>
              <a:rPr lang="en-US" dirty="0"/>
              <a:t>Sedentary life style</a:t>
            </a:r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/>
              <a:t>Elevated homocysteine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9A8A67-731B-8546-9512-96BF2243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3846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Modifiable – Major Factors</a:t>
            </a:r>
          </a:p>
          <a:p>
            <a:pPr lvl="1"/>
            <a:r>
              <a:rPr lang="en-US" dirty="0"/>
              <a:t>Smoking </a:t>
            </a:r>
          </a:p>
          <a:p>
            <a:pPr lvl="1"/>
            <a:r>
              <a:rPr lang="en-US" dirty="0"/>
              <a:t>HTN</a:t>
            </a:r>
          </a:p>
          <a:p>
            <a:pPr lvl="1"/>
            <a:r>
              <a:rPr lang="en-US" dirty="0"/>
              <a:t>DM</a:t>
            </a:r>
          </a:p>
          <a:p>
            <a:pPr lvl="1"/>
            <a:r>
              <a:rPr lang="en-US" dirty="0"/>
              <a:t>Dyslipidemia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Stressfull</a:t>
            </a:r>
            <a:r>
              <a:rPr lang="en-US" dirty="0"/>
              <a:t> &amp; competitive life style</a:t>
            </a:r>
          </a:p>
          <a:p>
            <a:pPr lvl="1"/>
            <a:r>
              <a:rPr lang="en-US" dirty="0"/>
              <a:t>Type A personality</a:t>
            </a:r>
          </a:p>
          <a:p>
            <a:pPr lvl="1"/>
            <a:r>
              <a:rPr lang="en-US" dirty="0"/>
              <a:t>High carbohydrate intake</a:t>
            </a:r>
          </a:p>
        </p:txBody>
      </p:sp>
    </p:spTree>
    <p:extLst>
      <p:ext uri="{BB962C8B-B14F-4D97-AF65-F5344CB8AC3E}">
        <p14:creationId xmlns:p14="http://schemas.microsoft.com/office/powerpoint/2010/main" val="2116581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Acute Limb Ischemia  (ALI)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Etiology</a:t>
            </a: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Acute limb ischemia is caused most frequently 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Acute thrombotic occlusion of a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preexisting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stenotic arterial segment (60%)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Embolism (30%)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</a:p>
          <a:p>
            <a:pPr lvl="1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Distinguishing between thrombosis and embolism is important because investigation, treatment and prognosis are different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53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ALI Etiology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More than 70% of peripheral emboli are due to AF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Thrombosis in situ may arise from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Acute plaque rupture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Hypovolaemia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Increased blood coagulability (e.g., in association with sepsis, malignancy)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Pump failure (e.g., cardiac event)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F8C733-90AF-5949-86D3-F8AC51A66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5913" y="2269671"/>
            <a:ext cx="4808143" cy="35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10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ALI Classification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1430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On the basis of onset and severity</a:t>
            </a:r>
          </a:p>
          <a:p>
            <a:endParaRPr lang="en-CA" dirty="0"/>
          </a:p>
          <a:p>
            <a:r>
              <a:rPr lang="en-CA" b="1" dirty="0"/>
              <a:t>Incomplete acute ischemia </a:t>
            </a:r>
            <a:r>
              <a:rPr lang="en-CA" dirty="0"/>
              <a:t>(usually due to thrombosis in situ) can often be treated medically, at least in the first instance</a:t>
            </a:r>
          </a:p>
          <a:p>
            <a:endParaRPr lang="en-CA" b="1" dirty="0"/>
          </a:p>
          <a:p>
            <a:r>
              <a:rPr lang="en-CA" b="1" dirty="0"/>
              <a:t>Complete ischemia </a:t>
            </a:r>
            <a:r>
              <a:rPr lang="en-CA" dirty="0"/>
              <a:t>(usually due to embolus) will normally result in extensive irreversible tissue injury within </a:t>
            </a:r>
            <a:r>
              <a:rPr lang="en-CA" b="1" dirty="0"/>
              <a:t>6 hours </a:t>
            </a:r>
            <a:r>
              <a:rPr lang="en-CA" dirty="0"/>
              <a:t>unless the limb is revascularized</a:t>
            </a:r>
          </a:p>
          <a:p>
            <a:endParaRPr lang="en-CA" b="1" dirty="0"/>
          </a:p>
          <a:p>
            <a:r>
              <a:rPr lang="en-CA" b="1" dirty="0"/>
              <a:t>Irreversible ischemia </a:t>
            </a:r>
            <a:r>
              <a:rPr lang="en-CA" dirty="0"/>
              <a:t>mandates early amputation or, if the patient is elderly and unfit, end-of-life care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61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D3F60A8-111A-4D44-A1F8-65C71C2F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ALI Clinical features 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F88456-8B36-3947-984A-AFE52AF2F1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6 Ps :</a:t>
            </a:r>
          </a:p>
          <a:p>
            <a:endParaRPr lang="en-US" sz="3600" dirty="0"/>
          </a:p>
          <a:p>
            <a:r>
              <a:rPr lang="en-US" sz="3600" dirty="0"/>
              <a:t>Pain</a:t>
            </a:r>
          </a:p>
          <a:p>
            <a:endParaRPr lang="en-US" sz="3600" dirty="0"/>
          </a:p>
          <a:p>
            <a:r>
              <a:rPr lang="en-US" sz="3600" dirty="0"/>
              <a:t>Pallor</a:t>
            </a:r>
          </a:p>
          <a:p>
            <a:endParaRPr lang="en-US" sz="3600" dirty="0"/>
          </a:p>
          <a:p>
            <a:r>
              <a:rPr lang="en-US" sz="3600" dirty="0" err="1"/>
              <a:t>Pulselesness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0D92F-3440-7249-A8FB-E41C393D6A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Paresthesia</a:t>
            </a:r>
          </a:p>
          <a:p>
            <a:endParaRPr lang="en-US" sz="3600" dirty="0"/>
          </a:p>
          <a:p>
            <a:r>
              <a:rPr lang="en-US" sz="3600" dirty="0"/>
              <a:t>Paralysis</a:t>
            </a:r>
          </a:p>
          <a:p>
            <a:endParaRPr lang="en-US" sz="3600" dirty="0"/>
          </a:p>
          <a:p>
            <a:r>
              <a:rPr lang="en-US" sz="3600" dirty="0" err="1"/>
              <a:t>Poikilothermia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63132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D3F60A8-111A-4D44-A1F8-65C71C2F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ALI Clinical features 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F88456-8B36-3947-984A-AFE52AF2F1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Paralysis</a:t>
            </a:r>
            <a:r>
              <a:rPr lang="en-CA" dirty="0"/>
              <a:t> (inability to wiggle toes/fingers) </a:t>
            </a:r>
          </a:p>
          <a:p>
            <a:endParaRPr lang="en-CA" b="1" dirty="0"/>
          </a:p>
          <a:p>
            <a:r>
              <a:rPr lang="en-CA" b="1" dirty="0"/>
              <a:t>Paraesthesia</a:t>
            </a:r>
            <a:r>
              <a:rPr lang="en-CA" dirty="0"/>
              <a:t> (loss of light touch over the dorsum of the foot/hand</a:t>
            </a:r>
          </a:p>
          <a:p>
            <a:endParaRPr lang="en-CA" b="1" dirty="0"/>
          </a:p>
          <a:p>
            <a:r>
              <a:rPr lang="en-CA" b="1" dirty="0"/>
              <a:t>The other Ps assist the diagnosis</a:t>
            </a:r>
            <a:endParaRPr lang="en-CA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1D9D407-6291-2C41-8D1F-BD19C2AFAC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2958" y="1950316"/>
            <a:ext cx="5294072" cy="41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5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ALI Clinical features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Acute complete ischemia is associated with intense distal arterial spasm and the limb is ‘marble’ white</a:t>
            </a:r>
          </a:p>
          <a:p>
            <a:endParaRPr lang="en-CA" dirty="0"/>
          </a:p>
          <a:p>
            <a:r>
              <a:rPr lang="en-CA" dirty="0"/>
              <a:t>As the spasm relaxes over the next few hours and then fills with deoxygenated blood, mottling appears</a:t>
            </a:r>
          </a:p>
          <a:p>
            <a:endParaRPr lang="en-CA" dirty="0"/>
          </a:p>
          <a:p>
            <a:r>
              <a:rPr lang="en-CA" dirty="0"/>
              <a:t>This appears light blue or purple, has a fine reticular pattern, and on pressure, so-called nonfixed mottling</a:t>
            </a:r>
          </a:p>
          <a:p>
            <a:endParaRPr lang="en-CA" dirty="0"/>
          </a:p>
          <a:p>
            <a:r>
              <a:rPr lang="en-CA" dirty="0"/>
              <a:t>At this stage, the limb is salvageable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F0EBCE-04FA-F847-8BE2-1B3EACA63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1285" y="1933009"/>
            <a:ext cx="3575957" cy="42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82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ALI Clinical features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As ischemia progresses, blood coagulates in the skin, leading to mottling that is darker in colour and does not blanch</a:t>
            </a:r>
          </a:p>
          <a:p>
            <a:endParaRPr lang="en-CA" dirty="0"/>
          </a:p>
          <a:p>
            <a:r>
              <a:rPr lang="en-CA" dirty="0"/>
              <a:t>Blistering and liquefaction </a:t>
            </a:r>
          </a:p>
          <a:p>
            <a:endParaRPr lang="en-CA" dirty="0"/>
          </a:p>
          <a:p>
            <a:r>
              <a:rPr lang="en-CA" dirty="0"/>
              <a:t>Attempts at revascularisation are futile and will lead to life-threatening reperfusion injury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FD595B-0C68-F34A-B68C-C2EA3E0370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9340" y="2726871"/>
            <a:ext cx="5194460" cy="25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3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Must be discussed immediately with a vascular surgeon</a:t>
            </a:r>
          </a:p>
          <a:p>
            <a:endParaRPr lang="en-CA" sz="3200" dirty="0"/>
          </a:p>
          <a:p>
            <a:r>
              <a:rPr lang="en-CA" sz="3200" dirty="0"/>
              <a:t>Blood work, ECG, and cross match</a:t>
            </a:r>
          </a:p>
          <a:p>
            <a:endParaRPr lang="en-CA" sz="3200" dirty="0"/>
          </a:p>
          <a:p>
            <a:r>
              <a:rPr lang="en-CA" sz="3200" dirty="0"/>
              <a:t>If there are no contraindications, IV heparin (5000-8000 IU) is administered</a:t>
            </a:r>
          </a:p>
          <a:p>
            <a:pPr lvl="1"/>
            <a:r>
              <a:rPr lang="en-CA" sz="2800" dirty="0"/>
              <a:t>to limit propagation of thrombus and protect the collaterals</a:t>
            </a:r>
          </a:p>
        </p:txBody>
      </p:sp>
    </p:spTree>
    <p:extLst>
      <p:ext uri="{BB962C8B-B14F-4D97-AF65-F5344CB8AC3E}">
        <p14:creationId xmlns:p14="http://schemas.microsoft.com/office/powerpoint/2010/main" val="1536207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If ischemia is complete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patient proceeds for embolectomy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If ischemia is incomplete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Preoperative imaging is obtained (simple embolectomy or thrombectomy is unlikely to be successful)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Preoperative optimization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62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Acute Embolus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36432"/>
          </a:xfrm>
        </p:spPr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Femoral embolus is associated with ischemia to the upper thigh 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Acute embolic occlusion of the aortic bifurcation (saddle embolus) leads to absent femoral pulses and having white or mottled waist &amp; legs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May also present with paraplegia due to ischemia of the cauda equina</a:t>
            </a:r>
          </a:p>
          <a:p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132CBA-5561-6147-8A2E-267083686F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30" y="1690688"/>
            <a:ext cx="4313348" cy="43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862FFE-9FF0-9E46-9B91-9EA581F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Pathophysiology of atherosclerosis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EEDD-4775-8942-BE02-6DF5A7F13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endParaRPr lang="en-CA" dirty="0"/>
          </a:p>
          <a:p>
            <a:r>
              <a:rPr lang="en-CA" sz="3600" dirty="0"/>
              <a:t>Endothelial injury </a:t>
            </a:r>
          </a:p>
          <a:p>
            <a:pPr lvl="1"/>
            <a:r>
              <a:rPr lang="en-CA" sz="3200" dirty="0"/>
              <a:t>Chemical </a:t>
            </a:r>
          </a:p>
          <a:p>
            <a:pPr lvl="1"/>
            <a:r>
              <a:rPr lang="en-CA" sz="3200" dirty="0"/>
              <a:t>Physical </a:t>
            </a:r>
          </a:p>
          <a:p>
            <a:pPr lvl="1"/>
            <a:r>
              <a:rPr lang="en-CA" sz="3200" dirty="0"/>
              <a:t>Atheroma</a:t>
            </a:r>
          </a:p>
          <a:p>
            <a:endParaRPr lang="en-CA" sz="3600" dirty="0"/>
          </a:p>
          <a:p>
            <a:r>
              <a:rPr lang="en-CA" sz="3600" dirty="0"/>
              <a:t>Hypertension, increases this stress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06C105-3B90-AF40-8F53-3262B033FD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4543" y="2618509"/>
            <a:ext cx="5329257" cy="269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7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Acute embolus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38461"/>
          </a:xfrm>
        </p:spPr>
        <p:txBody>
          <a:bodyPr>
            <a:normAutofit fontScale="925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Embolectomy can be performed under LA or GA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Postoperatively, the patient should continue on IV heparin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Warfarin reduces the risk of recurrent embolism but is associated with an annual risk of significant bleeding of 1–2%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in-hospital mortality from cardiac death or recurrent embolism, e.g. stroke, is 10-20%</a:t>
            </a:r>
          </a:p>
          <a:p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F0C66A-5DC7-6541-91EF-26209F0430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29" y="1638967"/>
            <a:ext cx="4145099" cy="45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15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Acute embolus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D7B8B6-EE59-D846-8323-D8F1D06EC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10" name="VID-20181006-WA0017">
            <a:hlinkClick r:id="" action="ppaction://media"/>
            <a:extLst>
              <a:ext uri="{FF2B5EF4-FFF2-40B4-BE49-F238E27FC236}">
                <a16:creationId xmlns:a16="http://schemas.microsoft.com/office/drawing/2014/main" id="{22F6545C-F67A-AF4B-BFF7-EA30C7A2845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090" y="1331666"/>
            <a:ext cx="2711669" cy="4845297"/>
          </a:xfrm>
        </p:spPr>
      </p:pic>
    </p:spTree>
    <p:extLst>
      <p:ext uri="{BB962C8B-B14F-4D97-AF65-F5344CB8AC3E}">
        <p14:creationId xmlns:p14="http://schemas.microsoft.com/office/powerpoint/2010/main" val="38555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Thrombosis in situ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Generally occurs in vessels affected by pre existent atherosclerosis</a:t>
            </a:r>
          </a:p>
          <a:p>
            <a:r>
              <a:rPr lang="en-US" sz="3200" dirty="0"/>
              <a:t>Ischemia is often less severe than with acute embolism</a:t>
            </a:r>
          </a:p>
          <a:p>
            <a:r>
              <a:rPr lang="en-US" sz="3200" dirty="0"/>
              <a:t>Location of occlusion may play a role in the severity of limb ischemia</a:t>
            </a:r>
          </a:p>
          <a:p>
            <a:endParaRPr lang="en-CA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Causes include 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Pump failure (e.g., silent or overt MI)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Hypovolaemia, which may be associated with widespread thrombosis</a:t>
            </a:r>
          </a:p>
          <a:p>
            <a:pPr lvl="1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Increased blood coagulability (e.g. sepsis, malignancy)</a:t>
            </a:r>
          </a:p>
          <a:p>
            <a:endParaRPr lang="en-US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03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Thrombosis in situ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3200" dirty="0"/>
              <a:t>Many patients can be managed medically</a:t>
            </a:r>
          </a:p>
          <a:p>
            <a:endParaRPr lang="en-CA" sz="3200" dirty="0"/>
          </a:p>
          <a:p>
            <a:r>
              <a:rPr lang="en-CA" sz="3200" dirty="0"/>
              <a:t>If the limb remains threatened then it may be possible to clear thrombus by </a:t>
            </a:r>
          </a:p>
          <a:p>
            <a:pPr lvl="1"/>
            <a:endParaRPr lang="en-CA" sz="3200" dirty="0"/>
          </a:p>
          <a:p>
            <a:pPr lvl="1"/>
            <a:r>
              <a:rPr lang="en-CA" sz="3200" dirty="0"/>
              <a:t>Thrombectomy</a:t>
            </a:r>
          </a:p>
          <a:p>
            <a:pPr lvl="1"/>
            <a:r>
              <a:rPr lang="en-CA" sz="3200" dirty="0"/>
              <a:t>Endoluminal techniques</a:t>
            </a:r>
          </a:p>
          <a:p>
            <a:pPr lvl="1"/>
            <a:r>
              <a:rPr lang="en-CA" sz="3200" dirty="0"/>
              <a:t>Thrombolysis</a:t>
            </a:r>
          </a:p>
          <a:p>
            <a:pPr lvl="1"/>
            <a:r>
              <a:rPr lang="en-CA" sz="3200" dirty="0"/>
              <a:t>Bypass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76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Thrombosis in situ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endParaRPr lang="en-CA" dirty="0"/>
          </a:p>
          <a:p>
            <a:r>
              <a:rPr lang="en-CA" dirty="0"/>
              <a:t>If an urgent intervention is required, the in-hospital limb loss rate may approach 30%, with an in-hospital mortality rate of 10–20%.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3FB745-DD09-904F-B83D-E0E6A0C627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2598" y="1825625"/>
            <a:ext cx="45808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019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1AE139-B5E0-9540-836E-E0A42AC29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Acute Embolus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821B10-E23A-5F40-94E9-E4178D1D2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Acute Thrombosis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31C8D3BB-5F14-464B-8529-6BB15DA6A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24883" y="2505075"/>
            <a:ext cx="3187597" cy="3684588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CD226218-8DA7-074F-A1C1-194A0F74FF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12032" y="2505075"/>
            <a:ext cx="2903523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2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Post Ischemic Syndrome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2461"/>
          </a:xfrm>
        </p:spPr>
        <p:txBody>
          <a:bodyPr>
            <a:normAutofit/>
          </a:bodyPr>
          <a:lstStyle/>
          <a:p>
            <a:r>
              <a:rPr lang="en-CA" b="1" dirty="0"/>
              <a:t>Compartment syndrome (local)</a:t>
            </a:r>
          </a:p>
          <a:p>
            <a:pPr lvl="1"/>
            <a:r>
              <a:rPr lang="en-CA" dirty="0"/>
              <a:t>Endothelial cell injury leads to increased permeability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The calf muscles are confined within tight fascial compartments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The increase in interstitial tissue pressure leads to muscle necrosis despite adequate arterial inflow: </a:t>
            </a:r>
            <a:r>
              <a:rPr lang="en-CA" b="1" dirty="0"/>
              <a:t>compartment syndrome  (&gt;25mmHg)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There is swelling and pain on squeezing the calf muscle or moving the ankle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Palpable pedal pulses do not exclude compartment syndrome </a:t>
            </a:r>
          </a:p>
          <a:p>
            <a:endParaRPr lang="en-CA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73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F8436DB-759C-F347-BF6A-A8D25FCA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Post Ischemic Syndrome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AABA6-612C-6F4E-8EBB-CF02E7D54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31971" cy="4351338"/>
          </a:xfrm>
        </p:spPr>
        <p:txBody>
          <a:bodyPr>
            <a:normAutofit/>
          </a:bodyPr>
          <a:lstStyle/>
          <a:p>
            <a:r>
              <a:rPr lang="en-CA" sz="3600" b="1" dirty="0"/>
              <a:t>Management</a:t>
            </a:r>
          </a:p>
          <a:p>
            <a:endParaRPr lang="en-CA" sz="3200" dirty="0"/>
          </a:p>
          <a:p>
            <a:r>
              <a:rPr lang="en-CA" sz="3200" b="1" dirty="0"/>
              <a:t>Prevention</a:t>
            </a:r>
            <a:r>
              <a:rPr lang="en-CA" sz="3200" dirty="0"/>
              <a:t> through expeditious revascularisation</a:t>
            </a:r>
          </a:p>
          <a:p>
            <a:endParaRPr lang="en-CA" sz="3200" dirty="0"/>
          </a:p>
          <a:p>
            <a:r>
              <a:rPr lang="en-CA" sz="3200" dirty="0"/>
              <a:t>Low threshold for </a:t>
            </a:r>
            <a:r>
              <a:rPr lang="en-CA" sz="3200" b="1" dirty="0"/>
              <a:t>fasciotomy</a:t>
            </a:r>
            <a:r>
              <a:rPr lang="en-CA" sz="3200" dirty="0"/>
              <a:t> to relieve the pressure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15258B-7BA1-A74A-9BC0-C3B772C2AE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79673" y="1826997"/>
            <a:ext cx="3726872" cy="48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861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Post Ischemic Syndrome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7717"/>
          </a:xfrm>
        </p:spPr>
        <p:txBody>
          <a:bodyPr>
            <a:normAutofit lnSpcReduction="10000"/>
          </a:bodyPr>
          <a:lstStyle/>
          <a:p>
            <a:r>
              <a:rPr lang="en-CA" b="1" dirty="0"/>
              <a:t>Reperfusion injury (systemic)</a:t>
            </a:r>
          </a:p>
          <a:p>
            <a:pPr lvl="1"/>
            <a:r>
              <a:rPr lang="en-CA" dirty="0"/>
              <a:t>Caused by activated neutrophils, free radicals, enzymes, hydrogen ions, carbon dioxide, potassium and myoglobin released from </a:t>
            </a:r>
            <a:r>
              <a:rPr lang="en-CA" dirty="0" err="1"/>
              <a:t>reperfused</a:t>
            </a:r>
            <a:r>
              <a:rPr lang="en-CA" dirty="0"/>
              <a:t> tissue</a:t>
            </a:r>
          </a:p>
          <a:p>
            <a:pPr lvl="1"/>
            <a:endParaRPr lang="en-CA" dirty="0"/>
          </a:p>
          <a:p>
            <a:r>
              <a:rPr lang="en-CA" dirty="0"/>
              <a:t>Leads to</a:t>
            </a:r>
          </a:p>
          <a:p>
            <a:pPr lvl="1"/>
            <a:endParaRPr lang="en-CA" dirty="0"/>
          </a:p>
          <a:p>
            <a:pPr lvl="1"/>
            <a:r>
              <a:rPr lang="en-CA" sz="2800" dirty="0"/>
              <a:t>Acute respiratory distress syndrome (ARDS)</a:t>
            </a:r>
          </a:p>
          <a:p>
            <a:pPr lvl="1"/>
            <a:r>
              <a:rPr lang="en-CA" sz="2800" dirty="0"/>
              <a:t>Myocardial stunning</a:t>
            </a:r>
          </a:p>
          <a:p>
            <a:pPr lvl="1"/>
            <a:r>
              <a:rPr lang="en-CA" sz="2800" dirty="0" err="1"/>
              <a:t>Endotoxaemia</a:t>
            </a:r>
            <a:endParaRPr lang="en-CA" sz="2800" dirty="0"/>
          </a:p>
          <a:p>
            <a:pPr lvl="1"/>
            <a:r>
              <a:rPr lang="en-CA" sz="2800" dirty="0"/>
              <a:t>Acute Tubular Necrosis</a:t>
            </a:r>
          </a:p>
          <a:p>
            <a:pPr lvl="1"/>
            <a:r>
              <a:rPr lang="en-CA" sz="2800" dirty="0"/>
              <a:t>Multiple organ failure and death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82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Post Ischemic Syndrome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7717"/>
          </a:xfrm>
        </p:spPr>
        <p:txBody>
          <a:bodyPr>
            <a:normAutofit/>
          </a:bodyPr>
          <a:lstStyle/>
          <a:p>
            <a:r>
              <a:rPr lang="en-CA" b="1" dirty="0"/>
              <a:t>Reperfusion injury (systemic)</a:t>
            </a:r>
          </a:p>
          <a:p>
            <a:endParaRPr lang="en-CA" dirty="0"/>
          </a:p>
          <a:p>
            <a:r>
              <a:rPr lang="en-CA" dirty="0"/>
              <a:t>Treatment</a:t>
            </a:r>
          </a:p>
          <a:p>
            <a:pPr lvl="1"/>
            <a:endParaRPr lang="en-CA" dirty="0"/>
          </a:p>
          <a:p>
            <a:pPr lvl="1"/>
            <a:r>
              <a:rPr lang="en-CA" b="1" dirty="0"/>
              <a:t>Hydrate</a:t>
            </a:r>
            <a:r>
              <a:rPr lang="en-CA" dirty="0"/>
              <a:t> the patient</a:t>
            </a:r>
          </a:p>
          <a:p>
            <a:pPr lvl="1"/>
            <a:r>
              <a:rPr lang="en-CA" b="1" dirty="0"/>
              <a:t>Communication</a:t>
            </a:r>
            <a:r>
              <a:rPr lang="en-CA" dirty="0"/>
              <a:t> with the anesthesiologist and intensivist</a:t>
            </a:r>
          </a:p>
          <a:p>
            <a:pPr lvl="1"/>
            <a:r>
              <a:rPr lang="en-CA" dirty="0"/>
              <a:t>Protect the heart with </a:t>
            </a:r>
            <a:r>
              <a:rPr lang="en-CA" b="1" dirty="0"/>
              <a:t>calcium</a:t>
            </a:r>
          </a:p>
          <a:p>
            <a:pPr lvl="1"/>
            <a:r>
              <a:rPr lang="en-CA" dirty="0"/>
              <a:t>Prevent and treat hyperkalemia before reperfusion</a:t>
            </a:r>
          </a:p>
          <a:p>
            <a:pPr lvl="1"/>
            <a:r>
              <a:rPr lang="en-CA" b="1" dirty="0"/>
              <a:t>Correct acidosis and produce alkalosis </a:t>
            </a:r>
            <a:r>
              <a:rPr lang="en-CA" dirty="0"/>
              <a:t>in anticipation to reperfusion</a:t>
            </a:r>
          </a:p>
          <a:p>
            <a:pPr lvl="1"/>
            <a:r>
              <a:rPr lang="en-CA" dirty="0"/>
              <a:t>Use</a:t>
            </a:r>
            <a:r>
              <a:rPr lang="en-CA" b="1" dirty="0"/>
              <a:t> inotropic </a:t>
            </a:r>
            <a:r>
              <a:rPr lang="en-CA" dirty="0"/>
              <a:t>support liberally</a:t>
            </a:r>
          </a:p>
        </p:txBody>
      </p:sp>
    </p:spTree>
    <p:extLst>
      <p:ext uri="{BB962C8B-B14F-4D97-AF65-F5344CB8AC3E}">
        <p14:creationId xmlns:p14="http://schemas.microsoft.com/office/powerpoint/2010/main" val="65349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862FFE-9FF0-9E46-9B91-9EA581F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Pathophysiology of atherosclerosis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EEDD-4775-8942-BE02-6DF5A7F13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56818"/>
          </a:xfrm>
        </p:spPr>
        <p:txBody>
          <a:bodyPr>
            <a:normAutofit/>
          </a:bodyPr>
          <a:lstStyle/>
          <a:p>
            <a:r>
              <a:rPr lang="en-CA" dirty="0"/>
              <a:t>Increased permeability to lipids and inflammatory cells </a:t>
            </a:r>
          </a:p>
          <a:p>
            <a:r>
              <a:rPr lang="en-CA" dirty="0"/>
              <a:t>Leucocytes adhere into the subendothelial space and digest lipids to become foam cells</a:t>
            </a:r>
          </a:p>
          <a:p>
            <a:r>
              <a:rPr lang="en-CA" dirty="0"/>
              <a:t>Protease and free radicals liberated</a:t>
            </a:r>
          </a:p>
          <a:p>
            <a:r>
              <a:rPr lang="en-CA" dirty="0"/>
              <a:t>Cytokines attract leucocytes and smooth muscle cells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8EFDCA-4DC1-CC48-808F-93B33200EB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30" y="1811888"/>
            <a:ext cx="4738370" cy="48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9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Cerebrovascular disease CVD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3146"/>
          </a:xfrm>
        </p:spPr>
        <p:txBody>
          <a:bodyPr>
            <a:normAutofit lnSpcReduction="10000"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 episode of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neurological dysfunction lasting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&gt;24 hours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of vascular etiology</a:t>
            </a: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Transient ischaemic attack 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Symptoms last for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less than 24 hours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Amaurosis fugax </a:t>
            </a:r>
          </a:p>
          <a:p>
            <a:pPr lvl="1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Transient incomplete unilateral loss of vision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never synchronously bilateral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 veil or curtain coming across the eye </a:t>
            </a:r>
          </a:p>
        </p:txBody>
      </p:sp>
    </p:spTree>
    <p:extLst>
      <p:ext uri="{BB962C8B-B14F-4D97-AF65-F5344CB8AC3E}">
        <p14:creationId xmlns:p14="http://schemas.microsoft.com/office/powerpoint/2010/main" val="3038853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CVD Pathophysiology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80% of strokes are ischemic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About half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of these are thought to be due to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atheroembolism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from the carotid bifurcation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origin of the internal carotid artery is most common site of atheroma formation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tighter the degree of stenosis, the more likely it is to cause symptoms</a:t>
            </a:r>
          </a:p>
        </p:txBody>
      </p:sp>
    </p:spTree>
    <p:extLst>
      <p:ext uri="{BB962C8B-B14F-4D97-AF65-F5344CB8AC3E}">
        <p14:creationId xmlns:p14="http://schemas.microsoft.com/office/powerpoint/2010/main" val="21999361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CVD Pathophysiology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Emboli entering the ophthalmic artery leads to </a:t>
            </a:r>
            <a:r>
              <a:rPr lang="en-CA" b="1" dirty="0"/>
              <a:t>amaurosis fugax </a:t>
            </a:r>
            <a:r>
              <a:rPr lang="en-CA" dirty="0"/>
              <a:t>or permanent monocular blindness on the </a:t>
            </a:r>
            <a:r>
              <a:rPr lang="en-CA" b="1" dirty="0"/>
              <a:t>same side (ipsilateral)</a:t>
            </a:r>
          </a:p>
          <a:p>
            <a:endParaRPr lang="en-CA" dirty="0"/>
          </a:p>
          <a:p>
            <a:r>
              <a:rPr lang="en-CA" dirty="0"/>
              <a:t>If they enter the middle cerebral artery they may cause </a:t>
            </a:r>
            <a:r>
              <a:rPr lang="en-CA" b="1" dirty="0"/>
              <a:t>hemiparesis and hemisensory loss on the opposite side (contralateral)</a:t>
            </a:r>
          </a:p>
          <a:p>
            <a:endParaRPr lang="en-CA" dirty="0"/>
          </a:p>
          <a:p>
            <a:r>
              <a:rPr lang="en-CA" dirty="0"/>
              <a:t>If the dominant hemisphere is affected there may also be dysphasia</a:t>
            </a:r>
          </a:p>
        </p:txBody>
      </p:sp>
    </p:spTree>
    <p:extLst>
      <p:ext uri="{BB962C8B-B14F-4D97-AF65-F5344CB8AC3E}">
        <p14:creationId xmlns:p14="http://schemas.microsoft.com/office/powerpoint/2010/main" val="3037669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CVD Clinical Assessment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47040"/>
          </a:xfrm>
        </p:spPr>
        <p:txBody>
          <a:bodyPr>
            <a:normAutofit lnSpcReduction="1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Complete History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Risk factor assessment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It is important to exclude other causes of cerebral ischemia and haemorrhage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Complete Neurological exam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‘Carotid’ bruit has no reliable relationship to the severity of the internal carotid artery disease and the risk of stroke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20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CVD Investigation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81652"/>
          </a:xfrm>
        </p:spPr>
        <p:txBody>
          <a:bodyPr>
            <a:normAutofit fontScale="85000" lnSpcReduction="10000"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Doppler (duplex) ultrasound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Magnetic resonance angiography (MRA)</a:t>
            </a:r>
          </a:p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Computed tomographic angiography (CTA)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Intraarterial digital subtraction </a:t>
            </a:r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angiography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 is associated with risk of TIA/stroke as it is an invasive procedure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055B06-278B-FE4F-872F-49E8F370C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3350" y="2322372"/>
            <a:ext cx="5020450" cy="37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495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CVD Investigation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81652"/>
          </a:xfrm>
        </p:spPr>
        <p:txBody>
          <a:bodyPr>
            <a:normAutofit fontScale="85000" lnSpcReduction="10000"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Doppler (duplex) ultrasound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Magnetic resonance angiography (MRA)</a:t>
            </a:r>
          </a:p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Computed tomographic angiography (CTA)</a:t>
            </a:r>
          </a:p>
          <a:p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Intraarterial digital subtraction </a:t>
            </a:r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angiography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 is associated with risk of TIA/stroke as it is an invasive procedure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61715B-14CF-7D4E-9E70-8C90501970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29" y="1825625"/>
            <a:ext cx="4738767" cy="47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82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0DA7C-589A-B34B-861C-80B4AB02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Asymptomatic CVD Management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EA01-0621-7F48-8899-0EDEB36F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96347"/>
          </a:xfrm>
        </p:spPr>
        <p:txBody>
          <a:bodyPr>
            <a:normAutofit fontScale="92500"/>
          </a:bodyPr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Are treated with BMT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Risk of developing TIA/stroke are low (&lt;10% at 5 years)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RRR is 50%, the ARR would be only 1% per year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number needed to prevent one TIA or stroke is at least 20–30</a:t>
            </a:r>
          </a:p>
          <a:p>
            <a:pPr marL="0" indent="0">
              <a:buNone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number needed to treat for symptomatic disease is less than 10</a:t>
            </a:r>
          </a:p>
        </p:txBody>
      </p:sp>
    </p:spTree>
    <p:extLst>
      <p:ext uri="{BB962C8B-B14F-4D97-AF65-F5344CB8AC3E}">
        <p14:creationId xmlns:p14="http://schemas.microsoft.com/office/powerpoint/2010/main" val="3721261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18C27-5B06-5E4B-8F2E-63219897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Carotid endarterectomy (CEA)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2C9A-A40C-794B-BA99-5BBA15674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11149"/>
          </a:xfrm>
        </p:spPr>
        <p:txBody>
          <a:bodyPr>
            <a:normAutofit fontScale="92500"/>
          </a:bodyPr>
          <a:lstStyle/>
          <a:p>
            <a:r>
              <a:rPr lang="en-CA" sz="3200" dirty="0"/>
              <a:t>CEA with BMT is associated with a significant reduction in recurrent stroke, compared with BMT alone</a:t>
            </a:r>
          </a:p>
          <a:p>
            <a:endParaRPr lang="en-CA" sz="3200" dirty="0"/>
          </a:p>
          <a:p>
            <a:pPr lvl="1"/>
            <a:r>
              <a:rPr lang="en-CA" sz="2800" dirty="0"/>
              <a:t>ICA stenosis (&gt; 50%) </a:t>
            </a:r>
          </a:p>
          <a:p>
            <a:pPr lvl="1"/>
            <a:r>
              <a:rPr lang="en-CA" sz="2800" dirty="0"/>
              <a:t>Life expectancy of at least 2y </a:t>
            </a:r>
          </a:p>
          <a:p>
            <a:pPr lvl="1"/>
            <a:r>
              <a:rPr lang="en-CA" sz="2800" dirty="0"/>
              <a:t>Can be undertaken with a stroke and/or death rate of &lt;5% </a:t>
            </a:r>
          </a:p>
          <a:p>
            <a:pPr lvl="1"/>
            <a:r>
              <a:rPr lang="en-CA" sz="2800" dirty="0"/>
              <a:t>The intervention can be performed soon</a:t>
            </a:r>
          </a:p>
          <a:p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D81759-2CC5-0C46-BD02-3E81CE1193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29997"/>
            <a:ext cx="5181600" cy="3342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106D2-5AD3-1D45-911B-43A990CB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012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18C27-5B06-5E4B-8F2E-63219897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Carotid endarterectomy (CEA)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2C9A-A40C-794B-BA99-5BBA15674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11149"/>
          </a:xfrm>
        </p:spPr>
        <p:txBody>
          <a:bodyPr>
            <a:normAutofit/>
          </a:bodyPr>
          <a:lstStyle/>
          <a:p>
            <a:r>
              <a:rPr lang="en-CA" dirty="0"/>
              <a:t>The sooner the better</a:t>
            </a:r>
          </a:p>
          <a:p>
            <a:r>
              <a:rPr lang="en-CA" dirty="0"/>
              <a:t>Performed under GA or LA</a:t>
            </a:r>
          </a:p>
          <a:p>
            <a:endParaRPr lang="en-CA" dirty="0"/>
          </a:p>
          <a:p>
            <a:r>
              <a:rPr lang="en-CA" dirty="0"/>
              <a:t>Patients with major stroke and little in the way of recovery are not candidates for carotid intervention</a:t>
            </a:r>
          </a:p>
          <a:p>
            <a:r>
              <a:rPr lang="en-CA" dirty="0"/>
              <a:t>Patients with an occluded ICA are not candidates for carotid intervention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D81759-2CC5-0C46-BD02-3E81CE1193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29997"/>
            <a:ext cx="5181600" cy="3342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106D2-5AD3-1D45-911B-43A990CB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079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8FBA0-7A21-E748-8D77-C682A978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Carotid Artery Stenting (CAS)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4B1F-EE5B-234A-A45E-EE7E2F8F2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22659"/>
          </a:xfrm>
        </p:spPr>
        <p:txBody>
          <a:bodyPr>
            <a:normAutofit lnSpcReduction="10000"/>
          </a:bodyPr>
          <a:lstStyle/>
          <a:p>
            <a:r>
              <a:rPr lang="en-CA" dirty="0"/>
              <a:t>The role of (CAS) remains controversial</a:t>
            </a:r>
          </a:p>
          <a:p>
            <a:endParaRPr lang="en-CA" dirty="0"/>
          </a:p>
          <a:p>
            <a:r>
              <a:rPr lang="en-CA" dirty="0"/>
              <a:t>Avoids a neck wound and the risks of cranial nerve injury</a:t>
            </a:r>
          </a:p>
          <a:p>
            <a:endParaRPr lang="en-CA" dirty="0"/>
          </a:p>
          <a:p>
            <a:r>
              <a:rPr lang="en-CA" dirty="0"/>
              <a:t>Reduces the risk of MI</a:t>
            </a:r>
          </a:p>
          <a:p>
            <a:endParaRPr lang="en-CA" dirty="0"/>
          </a:p>
          <a:p>
            <a:r>
              <a:rPr lang="en-CA" dirty="0"/>
              <a:t>Short-term risks of clinical and subclinical strokes are greater than CEA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E232E-FAC0-1743-873F-749283264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96EB-2D7A-0A49-924E-71C30F3CC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4600" y="2616994"/>
            <a:ext cx="48768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84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862FFE-9FF0-9E46-9B91-9EA581F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Pathophysiology of atherosclerosis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EEDD-4775-8942-BE02-6DF5A7F13F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Smooth muscle cells exit the media</a:t>
            </a:r>
          </a:p>
          <a:p>
            <a:endParaRPr lang="en-CA" sz="3600" b="1" dirty="0"/>
          </a:p>
          <a:p>
            <a:r>
              <a:rPr lang="en-CA" sz="3600" b="1" dirty="0"/>
              <a:t>Proliferate</a:t>
            </a:r>
            <a:r>
              <a:rPr lang="en-CA" sz="3600" dirty="0"/>
              <a:t>, take on the characteristics of fibroblasts and produce collagen, raising the atheroma</a:t>
            </a: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78D3EF-8179-4F4A-AB6B-02CD80D815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30" y="1811888"/>
            <a:ext cx="4738370" cy="48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455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8FBA0-7A21-E748-8D77-C682A978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Carotid stenting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4B1F-EE5B-234A-A45E-EE7E2F8F2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22659"/>
          </a:xfrm>
        </p:spPr>
        <p:txBody>
          <a:bodyPr>
            <a:normAutofit/>
          </a:bodyPr>
          <a:lstStyle/>
          <a:p>
            <a:endParaRPr lang="en-CA" dirty="0"/>
          </a:p>
          <a:p>
            <a:r>
              <a:rPr lang="en-CA" dirty="0"/>
              <a:t>CAS should be reserved for patients where CEA is not possible or desirable because of anatomic and clinical factors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sz="2800" dirty="0"/>
              <a:t>(e.g., recurrent stenosis after previous surgery or radiation arteritis)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283663-DDF3-FE49-80AD-4BD215A57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1157" y="1690688"/>
            <a:ext cx="4965700" cy="306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E232E-FAC0-1743-873F-749283264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925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BD2317A-F0A7-AF46-BE2C-DF408DDEAD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BB99D2D-7BCD-444C-83AB-CD080A858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1406"/>
            <a:ext cx="9144000" cy="1655762"/>
          </a:xfrm>
        </p:spPr>
        <p:txBody>
          <a:bodyPr>
            <a:norm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Principles and Practice of Surgery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Garden and Parks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Chapter 12. Vascular and endovascular surgery</a:t>
            </a:r>
          </a:p>
        </p:txBody>
      </p:sp>
    </p:spTree>
    <p:extLst>
      <p:ext uri="{BB962C8B-B14F-4D97-AF65-F5344CB8AC3E}">
        <p14:creationId xmlns:p14="http://schemas.microsoft.com/office/powerpoint/2010/main" val="237608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30" y="-2434590"/>
            <a:ext cx="970493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A862FFE-9FF0-9E46-9B91-9EA581F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Pathophysiology of atherosclerosis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EEDD-4775-8942-BE02-6DF5A7F13F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Proliferation forms an endothelial cap, which may rupture, ensuing further endothelial injury</a:t>
            </a:r>
          </a:p>
          <a:p>
            <a:endParaRPr lang="en-CA" sz="3600" dirty="0"/>
          </a:p>
          <a:p>
            <a:r>
              <a:rPr lang="en-CA" sz="3600" dirty="0"/>
              <a:t>This results in thrombosis and distal embolization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5DD7FA-634E-2542-81A1-28BD40D9FA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429" y="1853723"/>
            <a:ext cx="4738371" cy="47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3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3048</Words>
  <Application>Microsoft Macintosh PowerPoint</Application>
  <PresentationFormat>Widescreen</PresentationFormat>
  <Paragraphs>647</Paragraphs>
  <Slides>81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 Management of atherosclerotic disease (PAD, carotid stenosis) &amp; Acute Limb Ischemia</vt:lpstr>
      <vt:lpstr>Outline</vt:lpstr>
      <vt:lpstr>The Arterial system</vt:lpstr>
      <vt:lpstr>The Arterial system</vt:lpstr>
      <vt:lpstr>Risk Factors</vt:lpstr>
      <vt:lpstr>Pathophysiology of atherosclerosis</vt:lpstr>
      <vt:lpstr>Pathophysiology of atherosclerosis</vt:lpstr>
      <vt:lpstr>Pathophysiology of atherosclerosis</vt:lpstr>
      <vt:lpstr>Pathophysiology of atherosclerosis</vt:lpstr>
      <vt:lpstr>Mechanisms of injury in atherosclerotic disease</vt:lpstr>
      <vt:lpstr>Mechanisms of injury in atherosclerotic disease</vt:lpstr>
      <vt:lpstr>PowerPoint Presentation</vt:lpstr>
      <vt:lpstr>Peripheral Arterial Disease (PAD)</vt:lpstr>
      <vt:lpstr>IC Epidemiology</vt:lpstr>
      <vt:lpstr>IC Clinical features </vt:lpstr>
      <vt:lpstr>IC Clinical features </vt:lpstr>
      <vt:lpstr>IC Clinical features </vt:lpstr>
      <vt:lpstr>PowerPoint Presentation</vt:lpstr>
      <vt:lpstr>Critical Limb Ischemia (CLI)</vt:lpstr>
      <vt:lpstr>Critical Limb Ischemia (CLI)</vt:lpstr>
      <vt:lpstr>CLI Examination findings </vt:lpstr>
      <vt:lpstr>CLI Examination findings </vt:lpstr>
      <vt:lpstr>CLI Examination findings </vt:lpstr>
      <vt:lpstr>Tissue Loss</vt:lpstr>
      <vt:lpstr>Ulcer Examination</vt:lpstr>
      <vt:lpstr>Ulcer Examination</vt:lpstr>
      <vt:lpstr>Investigations</vt:lpstr>
      <vt:lpstr>IC Investigations</vt:lpstr>
      <vt:lpstr>CLI Investigations</vt:lpstr>
      <vt:lpstr>PAD Prevention</vt:lpstr>
      <vt:lpstr>PAD Medical Management</vt:lpstr>
      <vt:lpstr>PAD Medical Management</vt:lpstr>
      <vt:lpstr>Endovascular and Surgical Interventions</vt:lpstr>
      <vt:lpstr>Endovascular Intervention</vt:lpstr>
      <vt:lpstr>Endovascular Intervention</vt:lpstr>
      <vt:lpstr>Surgery</vt:lpstr>
      <vt:lpstr>Bypass Grafting </vt:lpstr>
      <vt:lpstr>Bypass Grafting </vt:lpstr>
      <vt:lpstr>Bypass Grafting </vt:lpstr>
      <vt:lpstr>Choice of treatment</vt:lpstr>
      <vt:lpstr>Diabetic Foot</vt:lpstr>
      <vt:lpstr>Diabetic Foot</vt:lpstr>
      <vt:lpstr>Diabetic Foot</vt:lpstr>
      <vt:lpstr>Sensory Neuropathy</vt:lpstr>
      <vt:lpstr>Motor Neuropathy </vt:lpstr>
      <vt:lpstr>Autonomic Neuropathy </vt:lpstr>
      <vt:lpstr>DF</vt:lpstr>
      <vt:lpstr>DF Prevention </vt:lpstr>
      <vt:lpstr>DF Management </vt:lpstr>
      <vt:lpstr>Acute Limb Ischemia  (ALI)</vt:lpstr>
      <vt:lpstr>ALI Etiology</vt:lpstr>
      <vt:lpstr>ALI Classification</vt:lpstr>
      <vt:lpstr>ALI Clinical features </vt:lpstr>
      <vt:lpstr>ALI Clinical features </vt:lpstr>
      <vt:lpstr>ALI Clinical features</vt:lpstr>
      <vt:lpstr>ALI Clinical features</vt:lpstr>
      <vt:lpstr>Management </vt:lpstr>
      <vt:lpstr>Management </vt:lpstr>
      <vt:lpstr>Acute Embolus </vt:lpstr>
      <vt:lpstr>Acute embolus </vt:lpstr>
      <vt:lpstr>Acute embolus </vt:lpstr>
      <vt:lpstr>Thrombosis in situ </vt:lpstr>
      <vt:lpstr>Thrombosis in situ </vt:lpstr>
      <vt:lpstr>Thrombosis in situ </vt:lpstr>
      <vt:lpstr>PowerPoint Presentation</vt:lpstr>
      <vt:lpstr>Post Ischemic Syndrome </vt:lpstr>
      <vt:lpstr>Post Ischemic Syndrome</vt:lpstr>
      <vt:lpstr>Post Ischemic Syndrome </vt:lpstr>
      <vt:lpstr>Post Ischemic Syndrome </vt:lpstr>
      <vt:lpstr>Cerebrovascular disease CVD</vt:lpstr>
      <vt:lpstr>CVD Pathophysiology</vt:lpstr>
      <vt:lpstr>CVD Pathophysiology</vt:lpstr>
      <vt:lpstr>CVD Clinical Assessment </vt:lpstr>
      <vt:lpstr>CVD Investigation </vt:lpstr>
      <vt:lpstr>CVD Investigation </vt:lpstr>
      <vt:lpstr>Asymptomatic CVD Management </vt:lpstr>
      <vt:lpstr>Carotid endarterectomy (CEA)</vt:lpstr>
      <vt:lpstr>Carotid endarterectomy (CEA)</vt:lpstr>
      <vt:lpstr>Carotid Artery Stenting (CAS)</vt:lpstr>
      <vt:lpstr>Carotid stenting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atherosclerosis (PAD, carotid stenosis), acute limb ischemia</dc:title>
  <dc:creator>Sultan Alsheikh</dc:creator>
  <cp:lastModifiedBy>Microsoft Office User</cp:lastModifiedBy>
  <cp:revision>121</cp:revision>
  <dcterms:created xsi:type="dcterms:W3CDTF">2018-07-03T10:28:10Z</dcterms:created>
  <dcterms:modified xsi:type="dcterms:W3CDTF">2018-10-10T08:10:29Z</dcterms:modified>
</cp:coreProperties>
</file>