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7" r:id="rId4"/>
    <p:sldId id="269" r:id="rId5"/>
    <p:sldId id="26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59" r:id="rId19"/>
    <p:sldId id="260" r:id="rId20"/>
    <p:sldId id="261" r:id="rId21"/>
    <p:sldId id="262" r:id="rId22"/>
    <p:sldId id="263" r:id="rId23"/>
    <p:sldId id="264" r:id="rId24"/>
    <p:sldId id="266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779272" y="927218"/>
            <a:ext cx="6943725" cy="487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An</a:t>
            </a:r>
            <a:r>
              <a:rPr lang="en-US" sz="4800" b="1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orectal</a:t>
            </a:r>
            <a:r>
              <a:rPr lang="en-US" sz="4800" b="1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Diseases</a:t>
            </a:r>
            <a:endParaRPr lang="en-US" sz="4800" b="1" i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x-none" sz="4800" b="1" i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6328" name="Picture 8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86200"/>
            <a:ext cx="1828800" cy="196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1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9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intrapelvic</a:t>
            </a:r>
            <a:r>
              <a:rPr lang="en-US" dirty="0" smtClean="0"/>
              <a:t> pressure</a:t>
            </a:r>
          </a:p>
          <a:p>
            <a:endParaRPr lang="en-US" dirty="0"/>
          </a:p>
          <a:p>
            <a:r>
              <a:rPr lang="en-US" dirty="0" smtClean="0"/>
              <a:t>Constipation, diarrhea</a:t>
            </a:r>
          </a:p>
          <a:p>
            <a:endParaRPr lang="en-US" dirty="0"/>
          </a:p>
          <a:p>
            <a:r>
              <a:rPr lang="en-US" dirty="0" smtClean="0"/>
              <a:t>Engorgement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1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Based on history</a:t>
            </a:r>
          </a:p>
          <a:p>
            <a:endParaRPr lang="en-US" dirty="0"/>
          </a:p>
          <a:p>
            <a:r>
              <a:rPr lang="en-US" dirty="0" smtClean="0"/>
              <a:t>Grade 1: Bleeding</a:t>
            </a:r>
          </a:p>
          <a:p>
            <a:endParaRPr lang="en-US" dirty="0"/>
          </a:p>
          <a:p>
            <a:r>
              <a:rPr lang="en-US" dirty="0" smtClean="0"/>
              <a:t>Grade 2: Prolapse with spontaneous reduction</a:t>
            </a:r>
          </a:p>
          <a:p>
            <a:endParaRPr lang="en-US" dirty="0"/>
          </a:p>
          <a:p>
            <a:r>
              <a:rPr lang="en-US" dirty="0" smtClean="0"/>
              <a:t>Grade 3: Manual reduction</a:t>
            </a:r>
          </a:p>
          <a:p>
            <a:endParaRPr lang="en-US" dirty="0"/>
          </a:p>
          <a:p>
            <a:r>
              <a:rPr lang="en-US" dirty="0" smtClean="0"/>
              <a:t>Grade4: Won’t go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4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Scope</a:t>
            </a:r>
          </a:p>
          <a:p>
            <a:endParaRPr lang="en-US" dirty="0"/>
          </a:p>
          <a:p>
            <a:r>
              <a:rPr lang="en-US" dirty="0" smtClean="0"/>
              <a:t>Treat underlying problem</a:t>
            </a:r>
          </a:p>
          <a:p>
            <a:endParaRPr lang="en-US" dirty="0"/>
          </a:p>
          <a:p>
            <a:r>
              <a:rPr lang="en-US" dirty="0" smtClean="0"/>
              <a:t>Banding</a:t>
            </a:r>
          </a:p>
          <a:p>
            <a:endParaRPr lang="en-US" dirty="0"/>
          </a:p>
          <a:p>
            <a:r>
              <a:rPr lang="en-US" dirty="0" smtClean="0"/>
              <a:t>Surgical</a:t>
            </a:r>
          </a:p>
        </p:txBody>
      </p:sp>
    </p:spTree>
    <p:extLst>
      <p:ext uri="{BB962C8B-B14F-4D97-AF65-F5344CB8AC3E}">
        <p14:creationId xmlns:p14="http://schemas.microsoft.com/office/powerpoint/2010/main" val="375064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2" y="2012479"/>
            <a:ext cx="8100466" cy="41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Tear in the anal canal</a:t>
            </a:r>
          </a:p>
          <a:p>
            <a:endParaRPr lang="en-US" dirty="0"/>
          </a:p>
          <a:p>
            <a:r>
              <a:rPr lang="en-US" dirty="0" smtClean="0"/>
              <a:t>Causes severe pain, sometimes bleeding</a:t>
            </a:r>
          </a:p>
          <a:p>
            <a:endParaRPr lang="en-US" dirty="0"/>
          </a:p>
          <a:p>
            <a:r>
              <a:rPr lang="en-US" dirty="0" smtClean="0"/>
              <a:t>Related to ischemia</a:t>
            </a:r>
          </a:p>
          <a:p>
            <a:endParaRPr lang="en-US" dirty="0"/>
          </a:p>
          <a:p>
            <a:r>
              <a:rPr lang="en-US" dirty="0" smtClean="0"/>
              <a:t>90 – 99% posterior midline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2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 the constipation</a:t>
            </a:r>
          </a:p>
          <a:p>
            <a:endParaRPr lang="en-US" dirty="0"/>
          </a:p>
          <a:p>
            <a:r>
              <a:rPr lang="en-US" dirty="0" smtClean="0"/>
              <a:t>Vasodilators</a:t>
            </a:r>
          </a:p>
          <a:p>
            <a:endParaRPr lang="en-US" dirty="0"/>
          </a:p>
          <a:p>
            <a:r>
              <a:rPr lang="en-US" dirty="0" smtClean="0"/>
              <a:t>Botox</a:t>
            </a:r>
          </a:p>
          <a:p>
            <a:endParaRPr lang="en-US" dirty="0"/>
          </a:p>
          <a:p>
            <a:r>
              <a:rPr lang="en-US" smtClean="0"/>
              <a:t>Surgery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4538663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Rectum</a:t>
            </a:r>
            <a:endParaRPr lang="x-none" sz="36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1752600"/>
            <a:ext cx="876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accent2"/>
                </a:solidFill>
                <a:latin typeface="Verdana" pitchFamily="34" charset="0"/>
              </a:rPr>
              <a:t>Location &amp; description: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About 13 cm long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Start in the front of the third sacral vertebra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Follow the curve of the sacrum &amp; coccyx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Ends at the tip of the coccyx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The lower part dilated to form </a:t>
            </a:r>
            <a:r>
              <a:rPr lang="en-US" b="1" i="1">
                <a:latin typeface="Verdana" pitchFamily="34" charset="0"/>
              </a:rPr>
              <a:t>rectal ampulla</a:t>
            </a:r>
          </a:p>
          <a:p>
            <a:pPr>
              <a:spcBef>
                <a:spcPct val="50000"/>
              </a:spcBef>
            </a:pPr>
            <a:r>
              <a:rPr lang="en-US" b="1" i="1" u="sng">
                <a:solidFill>
                  <a:schemeClr val="accent2"/>
                </a:solidFill>
                <a:latin typeface="Verdana" pitchFamily="34" charset="0"/>
              </a:rPr>
              <a:t>Peritonial cover: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>
                <a:latin typeface="Verdana" pitchFamily="34" charset="0"/>
              </a:rPr>
              <a:t>Upper 1/3:Cover anterior &amp;lateral surface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>
                <a:latin typeface="Verdana" pitchFamily="34" charset="0"/>
              </a:rPr>
              <a:t>Middle 1/3:Cover the anterior surface only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>
                <a:latin typeface="Verdana" pitchFamily="34" charset="0"/>
              </a:rPr>
              <a:t>Lower 1/3:No peritonial covar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>
              <a:latin typeface="Verdana" pitchFamily="34" charset="0"/>
            </a:endParaRPr>
          </a:p>
        </p:txBody>
      </p:sp>
      <p:pic>
        <p:nvPicPr>
          <p:cNvPr id="67590" name="Picture 6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800600"/>
            <a:ext cx="952500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b="1" i="1">
              <a:solidFill>
                <a:schemeClr val="folHlink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401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500" b="1" i="1">
                <a:solidFill>
                  <a:schemeClr val="folHlink"/>
                </a:solidFill>
              </a:rPr>
              <a:t>Anterio</a:t>
            </a:r>
            <a:r>
              <a:rPr lang="en-US" sz="1500">
                <a:solidFill>
                  <a:schemeClr val="folHlink"/>
                </a:solidFill>
              </a:rPr>
              <a:t>r </a:t>
            </a:r>
            <a:r>
              <a:rPr lang="en-US" sz="1500" b="1" i="1">
                <a:solidFill>
                  <a:schemeClr val="folHlink"/>
                </a:solidFill>
              </a:rPr>
              <a:t>Relations in</a:t>
            </a: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1500" b="1">
                <a:solidFill>
                  <a:schemeClr val="folHlink"/>
                </a:solidFill>
              </a:rPr>
              <a:t>MALE</a:t>
            </a:r>
            <a:r>
              <a:rPr lang="en-US" sz="1500" b="1"/>
              <a:t>: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folHlink"/>
                </a:solidFill>
              </a:rPr>
              <a:t>Upper 2/3 </a:t>
            </a:r>
            <a:r>
              <a:rPr lang="en-US" sz="1600"/>
              <a:t>:SIGMOID COLON &amp;COILS of ileum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folHlink"/>
                </a:solidFill>
              </a:rPr>
              <a:t>Lower 1/3:</a:t>
            </a:r>
          </a:p>
          <a:p>
            <a:pPr>
              <a:lnSpc>
                <a:spcPct val="90000"/>
              </a:lnSpc>
            </a:pPr>
            <a:r>
              <a:rPr lang="en-US" sz="1600"/>
              <a:t>Siminal vesicles</a:t>
            </a:r>
          </a:p>
          <a:p>
            <a:pPr>
              <a:lnSpc>
                <a:spcPct val="90000"/>
              </a:lnSpc>
            </a:pPr>
            <a:r>
              <a:rPr lang="en-US" sz="1600"/>
              <a:t>Vas deference</a:t>
            </a:r>
          </a:p>
          <a:p>
            <a:pPr>
              <a:lnSpc>
                <a:spcPct val="90000"/>
              </a:lnSpc>
            </a:pPr>
            <a:r>
              <a:rPr lang="en-US" sz="1600"/>
              <a:t>Bladder</a:t>
            </a:r>
          </a:p>
          <a:p>
            <a:pPr>
              <a:lnSpc>
                <a:spcPct val="90000"/>
              </a:lnSpc>
            </a:pPr>
            <a:r>
              <a:rPr lang="en-US" sz="1600"/>
              <a:t>Prostate</a:t>
            </a:r>
          </a:p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folHlink"/>
                </a:solidFill>
              </a:rPr>
              <a:t>Posterior:</a:t>
            </a:r>
          </a:p>
          <a:p>
            <a:pPr>
              <a:lnSpc>
                <a:spcPct val="90000"/>
              </a:lnSpc>
            </a:pPr>
            <a:r>
              <a:rPr lang="en-US" sz="1600"/>
              <a:t>Sacrum &amp;coccyx</a:t>
            </a:r>
          </a:p>
          <a:p>
            <a:pPr>
              <a:lnSpc>
                <a:spcPct val="90000"/>
              </a:lnSpc>
            </a:pPr>
            <a:r>
              <a:rPr lang="en-US" sz="1600"/>
              <a:t>Levator anai –pirifomis &amp;coccygeus</a:t>
            </a:r>
          </a:p>
          <a:p>
            <a:pPr>
              <a:lnSpc>
                <a:spcPct val="90000"/>
              </a:lnSpc>
            </a:pPr>
            <a:r>
              <a:rPr lang="en-US" sz="1600"/>
              <a:t>Sacral plexus &amp;sympathatic chain</a:t>
            </a:r>
            <a:endParaRPr lang="en-GB" sz="160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46688" y="1981200"/>
            <a:ext cx="34401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Anterior relations in female</a:t>
            </a:r>
          </a:p>
          <a:p>
            <a:pPr>
              <a:lnSpc>
                <a:spcPct val="90000"/>
              </a:lnSpc>
            </a:pPr>
            <a:r>
              <a:rPr lang="en-US" sz="2000"/>
              <a:t>Upper 2/3:sigmoid &amp;coils of ileum</a:t>
            </a:r>
          </a:p>
          <a:p>
            <a:pPr>
              <a:lnSpc>
                <a:spcPct val="90000"/>
              </a:lnSpc>
            </a:pPr>
            <a:r>
              <a:rPr lang="en-US" sz="2000"/>
              <a:t>Lower 1/3:</a:t>
            </a:r>
          </a:p>
          <a:p>
            <a:pPr>
              <a:lnSpc>
                <a:spcPct val="90000"/>
              </a:lnSpc>
            </a:pPr>
            <a:r>
              <a:rPr lang="en-US" sz="2000"/>
              <a:t>Posterior surface of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the vagina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Posterior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same</a:t>
            </a:r>
            <a:endParaRPr lang="en-GB" sz="2000"/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421005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Continue :</a:t>
            </a:r>
            <a:endParaRPr lang="x-none" sz="36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0664" name="Picture 8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724400"/>
            <a:ext cx="952500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1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3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accent2"/>
                </a:solidFill>
                <a:latin typeface="Verdana" pitchFamily="34" charset="0"/>
              </a:rPr>
              <a:t>Blood Supply: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hlink"/>
                </a:solidFill>
                <a:latin typeface="Verdana" pitchFamily="34" charset="0"/>
              </a:rPr>
              <a:t>Arteries: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Superior rectal artery…….from….Inferior mesenteric 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Middle rectal artery…….From…Internal iliac 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Inferior rectal artery….From….internal pudendal a.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hlink"/>
                </a:solidFill>
                <a:latin typeface="Verdana" pitchFamily="34" charset="0"/>
              </a:rPr>
              <a:t>Veins: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Superior rectal vein…to..portal vein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Middle rectal vein…to..internal iliac vein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Inferior rectal vein…to…internal pudendal vein</a:t>
            </a:r>
          </a:p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Verdana" pitchFamily="34" charset="0"/>
            </a:endParaRP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35814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Continue</a:t>
            </a:r>
            <a:endParaRPr lang="x-none" sz="36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2711" name="Picture 7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0"/>
            <a:ext cx="952500" cy="1285875"/>
          </a:xfrm>
          <a:prstGeom prst="rect">
            <a:avLst/>
          </a:prstGeom>
          <a:noFill/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029200" y="4114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3962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9453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 canal</a:t>
            </a:r>
            <a:endParaRPr lang="x-none" sz="3600" b="1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94537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001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CCFF"/>
                </a:solidFill>
              </a:rPr>
              <a:t>Surgeons</a:t>
            </a:r>
            <a:r>
              <a:rPr lang="en-US"/>
              <a:t>: </a:t>
            </a:r>
            <a:r>
              <a:rPr lang="en-US" sz="2000"/>
              <a:t>Begins at the anorectal junction (when pass through the levator ani muscles) about 4 cm down to the anal verge.</a:t>
            </a:r>
          </a:p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CCFF"/>
                </a:solidFill>
              </a:rPr>
              <a:t>Anatomist:</a:t>
            </a:r>
            <a:r>
              <a:rPr lang="en-US"/>
              <a:t> </a:t>
            </a:r>
            <a:r>
              <a:rPr lang="en-US" sz="2000"/>
              <a:t>part of the intestinal tract that start at dentate line to the anal verge.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The masculature of the anorectal tube regarded as two tubes,one surrounding the other.</a:t>
            </a:r>
          </a:p>
          <a:p>
            <a:pPr>
              <a:spcBef>
                <a:spcPct val="50000"/>
              </a:spcBef>
            </a:pP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27653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Continue…Anal canal</a:t>
            </a:r>
            <a:endParaRPr lang="en-GB">
              <a:solidFill>
                <a:srgbClr val="990000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7924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>
                <a:solidFill>
                  <a:srgbClr val="00CCFF"/>
                </a:solidFill>
              </a:rPr>
              <a:t>Linings of the canal: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Dentate line about 2cm above the anal verge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CCFF"/>
                </a:solidFill>
              </a:rPr>
              <a:t>Columns of Morgagni:</a:t>
            </a:r>
            <a:r>
              <a:rPr lang="en-US" sz="2000" b="1"/>
              <a:t> 6-14 longitudinal folds at dentate line  with Small anal crypts at the lower end &amp; between the the adjacent folds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94537"/>
                </a:solidFill>
              </a:rPr>
              <a:t>Surgical significance: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Foreign material may lodge in them,obestructing the ducts &amp;cause sepsis 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39962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6962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C94537"/>
                </a:solidFill>
              </a:rPr>
              <a:t>Anal mucosa: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Above dentate line :Columnal epithelium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Below Dentate line:Squamous epithelium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i="1" u="sng">
                <a:solidFill>
                  <a:srgbClr val="C94537"/>
                </a:solidFill>
              </a:rPr>
              <a:t>TRANSITIONAL ZONE: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Interposed between uninterruted colorectal &amp; anal epithelium</a:t>
            </a:r>
          </a:p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C94537"/>
                </a:solidFill>
              </a:rPr>
              <a:t>Anoderm:</a:t>
            </a:r>
          </a:p>
          <a:p>
            <a:pPr>
              <a:spcBef>
                <a:spcPct val="50000"/>
              </a:spcBef>
            </a:pPr>
            <a:r>
              <a:rPr lang="en-US"/>
              <a:t>The area below the dentate line .Not a true ski because it is devoid the accessory skin structure(hair .sebaceous glands)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9453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Anorectal spaces:</a:t>
            </a:r>
            <a:endParaRPr lang="x-none" sz="3600" b="1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94537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762000" y="1905000"/>
            <a:ext cx="7620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1.Perianal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2.Ischioanal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3.Intersphincteric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4.Supralevator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5.Submucous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6.Superficial Postanal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7.Deep postanal space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8.Retrorectal space</a:t>
            </a:r>
          </a:p>
          <a:p>
            <a:pPr>
              <a:spcBef>
                <a:spcPct val="50000"/>
              </a:spcBef>
            </a:pPr>
            <a:endParaRPr lang="en-GB" sz="2000" b="1"/>
          </a:p>
        </p:txBody>
      </p:sp>
      <p:pic>
        <p:nvPicPr>
          <p:cNvPr id="136200" name="Picture 8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343400"/>
            <a:ext cx="129540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7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6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6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6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6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6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6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36576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Superior rectal artery</a:t>
            </a:r>
            <a:endParaRPr lang="x-none" sz="36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3058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Direct continuation of the inferior mesenteric artery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Chief arterial supply for the MUCOUSA.of the rectum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It enters the pelvis by descending in the root of the sigmolid misocolon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Pierce the Mascular coat &amp;supply the mucosa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Anastomose with Inferior &amp;Middle Rectal Arteries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>
              <a:latin typeface="Verdana" pitchFamily="34" charset="0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3276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Middle rectal artery</a:t>
            </a:r>
            <a:endParaRPr lang="x-none" sz="24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0" y="4564063"/>
            <a:ext cx="7772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Branch of the Internal iliac artery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Supply the muscular coat of the rectum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Can not solaly provide the blood supply to the rectum in case of superior rectal artery ligation</a:t>
            </a: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3124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Inferior rectal artery</a:t>
            </a:r>
            <a:endParaRPr lang="x-none" sz="28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82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Rise from Internal pudendal artery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Travel the ischiorectal fossa &amp;supply the anal canal &amp;external sphincter muscles</a:t>
            </a:r>
            <a:endParaRPr lang="en-GB">
              <a:latin typeface="Verdana" pitchFamily="34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914400" y="2895600"/>
            <a:ext cx="35814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Median Sacral Artery</a:t>
            </a:r>
            <a:endParaRPr lang="x-none" sz="2400" b="1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3400" y="3878263"/>
            <a:ext cx="82296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Arise from the back of the AORTA at 1.5 cm above the biforcation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Descends over the last two lumber vertebrae,the sacrum,and the coccyx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The </a:t>
            </a: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SURGICAL SIGNIFICANCE</a:t>
            </a:r>
            <a:r>
              <a:rPr lang="en-US">
                <a:latin typeface="Verdana" pitchFamily="34" charset="0"/>
              </a:rPr>
              <a:t> of the median sacral arteryis that during rectal excion .Yhe vessel exposed in the front of the sacrum,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This vessel may demonesterate troublesome lleeding</a:t>
            </a: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9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VENOUS DRAINGE OF THE COLON &amp;RECTUM</a:t>
            </a:r>
            <a:endParaRPr lang="x-none" sz="3200" b="1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57200" y="1600200"/>
            <a:ext cx="86868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u="sng">
                <a:solidFill>
                  <a:schemeClr val="accent2"/>
                </a:solidFill>
                <a:latin typeface="Verdana" pitchFamily="34" charset="0"/>
              </a:rPr>
              <a:t>Superior Mesenteric Vein</a:t>
            </a:r>
            <a:r>
              <a:rPr lang="en-US">
                <a:latin typeface="Verdana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Verdana" pitchFamily="34" charset="0"/>
              </a:rPr>
              <a:t>Drain Veins from Rt.colon &amp;Transverse colon lies Rt.&amp;front to S.M.A.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Verdana" pitchFamily="34" charset="0"/>
              </a:rPr>
              <a:t>Joined the Splenic vein to form Portal vein</a:t>
            </a:r>
          </a:p>
          <a:p>
            <a:pPr>
              <a:spcBef>
                <a:spcPct val="50000"/>
              </a:spcBef>
            </a:pPr>
            <a:r>
              <a:rPr lang="en-US" sz="1600" b="1" i="1" u="sng">
                <a:solidFill>
                  <a:schemeClr val="accent2"/>
                </a:solidFill>
                <a:latin typeface="Verdana" pitchFamily="34" charset="0"/>
              </a:rPr>
              <a:t>Inferior Mesenteric Vein: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Verdana" pitchFamily="34" charset="0"/>
              </a:rPr>
              <a:t>Drain the superior rectal vein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Verdana" pitchFamily="34" charset="0"/>
              </a:rPr>
              <a:t>Receive blood from the left colon,rectum&amp;the</a:t>
            </a:r>
            <a:r>
              <a:rPr lang="en-US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upper part of the anal</a:t>
            </a:r>
            <a:r>
              <a:rPr lang="en-US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canal</a:t>
            </a:r>
          </a:p>
          <a:p>
            <a:pPr>
              <a:spcBef>
                <a:spcPct val="50000"/>
              </a:spcBef>
            </a:pPr>
            <a:endParaRPr lang="en-US" sz="1400" b="1" i="1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b="1" i="1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 </a:t>
            </a: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5800" y="1981200"/>
            <a:ext cx="7543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accent2"/>
                </a:solidFill>
              </a:rPr>
              <a:t>Superior rectal vein:</a:t>
            </a:r>
          </a:p>
          <a:p>
            <a:r>
              <a:rPr lang="en-US"/>
              <a:t>Drain the rectum &amp;upper part of the anal canal,Where the internal hemorhoidal plexus is situated to portal vein</a:t>
            </a:r>
          </a:p>
          <a:p>
            <a:r>
              <a:rPr lang="en-US" sz="2400" b="1" i="1" u="sng">
                <a:solidFill>
                  <a:schemeClr val="accent2"/>
                </a:solidFill>
              </a:rPr>
              <a:t>Middle rectal vein</a:t>
            </a:r>
            <a:r>
              <a:rPr lang="en-US" sz="2400"/>
              <a:t>:</a:t>
            </a:r>
          </a:p>
          <a:p>
            <a:r>
              <a:rPr lang="en-US"/>
              <a:t>Drain the rectum &amp;upper part of the anal canal to SYSTEMIC circulation by internal iliac veins</a:t>
            </a:r>
          </a:p>
          <a:p>
            <a:r>
              <a:rPr lang="en-US" sz="2400" b="1" i="1" u="sng">
                <a:solidFill>
                  <a:schemeClr val="accent2"/>
                </a:solidFill>
              </a:rPr>
              <a:t>Inferior rectal vein:</a:t>
            </a:r>
          </a:p>
          <a:p>
            <a:r>
              <a:rPr lang="en-US" b="1" i="1"/>
              <a:t>Drain the </a:t>
            </a:r>
            <a:r>
              <a:rPr lang="en-US"/>
              <a:t>lower part of the anal canal ,where the external hemorrhoidal plexus is located,via internal pudendal vein then to internal iliac vein …SYSTEMIC circulation</a:t>
            </a:r>
            <a:endParaRPr lang="en-GB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8288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94537"/>
                </a:solidFill>
              </a:rPr>
              <a:t>Conti.Venous drainage:</a:t>
            </a:r>
            <a:endParaRPr lang="en-GB" sz="2400">
              <a:solidFill>
                <a:srgbClr val="C94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7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0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44037" name="Picture 5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709738" y="457200"/>
            <a:ext cx="5724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Rectum  lymphatic draing</a:t>
            </a:r>
            <a:endParaRPr lang="x-none" sz="2800" b="1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>
              <a:latin typeface="Verdana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8382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Upper &amp;middle Rectum: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Lymph drain along the superior rectel artery into inferior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mesenteric lymph nodes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Lower Rectum: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Superiorly drain to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inferior mesenteric lymph</a:t>
            </a:r>
            <a:r>
              <a:rPr lang="en-US" b="1" i="1" u="sng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nodes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Laterally,via lymph vessels along the middle rectal vein into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internal iliac nodes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Rectal epicolic lymph nodes </a:t>
            </a:r>
            <a:r>
              <a:rPr lang="en-US" b="1" i="1">
                <a:latin typeface="Verdana" pitchFamily="34" charset="0"/>
              </a:rPr>
              <a:t>located on the areolar tissue adjacent to longitudinal muscle coat &amp;known as(nodules of Gerota)</a:t>
            </a:r>
            <a:endParaRPr lang="en-GB" b="1" i="1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48291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 canal lymphatics</a:t>
            </a:r>
            <a:endParaRPr lang="x-none" sz="3200" b="1" i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10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i="1" u="sng">
                <a:solidFill>
                  <a:schemeClr val="accent2"/>
                </a:solidFill>
                <a:latin typeface="Verdana" pitchFamily="34" charset="0"/>
              </a:rPr>
              <a:t>ABOVE the dentate line :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Drain up through superior rectal lymphatics to inferior mesenteric nodes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Drain laterally via middle &amp;inferior rectal lymphatics through ischioanal fossa to the internal iliac nodes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i="1" u="sng">
                <a:solidFill>
                  <a:schemeClr val="accent2"/>
                </a:solidFill>
                <a:latin typeface="Verdana" pitchFamily="34" charset="0"/>
              </a:rPr>
              <a:t>BELOW the dentate line: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Drain to the inguinal nodes 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i="1" u="sng">
                <a:solidFill>
                  <a:schemeClr val="hlink"/>
                </a:solidFill>
                <a:latin typeface="Verdana" pitchFamily="34" charset="0"/>
              </a:rPr>
              <a:t>Clinical Significance-Spread of Ca-rectum</a:t>
            </a:r>
            <a:r>
              <a:rPr lang="en-US">
                <a:latin typeface="Verdana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Verdana" pitchFamily="34" charset="0"/>
              </a:rPr>
              <a:t>Lymphatic drain 5 cm from the anal verge spread to….posterior vaginal wall-uterus-cervix-Broad ligament-fallopian tubes-ovaries &amp;clu-de-sac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Verdana" pitchFamily="34" charset="0"/>
              </a:rPr>
              <a:t>10 cm above the anal verge spread only to broad ligament &amp;clu-de-sac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Verdana" pitchFamily="34" charset="0"/>
              </a:rPr>
              <a:t>15 cm no spread to the genital orgnes</a:t>
            </a: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487203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NERVE SUPPLY:</a:t>
            </a:r>
            <a:endParaRPr lang="x-none" sz="3600" b="1" i="1" kern="1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1524000"/>
            <a:ext cx="89154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accent2"/>
                </a:solidFill>
                <a:latin typeface="Verdana" pitchFamily="34" charset="0"/>
              </a:rPr>
              <a:t>Colon: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Sympathatic &amp;parasympathatic (Vagus) innervation from the superior mesenteric lymph plexus till the proximal 2/3 of the transverse colon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Innervation for the distal 1/3 of the transverse colon down to sigmoid colon drived from pelvic splanchnic nerves throgh the inferior mesenteric plexus</a:t>
            </a:r>
          </a:p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accent2"/>
                </a:solidFill>
                <a:latin typeface="Verdana" pitchFamily="34" charset="0"/>
              </a:rPr>
              <a:t>Sigmoide colon &amp;rectum</a:t>
            </a:r>
            <a:r>
              <a:rPr lang="en-US">
                <a:latin typeface="Verdana" pitchFamily="34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Inferior hypogastric plexus which is sensitive only to streach</a:t>
            </a:r>
          </a:p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accent2"/>
                </a:solidFill>
                <a:latin typeface="Verdana" pitchFamily="34" charset="0"/>
              </a:rPr>
              <a:t>Anal canal: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Upper half: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Sensitive to streach only ,innervated by hypogastric plexus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Lower half: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Sensitive to pain-pressure-touch-temp,innervated by inferior rectal nerve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2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x-none" sz="4400" b="1">
              <a:solidFill>
                <a:srgbClr val="FFCC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52600" y="30480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x-none" sz="4400" b="1">
              <a:solidFill>
                <a:srgbClr val="FFCC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4759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650"/>
            <a:ext cx="91440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7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4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Perianal 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Follows the abscess</a:t>
            </a:r>
          </a:p>
          <a:p>
            <a:endParaRPr lang="en-US" dirty="0"/>
          </a:p>
          <a:p>
            <a:r>
              <a:rPr lang="en-US" dirty="0" smtClean="0"/>
              <a:t>Abscess is the acute issue and fistula is the chronic problem</a:t>
            </a:r>
          </a:p>
          <a:p>
            <a:endParaRPr lang="en-US" dirty="0"/>
          </a:p>
          <a:p>
            <a:r>
              <a:rPr lang="en-US" dirty="0" smtClean="0"/>
              <a:t>40% of drained abscesses end with fistula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opening, Tract, Internal opening</a:t>
            </a:r>
          </a:p>
          <a:p>
            <a:endParaRPr lang="en-US" dirty="0"/>
          </a:p>
          <a:p>
            <a:r>
              <a:rPr lang="en-US" dirty="0" smtClean="0"/>
              <a:t>Clinical exam is the key</a:t>
            </a:r>
          </a:p>
          <a:p>
            <a:endParaRPr lang="en-US" dirty="0"/>
          </a:p>
          <a:p>
            <a:r>
              <a:rPr lang="en-US" dirty="0" smtClean="0"/>
              <a:t>Radiological imaging mainly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always surgical</a:t>
            </a:r>
          </a:p>
          <a:p>
            <a:endParaRPr lang="en-US" dirty="0"/>
          </a:p>
          <a:p>
            <a:r>
              <a:rPr lang="en-US" dirty="0" smtClean="0"/>
              <a:t>Treating the internal opening</a:t>
            </a:r>
          </a:p>
          <a:p>
            <a:endParaRPr lang="en-US" dirty="0"/>
          </a:p>
          <a:p>
            <a:r>
              <a:rPr lang="en-US" dirty="0" smtClean="0"/>
              <a:t>Treatment of underlying 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Haemorrhoids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Vascular structures in the anal canal</a:t>
            </a:r>
          </a:p>
          <a:p>
            <a:endParaRPr lang="en-US" dirty="0"/>
          </a:p>
          <a:p>
            <a:r>
              <a:rPr lang="en-US" dirty="0" smtClean="0"/>
              <a:t>Helps in the continence </a:t>
            </a:r>
          </a:p>
          <a:p>
            <a:endParaRPr lang="en-US" dirty="0"/>
          </a:p>
          <a:p>
            <a:r>
              <a:rPr lang="en-US" dirty="0" smtClean="0"/>
              <a:t>Internal or External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59</TotalTime>
  <Words>1139</Words>
  <Application>Microsoft Macintosh PowerPoint</Application>
  <PresentationFormat>On-screen Show (4:3)</PresentationFormat>
  <Paragraphs>195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Perianal Fistula</vt:lpstr>
      <vt:lpstr>Evaluation</vt:lpstr>
      <vt:lpstr>Treatment</vt:lpstr>
      <vt:lpstr>Haemorrhoids</vt:lpstr>
      <vt:lpstr>PowerPoint Presentation</vt:lpstr>
      <vt:lpstr>Pathophysiology</vt:lpstr>
      <vt:lpstr>Grades</vt:lpstr>
      <vt:lpstr>Treatment</vt:lpstr>
      <vt:lpstr>PowerPoint Presentation</vt:lpstr>
      <vt:lpstr>Fissure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Continue…Anal canal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Al Obiad</dc:creator>
  <cp:lastModifiedBy>Omar Al Obiad</cp:lastModifiedBy>
  <cp:revision>7</cp:revision>
  <dcterms:created xsi:type="dcterms:W3CDTF">2016-10-06T14:55:20Z</dcterms:created>
  <dcterms:modified xsi:type="dcterms:W3CDTF">2016-12-28T22:32:20Z</dcterms:modified>
</cp:coreProperties>
</file>