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20" r:id="rId30"/>
    <p:sldId id="319" r:id="rId31"/>
    <p:sldId id="318" r:id="rId32"/>
    <p:sldId id="317" r:id="rId33"/>
    <p:sldId id="321" r:id="rId34"/>
    <p:sldId id="322" r:id="rId35"/>
    <p:sldId id="308" r:id="rId36"/>
    <p:sldId id="285" r:id="rId37"/>
    <p:sldId id="323" r:id="rId38"/>
    <p:sldId id="324" r:id="rId39"/>
    <p:sldId id="330" r:id="rId40"/>
    <p:sldId id="331" r:id="rId41"/>
    <p:sldId id="325" r:id="rId42"/>
    <p:sldId id="326" r:id="rId43"/>
    <p:sldId id="306" r:id="rId44"/>
    <p:sldId id="307" r:id="rId45"/>
    <p:sldId id="327" r:id="rId46"/>
    <p:sldId id="32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0820-DEE6-41AF-98B6-2F30B2CDF4E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97E7-58D5-49EB-A55B-03128F65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surgical disease of the liver and portal hypertension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Hepatic infections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Pyogenic liver abscess</a:t>
            </a:r>
          </a:p>
          <a:p>
            <a:r>
              <a:rPr lang="en-US" dirty="0"/>
              <a:t>Amoebic liver abscess</a:t>
            </a:r>
          </a:p>
          <a:p>
            <a:r>
              <a:rPr lang="en-US" dirty="0"/>
              <a:t>Hydatid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8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5518" y="0"/>
            <a:ext cx="10256580" cy="6878594"/>
          </a:xfrm>
        </p:spPr>
        <p:txBody>
          <a:bodyPr>
            <a:normAutofit/>
          </a:bodyPr>
          <a:lstStyle/>
          <a:p>
            <a:r>
              <a:rPr lang="en-US" sz="2800" b="1" dirty="0"/>
              <a:t>Pyogenic liver abscess:</a:t>
            </a:r>
          </a:p>
          <a:p>
            <a:pPr lvl="1"/>
            <a:r>
              <a:rPr lang="en-US" sz="1800" b="1" dirty="0"/>
              <a:t>Source of infection: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Biliary system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Cholelithiasis, Benign strictures, Acute cholangitis, Periampullary tumors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Portal vein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Abdominal sepsis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Anorectal abscess, Pelvic abscess ,Postoperative sepsis, Intestinal perforation, Pancreatic abscess, appendicitis or diverticulitis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Hepatic artery: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Septic focus anywhere in the body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400" dirty="0"/>
              <a:t>Endocarditis, Vascular sepsis, Ear, throat, nose, or , dental 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Direct spread from a contiguous organ: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Cholecystitis</a:t>
            </a:r>
            <a:r>
              <a:rPr lang="en-US" sz="1400" dirty="0"/>
              <a:t> or empyema of the gallbladder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Gastroduodenal</a:t>
            </a:r>
            <a:r>
              <a:rPr lang="en-US" sz="1400" dirty="0"/>
              <a:t> perforation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Colonic perforation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Follow blunt or penetrating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Cryptogenic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infection is indeterminate</a:t>
            </a:r>
          </a:p>
        </p:txBody>
      </p:sp>
    </p:spTree>
    <p:extLst>
      <p:ext uri="{BB962C8B-B14F-4D97-AF65-F5344CB8AC3E}">
        <p14:creationId xmlns:p14="http://schemas.microsoft.com/office/powerpoint/2010/main" val="409446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Organism:</a:t>
            </a:r>
          </a:p>
          <a:p>
            <a:pPr lvl="1"/>
            <a:r>
              <a:rPr lang="en-US" dirty="0"/>
              <a:t>Gram positive aerobes :</a:t>
            </a:r>
          </a:p>
          <a:p>
            <a:pPr lvl="2"/>
            <a:r>
              <a:rPr lang="en-US" i="1" dirty="0"/>
              <a:t>Streptococcus </a:t>
            </a:r>
            <a:r>
              <a:rPr lang="en-US" i="1" dirty="0" err="1"/>
              <a:t>milleri</a:t>
            </a:r>
            <a:r>
              <a:rPr lang="en-US" i="1" dirty="0"/>
              <a:t> </a:t>
            </a:r>
          </a:p>
          <a:p>
            <a:pPr lvl="2"/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dirty="0"/>
          </a:p>
          <a:p>
            <a:pPr lvl="2"/>
            <a:r>
              <a:rPr lang="en-US" i="1" dirty="0"/>
              <a:t>Enterococcus </a:t>
            </a:r>
            <a:r>
              <a:rPr lang="en-US" dirty="0"/>
              <a:t>spp.</a:t>
            </a:r>
          </a:p>
          <a:p>
            <a:pPr lvl="1"/>
            <a:r>
              <a:rPr lang="en-US" dirty="0"/>
              <a:t>Gram negative aerobes:</a:t>
            </a:r>
          </a:p>
          <a:p>
            <a:pPr lvl="2"/>
            <a:r>
              <a:rPr lang="en-US" i="1" dirty="0"/>
              <a:t>Escherichia coli</a:t>
            </a:r>
            <a:endParaRPr lang="en-US" dirty="0"/>
          </a:p>
          <a:p>
            <a:pPr lvl="2"/>
            <a:r>
              <a:rPr lang="en-US" i="1" dirty="0" err="1"/>
              <a:t>Klebsiella</a:t>
            </a:r>
            <a:r>
              <a:rPr lang="en-US" i="1" dirty="0"/>
              <a:t> pneumonia</a:t>
            </a:r>
            <a:endParaRPr lang="en-US" dirty="0"/>
          </a:p>
          <a:p>
            <a:pPr lvl="2"/>
            <a:r>
              <a:rPr lang="en-US" i="1" dirty="0"/>
              <a:t>Pseudomonas </a:t>
            </a:r>
            <a:r>
              <a:rPr lang="en-US" i="1" dirty="0" err="1"/>
              <a:t>aeruginosa</a:t>
            </a:r>
            <a:endParaRPr lang="en-US" dirty="0"/>
          </a:p>
          <a:p>
            <a:pPr lvl="2"/>
            <a:r>
              <a:rPr lang="en-US" i="1" dirty="0"/>
              <a:t>Proteus </a:t>
            </a:r>
            <a:r>
              <a:rPr lang="en-US" dirty="0"/>
              <a:t>spp.</a:t>
            </a:r>
          </a:p>
          <a:p>
            <a:pPr lvl="2"/>
            <a:r>
              <a:rPr lang="en-US" i="1" dirty="0" err="1"/>
              <a:t>Enterobacter</a:t>
            </a:r>
            <a:r>
              <a:rPr lang="en-US" i="1" dirty="0"/>
              <a:t> cloacae</a:t>
            </a:r>
            <a:endParaRPr lang="en-US" dirty="0"/>
          </a:p>
          <a:p>
            <a:pPr lvl="1"/>
            <a:r>
              <a:rPr lang="en-US" dirty="0"/>
              <a:t>Gram positive anaerobes:</a:t>
            </a:r>
          </a:p>
          <a:p>
            <a:pPr lvl="2"/>
            <a:r>
              <a:rPr lang="en-US" i="1" dirty="0" err="1"/>
              <a:t>Bacteroides</a:t>
            </a:r>
            <a:r>
              <a:rPr lang="en-US" i="1" dirty="0"/>
              <a:t> </a:t>
            </a:r>
            <a:r>
              <a:rPr lang="en-US" dirty="0"/>
              <a:t>spp.</a:t>
            </a:r>
          </a:p>
          <a:p>
            <a:pPr lvl="2"/>
            <a:r>
              <a:rPr lang="en-US" i="1" dirty="0" err="1"/>
              <a:t>Fusobacterium</a:t>
            </a:r>
            <a:r>
              <a:rPr lang="en-US" i="1" dirty="0"/>
              <a:t> </a:t>
            </a:r>
            <a:r>
              <a:rPr lang="en-US" dirty="0"/>
              <a:t>spp.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2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14" y="425192"/>
            <a:ext cx="10515600" cy="5654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Clinical feature:</a:t>
            </a:r>
          </a:p>
          <a:p>
            <a:r>
              <a:rPr lang="en-US" sz="3000" dirty="0" err="1"/>
              <a:t>Symtotom</a:t>
            </a:r>
            <a:r>
              <a:rPr lang="en-US" sz="3000" dirty="0"/>
              <a:t>: </a:t>
            </a:r>
          </a:p>
          <a:p>
            <a:pPr lvl="1"/>
            <a:r>
              <a:rPr lang="en-US" sz="1600" dirty="0"/>
              <a:t>Fever</a:t>
            </a:r>
          </a:p>
          <a:p>
            <a:pPr lvl="1"/>
            <a:r>
              <a:rPr lang="en-US" sz="1600" dirty="0"/>
              <a:t>Right </a:t>
            </a:r>
            <a:r>
              <a:rPr lang="en-US" sz="1600" dirty="0" err="1"/>
              <a:t>hypochondrium</a:t>
            </a:r>
            <a:r>
              <a:rPr lang="en-US" sz="1600" dirty="0"/>
              <a:t> abdominal pain</a:t>
            </a:r>
          </a:p>
          <a:p>
            <a:pPr lvl="1"/>
            <a:r>
              <a:rPr lang="en-US" sz="1600" dirty="0"/>
              <a:t>Swinging pyrexia</a:t>
            </a:r>
          </a:p>
          <a:p>
            <a:pPr lvl="1"/>
            <a:r>
              <a:rPr lang="en-US" sz="1600" dirty="0"/>
              <a:t>Chills and rigors</a:t>
            </a:r>
          </a:p>
          <a:p>
            <a:pPr lvl="1"/>
            <a:r>
              <a:rPr lang="en-US" sz="1600" dirty="0"/>
              <a:t>Marked toxicity</a:t>
            </a:r>
          </a:p>
          <a:p>
            <a:pPr lvl="1"/>
            <a:r>
              <a:rPr lang="en-US" sz="1600" dirty="0"/>
              <a:t>General malaise and anorexia</a:t>
            </a:r>
          </a:p>
          <a:p>
            <a:pPr lvl="1"/>
            <a:r>
              <a:rPr lang="en-US" sz="1600" dirty="0"/>
              <a:t>jaundice.</a:t>
            </a:r>
          </a:p>
          <a:p>
            <a:r>
              <a:rPr lang="en-US" sz="3000" dirty="0"/>
              <a:t>Examination</a:t>
            </a:r>
            <a:r>
              <a:rPr lang="en-US" dirty="0"/>
              <a:t>: </a:t>
            </a:r>
          </a:p>
          <a:p>
            <a:pPr lvl="1"/>
            <a:r>
              <a:rPr lang="en-US" sz="1700" dirty="0"/>
              <a:t>Look ill </a:t>
            </a:r>
          </a:p>
          <a:p>
            <a:pPr lvl="1"/>
            <a:r>
              <a:rPr lang="en-US" sz="1700" dirty="0"/>
              <a:t>May be jaundiced </a:t>
            </a:r>
          </a:p>
          <a:p>
            <a:pPr lvl="1"/>
            <a:r>
              <a:rPr lang="en-US" sz="1700" dirty="0"/>
              <a:t>Vital sign: Tachycardia, high </a:t>
            </a:r>
            <a:r>
              <a:rPr lang="en-US" sz="1700" dirty="0" err="1"/>
              <a:t>tempreture</a:t>
            </a:r>
            <a:r>
              <a:rPr lang="en-US" sz="1700" dirty="0"/>
              <a:t> , +/- hypotension</a:t>
            </a:r>
          </a:p>
          <a:p>
            <a:pPr lvl="1"/>
            <a:r>
              <a:rPr lang="en-US" sz="1700" dirty="0"/>
              <a:t>Abdominal exam: enlarged and tender liver.</a:t>
            </a:r>
          </a:p>
        </p:txBody>
      </p:sp>
    </p:spTree>
    <p:extLst>
      <p:ext uri="{BB962C8B-B14F-4D97-AF65-F5344CB8AC3E}">
        <p14:creationId xmlns:p14="http://schemas.microsoft.com/office/powerpoint/2010/main" val="184137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3" y="288324"/>
            <a:ext cx="4539049" cy="322923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0043" y="288324"/>
            <a:ext cx="5807675" cy="5580664"/>
          </a:xfrm>
        </p:spPr>
        <p:txBody>
          <a:bodyPr/>
          <a:lstStyle/>
          <a:p>
            <a:r>
              <a:rPr lang="en-US" dirty="0"/>
              <a:t>Investigation:</a:t>
            </a:r>
          </a:p>
          <a:p>
            <a:pPr lvl="1"/>
            <a:r>
              <a:rPr lang="en-US" dirty="0"/>
              <a:t>Labs: </a:t>
            </a:r>
          </a:p>
          <a:p>
            <a:pPr lvl="2"/>
            <a:r>
              <a:rPr lang="en-US" b="1" dirty="0"/>
              <a:t>CBC</a:t>
            </a:r>
            <a:r>
              <a:rPr lang="en-US" dirty="0"/>
              <a:t>:  </a:t>
            </a:r>
            <a:r>
              <a:rPr lang="en-US" dirty="0">
                <a:sym typeface="Wingdings" panose="05000000000000000000" pitchFamily="2" charset="2"/>
              </a:rPr>
              <a:t> </a:t>
            </a:r>
            <a:r>
              <a:rPr lang="en-US" dirty="0"/>
              <a:t>WBC </a:t>
            </a:r>
          </a:p>
          <a:p>
            <a:pPr lvl="2"/>
            <a:r>
              <a:rPr lang="en-US" b="1" dirty="0"/>
              <a:t>LFT</a:t>
            </a:r>
            <a:r>
              <a:rPr lang="en-US" dirty="0"/>
              <a:t>: elevated </a:t>
            </a:r>
          </a:p>
          <a:p>
            <a:pPr lvl="2"/>
            <a:r>
              <a:rPr lang="en-US" b="1" dirty="0"/>
              <a:t>Coagulation profile</a:t>
            </a:r>
            <a:r>
              <a:rPr lang="en-US" dirty="0"/>
              <a:t>: normal or elevated</a:t>
            </a:r>
          </a:p>
          <a:p>
            <a:pPr lvl="2"/>
            <a:r>
              <a:rPr lang="en-US" b="1" dirty="0"/>
              <a:t>Blood and pus Culture</a:t>
            </a:r>
          </a:p>
          <a:p>
            <a:pPr lvl="1"/>
            <a:r>
              <a:rPr lang="en-US" dirty="0"/>
              <a:t>Radiology:</a:t>
            </a:r>
          </a:p>
          <a:p>
            <a:pPr lvl="2"/>
            <a:r>
              <a:rPr lang="en-US" b="1" dirty="0"/>
              <a:t>AXR</a:t>
            </a:r>
            <a:r>
              <a:rPr lang="en-US" dirty="0"/>
              <a:t> : air in the liver ( gas forming infection)</a:t>
            </a:r>
          </a:p>
          <a:p>
            <a:pPr lvl="2"/>
            <a:r>
              <a:rPr lang="en-US" b="1" dirty="0"/>
              <a:t>CXR: </a:t>
            </a:r>
            <a:r>
              <a:rPr lang="en-US" dirty="0"/>
              <a:t>right side pleural effusion</a:t>
            </a:r>
          </a:p>
          <a:p>
            <a:pPr lvl="2"/>
            <a:r>
              <a:rPr lang="en-US" b="1" dirty="0"/>
              <a:t>US: </a:t>
            </a:r>
            <a:r>
              <a:rPr lang="en-US" dirty="0" err="1"/>
              <a:t>hypoechoic</a:t>
            </a:r>
            <a:r>
              <a:rPr lang="en-US" dirty="0"/>
              <a:t> lesion with thick wall , biliary dilatation</a:t>
            </a:r>
          </a:p>
          <a:p>
            <a:pPr lvl="2"/>
            <a:r>
              <a:rPr lang="en-US" b="1" dirty="0"/>
              <a:t>CT: </a:t>
            </a:r>
            <a:r>
              <a:rPr lang="en-US" dirty="0"/>
              <a:t>central </a:t>
            </a:r>
            <a:r>
              <a:rPr lang="en-US" dirty="0" err="1"/>
              <a:t>hypodense</a:t>
            </a:r>
            <a:r>
              <a:rPr lang="en-US" dirty="0"/>
              <a:t> region and peripheral contrast enhancement during the portal phase of examination</a:t>
            </a:r>
          </a:p>
          <a:p>
            <a:pPr lvl="2"/>
            <a:endParaRPr lang="en-US" dirty="0"/>
          </a:p>
          <a:p>
            <a:r>
              <a:rPr lang="en-US" dirty="0"/>
              <a:t>Treatment: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Percutaneous drainage abscesses under ultrasound or CT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Antibiotic therapy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3" y="3686040"/>
            <a:ext cx="4539049" cy="2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673719"/>
            <a:ext cx="10515600" cy="5525200"/>
          </a:xfrm>
        </p:spPr>
        <p:txBody>
          <a:bodyPr>
            <a:normAutofit/>
          </a:bodyPr>
          <a:lstStyle/>
          <a:p>
            <a:r>
              <a:rPr lang="en-US" dirty="0"/>
              <a:t>Amoebic liver abscess</a:t>
            </a:r>
          </a:p>
          <a:p>
            <a:pPr lvl="1"/>
            <a:r>
              <a:rPr lang="en-US" dirty="0"/>
              <a:t>Pathogenesis: </a:t>
            </a:r>
          </a:p>
          <a:p>
            <a:pPr lvl="2"/>
            <a:r>
              <a:rPr lang="en-US" dirty="0" err="1"/>
              <a:t>protozoal</a:t>
            </a:r>
            <a:r>
              <a:rPr lang="en-US" dirty="0"/>
              <a:t> parasite infests the large intestine. </a:t>
            </a:r>
          </a:p>
          <a:p>
            <a:pPr lvl="2"/>
            <a:r>
              <a:rPr lang="en-US" dirty="0"/>
              <a:t>Ingested  cyst in the large intestine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/>
              <a:t>Trophozoites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penetrate the mucosa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portal venous system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liver.</a:t>
            </a:r>
          </a:p>
          <a:p>
            <a:pPr lvl="1"/>
            <a:r>
              <a:rPr lang="en-US" dirty="0"/>
              <a:t>Organism: </a:t>
            </a:r>
          </a:p>
          <a:p>
            <a:pPr lvl="2"/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endParaRPr lang="en-US" i="1" dirty="0"/>
          </a:p>
          <a:p>
            <a:pPr lvl="2"/>
            <a:endParaRPr lang="en-US" i="1" dirty="0"/>
          </a:p>
          <a:p>
            <a:pPr lvl="1"/>
            <a:r>
              <a:rPr lang="en-US" dirty="0"/>
              <a:t>Clinical feature: </a:t>
            </a:r>
          </a:p>
          <a:p>
            <a:pPr lvl="2"/>
            <a:r>
              <a:rPr lang="en-US" b="1" dirty="0"/>
              <a:t>Symptom:</a:t>
            </a:r>
            <a:r>
              <a:rPr lang="en-US" dirty="0"/>
              <a:t> Right upper quadrant pain ,anorexia, nausea, weight loss and night sweats, diarrhea. </a:t>
            </a:r>
          </a:p>
          <a:p>
            <a:pPr lvl="2"/>
            <a:r>
              <a:rPr lang="en-US" b="1" dirty="0"/>
              <a:t>Physical examination: </a:t>
            </a:r>
            <a:r>
              <a:rPr lang="en-US" dirty="0"/>
              <a:t>Tender enlargement of the liver +/- jaundice</a:t>
            </a:r>
          </a:p>
        </p:txBody>
      </p:sp>
    </p:spTree>
    <p:extLst>
      <p:ext uri="{BB962C8B-B14F-4D97-AF65-F5344CB8AC3E}">
        <p14:creationId xmlns:p14="http://schemas.microsoft.com/office/powerpoint/2010/main" val="178297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34" y="313039"/>
            <a:ext cx="4772691" cy="364199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47135"/>
            <a:ext cx="6022331" cy="620309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Investigation: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Labs</a:t>
            </a:r>
            <a:r>
              <a:rPr lang="en-US" sz="3000" b="1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CBC: </a:t>
            </a:r>
            <a:r>
              <a:rPr lang="en-US" sz="1700" dirty="0">
                <a:sym typeface="Wingdings" panose="05000000000000000000" pitchFamily="2" charset="2"/>
              </a:rPr>
              <a:t> WBC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Direct and indirect serological tests</a:t>
            </a:r>
            <a:r>
              <a:rPr lang="en-US" sz="1700" dirty="0"/>
              <a:t>: (amoebic protein)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Indirect </a:t>
            </a:r>
            <a:r>
              <a:rPr lang="en-US" sz="1700" dirty="0" err="1"/>
              <a:t>haem</a:t>
            </a:r>
            <a:r>
              <a:rPr lang="en-US" sz="1700" dirty="0"/>
              <a:t>-agglutination [IHA]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Enzyme-linked </a:t>
            </a:r>
            <a:r>
              <a:rPr lang="en-US" sz="1700" dirty="0" err="1"/>
              <a:t>immunosorbent</a:t>
            </a:r>
            <a:r>
              <a:rPr lang="en-US" sz="1700" dirty="0"/>
              <a:t> assay [ELISA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/>
              <a:t> Stools: </a:t>
            </a:r>
            <a:r>
              <a:rPr lang="en-US" sz="1700" dirty="0"/>
              <a:t>amoebae or cysts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Radiology</a:t>
            </a:r>
            <a:r>
              <a:rPr lang="en-US" dirty="0"/>
              <a:t>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b="1" dirty="0"/>
              <a:t>US:</a:t>
            </a:r>
            <a:r>
              <a:rPr lang="en-US" sz="1700" dirty="0"/>
              <a:t> well-defined margins; they are </a:t>
            </a:r>
            <a:r>
              <a:rPr lang="en-US" sz="1700" dirty="0" err="1"/>
              <a:t>hypoechoic</a:t>
            </a:r>
            <a:r>
              <a:rPr lang="en-US" sz="1700" dirty="0"/>
              <a:t> lesion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b="1" dirty="0"/>
              <a:t>CT: </a:t>
            </a:r>
            <a:r>
              <a:rPr lang="en-US" sz="1700" dirty="0"/>
              <a:t> well-defined lesions with complex fluid, enhancing wall with a peripheral zone of edema around the abscess</a:t>
            </a:r>
          </a:p>
          <a:p>
            <a:endParaRPr lang="en-US" sz="2800" b="1" dirty="0"/>
          </a:p>
          <a:p>
            <a:r>
              <a:rPr lang="en-US" sz="2800" b="1" dirty="0"/>
              <a:t>Treatment: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Antibiotics: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 err="1"/>
              <a:t>Metronidazol</a:t>
            </a:r>
            <a:endParaRPr lang="en-US" sz="17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 err="1"/>
              <a:t>Diloxanide</a:t>
            </a:r>
            <a:r>
              <a:rPr lang="en-US" sz="1700" dirty="0"/>
              <a:t> </a:t>
            </a:r>
            <a:r>
              <a:rPr lang="en-US" sz="1700" dirty="0" err="1"/>
              <a:t>furoate</a:t>
            </a:r>
            <a:r>
              <a:rPr lang="en-US" sz="1700" dirty="0"/>
              <a:t> (carrier)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Percutaneous aspiration: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No improvement after 3 days of antibiotics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Pyogenic abscess</a:t>
            </a:r>
          </a:p>
        </p:txBody>
      </p:sp>
    </p:spTree>
    <p:extLst>
      <p:ext uri="{BB962C8B-B14F-4D97-AF65-F5344CB8AC3E}">
        <p14:creationId xmlns:p14="http://schemas.microsoft.com/office/powerpoint/2010/main" val="375803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AC9496-E04F-5B46-9973-1DC6DC207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3" y="457200"/>
            <a:ext cx="3751340" cy="4873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06868-03D8-C74F-9A63-4597CB901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521" y="457199"/>
            <a:ext cx="7833892" cy="6129867"/>
          </a:xfrm>
        </p:spPr>
        <p:txBody>
          <a:bodyPr>
            <a:normAutofit/>
          </a:bodyPr>
          <a:lstStyle/>
          <a:p>
            <a:r>
              <a:rPr lang="en-CA" sz="3200" dirty="0"/>
              <a:t>Hydatid disease </a:t>
            </a:r>
          </a:p>
          <a:p>
            <a:pPr lvl="1"/>
            <a:r>
              <a:rPr lang="en-US" sz="2800" dirty="0"/>
              <a:t>Pathogenesis: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infestation one of two forms of tapeworm in the gastrointestinal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Ingested ova hatch in the duodenum </a:t>
            </a:r>
            <a:r>
              <a:rPr lang="en-US" sz="1600" dirty="0">
                <a:sym typeface="Wingdings" panose="05000000000000000000" pitchFamily="2" charset="2"/>
              </a:rPr>
              <a:t> portal system  liver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Hydatid cyst 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 err="1"/>
              <a:t>Pericyst</a:t>
            </a:r>
            <a:r>
              <a:rPr lang="en-CA" sz="1400" dirty="0"/>
              <a:t>: host tissue formed by the body as a reaction to the parasite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 err="1"/>
              <a:t>Ectocyst</a:t>
            </a:r>
            <a:r>
              <a:rPr lang="en-CA" sz="1400" dirty="0"/>
              <a:t>:  external layer of the cyst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 err="1"/>
              <a:t>Endocyst</a:t>
            </a:r>
            <a:r>
              <a:rPr lang="en-CA" sz="1400" dirty="0"/>
              <a:t>: germinative layer </a:t>
            </a:r>
          </a:p>
          <a:p>
            <a:pPr lvl="1"/>
            <a:r>
              <a:rPr lang="en-CA" sz="2800" dirty="0"/>
              <a:t>Organism: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i="1" dirty="0"/>
              <a:t>Echinococcus </a:t>
            </a:r>
            <a:r>
              <a:rPr lang="en-CA" sz="1600" i="1" dirty="0" err="1"/>
              <a:t>granulosus</a:t>
            </a:r>
            <a:r>
              <a:rPr lang="en-CA" sz="1600" i="1" dirty="0"/>
              <a:t> </a:t>
            </a:r>
            <a:r>
              <a:rPr lang="en-CA" sz="1600" dirty="0"/>
              <a:t>and  </a:t>
            </a:r>
            <a:r>
              <a:rPr lang="en-CA" sz="1600" i="1" dirty="0"/>
              <a:t>E. </a:t>
            </a:r>
            <a:r>
              <a:rPr lang="en-CA" sz="1600" i="1" dirty="0" err="1"/>
              <a:t>multilocularis</a:t>
            </a:r>
            <a:endParaRPr lang="en-CA" sz="1600" i="1" dirty="0"/>
          </a:p>
          <a:p>
            <a:pPr lvl="2"/>
            <a:endParaRPr lang="en-CA" dirty="0"/>
          </a:p>
          <a:p>
            <a:pPr lvl="1"/>
            <a:r>
              <a:rPr lang="en-CA" sz="2800" dirty="0"/>
              <a:t>Clinical feature: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sz="1600" dirty="0"/>
              <a:t>Abdominal pain or no symptom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sz="1600" dirty="0"/>
              <a:t>Rupture: </a:t>
            </a:r>
            <a:r>
              <a:rPr lang="en-CA" sz="1600" dirty="0" err="1"/>
              <a:t>anaphylaxix</a:t>
            </a:r>
            <a:r>
              <a:rPr lang="en-CA" sz="16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sz="1600" dirty="0"/>
              <a:t>Communication with Biliary system: obstructive jaundice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4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8F8A5A-FDFE-5748-B42D-18B7200A1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2" y="558140"/>
            <a:ext cx="4170817" cy="292133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8794C6-2AA8-2F47-B62C-686A25EFF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005" y="558139"/>
            <a:ext cx="7445827" cy="5961413"/>
          </a:xfrm>
        </p:spPr>
        <p:txBody>
          <a:bodyPr>
            <a:normAutofit lnSpcReduction="10000"/>
          </a:bodyPr>
          <a:lstStyle/>
          <a:p>
            <a:pPr lvl="1"/>
            <a:r>
              <a:rPr lang="en-CA" sz="2800" dirty="0"/>
              <a:t>Investigation: </a:t>
            </a:r>
          </a:p>
          <a:p>
            <a:pPr lvl="2"/>
            <a:r>
              <a:rPr lang="en-CA" sz="2400" dirty="0"/>
              <a:t>Labs: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400" b="1" dirty="0"/>
              <a:t>CBC: </a:t>
            </a:r>
            <a:r>
              <a:rPr lang="en-CA" sz="1400" dirty="0"/>
              <a:t>eosinophilia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400" b="1" dirty="0"/>
              <a:t>Serology test:</a:t>
            </a:r>
            <a:r>
              <a:rPr lang="en-CA" sz="1400" dirty="0"/>
              <a:t>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 err="1"/>
              <a:t>Immunoelectrophoresis</a:t>
            </a:r>
            <a:r>
              <a:rPr lang="en-CA" sz="1600" dirty="0"/>
              <a:t> (IEP) :  Not for </a:t>
            </a:r>
            <a:r>
              <a:rPr lang="en-CA" sz="1600" dirty="0" err="1"/>
              <a:t>followup</a:t>
            </a:r>
            <a:endParaRPr lang="en-CA" sz="16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/>
              <a:t>enzyme-linked immunosorbent assay (ELISA): </a:t>
            </a:r>
            <a:r>
              <a:rPr lang="en-CA" sz="1600" dirty="0" err="1"/>
              <a:t>IgE</a:t>
            </a:r>
            <a:r>
              <a:rPr lang="en-CA" sz="1600" dirty="0"/>
              <a:t> or IgG</a:t>
            </a:r>
            <a:r>
              <a:rPr lang="en-CA" sz="1600" baseline="-25000" dirty="0"/>
              <a:t>4 </a:t>
            </a:r>
            <a:r>
              <a:rPr lang="en-CA" sz="1600" dirty="0"/>
              <a:t> ( 4 years) , IgM ( 6 months)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 err="1"/>
              <a:t>Immonoblotting</a:t>
            </a:r>
            <a:r>
              <a:rPr lang="en-CA" sz="1600" dirty="0"/>
              <a:t>: first-line test</a:t>
            </a:r>
          </a:p>
          <a:p>
            <a:pPr lvl="2"/>
            <a:r>
              <a:rPr lang="en-CA" sz="2400" dirty="0"/>
              <a:t>Radiology: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/>
              <a:t>AXR: calcification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/>
              <a:t>US, CT MRI: well-defined, circumscribed cystic lesions with a clear membrane , daughter cysts</a:t>
            </a:r>
          </a:p>
          <a:p>
            <a:pPr lvl="1"/>
            <a:r>
              <a:rPr lang="en-CA" sz="2800" dirty="0"/>
              <a:t>Treatment 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/>
              <a:t>Medical : albendazole or mebendazole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/>
              <a:t>Surgical 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/>
              <a:t>Deroofing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 err="1"/>
              <a:t>Percystectomy</a:t>
            </a:r>
            <a:endParaRPr lang="en-CA" sz="16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CA" sz="1600" dirty="0"/>
              <a:t>Liver resection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/>
              <a:t>Puncture–aspiration–injection–</a:t>
            </a:r>
            <a:r>
              <a:rPr lang="en-CA" sz="1600" dirty="0" err="1"/>
              <a:t>reaspiration</a:t>
            </a:r>
            <a:r>
              <a:rPr lang="en-CA" sz="1600" dirty="0"/>
              <a:t> (PAIR)</a:t>
            </a:r>
            <a:br>
              <a:rPr lang="en-CA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67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0016"/>
            <a:ext cx="10515600" cy="56069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8000" dirty="0"/>
              <a:t>Tumours of the liver </a:t>
            </a:r>
          </a:p>
          <a:p>
            <a:pPr marL="0" indent="0">
              <a:buNone/>
            </a:pPr>
            <a:endParaRPr lang="en-CA" sz="6700" dirty="0"/>
          </a:p>
          <a:p>
            <a:r>
              <a:rPr lang="en-CA" sz="7000" dirty="0"/>
              <a:t>Benign hepatic tumours :</a:t>
            </a:r>
          </a:p>
          <a:p>
            <a:pPr lvl="1"/>
            <a:r>
              <a:rPr lang="en-CA" sz="5000" dirty="0"/>
              <a:t>Focal nodular hyperplasia (FNH) </a:t>
            </a:r>
          </a:p>
          <a:p>
            <a:pPr lvl="1"/>
            <a:r>
              <a:rPr lang="en-CA" sz="5000" dirty="0"/>
              <a:t>Liver cell adenoma</a:t>
            </a:r>
            <a:r>
              <a:rPr lang="en-CA" sz="6200" dirty="0"/>
              <a:t> </a:t>
            </a:r>
          </a:p>
          <a:p>
            <a:pPr lvl="1"/>
            <a:endParaRPr lang="en-CA" sz="6200" dirty="0"/>
          </a:p>
          <a:p>
            <a:pPr lvl="1"/>
            <a:endParaRPr lang="en-CA" sz="6200" dirty="0"/>
          </a:p>
          <a:p>
            <a:r>
              <a:rPr lang="en-CA" sz="7000" dirty="0"/>
              <a:t>Malignant tumours of the liver :</a:t>
            </a:r>
          </a:p>
          <a:p>
            <a:pPr lvl="1"/>
            <a:r>
              <a:rPr lang="en-CA" sz="6000" dirty="0"/>
              <a:t>Primary: </a:t>
            </a:r>
          </a:p>
          <a:p>
            <a:pPr lvl="2"/>
            <a:r>
              <a:rPr lang="en-CA" sz="4900" dirty="0"/>
              <a:t>Hepatocellular carcinoma (hepatoma)</a:t>
            </a:r>
          </a:p>
          <a:p>
            <a:pPr lvl="2"/>
            <a:r>
              <a:rPr lang="en-CA" sz="4900" dirty="0"/>
              <a:t>Cholangiocarcinoma</a:t>
            </a:r>
          </a:p>
          <a:p>
            <a:pPr lvl="2"/>
            <a:r>
              <a:rPr lang="en-CA" sz="4900" dirty="0"/>
              <a:t>Angiosarcoma</a:t>
            </a:r>
          </a:p>
          <a:p>
            <a:pPr lvl="2"/>
            <a:r>
              <a:rPr lang="en-CA" sz="4900" dirty="0"/>
              <a:t>Hepatic mucinous cystic neoplasm</a:t>
            </a:r>
          </a:p>
          <a:p>
            <a:pPr lvl="2"/>
            <a:endParaRPr lang="en-CA" sz="4900" dirty="0"/>
          </a:p>
          <a:p>
            <a:pPr lvl="1"/>
            <a:r>
              <a:rPr lang="en-CA" sz="6000" dirty="0"/>
              <a:t>Metastatic tumours</a:t>
            </a:r>
          </a:p>
          <a:p>
            <a:pPr lvl="2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72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8" y="2158313"/>
            <a:ext cx="4477047" cy="3410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5" y="2453668"/>
            <a:ext cx="3829584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225631"/>
            <a:ext cx="6020789" cy="5951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200" dirty="0"/>
              <a:t>Liver cell adenoma </a:t>
            </a:r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W:M , 9:1</a:t>
            </a:r>
          </a:p>
          <a:p>
            <a:pPr lvl="1"/>
            <a:r>
              <a:rPr lang="en-CA" sz="2000" dirty="0"/>
              <a:t>Estrogen and anabolic steroid play a causative role.</a:t>
            </a:r>
          </a:p>
          <a:p>
            <a:r>
              <a:rPr lang="en-CA" sz="3000" dirty="0"/>
              <a:t>Clinical feature: </a:t>
            </a:r>
          </a:p>
          <a:p>
            <a:pPr lvl="1"/>
            <a:r>
              <a:rPr lang="en-CA" sz="2000" dirty="0"/>
              <a:t>Right Upper Quadrant pain</a:t>
            </a:r>
          </a:p>
          <a:p>
            <a:r>
              <a:rPr lang="en-CA" sz="3000" dirty="0"/>
              <a:t>Complication: </a:t>
            </a:r>
          </a:p>
          <a:p>
            <a:pPr lvl="1"/>
            <a:r>
              <a:rPr lang="en-CA" sz="2200" dirty="0"/>
              <a:t>Rupture</a:t>
            </a:r>
          </a:p>
          <a:p>
            <a:pPr lvl="1"/>
            <a:r>
              <a:rPr lang="en-CA" sz="2200" dirty="0"/>
              <a:t>Malignant transformation</a:t>
            </a:r>
          </a:p>
          <a:p>
            <a:r>
              <a:rPr lang="en-CA" sz="3000" dirty="0"/>
              <a:t>Investigation: </a:t>
            </a:r>
          </a:p>
          <a:p>
            <a:pPr lvl="1"/>
            <a:r>
              <a:rPr lang="en-CA" sz="2200" dirty="0"/>
              <a:t>US , CT, MRI</a:t>
            </a:r>
          </a:p>
          <a:p>
            <a:r>
              <a:rPr lang="en-CA" sz="3000" dirty="0"/>
              <a:t>Treatment: </a:t>
            </a:r>
          </a:p>
          <a:p>
            <a:pPr lvl="1"/>
            <a:r>
              <a:rPr lang="en-CA" sz="2200" dirty="0"/>
              <a:t>Female : </a:t>
            </a:r>
          </a:p>
          <a:p>
            <a:pPr lvl="2"/>
            <a:r>
              <a:rPr lang="en-CA" sz="2200" dirty="0"/>
              <a:t>&lt; 5 cm : stop oral OCP</a:t>
            </a:r>
          </a:p>
          <a:p>
            <a:pPr lvl="2"/>
            <a:r>
              <a:rPr lang="en-CA" sz="2200" dirty="0"/>
              <a:t>&gt; 5 cm : surgery</a:t>
            </a:r>
          </a:p>
          <a:p>
            <a:pPr lvl="1"/>
            <a:r>
              <a:rPr lang="en-CA" sz="2200" dirty="0"/>
              <a:t>Male: surgery</a:t>
            </a:r>
          </a:p>
          <a:p>
            <a:pPr lvl="1"/>
            <a:r>
              <a:rPr lang="en-CA" sz="2200" dirty="0"/>
              <a:t>Rupture: Angioembolization</a:t>
            </a:r>
            <a:r>
              <a:rPr lang="en-CA" dirty="0"/>
              <a:t> </a:t>
            </a:r>
            <a:br>
              <a:rPr lang="en-CA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424E3-30EF-F84B-BC39-10D817E1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6" y="1182158"/>
            <a:ext cx="3448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04800"/>
            <a:ext cx="5203701" cy="585523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Focal nodular hyperplasia (FNH)</a:t>
            </a:r>
          </a:p>
          <a:p>
            <a:pPr lvl="1"/>
            <a:endParaRPr lang="en-CA" dirty="0"/>
          </a:p>
          <a:p>
            <a:pPr lvl="1"/>
            <a:r>
              <a:rPr lang="en-US" dirty="0"/>
              <a:t>Mostly Female</a:t>
            </a:r>
          </a:p>
          <a:p>
            <a:r>
              <a:rPr lang="en-CA" sz="3000" dirty="0"/>
              <a:t>Clinical feature: </a:t>
            </a:r>
          </a:p>
          <a:p>
            <a:pPr lvl="1"/>
            <a:r>
              <a:rPr lang="en-CA" sz="2000" dirty="0"/>
              <a:t>Right Upper Quadrant pain</a:t>
            </a:r>
            <a:endParaRPr lang="en-CA" sz="2200" dirty="0"/>
          </a:p>
          <a:p>
            <a:r>
              <a:rPr lang="en-CA" sz="3000" dirty="0"/>
              <a:t>Investigation: </a:t>
            </a:r>
          </a:p>
          <a:p>
            <a:pPr lvl="1"/>
            <a:r>
              <a:rPr lang="en-CA" sz="2200" dirty="0"/>
              <a:t>US , CT, MRI</a:t>
            </a:r>
          </a:p>
          <a:p>
            <a:r>
              <a:rPr lang="en-CA" sz="3000" dirty="0"/>
              <a:t>Treatment:</a:t>
            </a:r>
          </a:p>
          <a:p>
            <a:pPr lvl="1"/>
            <a:r>
              <a:rPr lang="en-CA" dirty="0"/>
              <a:t>Observation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FFE81-9487-0C42-B93A-69AEC7CAA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16" y="1375861"/>
            <a:ext cx="5118100" cy="30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267759"/>
            <a:ext cx="6714066" cy="6116108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/>
              <a:t>Hepatocellular carcinoma (hepatoma)</a:t>
            </a:r>
          </a:p>
          <a:p>
            <a:pPr lvl="2"/>
            <a:r>
              <a:rPr lang="en-CA" dirty="0"/>
              <a:t>M&gt; F</a:t>
            </a:r>
          </a:p>
          <a:p>
            <a:pPr lvl="2"/>
            <a:r>
              <a:rPr lang="en-CA" dirty="0"/>
              <a:t>Liver cirrhosis : Hib B or C, </a:t>
            </a:r>
            <a:r>
              <a:rPr lang="en-CA" dirty="0" err="1"/>
              <a:t>alcholic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 Aflatoxin </a:t>
            </a:r>
          </a:p>
          <a:p>
            <a:pPr lvl="2"/>
            <a:r>
              <a:rPr lang="en-CA" dirty="0"/>
              <a:t> Non cirrhosis : Hib B.</a:t>
            </a:r>
          </a:p>
          <a:p>
            <a:r>
              <a:rPr lang="en-CA" dirty="0"/>
              <a:t>Clinical feature: </a:t>
            </a:r>
          </a:p>
          <a:p>
            <a:pPr lvl="1"/>
            <a:r>
              <a:rPr lang="en-CA" dirty="0"/>
              <a:t>Liver cirrhosis: </a:t>
            </a:r>
          </a:p>
          <a:p>
            <a:pPr lvl="2"/>
            <a:r>
              <a:rPr lang="en-CA" dirty="0"/>
              <a:t>liver disease symptoms</a:t>
            </a:r>
          </a:p>
          <a:p>
            <a:pPr lvl="2"/>
            <a:r>
              <a:rPr lang="en-CA" dirty="0"/>
              <a:t>abdominal pain, weight loss, abdominal distension, fever and spontaneous intraperitoneal haemorrhage</a:t>
            </a:r>
          </a:p>
          <a:p>
            <a:pPr lvl="1"/>
            <a:r>
              <a:rPr lang="en-CA" dirty="0"/>
              <a:t>Non cirrhosis :</a:t>
            </a:r>
          </a:p>
          <a:p>
            <a:pPr lvl="2"/>
            <a:r>
              <a:rPr lang="en-CA" dirty="0"/>
              <a:t>abdominal pain or swelling</a:t>
            </a:r>
          </a:p>
          <a:p>
            <a:pPr marL="0" indent="0">
              <a:buNone/>
            </a:pPr>
            <a:br>
              <a:rPr lang="en-CA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F8ABA-B56B-F44A-8785-AFC9312B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804863"/>
            <a:ext cx="3683000" cy="55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406400"/>
            <a:ext cx="6481727" cy="5770563"/>
          </a:xfrm>
        </p:spPr>
        <p:txBody>
          <a:bodyPr>
            <a:normAutofit/>
          </a:bodyPr>
          <a:lstStyle/>
          <a:p>
            <a:r>
              <a:rPr lang="en-US" dirty="0"/>
              <a:t>Investigation: </a:t>
            </a:r>
          </a:p>
          <a:p>
            <a:pPr lvl="1"/>
            <a:r>
              <a:rPr lang="en-US" dirty="0"/>
              <a:t>LFT, CBC, coagulation profile</a:t>
            </a:r>
          </a:p>
          <a:p>
            <a:pPr lvl="1"/>
            <a:r>
              <a:rPr lang="en-US" dirty="0"/>
              <a:t>Screening:</a:t>
            </a:r>
          </a:p>
          <a:p>
            <a:pPr lvl="2"/>
            <a:r>
              <a:rPr lang="en-US" dirty="0"/>
              <a:t>US abdomen</a:t>
            </a:r>
          </a:p>
          <a:p>
            <a:pPr lvl="2"/>
            <a:r>
              <a:rPr lang="en-CA" dirty="0"/>
              <a:t>Alpha-fetoprotein (AFP)</a:t>
            </a:r>
          </a:p>
          <a:p>
            <a:pPr lvl="2"/>
            <a:endParaRPr lang="en-CA" dirty="0"/>
          </a:p>
          <a:p>
            <a:pPr lvl="1"/>
            <a:r>
              <a:rPr lang="en-CA" sz="2000" dirty="0"/>
              <a:t>CT , MRI : liver lesion with arterial enhancement and early washout on </a:t>
            </a:r>
            <a:r>
              <a:rPr lang="en-CA" sz="2000" dirty="0" err="1"/>
              <a:t>portovenous</a:t>
            </a:r>
            <a:r>
              <a:rPr lang="en-CA" sz="2000" dirty="0"/>
              <a:t> phase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Diagnosis:</a:t>
            </a:r>
          </a:p>
          <a:p>
            <a:pPr lvl="2"/>
            <a:r>
              <a:rPr lang="en-US" dirty="0"/>
              <a:t>&gt; 1 cm: one image with characteristic feature</a:t>
            </a:r>
          </a:p>
          <a:p>
            <a:pPr lvl="2"/>
            <a:r>
              <a:rPr lang="en-US" dirty="0"/>
              <a:t>Cytology: </a:t>
            </a:r>
            <a:r>
              <a:rPr lang="en-CA" i="1" dirty="0"/>
              <a:t>if the nodule is &gt; 1 cm and feature is not typical</a:t>
            </a:r>
          </a:p>
          <a:p>
            <a:pPr lvl="2"/>
            <a:r>
              <a:rPr lang="en-CA" i="1" dirty="0"/>
              <a:t>&lt; 1 cm: 3-6 month </a:t>
            </a:r>
            <a:r>
              <a:rPr lang="en-CA" i="1" dirty="0" err="1"/>
              <a:t>followup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A340A-34A2-1949-96EC-E910868D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2101025"/>
            <a:ext cx="5339416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0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88" y="364959"/>
            <a:ext cx="10515600" cy="5738957"/>
          </a:xfrm>
        </p:spPr>
        <p:txBody>
          <a:bodyPr/>
          <a:lstStyle/>
          <a:p>
            <a:r>
              <a:rPr lang="en-US" dirty="0"/>
              <a:t>Treatment :</a:t>
            </a:r>
          </a:p>
          <a:p>
            <a:pPr lvl="1"/>
            <a:r>
              <a:rPr lang="en-US" dirty="0"/>
              <a:t>Transplantation:</a:t>
            </a:r>
          </a:p>
          <a:p>
            <a:pPr lvl="2"/>
            <a:r>
              <a:rPr lang="en-US" dirty="0"/>
              <a:t>Milan criteria: </a:t>
            </a:r>
            <a:r>
              <a:rPr lang="en-CA" dirty="0"/>
              <a:t>single tumour of 5 cm or less in diameter, or with no more than three tumour nodules each one 3 cm or less in size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Liver resection: </a:t>
            </a:r>
          </a:p>
          <a:p>
            <a:pPr lvl="2"/>
            <a:r>
              <a:rPr lang="en-US" dirty="0"/>
              <a:t>Non cirrhotic patient </a:t>
            </a:r>
          </a:p>
          <a:p>
            <a:pPr lvl="2"/>
            <a:r>
              <a:rPr lang="en-US" dirty="0"/>
              <a:t>Child A liver cirrhosis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Locoregional therapy: </a:t>
            </a:r>
          </a:p>
          <a:p>
            <a:pPr lvl="2"/>
            <a:r>
              <a:rPr lang="en-US" dirty="0"/>
              <a:t>TACE </a:t>
            </a:r>
          </a:p>
          <a:p>
            <a:pPr lvl="2"/>
            <a:r>
              <a:rPr lang="en-US" dirty="0"/>
              <a:t>Local ablation : RFA, </a:t>
            </a:r>
            <a:r>
              <a:rPr lang="en-CA" dirty="0"/>
              <a:t>microwave energy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Chemotherapy: </a:t>
            </a:r>
          </a:p>
          <a:p>
            <a:pPr lvl="2"/>
            <a:r>
              <a:rPr lang="en-US" dirty="0"/>
              <a:t>Sorafenib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1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8758"/>
            <a:ext cx="10515600" cy="5868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Cholangiocarcinoma</a:t>
            </a:r>
          </a:p>
          <a:p>
            <a:r>
              <a:rPr lang="en-CA" dirty="0"/>
              <a:t>Adenocarcinoma may arise anywhere in the biliary tree</a:t>
            </a:r>
          </a:p>
          <a:p>
            <a:r>
              <a:rPr lang="en-CA" dirty="0"/>
              <a:t>Risk factor: </a:t>
            </a:r>
          </a:p>
          <a:p>
            <a:pPr lvl="1"/>
            <a:r>
              <a:rPr lang="en-CA" dirty="0"/>
              <a:t>chronic parasitic infestation of the biliary tree </a:t>
            </a:r>
          </a:p>
          <a:p>
            <a:pPr lvl="1"/>
            <a:r>
              <a:rPr lang="en-CA" dirty="0"/>
              <a:t>Choledochal cysts</a:t>
            </a:r>
          </a:p>
          <a:p>
            <a:r>
              <a:rPr lang="en-CA" dirty="0"/>
              <a:t>Clinical feature:</a:t>
            </a:r>
          </a:p>
          <a:p>
            <a:pPr lvl="1"/>
            <a:r>
              <a:rPr lang="en-CA" dirty="0"/>
              <a:t>Jaundice </a:t>
            </a:r>
          </a:p>
          <a:p>
            <a:pPr lvl="1"/>
            <a:r>
              <a:rPr lang="en-CA" dirty="0"/>
              <a:t>Abdominal pain, weight loss, anorexia</a:t>
            </a:r>
          </a:p>
          <a:p>
            <a:r>
              <a:rPr lang="en-CA" dirty="0"/>
              <a:t>Investigation:</a:t>
            </a:r>
          </a:p>
          <a:p>
            <a:pPr lvl="1"/>
            <a:r>
              <a:rPr lang="en-CA" dirty="0"/>
              <a:t>Labs: </a:t>
            </a:r>
          </a:p>
          <a:p>
            <a:pPr lvl="2"/>
            <a:r>
              <a:rPr lang="en-CA" dirty="0"/>
              <a:t>LFT : obstructive Jaundice</a:t>
            </a:r>
          </a:p>
          <a:p>
            <a:pPr lvl="2"/>
            <a:r>
              <a:rPr lang="en-CA" dirty="0"/>
              <a:t>CBC , Coagulation Factor , CA 19-9</a:t>
            </a:r>
          </a:p>
          <a:p>
            <a:pPr lvl="1"/>
            <a:r>
              <a:rPr lang="en-CA" dirty="0"/>
              <a:t>Radiology:</a:t>
            </a:r>
          </a:p>
          <a:p>
            <a:pPr lvl="1"/>
            <a:r>
              <a:rPr lang="en-CA" dirty="0"/>
              <a:t>CT , MRI , MRCP, ERCP, PTC</a:t>
            </a:r>
          </a:p>
          <a:p>
            <a:r>
              <a:rPr lang="en-CA" dirty="0" err="1"/>
              <a:t>Treatmant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Curative: </a:t>
            </a:r>
          </a:p>
          <a:p>
            <a:pPr lvl="2"/>
            <a:r>
              <a:rPr lang="en-CA" dirty="0"/>
              <a:t>Resection</a:t>
            </a:r>
          </a:p>
          <a:p>
            <a:pPr lvl="1"/>
            <a:r>
              <a:rPr lang="en-CA" dirty="0"/>
              <a:t>Metastatic: </a:t>
            </a:r>
          </a:p>
          <a:p>
            <a:pPr lvl="2"/>
            <a:r>
              <a:rPr lang="en-CA" dirty="0"/>
              <a:t>Palliative chemotherapy</a:t>
            </a:r>
          </a:p>
        </p:txBody>
      </p:sp>
    </p:spTree>
    <p:extLst>
      <p:ext uri="{BB962C8B-B14F-4D97-AF65-F5344CB8AC3E}">
        <p14:creationId xmlns:p14="http://schemas.microsoft.com/office/powerpoint/2010/main" val="75009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r>
              <a:rPr lang="en-US" dirty="0"/>
              <a:t>Metastatic malignant tumor: </a:t>
            </a:r>
          </a:p>
          <a:p>
            <a:pPr lvl="2"/>
            <a:r>
              <a:rPr lang="en-CA" sz="1600" dirty="0"/>
              <a:t>Gastrointestinal tract</a:t>
            </a:r>
          </a:p>
          <a:p>
            <a:pPr lvl="2"/>
            <a:r>
              <a:rPr lang="en-CA" sz="1600" dirty="0"/>
              <a:t>Breast</a:t>
            </a:r>
          </a:p>
          <a:p>
            <a:pPr lvl="2"/>
            <a:r>
              <a:rPr lang="en-CA" sz="1600" dirty="0"/>
              <a:t> ovaries</a:t>
            </a:r>
          </a:p>
          <a:p>
            <a:pPr lvl="2"/>
            <a:r>
              <a:rPr lang="en-CA" sz="1600" dirty="0"/>
              <a:t> Bronchus </a:t>
            </a:r>
          </a:p>
          <a:p>
            <a:pPr lvl="2"/>
            <a:r>
              <a:rPr lang="en-CA" sz="1600" dirty="0"/>
              <a:t> Kidney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Diagnosis: </a:t>
            </a:r>
          </a:p>
          <a:p>
            <a:pPr lvl="2"/>
            <a:r>
              <a:rPr lang="en-CA" dirty="0"/>
              <a:t>Tumor marker: CEA, CA 19-9, CA 125</a:t>
            </a:r>
            <a:endParaRPr lang="en-US" dirty="0"/>
          </a:p>
          <a:p>
            <a:pPr lvl="2"/>
            <a:r>
              <a:rPr lang="en-US" dirty="0"/>
              <a:t>Radiology : CT , MRI, PET CT</a:t>
            </a:r>
          </a:p>
          <a:p>
            <a:pPr lvl="1"/>
            <a:r>
              <a:rPr lang="en-US" dirty="0"/>
              <a:t>Treatment: </a:t>
            </a:r>
          </a:p>
          <a:p>
            <a:pPr lvl="2"/>
            <a:r>
              <a:rPr lang="en-US" dirty="0"/>
              <a:t>Resection</a:t>
            </a:r>
          </a:p>
          <a:p>
            <a:pPr lvl="2"/>
            <a:r>
              <a:rPr lang="en-US" dirty="0"/>
              <a:t>Palliative chemotherapy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390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Portal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Pressure (P) = Flow (F) X Resistance (R)</a:t>
            </a:r>
          </a:p>
          <a:p>
            <a:r>
              <a:rPr lang="it-IT" altLang="en-US" sz="2400" dirty="0"/>
              <a:t>Portal pressure : 3 – 6 mm Hg</a:t>
            </a:r>
          </a:p>
          <a:p>
            <a:pPr lvl="1"/>
            <a:r>
              <a:rPr lang="it-IT" altLang="en-US" sz="2000" dirty="0"/>
              <a:t>PP &gt; 10 : </a:t>
            </a:r>
            <a:r>
              <a:rPr lang="it-IT" altLang="en-US" sz="2000" dirty="0" err="1"/>
              <a:t>shunting</a:t>
            </a:r>
            <a:endParaRPr lang="it-IT" altLang="en-US" sz="2000" dirty="0"/>
          </a:p>
          <a:p>
            <a:pPr lvl="1"/>
            <a:r>
              <a:rPr lang="it-IT" altLang="en-US" sz="2000" dirty="0"/>
              <a:t>PP&gt;12: </a:t>
            </a:r>
            <a:r>
              <a:rPr lang="it-IT" altLang="en-US" sz="2000" dirty="0" err="1"/>
              <a:t>bleeding</a:t>
            </a:r>
            <a:endParaRPr lang="it-IT" altLang="en-US" sz="2000" dirty="0"/>
          </a:p>
          <a:p>
            <a:r>
              <a:rPr lang="en-US" altLang="en-US" sz="2400" dirty="0"/>
              <a:t>Normal elevation:</a:t>
            </a:r>
          </a:p>
          <a:p>
            <a:pPr lvl="1"/>
            <a:r>
              <a:rPr lang="en-US" altLang="en-US" sz="2000" dirty="0"/>
              <a:t>Eating</a:t>
            </a:r>
          </a:p>
          <a:p>
            <a:pPr lvl="1"/>
            <a:r>
              <a:rPr lang="en-US" altLang="en-US" sz="2000" dirty="0"/>
              <a:t>Exercise</a:t>
            </a:r>
          </a:p>
          <a:p>
            <a:pPr lvl="1"/>
            <a:r>
              <a:rPr lang="en-US" altLang="en-US" sz="2000" dirty="0"/>
              <a:t>Valsalva</a:t>
            </a:r>
          </a:p>
          <a:p>
            <a:r>
              <a:rPr lang="en-US" altLang="en-US" sz="2400" dirty="0"/>
              <a:t>Changes in either F or R affect the pressure.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48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9387"/>
            <a:ext cx="5645727" cy="5737576"/>
          </a:xfrm>
        </p:spPr>
        <p:txBody>
          <a:bodyPr>
            <a:normAutofit/>
          </a:bodyPr>
          <a:lstStyle/>
          <a:p>
            <a:r>
              <a:rPr lang="en-US" altLang="en-US" dirty="0"/>
              <a:t>Liver disease :</a:t>
            </a:r>
          </a:p>
          <a:p>
            <a:pPr lvl="1"/>
            <a:r>
              <a:rPr lang="en-US" altLang="en-US" dirty="0"/>
              <a:t> ↓ portal vascular radius.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splanchnic arteriolar vasodilatation</a:t>
            </a:r>
          </a:p>
          <a:p>
            <a:pPr lvl="2"/>
            <a:r>
              <a:rPr lang="en-US" altLang="en-US" dirty="0"/>
              <a:t>Decreased sensitivity to </a:t>
            </a:r>
            <a:r>
              <a:rPr lang="en-US" altLang="en-US" dirty="0" err="1"/>
              <a:t>caticolamin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Increased endogenous vasodilator ( NO, </a:t>
            </a:r>
            <a:r>
              <a:rPr lang="en-US" altLang="en-US" dirty="0" err="1"/>
              <a:t>prostacycline</a:t>
            </a:r>
            <a:r>
              <a:rPr lang="en-US" altLang="en-US" dirty="0"/>
              <a:t>).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40A6B-829A-FB41-9474-47987AA4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8945" y="605640"/>
            <a:ext cx="4750130" cy="52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ic vernenkar\My Documents\My Pictures\portal system.bmp">
            <a:extLst>
              <a:ext uri="{FF2B5EF4-FFF2-40B4-BE49-F238E27FC236}">
                <a16:creationId xmlns:a16="http://schemas.microsoft.com/office/drawing/2014/main" id="{CE12EEF8-B549-6D44-842A-F2B7506B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4"/>
            <a:ext cx="79248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0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</a:t>
            </a:r>
            <a:r>
              <a:rPr lang="en-US" dirty="0" err="1"/>
              <a:t>functhion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Responsible for storing </a:t>
            </a:r>
          </a:p>
          <a:p>
            <a:pPr lvl="1"/>
            <a:r>
              <a:rPr lang="en-US" dirty="0"/>
              <a:t>glucose as glycogen, or converting it to lactate</a:t>
            </a:r>
          </a:p>
          <a:p>
            <a:r>
              <a:rPr lang="en-US" dirty="0"/>
              <a:t> Utilization of:</a:t>
            </a:r>
          </a:p>
          <a:p>
            <a:pPr lvl="1"/>
            <a:r>
              <a:rPr lang="en-US" dirty="0"/>
              <a:t>Amino acids for hepatic and plasma protein synthesis or </a:t>
            </a:r>
            <a:r>
              <a:rPr lang="en-US" dirty="0" err="1"/>
              <a:t>catabolised</a:t>
            </a:r>
            <a:r>
              <a:rPr lang="en-US" dirty="0"/>
              <a:t> to urea. </a:t>
            </a:r>
          </a:p>
          <a:p>
            <a:r>
              <a:rPr lang="en-US" dirty="0"/>
              <a:t>Metabolism of :</a:t>
            </a:r>
          </a:p>
          <a:p>
            <a:pPr lvl="1"/>
            <a:r>
              <a:rPr lang="en-US" dirty="0"/>
              <a:t>lipids, bilirubin and bile salts, drugs and alcohol. </a:t>
            </a:r>
          </a:p>
          <a:p>
            <a:r>
              <a:rPr lang="en-US" dirty="0"/>
              <a:t>Production of the coagulation factors</a:t>
            </a:r>
          </a:p>
          <a:p>
            <a:pPr lvl="1"/>
            <a:r>
              <a:rPr lang="en-US" dirty="0"/>
              <a:t> I, V, XI, </a:t>
            </a:r>
          </a:p>
          <a:p>
            <a:pPr lvl="1"/>
            <a:r>
              <a:rPr lang="en-US" dirty="0" err="1"/>
              <a:t>Vit</a:t>
            </a:r>
            <a:r>
              <a:rPr lang="en-US" dirty="0"/>
              <a:t>. K-dependent factors:  II, VII, IX and X as well as proteins C and S and </a:t>
            </a:r>
            <a:r>
              <a:rPr lang="en-US" dirty="0" err="1"/>
              <a:t>antithrombin</a:t>
            </a:r>
            <a:r>
              <a:rPr lang="en-US" dirty="0"/>
              <a:t>.</a:t>
            </a:r>
          </a:p>
          <a:p>
            <a:r>
              <a:rPr lang="en-US" dirty="0"/>
              <a:t>Largest </a:t>
            </a:r>
            <a:r>
              <a:rPr lang="en-US" dirty="0" err="1"/>
              <a:t>reticuloendothelial</a:t>
            </a:r>
            <a:r>
              <a:rPr lang="en-US" dirty="0"/>
              <a:t> organ: </a:t>
            </a:r>
          </a:p>
          <a:p>
            <a:pPr lvl="1"/>
            <a:r>
              <a:rPr lang="en-US" dirty="0" err="1"/>
              <a:t>Kupffer</a:t>
            </a:r>
            <a:r>
              <a:rPr lang="en-US" dirty="0"/>
              <a:t> cells : remove damaged red blood cells, bacteria, viruses and endotoxin</a:t>
            </a:r>
          </a:p>
        </p:txBody>
      </p:sp>
    </p:spTree>
    <p:extLst>
      <p:ext uri="{BB962C8B-B14F-4D97-AF65-F5344CB8AC3E}">
        <p14:creationId xmlns:p14="http://schemas.microsoft.com/office/powerpoint/2010/main" val="2014918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C9BD29D-D351-0D47-846D-FDAD7A80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3">
            <a:extLst>
              <a:ext uri="{FF2B5EF4-FFF2-40B4-BE49-F238E27FC236}">
                <a16:creationId xmlns:a16="http://schemas.microsoft.com/office/drawing/2014/main" id="{FA88EF98-3E1F-DF47-A239-2F65EC72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624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F2F07F2-6C64-F84B-A3D8-6A3A1DA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5FA0E184-0FC3-774B-9B98-36A8DEA3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753" y="0"/>
            <a:ext cx="11982202" cy="6858000"/>
          </a:xfrm>
        </p:spPr>
      </p:pic>
    </p:spTree>
    <p:extLst>
      <p:ext uri="{BB962C8B-B14F-4D97-AF65-F5344CB8AC3E}">
        <p14:creationId xmlns:p14="http://schemas.microsoft.com/office/powerpoint/2010/main" val="4157507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6D165BC-ADAF-AC4A-B294-D4B761FC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DB1F4238-2EE0-9A4D-906A-B47C1746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539" y="0"/>
            <a:ext cx="5510626" cy="6858000"/>
          </a:xfrm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934B6342-F1AE-484C-BAB9-069528DEB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0"/>
            <a:ext cx="4949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7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566205F-0B3F-DF43-A6ED-0EEB75EF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8527709F-BE5B-D14F-B7AC-5F77982D9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993" y="3301340"/>
            <a:ext cx="3811978" cy="3556660"/>
          </a:xfr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C8582513-1B7E-E942-9113-401215316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0" y="104775"/>
            <a:ext cx="424124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EB0D8334-0BAE-5245-9427-5505DD65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"/>
            <a:ext cx="472137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2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FC57E1B-F3C2-CB4B-A834-52418F3B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D34F53C6-863B-0346-A014-C8A59126F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4" y="2755900"/>
            <a:ext cx="5296991" cy="4102100"/>
          </a:xfr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2C56208-34EF-FF46-8408-4B1E11A4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512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22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vic vernenkar\My Documents\My Pictures\Images\t38_1.gif">
            <a:extLst>
              <a:ext uri="{FF2B5EF4-FFF2-40B4-BE49-F238E27FC236}">
                <a16:creationId xmlns:a16="http://schemas.microsoft.com/office/drawing/2014/main" id="{2F9D13FF-5C47-DF44-9E76-D6662271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1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E476C179-0CF1-254B-AE16-759B27501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Causes of Portal HTN</a:t>
            </a:r>
          </a:p>
        </p:txBody>
      </p:sp>
    </p:spTree>
    <p:extLst>
      <p:ext uri="{BB962C8B-B14F-4D97-AF65-F5344CB8AC3E}">
        <p14:creationId xmlns:p14="http://schemas.microsoft.com/office/powerpoint/2010/main" val="1792893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Mortality/Morbidity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Variceal hemorrhage most common complication of PH</a:t>
            </a:r>
          </a:p>
          <a:p>
            <a:r>
              <a:rPr lang="en-US" altLang="en-US" dirty="0"/>
              <a:t>90% with cirrhosis develop varices.</a:t>
            </a:r>
          </a:p>
          <a:p>
            <a:r>
              <a:rPr lang="en-US" altLang="en-US" dirty="0"/>
              <a:t>30% of these bleed.</a:t>
            </a:r>
          </a:p>
          <a:p>
            <a:r>
              <a:rPr lang="en-US" altLang="en-US" dirty="0"/>
              <a:t>The first episode is estimated to carry a mortality of 30-50%.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43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2FFB-26FF-2243-A3D0-4074F07D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5540"/>
          </a:xfrm>
        </p:spPr>
        <p:txBody>
          <a:bodyPr>
            <a:normAutofit/>
          </a:bodyPr>
          <a:lstStyle/>
          <a:p>
            <a:r>
              <a:rPr lang="en-US" sz="3200" b="1" dirty="0"/>
              <a:t>Clinical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C0B5-2808-6147-84DD-34E395D0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Symptom: </a:t>
            </a:r>
          </a:p>
          <a:p>
            <a:pPr lvl="1"/>
            <a:r>
              <a:rPr lang="en-US" sz="2000" dirty="0" err="1"/>
              <a:t>Heamtmesis</a:t>
            </a:r>
            <a:r>
              <a:rPr lang="en-US" sz="2000" dirty="0"/>
              <a:t> +/_ </a:t>
            </a:r>
            <a:r>
              <a:rPr lang="en-US" sz="2000" dirty="0" err="1"/>
              <a:t>melenal</a:t>
            </a:r>
            <a:endParaRPr lang="en-US" sz="2000" dirty="0"/>
          </a:p>
          <a:p>
            <a:pPr lvl="1"/>
            <a:r>
              <a:rPr lang="en-US" sz="2000" dirty="0"/>
              <a:t>Chronic liver disease symptom</a:t>
            </a:r>
          </a:p>
          <a:p>
            <a:endParaRPr lang="en-US" dirty="0"/>
          </a:p>
          <a:p>
            <a:r>
              <a:rPr lang="en-US" dirty="0"/>
              <a:t>Examination: </a:t>
            </a:r>
          </a:p>
          <a:p>
            <a:pPr lvl="1"/>
            <a:r>
              <a:rPr lang="en-US" sz="2000" dirty="0"/>
              <a:t>Hypotension, tachycardia</a:t>
            </a:r>
          </a:p>
          <a:p>
            <a:pPr lvl="1"/>
            <a:r>
              <a:rPr lang="en-US" sz="2000" dirty="0"/>
              <a:t>Stigmata of liver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85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8228-759B-0945-9EC5-B8C44D0F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Assesment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3CB7-6073-784C-9BEF-26CD72E6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Acute setting :</a:t>
            </a:r>
          </a:p>
          <a:p>
            <a:pPr lvl="1"/>
            <a:r>
              <a:rPr lang="en-US" altLang="en-US" dirty="0"/>
              <a:t>ABC </a:t>
            </a:r>
          </a:p>
          <a:p>
            <a:pPr lvl="1"/>
            <a:r>
              <a:rPr lang="en-US" altLang="en-US" dirty="0"/>
              <a:t>History </a:t>
            </a:r>
          </a:p>
          <a:p>
            <a:r>
              <a:rPr lang="en-US" altLang="en-US" b="1" dirty="0"/>
              <a:t>Elective setting:</a:t>
            </a:r>
          </a:p>
          <a:p>
            <a:pPr lvl="1"/>
            <a:r>
              <a:rPr lang="en-US" altLang="en-US" dirty="0"/>
              <a:t>History of chronic liver disease</a:t>
            </a:r>
          </a:p>
          <a:p>
            <a:pPr lvl="1"/>
            <a:r>
              <a:rPr lang="en-US" altLang="en-US" dirty="0"/>
              <a:t>Other differential diagnosis</a:t>
            </a:r>
          </a:p>
          <a:p>
            <a:pPr lvl="1"/>
            <a:r>
              <a:rPr lang="en-US" altLang="en-US" dirty="0"/>
              <a:t>Stigmata of liver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6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2C41187-C592-A348-93F1-4A2B21FBC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3710049" cy="91741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Investigation: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491C748-A2F8-F84F-9BE2-93093EFDB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413" y="1282536"/>
            <a:ext cx="76200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Labs: </a:t>
            </a:r>
          </a:p>
          <a:p>
            <a:pPr lvl="1"/>
            <a:r>
              <a:rPr lang="en-US" altLang="en-US" sz="2000" b="1" dirty="0"/>
              <a:t>Acute setting </a:t>
            </a:r>
          </a:p>
          <a:p>
            <a:pPr lvl="2"/>
            <a:r>
              <a:rPr lang="en-US" altLang="en-US" dirty="0"/>
              <a:t>CBC , LFTs, Albumin, PT/PTT, U&amp;E, CXR</a:t>
            </a:r>
          </a:p>
          <a:p>
            <a:pPr lvl="2"/>
            <a:r>
              <a:rPr lang="en-US" altLang="en-US" dirty="0"/>
              <a:t>Cross match</a:t>
            </a:r>
          </a:p>
          <a:p>
            <a:pPr lvl="1"/>
            <a:r>
              <a:rPr lang="en-US" altLang="en-US" sz="2000" b="1" dirty="0"/>
              <a:t>Chronic setting: </a:t>
            </a:r>
          </a:p>
          <a:p>
            <a:pPr lvl="2"/>
            <a:r>
              <a:rPr lang="en-US" altLang="en-US" dirty="0"/>
              <a:t>Hepatitis </a:t>
            </a:r>
            <a:r>
              <a:rPr lang="en-US" altLang="en-US" dirty="0" err="1"/>
              <a:t>serology,ANA</a:t>
            </a:r>
            <a:r>
              <a:rPr lang="en-US" altLang="en-US" dirty="0"/>
              <a:t>, Antimitochondrial antibodies, Alpha 1-antitrypsin deficiency</a:t>
            </a:r>
          </a:p>
          <a:p>
            <a:pPr eaLnBrk="1" hangingPunct="1"/>
            <a:r>
              <a:rPr lang="en-US" altLang="en-US" b="1" dirty="0"/>
              <a:t>Radiology:</a:t>
            </a:r>
          </a:p>
          <a:p>
            <a:pPr lvl="2"/>
            <a:r>
              <a:rPr lang="en-US" altLang="en-US" dirty="0"/>
              <a:t>CXR</a:t>
            </a:r>
          </a:p>
          <a:p>
            <a:pPr lvl="2"/>
            <a:r>
              <a:rPr lang="en-US" altLang="en-US" dirty="0"/>
              <a:t>US, CT</a:t>
            </a:r>
          </a:p>
          <a:p>
            <a:r>
              <a:rPr lang="en-US" altLang="en-US" b="1" dirty="0"/>
              <a:t>Endoscopy</a:t>
            </a:r>
          </a:p>
          <a:p>
            <a:r>
              <a:rPr lang="en-US" altLang="en-US" b="1" dirty="0"/>
              <a:t>Hepatic venous pressure gradient</a:t>
            </a:r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0342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US:</a:t>
            </a:r>
          </a:p>
          <a:p>
            <a:pPr lvl="1"/>
            <a:r>
              <a:rPr lang="en-US" dirty="0"/>
              <a:t>Noninvasive </a:t>
            </a:r>
          </a:p>
          <a:p>
            <a:pPr lvl="1"/>
            <a:r>
              <a:rPr lang="en-US" dirty="0"/>
              <a:t>It assess intra- and </a:t>
            </a:r>
            <a:r>
              <a:rPr lang="en-US" dirty="0" err="1"/>
              <a:t>extrahepatic</a:t>
            </a:r>
            <a:r>
              <a:rPr lang="en-US" dirty="0"/>
              <a:t> bile duct dilatation or gallbladder distension It detect space occupying lesion in the liver and pancreas</a:t>
            </a:r>
          </a:p>
          <a:p>
            <a:pPr lvl="1"/>
            <a:r>
              <a:rPr lang="en-US" dirty="0"/>
              <a:t>It evaluate vascular system of the liver</a:t>
            </a:r>
          </a:p>
          <a:p>
            <a:pPr lvl="1"/>
            <a:r>
              <a:rPr lang="en-US" dirty="0"/>
              <a:t>It detect gallstones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93101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5D9-13D4-1749-BE3B-F4D115AE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8130F-79FD-714D-9DFC-FC079FBBE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47094"/>
            <a:ext cx="8585200" cy="3708400"/>
          </a:xfrm>
        </p:spPr>
      </p:pic>
    </p:spTree>
    <p:extLst>
      <p:ext uri="{BB962C8B-B14F-4D97-AF65-F5344CB8AC3E}">
        <p14:creationId xmlns:p14="http://schemas.microsoft.com/office/powerpoint/2010/main" val="1357511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EFB8-F3FA-0048-9B46-0D2DB1ED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A160-9993-F24F-881A-16D6E7B5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48350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Endoscopy: </a:t>
            </a:r>
          </a:p>
          <a:p>
            <a:pPr lvl="1"/>
            <a:r>
              <a:rPr lang="en-CA" dirty="0"/>
              <a:t>Endoscopic variceal ligation (EVL) </a:t>
            </a:r>
          </a:p>
          <a:p>
            <a:pPr lvl="1"/>
            <a:r>
              <a:rPr lang="en-CA" dirty="0"/>
              <a:t>Sclerotherapy </a:t>
            </a:r>
          </a:p>
          <a:p>
            <a:r>
              <a:rPr lang="en-CA" dirty="0"/>
              <a:t>Pharmacology:</a:t>
            </a:r>
          </a:p>
          <a:p>
            <a:pPr lvl="1"/>
            <a:r>
              <a:rPr lang="en-CA" dirty="0"/>
              <a:t>Octreotide </a:t>
            </a:r>
          </a:p>
          <a:p>
            <a:pPr lvl="1"/>
            <a:r>
              <a:rPr lang="en-CA" dirty="0"/>
              <a:t>Vasopressin </a:t>
            </a:r>
          </a:p>
          <a:p>
            <a:r>
              <a:rPr lang="en-CA" dirty="0"/>
              <a:t>Balloon tamponade:</a:t>
            </a:r>
          </a:p>
          <a:p>
            <a:pPr lvl="1"/>
            <a:r>
              <a:rPr lang="en-CA" dirty="0"/>
              <a:t>Minnesota </a:t>
            </a:r>
          </a:p>
          <a:p>
            <a:pPr lvl="1"/>
            <a:r>
              <a:rPr lang="en-CA" dirty="0" err="1"/>
              <a:t>Sengstaken</a:t>
            </a:r>
            <a:r>
              <a:rPr lang="en-CA" dirty="0"/>
              <a:t>–Blakemore tube</a:t>
            </a:r>
          </a:p>
          <a:p>
            <a:r>
              <a:rPr lang="en-CA" dirty="0" err="1"/>
              <a:t>Transjugular</a:t>
            </a:r>
            <a:r>
              <a:rPr lang="en-CA" dirty="0"/>
              <a:t> intrahepatic portosystemic stent shunting (TIPSS)</a:t>
            </a:r>
          </a:p>
          <a:p>
            <a:r>
              <a:rPr lang="en-CA" dirty="0"/>
              <a:t>Surgical: </a:t>
            </a:r>
          </a:p>
          <a:p>
            <a:pPr lvl="1"/>
            <a:r>
              <a:rPr lang="en-CA" dirty="0"/>
              <a:t>Shunt:</a:t>
            </a:r>
          </a:p>
          <a:p>
            <a:pPr lvl="2"/>
            <a:r>
              <a:rPr lang="en-CA" dirty="0" err="1"/>
              <a:t>Slective</a:t>
            </a:r>
            <a:endParaRPr lang="en-CA" dirty="0"/>
          </a:p>
          <a:p>
            <a:pPr lvl="2"/>
            <a:r>
              <a:rPr lang="en-CA" dirty="0"/>
              <a:t>Non-selective</a:t>
            </a:r>
          </a:p>
          <a:p>
            <a:pPr lvl="1"/>
            <a:r>
              <a:rPr lang="en-CA" dirty="0"/>
              <a:t>Devascularization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4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7AEF-4EDA-F140-ADB1-82E1EA3F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vic vernenkar\My Documents\My Pictures\Images\esophageal varices 1.jpg">
            <a:extLst>
              <a:ext uri="{FF2B5EF4-FFF2-40B4-BE49-F238E27FC236}">
                <a16:creationId xmlns:a16="http://schemas.microsoft.com/office/drawing/2014/main" id="{C426ADE5-6727-9E4A-8201-D211C546A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5125"/>
            <a:ext cx="3928532" cy="44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vic vernenkar\My Documents\My Pictures\Images\varix banding.jpg">
            <a:extLst>
              <a:ext uri="{FF2B5EF4-FFF2-40B4-BE49-F238E27FC236}">
                <a16:creationId xmlns:a16="http://schemas.microsoft.com/office/drawing/2014/main" id="{357FA97B-395C-BB45-96FD-35455FC5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33" y="365125"/>
            <a:ext cx="3869267" cy="44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D26FF4C-9A72-3C4A-AD74-6C5681802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365124"/>
            <a:ext cx="3609975" cy="44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6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E8F3283-F727-6C46-B0BB-92FCCE7DD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Balloon tamponade</a:t>
            </a:r>
            <a:endParaRPr lang="en-US" alt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68B77-0623-1449-884F-36B6CBA7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1690687"/>
            <a:ext cx="7586133" cy="47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1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07C9EC7-AA61-7A4C-BAC5-6849567C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TIPSS</a:t>
            </a:r>
          </a:p>
        </p:txBody>
      </p:sp>
      <p:pic>
        <p:nvPicPr>
          <p:cNvPr id="4" name="Picture 3" descr="C:\Documents and Settings\vic vernenkar\My Documents\My Pictures\Images\TIPS2.jpg">
            <a:extLst>
              <a:ext uri="{FF2B5EF4-FFF2-40B4-BE49-F238E27FC236}">
                <a16:creationId xmlns:a16="http://schemas.microsoft.com/office/drawing/2014/main" id="{4FD9D9F7-64C9-FD49-8CD7-296CDEC8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33" y="1690688"/>
            <a:ext cx="6189134" cy="502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90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5B1D-CB19-834B-B1DD-B9CDF39F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Shunts</a:t>
            </a:r>
          </a:p>
        </p:txBody>
      </p:sp>
      <p:pic>
        <p:nvPicPr>
          <p:cNvPr id="4" name="Picture 2" descr="C:\Documents and Settings\vic vernenkar\My Documents\My Pictures\Images\splenorenal shunt.gif">
            <a:extLst>
              <a:ext uri="{FF2B5EF4-FFF2-40B4-BE49-F238E27FC236}">
                <a16:creationId xmlns:a16="http://schemas.microsoft.com/office/drawing/2014/main" id="{7729AAC6-C19B-274D-BA02-0DFE018945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924844"/>
            <a:ext cx="648546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7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EE4F-57D5-F24E-BFF8-94F91418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8EF0-69F2-3349-B62F-6DF43123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8125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CT:</a:t>
            </a:r>
          </a:p>
          <a:p>
            <a:pPr lvl="1"/>
            <a:r>
              <a:rPr lang="en-US" dirty="0"/>
              <a:t>Identify and stage hepatic, bile duct and pancreatic </a:t>
            </a:r>
            <a:r>
              <a:rPr lang="en-US" dirty="0" err="1"/>
              <a:t>tumours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demonstrates the:</a:t>
            </a:r>
          </a:p>
          <a:p>
            <a:pPr lvl="2"/>
            <a:r>
              <a:rPr lang="en-US" dirty="0"/>
              <a:t>Dilated biliary tree to the level of the obstruction, </a:t>
            </a:r>
          </a:p>
          <a:p>
            <a:pPr lvl="2"/>
            <a:r>
              <a:rPr lang="en-US" dirty="0"/>
              <a:t>Vascular abnormality or invasion </a:t>
            </a:r>
          </a:p>
          <a:p>
            <a:pPr lvl="2"/>
            <a:r>
              <a:rPr lang="en-US" dirty="0"/>
              <a:t>Lymphadenopathy or distant metastasis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Positron emission tomography (PET-CT)</a:t>
            </a:r>
          </a:p>
          <a:p>
            <a:pPr lvl="2"/>
            <a:r>
              <a:rPr lang="en-US" dirty="0"/>
              <a:t>Tumor staging</a:t>
            </a:r>
          </a:p>
          <a:p>
            <a:pPr lvl="2"/>
            <a:r>
              <a:rPr lang="en-US" dirty="0"/>
              <a:t>Distant Metastasis</a:t>
            </a:r>
          </a:p>
        </p:txBody>
      </p:sp>
    </p:spTree>
    <p:extLst>
      <p:ext uri="{BB962C8B-B14F-4D97-AF65-F5344CB8AC3E}">
        <p14:creationId xmlns:p14="http://schemas.microsoft.com/office/powerpoint/2010/main" val="47589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MRI:</a:t>
            </a:r>
          </a:p>
          <a:p>
            <a:pPr lvl="1"/>
            <a:r>
              <a:rPr lang="en-US" dirty="0"/>
              <a:t>Identify and stage hepatic, bile duct and pancreatic </a:t>
            </a:r>
            <a:r>
              <a:rPr lang="en-US" dirty="0" err="1"/>
              <a:t>tumours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demonstrates the:</a:t>
            </a:r>
          </a:p>
          <a:p>
            <a:pPr lvl="2"/>
            <a:r>
              <a:rPr lang="en-US" dirty="0"/>
              <a:t>Dilated biliary tree to the level of the obstruction, </a:t>
            </a:r>
          </a:p>
          <a:p>
            <a:pPr lvl="2"/>
            <a:r>
              <a:rPr lang="en-US" dirty="0"/>
              <a:t>Vascular abnormality or invasion </a:t>
            </a:r>
          </a:p>
          <a:p>
            <a:pPr lvl="2"/>
            <a:r>
              <a:rPr lang="en-US" dirty="0"/>
              <a:t>Lymphadenopathy or distant metastasis</a:t>
            </a:r>
          </a:p>
          <a:p>
            <a:pPr lvl="1"/>
            <a:r>
              <a:rPr lang="en-US" dirty="0"/>
              <a:t>Liver biopsy</a:t>
            </a:r>
          </a:p>
          <a:p>
            <a:pPr lvl="2"/>
            <a:r>
              <a:rPr lang="en-US" dirty="0"/>
              <a:t>Liver disease</a:t>
            </a:r>
          </a:p>
          <a:p>
            <a:pPr lvl="2"/>
            <a:r>
              <a:rPr lang="en-US" dirty="0"/>
              <a:t>Liver mass</a:t>
            </a:r>
          </a:p>
        </p:txBody>
      </p:sp>
    </p:spTree>
    <p:extLst>
      <p:ext uri="{BB962C8B-B14F-4D97-AF65-F5344CB8AC3E}">
        <p14:creationId xmlns:p14="http://schemas.microsoft.com/office/powerpoint/2010/main" val="342136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Liver Cyst</a:t>
            </a:r>
          </a:p>
          <a:p>
            <a:r>
              <a:rPr lang="en-US" b="1" dirty="0"/>
              <a:t>Cavernous </a:t>
            </a:r>
            <a:r>
              <a:rPr lang="en-US" b="1" dirty="0" err="1"/>
              <a:t>haemangiomas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Congenital</a:t>
            </a:r>
            <a:r>
              <a:rPr lang="en-US" b="1" dirty="0"/>
              <a:t> </a:t>
            </a:r>
            <a:r>
              <a:rPr lang="en-US" b="1" dirty="0">
                <a:latin typeface="+mn-lt"/>
              </a:rPr>
              <a:t>abnormality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932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26" y="987425"/>
            <a:ext cx="4905161" cy="48736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5374" y="395416"/>
            <a:ext cx="6054810" cy="5568779"/>
          </a:xfrm>
        </p:spPr>
        <p:txBody>
          <a:bodyPr/>
          <a:lstStyle/>
          <a:p>
            <a:r>
              <a:rPr lang="en-US" sz="2800" b="1" dirty="0"/>
              <a:t>Liver Cyst</a:t>
            </a:r>
          </a:p>
          <a:p>
            <a:pPr lvl="1"/>
            <a:r>
              <a:rPr lang="en-US" sz="1800" b="1" dirty="0"/>
              <a:t>Histology: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lined by biliary epithelium and contain serous fluid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Dose not communicate with biliary system</a:t>
            </a:r>
          </a:p>
          <a:p>
            <a:pPr lvl="1"/>
            <a:r>
              <a:rPr lang="en-US" sz="1800" b="1" dirty="0"/>
              <a:t>Incidence</a:t>
            </a:r>
            <a:r>
              <a:rPr lang="en-US" sz="1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Sporadic or Polycystic disease</a:t>
            </a:r>
          </a:p>
          <a:p>
            <a:pPr lvl="1"/>
            <a:r>
              <a:rPr lang="en-US" sz="1800" b="1" dirty="0"/>
              <a:t>Symptoms</a:t>
            </a:r>
            <a:r>
              <a:rPr lang="en-US" sz="1800" dirty="0"/>
              <a:t> : rare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Due mass effect on surrounding structure</a:t>
            </a:r>
          </a:p>
          <a:p>
            <a:pPr lvl="1"/>
            <a:r>
              <a:rPr lang="en-US" sz="1800" b="1" dirty="0"/>
              <a:t>Diagnosis: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 , CT or MRI</a:t>
            </a:r>
          </a:p>
          <a:p>
            <a:pPr lvl="1"/>
            <a:r>
              <a:rPr lang="en-US" sz="1800" b="1" dirty="0" err="1"/>
              <a:t>Traetment</a:t>
            </a:r>
            <a:r>
              <a:rPr lang="en-US" sz="1800" b="1" dirty="0"/>
              <a:t>:</a:t>
            </a:r>
            <a:r>
              <a:rPr lang="en-US" sz="1800" dirty="0"/>
              <a:t> symptomatic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Surgical : </a:t>
            </a:r>
            <a:r>
              <a:rPr lang="en-US" sz="2000" dirty="0" err="1"/>
              <a:t>deroofing</a:t>
            </a:r>
            <a:r>
              <a:rPr lang="en-US" sz="2000" dirty="0"/>
              <a:t> or resection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Aspiration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9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8" y="263611"/>
            <a:ext cx="5255741" cy="5799438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62465" y="263610"/>
            <a:ext cx="6203092" cy="6038335"/>
          </a:xfrm>
        </p:spPr>
        <p:txBody>
          <a:bodyPr>
            <a:normAutofit/>
          </a:bodyPr>
          <a:lstStyle/>
          <a:p>
            <a:r>
              <a:rPr lang="en-US" sz="2800" b="1" dirty="0"/>
              <a:t>Cavernous </a:t>
            </a:r>
            <a:r>
              <a:rPr lang="en-US" sz="2800" b="1" dirty="0" err="1"/>
              <a:t>haemangiomas</a:t>
            </a:r>
            <a:endParaRPr lang="en-US" sz="2800" b="1" dirty="0"/>
          </a:p>
          <a:p>
            <a:pPr lvl="1"/>
            <a:r>
              <a:rPr lang="en-US" sz="1800" b="1" dirty="0"/>
              <a:t>Histology</a:t>
            </a:r>
            <a:r>
              <a:rPr lang="en-US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made of cavernous vascular spaces lined by flattened endothelium</a:t>
            </a:r>
          </a:p>
          <a:p>
            <a:pPr lvl="1"/>
            <a:r>
              <a:rPr lang="en-US" sz="1800" b="1" dirty="0"/>
              <a:t>Prevalence</a:t>
            </a:r>
            <a:r>
              <a:rPr lang="en-US" sz="1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Most common benign </a:t>
            </a:r>
            <a:r>
              <a:rPr lang="en-US" sz="1800" dirty="0" err="1"/>
              <a:t>tumours</a:t>
            </a:r>
            <a:r>
              <a:rPr lang="en-US" sz="1800" dirty="0"/>
              <a:t> of the liver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W:M, 6:1</a:t>
            </a:r>
          </a:p>
          <a:p>
            <a:pPr lvl="1"/>
            <a:r>
              <a:rPr lang="en-US" sz="1800" b="1" dirty="0"/>
              <a:t>Symptoms</a:t>
            </a:r>
            <a:r>
              <a:rPr lang="en-US" sz="1800" dirty="0"/>
              <a:t>: rare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Due mass effect on surrounding structure</a:t>
            </a:r>
          </a:p>
          <a:p>
            <a:pPr lvl="1"/>
            <a:r>
              <a:rPr lang="en-US" sz="1800" b="1" dirty="0"/>
              <a:t>Diagnosis</a:t>
            </a:r>
            <a:r>
              <a:rPr lang="en-US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US , CT or MRI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Centripetal ‘filling in’ of contrast during dynamic imaging with CT or MRI </a:t>
            </a:r>
          </a:p>
          <a:p>
            <a:pPr lvl="1"/>
            <a:r>
              <a:rPr lang="en-US" sz="1800" b="1" dirty="0" err="1"/>
              <a:t>Traetment</a:t>
            </a:r>
            <a:r>
              <a:rPr lang="en-US" sz="1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Observation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Symptomatic: </a:t>
            </a:r>
          </a:p>
          <a:p>
            <a:pPr lvl="3"/>
            <a:r>
              <a:rPr lang="en-US" sz="1800" dirty="0"/>
              <a:t>Surgical : resection</a:t>
            </a:r>
          </a:p>
          <a:p>
            <a:pPr lvl="3"/>
            <a:r>
              <a:rPr lang="en-US" sz="1800" dirty="0"/>
              <a:t>Rupture: </a:t>
            </a:r>
            <a:r>
              <a:rPr lang="en-US" sz="1800" dirty="0" err="1"/>
              <a:t>Angioembolization</a:t>
            </a:r>
            <a:endParaRPr lang="en-US" sz="18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39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1237</Words>
  <Application>Microsoft Macintosh PowerPoint</Application>
  <PresentationFormat>Widescreen</PresentationFormat>
  <Paragraphs>380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 Theme</vt:lpstr>
      <vt:lpstr>Common surgical disease of the liver and portal hypertension</vt:lpstr>
      <vt:lpstr>PowerPoint Presentation</vt:lpstr>
      <vt:lpstr>Liver functhion:</vt:lpstr>
      <vt:lpstr>Radiology:</vt:lpstr>
      <vt:lpstr>PowerPoint Presentation</vt:lpstr>
      <vt:lpstr>PowerPoint Presentation</vt:lpstr>
      <vt:lpstr>Congenital abnormality:</vt:lpstr>
      <vt:lpstr>PowerPoint Presentation</vt:lpstr>
      <vt:lpstr>PowerPoint Presentation</vt:lpstr>
      <vt:lpstr>Hepatic infections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Portal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Portal HTN</vt:lpstr>
      <vt:lpstr>Mortality/Morbidity</vt:lpstr>
      <vt:lpstr>Clinical feature</vt:lpstr>
      <vt:lpstr>Assesment</vt:lpstr>
      <vt:lpstr>Investigation:</vt:lpstr>
      <vt:lpstr>PowerPoint Presentation</vt:lpstr>
      <vt:lpstr>Treatment</vt:lpstr>
      <vt:lpstr>PowerPoint Presentation</vt:lpstr>
      <vt:lpstr>Balloon tamponade</vt:lpstr>
      <vt:lpstr>TIPSS</vt:lpstr>
      <vt:lpstr>Shunts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surgical disease of the liver and portal hypertension</dc:title>
  <dc:creator>Alsharabi Abdulsalam</dc:creator>
  <cp:lastModifiedBy>Ahmad Madkhali</cp:lastModifiedBy>
  <cp:revision>57</cp:revision>
  <dcterms:created xsi:type="dcterms:W3CDTF">2018-11-29T12:31:19Z</dcterms:created>
  <dcterms:modified xsi:type="dcterms:W3CDTF">2018-12-01T23:03:25Z</dcterms:modified>
</cp:coreProperties>
</file>