
<file path=[Content_Types].xml><?xml version="1.0" encoding="utf-8"?>
<Types xmlns="http://schemas.openxmlformats.org/package/2006/content-types">
  <Default ContentType="application/vnd.openxmlformats-officedocument.presentationml.printerSettings" Extension="bin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autoCompressPictures="0" saveSubsetFonts="1">
  <p:sldMasterIdLst>
    <p:sldMasterId r:id="rId4" id="2147483648"/>
  </p:sldMasterIdLst>
  <p:notesMasterIdLst>
    <p:notesMasterId r:id="rId5"/>
  </p:notes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</p:sldIdLst>
  <p:sldSz cx="12192000" cy="6858000"/>
  <p:notesSz xmlns:c="http://schemas.openxmlformats.org/drawingml/2006/chart" xmlns:pic="http://schemas.openxmlformats.org/drawingml/2006/picture" xmlns:dgm="http://schemas.openxmlformats.org/drawingml/2006/diagram" cx="6858000" cy="9144000"/>
  <p:defaultTextStyle xmlns:c="http://schemas.openxmlformats.org/drawingml/2006/chart" xmlns:pic="http://schemas.openxmlformats.org/drawingml/2006/picture" xmlns:dgm="http://schemas.openxmlformats.org/drawingml/2006/diagram">
    <a:defPPr>
      <a:defRPr lang="en-US">
        <a:uFillTx/>
      </a:defRPr>
    </a:defPPr>
    <a:lvl1pPr algn="l" defTabSz="4572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lastView="sldThumbnailView">
  <p:normalViewPr>
    <p:restoredLeft sz="6588"/>
    <p:restoredTop sz="94671"/>
  </p:normalViewPr>
  <p:slideViewPr>
    <p:cSldViewPr snapToGrid="0" snapToObjects="1">
      <p:cViewPr>
        <p:scale xmlns:c="http://schemas.openxmlformats.org/drawingml/2006/chart" xmlns:pic="http://schemas.openxmlformats.org/drawingml/2006/picture" xmlns:dgm="http://schemas.openxmlformats.org/drawingml/2006/diagram">
          <a:sx d="100" n="88"/>
          <a:sy d="100" n="88"/>
        </p:scale>
        <p:origin xmlns:c="http://schemas.openxmlformats.org/drawingml/2006/chart" xmlns:pic="http://schemas.openxmlformats.org/drawingml/2006/picture" xmlns:dgm="http://schemas.openxmlformats.org/drawingml/2006/diagram" x="-1040" y="-600"/>
      </p:cViewPr>
      <p:guideLst>
        <p:guide orient="horz" pos="2160"/>
        <p:guide pos="3840"/>
      </p:guideLst>
    </p:cSldViewPr>
  </p:slideViewPr>
  <p:notesTextViewPr>
    <p:cViewPr>
      <p:scale xmlns:c="http://schemas.openxmlformats.org/drawingml/2006/chart" xmlns:pic="http://schemas.openxmlformats.org/drawingml/2006/picture" xmlns:dgm="http://schemas.openxmlformats.org/drawingml/2006/diagram">
        <a:sx d="1" n="1"/>
        <a:sy d="1" n="1"/>
      </p:scale>
      <p:origin xmlns:c="http://schemas.openxmlformats.org/drawingml/2006/chart" xmlns:pic="http://schemas.openxmlformats.org/drawingml/2006/picture" xmlns:dgm="http://schemas.openxmlformats.org/drawingml/2006/diagram" x="0" y="0"/>
    </p:cViewPr>
  </p:notesTextViewPr>
  <p:gridSpacing xmlns:c="http://schemas.openxmlformats.org/drawingml/2006/chart" xmlns:pic="http://schemas.openxmlformats.org/drawingml/2006/picture" xmlns:dgm="http://schemas.openxmlformats.org/drawingml/2006/diagram" cx="76200" cy="762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slides/slide3.xml" Type="http://schemas.openxmlformats.org/officeDocument/2006/relationships/slide"></Relationship><Relationship Id="rId9" Target="slides/slide4.xml" Type="http://schemas.openxmlformats.org/officeDocument/2006/relationships/slide"></Relationship><Relationship Id="rId10" Target="slides/slide5.xml" Type="http://schemas.openxmlformats.org/officeDocument/2006/relationships/slide"></Relationship><Relationship Id="rId11" Target="slides/slide6.xml" Type="http://schemas.openxmlformats.org/officeDocument/2006/relationships/slide"></Relationship><Relationship Id="rId12" Target="slides/slide7.xml" Type="http://schemas.openxmlformats.org/officeDocument/2006/relationships/slide"></Relationship><Relationship Id="rId13" Target="slides/slide8.xml" Type="http://schemas.openxmlformats.org/officeDocument/2006/relationships/slide"></Relationship><Relationship Id="rId14" Target="slides/slide9.xml" Type="http://schemas.openxmlformats.org/officeDocument/2006/relationships/slide"></Relationship><Relationship Id="rId15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Header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sz="quarter" type="hd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2971800" cy="458788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0"/>
            <a:ext cx="2971800" cy="458788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6DE75ED6-1BA8-CA4D-9C72-36AC788D2CB7}" type="datetimeFigureOut">
              <a:rPr lang="en-US" smtClean="0">
                <a:uFillTx/>
              </a:rPr>
              <a:t>18-09-01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Image Placeholder 3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idx="2" type="sldImg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Notes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4400550"/>
            <a:ext cx="5486400" cy="360045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8685213"/>
            <a:ext cx="2971800" cy="458787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5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8685213"/>
            <a:ext cx="2971800" cy="458787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9627BF1B-22EE-F545-AFBA-F92F3DDA3D14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notesStyle xmlns:c="http://schemas.openxmlformats.org/drawingml/2006/chart" xmlns:pic="http://schemas.openxmlformats.org/drawingml/2006/picture" xmlns:dgm="http://schemas.openxmlformats.org/drawingml/2006/diagram">
    <a:lvl1pPr algn="l" defTabSz="914400" eaLnBrk="1" hangingPunct="1" latinLnBrk="0" marL="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standalone="yes" ?><Relationships xmlns="http://schemas.openxmlformats.org/package/2006/relationships"><Relationship Id="rId1" Target="../media/image2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2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3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4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5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6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17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media/image3.png" Type="http://schemas.openxmlformats.org/officeDocument/2006/relationships/image"></Relationship><Relationship Id="rId2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bg>
      <p:bgRef xmlns:c="http://schemas.openxmlformats.org/drawingml/2006/chart" xmlns:pic="http://schemas.openxmlformats.org/drawingml/2006/picture" xmlns:dgm="http://schemas.openxmlformats.org/drawingml/2006/diagram" idx="1003">
        <a:schemeClr val="bg2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TitleHD.png" id="7" name="Picture 6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962399" y="1964267"/>
            <a:ext cx="7197726" cy="2421464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>
            <a:normAutofit/>
          </a:bodyPr>
          <a:lstStyle>
            <a:lvl1pPr algn="r">
              <a:defRPr sz="4800">
                <a:effectLst/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itle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962399" y="4385732"/>
            <a:ext cx="7197726" cy="140546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algn="r" indent="0" marL="0">
              <a:buNone/>
              <a:defRPr cap="all" sz="1800">
                <a:solidFill>
                  <a:schemeClr val="tx1"/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8932558" y="5870575"/>
            <a:ext cx="1600200" cy="3778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962399" y="5870575"/>
            <a:ext cx="4893958" cy="3778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0608958" y="5870575"/>
            <a:ext cx="551167" cy="3778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overrideClrMapping accent1="accent1" accent2="accent2" accent3="accent3" accent4="accent4" accent5="accent5" accent6="accent6" bg1="dk1" bg2="dk2" folHlink="folHlink" hlink="hlink" tx1="lt1" tx2="lt2"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Panoramic Picture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8" name="Picture 7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4732865"/>
            <a:ext cx="10131427" cy="5667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>
            <a:normAutofit/>
          </a:bodyPr>
          <a:lstStyle>
            <a:lvl1pPr algn="l">
              <a:defRPr b="0" sz="24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Picture Placeholder 2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/>
          </p:cNvSpPr>
          <p:nvPr>
            <p:ph idx="1" type="pic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71600" y="932112"/>
            <a:ext cx="8759827" cy="3164976"/>
          </a:xfrm>
          <a:prstGeom prst="roundRect">
            <a:avLst>
              <a:gd fmla="val 4380" name="adj"/>
            </a:avLst>
          </a:prstGeom>
          <a:ln cap="sq" cmpd="dbl" w="50800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b="50000" l="50000" r="50000" t="50000"/>
              </a:path>
              <a:tileRect/>
            </a:gradFill>
            <a:miter lim="800000"/>
          </a:ln>
          <a:effectLst>
            <a:outerShdw algn="tl" blurRad="254000" rotWithShape="0">
              <a:srgbClr val="000000">
                <a:alpha val="43000"/>
              </a:srgbClr>
            </a:outerShdw>
          </a:effectLst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algn="ctr" indent="0" marL="0">
              <a:buNone/>
              <a:defRPr sz="1600">
                <a:uFillTx/>
              </a:defRPr>
            </a:lvl1pPr>
            <a:lvl2pPr indent="0" marL="457200">
              <a:buNone/>
              <a:defRPr sz="1600">
                <a:uFillTx/>
              </a:defRPr>
            </a:lvl2pPr>
            <a:lvl3pPr indent="0" marL="914400">
              <a:buNone/>
              <a:defRPr sz="1600">
                <a:uFillTx/>
              </a:defRPr>
            </a:lvl3pPr>
            <a:lvl4pPr indent="0" marL="1371600">
              <a:buNone/>
              <a:defRPr sz="1600">
                <a:uFillTx/>
              </a:defRPr>
            </a:lvl4pPr>
            <a:lvl5pPr indent="0" marL="1828800">
              <a:buNone/>
              <a:defRPr sz="1600">
                <a:uFillTx/>
              </a:defRPr>
            </a:lvl5pPr>
            <a:lvl6pPr indent="0" marL="2286000">
              <a:buNone/>
              <a:defRPr sz="1600">
                <a:uFillTx/>
              </a:defRPr>
            </a:lvl6pPr>
            <a:lvl7pPr indent="0" marL="2743200">
              <a:buNone/>
              <a:defRPr sz="1600">
                <a:uFillTx/>
              </a:defRPr>
            </a:lvl7pPr>
            <a:lvl8pPr indent="0" marL="3200400">
              <a:buNone/>
              <a:defRPr sz="1600">
                <a:uFillTx/>
              </a:defRPr>
            </a:lvl8pPr>
            <a:lvl9pPr indent="0" marL="365760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Drag picture to placeholder or click icon to add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5299603"/>
            <a:ext cx="10131427" cy="49371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itle and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7" name="Picture 6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1" y="609601"/>
            <a:ext cx="10131427" cy="3124199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>
            <a:normAutofit/>
          </a:bodyPr>
          <a:lstStyle>
            <a:lvl1pPr algn="l">
              <a:defRPr b="0" cap="none"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4343400"/>
            <a:ext cx="10131428" cy="1447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>
            <a:normAutofit/>
          </a:bodyPr>
          <a:lstStyle>
            <a:lvl1pPr algn="l" indent="0" marL="0">
              <a:buNone/>
              <a:defRPr sz="2000">
                <a:solidFill>
                  <a:schemeClr val="tx1"/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Quote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16" name="Picture 15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15" name="TextBox 14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0237867" y="2743200"/>
            <a:ext cx="609600" cy="584776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Autofit/>
          </a:bodyPr>
          <a:lstStyle>
            <a:lvl1pPr>
              <a:spcBef>
                <a:spcPct val="0"/>
              </a:spcBef>
              <a:buNone/>
              <a:defRPr b="0" cap="all" sz="3200">
                <a:ln cmpd="sng" w="3175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algn="tl" blurRad="28575" dir="14040000" dist="38100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algn="r" lvl="0"/>
            <a:r>
              <a:rPr dirty="0" lang="en-US" sz="8000">
                <a:solidFill>
                  <a:schemeClr val="tx1"/>
                </a:solidFill>
                <a:effectLst/>
                <a:uFillTx/>
              </a:rPr>
              <a:t>”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1" name="TextBox 10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88275" y="823337"/>
            <a:ext cx="609600" cy="584776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Autofit/>
          </a:bodyPr>
          <a:lstStyle>
            <a:lvl1pPr>
              <a:spcBef>
                <a:spcPct val="0"/>
              </a:spcBef>
              <a:buNone/>
              <a:defRPr b="0" cap="all" sz="3200">
                <a:ln cmpd="sng" w="3175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algn="tl" blurRad="28575" dir="14040000" dist="38100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algn="r" lvl="0"/>
            <a:r>
              <a:rPr dirty="0" lang="en-US" sz="8000">
                <a:solidFill>
                  <a:schemeClr val="tx1"/>
                </a:solidFill>
                <a:effectLst/>
                <a:uFillTx/>
              </a:rPr>
              <a:t>“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992267" y="609601"/>
            <a:ext cx="9550399" cy="2743199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>
            <a:normAutofit/>
          </a:bodyPr>
          <a:lstStyle>
            <a:lvl1pPr algn="l">
              <a:defRPr b="0" cap="none" sz="32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0" name="Text Placeholder 9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097875" y="3352800"/>
            <a:ext cx="9339184" cy="381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/>
          <a:lstStyle>
            <a:lvl1pPr indent="0" marL="0">
              <a:buFontTx/>
              <a:buNone/>
              <a:defRPr>
                <a:uFillTx/>
              </a:defRPr>
            </a:lvl1pPr>
            <a:lvl2pPr indent="0" marL="457200">
              <a:buFontTx/>
              <a:buNone/>
              <a:defRPr>
                <a:uFillTx/>
              </a:defRPr>
            </a:lvl2pPr>
            <a:lvl3pPr indent="0" marL="914400">
              <a:buFontTx/>
              <a:buNone/>
              <a:defRPr>
                <a:uFillTx/>
              </a:defRPr>
            </a:lvl3pPr>
            <a:lvl4pPr indent="0" marL="1371600">
              <a:buFontTx/>
              <a:buNone/>
              <a:defRPr>
                <a:uFillTx/>
              </a:defRPr>
            </a:lvl4pPr>
            <a:lvl5pPr indent="0" marL="1828800">
              <a:buFontTx/>
              <a:buNone/>
              <a:defRPr>
                <a:uFillTx/>
              </a:defRPr>
            </a:lvl5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7465" y="4343400"/>
            <a:ext cx="10152367" cy="1447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>
            <a:normAutofit/>
          </a:bodyPr>
          <a:lstStyle>
            <a:lvl1pPr algn="l" indent="0" marL="0">
              <a:buNone/>
              <a:defRPr sz="2000">
                <a:solidFill>
                  <a:schemeClr val="tx1"/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Name Card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8" name="Picture 7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2" y="3308581"/>
            <a:ext cx="10131425" cy="1468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>
            <a:normAutofit/>
          </a:bodyPr>
          <a:lstStyle>
            <a:lvl1pPr algn="l">
              <a:defRPr b="0" cap="none"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1" y="4777381"/>
            <a:ext cx="10131426" cy="8604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algn="l" indent="0" marL="0">
              <a:buNone/>
              <a:defRPr sz="2000">
                <a:solidFill>
                  <a:schemeClr val="tx1"/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Quote Name Card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11" name="Picture 10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13" name="TextBox 12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0237867" y="2743200"/>
            <a:ext cx="609600" cy="584776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Autofit/>
          </a:bodyPr>
          <a:lstStyle>
            <a:lvl1pPr>
              <a:spcBef>
                <a:spcPct val="0"/>
              </a:spcBef>
              <a:buNone/>
              <a:defRPr b="0" cap="all" sz="3200">
                <a:ln cmpd="sng" w="3175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algn="tl" blurRad="28575" dir="14040000" dist="38100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algn="r" lvl="0"/>
            <a:r>
              <a:rPr dirty="0" lang="en-US" sz="8000">
                <a:solidFill>
                  <a:schemeClr val="tx1"/>
                </a:solidFill>
                <a:effectLst/>
                <a:uFillTx/>
              </a:rPr>
              <a:t>”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4" name="TextBox 13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88275" y="823337"/>
            <a:ext cx="609600" cy="584776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Autofit/>
          </a:bodyPr>
          <a:lstStyle>
            <a:lvl1pPr>
              <a:spcBef>
                <a:spcPct val="0"/>
              </a:spcBef>
              <a:buNone/>
              <a:defRPr b="0" cap="all" sz="3200">
                <a:ln cmpd="sng" w="3175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algn="tl" blurRad="28575" dir="14040000" dist="38100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algn="r" lvl="0"/>
            <a:r>
              <a:rPr dirty="0" lang="en-US" sz="8000">
                <a:solidFill>
                  <a:schemeClr val="tx1"/>
                </a:solidFill>
                <a:effectLst/>
                <a:uFillTx/>
              </a:rPr>
              <a:t>“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6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992267" y="609601"/>
            <a:ext cx="9550399" cy="2743199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>
            <a:normAutofit/>
          </a:bodyPr>
          <a:lstStyle>
            <a:lvl1pPr algn="l">
              <a:defRPr b="0" cap="none" sz="32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0" name="Text Placeholder 9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3886200"/>
            <a:ext cx="10135436" cy="889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>
            <a:normAutofit/>
          </a:bodyPr>
          <a:lstStyle>
            <a:lvl1pPr>
              <a:buNone/>
              <a:defRPr b="0" cap="none" dirty="0" lang="en-US" sz="2400">
                <a:ln cmpd="sng" w="3175">
                  <a:noFill/>
                </a:ln>
                <a:solidFill>
                  <a:schemeClr val="tx1"/>
                </a:solidFill>
                <a:effectLst/>
                <a:uFillTx/>
              </a:defRPr>
            </a:lvl1pPr>
          </a:lstStyle>
          <a:p>
            <a:pPr lvl="0" marL="0">
              <a:spcBef>
                <a:spcPct val="0"/>
              </a:spcBef>
              <a:buNone/>
            </a:pPr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799" y="4775200"/>
            <a:ext cx="10135436" cy="1016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/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>
  <p:cSld name="True or False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8" name="Picture 7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1" y="609601"/>
            <a:ext cx="10131427" cy="2743199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>
            <a:lvl1pPr>
              <a:defRPr b="0" dirty="0" lang="en-US">
                <a:uFillTx/>
              </a:defRPr>
            </a:lvl1pPr>
          </a:lstStyle>
          <a:p>
            <a:pPr lvl="0" marL="0"/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0" name="Text Placeholder 9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1" y="3505200"/>
            <a:ext cx="10131428" cy="8382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>
            <a:normAutofit/>
          </a:bodyPr>
          <a:lstStyle>
            <a:lvl1pPr>
              <a:buNone/>
              <a:defRPr b="0" cap="none" dirty="0" lang="en-US" sz="2800">
                <a:ln cmpd="sng" w="3175">
                  <a:noFill/>
                </a:ln>
                <a:solidFill>
                  <a:schemeClr val="tx1"/>
                </a:solidFill>
                <a:effectLst/>
                <a:uFillTx/>
              </a:defRPr>
            </a:lvl1pPr>
          </a:lstStyle>
          <a:p>
            <a:pPr lvl="0" marL="0">
              <a:spcBef>
                <a:spcPct val="0"/>
              </a:spcBef>
              <a:buNone/>
            </a:pPr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4343400"/>
            <a:ext cx="10131428" cy="1447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/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7" name="Picture 6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 anchor="t"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1" y="609600"/>
            <a:ext cx="10131425" cy="145626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7" name="Picture 6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Vertical 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orient="vert"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8658675" y="609599"/>
            <a:ext cx="2158552" cy="5181601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609600"/>
            <a:ext cx="7832116" cy="5181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7" name="Picture 6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 anchor="ctr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7" name="Picture 6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3308581"/>
            <a:ext cx="10131427" cy="1468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0" cap="all"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799" y="4777381"/>
            <a:ext cx="10131428" cy="8604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algn="l" indent="0" marL="0">
              <a:buNone/>
              <a:defRPr cap="all" sz="2000">
                <a:solidFill>
                  <a:schemeClr val="tx1"/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8" name="Picture 7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2" y="2142067"/>
            <a:ext cx="4995334" cy="3649134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821895" y="2142067"/>
            <a:ext cx="4995332" cy="364913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973670" y="2218267"/>
            <a:ext cx="4709054" cy="5762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>
            <a:noAutofit/>
          </a:bodyPr>
          <a:lstStyle>
            <a:lvl1pPr indent="0" marL="0">
              <a:buNone/>
              <a:defRPr b="0" sz="28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1" y="2870201"/>
            <a:ext cx="4996923" cy="292099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Text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096003" y="2226734"/>
            <a:ext cx="4722813" cy="5762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>
            <a:noAutofit/>
          </a:bodyPr>
          <a:lstStyle>
            <a:lvl1pPr indent="0" marL="0">
              <a:buNone/>
              <a:defRPr b="0" sz="28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Content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823483" y="2870201"/>
            <a:ext cx="4995334" cy="292099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Date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Footer Placeholder 7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9" name="Slide Number Placeholder 8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6" name="Picture 5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Foot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Slide Numb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5" name="Picture 4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Dat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Footer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8" name="Picture 7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2074333"/>
            <a:ext cx="3680885" cy="1371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>
            <a:normAutofit/>
          </a:bodyPr>
          <a:lstStyle>
            <a:lvl1pPr algn="l">
              <a:defRPr b="0" sz="24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8201" y="609601"/>
            <a:ext cx="6169026" cy="5181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3445933"/>
            <a:ext cx="3680885" cy="1828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indent="0" marL="0">
              <a:buNone/>
              <a:defRPr sz="16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descr="Celestia-R1---OverlayContentHD.png" id="8" name="Picture 7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1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1600200"/>
            <a:ext cx="6164653" cy="1371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>
            <a:normAutofit/>
          </a:bodyPr>
          <a:lstStyle>
            <a:lvl1pPr algn="l">
              <a:defRPr b="0" sz="28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14" name="Picture Placeholder 2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/>
          </p:cNvSpPr>
          <p:nvPr>
            <p:ph idx="1" type="pic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536253" y="914400"/>
            <a:ext cx="3280974" cy="4572000"/>
          </a:xfrm>
          <a:prstGeom prst="roundRect">
            <a:avLst>
              <a:gd fmla="val 4280" name="adj"/>
            </a:avLst>
          </a:prstGeom>
          <a:ln cap="sq" cmpd="dbl" w="50800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b="50000" l="50000" r="50000" t="50000"/>
              </a:path>
              <a:tileRect/>
            </a:gradFill>
            <a:miter lim="800000"/>
          </a:ln>
          <a:effectLst>
            <a:outerShdw algn="tl" blurRad="254000" rotWithShape="0">
              <a:srgbClr val="000000">
                <a:alpha val="43000"/>
              </a:srgbClr>
            </a:outerShdw>
          </a:effectLst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algn="ctr" indent="0" marL="0">
              <a:buNone/>
              <a:defRPr sz="1600">
                <a:uFillTx/>
              </a:defRPr>
            </a:lvl1pPr>
            <a:lvl2pPr indent="0" marL="457200">
              <a:buNone/>
              <a:defRPr sz="1600">
                <a:uFillTx/>
              </a:defRPr>
            </a:lvl2pPr>
            <a:lvl3pPr indent="0" marL="914400">
              <a:buNone/>
              <a:defRPr sz="1600">
                <a:uFillTx/>
              </a:defRPr>
            </a:lvl3pPr>
            <a:lvl4pPr indent="0" marL="1371600">
              <a:buNone/>
              <a:defRPr sz="1600">
                <a:uFillTx/>
              </a:defRPr>
            </a:lvl4pPr>
            <a:lvl5pPr indent="0" marL="1828800">
              <a:buNone/>
              <a:defRPr sz="1600">
                <a:uFillTx/>
              </a:defRPr>
            </a:lvl5pPr>
            <a:lvl6pPr indent="0" marL="2286000">
              <a:buNone/>
              <a:defRPr sz="1600">
                <a:uFillTx/>
              </a:defRPr>
            </a:lvl6pPr>
            <a:lvl7pPr indent="0" marL="2743200">
              <a:buNone/>
              <a:defRPr sz="1600">
                <a:uFillTx/>
              </a:defRPr>
            </a:lvl7pPr>
            <a:lvl8pPr indent="0" marL="3200400">
              <a:buNone/>
              <a:defRPr sz="1600">
                <a:uFillTx/>
              </a:defRPr>
            </a:lvl8pPr>
            <a:lvl9pPr indent="0" marL="365760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Drag picture to placeholder or click icon to add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2971800"/>
            <a:ext cx="6164653" cy="1828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>
            <a:normAutofit/>
          </a:bodyPr>
          <a:lstStyle>
            <a:lvl1pPr indent="0" marL="0">
              <a:buNone/>
              <a:defRPr sz="18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slideLayouts/slideLayout12.xml" Type="http://schemas.openxmlformats.org/officeDocument/2006/relationships/slideLayout"></Relationship><Relationship Id="rId13" Target="../slideLayouts/slideLayout13.xml" Type="http://schemas.openxmlformats.org/officeDocument/2006/relationships/slideLayout"></Relationship><Relationship Id="rId14" Target="../slideLayouts/slideLayout14.xml" Type="http://schemas.openxmlformats.org/officeDocument/2006/relationships/slideLayout"></Relationship><Relationship Id="rId15" Target="../slideLayouts/slideLayout15.xml" Type="http://schemas.openxmlformats.org/officeDocument/2006/relationships/slideLayout"></Relationship><Relationship Id="rId16" Target="../slideLayouts/slideLayout16.xml" Type="http://schemas.openxmlformats.org/officeDocument/2006/relationships/slideLayout"></Relationship><Relationship Id="rId17" Target="../slideLayouts/slideLayout17.xml" Type="http://schemas.openxmlformats.org/officeDocument/2006/relationships/slideLayout"></Relationship><Relationship Id="rId18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3">
        <a:schemeClr val="bg2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1" y="609600"/>
            <a:ext cx="10131425" cy="1456267"/>
          </a:xfrm>
          <a:prstGeom prst="rect">
            <a:avLst/>
          </a:prstGeom>
          <a:effectLst/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1" y="2142067"/>
            <a:ext cx="10131425" cy="364913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8589660" y="5870575"/>
            <a:ext cx="1600200" cy="3778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r">
              <a:defRPr b="0" i="0" sz="1000">
                <a:solidFill>
                  <a:schemeClr val="tx1"/>
                </a:solidFill>
                <a:effectLst/>
                <a:uFillTx/>
                <a:latin typeface="+mn-lt"/>
              </a:defRPr>
            </a:lvl1pPr>
          </a:lstStyle>
          <a:p>
            <a:fld id="{B61BEF0D-F0BB-DE4B-95CE-6DB70DBA9567}" type="datetimeFigureOut">
              <a:rPr dirty="0" lang="en-US">
                <a:uFillTx/>
              </a:rPr>
              <a:pPr/>
              <a:t>18-09-01</a:t>
            </a:fld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5870575"/>
            <a:ext cx="7827659" cy="3778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l">
              <a:defRPr b="0" i="0" sz="1000">
                <a:solidFill>
                  <a:schemeClr val="tx1"/>
                </a:solidFill>
                <a:effectLst/>
                <a:uFillTx/>
                <a:latin typeface="+mn-lt"/>
              </a:defRPr>
            </a:lvl1pPr>
          </a:lstStyle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0266060" y="5870575"/>
            <a:ext cx="551167" cy="3778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r">
              <a:defRPr b="0" i="0" sz="1000">
                <a:solidFill>
                  <a:schemeClr val="tx1"/>
                </a:solidFill>
                <a:effectLst/>
                <a:uFillTx/>
                <a:latin typeface="+mn-lt"/>
              </a:defRPr>
            </a:lvl1pPr>
          </a:lstStyle>
          <a:p>
            <a:fld id="{D57F1E4F-1CFF-5643-939E-217C01CDF565}" type="slidenum">
              <a:rPr dirty="0" lang="en-US">
                <a:uFillTx/>
              </a:rPr>
              <a:pPr/>
              <a:t>‹#›</a:t>
            </a:fld>
            <a:endParaRPr dirty="0"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dk1" bg2="dk2" folHlink="folHlink" hlink="hlink" tx1="lt1" tx2="lt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  <p:sldLayoutId r:id="rId12" id="2147483672"/>
    <p:sldLayoutId r:id="rId13" id="2147483673"/>
    <p:sldLayoutId r:id="rId14" id="2147483674"/>
    <p:sldLayoutId r:id="rId15" id="2147483675"/>
    <p:sldLayoutId r:id="rId16" id="2147483676"/>
    <p:sldLayoutId r:id="rId17" id="2147483677"/>
  </p:sldLayoutIdLst>
  <p:txStyles>
    <p:titleStyle xmlns:c="http://schemas.openxmlformats.org/drawingml/2006/chart" xmlns:pic="http://schemas.openxmlformats.org/drawingml/2006/picture" xmlns:dgm="http://schemas.openxmlformats.org/drawingml/2006/diagram">
      <a:lvl1pPr algn="l" defTabSz="457200" eaLnBrk="1" hangingPunct="1" latinLnBrk="0" rtl="0">
        <a:spcBef>
          <a:spcPct val="0"/>
        </a:spcBef>
        <a:buNone/>
        <a:defRPr cap="all" kern="1200" sz="3600">
          <a:ln cmpd="sng" w="3175">
            <a:noFill/>
          </a:ln>
          <a:solidFill>
            <a:schemeClr val="tx1"/>
          </a:solidFill>
          <a:effectLst/>
          <a:uFillTx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  <a:uFillTx/>
        </a:defRPr>
      </a:lvl2pPr>
      <a:lvl3pPr eaLnBrk="1" hangingPunct="1">
        <a:defRPr>
          <a:solidFill>
            <a:schemeClr val="tx2"/>
          </a:solidFill>
          <a:uFillTx/>
        </a:defRPr>
      </a:lvl3pPr>
      <a:lvl4pPr eaLnBrk="1" hangingPunct="1">
        <a:defRPr>
          <a:solidFill>
            <a:schemeClr val="tx2"/>
          </a:solidFill>
          <a:uFillTx/>
        </a:defRPr>
      </a:lvl4pPr>
      <a:lvl5pPr eaLnBrk="1" hangingPunct="1">
        <a:defRPr>
          <a:solidFill>
            <a:schemeClr val="tx2"/>
          </a:solidFill>
          <a:uFillTx/>
        </a:defRPr>
      </a:lvl5pPr>
      <a:lvl6pPr eaLnBrk="1" hangingPunct="1">
        <a:defRPr>
          <a:solidFill>
            <a:schemeClr val="tx2"/>
          </a:solidFill>
          <a:uFillTx/>
        </a:defRPr>
      </a:lvl6pPr>
      <a:lvl7pPr eaLnBrk="1" hangingPunct="1">
        <a:defRPr>
          <a:solidFill>
            <a:schemeClr val="tx2"/>
          </a:solidFill>
          <a:uFillTx/>
        </a:defRPr>
      </a:lvl7pPr>
      <a:lvl8pPr eaLnBrk="1" hangingPunct="1">
        <a:defRPr>
          <a:solidFill>
            <a:schemeClr val="tx2"/>
          </a:solidFill>
          <a:uFillTx/>
        </a:defRPr>
      </a:lvl8pPr>
      <a:lvl9pPr eaLnBrk="1" hangingPunct="1">
        <a:defRPr>
          <a:solidFill>
            <a:schemeClr val="tx2"/>
          </a:solidFill>
          <a:uFillTx/>
        </a:defRPr>
      </a:lvl9pPr>
    </p:titleStyle>
    <p:bodyStyle xmlns:c="http://schemas.openxmlformats.org/drawingml/2006/chart" xmlns:pic="http://schemas.openxmlformats.org/drawingml/2006/picture" xmlns:dgm="http://schemas.openxmlformats.org/drawingml/2006/diagram">
      <a:lvl1pPr algn="l" defTabSz="457200" eaLnBrk="1" hangingPunct="1" indent="-285750" latinLnBrk="0" marL="285750" rtl="0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cap="none" kern="1200" sz="180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cap="none" kern="1200" sz="160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2pPr>
      <a:lvl3pPr algn="l" defTabSz="457200" eaLnBrk="1" hangingPunct="1" indent="-285750" latinLnBrk="0" marL="1200150" rtl="0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cap="none" kern="1200" sz="140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3pPr>
      <a:lvl4pPr algn="l" defTabSz="457200" eaLnBrk="1" hangingPunct="1" indent="-171450" latinLnBrk="0" marL="1543050" rtl="0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cap="none" kern="1200" sz="120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4pPr>
      <a:lvl5pPr algn="l" defTabSz="457200" eaLnBrk="1" hangingPunct="1" indent="-171450" latinLnBrk="0" marL="2000250" rtl="0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cap="none" kern="1200" sz="120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cap="none" kern="1200" sz="120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cap="none" kern="1200" sz="120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cap="none" kern="1200" sz="120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cap="none" kern="1200" sz="120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pic="http://schemas.openxmlformats.org/drawingml/2006/picture" xmlns:dgm="http://schemas.openxmlformats.org/drawingml/2006/diagram">
      <a:defPPr>
        <a:defRPr lang="en-US">
          <a:uFillTx/>
        </a:defRPr>
      </a:defPPr>
      <a:lvl1pPr algn="l" defTabSz="4572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/Relationships>
</file>

<file path=ppt/slides/_rels/slide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8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9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ctr"/>
            <a:r>
              <a:rPr dirty="0" lang="en-US" smtClean="0">
                <a:uFillTx/>
              </a:rPr>
              <a:t>SURGERY 351 OVERVIEW ( 2018-2019)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itle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ctr"/>
            <a:r>
              <a:rPr dirty="0" err="1" lang="en-US" smtClean="0">
                <a:uFillTx/>
              </a:rPr>
              <a:t>Dr</a:t>
            </a:r>
            <a:r>
              <a:rPr dirty="0" lang="en-US" smtClean="0">
                <a:uFillTx/>
              </a:rPr>
              <a:t> </a:t>
            </a:r>
            <a:r>
              <a:rPr dirty="0" err="1" lang="en-US" smtClean="0">
                <a:uFillTx/>
              </a:rPr>
              <a:t>Fahad</a:t>
            </a:r>
            <a:r>
              <a:rPr dirty="0" lang="en-US" smtClean="0">
                <a:uFillTx/>
              </a:rPr>
              <a:t> </a:t>
            </a:r>
            <a:r>
              <a:rPr dirty="0" err="1" lang="en-US" smtClean="0">
                <a:uFillTx/>
              </a:rPr>
              <a:t>alyami</a:t>
            </a:r>
            <a:endParaRPr dirty="0" lang="en-US" smtClean="0">
              <a:uFillTx/>
            </a:endParaRPr>
          </a:p>
          <a:p>
            <a:pPr algn="ctr"/>
            <a:r>
              <a:rPr dirty="0" err="1" lang="en-US" smtClean="0">
                <a:uFillTx/>
              </a:rPr>
              <a:t>Dr</a:t>
            </a:r>
            <a:r>
              <a:rPr dirty="0" lang="en-US" smtClean="0">
                <a:uFillTx/>
              </a:rPr>
              <a:t> </a:t>
            </a:r>
            <a:r>
              <a:rPr dirty="0" err="1" lang="en-US" smtClean="0">
                <a:uFillTx/>
              </a:rPr>
              <a:t>nuha</a:t>
            </a:r>
            <a:r>
              <a:rPr dirty="0" lang="en-US" smtClean="0">
                <a:uFillTx/>
              </a:rPr>
              <a:t> </a:t>
            </a:r>
            <a:r>
              <a:rPr dirty="0" err="1" lang="en-US" smtClean="0">
                <a:uFillTx/>
              </a:rPr>
              <a:t>alsaleh</a:t>
            </a:r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en-US" smtClean="0">
                <a:uFillTx/>
              </a:rPr>
              <a:t>Objectives 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en-US" smtClean="0">
                <a:uFillTx/>
              </a:rPr>
              <a:t>It will be provided. </a:t>
            </a:r>
          </a:p>
          <a:p>
            <a:endParaRPr dirty="0" lang="en-US">
              <a:uFillTx/>
            </a:endParaRPr>
          </a:p>
          <a:p>
            <a:pPr indent="0" marL="0">
              <a:buNone/>
            </a:pPr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ctr"/>
            <a:r>
              <a:rPr dirty="0" lang="en-US" smtClean="0">
                <a:uFillTx/>
              </a:rPr>
              <a:t>Contents 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r>
              <a:rPr dirty="0" lang="en-US" smtClean="0" sz="3600">
                <a:uFillTx/>
              </a:rPr>
              <a:t>Lectures .</a:t>
            </a:r>
          </a:p>
          <a:p>
            <a:r>
              <a:rPr dirty="0" lang="en-US" smtClean="0" sz="3600">
                <a:uFillTx/>
              </a:rPr>
              <a:t>BST + clinics. </a:t>
            </a:r>
          </a:p>
          <a:p>
            <a:r>
              <a:rPr dirty="0" lang="en-US" smtClean="0" sz="3600">
                <a:uFillTx/>
              </a:rPr>
              <a:t>Skills.</a:t>
            </a:r>
            <a:endParaRPr dirty="0" lang="en-US" sz="360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ctr"/>
            <a:r>
              <a:rPr dirty="0" lang="en-US" smtClean="0">
                <a:uFillTx/>
              </a:rPr>
              <a:t>Textbox's 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 lnSpcReduction="10000"/>
          </a:bodyPr>
          <a:lstStyle/>
          <a:p>
            <a:pPr indent="0" marL="0">
              <a:buNone/>
            </a:pPr>
            <a:r>
              <a:rPr dirty="0" lang="en-US" sz="2400">
                <a:uFillTx/>
              </a:rPr>
              <a:t>1.     Clinical:</a:t>
            </a:r>
            <a:endParaRPr dirty="0" lang="en-CA" sz="2400">
              <a:uFillTx/>
            </a:endParaRPr>
          </a:p>
          <a:p>
            <a:pPr indent="0" marL="0">
              <a:buNone/>
            </a:pPr>
            <a:r>
              <a:rPr dirty="0" lang="en-US" smtClean="0" sz="2400">
                <a:uFillTx/>
              </a:rPr>
              <a:t>   a</a:t>
            </a:r>
            <a:r>
              <a:rPr dirty="0" lang="en-US" sz="2400">
                <a:uFillTx/>
              </a:rPr>
              <a:t>.      An Introduction to the symptoms and signs of surgical disease by Norman Browse.</a:t>
            </a:r>
            <a:endParaRPr dirty="0" lang="en-CA" sz="2400">
              <a:uFillTx/>
            </a:endParaRPr>
          </a:p>
          <a:p>
            <a:pPr indent="0" marL="0">
              <a:buNone/>
            </a:pPr>
            <a:r>
              <a:rPr dirty="0" lang="en-US" smtClean="0" sz="2400">
                <a:uFillTx/>
              </a:rPr>
              <a:t>   b</a:t>
            </a:r>
            <a:r>
              <a:rPr dirty="0" lang="en-US" sz="2400">
                <a:uFillTx/>
              </a:rPr>
              <a:t>.      Churchill, pocketbook of differential diagnosis. By A. </a:t>
            </a:r>
            <a:r>
              <a:rPr dirty="0" err="1" lang="en-US" sz="2400">
                <a:uFillTx/>
              </a:rPr>
              <a:t>Raftery</a:t>
            </a:r>
            <a:r>
              <a:rPr dirty="0" lang="en-US" sz="2400">
                <a:uFillTx/>
              </a:rPr>
              <a:t> E. </a:t>
            </a:r>
            <a:r>
              <a:rPr dirty="0" lang="en-US" smtClean="0" sz="2400">
                <a:uFillTx/>
              </a:rPr>
              <a:t>Lim. </a:t>
            </a:r>
          </a:p>
          <a:p>
            <a:pPr indent="0" marL="0">
              <a:buNone/>
            </a:pPr>
            <a:endParaRPr dirty="0" lang="en-US" smtClean="0" sz="2400">
              <a:uFillTx/>
            </a:endParaRPr>
          </a:p>
          <a:p>
            <a:pPr indent="0" marL="0">
              <a:buNone/>
            </a:pPr>
            <a:r>
              <a:rPr dirty="0" lang="en-US" smtClean="0" sz="2400">
                <a:uFillTx/>
              </a:rPr>
              <a:t>2</a:t>
            </a:r>
            <a:r>
              <a:rPr dirty="0" lang="en-US" sz="2400">
                <a:uFillTx/>
              </a:rPr>
              <a:t>.      Theory</a:t>
            </a:r>
            <a:r>
              <a:rPr dirty="0" lang="en-US" smtClean="0" sz="2400">
                <a:uFillTx/>
              </a:rPr>
              <a:t>:</a:t>
            </a:r>
            <a:endParaRPr dirty="0" lang="en-CA" sz="2400">
              <a:uFillTx/>
            </a:endParaRPr>
          </a:p>
          <a:p>
            <a:pPr indent="0" marL="0">
              <a:buNone/>
            </a:pPr>
            <a:r>
              <a:rPr dirty="0" lang="en-CA" sz="2400">
                <a:uFillTx/>
              </a:rPr>
              <a:t> </a:t>
            </a:r>
            <a:r>
              <a:rPr dirty="0" lang="en-CA" smtClean="0" sz="2400">
                <a:uFillTx/>
              </a:rPr>
              <a:t>  </a:t>
            </a:r>
            <a:r>
              <a:rPr dirty="0" lang="en-US" smtClean="0" sz="2400">
                <a:uFillTx/>
              </a:rPr>
              <a:t>a</a:t>
            </a:r>
            <a:r>
              <a:rPr dirty="0" lang="en-US" sz="2400">
                <a:uFillTx/>
              </a:rPr>
              <a:t>.      Principles &amp; Practice of Surgery, 5</a:t>
            </a:r>
            <a:r>
              <a:rPr baseline="30000" dirty="0" lang="en-US" sz="2400">
                <a:uFillTx/>
              </a:rPr>
              <a:t>th</a:t>
            </a:r>
            <a:r>
              <a:rPr dirty="0" lang="en-US" sz="2400">
                <a:uFillTx/>
              </a:rPr>
              <a:t> edition, edited by: O. James Garden; Andrew W. Bradbury; john L.R . </a:t>
            </a:r>
            <a:r>
              <a:rPr dirty="0" err="1" lang="en-US" sz="2400">
                <a:uFillTx/>
              </a:rPr>
              <a:t>Forsyther</a:t>
            </a:r>
            <a:r>
              <a:rPr dirty="0" lang="en-US" sz="2400">
                <a:uFillTx/>
              </a:rPr>
              <a:t>; Rowan W. Parks.</a:t>
            </a:r>
            <a:endParaRPr dirty="0" lang="en-CA" sz="2400">
              <a:uFillTx/>
            </a:endParaRPr>
          </a:p>
          <a:p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ctr"/>
            <a:r>
              <a:rPr dirty="0" lang="en-US" smtClean="0">
                <a:uFillTx/>
              </a:rPr>
              <a:t>Attendance 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en-US" smtClean="0" sz="2800">
                <a:uFillTx/>
              </a:rPr>
              <a:t>No marks for attendance.</a:t>
            </a:r>
          </a:p>
          <a:p>
            <a:r>
              <a:rPr dirty="0" lang="en-US" smtClean="0" sz="2800">
                <a:uFillTx/>
              </a:rPr>
              <a:t>We apply the university rules for attendance (25%).</a:t>
            </a:r>
          </a:p>
          <a:p>
            <a:pPr indent="0" marL="0">
              <a:buNone/>
            </a:pPr>
            <a:endParaRPr dirty="0" lang="en-US" smtClean="0">
              <a:uFillTx/>
            </a:endParaRPr>
          </a:p>
          <a:p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ctr"/>
            <a:r>
              <a:rPr dirty="0" lang="en-US" smtClean="0">
                <a:uFillTx/>
              </a:rPr>
              <a:t>MARKS</a:t>
            </a:r>
            <a:endParaRPr dirty="0" lang="en-US">
              <a:uFillTx/>
            </a:endParaRPr>
          </a:p>
        </p:txBody>
      </p:sp>
      <p:graphicFrame>
        <p:nvGraphicFrame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GraphicFramePr xmlns:c="http://schemas.openxmlformats.org/drawingml/2006/chart" xmlns:pic="http://schemas.openxmlformats.org/drawingml/2006/picture" xmlns:dgm="http://schemas.openxmlformats.org/drawingml/2006/diagram">
            <a:graphicFrameLocks noGrp="1"/>
          </p:cNvGraphicFramePr>
          <p:nvPr>
            <p:ph idx="1"/>
          </p:nvPr>
        </p:nvGraphicFramePr>
        <p:xfrm xmlns:c="http://schemas.openxmlformats.org/drawingml/2006/chart" xmlns:pic="http://schemas.openxmlformats.org/drawingml/2006/picture" xmlns:dgm="http://schemas.openxmlformats.org/drawingml/2006/diagram">
          <a:off x="685800" y="2141538"/>
          <a:ext cx="10131426" cy="3413760"/>
        </p:xfrm>
        <a:graphic xmlns:c="http://schemas.openxmlformats.org/drawingml/2006/chart" xmlns:pic="http://schemas.openxmlformats.org/drawingml/2006/picture" xmlns:dgm="http://schemas.openxmlformats.org/drawingml/2006/diagram"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5065713"/>
                <a:gridCol w="5065713"/>
              </a:tblGrid>
              <a:tr h="370840">
                <a:tc>
                  <a:txBody>
                    <a:bodyPr/>
                    <a:lstStyle/>
                    <a:p>
                      <a:endParaRPr dirty="0" lang="en-US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Marks</a:t>
                      </a:r>
                      <a:r>
                        <a:rPr baseline="0" dirty="0" lang="en-US" smtClean="0">
                          <a:uFillTx/>
                        </a:rPr>
                        <a:t> 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Mid Term written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20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Mid</a:t>
                      </a:r>
                      <a:r>
                        <a:rPr baseline="0" dirty="0" lang="en-US" smtClean="0">
                          <a:uFillTx/>
                        </a:rPr>
                        <a:t> term OSCE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15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Final</a:t>
                      </a:r>
                      <a:r>
                        <a:rPr baseline="0" dirty="0" lang="en-US" smtClean="0">
                          <a:uFillTx/>
                        </a:rPr>
                        <a:t> written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20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Final</a:t>
                      </a:r>
                      <a:r>
                        <a:rPr baseline="0" dirty="0" lang="en-US" smtClean="0">
                          <a:uFillTx/>
                        </a:rPr>
                        <a:t> OSCE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35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914400" eaLnBrk="0" fontAlgn="base" hangingPunct="0" indent="0" lvl="0" mar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altLang="x-none" b="1" dirty="0" lang="x-none" smtClean="0">
                          <a:uFillTx/>
                          <a:latin charset="0" typeface="Arial"/>
                        </a:rPr>
                        <a:t>Continuous Assessment: 10 Marks</a:t>
                      </a:r>
                    </a:p>
                    <a:p>
                      <a:pPr defTabSz="914400" eaLnBrk="0" fontAlgn="base" hangingPunct="0" indent="0" lvl="0" mar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altLang="x-none" dirty="0" lang="x-none" smtClean="0">
                          <a:uFillTx/>
                          <a:latin charset="0" typeface="Arial"/>
                        </a:rPr>
                        <a:t>1 Long case </a:t>
                      </a:r>
                    </a:p>
                    <a:p>
                      <a:pPr defTabSz="914400" eaLnBrk="0" fontAlgn="base" hangingPunct="0" indent="0" lvl="0" mar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altLang="x-none" dirty="0" lang="x-none" smtClean="0">
                          <a:uFillTx/>
                          <a:latin charset="0" typeface="Arial"/>
                        </a:rPr>
                        <a:t>2 mins CEX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dirty="0" lang="en-US" smtClean="0">
                        <a:uFillTx/>
                      </a:endParaRPr>
                    </a:p>
                    <a:p>
                      <a:pPr defTabSz="914400" eaLnBrk="0" fontAlgn="base" hangingPunct="0" indent="0" lvl="0" mar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altLang="x-none" dirty="0" lang="x-none" smtClean="0">
                          <a:uFillTx/>
                          <a:latin charset="0" typeface="Arial"/>
                        </a:rPr>
                        <a:t>5 marks</a:t>
                      </a:r>
                    </a:p>
                    <a:p>
                      <a:pPr defTabSz="914400" eaLnBrk="0" fontAlgn="base" hangingPunct="0" indent="0" lvl="0" mar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altLang="x-none" dirty="0" lang="x-none" smtClean="0">
                          <a:uFillTx/>
                          <a:latin charset="0" typeface="Arial"/>
                        </a:rPr>
                        <a:t>5 marks</a:t>
                      </a:r>
                    </a:p>
                    <a:p>
                      <a:endParaRPr dirty="0" lang="en-US">
                        <a:uFillTx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Total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lang="en-US" smtClean="0">
                          <a:uFillTx/>
                        </a:rPr>
                        <a:t>100</a:t>
                      </a:r>
                      <a:endParaRPr dirty="0" lang="en-US">
                        <a:uFillTx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algn="ctr"/>
            <a:r>
              <a:rPr dirty="0" lang="en-US" smtClean="0">
                <a:uFillTx/>
              </a:rPr>
              <a:t>Continuous assessment 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defTabSz="914400" eaLnBrk="0" fontAlgn="base" hangingPunct="0" indent="0" marL="0">
              <a:spcBef>
                <a:spcPct val="0"/>
              </a:spcBef>
              <a:spcAft>
                <a:spcPct val="0"/>
              </a:spcAft>
              <a:buNone/>
            </a:pPr>
            <a:r>
              <a:rPr altLang="x-none" dirty="0" lang="x-none">
                <a:uFillTx/>
                <a:latin charset="0" typeface="Arial"/>
              </a:rPr>
              <a:t>Time taken – beginning of the year till 1 week before “Final sitting”: every 6 students will be assigned to “Consultant” at the beginning</a:t>
            </a:r>
            <a:endParaRPr dirty="0" lang="en-US">
              <a:uFillTx/>
            </a:endParaRPr>
          </a:p>
          <a:p>
            <a:pPr defTabSz="914400" eaLnBrk="0" fontAlgn="base" hangingPunct="0" indent="0" lvl="0" marL="0">
              <a:spcBef>
                <a:spcPct val="0"/>
              </a:spcBef>
              <a:spcAft>
                <a:spcPct val="0"/>
              </a:spcAft>
              <a:buNone/>
            </a:pPr>
            <a:endParaRPr altLang="x-none" b="1" dirty="0" lang="en-CA" smtClean="0">
              <a:uFillTx/>
              <a:latin charset="0" typeface="Arial"/>
            </a:endParaRPr>
          </a:p>
          <a:p>
            <a:pPr defTabSz="914400" eaLnBrk="0" fontAlgn="base" hangingPunct="0" indent="0" lvl="0" marL="0">
              <a:spcBef>
                <a:spcPct val="0"/>
              </a:spcBef>
              <a:spcAft>
                <a:spcPct val="0"/>
              </a:spcAft>
              <a:buNone/>
            </a:pPr>
            <a:endParaRPr altLang="x-none" b="1" dirty="0" lang="en-CA" smtClean="0">
              <a:uFillTx/>
              <a:latin charset="0" typeface="Arial"/>
            </a:endParaRPr>
          </a:p>
          <a:p>
            <a:pPr defTabSz="914400" eaLnBrk="0" fontAlgn="base" hangingPunct="0" indent="0" lvl="0" marL="0">
              <a:spcBef>
                <a:spcPct val="0"/>
              </a:spcBef>
              <a:spcAft>
                <a:spcPct val="0"/>
              </a:spcAft>
              <a:buNone/>
            </a:pPr>
            <a:r>
              <a:rPr altLang="x-none" b="1" dirty="0" lang="x-none" smtClean="0">
                <a:uFillTx/>
                <a:latin charset="0" typeface="Arial"/>
              </a:rPr>
              <a:t>Description </a:t>
            </a:r>
            <a:r>
              <a:rPr altLang="x-none" b="1" dirty="0" lang="x-none">
                <a:uFillTx/>
                <a:latin charset="0" typeface="Arial"/>
              </a:rPr>
              <a:t>of task:</a:t>
            </a:r>
          </a:p>
          <a:p>
            <a:pPr defTabSz="914400" eaLnBrk="0" fontAlgn="base" hangingPunct="0" indent="0" lvl="0" marL="0">
              <a:spcBef>
                <a:spcPct val="0"/>
              </a:spcBef>
              <a:spcAft>
                <a:spcPct val="0"/>
              </a:spcAft>
              <a:buNone/>
            </a:pPr>
            <a:r>
              <a:rPr altLang="x-none" dirty="0" lang="x-none">
                <a:uFillTx/>
                <a:latin charset="0" typeface="Arial"/>
              </a:rPr>
              <a:t>1 long case (5 mins)</a:t>
            </a:r>
          </a:p>
          <a:p>
            <a:pPr defTabSz="914400" eaLnBrk="0" fontAlgn="base" hangingPunct="0" indent="0" lvl="0" marL="0">
              <a:spcBef>
                <a:spcPct val="0"/>
              </a:spcBef>
              <a:spcAft>
                <a:spcPct val="0"/>
              </a:spcAft>
              <a:buNone/>
            </a:pPr>
            <a:r>
              <a:rPr altLang="x-none" dirty="0" lang="x-none">
                <a:uFillTx/>
                <a:latin charset="0" typeface="Arial"/>
              </a:rPr>
              <a:t>It is upon the choice of the students and staff. Students have to prepare a case where he had to take history and examine a patient, then reach the differential diagnosis and/or order investigation.</a:t>
            </a:r>
          </a:p>
          <a:p>
            <a:pPr defTabSz="914400" eaLnBrk="0" fontAlgn="base" hangingPunct="0" indent="0" lvl="0" marL="0">
              <a:spcBef>
                <a:spcPct val="0"/>
              </a:spcBef>
              <a:spcAft>
                <a:spcPct val="0"/>
              </a:spcAft>
              <a:buNone/>
            </a:pPr>
            <a:r>
              <a:rPr altLang="x-none" dirty="0" lang="x-none">
                <a:uFillTx/>
                <a:latin charset="0" typeface="Arial"/>
              </a:rPr>
              <a:t>A written report had to be submitted</a:t>
            </a:r>
          </a:p>
          <a:p>
            <a:pPr defTabSz="914400" eaLnBrk="0" fontAlgn="base" hangingPunct="0" indent="0" lvl="0" marL="0">
              <a:spcBef>
                <a:spcPct val="0"/>
              </a:spcBef>
              <a:spcAft>
                <a:spcPct val="0"/>
              </a:spcAft>
              <a:buNone/>
            </a:pPr>
            <a:r>
              <a:rPr altLang="x-none" dirty="0" lang="x-none">
                <a:uFillTx/>
                <a:latin charset="0" typeface="Arial"/>
              </a:rPr>
              <a:t>As this case will request assessment to medical records, the students must seek help from the Junior staff like Interns and Residents</a:t>
            </a:r>
            <a:r>
              <a:rPr altLang="x-none" dirty="0" lang="x-none" smtClean="0">
                <a:uFillTx/>
                <a:latin charset="0" typeface="Arial"/>
              </a:rPr>
              <a:t>.</a:t>
            </a:r>
            <a:endParaRPr altLang="x-none" dirty="0" lang="en-CA" smtClean="0">
              <a:uFillTx/>
              <a:latin charset="0" typeface="Arial"/>
            </a:endParaRPr>
          </a:p>
          <a:p>
            <a:pPr defTabSz="914400" eaLnBrk="0" fontAlgn="base" hangingPunct="0" indent="0" lvl="0" marL="0">
              <a:spcBef>
                <a:spcPct val="0"/>
              </a:spcBef>
              <a:spcAft>
                <a:spcPct val="0"/>
              </a:spcAft>
              <a:buNone/>
            </a:pPr>
            <a:endParaRPr altLang="x-none" dirty="0" lang="en-CA">
              <a:uFillTx/>
              <a:latin charset="0" typeface="Arial"/>
            </a:endParaRPr>
          </a:p>
          <a:p>
            <a:pPr defTabSz="914400" eaLnBrk="0" fontAlgn="base" hangingPunct="0" indent="0" lvl="0" marL="0">
              <a:spcBef>
                <a:spcPct val="0"/>
              </a:spcBef>
              <a:spcAft>
                <a:spcPct val="0"/>
              </a:spcAft>
              <a:buNone/>
            </a:pPr>
            <a:endParaRPr altLang="x-none" dirty="0" lang="x-none">
              <a:uFillTx/>
              <a:latin charset="0" typeface="Arial"/>
            </a:endParaRPr>
          </a:p>
        </p:txBody>
      </p:sp>
      <p:cxnSp>
        <p:nvCxnSpPr>
          <p:cNvPr xmlns:c="http://schemas.openxmlformats.org/drawingml/2006/chart" xmlns:pic="http://schemas.openxmlformats.org/drawingml/2006/picture" xmlns:dgm="http://schemas.openxmlformats.org/drawingml/2006/diagram" id="4" name="Straight Connector 3"/>
          <p:cNvCxnSpPr xmlns:c="http://schemas.openxmlformats.org/drawingml/2006/chart" xmlns:pic="http://schemas.openxmlformats.org/drawingml/2006/picture" xmlns:dgm="http://schemas.openxmlformats.org/drawingml/2006/diagram"/>
          <p:nvPr/>
        </p:nvCxnSpPr>
        <p:spPr xmlns:c="http://schemas.openxmlformats.org/drawingml/2006/chart" xmlns:pic="http://schemas.openxmlformats.org/drawingml/2006/picture" xmlns:dgm="http://schemas.openxmlformats.org/drawingml/2006/diagram">
          <a:xfrm flipV="1">
            <a:off x="2619375" y="2878455"/>
            <a:ext cx="476250" cy="0"/>
          </a:xfrm>
          <a:prstGeom prst="line">
            <a:avLst/>
          </a:prstGeom>
        </p:spPr>
        <p:style xmlns:c="http://schemas.openxmlformats.org/drawingml/2006/chart" xmlns:pic="http://schemas.openxmlformats.org/drawingml/2006/picture" xmlns:dgm="http://schemas.openxmlformats.org/drawingml/2006/diagram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pic="http://schemas.openxmlformats.org/drawingml/2006/picture" xmlns:dgm="http://schemas.openxmlformats.org/drawingml/2006/diagram" id="5" name="Straight Connector 4"/>
          <p:cNvCxnSpPr xmlns:c="http://schemas.openxmlformats.org/drawingml/2006/chart" xmlns:pic="http://schemas.openxmlformats.org/drawingml/2006/picture" xmlns:dgm="http://schemas.openxmlformats.org/drawingml/2006/diagram"/>
          <p:nvPr/>
        </p:nvCxnSpPr>
        <p:spPr xmlns:c="http://schemas.openxmlformats.org/drawingml/2006/chart" xmlns:pic="http://schemas.openxmlformats.org/drawingml/2006/picture" xmlns:dgm="http://schemas.openxmlformats.org/drawingml/2006/diagram">
          <a:xfrm flipV="1">
            <a:off x="2619375" y="3859530"/>
            <a:ext cx="476250" cy="0"/>
          </a:xfrm>
          <a:prstGeom prst="line">
            <a:avLst/>
          </a:prstGeom>
        </p:spPr>
        <p:style xmlns:c="http://schemas.openxmlformats.org/drawingml/2006/chart" xmlns:pic="http://schemas.openxmlformats.org/drawingml/2006/picture" xmlns:dgm="http://schemas.openxmlformats.org/drawingml/2006/diagram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en-US" smtClean="0">
                <a:uFillTx/>
              </a:rPr>
              <a:t>Mini cx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en-US" smtClean="0">
                <a:uFillTx/>
              </a:rPr>
              <a:t>Description :</a:t>
            </a:r>
          </a:p>
          <a:p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dirty="0" lang="en-US" smtClean="0">
                <a:uFillTx/>
              </a:rPr>
              <a:t>COMMUNICATION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theme/_rels/theme1.xml.rels><?xml version="1.0" standalone="yes" ?><Relationships xmlns="http://schemas.openxmlformats.org/package/2006/relationships"><Relationship Id="rId1" Target="../media/image1.jpeg" Type="http://schemas.openxmlformats.org/officeDocument/2006/relationships/image"></Relationship></Relationships>
</file>

<file path=ppt/theme/theme1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algn="ctr" cap="rnd" cmpd="sng" w="9525">
          <a:solidFill>
            <a:schemeClr val="phClr"/>
          </a:solidFill>
          <a:prstDash val="solid"/>
        </a:ln>
        <a:ln algn="ctr" cap="rnd" cmpd="sng" w="19050">
          <a:solidFill>
            <a:schemeClr val="phClr"/>
          </a:solidFill>
          <a:prstDash val="solid"/>
        </a:ln>
        <a:ln algn="ctr" cap="rnd" cmpd="sng" w="25400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r="5400000" dist="381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1200000"/>
            </a:lightRig>
          </a:scene3d>
          <a:sp3d>
            <a:bevelT h="12700" w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r:embed="rId1"/>
          <a:stretch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27</TotalTime>
  <Words>197</Words>
  <Application>Microsoft Macintosh PowerPoint</Application>
  <PresentationFormat>Custom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Celestial</vt:lpstr>
      <vt:lpstr>SURGERY 351 OVERVIEW ( 2018-2019)</vt:lpstr>
      <vt:lpstr>Objectives </vt:lpstr>
      <vt:lpstr>Contents </vt:lpstr>
      <vt:lpstr>Textbox's </vt:lpstr>
      <vt:lpstr>Attendance </vt:lpstr>
      <vt:lpstr>MARKS</vt:lpstr>
      <vt:lpstr>Continuous assessment </vt:lpstr>
      <vt:lpstr>Mini cx</vt:lpstr>
      <vt:lpstr>COMMUNICATION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nuha alsaleh</dc:creator>
  <cp:lastModifiedBy>F</cp:lastModifiedBy>
  <cp:revision>5</cp:revision>
  <dcterms:created xsi:type="dcterms:W3CDTF">2018-09-01T13:02:41Z</dcterms:created>
  <dcterms:modified xsi:type="dcterms:W3CDTF">2018-09-01T16:52:40Z</dcterms:modified>
</cp:coreProperties>
</file>