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71" r:id="rId5"/>
    <p:sldId id="280" r:id="rId6"/>
    <p:sldId id="281" r:id="rId7"/>
    <p:sldId id="266" r:id="rId8"/>
    <p:sldId id="267" r:id="rId9"/>
    <p:sldId id="282" r:id="rId10"/>
    <p:sldId id="285" r:id="rId11"/>
    <p:sldId id="262" r:id="rId12"/>
    <p:sldId id="263" r:id="rId13"/>
    <p:sldId id="264" r:id="rId14"/>
    <p:sldId id="265" r:id="rId15"/>
    <p:sldId id="286" r:id="rId16"/>
    <p:sldId id="287" r:id="rId17"/>
    <p:sldId id="275" r:id="rId18"/>
    <p:sldId id="273" r:id="rId19"/>
    <p:sldId id="288" r:id="rId20"/>
    <p:sldId id="276" r:id="rId21"/>
    <p:sldId id="277" r:id="rId22"/>
    <p:sldId id="278" r:id="rId23"/>
    <p:sldId id="279" r:id="rId24"/>
    <p:sldId id="289" r:id="rId25"/>
    <p:sldId id="268" r:id="rId26"/>
    <p:sldId id="269" r:id="rId27"/>
    <p:sldId id="290"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6" d="100"/>
          <a:sy n="76" d="100"/>
        </p:scale>
        <p:origin x="2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F56300-D692-4872-90E9-9AD34BB590F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8FB5775-62F2-46F5-B784-2169AE5CF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DBB51043-1701-4B13-A5BD-E24055E516A8}"/>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C3D15400-4C49-4E65-82CC-64EE73C46D6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C6A97C2-2135-4174-B50F-C6C9CCB8C298}"/>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16951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062FF5-49B8-4823-B907-EBFEC000F42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8BF649B-9278-4131-BEFF-6DD461CA7F50}"/>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0F826AF-1C7B-41B0-9710-552D3F7F542C}"/>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095F44F8-6259-4A0A-8A2B-CAA69366EC2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A6F0B16-99B8-4803-BD52-32D427E6FAB7}"/>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162579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8E412EF-3E66-4908-BBAF-EDAA51B0676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241623F-7B23-417F-BB7B-77BB3767410C}"/>
              </a:ext>
            </a:extLst>
          </p:cNvPr>
          <p:cNvSpPr>
            <a:spLocks noGrp="1"/>
          </p:cNvSpPr>
          <p:nvPr>
            <p:ph type="body" orient="vert" idx="1"/>
          </p:nvPr>
        </p:nvSpPr>
        <p:spPr>
          <a:xfrm>
            <a:off x="838200"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073E12-32D0-40A1-87AE-145DE7D7EEBF}"/>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29D59CD0-0A10-41EA-9B86-73763B609A8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9003C5-0DDE-47ED-9F87-FF59AAF0FF1C}"/>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4826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17E151-48DC-4D2E-9868-40C9055C99A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C5ACFDF-E7DA-463D-B254-C0913C9BCB02}"/>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ACFCC3C-4500-49B1-8F80-756E6EDDB9CD}"/>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BB052189-ADCF-4D8A-BDDF-8768BFDC1A4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43B5183-3CCF-46E0-984E-A96D45151659}"/>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121175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AECEB4-92EE-4B18-9330-C58613A8CF9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056AE81-256A-473A-971F-09463CD31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E1D5523A-45E5-405B-BE32-C154BE9C6865}"/>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B9BC7EFE-F39B-4D34-8571-2E5C40868CA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3756134-BA74-4EFA-B755-DF4BA70DCAFA}"/>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169104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7DB6CA-D3BC-4318-96DD-CE1B76B2EBC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1458AF-10EB-4AD0-A21E-B33EAD4754C4}"/>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35D477A-04CF-4C9B-9185-6B36552746BA}"/>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62302767-0F90-4047-8FEE-8209E854F136}"/>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6" name="عنصر نائب للتذييل 5">
            <a:extLst>
              <a:ext uri="{FF2B5EF4-FFF2-40B4-BE49-F238E27FC236}">
                <a16:creationId xmlns:a16="http://schemas.microsoft.com/office/drawing/2014/main" id="{CD3B6845-30C2-4C84-B124-8153E29F9E2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C0C80B6-4879-4C1E-BCFC-09877F8BAEDD}"/>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2214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ABD1D7-B6CC-47F8-BEA0-5CD575A5AF9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3333D4D-0A46-4010-94C3-EC2D55BCC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00C7358D-44CA-4610-80E2-0BC680969B6C}"/>
              </a:ext>
            </a:extLst>
          </p:cNvPr>
          <p:cNvSpPr>
            <a:spLocks noGrp="1"/>
          </p:cNvSpPr>
          <p:nvPr>
            <p:ph sz="half" idx="2"/>
          </p:nvPr>
        </p:nvSpPr>
        <p:spPr>
          <a:xfrm>
            <a:off x="839788"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D1B293E-F5A2-4E21-86DD-2552A3BD1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91A23792-B134-4692-B4BF-1F78FDEA28EB}"/>
              </a:ext>
            </a:extLst>
          </p:cNvPr>
          <p:cNvSpPr>
            <a:spLocks noGrp="1"/>
          </p:cNvSpPr>
          <p:nvPr>
            <p:ph sz="quarter" idx="4"/>
          </p:nvPr>
        </p:nvSpPr>
        <p:spPr>
          <a:xfrm>
            <a:off x="6172200"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15E5624-23A9-4E14-9300-70B14A137616}"/>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8" name="عنصر نائب للتذييل 7">
            <a:extLst>
              <a:ext uri="{FF2B5EF4-FFF2-40B4-BE49-F238E27FC236}">
                <a16:creationId xmlns:a16="http://schemas.microsoft.com/office/drawing/2014/main" id="{1A3F6955-3461-4A12-807C-971EBE00BC9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A0136E06-D3F9-41DB-9B5E-08DF619CB798}"/>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195020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89C786-6D71-4A18-A6AE-C48A1493426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B038C28-FEB8-43C2-BC38-4F68E1F3B80E}"/>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4" name="عنصر نائب للتذييل 3">
            <a:extLst>
              <a:ext uri="{FF2B5EF4-FFF2-40B4-BE49-F238E27FC236}">
                <a16:creationId xmlns:a16="http://schemas.microsoft.com/office/drawing/2014/main" id="{4F94382B-D0DE-47F5-83A3-5578A3091F06}"/>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1BEB6D4-885C-49F7-B70A-7D9CFDAFE65F}"/>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7646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0E4798C-8CCD-4C39-8FCB-C347487043D2}"/>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3" name="عنصر نائب للتذييل 2">
            <a:extLst>
              <a:ext uri="{FF2B5EF4-FFF2-40B4-BE49-F238E27FC236}">
                <a16:creationId xmlns:a16="http://schemas.microsoft.com/office/drawing/2014/main" id="{B0BA9177-8222-4AD3-8016-97F57181FE1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6A45FE62-D4B6-49B8-86BA-A71BB2704558}"/>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95270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E9F16F-FEBC-4A03-91FD-A06EFA8BF85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B204982-CDDC-4112-A22B-C7A116271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C76163C-5915-4BED-A7BA-4CCAFE5E4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4B0843CA-561E-4F5E-9F2B-A6DA4F875BF8}"/>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6" name="عنصر نائب للتذييل 5">
            <a:extLst>
              <a:ext uri="{FF2B5EF4-FFF2-40B4-BE49-F238E27FC236}">
                <a16:creationId xmlns:a16="http://schemas.microsoft.com/office/drawing/2014/main" id="{6201CFE9-1499-4233-8D2C-E73243253E8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63A7BE-E8C1-44AF-8763-DD3821D87B8D}"/>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93399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8C615F-B465-4FEB-89AF-71D65D41C20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1891E34-9820-4EAA-90FE-C7EB5BCC5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EED9C791-26FC-4635-9EEF-9D8971B24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5227A6E3-252E-4C2C-8AD3-DE1124FBC149}"/>
              </a:ext>
            </a:extLst>
          </p:cNvPr>
          <p:cNvSpPr>
            <a:spLocks noGrp="1"/>
          </p:cNvSpPr>
          <p:nvPr>
            <p:ph type="dt" sz="half" idx="10"/>
          </p:nvPr>
        </p:nvSpPr>
        <p:spPr/>
        <p:txBody>
          <a:bodyPr/>
          <a:lstStyle/>
          <a:p>
            <a:fld id="{3BAC60AD-DF6B-4A05-BE89-285DEF1135EC}" type="datetimeFigureOut">
              <a:rPr lang="ar-SA" smtClean="0"/>
              <a:t>10/05/40</a:t>
            </a:fld>
            <a:endParaRPr lang="ar-SA"/>
          </a:p>
        </p:txBody>
      </p:sp>
      <p:sp>
        <p:nvSpPr>
          <p:cNvPr id="6" name="عنصر نائب للتذييل 5">
            <a:extLst>
              <a:ext uri="{FF2B5EF4-FFF2-40B4-BE49-F238E27FC236}">
                <a16:creationId xmlns:a16="http://schemas.microsoft.com/office/drawing/2014/main" id="{6F693741-7B56-46DF-85E7-BAD336F4CDA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3648B3F-4E0F-4BB6-A4EB-CE2AC328C861}"/>
              </a:ext>
            </a:extLst>
          </p:cNvPr>
          <p:cNvSpPr>
            <a:spLocks noGrp="1"/>
          </p:cNvSpPr>
          <p:nvPr>
            <p:ph type="sldNum" sz="quarter" idx="12"/>
          </p:nvPr>
        </p:nvSpPr>
        <p:spPr/>
        <p:txBody>
          <a:bodyPr/>
          <a:lstStyle/>
          <a:p>
            <a:fld id="{1751E4DB-D4A5-4158-AE05-D955F095347C}" type="slidenum">
              <a:rPr lang="ar-SA" smtClean="0"/>
              <a:t>‹#›</a:t>
            </a:fld>
            <a:endParaRPr lang="ar-SA"/>
          </a:p>
        </p:txBody>
      </p:sp>
    </p:spTree>
    <p:extLst>
      <p:ext uri="{BB962C8B-B14F-4D97-AF65-F5344CB8AC3E}">
        <p14:creationId xmlns:p14="http://schemas.microsoft.com/office/powerpoint/2010/main" val="284838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F1E4FA6-660E-4EB0-BFA3-152FFE7CA07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3F12D23-A2FD-4688-8345-DF4A5743A01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3796CE2-6025-4DBE-BA6E-AED64C87303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AC60AD-DF6B-4A05-BE89-285DEF1135EC}" type="datetimeFigureOut">
              <a:rPr lang="ar-SA" smtClean="0"/>
              <a:t>10/05/40</a:t>
            </a:fld>
            <a:endParaRPr lang="ar-SA"/>
          </a:p>
        </p:txBody>
      </p:sp>
      <p:sp>
        <p:nvSpPr>
          <p:cNvPr id="5" name="عنصر نائب للتذييل 4">
            <a:extLst>
              <a:ext uri="{FF2B5EF4-FFF2-40B4-BE49-F238E27FC236}">
                <a16:creationId xmlns:a16="http://schemas.microsoft.com/office/drawing/2014/main" id="{E3C4657B-096A-4A35-B4FE-FB52544FD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0B347AC-3520-43E7-A913-A8109BACC1A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51E4DB-D4A5-4158-AE05-D955F095347C}" type="slidenum">
              <a:rPr lang="ar-SA" smtClean="0"/>
              <a:t>‹#›</a:t>
            </a:fld>
            <a:endParaRPr lang="ar-SA"/>
          </a:p>
        </p:txBody>
      </p:sp>
    </p:spTree>
    <p:extLst>
      <p:ext uri="{BB962C8B-B14F-4D97-AF65-F5344CB8AC3E}">
        <p14:creationId xmlns:p14="http://schemas.microsoft.com/office/powerpoint/2010/main" val="111299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0C7DCF-5D40-4FC2-AD4A-1FADF5BA4BA2}"/>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Introduction to Non-communicable Disease (NCDs) Prevention and Control </a:t>
            </a:r>
            <a:endParaRPr lang="ar-SA" dirty="0">
              <a:latin typeface="Times New Roman" panose="02020603050405020304" pitchFamily="18" charset="0"/>
              <a:cs typeface="Times New Roman" panose="02020603050405020304" pitchFamily="18" charset="0"/>
            </a:endParaRPr>
          </a:p>
        </p:txBody>
      </p:sp>
      <p:sp>
        <p:nvSpPr>
          <p:cNvPr id="3" name="عنوان فرعي 2">
            <a:extLst>
              <a:ext uri="{FF2B5EF4-FFF2-40B4-BE49-F238E27FC236}">
                <a16:creationId xmlns:a16="http://schemas.microsoft.com/office/drawing/2014/main" id="{5AAC88BA-CC30-485F-AFAB-415CF56964F4}"/>
              </a:ext>
            </a:extLst>
          </p:cNvPr>
          <p:cNvSpPr>
            <a:spLocks noGrp="1"/>
          </p:cNvSpPr>
          <p:nvPr>
            <p:ph type="subTitle" idx="1"/>
          </p:nvPr>
        </p:nvSpPr>
        <p:spPr>
          <a:xfrm>
            <a:off x="1524000" y="4295162"/>
            <a:ext cx="9144000" cy="962637"/>
          </a:xfrm>
        </p:spPr>
        <p:txBody>
          <a:bodyPr>
            <a:normAutofit/>
          </a:bodyPr>
          <a:lstStyle/>
          <a:p>
            <a:r>
              <a:rPr lang="en-US" sz="4000" dirty="0">
                <a:latin typeface="Times New Roman" panose="02020603050405020304" pitchFamily="18" charset="0"/>
                <a:cs typeface="Times New Roman" panose="02020603050405020304" pitchFamily="18" charset="0"/>
              </a:rPr>
              <a:t>Dr . Ali Al-</a:t>
            </a:r>
            <a:r>
              <a:rPr lang="en-US" sz="4000" dirty="0" err="1">
                <a:latin typeface="Times New Roman" panose="02020603050405020304" pitchFamily="18" charset="0"/>
                <a:cs typeface="Times New Roman" panose="02020603050405020304" pitchFamily="18" charset="0"/>
              </a:rPr>
              <a:t>hazmi</a:t>
            </a:r>
            <a:endParaRPr lang="ar-S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35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B587CA-4331-43D3-9A22-9B68287B27E7}"/>
              </a:ext>
            </a:extLst>
          </p:cNvPr>
          <p:cNvSpPr>
            <a:spLocks noGrp="1"/>
          </p:cNvSpPr>
          <p:nvPr>
            <p:ph type="title"/>
          </p:nvPr>
        </p:nvSpPr>
        <p:spPr/>
        <p:txBody>
          <a:bodyPr>
            <a:normAutofit/>
          </a:bodyPr>
          <a:lstStyle/>
          <a:p>
            <a:pPr algn="l" rtl="0"/>
            <a:r>
              <a:rPr lang="en-US" dirty="0">
                <a:latin typeface="Times New Roman" panose="02020603050405020304" pitchFamily="18" charset="0"/>
                <a:cs typeface="Times New Roman" panose="02020603050405020304" pitchFamily="18" charset="0"/>
              </a:rPr>
              <a:t>Epidemiology of non-communicable diseases </a:t>
            </a:r>
            <a:endParaRPr lang="ar-SA" dirty="0"/>
          </a:p>
        </p:txBody>
      </p:sp>
      <p:sp>
        <p:nvSpPr>
          <p:cNvPr id="3" name="عنصر نائب للمحتوى 2">
            <a:extLst>
              <a:ext uri="{FF2B5EF4-FFF2-40B4-BE49-F238E27FC236}">
                <a16:creationId xmlns:a16="http://schemas.microsoft.com/office/drawing/2014/main" id="{D1589797-6C72-4918-8592-F6D005C246A9}"/>
              </a:ext>
            </a:extLst>
          </p:cNvPr>
          <p:cNvSpPr>
            <a:spLocks noGrp="1"/>
          </p:cNvSpPr>
          <p:nvPr>
            <p:ph idx="1"/>
          </p:nvPr>
        </p:nvSpPr>
        <p:spPr>
          <a:xfrm>
            <a:off x="838200" y="1825625"/>
            <a:ext cx="11216780" cy="4969458"/>
          </a:xfrm>
        </p:spPr>
        <p:txBody>
          <a:bodyPr>
            <a:normAutofit/>
          </a:bodyPr>
          <a:lstStyle/>
          <a:p>
            <a:pPr algn="l" rtl="0"/>
            <a:r>
              <a:rPr lang="en-US" sz="3600" dirty="0">
                <a:latin typeface="Times New Roman" panose="02020603050405020304" pitchFamily="18" charset="0"/>
                <a:cs typeface="Times New Roman" panose="02020603050405020304" pitchFamily="18" charset="0"/>
              </a:rPr>
              <a:t>Key facts</a:t>
            </a:r>
          </a:p>
          <a:p>
            <a:pPr algn="l" rtl="0"/>
            <a:r>
              <a:rPr lang="en-US" sz="3600" dirty="0">
                <a:latin typeface="Times New Roman" panose="02020603050405020304" pitchFamily="18" charset="0"/>
                <a:cs typeface="Times New Roman" panose="02020603050405020304" pitchFamily="18" charset="0"/>
              </a:rPr>
              <a:t>These 4 groups of diseases account for over 80% of all premature NCD deaths.</a:t>
            </a:r>
          </a:p>
          <a:p>
            <a:pPr algn="l" rtl="0"/>
            <a:r>
              <a:rPr lang="en-US" sz="3600" dirty="0">
                <a:latin typeface="Times New Roman" panose="02020603050405020304" pitchFamily="18" charset="0"/>
                <a:cs typeface="Times New Roman" panose="02020603050405020304" pitchFamily="18" charset="0"/>
              </a:rPr>
              <a:t>Tobacco use, physical inactivity, the harmful use of alcohol and unhealthy diets all increase the risk of dying from a NCD.</a:t>
            </a:r>
          </a:p>
          <a:p>
            <a:pPr algn="l" rtl="0"/>
            <a:r>
              <a:rPr lang="en-US" sz="3600" dirty="0">
                <a:latin typeface="Times New Roman" panose="02020603050405020304" pitchFamily="18" charset="0"/>
                <a:cs typeface="Times New Roman" panose="02020603050405020304" pitchFamily="18" charset="0"/>
              </a:rPr>
              <a:t>Detection, screening and treatment of NCDs, as well as palliative care, are key components of the response to NCDs.</a:t>
            </a:r>
          </a:p>
        </p:txBody>
      </p:sp>
    </p:spTree>
    <p:extLst>
      <p:ext uri="{BB962C8B-B14F-4D97-AF65-F5344CB8AC3E}">
        <p14:creationId xmlns:p14="http://schemas.microsoft.com/office/powerpoint/2010/main" val="395567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93048C-150B-4D47-986A-19D1293D4F8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4359CD80-A5B6-499E-84DF-6EC8E1DB000F}"/>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635F80CA-86E8-4210-9DF7-98FFEBCE5C65}"/>
              </a:ext>
            </a:extLst>
          </p:cNvPr>
          <p:cNvPicPr>
            <a:picLocks noChangeAspect="1"/>
          </p:cNvPicPr>
          <p:nvPr/>
        </p:nvPicPr>
        <p:blipFill>
          <a:blip r:embed="rId2"/>
          <a:stretch>
            <a:fillRect/>
          </a:stretch>
        </p:blipFill>
        <p:spPr>
          <a:xfrm>
            <a:off x="1996581" y="0"/>
            <a:ext cx="10195420" cy="6886445"/>
          </a:xfrm>
          <a:prstGeom prst="rect">
            <a:avLst/>
          </a:prstGeom>
        </p:spPr>
      </p:pic>
    </p:spTree>
    <p:extLst>
      <p:ext uri="{BB962C8B-B14F-4D97-AF65-F5344CB8AC3E}">
        <p14:creationId xmlns:p14="http://schemas.microsoft.com/office/powerpoint/2010/main" val="103799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B112F2-2664-4C32-B353-441DC4C77A9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9E73FBC-525D-4613-8B37-8010F3B65EF6}"/>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0842399E-994D-4E0A-9A0E-BE1161C97142}"/>
              </a:ext>
            </a:extLst>
          </p:cNvPr>
          <p:cNvPicPr>
            <a:picLocks noChangeAspect="1"/>
          </p:cNvPicPr>
          <p:nvPr/>
        </p:nvPicPr>
        <p:blipFill>
          <a:blip r:embed="rId2"/>
          <a:stretch>
            <a:fillRect/>
          </a:stretch>
        </p:blipFill>
        <p:spPr>
          <a:xfrm>
            <a:off x="3531765" y="4334"/>
            <a:ext cx="8660235" cy="6853666"/>
          </a:xfrm>
          <a:prstGeom prst="rect">
            <a:avLst/>
          </a:prstGeom>
        </p:spPr>
      </p:pic>
    </p:spTree>
    <p:extLst>
      <p:ext uri="{BB962C8B-B14F-4D97-AF65-F5344CB8AC3E}">
        <p14:creationId xmlns:p14="http://schemas.microsoft.com/office/powerpoint/2010/main" val="376482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720CA6-A6BA-45E4-AE6E-54F37BECBCA8}"/>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299F45E5-EA89-44F1-A8DF-64266B3499F8}"/>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6327ABA1-E36F-48F1-A3CA-C971F7920070}"/>
              </a:ext>
            </a:extLst>
          </p:cNvPr>
          <p:cNvPicPr>
            <a:picLocks noChangeAspect="1"/>
          </p:cNvPicPr>
          <p:nvPr/>
        </p:nvPicPr>
        <p:blipFill>
          <a:blip r:embed="rId2"/>
          <a:stretch>
            <a:fillRect/>
          </a:stretch>
        </p:blipFill>
        <p:spPr>
          <a:xfrm>
            <a:off x="0" y="181573"/>
            <a:ext cx="12192000" cy="5387506"/>
          </a:xfrm>
          <a:prstGeom prst="rect">
            <a:avLst/>
          </a:prstGeom>
        </p:spPr>
      </p:pic>
    </p:spTree>
    <p:extLst>
      <p:ext uri="{BB962C8B-B14F-4D97-AF65-F5344CB8AC3E}">
        <p14:creationId xmlns:p14="http://schemas.microsoft.com/office/powerpoint/2010/main" val="266024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21F72C-8AF6-493B-963E-C485920FD91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143E7A66-4BA9-4A76-AB48-1D82DD074DC6}"/>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836AEA5A-E6D0-499F-90E8-1421D896D95C}"/>
              </a:ext>
            </a:extLst>
          </p:cNvPr>
          <p:cNvPicPr>
            <a:picLocks noChangeAspect="1"/>
          </p:cNvPicPr>
          <p:nvPr/>
        </p:nvPicPr>
        <p:blipFill>
          <a:blip r:embed="rId2"/>
          <a:stretch>
            <a:fillRect/>
          </a:stretch>
        </p:blipFill>
        <p:spPr>
          <a:xfrm>
            <a:off x="0" y="1574505"/>
            <a:ext cx="12192000" cy="3708990"/>
          </a:xfrm>
          <a:prstGeom prst="rect">
            <a:avLst/>
          </a:prstGeom>
        </p:spPr>
      </p:pic>
    </p:spTree>
    <p:extLst>
      <p:ext uri="{BB962C8B-B14F-4D97-AF65-F5344CB8AC3E}">
        <p14:creationId xmlns:p14="http://schemas.microsoft.com/office/powerpoint/2010/main" val="172844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5229DB-743C-4171-9CA9-386A3BEBCEB1}"/>
              </a:ext>
            </a:extLst>
          </p:cNvPr>
          <p:cNvSpPr>
            <a:spLocks noGrp="1"/>
          </p:cNvSpPr>
          <p:nvPr>
            <p:ph type="title"/>
          </p:nvPr>
        </p:nvSpPr>
        <p:spPr>
          <a:xfrm>
            <a:off x="0" y="6176963"/>
            <a:ext cx="10515600" cy="681037"/>
          </a:xfrm>
        </p:spPr>
        <p:txBody>
          <a:bodyPr>
            <a:normAutofit/>
          </a:bodyPr>
          <a:lstStyle/>
          <a:p>
            <a:pPr algn="l" rtl="0"/>
            <a:r>
              <a:rPr lang="en-GB" sz="2400" dirty="0">
                <a:solidFill>
                  <a:srgbClr val="00B0F0"/>
                </a:solidFill>
              </a:rPr>
              <a:t>https://www.who.int/nmh/countries/sau_en.pdf</a:t>
            </a:r>
            <a:endParaRPr lang="ar-SA" sz="2400" dirty="0">
              <a:solidFill>
                <a:srgbClr val="00B0F0"/>
              </a:solidFill>
            </a:endParaRPr>
          </a:p>
        </p:txBody>
      </p:sp>
      <p:sp>
        <p:nvSpPr>
          <p:cNvPr id="3" name="عنصر نائب للمحتوى 2">
            <a:extLst>
              <a:ext uri="{FF2B5EF4-FFF2-40B4-BE49-F238E27FC236}">
                <a16:creationId xmlns:a16="http://schemas.microsoft.com/office/drawing/2014/main" id="{3FAC6EF6-86EA-4DAC-9BCE-716A89CCF26F}"/>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CB9EB0C1-2495-4C56-B40F-D45E8EE13C55}"/>
              </a:ext>
            </a:extLst>
          </p:cNvPr>
          <p:cNvPicPr>
            <a:picLocks noChangeAspect="1"/>
          </p:cNvPicPr>
          <p:nvPr/>
        </p:nvPicPr>
        <p:blipFill>
          <a:blip r:embed="rId2"/>
          <a:stretch>
            <a:fillRect/>
          </a:stretch>
        </p:blipFill>
        <p:spPr>
          <a:xfrm>
            <a:off x="0" y="1523516"/>
            <a:ext cx="12192000" cy="3810968"/>
          </a:xfrm>
          <a:prstGeom prst="rect">
            <a:avLst/>
          </a:prstGeom>
        </p:spPr>
      </p:pic>
    </p:spTree>
    <p:extLst>
      <p:ext uri="{BB962C8B-B14F-4D97-AF65-F5344CB8AC3E}">
        <p14:creationId xmlns:p14="http://schemas.microsoft.com/office/powerpoint/2010/main" val="68673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A53B77-6715-4ABD-937D-D4392A46711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Disability as a consequence non-communicable diseases</a:t>
            </a:r>
            <a:endParaRPr lang="ar-SA" dirty="0"/>
          </a:p>
        </p:txBody>
      </p:sp>
      <p:sp>
        <p:nvSpPr>
          <p:cNvPr id="3" name="عنصر نائب للمحتوى 2">
            <a:extLst>
              <a:ext uri="{FF2B5EF4-FFF2-40B4-BE49-F238E27FC236}">
                <a16:creationId xmlns:a16="http://schemas.microsoft.com/office/drawing/2014/main" id="{2DD67F3E-EE1E-40CF-B5F7-9D2D6749A46B}"/>
              </a:ext>
            </a:extLst>
          </p:cNvPr>
          <p:cNvSpPr>
            <a:spLocks noGrp="1"/>
          </p:cNvSpPr>
          <p:nvPr>
            <p:ph idx="1"/>
          </p:nvPr>
        </p:nvSpPr>
        <p:spPr/>
        <p:txBody>
          <a:bodyPr>
            <a:normAutofit/>
          </a:bodyPr>
          <a:lstStyle/>
          <a:p>
            <a:pPr algn="l" rtl="0"/>
            <a:r>
              <a:rPr lang="en-US" sz="3600" dirty="0">
                <a:latin typeface="Times New Roman" panose="02020603050405020304" pitchFamily="18" charset="0"/>
                <a:cs typeface="Times New Roman" panose="02020603050405020304" pitchFamily="18" charset="0"/>
              </a:rPr>
              <a:t>What are the disability of non-communicable diseases? </a:t>
            </a:r>
          </a:p>
        </p:txBody>
      </p:sp>
      <p:pic>
        <p:nvPicPr>
          <p:cNvPr id="5" name="صورة 4">
            <a:extLst>
              <a:ext uri="{FF2B5EF4-FFF2-40B4-BE49-F238E27FC236}">
                <a16:creationId xmlns:a16="http://schemas.microsoft.com/office/drawing/2014/main" id="{3A86F58B-9DF1-4DB7-9DF7-CD6DD1A5D4C4}"/>
              </a:ext>
            </a:extLst>
          </p:cNvPr>
          <p:cNvPicPr>
            <a:picLocks noChangeAspect="1"/>
          </p:cNvPicPr>
          <p:nvPr/>
        </p:nvPicPr>
        <p:blipFill>
          <a:blip r:embed="rId2"/>
          <a:stretch>
            <a:fillRect/>
          </a:stretch>
        </p:blipFill>
        <p:spPr>
          <a:xfrm>
            <a:off x="6221748" y="2692865"/>
            <a:ext cx="5970252" cy="4149325"/>
          </a:xfrm>
          <a:prstGeom prst="rect">
            <a:avLst/>
          </a:prstGeom>
        </p:spPr>
      </p:pic>
    </p:spTree>
    <p:extLst>
      <p:ext uri="{BB962C8B-B14F-4D97-AF65-F5344CB8AC3E}">
        <p14:creationId xmlns:p14="http://schemas.microsoft.com/office/powerpoint/2010/main" val="206221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DC90BD-85C6-4677-912A-73AC5AD43F9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of NCD prevention and control </a:t>
            </a:r>
            <a:endParaRPr lang="ar-SA" dirty="0"/>
          </a:p>
        </p:txBody>
      </p:sp>
      <p:sp>
        <p:nvSpPr>
          <p:cNvPr id="3" name="عنصر نائب للمحتوى 2">
            <a:extLst>
              <a:ext uri="{FF2B5EF4-FFF2-40B4-BE49-F238E27FC236}">
                <a16:creationId xmlns:a16="http://schemas.microsoft.com/office/drawing/2014/main" id="{1681CE83-3CFA-4029-8056-C6A1AEC183DA}"/>
              </a:ext>
            </a:extLst>
          </p:cNvPr>
          <p:cNvSpPr>
            <a:spLocks noGrp="1"/>
          </p:cNvSpPr>
          <p:nvPr>
            <p:ph idx="1"/>
          </p:nvPr>
        </p:nvSpPr>
        <p:spPr/>
        <p:txBody>
          <a:bodyPr>
            <a:normAutofit/>
          </a:bodyPr>
          <a:lstStyle/>
          <a:p>
            <a:pPr algn="l" rtl="0"/>
            <a:r>
              <a:rPr lang="en-US" sz="3600" b="1" dirty="0">
                <a:solidFill>
                  <a:srgbClr val="0070C0"/>
                </a:solidFill>
                <a:latin typeface="Times New Roman" panose="02020603050405020304" pitchFamily="18" charset="0"/>
                <a:cs typeface="Times New Roman" panose="02020603050405020304" pitchFamily="18" charset="0"/>
              </a:rPr>
              <a:t>To reduce disease incidence To prevent / delay onset of disability To alleviate severity of disease To prolong the individuals’ </a:t>
            </a:r>
          </a:p>
          <a:p>
            <a:pPr algn="l" rtl="0"/>
            <a:r>
              <a:rPr lang="en-US" sz="3600" b="1" dirty="0">
                <a:solidFill>
                  <a:srgbClr val="0070C0"/>
                </a:solidFill>
                <a:latin typeface="Times New Roman" panose="02020603050405020304" pitchFamily="18" charset="0"/>
                <a:cs typeface="Times New Roman" panose="02020603050405020304" pitchFamily="18" charset="0"/>
              </a:rPr>
              <a:t> Change of the public's perception of NCD from one of "inevitability" to that of "preventability</a:t>
            </a:r>
            <a:endParaRPr lang="ar-SA"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59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9F6757-A9E9-4BAD-A680-4130AF4F10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of NCD prevention and control </a:t>
            </a:r>
            <a:endParaRPr lang="ar-SA" dirty="0"/>
          </a:p>
        </p:txBody>
      </p:sp>
      <p:sp>
        <p:nvSpPr>
          <p:cNvPr id="3" name="عنصر نائب للمحتوى 2">
            <a:extLst>
              <a:ext uri="{FF2B5EF4-FFF2-40B4-BE49-F238E27FC236}">
                <a16:creationId xmlns:a16="http://schemas.microsoft.com/office/drawing/2014/main" id="{4223F672-0922-4D4F-8788-CB3B9461E770}"/>
              </a:ext>
            </a:extLst>
          </p:cNvPr>
          <p:cNvSpPr>
            <a:spLocks noGrp="1"/>
          </p:cNvSpPr>
          <p:nvPr>
            <p:ph idx="1"/>
          </p:nvPr>
        </p:nvSpPr>
        <p:spPr>
          <a:xfrm>
            <a:off x="838199" y="1825624"/>
            <a:ext cx="11258725" cy="5032375"/>
          </a:xfrm>
        </p:spPr>
        <p:txBody>
          <a:bodyPr>
            <a:normAutofit/>
          </a:bodyPr>
          <a:lstStyle/>
          <a:p>
            <a:pPr algn="l" rtl="0"/>
            <a:r>
              <a:rPr lang="en-US" sz="3200" dirty="0">
                <a:latin typeface="Times New Roman" panose="02020603050405020304" pitchFamily="18" charset="0"/>
                <a:cs typeface="Times New Roman" panose="02020603050405020304" pitchFamily="18" charset="0"/>
              </a:rPr>
              <a:t>Primary and Secondary Prevention of NCDs</a:t>
            </a:r>
          </a:p>
          <a:p>
            <a:pPr algn="l" rtl="0"/>
            <a:r>
              <a:rPr lang="en-US" sz="3200" dirty="0">
                <a:latin typeface="Times New Roman" panose="02020603050405020304" pitchFamily="18" charset="0"/>
                <a:cs typeface="Times New Roman" panose="02020603050405020304" pitchFamily="18" charset="0"/>
              </a:rPr>
              <a:t>Planning NCDs policies and control measures</a:t>
            </a:r>
          </a:p>
          <a:p>
            <a:pPr algn="l" rtl="0"/>
            <a:r>
              <a:rPr lang="en-US" sz="3200" dirty="0">
                <a:latin typeface="Times New Roman" panose="02020603050405020304" pitchFamily="18" charset="0"/>
                <a:cs typeface="Times New Roman" panose="02020603050405020304" pitchFamily="18" charset="0"/>
              </a:rPr>
              <a:t>Stakeholders Collaboration</a:t>
            </a:r>
          </a:p>
          <a:p>
            <a:pPr algn="l" rtl="0"/>
            <a:r>
              <a:rPr lang="en-US" sz="3200" dirty="0">
                <a:latin typeface="Times New Roman" panose="02020603050405020304" pitchFamily="18" charset="0"/>
                <a:cs typeface="Times New Roman" panose="02020603050405020304" pitchFamily="18" charset="0"/>
              </a:rPr>
              <a:t>Patient Empowerment Programs</a:t>
            </a:r>
          </a:p>
          <a:p>
            <a:pPr algn="l" rtl="0"/>
            <a:r>
              <a:rPr lang="en-US" sz="3200" dirty="0">
                <a:latin typeface="Times New Roman" panose="02020603050405020304" pitchFamily="18" charset="0"/>
                <a:cs typeface="Times New Roman" panose="02020603050405020304" pitchFamily="18" charset="0"/>
              </a:rPr>
              <a:t>Capacity Building for Health Professionals</a:t>
            </a:r>
          </a:p>
          <a:p>
            <a:pPr algn="l" rtl="0"/>
            <a:r>
              <a:rPr lang="en-US" sz="3200" dirty="0">
                <a:latin typeface="Times New Roman" panose="02020603050405020304" pitchFamily="18" charset="0"/>
                <a:cs typeface="Times New Roman" panose="02020603050405020304" pitchFamily="18" charset="0"/>
              </a:rPr>
              <a:t>Surveillance of NCDs</a:t>
            </a:r>
          </a:p>
          <a:p>
            <a:pPr algn="l" rtl="0"/>
            <a:r>
              <a:rPr lang="en-US" sz="3200" dirty="0">
                <a:latin typeface="Times New Roman" panose="02020603050405020304" pitchFamily="18" charset="0"/>
                <a:cs typeface="Times New Roman" panose="02020603050405020304" pitchFamily="18" charset="0"/>
              </a:rPr>
              <a:t>Research and Information Systems</a:t>
            </a:r>
          </a:p>
          <a:p>
            <a:pPr algn="l" rtl="0"/>
            <a:r>
              <a:rPr lang="en-US" sz="3200" dirty="0">
                <a:latin typeface="Times New Roman" panose="02020603050405020304" pitchFamily="18" charset="0"/>
                <a:cs typeface="Times New Roman" panose="02020603050405020304" pitchFamily="18" charset="0"/>
              </a:rPr>
              <a:t>Health Promotion: Enhancement of Community Participation</a:t>
            </a: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80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DC90BD-85C6-4677-912A-73AC5AD43F92}"/>
              </a:ext>
            </a:extLst>
          </p:cNvPr>
          <p:cNvSpPr>
            <a:spLocks noGrp="1"/>
          </p:cNvSpPr>
          <p:nvPr>
            <p:ph type="title"/>
          </p:nvPr>
        </p:nvSpPr>
        <p:spPr>
          <a:xfrm>
            <a:off x="27963" y="1"/>
            <a:ext cx="10374386" cy="1144588"/>
          </a:xfrm>
        </p:spPr>
        <p:txBody>
          <a:bodyPr/>
          <a:lstStyle/>
          <a:p>
            <a:pPr algn="ctr" rtl="0"/>
            <a:r>
              <a:rPr lang="en-US" dirty="0">
                <a:latin typeface="Times New Roman" panose="02020603050405020304" pitchFamily="18" charset="0"/>
                <a:cs typeface="Times New Roman" panose="02020603050405020304" pitchFamily="18" charset="0"/>
              </a:rPr>
              <a:t>Goals of NCD prevention and control </a:t>
            </a:r>
            <a:endParaRPr lang="ar-SA" dirty="0"/>
          </a:p>
        </p:txBody>
      </p:sp>
      <p:pic>
        <p:nvPicPr>
          <p:cNvPr id="4" name="صورة 3">
            <a:extLst>
              <a:ext uri="{FF2B5EF4-FFF2-40B4-BE49-F238E27FC236}">
                <a16:creationId xmlns:a16="http://schemas.microsoft.com/office/drawing/2014/main" id="{379D5C69-3F52-4AC8-AED5-3C22D1BFA379}"/>
              </a:ext>
            </a:extLst>
          </p:cNvPr>
          <p:cNvPicPr>
            <a:picLocks noChangeAspect="1"/>
          </p:cNvPicPr>
          <p:nvPr/>
        </p:nvPicPr>
        <p:blipFill>
          <a:blip r:embed="rId2"/>
          <a:stretch>
            <a:fillRect/>
          </a:stretch>
        </p:blipFill>
        <p:spPr>
          <a:xfrm>
            <a:off x="5563212" y="1047750"/>
            <a:ext cx="6600825" cy="5810250"/>
          </a:xfrm>
          <a:prstGeom prst="rect">
            <a:avLst/>
          </a:prstGeom>
        </p:spPr>
      </p:pic>
    </p:spTree>
    <p:extLst>
      <p:ext uri="{BB962C8B-B14F-4D97-AF65-F5344CB8AC3E}">
        <p14:creationId xmlns:p14="http://schemas.microsoft.com/office/powerpoint/2010/main" val="117173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557BD2-F33F-4173-8CA9-85666D2D1F57}"/>
              </a:ext>
            </a:extLst>
          </p:cNvPr>
          <p:cNvSpPr>
            <a:spLocks noGrp="1"/>
          </p:cNvSpPr>
          <p:nvPr>
            <p:ph type="title"/>
          </p:nvPr>
        </p:nvSpPr>
        <p:spPr/>
        <p:txBody>
          <a:bodyPr>
            <a:normAutofit/>
          </a:bodyPr>
          <a:lstStyle/>
          <a:p>
            <a:pPr algn="l" rtl="0"/>
            <a:r>
              <a:rPr lang="en-US" sz="6000" dirty="0">
                <a:latin typeface="Times New Roman" panose="02020603050405020304" pitchFamily="18" charset="0"/>
                <a:cs typeface="Times New Roman" panose="02020603050405020304" pitchFamily="18" charset="0"/>
              </a:rPr>
              <a:t>OBJECTIVES </a:t>
            </a:r>
            <a:endParaRPr lang="ar-SA" sz="6000"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71A6BC12-E85C-48AC-AF96-2B80D3F11204}"/>
              </a:ext>
            </a:extLst>
          </p:cNvPr>
          <p:cNvSpPr>
            <a:spLocks noGrp="1"/>
          </p:cNvSpPr>
          <p:nvPr>
            <p:ph idx="1"/>
          </p:nvPr>
        </p:nvSpPr>
        <p:spPr/>
        <p:txBody>
          <a:bodyPr>
            <a:normAutofit lnSpcReduction="10000"/>
          </a:bodyPr>
          <a:lstStyle/>
          <a:p>
            <a:pPr algn="l" rtl="0"/>
            <a:r>
              <a:rPr lang="en-US" sz="4000" dirty="0">
                <a:latin typeface="Times New Roman" panose="02020603050405020304" pitchFamily="18" charset="0"/>
                <a:cs typeface="Times New Roman" panose="02020603050405020304" pitchFamily="18" charset="0"/>
              </a:rPr>
              <a:t>Definition of non-communicable diseases </a:t>
            </a:r>
          </a:p>
          <a:p>
            <a:pPr algn="l" rtl="0"/>
            <a:r>
              <a:rPr lang="en-US" sz="4000" dirty="0">
                <a:latin typeface="Times New Roman" panose="02020603050405020304" pitchFamily="18" charset="0"/>
                <a:cs typeface="Times New Roman" panose="02020603050405020304" pitchFamily="18" charset="0"/>
              </a:rPr>
              <a:t>Epidemiology of non-communicable diseases </a:t>
            </a:r>
          </a:p>
          <a:p>
            <a:pPr algn="l" rtl="0"/>
            <a:r>
              <a:rPr lang="en-US" sz="4000" dirty="0">
                <a:latin typeface="Times New Roman" panose="02020603050405020304" pitchFamily="18" charset="0"/>
                <a:cs typeface="Times New Roman" panose="02020603050405020304" pitchFamily="18" charset="0"/>
              </a:rPr>
              <a:t>Disability as a consequence of NCDs </a:t>
            </a:r>
          </a:p>
          <a:p>
            <a:pPr algn="l" rtl="0"/>
            <a:r>
              <a:rPr lang="en-US" sz="4000" dirty="0">
                <a:latin typeface="Times New Roman" panose="02020603050405020304" pitchFamily="18" charset="0"/>
                <a:cs typeface="Times New Roman" panose="02020603050405020304" pitchFamily="18" charset="0"/>
              </a:rPr>
              <a:t>Goals of NCD prevention and control </a:t>
            </a:r>
          </a:p>
          <a:p>
            <a:pPr algn="l" rtl="0"/>
            <a:r>
              <a:rPr lang="en-US" sz="4000" dirty="0">
                <a:latin typeface="Times New Roman" panose="02020603050405020304" pitchFamily="18" charset="0"/>
                <a:cs typeface="Times New Roman" panose="02020603050405020304" pitchFamily="18" charset="0"/>
              </a:rPr>
              <a:t>Current challenges in NCD control </a:t>
            </a:r>
          </a:p>
          <a:p>
            <a:pPr algn="l" rtl="0"/>
            <a:r>
              <a:rPr lang="en-US" sz="4000" dirty="0">
                <a:latin typeface="Times New Roman" panose="02020603050405020304" pitchFamily="18" charset="0"/>
                <a:cs typeface="Times New Roman" panose="02020603050405020304" pitchFamily="18" charset="0"/>
              </a:rPr>
              <a:t>Discuss and understand the global frame work of prevention and control of NCDs </a:t>
            </a:r>
            <a:endParaRPr lang="ar-S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9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B072F8-65E0-4F06-A164-E5EEA3D7592C}"/>
              </a:ext>
            </a:extLst>
          </p:cNvPr>
          <p:cNvSpPr>
            <a:spLocks noGrp="1"/>
          </p:cNvSpPr>
          <p:nvPr>
            <p:ph type="title"/>
          </p:nvPr>
        </p:nvSpPr>
        <p:spPr>
          <a:xfrm>
            <a:off x="0" y="-1"/>
            <a:ext cx="3112316" cy="6857999"/>
          </a:xfrm>
        </p:spPr>
        <p:txBody>
          <a:bodyPr>
            <a:normAutofit/>
          </a:bodyPr>
          <a:lstStyle/>
          <a:p>
            <a:pPr algn="l" rtl="0"/>
            <a:r>
              <a:rPr lang="en-US" dirty="0">
                <a:latin typeface="Times New Roman" panose="02020603050405020304" pitchFamily="18" charset="0"/>
                <a:cs typeface="Times New Roman" panose="02020603050405020304" pitchFamily="18" charset="0"/>
              </a:rPr>
              <a:t>Discuss and understand the global frame work of prevention and control of NCDs </a:t>
            </a:r>
            <a:br>
              <a:rPr lang="ar-SA" dirty="0">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pic>
        <p:nvPicPr>
          <p:cNvPr id="4" name="صورة 3">
            <a:extLst>
              <a:ext uri="{FF2B5EF4-FFF2-40B4-BE49-F238E27FC236}">
                <a16:creationId xmlns:a16="http://schemas.microsoft.com/office/drawing/2014/main" id="{E1DAB762-B40A-489D-A629-19E5A0AE7667}"/>
              </a:ext>
            </a:extLst>
          </p:cNvPr>
          <p:cNvPicPr>
            <a:picLocks noChangeAspect="1"/>
          </p:cNvPicPr>
          <p:nvPr/>
        </p:nvPicPr>
        <p:blipFill>
          <a:blip r:embed="rId2"/>
          <a:stretch>
            <a:fillRect/>
          </a:stretch>
        </p:blipFill>
        <p:spPr>
          <a:xfrm>
            <a:off x="3176216" y="8389"/>
            <a:ext cx="9015784" cy="6858000"/>
          </a:xfrm>
          <a:prstGeom prst="rect">
            <a:avLst/>
          </a:prstGeom>
        </p:spPr>
      </p:pic>
    </p:spTree>
    <p:extLst>
      <p:ext uri="{BB962C8B-B14F-4D97-AF65-F5344CB8AC3E}">
        <p14:creationId xmlns:p14="http://schemas.microsoft.com/office/powerpoint/2010/main" val="6721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C66458-0AA1-455D-97E7-72FD714F22F3}"/>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B32D4500-9BCF-43AB-944C-F1CB30F4C60E}"/>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5C64D5BA-C3DA-4836-AAB7-E860B5F51BF7}"/>
              </a:ext>
            </a:extLst>
          </p:cNvPr>
          <p:cNvPicPr>
            <a:picLocks noChangeAspect="1"/>
          </p:cNvPicPr>
          <p:nvPr/>
        </p:nvPicPr>
        <p:blipFill>
          <a:blip r:embed="rId2"/>
          <a:stretch>
            <a:fillRect/>
          </a:stretch>
        </p:blipFill>
        <p:spPr>
          <a:xfrm>
            <a:off x="1481315" y="0"/>
            <a:ext cx="9229369" cy="6858000"/>
          </a:xfrm>
          <a:prstGeom prst="rect">
            <a:avLst/>
          </a:prstGeom>
        </p:spPr>
      </p:pic>
    </p:spTree>
    <p:extLst>
      <p:ext uri="{BB962C8B-B14F-4D97-AF65-F5344CB8AC3E}">
        <p14:creationId xmlns:p14="http://schemas.microsoft.com/office/powerpoint/2010/main" val="204785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583BC8-021B-4DCE-BD0D-DBB8E7A8C490}"/>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5A8ED2FC-E661-447A-A5BA-96831BD2ABF7}"/>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3BDCA5C8-F177-4B9E-B57F-D2254552417B}"/>
              </a:ext>
            </a:extLst>
          </p:cNvPr>
          <p:cNvPicPr>
            <a:picLocks noChangeAspect="1"/>
          </p:cNvPicPr>
          <p:nvPr/>
        </p:nvPicPr>
        <p:blipFill>
          <a:blip r:embed="rId2"/>
          <a:stretch>
            <a:fillRect/>
          </a:stretch>
        </p:blipFill>
        <p:spPr>
          <a:xfrm>
            <a:off x="1512918" y="0"/>
            <a:ext cx="9166163" cy="6858000"/>
          </a:xfrm>
          <a:prstGeom prst="rect">
            <a:avLst/>
          </a:prstGeom>
        </p:spPr>
      </p:pic>
    </p:spTree>
    <p:extLst>
      <p:ext uri="{BB962C8B-B14F-4D97-AF65-F5344CB8AC3E}">
        <p14:creationId xmlns:p14="http://schemas.microsoft.com/office/powerpoint/2010/main" val="223993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C4563E-DB2C-43C3-8E45-3CB2A015B2F7}"/>
              </a:ext>
            </a:extLst>
          </p:cNvPr>
          <p:cNvSpPr>
            <a:spLocks noGrp="1"/>
          </p:cNvSpPr>
          <p:nvPr>
            <p:ph type="title"/>
          </p:nvPr>
        </p:nvSpPr>
        <p:spPr>
          <a:xfrm>
            <a:off x="0" y="5532437"/>
            <a:ext cx="10515600" cy="1325563"/>
          </a:xfrm>
        </p:spPr>
        <p:txBody>
          <a:bodyPr>
            <a:normAutofit/>
          </a:bodyPr>
          <a:lstStyle/>
          <a:p>
            <a:pPr algn="l" rtl="0"/>
            <a:r>
              <a:rPr lang="en-GB" sz="1800" dirty="0">
                <a:solidFill>
                  <a:srgbClr val="00B0F0"/>
                </a:solidFill>
              </a:rPr>
              <a:t>https://www.who.int/ncds/management/WHO_Appendix_BestBuys_LS.pdf</a:t>
            </a:r>
            <a:endParaRPr lang="ar-SA" sz="1800" dirty="0">
              <a:solidFill>
                <a:srgbClr val="00B0F0"/>
              </a:solidFill>
            </a:endParaRPr>
          </a:p>
        </p:txBody>
      </p:sp>
      <p:pic>
        <p:nvPicPr>
          <p:cNvPr id="4" name="صورة 3">
            <a:extLst>
              <a:ext uri="{FF2B5EF4-FFF2-40B4-BE49-F238E27FC236}">
                <a16:creationId xmlns:a16="http://schemas.microsoft.com/office/drawing/2014/main" id="{72F46D87-270B-424D-B7EE-10D82319EB89}"/>
              </a:ext>
            </a:extLst>
          </p:cNvPr>
          <p:cNvPicPr>
            <a:picLocks noChangeAspect="1"/>
          </p:cNvPicPr>
          <p:nvPr/>
        </p:nvPicPr>
        <p:blipFill>
          <a:blip r:embed="rId2"/>
          <a:stretch>
            <a:fillRect/>
          </a:stretch>
        </p:blipFill>
        <p:spPr>
          <a:xfrm>
            <a:off x="0" y="1878158"/>
            <a:ext cx="12192000" cy="3101683"/>
          </a:xfrm>
          <a:prstGeom prst="rect">
            <a:avLst/>
          </a:prstGeom>
        </p:spPr>
      </p:pic>
    </p:spTree>
    <p:extLst>
      <p:ext uri="{BB962C8B-B14F-4D97-AF65-F5344CB8AC3E}">
        <p14:creationId xmlns:p14="http://schemas.microsoft.com/office/powerpoint/2010/main" val="223116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8C55F2-CCA9-44CD-B448-5AF7A0F7403D}"/>
              </a:ext>
            </a:extLst>
          </p:cNvPr>
          <p:cNvSpPr>
            <a:spLocks noGrp="1"/>
          </p:cNvSpPr>
          <p:nvPr>
            <p:ph type="title"/>
          </p:nvPr>
        </p:nvSpPr>
        <p:spPr/>
        <p:txBody>
          <a:bodyPr/>
          <a:lstStyle/>
          <a:p>
            <a:pPr algn="l" rtl="0"/>
            <a:r>
              <a:rPr lang="en-US" dirty="0">
                <a:latin typeface="Times New Roman" panose="02020603050405020304" pitchFamily="18" charset="0"/>
                <a:cs typeface="Times New Roman" panose="02020603050405020304" pitchFamily="18" charset="0"/>
              </a:rPr>
              <a:t>WHAT IS IN THIS DOCUMENT</a:t>
            </a:r>
            <a:endParaRPr lang="ar-SA"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D8908438-1418-443F-9992-2E416B1A33E0}"/>
              </a:ext>
            </a:extLst>
          </p:cNvPr>
          <p:cNvSpPr>
            <a:spLocks noGrp="1"/>
          </p:cNvSpPr>
          <p:nvPr>
            <p:ph idx="1"/>
          </p:nvPr>
        </p:nvSpPr>
        <p:spPr>
          <a:xfrm>
            <a:off x="0" y="1825625"/>
            <a:ext cx="12192000" cy="4351338"/>
          </a:xfrm>
        </p:spPr>
        <p:txBody>
          <a:bodyPr>
            <a:normAutofit/>
          </a:bodyPr>
          <a:lstStyle/>
          <a:p>
            <a:pPr algn="l" rtl="0"/>
            <a:r>
              <a:rPr lang="en-US" sz="3600" dirty="0">
                <a:latin typeface="Times New Roman" panose="02020603050405020304" pitchFamily="18" charset="0"/>
                <a:cs typeface="Times New Roman" panose="02020603050405020304" pitchFamily="18" charset="0"/>
              </a:rPr>
              <a:t>provides policymakers with a list of ‘best buys’ and other recommended interventions to address noncommunicable diseases </a:t>
            </a:r>
          </a:p>
          <a:p>
            <a:pPr algn="l" rtl="0"/>
            <a:r>
              <a:rPr lang="en-US" sz="3600" dirty="0">
                <a:latin typeface="Times New Roman" panose="02020603050405020304" pitchFamily="18" charset="0"/>
                <a:cs typeface="Times New Roman" panose="02020603050405020304" pitchFamily="18" charset="0"/>
              </a:rPr>
              <a:t>A list of options is presented for each of the four key risk factors for NCDs (tobacco, harmful use of alcohol, unhealthy diet and physical inactivity) and for four disease areas (cardiovascular diseases, diabetes, cancer and chronic respiratory diseases). </a:t>
            </a:r>
            <a:endParaRPr lang="ar-S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63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D47EE6-4B64-462E-B4DB-6309AAFC826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CD1F5F51-5C12-4CE4-A335-0CA48A26238C}"/>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AAF25E6A-B5D8-4149-A0F7-680CFBAB0B6B}"/>
              </a:ext>
            </a:extLst>
          </p:cNvPr>
          <p:cNvPicPr>
            <a:picLocks noChangeAspect="1"/>
          </p:cNvPicPr>
          <p:nvPr/>
        </p:nvPicPr>
        <p:blipFill>
          <a:blip r:embed="rId2"/>
          <a:stretch>
            <a:fillRect/>
          </a:stretch>
        </p:blipFill>
        <p:spPr>
          <a:xfrm>
            <a:off x="0" y="365125"/>
            <a:ext cx="12192000" cy="5548800"/>
          </a:xfrm>
          <a:prstGeom prst="rect">
            <a:avLst/>
          </a:prstGeom>
        </p:spPr>
      </p:pic>
    </p:spTree>
    <p:extLst>
      <p:ext uri="{BB962C8B-B14F-4D97-AF65-F5344CB8AC3E}">
        <p14:creationId xmlns:p14="http://schemas.microsoft.com/office/powerpoint/2010/main" val="309333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F054590-17A1-4D9C-B376-DB8E82EEE45F}"/>
              </a:ext>
            </a:extLst>
          </p:cNvPr>
          <p:cNvPicPr>
            <a:picLocks noChangeAspect="1"/>
          </p:cNvPicPr>
          <p:nvPr/>
        </p:nvPicPr>
        <p:blipFill>
          <a:blip r:embed="rId2"/>
          <a:stretch>
            <a:fillRect/>
          </a:stretch>
        </p:blipFill>
        <p:spPr>
          <a:xfrm>
            <a:off x="38100" y="1191950"/>
            <a:ext cx="12153900" cy="3876675"/>
          </a:xfrm>
          <a:prstGeom prst="rect">
            <a:avLst/>
          </a:prstGeom>
        </p:spPr>
      </p:pic>
    </p:spTree>
    <p:extLst>
      <p:ext uri="{BB962C8B-B14F-4D97-AF65-F5344CB8AC3E}">
        <p14:creationId xmlns:p14="http://schemas.microsoft.com/office/powerpoint/2010/main" val="331462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5764CD-EEEE-45AC-A692-63C772E3BD6F}"/>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94CA7C2B-442F-4DBB-A28B-9921BF20E394}"/>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CD82DBC4-43CC-4315-8909-94F5388A1C83}"/>
              </a:ext>
            </a:extLst>
          </p:cNvPr>
          <p:cNvPicPr>
            <a:picLocks noChangeAspect="1"/>
          </p:cNvPicPr>
          <p:nvPr/>
        </p:nvPicPr>
        <p:blipFill>
          <a:blip r:embed="rId2"/>
          <a:stretch>
            <a:fillRect/>
          </a:stretch>
        </p:blipFill>
        <p:spPr>
          <a:xfrm>
            <a:off x="0" y="-8389"/>
            <a:ext cx="12192000" cy="6858000"/>
          </a:xfrm>
          <a:prstGeom prst="rect">
            <a:avLst/>
          </a:prstGeom>
        </p:spPr>
      </p:pic>
    </p:spTree>
    <p:extLst>
      <p:ext uri="{BB962C8B-B14F-4D97-AF65-F5344CB8AC3E}">
        <p14:creationId xmlns:p14="http://schemas.microsoft.com/office/powerpoint/2010/main" val="400101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923F7B-2E25-43CC-89CB-8742A0387CB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Definition of non-communicable diseases </a:t>
            </a:r>
            <a:endParaRPr lang="ar-SA" dirty="0"/>
          </a:p>
        </p:txBody>
      </p:sp>
      <p:sp>
        <p:nvSpPr>
          <p:cNvPr id="3" name="عنصر نائب للمحتوى 2">
            <a:extLst>
              <a:ext uri="{FF2B5EF4-FFF2-40B4-BE49-F238E27FC236}">
                <a16:creationId xmlns:a16="http://schemas.microsoft.com/office/drawing/2014/main" id="{5395BE4C-73A1-454F-B514-7E5BAB3A7F4B}"/>
              </a:ext>
            </a:extLst>
          </p:cNvPr>
          <p:cNvSpPr>
            <a:spLocks noGrp="1"/>
          </p:cNvSpPr>
          <p:nvPr>
            <p:ph idx="1"/>
          </p:nvPr>
        </p:nvSpPr>
        <p:spPr>
          <a:xfrm>
            <a:off x="838200" y="1825624"/>
            <a:ext cx="10797330" cy="4961069"/>
          </a:xfrm>
        </p:spPr>
        <p:txBody>
          <a:bodyPr>
            <a:normAutofit/>
          </a:bodyPr>
          <a:lstStyle/>
          <a:p>
            <a:pPr algn="l" rtl="0"/>
            <a:r>
              <a:rPr lang="en-US" sz="4000" dirty="0">
                <a:latin typeface="Times New Roman" panose="02020603050405020304" pitchFamily="18" charset="0"/>
                <a:cs typeface="Times New Roman" panose="02020603050405020304" pitchFamily="18" charset="0"/>
              </a:rPr>
              <a:t>also known as chronic diseases</a:t>
            </a:r>
          </a:p>
          <a:p>
            <a:pPr algn="l" rtl="0"/>
            <a:r>
              <a:rPr lang="en-US" sz="4000" dirty="0">
                <a:latin typeface="Times New Roman" panose="02020603050405020304" pitchFamily="18" charset="0"/>
                <a:cs typeface="Times New Roman" panose="02020603050405020304" pitchFamily="18" charset="0"/>
              </a:rPr>
              <a:t>tend to be of long duration and are the result of a combination of genetic, physiological, environmental and behaviours factors (WHO).</a:t>
            </a:r>
          </a:p>
          <a:p>
            <a:pPr algn="l" rtl="0"/>
            <a:r>
              <a:rPr lang="en-US" sz="4000" dirty="0">
                <a:latin typeface="Times New Roman" panose="02020603050405020304" pitchFamily="18" charset="0"/>
                <a:cs typeface="Times New Roman" panose="02020603050405020304" pitchFamily="18" charset="0"/>
              </a:rPr>
              <a:t>A disease that has a prolonged course, that does not resolve spontaneously, and for which a complete cure is rarely achieved (CDC)</a:t>
            </a:r>
          </a:p>
          <a:p>
            <a:pPr algn="l" rtl="0"/>
            <a:r>
              <a:rPr lang="en-US" sz="1600" dirty="0">
                <a:solidFill>
                  <a:srgbClr val="00B0F0"/>
                </a:solidFill>
              </a:rPr>
              <a:t>https://www.who.int/news-room/fact-sheets/detail/noncommunicable-diseases</a:t>
            </a:r>
          </a:p>
          <a:p>
            <a:pPr marL="0" indent="0" algn="l" rtl="0">
              <a:buNone/>
            </a:pPr>
            <a:endParaRPr lang="en-US" sz="4000" dirty="0">
              <a:cs typeface="+mj-cs"/>
            </a:endParaRPr>
          </a:p>
          <a:p>
            <a:pPr algn="l" rtl="0"/>
            <a:endParaRPr lang="ar-SA" sz="3600" dirty="0">
              <a:cs typeface="+mj-cs"/>
            </a:endParaRPr>
          </a:p>
        </p:txBody>
      </p:sp>
    </p:spTree>
    <p:extLst>
      <p:ext uri="{BB962C8B-B14F-4D97-AF65-F5344CB8AC3E}">
        <p14:creationId xmlns:p14="http://schemas.microsoft.com/office/powerpoint/2010/main" val="36626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B8C2D8-D472-45B3-B7F0-BDC0DA04BB98}"/>
              </a:ext>
            </a:extLst>
          </p:cNvPr>
          <p:cNvSpPr>
            <a:spLocks noGrp="1"/>
          </p:cNvSpPr>
          <p:nvPr>
            <p:ph type="title"/>
          </p:nvPr>
        </p:nvSpPr>
        <p:spPr>
          <a:xfrm>
            <a:off x="310393" y="365125"/>
            <a:ext cx="11526473" cy="1325563"/>
          </a:xfrm>
        </p:spPr>
        <p:txBody>
          <a:bodyPr>
            <a:normAutofit/>
          </a:bodyPr>
          <a:lstStyle/>
          <a:p>
            <a:pPr algn="l" rtl="0"/>
            <a:r>
              <a:rPr lang="en-GB" dirty="0">
                <a:latin typeface="Times New Roman" panose="02020603050405020304" pitchFamily="18" charset="0"/>
                <a:cs typeface="Times New Roman" panose="02020603050405020304" pitchFamily="18" charset="0"/>
              </a:rPr>
              <a:t>Characteristics of </a:t>
            </a:r>
            <a:r>
              <a:rPr lang="en-US" dirty="0">
                <a:latin typeface="Times New Roman" panose="02020603050405020304" pitchFamily="18" charset="0"/>
                <a:cs typeface="Times New Roman" panose="02020603050405020304" pitchFamily="18" charset="0"/>
              </a:rPr>
              <a:t>non-communicable diseases </a:t>
            </a:r>
            <a:endParaRPr lang="ar-SA" dirty="0">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E8333864-EAAA-485D-A08C-C88059E779DC}"/>
              </a:ext>
            </a:extLst>
          </p:cNvPr>
          <p:cNvSpPr>
            <a:spLocks noGrp="1"/>
          </p:cNvSpPr>
          <p:nvPr>
            <p:ph idx="1"/>
          </p:nvPr>
        </p:nvSpPr>
        <p:spPr/>
        <p:txBody>
          <a:bodyPr>
            <a:normAutofit/>
          </a:bodyPr>
          <a:lstStyle/>
          <a:p>
            <a:pPr marL="0" indent="0" algn="l" rtl="0">
              <a:buNone/>
            </a:pPr>
            <a:r>
              <a:rPr lang="en-US" sz="4400" dirty="0">
                <a:latin typeface="Times New Roman" panose="02020603050405020304" pitchFamily="18" charset="0"/>
                <a:cs typeface="Times New Roman" panose="02020603050405020304" pitchFamily="18" charset="0"/>
              </a:rPr>
              <a:t>• Complex etiology (causes) </a:t>
            </a:r>
          </a:p>
          <a:p>
            <a:pPr marL="0" indent="0" algn="l" rtl="0">
              <a:buNone/>
            </a:pPr>
            <a:r>
              <a:rPr lang="en-US" sz="4400" dirty="0">
                <a:latin typeface="Times New Roman" panose="02020603050405020304" pitchFamily="18" charset="0"/>
                <a:cs typeface="Times New Roman" panose="02020603050405020304" pitchFamily="18" charset="0"/>
              </a:rPr>
              <a:t>• Multiple risk factors </a:t>
            </a:r>
          </a:p>
          <a:p>
            <a:pPr marL="0" indent="0" algn="l" rtl="0">
              <a:buNone/>
            </a:pPr>
            <a:r>
              <a:rPr lang="en-US" sz="4400" dirty="0">
                <a:latin typeface="Times New Roman" panose="02020603050405020304" pitchFamily="18" charset="0"/>
                <a:cs typeface="Times New Roman" panose="02020603050405020304" pitchFamily="18" charset="0"/>
              </a:rPr>
              <a:t>• Long latency period </a:t>
            </a:r>
          </a:p>
          <a:p>
            <a:pPr marL="0" indent="0" algn="l" rtl="0">
              <a:buNone/>
            </a:pPr>
            <a:r>
              <a:rPr lang="en-US" sz="4400" dirty="0">
                <a:latin typeface="Times New Roman" panose="02020603050405020304" pitchFamily="18" charset="0"/>
                <a:cs typeface="Times New Roman" panose="02020603050405020304" pitchFamily="18" charset="0"/>
              </a:rPr>
              <a:t>• Non-contagious origin (noncommunicable) </a:t>
            </a:r>
          </a:p>
          <a:p>
            <a:pPr marL="0" indent="0" algn="l" rtl="0">
              <a:buNone/>
            </a:pPr>
            <a:r>
              <a:rPr lang="en-US" sz="4400" dirty="0">
                <a:latin typeface="Times New Roman" panose="02020603050405020304" pitchFamily="18" charset="0"/>
                <a:cs typeface="Times New Roman" panose="02020603050405020304" pitchFamily="18" charset="0"/>
              </a:rPr>
              <a:t>• Prolonged course of illness </a:t>
            </a:r>
          </a:p>
          <a:p>
            <a:pPr marL="0" indent="0" algn="l" rtl="0">
              <a:buNone/>
            </a:pPr>
            <a:r>
              <a:rPr lang="en-US" sz="4400" dirty="0">
                <a:latin typeface="Times New Roman" panose="02020603050405020304" pitchFamily="18" charset="0"/>
                <a:cs typeface="Times New Roman" panose="02020603050405020304" pitchFamily="18" charset="0"/>
              </a:rPr>
              <a:t>• Functional impairment or disability</a:t>
            </a:r>
            <a:endParaRPr lang="ar-SA"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923F7B-2E25-43CC-89CB-8742A0387CB0}"/>
              </a:ext>
            </a:extLst>
          </p:cNvPr>
          <p:cNvSpPr>
            <a:spLocks noGrp="1"/>
          </p:cNvSpPr>
          <p:nvPr>
            <p:ph type="title"/>
          </p:nvPr>
        </p:nvSpPr>
        <p:spPr/>
        <p:txBody>
          <a:bodyPr/>
          <a:lstStyle/>
          <a:p>
            <a:pPr algn="l" rtl="0"/>
            <a:r>
              <a:rPr lang="en-US" dirty="0">
                <a:latin typeface="Times New Roman" panose="02020603050405020304" pitchFamily="18" charset="0"/>
                <a:cs typeface="Times New Roman" panose="02020603050405020304" pitchFamily="18" charset="0"/>
              </a:rPr>
              <a:t>Types of non-communicable diseases</a:t>
            </a:r>
            <a:endParaRPr lang="ar-SA" dirty="0"/>
          </a:p>
        </p:txBody>
      </p:sp>
      <p:sp>
        <p:nvSpPr>
          <p:cNvPr id="3" name="عنصر نائب للمحتوى 2">
            <a:extLst>
              <a:ext uri="{FF2B5EF4-FFF2-40B4-BE49-F238E27FC236}">
                <a16:creationId xmlns:a16="http://schemas.microsoft.com/office/drawing/2014/main" id="{5395BE4C-73A1-454F-B514-7E5BAB3A7F4B}"/>
              </a:ext>
            </a:extLst>
          </p:cNvPr>
          <p:cNvSpPr>
            <a:spLocks noGrp="1"/>
          </p:cNvSpPr>
          <p:nvPr>
            <p:ph idx="1"/>
          </p:nvPr>
        </p:nvSpPr>
        <p:spPr>
          <a:xfrm>
            <a:off x="838200" y="1825624"/>
            <a:ext cx="11353800" cy="5032375"/>
          </a:xfrm>
        </p:spPr>
        <p:txBody>
          <a:bodyPr>
            <a:normAutofit fontScale="92500" lnSpcReduction="10000"/>
          </a:bodyPr>
          <a:lstStyle/>
          <a:p>
            <a:pPr algn="l" rtl="0"/>
            <a:r>
              <a:rPr lang="en-US" sz="3600" dirty="0">
                <a:latin typeface="Times New Roman" panose="02020603050405020304" pitchFamily="18" charset="0"/>
                <a:cs typeface="Times New Roman" panose="02020603050405020304" pitchFamily="18" charset="0"/>
              </a:rPr>
              <a:t>cardiovascular diseases (like heart attacks and stroke)</a:t>
            </a:r>
          </a:p>
          <a:p>
            <a:pPr algn="l" rtl="0"/>
            <a:r>
              <a:rPr lang="en-US" sz="3600" dirty="0">
                <a:latin typeface="Times New Roman" panose="02020603050405020304" pitchFamily="18" charset="0"/>
                <a:cs typeface="Times New Roman" panose="02020603050405020304" pitchFamily="18" charset="0"/>
              </a:rPr>
              <a:t>Cancers</a:t>
            </a:r>
          </a:p>
          <a:p>
            <a:pPr algn="l" rtl="0"/>
            <a:r>
              <a:rPr lang="en-US" sz="3600" dirty="0">
                <a:latin typeface="Times New Roman" panose="02020603050405020304" pitchFamily="18" charset="0"/>
                <a:cs typeface="Times New Roman" panose="02020603050405020304" pitchFamily="18" charset="0"/>
              </a:rPr>
              <a:t>chronic respiratory diseases (such as chronic obstructive pulmonary disease and asthma) </a:t>
            </a:r>
          </a:p>
          <a:p>
            <a:pPr algn="l" rtl="0"/>
            <a:r>
              <a:rPr lang="en-US" sz="3600" dirty="0">
                <a:latin typeface="Times New Roman" panose="02020603050405020304" pitchFamily="18" charset="0"/>
                <a:cs typeface="Times New Roman" panose="02020603050405020304" pitchFamily="18" charset="0"/>
              </a:rPr>
              <a:t>Diabetes</a:t>
            </a:r>
          </a:p>
          <a:p>
            <a:pPr algn="l" rtl="0"/>
            <a:r>
              <a:rPr lang="en-GB" sz="3600" dirty="0">
                <a:latin typeface="Times New Roman" panose="02020603050405020304" pitchFamily="18" charset="0"/>
                <a:cs typeface="Times New Roman" panose="02020603050405020304" pitchFamily="18" charset="0"/>
              </a:rPr>
              <a:t>Chronic neurologic disorders (e.g., Alzheimer’s, dementias)  </a:t>
            </a:r>
          </a:p>
          <a:p>
            <a:pPr algn="l" rtl="0"/>
            <a:r>
              <a:rPr lang="en-GB" sz="3600" dirty="0">
                <a:latin typeface="Times New Roman" panose="02020603050405020304" pitchFamily="18" charset="0"/>
                <a:cs typeface="Times New Roman" panose="02020603050405020304" pitchFamily="18" charset="0"/>
              </a:rPr>
              <a:t>Arthritis/Musculoskeletal diseases</a:t>
            </a:r>
          </a:p>
          <a:p>
            <a:pPr algn="l" rtl="0"/>
            <a:r>
              <a:rPr lang="en-GB" sz="3600" dirty="0">
                <a:latin typeface="Times New Roman" panose="02020603050405020304" pitchFamily="18" charset="0"/>
                <a:cs typeface="Times New Roman" panose="02020603050405020304" pitchFamily="18" charset="0"/>
              </a:rPr>
              <a:t>Unintentional injuries (e.g., from traffic crashes)</a:t>
            </a:r>
          </a:p>
          <a:p>
            <a:pPr algn="l" rtl="0"/>
            <a:r>
              <a:rPr lang="en-GB"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48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B587CA-4331-43D3-9A22-9B68287B27E7}"/>
              </a:ext>
            </a:extLst>
          </p:cNvPr>
          <p:cNvSpPr>
            <a:spLocks noGrp="1"/>
          </p:cNvSpPr>
          <p:nvPr>
            <p:ph type="title"/>
          </p:nvPr>
        </p:nvSpPr>
        <p:spPr/>
        <p:txBody>
          <a:bodyPr>
            <a:normAutofit/>
          </a:bodyPr>
          <a:lstStyle/>
          <a:p>
            <a:pPr algn="l" rtl="0"/>
            <a:r>
              <a:rPr lang="en-US" dirty="0">
                <a:latin typeface="Times New Roman" panose="02020603050405020304" pitchFamily="18" charset="0"/>
                <a:cs typeface="Times New Roman" panose="02020603050405020304" pitchFamily="18" charset="0"/>
              </a:rPr>
              <a:t>Epidemiology of non-communicable diseases </a:t>
            </a:r>
            <a:endParaRPr lang="ar-SA" dirty="0"/>
          </a:p>
        </p:txBody>
      </p:sp>
      <p:sp>
        <p:nvSpPr>
          <p:cNvPr id="3" name="عنصر نائب للمحتوى 2">
            <a:extLst>
              <a:ext uri="{FF2B5EF4-FFF2-40B4-BE49-F238E27FC236}">
                <a16:creationId xmlns:a16="http://schemas.microsoft.com/office/drawing/2014/main" id="{D1589797-6C72-4918-8592-F6D005C246A9}"/>
              </a:ext>
            </a:extLst>
          </p:cNvPr>
          <p:cNvSpPr>
            <a:spLocks noGrp="1"/>
          </p:cNvSpPr>
          <p:nvPr>
            <p:ph idx="1"/>
          </p:nvPr>
        </p:nvSpPr>
        <p:spPr/>
        <p:txBody>
          <a:bodyPr/>
          <a:lstStyle/>
          <a:p>
            <a:endParaRPr lang="ar-SA" dirty="0"/>
          </a:p>
        </p:txBody>
      </p:sp>
    </p:spTree>
    <p:extLst>
      <p:ext uri="{BB962C8B-B14F-4D97-AF65-F5344CB8AC3E}">
        <p14:creationId xmlns:p14="http://schemas.microsoft.com/office/powerpoint/2010/main" val="51944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42BF82-A983-4153-B629-45140C271B5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695D83EE-0A67-4E0C-8B02-E28A7AAD25B3}"/>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B6BDA8C1-F5B2-4E76-B1FE-3908C63B4CAF}"/>
              </a:ext>
            </a:extLst>
          </p:cNvPr>
          <p:cNvPicPr>
            <a:picLocks noChangeAspect="1"/>
          </p:cNvPicPr>
          <p:nvPr/>
        </p:nvPicPr>
        <p:blipFill>
          <a:blip r:embed="rId2"/>
          <a:stretch>
            <a:fillRect/>
          </a:stretch>
        </p:blipFill>
        <p:spPr>
          <a:xfrm>
            <a:off x="0" y="-1"/>
            <a:ext cx="12110306" cy="6492875"/>
          </a:xfrm>
          <a:prstGeom prst="rect">
            <a:avLst/>
          </a:prstGeom>
        </p:spPr>
      </p:pic>
    </p:spTree>
    <p:extLst>
      <p:ext uri="{BB962C8B-B14F-4D97-AF65-F5344CB8AC3E}">
        <p14:creationId xmlns:p14="http://schemas.microsoft.com/office/powerpoint/2010/main" val="199173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F562E7-1233-4257-9E76-60A03692DB79}"/>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35EBFE75-2C36-43AF-A034-4EBF653BD9D3}"/>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024496D7-881F-4FA1-8145-2206ACF9E1D4}"/>
              </a:ext>
            </a:extLst>
          </p:cNvPr>
          <p:cNvPicPr>
            <a:picLocks noChangeAspect="1"/>
          </p:cNvPicPr>
          <p:nvPr/>
        </p:nvPicPr>
        <p:blipFill>
          <a:blip r:embed="rId2"/>
          <a:stretch>
            <a:fillRect/>
          </a:stretch>
        </p:blipFill>
        <p:spPr>
          <a:xfrm>
            <a:off x="0" y="512518"/>
            <a:ext cx="12192000" cy="5832963"/>
          </a:xfrm>
          <a:prstGeom prst="rect">
            <a:avLst/>
          </a:prstGeom>
        </p:spPr>
      </p:pic>
    </p:spTree>
    <p:extLst>
      <p:ext uri="{BB962C8B-B14F-4D97-AF65-F5344CB8AC3E}">
        <p14:creationId xmlns:p14="http://schemas.microsoft.com/office/powerpoint/2010/main" val="206410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B587CA-4331-43D3-9A22-9B68287B27E7}"/>
              </a:ext>
            </a:extLst>
          </p:cNvPr>
          <p:cNvSpPr>
            <a:spLocks noGrp="1"/>
          </p:cNvSpPr>
          <p:nvPr>
            <p:ph type="title"/>
          </p:nvPr>
        </p:nvSpPr>
        <p:spPr/>
        <p:txBody>
          <a:bodyPr>
            <a:normAutofit/>
          </a:bodyPr>
          <a:lstStyle/>
          <a:p>
            <a:pPr algn="l" rtl="0"/>
            <a:r>
              <a:rPr lang="en-US" dirty="0">
                <a:latin typeface="Times New Roman" panose="02020603050405020304" pitchFamily="18" charset="0"/>
                <a:cs typeface="Times New Roman" panose="02020603050405020304" pitchFamily="18" charset="0"/>
              </a:rPr>
              <a:t>Epidemiology of non-communicable diseases </a:t>
            </a:r>
            <a:endParaRPr lang="ar-SA" dirty="0"/>
          </a:p>
        </p:txBody>
      </p:sp>
      <p:sp>
        <p:nvSpPr>
          <p:cNvPr id="3" name="عنصر نائب للمحتوى 2">
            <a:extLst>
              <a:ext uri="{FF2B5EF4-FFF2-40B4-BE49-F238E27FC236}">
                <a16:creationId xmlns:a16="http://schemas.microsoft.com/office/drawing/2014/main" id="{D1589797-6C72-4918-8592-F6D005C246A9}"/>
              </a:ext>
            </a:extLst>
          </p:cNvPr>
          <p:cNvSpPr>
            <a:spLocks noGrp="1"/>
          </p:cNvSpPr>
          <p:nvPr>
            <p:ph idx="1"/>
          </p:nvPr>
        </p:nvSpPr>
        <p:spPr>
          <a:xfrm>
            <a:off x="0" y="1825625"/>
            <a:ext cx="12054980" cy="4969458"/>
          </a:xfrm>
        </p:spPr>
        <p:txBody>
          <a:bodyPr>
            <a:noAutofit/>
          </a:bodyPr>
          <a:lstStyle/>
          <a:p>
            <a:pPr algn="l" rtl="0"/>
            <a:r>
              <a:rPr lang="en-US" sz="3600" b="1" dirty="0">
                <a:latin typeface="Times New Roman" panose="02020603050405020304" pitchFamily="18" charset="0"/>
                <a:cs typeface="Times New Roman" panose="02020603050405020304" pitchFamily="18" charset="0"/>
              </a:rPr>
              <a:t>Key facts</a:t>
            </a:r>
          </a:p>
          <a:p>
            <a:pPr algn="l" rtl="0"/>
            <a:r>
              <a:rPr lang="en-US" sz="3600" dirty="0">
                <a:latin typeface="Times New Roman" panose="02020603050405020304" pitchFamily="18" charset="0"/>
                <a:cs typeface="Times New Roman" panose="02020603050405020304" pitchFamily="18" charset="0"/>
              </a:rPr>
              <a:t>Noncommunicable diseases (NCDs) kill 41 million people each year, equivalent to 71% of all deaths globally.</a:t>
            </a:r>
          </a:p>
          <a:p>
            <a:pPr algn="l" rtl="0"/>
            <a:r>
              <a:rPr lang="en-US" sz="3600" dirty="0">
                <a:latin typeface="Times New Roman" panose="02020603050405020304" pitchFamily="18" charset="0"/>
                <a:cs typeface="Times New Roman" panose="02020603050405020304" pitchFamily="18" charset="0"/>
              </a:rPr>
              <a:t>Each year, 15 million people die from a NCD between the ages of 30 and 69 years; over 85% of these "premature" deaths occur in low- and middle-income countries.</a:t>
            </a:r>
          </a:p>
          <a:p>
            <a:pPr algn="l" rtl="0"/>
            <a:r>
              <a:rPr lang="en-US" sz="3600" dirty="0">
                <a:latin typeface="Times New Roman" panose="02020603050405020304" pitchFamily="18" charset="0"/>
                <a:cs typeface="Times New Roman" panose="02020603050405020304" pitchFamily="18" charset="0"/>
              </a:rPr>
              <a:t>Cardiovascular diseases account for most NCD deaths, or 17.9 million people annually, followed by cancers (9.0 million), respiratory diseases (3.9million), and diabetes (1.6 million).</a:t>
            </a:r>
          </a:p>
        </p:txBody>
      </p:sp>
    </p:spTree>
    <p:extLst>
      <p:ext uri="{BB962C8B-B14F-4D97-AF65-F5344CB8AC3E}">
        <p14:creationId xmlns:p14="http://schemas.microsoft.com/office/powerpoint/2010/main" val="264779005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614</Words>
  <Application>Microsoft Office PowerPoint</Application>
  <PresentationFormat>شاشة عريضة</PresentationFormat>
  <Paragraphs>62</Paragraphs>
  <Slides>27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27</vt:i4>
      </vt:variant>
    </vt:vector>
  </HeadingPairs>
  <TitlesOfParts>
    <vt:vector size="32" baseType="lpstr">
      <vt:lpstr>Arial</vt:lpstr>
      <vt:lpstr>Calibri</vt:lpstr>
      <vt:lpstr>Calibri Light</vt:lpstr>
      <vt:lpstr>Times New Roman</vt:lpstr>
      <vt:lpstr>نسق Office</vt:lpstr>
      <vt:lpstr>Introduction to Non-communicable Disease (NCDs) Prevention and Control </vt:lpstr>
      <vt:lpstr>OBJECTIVES </vt:lpstr>
      <vt:lpstr>Definition of non-communicable diseases </vt:lpstr>
      <vt:lpstr>Characteristics of non-communicable diseases </vt:lpstr>
      <vt:lpstr>Types of non-communicable diseases</vt:lpstr>
      <vt:lpstr>Epidemiology of non-communicable diseases </vt:lpstr>
      <vt:lpstr>عرض تقديمي في PowerPoint</vt:lpstr>
      <vt:lpstr>عرض تقديمي في PowerPoint</vt:lpstr>
      <vt:lpstr>Epidemiology of non-communicable diseases </vt:lpstr>
      <vt:lpstr>Epidemiology of non-communicable diseases </vt:lpstr>
      <vt:lpstr>عرض تقديمي في PowerPoint</vt:lpstr>
      <vt:lpstr>عرض تقديمي في PowerPoint</vt:lpstr>
      <vt:lpstr>عرض تقديمي في PowerPoint</vt:lpstr>
      <vt:lpstr>عرض تقديمي في PowerPoint</vt:lpstr>
      <vt:lpstr>https://www.who.int/nmh/countries/sau_en.pdf</vt:lpstr>
      <vt:lpstr>Disability as a consequence non-communicable diseases</vt:lpstr>
      <vt:lpstr>Goals of NCD prevention and control </vt:lpstr>
      <vt:lpstr>Goals of NCD prevention and control </vt:lpstr>
      <vt:lpstr>Goals of NCD prevention and control </vt:lpstr>
      <vt:lpstr>Discuss and understand the global frame work of prevention and control of NCDs  </vt:lpstr>
      <vt:lpstr>عرض تقديمي في PowerPoint</vt:lpstr>
      <vt:lpstr>عرض تقديمي في PowerPoint</vt:lpstr>
      <vt:lpstr>https://www.who.int/ncds/management/WHO_Appendix_BestBuys_LS.pdf</vt:lpstr>
      <vt:lpstr>WHAT IS IN THIS DOCUMENT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Communicable Disease Epidemiology</dc:title>
  <dc:creator>ali</dc:creator>
  <cp:lastModifiedBy>ali</cp:lastModifiedBy>
  <cp:revision>20</cp:revision>
  <dcterms:created xsi:type="dcterms:W3CDTF">2019-01-15T15:37:33Z</dcterms:created>
  <dcterms:modified xsi:type="dcterms:W3CDTF">2019-01-16T05:29:00Z</dcterms:modified>
</cp:coreProperties>
</file>