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handoutMasterIdLst>
    <p:handoutMasterId r:id="rId50"/>
  </p:handoutMasterIdLst>
  <p:sldIdLst>
    <p:sldId id="257" r:id="rId2"/>
    <p:sldId id="458" r:id="rId3"/>
    <p:sldId id="459" r:id="rId4"/>
    <p:sldId id="258" r:id="rId5"/>
    <p:sldId id="277" r:id="rId6"/>
    <p:sldId id="278" r:id="rId7"/>
    <p:sldId id="279" r:id="rId8"/>
    <p:sldId id="280" r:id="rId9"/>
    <p:sldId id="431" r:id="rId10"/>
    <p:sldId id="416" r:id="rId11"/>
    <p:sldId id="419" r:id="rId12"/>
    <p:sldId id="420" r:id="rId13"/>
    <p:sldId id="421" r:id="rId14"/>
    <p:sldId id="422" r:id="rId15"/>
    <p:sldId id="423" r:id="rId16"/>
    <p:sldId id="425" r:id="rId17"/>
    <p:sldId id="426" r:id="rId18"/>
    <p:sldId id="428" r:id="rId19"/>
    <p:sldId id="429" r:id="rId20"/>
    <p:sldId id="430" r:id="rId21"/>
    <p:sldId id="259"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47" r:id="rId36"/>
    <p:sldId id="456" r:id="rId37"/>
    <p:sldId id="448" r:id="rId38"/>
    <p:sldId id="449" r:id="rId39"/>
    <p:sldId id="450" r:id="rId40"/>
    <p:sldId id="451" r:id="rId41"/>
    <p:sldId id="452" r:id="rId42"/>
    <p:sldId id="453" r:id="rId43"/>
    <p:sldId id="445" r:id="rId44"/>
    <p:sldId id="454" r:id="rId45"/>
    <p:sldId id="455" r:id="rId46"/>
    <p:sldId id="457" r:id="rId47"/>
    <p:sldId id="446"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6E6F48A-38C9-49E5-85CD-BB51400455E7}" type="datetimeFigureOut">
              <a:rPr lang="en-US"/>
              <a:pPr>
                <a:defRPr/>
              </a:pPr>
              <a:t>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6FAA74-2899-400C-B298-B705715FCD98}" type="slidenum">
              <a:rPr lang="en-US"/>
              <a:pPr>
                <a:defRPr/>
              </a:pPr>
              <a:t>‹#›</a:t>
            </a:fld>
            <a:endParaRPr lang="en-US"/>
          </a:p>
        </p:txBody>
      </p:sp>
    </p:spTree>
    <p:extLst>
      <p:ext uri="{BB962C8B-B14F-4D97-AF65-F5344CB8AC3E}">
        <p14:creationId xmlns:p14="http://schemas.microsoft.com/office/powerpoint/2010/main" val="850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B01E3F-01A9-4796-987A-E31A22435FFF}" type="datetimeFigureOut">
              <a:rPr lang="en-US"/>
              <a:pPr>
                <a:defRPr/>
              </a:pPr>
              <a:t>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9B29212-2518-4C84-B233-E0368DFBE056}" type="slidenum">
              <a:rPr lang="en-US"/>
              <a:pPr>
                <a:defRPr/>
              </a:pPr>
              <a:t>‹#›</a:t>
            </a:fld>
            <a:endParaRPr lang="en-US"/>
          </a:p>
        </p:txBody>
      </p:sp>
    </p:spTree>
    <p:extLst>
      <p:ext uri="{BB962C8B-B14F-4D97-AF65-F5344CB8AC3E}">
        <p14:creationId xmlns:p14="http://schemas.microsoft.com/office/powerpoint/2010/main" val="3541876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2014  -2015</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FF5797-E609-4FE0-AC40-4EF61E32DD83}" type="slidenum">
              <a:rPr lang="en-US"/>
              <a:pPr>
                <a:defRPr/>
              </a:pPr>
              <a:t>‹#›</a:t>
            </a:fld>
            <a:endParaRPr lang="en-US"/>
          </a:p>
        </p:txBody>
      </p:sp>
    </p:spTree>
    <p:extLst>
      <p:ext uri="{BB962C8B-B14F-4D97-AF65-F5344CB8AC3E}">
        <p14:creationId xmlns:p14="http://schemas.microsoft.com/office/powerpoint/2010/main" val="368260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EG" sz="1400" b="1" dirty="0">
                <a:solidFill>
                  <a:srgbClr val="002060"/>
                </a:solidFill>
                <a:latin typeface="Andalus" pitchFamily="2" charset="-78"/>
                <a:cs typeface="+mj-cs"/>
              </a:rPr>
              <a:t>جامعة الملك سعود</a:t>
            </a:r>
            <a:endParaRPr lang="en-US" sz="1400" b="1" dirty="0">
              <a:solidFill>
                <a:srgbClr val="002060"/>
              </a:solidFill>
              <a:latin typeface="Andalus" pitchFamily="2" charset="-78"/>
              <a:cs typeface="+mj-cs"/>
            </a:endParaRPr>
          </a:p>
        </p:txBody>
      </p:sp>
      <p:pic>
        <p:nvPicPr>
          <p:cNvPr id="3" name="Picture 7" descr="G:\جامعة الملك سعود\POWER MAMDUH POINTS\ksuLogoxx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600"/>
              </a:spcBef>
              <a:spcAft>
                <a:spcPts val="0"/>
              </a:spcAft>
              <a:defRPr/>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cxnSp>
        <p:nvCxnSpPr>
          <p:cNvPr id="5" name="Straight Connector 4"/>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16200000" flipH="1">
            <a:off x="-1981200" y="3124200"/>
            <a:ext cx="62484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Picture 3" descr="G:\جامعة الملك سعود\POWER MAMDUH POINTS\KSUjjj.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650" y="120650"/>
            <a:ext cx="1708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EG" sz="2400" dirty="0">
                <a:solidFill>
                  <a:schemeClr val="tx2">
                    <a:lumMod val="50000"/>
                  </a:schemeClr>
                </a:solidFill>
                <a:latin typeface="Andalus" pitchFamily="2" charset="-78"/>
                <a:cs typeface="Andalus" pitchFamily="2" charset="-78"/>
              </a:rPr>
              <a:t>كلية الطب</a:t>
            </a:r>
          </a:p>
          <a:p>
            <a:pPr algn="ctr" rtl="1" fontAlgn="auto">
              <a:spcBef>
                <a:spcPts val="0"/>
              </a:spcBef>
              <a:spcAft>
                <a:spcPts val="0"/>
              </a:spcAft>
              <a:defRPr/>
            </a:pPr>
            <a:r>
              <a:rPr lang="ar-EG" sz="2400" dirty="0">
                <a:solidFill>
                  <a:schemeClr val="tx2">
                    <a:lumMod val="50000"/>
                  </a:schemeClr>
                </a:solidFill>
                <a:latin typeface="Andalus" pitchFamily="2" charset="-78"/>
                <a:cs typeface="Andalus" pitchFamily="2" charset="-78"/>
              </a:rPr>
              <a:t>قسم طب العائلة والمجتمع</a:t>
            </a:r>
            <a:endParaRPr lang="en-US" sz="2400" dirty="0">
              <a:solidFill>
                <a:schemeClr val="tx2">
                  <a:lumMod val="50000"/>
                </a:schemeClr>
              </a:solidFill>
              <a:latin typeface="Andalus" pitchFamily="2" charset="-78"/>
              <a:cs typeface="Andalus" pitchFamily="2" charset="-78"/>
            </a:endParaRPr>
          </a:p>
        </p:txBody>
      </p:sp>
      <p:sp>
        <p:nvSpPr>
          <p:cNvPr id="10" name="Rectangle 9"/>
          <p:cNvSpPr/>
          <p:nvPr userDrawn="1"/>
        </p:nvSpPr>
        <p:spPr>
          <a:xfrm>
            <a:off x="2695705" y="6315206"/>
            <a:ext cx="45339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70C0"/>
                </a:solidFill>
                <a:latin typeface="Times" pitchFamily="18" charset="0"/>
                <a:cs typeface="Andalus" pitchFamily="2" charset="-78"/>
              </a:rPr>
              <a:t>Introduction to Environmental &amp; Occupation Health</a:t>
            </a:r>
          </a:p>
        </p:txBody>
      </p:sp>
      <p:pic>
        <p:nvPicPr>
          <p:cNvPr id="11" name="Picture 6" descr="King Saud University"/>
          <p:cNvPicPr>
            <a:picLocks noChangeAspect="1" noChangeArrowheads="1"/>
          </p:cNvPicPr>
          <p:nvPr userDrawn="1"/>
        </p:nvPicPr>
        <p:blipFill>
          <a:blip r:embed="rId4">
            <a:extLst>
              <a:ext uri="{28A0092B-C50C-407E-A947-70E740481C1C}">
                <a14:useLocalDpi xmlns:a14="http://schemas.microsoft.com/office/drawing/2010/main" val="0"/>
              </a:ext>
            </a:extLst>
          </a:blip>
          <a:srcRect l="12343" t="3848" r="74492" b="6651"/>
          <a:stretch>
            <a:fillRect/>
          </a:stretch>
        </p:blipFill>
        <p:spPr bwMode="auto">
          <a:xfrm>
            <a:off x="76200" y="1295400"/>
            <a:ext cx="99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a:xfrm>
            <a:off x="8229600" y="6324600"/>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ooter Placeholder 4"/>
          <p:cNvSpPr>
            <a:spLocks noGrp="1"/>
          </p:cNvSpPr>
          <p:nvPr>
            <p:ph type="ftr" sz="quarter" idx="11"/>
          </p:nvPr>
        </p:nvSpPr>
        <p:spPr/>
        <p:txBody>
          <a:bodyPr/>
          <a:lstStyle>
            <a:lvl1pPr>
              <a:defRPr/>
            </a:lvl1pPr>
          </a:lstStyle>
          <a:p>
            <a:pPr>
              <a:defRPr/>
            </a:pPr>
            <a:endParaRPr lang="en-US" dirty="0"/>
          </a:p>
        </p:txBody>
      </p:sp>
      <p:sp>
        <p:nvSpPr>
          <p:cNvPr id="15" name="Slide Number Placeholder 5"/>
          <p:cNvSpPr>
            <a:spLocks noGrp="1"/>
          </p:cNvSpPr>
          <p:nvPr>
            <p:ph type="sldNum" sz="quarter" idx="12"/>
          </p:nvPr>
        </p:nvSpPr>
        <p:spPr>
          <a:xfrm>
            <a:off x="8001000" y="6356350"/>
            <a:ext cx="685800" cy="365125"/>
          </a:xfrm>
        </p:spPr>
        <p:txBody>
          <a:bodyPr/>
          <a:lstStyle>
            <a:lvl1pPr>
              <a:defRPr/>
            </a:lvl1pPr>
          </a:lstStyle>
          <a:p>
            <a:pPr>
              <a:defRPr/>
            </a:pPr>
            <a:fld id="{DB4E3AB9-CF4E-46C4-BB9B-A00350E1FDEC}" type="slidenum">
              <a:rPr lang="en-US"/>
              <a:pPr>
                <a:defRPr/>
              </a:pPr>
              <a:t>‹#›</a:t>
            </a:fld>
            <a:endParaRPr lang="en-US" dirty="0"/>
          </a:p>
        </p:txBody>
      </p:sp>
    </p:spTree>
    <p:extLst>
      <p:ext uri="{BB962C8B-B14F-4D97-AF65-F5344CB8AC3E}">
        <p14:creationId xmlns:p14="http://schemas.microsoft.com/office/powerpoint/2010/main" val="731385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dirty="0"/>
              <a:t>2014  -  2015</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0EED032-4A3B-4F41-8712-6725AF4160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85" r:id="rId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google.com.sa/url?sa=i&amp;rct=j&amp;q=&amp;esrc=s&amp;source=images&amp;cd=&amp;cad=rja&amp;uact=8&amp;ved=2ahUKEwiV_e_z5vTfAhW8D2MBHSBzCjoQjRx6BAgBEAU&amp;url=https%3A%2F%2Fwww.hindustantimes.com%2Ffitness%2Fmoms-to-be-if-you-have-asthma-you-are-at-risk-of-giving-birth-to-underweight-babies%2Fstory-VwRLXigMEhCmRQTJY6QTiM.html&amp;psig=AOvVaw2D_8PuNrbwD1BajsPZ7kCk&amp;ust=1547814069961597"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sa/url?sa=i&amp;source=images&amp;cd=&amp;cad=rja&amp;docid=wLW88-JpaZv2tM&amp;tbnid=iXJ-lqXk5020TM&amp;ved=0CAgQjRw&amp;url=http://www.whatisall.com/what-is-photochemical-smog/&amp;ei=tgISU5r3LuOs7QatkYDoDA&amp;psig=AFQjCNHpbRAv58P_Q1i1_j6s-KDP4Fub7Q&amp;ust=139377567086910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3D897BD-05EC-4A53-B3BD-0EEF4B9279B8}" type="slidenum">
              <a:rPr lang="en-US"/>
              <a:pPr>
                <a:defRPr/>
              </a:pPr>
              <a:t>1</a:t>
            </a:fld>
            <a:endParaRPr lang="en-US" dirty="0"/>
          </a:p>
        </p:txBody>
      </p:sp>
      <p:sp>
        <p:nvSpPr>
          <p:cNvPr id="4100" name="Rectangle 1"/>
          <p:cNvSpPr>
            <a:spLocks noChangeArrowheads="1"/>
          </p:cNvSpPr>
          <p:nvPr/>
        </p:nvSpPr>
        <p:spPr bwMode="auto">
          <a:xfrm>
            <a:off x="2743200" y="1213992"/>
            <a:ext cx="4191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dirty="0">
                <a:latin typeface="Times New Roman" pitchFamily="18" charset="0"/>
                <a:cs typeface="Times New Roman" pitchFamily="18" charset="0"/>
              </a:rPr>
              <a:t>Diseases related to environmental hazards</a:t>
            </a:r>
            <a:endParaRPr lang="en-US" altLang="en-US" sz="2400" dirty="0">
              <a:latin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77934642"/>
              </p:ext>
            </p:extLst>
          </p:nvPr>
        </p:nvGraphicFramePr>
        <p:xfrm>
          <a:off x="1856792" y="3205713"/>
          <a:ext cx="6172200" cy="2573867"/>
        </p:xfrm>
        <a:graphic>
          <a:graphicData uri="http://schemas.openxmlformats.org/drawingml/2006/table">
            <a:tbl>
              <a:tblPr>
                <a:tableStyleId>{35758FB7-9AC5-4552-8A53-C91805E547FA}</a:tableStyleId>
              </a:tblPr>
              <a:tblGrid>
                <a:gridCol w="276808">
                  <a:extLst>
                    <a:ext uri="{9D8B030D-6E8A-4147-A177-3AD203B41FA5}">
                      <a16:colId xmlns:a16="http://schemas.microsoft.com/office/drawing/2014/main" val="20000"/>
                    </a:ext>
                  </a:extLst>
                </a:gridCol>
                <a:gridCol w="5895392">
                  <a:extLst>
                    <a:ext uri="{9D8B030D-6E8A-4147-A177-3AD203B41FA5}">
                      <a16:colId xmlns:a16="http://schemas.microsoft.com/office/drawing/2014/main" val="20001"/>
                    </a:ext>
                  </a:extLst>
                </a:gridCol>
              </a:tblGrid>
              <a:tr h="381000">
                <a:tc>
                  <a:txBody>
                    <a:bodyPr/>
                    <a:lstStyle/>
                    <a:p>
                      <a:pPr marL="0" marR="0" algn="ctr">
                        <a:lnSpc>
                          <a:spcPct val="115000"/>
                        </a:lnSpc>
                        <a:spcBef>
                          <a:spcPts val="0"/>
                        </a:spcBef>
                        <a:spcAft>
                          <a:spcPts val="0"/>
                        </a:spcAft>
                      </a:pPr>
                      <a:endParaRPr lang="en-US" sz="1600" dirty="0">
                        <a:latin typeface="Calibri"/>
                        <a:ea typeface="Calibri"/>
                        <a:cs typeface="Ari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kern="1200" dirty="0">
                          <a:solidFill>
                            <a:schemeClr val="dk1"/>
                          </a:solidFill>
                          <a:effectLst/>
                          <a:latin typeface="+mn-lt"/>
                          <a:ea typeface="+mn-ea"/>
                          <a:cs typeface="+mn-cs"/>
                        </a:rPr>
                        <a:t>By the end of the session students should be able to</a:t>
                      </a:r>
                      <a:endParaRPr lang="en-US" sz="1600" dirty="0">
                        <a:latin typeface="+mn-lt"/>
                        <a:ea typeface="Calibri"/>
                        <a:cs typeface="Arial"/>
                      </a:endParaRPr>
                    </a:p>
                  </a:txBody>
                  <a:tcPr marL="68580" marR="68580" marT="0" marB="0" anchor="ctr"/>
                </a:tc>
                <a:extLst>
                  <a:ext uri="{0D108BD9-81ED-4DB2-BD59-A6C34878D82A}">
                    <a16:rowId xmlns:a16="http://schemas.microsoft.com/office/drawing/2014/main" val="10000"/>
                  </a:ext>
                </a:extLst>
              </a:tr>
              <a:tr h="2192867">
                <a:tc>
                  <a:txBody>
                    <a:bodyPr/>
                    <a:lstStyle/>
                    <a:p>
                      <a:pPr marL="0" marR="0" algn="ctr">
                        <a:lnSpc>
                          <a:spcPct val="115000"/>
                        </a:lnSpc>
                        <a:spcBef>
                          <a:spcPts val="0"/>
                        </a:spcBef>
                        <a:spcAft>
                          <a:spcPts val="0"/>
                        </a:spcAft>
                      </a:pPr>
                      <a:endParaRPr lang="en-US" sz="1600" dirty="0">
                        <a:latin typeface="Calibri"/>
                        <a:ea typeface="Calibri"/>
                        <a:cs typeface="Arial"/>
                      </a:endParaRPr>
                    </a:p>
                  </a:txBody>
                  <a:tcPr marL="68580" marR="68580" marT="0" marB="0"/>
                </a:tc>
                <a:tc>
                  <a:txBody>
                    <a:bodyPr/>
                    <a:lstStyle/>
                    <a:p>
                      <a:pPr rtl="1"/>
                      <a:r>
                        <a:rPr lang="en-US" sz="1800" kern="1200" dirty="0">
                          <a:solidFill>
                            <a:schemeClr val="dk1"/>
                          </a:solidFill>
                          <a:effectLst/>
                          <a:latin typeface="+mn-lt"/>
                          <a:ea typeface="+mn-ea"/>
                          <a:cs typeface="+mn-cs"/>
                        </a:rPr>
                        <a:t>1. Understand diseases related to environmental changes; Internationally and Nationally Respiratory diseases (asthma, allergies, respiratory problems)   </a:t>
                      </a:r>
                    </a:p>
                    <a:p>
                      <a:pPr rtl="1"/>
                      <a:r>
                        <a:rPr lang="en-US" sz="1800" kern="1200" dirty="0">
                          <a:solidFill>
                            <a:schemeClr val="dk1"/>
                          </a:solidFill>
                          <a:effectLst/>
                          <a:latin typeface="+mn-lt"/>
                          <a:ea typeface="+mn-ea"/>
                          <a:cs typeface="+mn-cs"/>
                        </a:rPr>
                        <a:t> 2.  Cancers and chronic diseases     </a:t>
                      </a:r>
                    </a:p>
                    <a:p>
                      <a:pPr rtl="1"/>
                      <a:r>
                        <a:rPr lang="en-US" sz="1800" kern="1200" dirty="0">
                          <a:solidFill>
                            <a:schemeClr val="dk1"/>
                          </a:solidFill>
                          <a:effectLst/>
                          <a:latin typeface="+mn-lt"/>
                          <a:ea typeface="+mn-ea"/>
                          <a:cs typeface="+mn-cs"/>
                        </a:rPr>
                        <a:t>  3. Vector-borne diseases and zoonotic diseases</a:t>
                      </a:r>
                    </a:p>
                    <a:p>
                      <a:pPr rtl="1"/>
                      <a:r>
                        <a:rPr lang="en-US" sz="1800" kern="1200" dirty="0">
                          <a:solidFill>
                            <a:schemeClr val="dk1"/>
                          </a:solidFill>
                          <a:effectLst/>
                          <a:latin typeface="+mn-lt"/>
                          <a:ea typeface="+mn-ea"/>
                          <a:cs typeface="+mn-cs"/>
                        </a:rPr>
                        <a:t>  4. Water born, water related diseases</a:t>
                      </a:r>
                    </a:p>
                    <a:p>
                      <a:pPr rtl="1"/>
                      <a:r>
                        <a:rPr lang="en-US" sz="1800" kern="1200" dirty="0">
                          <a:solidFill>
                            <a:schemeClr val="dk1"/>
                          </a:solidFill>
                          <a:effectLst/>
                          <a:latin typeface="+mn-lt"/>
                          <a:ea typeface="+mn-ea"/>
                          <a:cs typeface="+mn-cs"/>
                        </a:rPr>
                        <a:t>  5. Food born and nutrition related diseases</a:t>
                      </a:r>
                    </a:p>
                  </a:txBody>
                  <a:tcPr marL="68580" marR="68580" marT="0" marB="0"/>
                </a:tc>
                <a:extLst>
                  <a:ext uri="{0D108BD9-81ED-4DB2-BD59-A6C34878D82A}">
                    <a16:rowId xmlns:a16="http://schemas.microsoft.com/office/drawing/2014/main" val="10001"/>
                  </a:ext>
                </a:extLst>
              </a:tr>
            </a:tbl>
          </a:graphicData>
        </a:graphic>
      </p:graphicFrame>
      <p:sp>
        <p:nvSpPr>
          <p:cNvPr id="4102" name="Rectangle 2"/>
          <p:cNvSpPr>
            <a:spLocks noChangeArrowheads="1"/>
          </p:cNvSpPr>
          <p:nvPr/>
        </p:nvSpPr>
        <p:spPr bwMode="auto">
          <a:xfrm>
            <a:off x="3429000" y="2362200"/>
            <a:ext cx="2438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dirty="0">
                <a:latin typeface="Times New Roman" pitchFamily="18" charset="0"/>
                <a:cs typeface="Times New Roman" pitchFamily="18" charset="0"/>
              </a:rPr>
              <a:t>YEAR</a:t>
            </a:r>
            <a:endParaRPr lang="en-US" altLang="en-US" sz="800" dirty="0">
              <a:latin typeface="Arial" pitchFamily="34" charset="0"/>
            </a:endParaRPr>
          </a:p>
          <a:p>
            <a:pPr algn="ctr">
              <a:spcBef>
                <a:spcPct val="0"/>
              </a:spcBef>
              <a:buFontTx/>
              <a:buNone/>
            </a:pPr>
            <a:r>
              <a:rPr lang="en-US" altLang="en-US" sz="1400" dirty="0">
                <a:latin typeface="Times New Roman" pitchFamily="18" charset="0"/>
                <a:cs typeface="Times New Roman" pitchFamily="18" charset="0"/>
              </a:rPr>
              <a:t>1439-1440 </a:t>
            </a:r>
            <a:r>
              <a:rPr lang="en-US" altLang="en-US" sz="800" dirty="0">
                <a:latin typeface="Arial" pitchFamily="34" charset="0"/>
                <a:cs typeface="Times New Roman" pitchFamily="18" charset="0"/>
              </a:rPr>
              <a:t>Hajji</a:t>
            </a:r>
            <a:endParaRPr lang="en-US" altLang="en-US" sz="800" dirty="0">
              <a:latin typeface="Arial" pitchFamily="34" charset="0"/>
            </a:endParaRPr>
          </a:p>
          <a:p>
            <a:pPr algn="ctr">
              <a:spcBef>
                <a:spcPct val="0"/>
              </a:spcBef>
              <a:buFontTx/>
              <a:buNone/>
            </a:pPr>
            <a:r>
              <a:rPr lang="en-US" altLang="en-US" sz="1400" dirty="0">
                <a:latin typeface="Times New Roman" pitchFamily="18" charset="0"/>
                <a:cs typeface="Times New Roman" pitchFamily="18" charset="0"/>
              </a:rPr>
              <a:t>2018 - 2019</a:t>
            </a:r>
            <a:r>
              <a:rPr lang="en-US" altLang="en-US" sz="1000" b="1" dirty="0">
                <a:latin typeface="Arial" pitchFamily="34" charset="0"/>
                <a:cs typeface="Times New Roman" pitchFamily="18" charset="0"/>
              </a:rPr>
              <a:t> </a:t>
            </a:r>
            <a:r>
              <a:rPr lang="en-US" altLang="en-US" sz="800" dirty="0">
                <a:latin typeface="Arial" pitchFamily="34" charset="0"/>
                <a:cs typeface="Times New Roman" pitchFamily="18" charset="0"/>
              </a:rPr>
              <a:t>Gregorian</a:t>
            </a:r>
            <a:endParaRPr lang="en-US" altLang="en-US" sz="800" dirty="0">
              <a:latin typeface="Arial" pitchFamily="34" charset="0"/>
            </a:endParaRPr>
          </a:p>
          <a:p>
            <a:pPr algn="ctr">
              <a:spcBef>
                <a:spcPct val="0"/>
              </a:spcBef>
              <a:buFontTx/>
              <a:buNone/>
            </a:pPr>
            <a:r>
              <a:rPr lang="en-US" altLang="en-US" sz="1000" dirty="0"/>
              <a:t>   </a:t>
            </a:r>
            <a:endParaRPr lang="en-US" altLang="en-US" sz="1800" dirty="0">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leechd.com/EH/Images/IndoorAirQual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52400"/>
            <a:ext cx="756285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arn(inVertical)">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371600"/>
            <a:ext cx="306546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SECOND-HAND SMOKE</a:t>
            </a:r>
          </a:p>
        </p:txBody>
      </p:sp>
      <p:pic>
        <p:nvPicPr>
          <p:cNvPr id="34819" name="Picture 2" descr="http://womenshealth.gov/smoking-how-to-quit/images/second-hand-smo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613" y="1362075"/>
            <a:ext cx="3900487"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http://www.eldercareresourcespittsburgh.com/wp-content/themes/seventeen/functions/timthumb.php?src=http://www.eldercareresourcespittsburgh.com/wp-content/uploads/2012/09/second-hand-smoke.jpg&amp;w=540&amp;h=250&amp;z=1&amp;q=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733800"/>
            <a:ext cx="5143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2"/>
          <p:cNvSpPr>
            <a:spLocks noChangeArrowheads="1"/>
          </p:cNvSpPr>
          <p:nvPr/>
        </p:nvSpPr>
        <p:spPr bwMode="auto">
          <a:xfrm>
            <a:off x="1447800" y="2046288"/>
            <a:ext cx="3352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Second-hand smoke is tobacco smoke which affects persons other than the 'active' smoker.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arn(inVertical)">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447800"/>
            <a:ext cx="1120775"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RADON</a:t>
            </a:r>
          </a:p>
        </p:txBody>
      </p:sp>
      <p:sp>
        <p:nvSpPr>
          <p:cNvPr id="34819" name="Rectangle 2"/>
          <p:cNvSpPr>
            <a:spLocks noChangeArrowheads="1"/>
          </p:cNvSpPr>
          <p:nvPr/>
        </p:nvSpPr>
        <p:spPr bwMode="auto">
          <a:xfrm>
            <a:off x="1600200" y="2209800"/>
            <a:ext cx="358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u="sng">
                <a:latin typeface="Arial" pitchFamily="34" charset="0"/>
              </a:rPr>
              <a:t>Radon is an invisible, radioactive atomic </a:t>
            </a:r>
            <a:r>
              <a:rPr lang="en-US" altLang="en-US" sz="2400" u="sng">
                <a:solidFill>
                  <a:srgbClr val="FF0000"/>
                </a:solidFill>
                <a:latin typeface="Arial" pitchFamily="34" charset="0"/>
              </a:rPr>
              <a:t>gas</a:t>
            </a:r>
            <a:r>
              <a:rPr lang="en-US" altLang="en-US" sz="2400" u="sng">
                <a:latin typeface="Arial" pitchFamily="34" charset="0"/>
              </a:rPr>
              <a:t> </a:t>
            </a:r>
            <a:r>
              <a:rPr lang="en-US" altLang="en-US" sz="2400">
                <a:latin typeface="Arial" pitchFamily="34" charset="0"/>
              </a:rPr>
              <a:t>that results from the </a:t>
            </a:r>
            <a:r>
              <a:rPr lang="en-US" altLang="en-US" sz="2400" u="sng">
                <a:latin typeface="Arial" pitchFamily="34" charset="0"/>
              </a:rPr>
              <a:t>radioactive decay </a:t>
            </a:r>
            <a:r>
              <a:rPr lang="en-US" altLang="en-US" sz="2400">
                <a:latin typeface="Arial" pitchFamily="34" charset="0"/>
              </a:rPr>
              <a:t>of </a:t>
            </a:r>
            <a:r>
              <a:rPr lang="en-US" altLang="en-US" sz="2400">
                <a:solidFill>
                  <a:srgbClr val="FF0000"/>
                </a:solidFill>
                <a:latin typeface="Arial" pitchFamily="34" charset="0"/>
              </a:rPr>
              <a:t>radium</a:t>
            </a:r>
            <a:r>
              <a:rPr lang="en-US" altLang="en-US" sz="2400">
                <a:latin typeface="Arial" pitchFamily="34" charset="0"/>
              </a:rPr>
              <a:t>, which may be found in rock formations beneath buildings or in certain building materials themselves. </a:t>
            </a:r>
          </a:p>
        </p:txBody>
      </p:sp>
      <p:pic>
        <p:nvPicPr>
          <p:cNvPr id="34820" name="Picture 2" descr="http://0.tqn.com/d/chemistry/1/0/M/J/1/Ra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84375"/>
            <a:ext cx="37719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arn(inVertical)">
                                      <p:cBhvr>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barn(inVertical)">
                                      <p:cBhvr>
                                        <p:cTn id="12"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azgs.az.gov/GEOHAZARDS/images/radon_movement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400"/>
            <a:ext cx="50292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1"/>
          <p:cNvSpPr>
            <a:spLocks noChangeArrowheads="1"/>
          </p:cNvSpPr>
          <p:nvPr/>
        </p:nvSpPr>
        <p:spPr bwMode="auto">
          <a:xfrm>
            <a:off x="1295400" y="4495800"/>
            <a:ext cx="7772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Radon is probably the most pervasive serious hazard for indoor air in the United States and Europe, probably responsible for tens of thousands of deaths from lung cancer each year.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1000"/>
                                        <p:tgtEl>
                                          <p:spTgt spid="35843"/>
                                        </p:tgtEl>
                                      </p:cBhvr>
                                    </p:animEffect>
                                    <p:anim calcmode="lin" valueType="num">
                                      <p:cBhvr>
                                        <p:cTn id="8" dur="1000" fill="hold"/>
                                        <p:tgtEl>
                                          <p:spTgt spid="35843"/>
                                        </p:tgtEl>
                                        <p:attrNameLst>
                                          <p:attrName>ppt_x</p:attrName>
                                        </p:attrNameLst>
                                      </p:cBhvr>
                                      <p:tavLst>
                                        <p:tav tm="0">
                                          <p:val>
                                            <p:strVal val="#ppt_x"/>
                                          </p:val>
                                        </p:tav>
                                        <p:tav tm="100000">
                                          <p:val>
                                            <p:strVal val="#ppt_x"/>
                                          </p:val>
                                        </p:tav>
                                      </p:tavLst>
                                    </p:anim>
                                    <p:anim calcmode="lin" valueType="num">
                                      <p:cBhvr>
                                        <p:cTn id="9" dur="1000" fill="hold"/>
                                        <p:tgtEl>
                                          <p:spTgt spid="358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600" y="1295400"/>
            <a:ext cx="437356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MOULDS AND OTHER ALLERGENS</a:t>
            </a:r>
          </a:p>
        </p:txBody>
      </p:sp>
      <p:sp>
        <p:nvSpPr>
          <p:cNvPr id="36867" name="Rectangle 2"/>
          <p:cNvSpPr>
            <a:spLocks noChangeArrowheads="1"/>
          </p:cNvSpPr>
          <p:nvPr/>
        </p:nvSpPr>
        <p:spPr bwMode="auto">
          <a:xfrm>
            <a:off x="1447800" y="19812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These biological chemicals can arise from a host of means, but there are two common classes:</a:t>
            </a:r>
          </a:p>
        </p:txBody>
      </p:sp>
      <p:sp>
        <p:nvSpPr>
          <p:cNvPr id="36868" name="Rectangle 3"/>
          <p:cNvSpPr>
            <a:spLocks noChangeArrowheads="1"/>
          </p:cNvSpPr>
          <p:nvPr/>
        </p:nvSpPr>
        <p:spPr bwMode="auto">
          <a:xfrm>
            <a:off x="1227138" y="300355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AutoNum type="alphaLcParenBoth"/>
            </a:pPr>
            <a:r>
              <a:rPr lang="en-US" altLang="en-US" sz="2400">
                <a:latin typeface="Arial" pitchFamily="34" charset="0"/>
              </a:rPr>
              <a:t>Moisture induced growth of mold colonies and </a:t>
            </a:r>
          </a:p>
          <a:p>
            <a:pPr eaLnBrk="1" hangingPunct="1">
              <a:spcBef>
                <a:spcPct val="0"/>
              </a:spcBef>
              <a:buFontTx/>
              <a:buAutoNum type="alphaLcParenBoth"/>
            </a:pPr>
            <a:endParaRPr lang="en-US" altLang="en-US" sz="2400">
              <a:latin typeface="Arial" pitchFamily="34" charset="0"/>
            </a:endParaRPr>
          </a:p>
          <a:p>
            <a:pPr eaLnBrk="1" hangingPunct="1">
              <a:spcBef>
                <a:spcPct val="0"/>
              </a:spcBef>
              <a:buFontTx/>
              <a:buAutoNum type="alphaLcParenBoth"/>
            </a:pPr>
            <a:r>
              <a:rPr lang="en-US" altLang="en-US" sz="2400">
                <a:latin typeface="Arial" pitchFamily="34" charset="0"/>
              </a:rPr>
              <a:t>Natural released into the air such as animal dander and plant pollen. </a:t>
            </a:r>
          </a:p>
        </p:txBody>
      </p:sp>
      <p:pic>
        <p:nvPicPr>
          <p:cNvPr id="37893" name="Picture 2" descr="http://neutocrete.com/wp-content/uploads/2012/04/molbblo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067050"/>
            <a:ext cx="2949575"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1000"/>
                                        <p:tgtEl>
                                          <p:spTgt spid="36867"/>
                                        </p:tgtEl>
                                      </p:cBhvr>
                                    </p:animEffect>
                                    <p:anim calcmode="lin" valueType="num">
                                      <p:cBhvr>
                                        <p:cTn id="8" dur="1000" fill="hold"/>
                                        <p:tgtEl>
                                          <p:spTgt spid="36867"/>
                                        </p:tgtEl>
                                        <p:attrNameLst>
                                          <p:attrName>ppt_x</p:attrName>
                                        </p:attrNameLst>
                                      </p:cBhvr>
                                      <p:tavLst>
                                        <p:tav tm="0">
                                          <p:val>
                                            <p:strVal val="#ppt_x"/>
                                          </p:val>
                                        </p:tav>
                                        <p:tav tm="100000">
                                          <p:val>
                                            <p:strVal val="#ppt_x"/>
                                          </p:val>
                                        </p:tav>
                                      </p:tavLst>
                                    </p:anim>
                                    <p:anim calcmode="lin" valueType="num">
                                      <p:cBhvr>
                                        <p:cTn id="9" dur="1000" fill="hold"/>
                                        <p:tgtEl>
                                          <p:spTgt spid="3686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8"/>
                                        </p:tgtEl>
                                        <p:attrNameLst>
                                          <p:attrName>style.visibility</p:attrName>
                                        </p:attrNameLst>
                                      </p:cBhvr>
                                      <p:to>
                                        <p:strVal val="visible"/>
                                      </p:to>
                                    </p:set>
                                    <p:animEffect transition="in" filter="fade">
                                      <p:cBhvr>
                                        <p:cTn id="14" dur="1000"/>
                                        <p:tgtEl>
                                          <p:spTgt spid="36868"/>
                                        </p:tgtEl>
                                      </p:cBhvr>
                                    </p:animEffect>
                                    <p:anim calcmode="lin" valueType="num">
                                      <p:cBhvr>
                                        <p:cTn id="15" dur="1000" fill="hold"/>
                                        <p:tgtEl>
                                          <p:spTgt spid="36868"/>
                                        </p:tgtEl>
                                        <p:attrNameLst>
                                          <p:attrName>ppt_x</p:attrName>
                                        </p:attrNameLst>
                                      </p:cBhvr>
                                      <p:tavLst>
                                        <p:tav tm="0">
                                          <p:val>
                                            <p:strVal val="#ppt_x"/>
                                          </p:val>
                                        </p:tav>
                                        <p:tav tm="100000">
                                          <p:val>
                                            <p:strVal val="#ppt_x"/>
                                          </p:val>
                                        </p:tav>
                                      </p:tavLst>
                                    </p:anim>
                                    <p:anim calcmode="lin" valueType="num">
                                      <p:cBhvr>
                                        <p:cTn id="16" dur="1000" fill="hold"/>
                                        <p:tgtEl>
                                          <p:spTgt spid="36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http://uglyhousephotos.com/wordpress/wp-content/uploads/2008/10/081030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143000"/>
            <a:ext cx="26670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http://neutocrete.com/wp-content/uploads/2012/04/molbblo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36650"/>
            <a:ext cx="263366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www.newjerseymoldbusters.com/Mold_Behind_WallPaper_N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970338"/>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http://www.blackmoldstachybotrys.com/wp-content/uploads/2012/02/Black-Mold-Test-La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00" y="3957638"/>
            <a:ext cx="194786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3"/>
          <p:cNvSpPr>
            <a:spLocks noChangeArrowheads="1"/>
          </p:cNvSpPr>
          <p:nvPr/>
        </p:nvSpPr>
        <p:spPr bwMode="auto">
          <a:xfrm>
            <a:off x="1295400" y="3105150"/>
            <a:ext cx="74342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latin typeface="Arial" pitchFamily="34" charset="0"/>
              </a:rPr>
              <a:t>There are some varieties of mould that contain toxic compounds (</a:t>
            </a:r>
            <a:r>
              <a:rPr lang="en-US" altLang="en-US" sz="2400" b="1">
                <a:solidFill>
                  <a:srgbClr val="FF0000"/>
                </a:solidFill>
                <a:latin typeface="Arial" pitchFamily="34" charset="0"/>
              </a:rPr>
              <a:t>mycotoxins</a:t>
            </a:r>
            <a:r>
              <a:rPr lang="en-US" altLang="en-US" sz="2400">
                <a:latin typeface="Arial" pitchFamily="34"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225" y="1219200"/>
            <a:ext cx="276701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CARBON MONOXIDE</a:t>
            </a:r>
          </a:p>
        </p:txBody>
      </p:sp>
      <p:sp>
        <p:nvSpPr>
          <p:cNvPr id="38915" name="Rectangle 2"/>
          <p:cNvSpPr>
            <a:spLocks noChangeArrowheads="1"/>
          </p:cNvSpPr>
          <p:nvPr/>
        </p:nvSpPr>
        <p:spPr bwMode="auto">
          <a:xfrm>
            <a:off x="1455738" y="2133600"/>
            <a:ext cx="743108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A colourless, odourless gas that is a byproduct of incomplete combustion of fossil fuels. </a:t>
            </a: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r>
              <a:rPr lang="en-US" altLang="en-US" sz="2400">
                <a:latin typeface="Arial" pitchFamily="34" charset="0"/>
              </a:rPr>
              <a:t>Common sources of carbon monoxide are tobacco smoke, space heaters using fossil fuels, defective central heating furnaces and automobile exhaust.</a:t>
            </a:r>
          </a:p>
        </p:txBody>
      </p:sp>
      <p:pic>
        <p:nvPicPr>
          <p:cNvPr id="39940" name="Picture 2" descr="http://www.pasafehomes.org/wp-content/uploads/2009/04/co-cau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550" y="2873375"/>
            <a:ext cx="50006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arn(inVertic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95400"/>
            <a:ext cx="4383088"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VOLATILE ORGANIC COMPOUNDS</a:t>
            </a:r>
          </a:p>
        </p:txBody>
      </p:sp>
      <p:sp>
        <p:nvSpPr>
          <p:cNvPr id="39939" name="Rectangle 2"/>
          <p:cNvSpPr>
            <a:spLocks noChangeArrowheads="1"/>
          </p:cNvSpPr>
          <p:nvPr/>
        </p:nvSpPr>
        <p:spPr bwMode="auto">
          <a:xfrm>
            <a:off x="1371600" y="2016125"/>
            <a:ext cx="7543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Concentrations of many VOCs are consistently higher indoors (</a:t>
            </a:r>
            <a:r>
              <a:rPr lang="en-US" altLang="en-US" sz="2400" b="1">
                <a:solidFill>
                  <a:srgbClr val="FF0000"/>
                </a:solidFill>
                <a:latin typeface="Arial" pitchFamily="34" charset="0"/>
              </a:rPr>
              <a:t>up to ten times higher</a:t>
            </a:r>
            <a:r>
              <a:rPr lang="en-US" altLang="en-US" sz="2400">
                <a:latin typeface="Arial" pitchFamily="34" charset="0"/>
              </a:rPr>
              <a:t>) than outdoors. </a:t>
            </a:r>
          </a:p>
        </p:txBody>
      </p:sp>
      <p:sp>
        <p:nvSpPr>
          <p:cNvPr id="39940" name="Rectangle 3"/>
          <p:cNvSpPr>
            <a:spLocks noChangeArrowheads="1"/>
          </p:cNvSpPr>
          <p:nvPr/>
        </p:nvSpPr>
        <p:spPr bwMode="auto">
          <a:xfrm>
            <a:off x="1404938" y="3200400"/>
            <a:ext cx="7391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latin typeface="Arial" pitchFamily="34" charset="0"/>
              </a:rPr>
              <a:t>Examples</a:t>
            </a:r>
            <a:r>
              <a:rPr lang="en-US" altLang="en-US" sz="2400">
                <a:latin typeface="Arial" pitchFamily="34" charset="0"/>
              </a:rPr>
              <a:t> include: </a:t>
            </a:r>
            <a:r>
              <a:rPr lang="en-US" altLang="en-US" sz="2400" u="sng">
                <a:latin typeface="Arial" pitchFamily="34" charset="0"/>
              </a:rPr>
              <a:t>paints</a:t>
            </a:r>
            <a:r>
              <a:rPr lang="en-US" altLang="en-US" sz="2400">
                <a:latin typeface="Arial" pitchFamily="34" charset="0"/>
              </a:rPr>
              <a:t> and </a:t>
            </a:r>
            <a:r>
              <a:rPr lang="en-US" altLang="en-US" sz="2400" u="sng">
                <a:latin typeface="Arial" pitchFamily="34" charset="0"/>
              </a:rPr>
              <a:t>lacquers</a:t>
            </a:r>
            <a:r>
              <a:rPr lang="en-US" altLang="en-US" sz="2400">
                <a:latin typeface="Arial" pitchFamily="34" charset="0"/>
              </a:rPr>
              <a:t>, </a:t>
            </a:r>
            <a:r>
              <a:rPr lang="en-US" altLang="en-US" sz="2400" u="sng">
                <a:latin typeface="Arial" pitchFamily="34" charset="0"/>
              </a:rPr>
              <a:t>paint strippers</a:t>
            </a:r>
            <a:r>
              <a:rPr lang="en-US" altLang="en-US" sz="2400">
                <a:latin typeface="Arial" pitchFamily="34" charset="0"/>
              </a:rPr>
              <a:t>, </a:t>
            </a:r>
            <a:r>
              <a:rPr lang="en-US" altLang="en-US" sz="2400" u="sng">
                <a:latin typeface="Arial" pitchFamily="34" charset="0"/>
              </a:rPr>
              <a:t>cleaning supplies</a:t>
            </a:r>
            <a:r>
              <a:rPr lang="en-US" altLang="en-US" sz="2400">
                <a:latin typeface="Arial" pitchFamily="34" charset="0"/>
              </a:rPr>
              <a:t>, </a:t>
            </a:r>
            <a:r>
              <a:rPr lang="en-US" altLang="en-US" sz="2400" u="sng">
                <a:latin typeface="Arial" pitchFamily="34" charset="0"/>
              </a:rPr>
              <a:t>pesticides</a:t>
            </a:r>
            <a:r>
              <a:rPr lang="en-US" altLang="en-US" sz="2400">
                <a:latin typeface="Arial" pitchFamily="34" charset="0"/>
              </a:rPr>
              <a:t>, building materials and </a:t>
            </a:r>
            <a:r>
              <a:rPr lang="en-US" altLang="en-US" sz="2400" u="sng">
                <a:latin typeface="Arial" pitchFamily="34" charset="0"/>
              </a:rPr>
              <a:t>furnishings</a:t>
            </a:r>
            <a:r>
              <a:rPr lang="en-US" altLang="en-US" sz="2400">
                <a:latin typeface="Arial" pitchFamily="34" charset="0"/>
              </a:rPr>
              <a:t>, </a:t>
            </a:r>
            <a:r>
              <a:rPr lang="en-US" altLang="en-US" sz="2400" u="sng">
                <a:latin typeface="Arial" pitchFamily="34" charset="0"/>
              </a:rPr>
              <a:t>office equipment </a:t>
            </a:r>
            <a:r>
              <a:rPr lang="en-US" altLang="en-US" sz="2400">
                <a:latin typeface="Arial" pitchFamily="34" charset="0"/>
              </a:rPr>
              <a:t>such as copiers and printers, </a:t>
            </a:r>
            <a:r>
              <a:rPr lang="en-US" altLang="en-US" sz="2400" u="sng">
                <a:latin typeface="Arial" pitchFamily="34" charset="0"/>
              </a:rPr>
              <a:t>correction fluids </a:t>
            </a:r>
            <a:r>
              <a:rPr lang="en-US" altLang="en-US" sz="2400">
                <a:latin typeface="Arial" pitchFamily="34" charset="0"/>
              </a:rPr>
              <a:t>and </a:t>
            </a:r>
            <a:r>
              <a:rPr lang="en-US" altLang="en-US" sz="2400" u="sng">
                <a:latin typeface="Arial" pitchFamily="34" charset="0"/>
              </a:rPr>
              <a:t>carbonless copy paper</a:t>
            </a:r>
            <a:r>
              <a:rPr lang="en-US" altLang="en-US" sz="2400">
                <a:latin typeface="Arial" pitchFamily="34" charset="0"/>
              </a:rPr>
              <a:t>, graphics and craft materials including </a:t>
            </a:r>
            <a:r>
              <a:rPr lang="en-US" altLang="en-US" sz="2400" u="sng">
                <a:latin typeface="Arial" pitchFamily="34" charset="0"/>
              </a:rPr>
              <a:t>glues</a:t>
            </a:r>
            <a:r>
              <a:rPr lang="en-US" altLang="en-US" sz="2400">
                <a:latin typeface="Arial" pitchFamily="34" charset="0"/>
              </a:rPr>
              <a:t> and </a:t>
            </a:r>
            <a:r>
              <a:rPr lang="en-US" altLang="en-US" sz="2400" u="sng">
                <a:latin typeface="Arial" pitchFamily="34" charset="0"/>
              </a:rPr>
              <a:t>adhesives</a:t>
            </a:r>
            <a:r>
              <a:rPr lang="en-US" altLang="en-US" sz="2400">
                <a:latin typeface="Arial" pitchFamily="34" charset="0"/>
              </a:rPr>
              <a:t>, </a:t>
            </a:r>
            <a:r>
              <a:rPr lang="en-US" altLang="en-US" sz="2400" u="sng">
                <a:latin typeface="Arial" pitchFamily="34" charset="0"/>
              </a:rPr>
              <a:t>permanent markers</a:t>
            </a:r>
            <a:r>
              <a:rPr lang="en-US" altLang="en-US" sz="2400">
                <a:latin typeface="Arial" pitchFamily="34" charset="0"/>
              </a:rPr>
              <a:t>, and </a:t>
            </a:r>
            <a:r>
              <a:rPr lang="en-US" altLang="en-US" sz="2400" u="sng">
                <a:latin typeface="Arial" pitchFamily="34" charset="0"/>
              </a:rPr>
              <a:t>photographic solutions</a:t>
            </a:r>
            <a:r>
              <a:rPr lang="en-US" altLang="en-US" sz="240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arn(inVertical)">
                                      <p:cBhvr>
                                        <p:cTn id="7" dur="500"/>
                                        <p:tgtEl>
                                          <p:spTgt spid="39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fade">
                                      <p:cBhvr>
                                        <p:cTn id="12" dur="1000"/>
                                        <p:tgtEl>
                                          <p:spTgt spid="39940"/>
                                        </p:tgtEl>
                                      </p:cBhvr>
                                    </p:animEffect>
                                    <p:anim calcmode="lin" valueType="num">
                                      <p:cBhvr>
                                        <p:cTn id="13" dur="1000" fill="hold"/>
                                        <p:tgtEl>
                                          <p:spTgt spid="39940"/>
                                        </p:tgtEl>
                                        <p:attrNameLst>
                                          <p:attrName>ppt_x</p:attrName>
                                        </p:attrNameLst>
                                      </p:cBhvr>
                                      <p:tavLst>
                                        <p:tav tm="0">
                                          <p:val>
                                            <p:strVal val="#ppt_x"/>
                                          </p:val>
                                        </p:tav>
                                        <p:tav tm="100000">
                                          <p:val>
                                            <p:strVal val="#ppt_x"/>
                                          </p:val>
                                        </p:tav>
                                      </p:tavLst>
                                    </p:anim>
                                    <p:anim calcmode="lin" valueType="num">
                                      <p:cBhvr>
                                        <p:cTn id="14" dur="1000" fill="hold"/>
                                        <p:tgtEl>
                                          <p:spTgt spid="399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95400"/>
            <a:ext cx="1722438"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LEGIONELLA</a:t>
            </a:r>
          </a:p>
        </p:txBody>
      </p:sp>
      <p:sp>
        <p:nvSpPr>
          <p:cNvPr id="40963" name="Rectangle 2"/>
          <p:cNvSpPr>
            <a:spLocks noChangeArrowheads="1"/>
          </p:cNvSpPr>
          <p:nvPr/>
        </p:nvSpPr>
        <p:spPr bwMode="auto">
          <a:xfrm>
            <a:off x="1395413" y="3328988"/>
            <a:ext cx="7543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latin typeface="Arial" pitchFamily="34" charset="0"/>
              </a:rPr>
              <a:t>Legionellosis or Legionnaire's Disease </a:t>
            </a:r>
            <a:r>
              <a:rPr lang="en-US" altLang="en-US" sz="2400">
                <a:latin typeface="Arial" pitchFamily="34" charset="0"/>
              </a:rPr>
              <a:t>is caused by a waterborne bacterium Legionella that grows best in slow-moving or still, warm water. </a:t>
            </a:r>
          </a:p>
          <a:p>
            <a:pPr eaLnBrk="1" hangingPunct="1">
              <a:spcBef>
                <a:spcPct val="0"/>
              </a:spcBef>
              <a:buFontTx/>
              <a:buNone/>
            </a:pPr>
            <a:endParaRPr lang="en-US" altLang="en-US" sz="2400">
              <a:latin typeface="Arial" pitchFamily="34" charset="0"/>
            </a:endParaRPr>
          </a:p>
          <a:p>
            <a:pPr eaLnBrk="1" hangingPunct="1">
              <a:spcBef>
                <a:spcPct val="0"/>
              </a:spcBef>
              <a:buFontTx/>
              <a:buNone/>
            </a:pPr>
            <a:r>
              <a:rPr lang="en-US" altLang="en-US" sz="2400">
                <a:latin typeface="Arial" pitchFamily="34" charset="0"/>
              </a:rPr>
              <a:t>The primary </a:t>
            </a:r>
            <a:r>
              <a:rPr lang="en-US" altLang="en-US" sz="2400" u="sng">
                <a:latin typeface="Arial" pitchFamily="34" charset="0"/>
              </a:rPr>
              <a:t>route of exposure </a:t>
            </a:r>
            <a:r>
              <a:rPr lang="en-US" altLang="en-US" sz="2400">
                <a:latin typeface="Arial" pitchFamily="34" charset="0"/>
              </a:rPr>
              <a:t>is through the creation of an </a:t>
            </a:r>
            <a:r>
              <a:rPr lang="en-US" altLang="en-US" sz="2400">
                <a:solidFill>
                  <a:srgbClr val="FF0000"/>
                </a:solidFill>
                <a:latin typeface="Arial" pitchFamily="34" charset="0"/>
              </a:rPr>
              <a:t>aerosol effect</a:t>
            </a:r>
            <a:r>
              <a:rPr lang="en-US" altLang="en-US" sz="2400">
                <a:latin typeface="Arial" pitchFamily="34" charset="0"/>
              </a:rPr>
              <a:t>, most commonly from </a:t>
            </a:r>
            <a:r>
              <a:rPr lang="en-US" altLang="en-US" sz="2400">
                <a:solidFill>
                  <a:srgbClr val="FF0000"/>
                </a:solidFill>
                <a:latin typeface="Arial" pitchFamily="34" charset="0"/>
              </a:rPr>
              <a:t>evaporative cooling towers</a:t>
            </a:r>
            <a:r>
              <a:rPr lang="en-US" altLang="en-US" sz="2400">
                <a:latin typeface="Arial" pitchFamily="34" charset="0"/>
              </a:rPr>
              <a:t> or </a:t>
            </a:r>
            <a:r>
              <a:rPr lang="en-US" altLang="en-US" sz="2400">
                <a:solidFill>
                  <a:srgbClr val="FF0000"/>
                </a:solidFill>
                <a:latin typeface="Arial" pitchFamily="34" charset="0"/>
              </a:rPr>
              <a:t>showerheads</a:t>
            </a:r>
            <a:r>
              <a:rPr lang="en-US" altLang="en-US" sz="2400">
                <a:latin typeface="Arial" pitchFamily="34" charset="0"/>
              </a:rPr>
              <a:t>. </a:t>
            </a:r>
          </a:p>
        </p:txBody>
      </p:sp>
      <p:pic>
        <p:nvPicPr>
          <p:cNvPr id="40965" name="Picture 4" descr="http://upload.wikimedia.org/wikipedia/commons/a/ab/Legionella_pneumophila_(S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138" y="1295400"/>
            <a:ext cx="2989262"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http://www.zandair.com/Portals/26263/images/iStock_000012689586XSmall-resized-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93875"/>
            <a:ext cx="20907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barn(inVertical)">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barn(inVertical)">
                                      <p:cBhvr>
                                        <p:cTn id="12" dur="500"/>
                                        <p:tgtEl>
                                          <p:spTgt spid="409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963"/>
                                        </p:tgtEl>
                                        <p:attrNameLst>
                                          <p:attrName>style.visibility</p:attrName>
                                        </p:attrNameLst>
                                      </p:cBhvr>
                                      <p:to>
                                        <p:strVal val="visible"/>
                                      </p:to>
                                    </p:set>
                                    <p:animEffect transition="in" filter="barn(inVertical)">
                                      <p:cBhvr>
                                        <p:cTn id="1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371600" y="129540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Legionella testing typically involves </a:t>
            </a:r>
            <a:r>
              <a:rPr lang="en-US" altLang="en-US" sz="2400" u="sng">
                <a:latin typeface="Arial" pitchFamily="34" charset="0"/>
              </a:rPr>
              <a:t>collecting water samples </a:t>
            </a:r>
            <a:r>
              <a:rPr lang="en-US" altLang="en-US" sz="2400">
                <a:latin typeface="Arial" pitchFamily="34" charset="0"/>
              </a:rPr>
              <a:t>and </a:t>
            </a:r>
            <a:r>
              <a:rPr lang="en-US" altLang="en-US" sz="2400" u="sng">
                <a:latin typeface="Arial" pitchFamily="34" charset="0"/>
              </a:rPr>
              <a:t>surface swabs </a:t>
            </a:r>
            <a:r>
              <a:rPr lang="en-US" altLang="en-US" sz="2400">
                <a:latin typeface="Arial" pitchFamily="34" charset="0"/>
              </a:rPr>
              <a:t>from evaporative cooling basins, shower heads, and other locations where warm water collects</a:t>
            </a:r>
          </a:p>
        </p:txBody>
      </p:sp>
      <p:pic>
        <p:nvPicPr>
          <p:cNvPr id="41987" name="Picture 2" descr="http://t0.gstatic.com/images?q=tbn:ANd9GcSFoHx1K1ug21MB3Xk9DVGOaCR0cXeGIcMF5T02BJaGkc2Fbn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206500"/>
            <a:ext cx="18383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http://www.allbacteria.com/wp-content/uploads/2012/09/legionell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3692525"/>
            <a:ext cx="28575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arn(inVertical)">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454CE6-1CE4-43FA-B22E-224CC583D019}"/>
              </a:ext>
            </a:extLst>
          </p:cNvPr>
          <p:cNvSpPr>
            <a:spLocks noGrp="1"/>
          </p:cNvSpPr>
          <p:nvPr>
            <p:ph type="sldNum" sz="quarter" idx="12"/>
          </p:nvPr>
        </p:nvSpPr>
        <p:spPr/>
        <p:txBody>
          <a:bodyPr/>
          <a:lstStyle/>
          <a:p>
            <a:pPr>
              <a:defRPr/>
            </a:pPr>
            <a:fld id="{DB4E3AB9-CF4E-46C4-BB9B-A00350E1FDEC}" type="slidenum">
              <a:rPr lang="en-US" smtClean="0"/>
              <a:pPr>
                <a:defRPr/>
              </a:pPr>
              <a:t>2</a:t>
            </a:fld>
            <a:endParaRPr lang="en-US" dirty="0"/>
          </a:p>
        </p:txBody>
      </p:sp>
      <p:pic>
        <p:nvPicPr>
          <p:cNvPr id="3" name="Picture 2">
            <a:extLst>
              <a:ext uri="{FF2B5EF4-FFF2-40B4-BE49-F238E27FC236}">
                <a16:creationId xmlns:a16="http://schemas.microsoft.com/office/drawing/2014/main" id="{DA397DEF-A84E-4E0E-9E73-ABE085869F5C}"/>
              </a:ext>
            </a:extLst>
          </p:cNvPr>
          <p:cNvPicPr>
            <a:picLocks noChangeAspect="1"/>
          </p:cNvPicPr>
          <p:nvPr/>
        </p:nvPicPr>
        <p:blipFill rotWithShape="1">
          <a:blip r:embed="rId2"/>
          <a:srcRect l="35833" t="20371" r="15833" b="12963"/>
          <a:stretch/>
        </p:blipFill>
        <p:spPr>
          <a:xfrm>
            <a:off x="1447800" y="1142999"/>
            <a:ext cx="6781800" cy="5261741"/>
          </a:xfrm>
          <a:prstGeom prst="rect">
            <a:avLst/>
          </a:prstGeom>
        </p:spPr>
      </p:pic>
    </p:spTree>
    <p:extLst>
      <p:ext uri="{BB962C8B-B14F-4D97-AF65-F5344CB8AC3E}">
        <p14:creationId xmlns:p14="http://schemas.microsoft.com/office/powerpoint/2010/main" val="12848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19200"/>
            <a:ext cx="2352675"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ASBESTOS FIBRES</a:t>
            </a:r>
          </a:p>
        </p:txBody>
      </p:sp>
      <p:sp>
        <p:nvSpPr>
          <p:cNvPr id="43011" name="Rectangle 2"/>
          <p:cNvSpPr>
            <a:spLocks noChangeArrowheads="1"/>
          </p:cNvSpPr>
          <p:nvPr/>
        </p:nvSpPr>
        <p:spPr bwMode="auto">
          <a:xfrm>
            <a:off x="1371600" y="19050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Asbestos is found in older homes and buildings, but it is most dangerous in schools and industrial settings</a:t>
            </a:r>
          </a:p>
        </p:txBody>
      </p:sp>
      <p:pic>
        <p:nvPicPr>
          <p:cNvPr id="44036" name="Picture 2" descr="http://c0263062.cdn.cloudfiles.rackspacecloud.com/content/images/sized/asbestos-abatement-drafty-house-rehab_7396819a14938544bc9f9d14403779ec_3x2_jpg_600x400_q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768600"/>
            <a:ext cx="4648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barn(inVertical)">
                                      <p:cBhvr>
                                        <p:cTn id="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A5D225-25C5-4C4C-9141-3686289DD01F}"/>
              </a:ext>
            </a:extLst>
          </p:cNvPr>
          <p:cNvSpPr>
            <a:spLocks noGrp="1"/>
          </p:cNvSpPr>
          <p:nvPr>
            <p:ph type="sldNum" sz="quarter" idx="12"/>
          </p:nvPr>
        </p:nvSpPr>
        <p:spPr/>
        <p:txBody>
          <a:bodyPr/>
          <a:lstStyle/>
          <a:p>
            <a:pPr>
              <a:defRPr/>
            </a:pPr>
            <a:fld id="{DB4E3AB9-CF4E-46C4-BB9B-A00350E1FDEC}" type="slidenum">
              <a:rPr lang="en-US" smtClean="0"/>
              <a:pPr>
                <a:defRPr/>
              </a:pPr>
              <a:t>21</a:t>
            </a:fld>
            <a:endParaRPr lang="en-US" dirty="0"/>
          </a:p>
        </p:txBody>
      </p:sp>
      <p:sp>
        <p:nvSpPr>
          <p:cNvPr id="3" name="Rectangle 2">
            <a:extLst>
              <a:ext uri="{FF2B5EF4-FFF2-40B4-BE49-F238E27FC236}">
                <a16:creationId xmlns:a16="http://schemas.microsoft.com/office/drawing/2014/main" id="{6E2B102C-8A93-46D3-BF5C-C11B4E524CCD}"/>
              </a:ext>
            </a:extLst>
          </p:cNvPr>
          <p:cNvSpPr/>
          <p:nvPr/>
        </p:nvSpPr>
        <p:spPr>
          <a:xfrm>
            <a:off x="1676400" y="1371600"/>
            <a:ext cx="6553200" cy="1077218"/>
          </a:xfrm>
          <a:prstGeom prst="rect">
            <a:avLst/>
          </a:prstGeom>
        </p:spPr>
        <p:txBody>
          <a:bodyPr wrap="square">
            <a:spAutoFit/>
          </a:bodyPr>
          <a:lstStyle/>
          <a:p>
            <a:pPr algn="ctr"/>
            <a:r>
              <a:rPr lang="en-GB" sz="3200" b="1" dirty="0">
                <a:solidFill>
                  <a:srgbClr val="FF0000"/>
                </a:solidFill>
              </a:rPr>
              <a:t>common diseases caused by food and water pollution</a:t>
            </a:r>
            <a:endParaRPr lang="en-US" sz="3200" dirty="0">
              <a:solidFill>
                <a:srgbClr val="FF0000"/>
              </a:solidFill>
            </a:endParaRPr>
          </a:p>
        </p:txBody>
      </p:sp>
      <p:sp>
        <p:nvSpPr>
          <p:cNvPr id="4" name="Rectangle 3">
            <a:extLst>
              <a:ext uri="{FF2B5EF4-FFF2-40B4-BE49-F238E27FC236}">
                <a16:creationId xmlns:a16="http://schemas.microsoft.com/office/drawing/2014/main" id="{B654EFEA-9A7F-402A-BF35-2E29027FDE6E}"/>
              </a:ext>
            </a:extLst>
          </p:cNvPr>
          <p:cNvSpPr/>
          <p:nvPr/>
        </p:nvSpPr>
        <p:spPr>
          <a:xfrm>
            <a:off x="1295400" y="2895600"/>
            <a:ext cx="7391400" cy="2585323"/>
          </a:xfrm>
          <a:prstGeom prst="rect">
            <a:avLst/>
          </a:prstGeom>
        </p:spPr>
        <p:txBody>
          <a:bodyPr wrap="square">
            <a:spAutoFit/>
          </a:bodyPr>
          <a:lstStyle/>
          <a:p>
            <a:pPr marL="342900" indent="-342900">
              <a:buAutoNum type="arabicPeriod"/>
            </a:pPr>
            <a:r>
              <a:rPr lang="en-GB" b="1" dirty="0"/>
              <a:t>Dysentery</a:t>
            </a:r>
          </a:p>
          <a:p>
            <a:pPr marL="342900" indent="-342900">
              <a:buAutoNum type="arabicPeriod"/>
            </a:pPr>
            <a:endParaRPr lang="en-GB" dirty="0"/>
          </a:p>
          <a:p>
            <a:r>
              <a:rPr lang="en-GB" dirty="0"/>
              <a:t>Dysentery is a combination of nausea, abdominal cramps coupled with severe diarrhoea. In cases of acute dysentery, one may also experience a high fever and traces of blood in the faecal matter. There are two types of dysentery—Bacillary dysentery, caused by bacteria and Amoebic dysentery caused by amoebae. When either of these is ingested through contaminated water or food, one will develop dysentery within a gestation period of four days.</a:t>
            </a:r>
          </a:p>
        </p:txBody>
      </p:sp>
    </p:spTree>
    <p:extLst>
      <p:ext uri="{BB962C8B-B14F-4D97-AF65-F5344CB8AC3E}">
        <p14:creationId xmlns:p14="http://schemas.microsoft.com/office/powerpoint/2010/main" val="2659122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22</a:t>
            </a:fld>
            <a:endParaRPr lang="en-US" dirty="0"/>
          </a:p>
        </p:txBody>
      </p:sp>
      <p:sp>
        <p:nvSpPr>
          <p:cNvPr id="3" name="Rectangle 2">
            <a:extLst>
              <a:ext uri="{FF2B5EF4-FFF2-40B4-BE49-F238E27FC236}">
                <a16:creationId xmlns:a16="http://schemas.microsoft.com/office/drawing/2014/main" id="{398D5696-7CA8-4538-A14B-714A17D16265}"/>
              </a:ext>
            </a:extLst>
          </p:cNvPr>
          <p:cNvSpPr/>
          <p:nvPr/>
        </p:nvSpPr>
        <p:spPr>
          <a:xfrm>
            <a:off x="1295400" y="1447800"/>
            <a:ext cx="7620000" cy="2308324"/>
          </a:xfrm>
          <a:prstGeom prst="rect">
            <a:avLst/>
          </a:prstGeom>
        </p:spPr>
        <p:txBody>
          <a:bodyPr wrap="square">
            <a:spAutoFit/>
          </a:bodyPr>
          <a:lstStyle/>
          <a:p>
            <a:r>
              <a:rPr lang="en-GB" b="1" dirty="0"/>
              <a:t>2. </a:t>
            </a:r>
            <a:r>
              <a:rPr lang="en-GB" b="1" dirty="0" err="1"/>
              <a:t>Arsenicosis</a:t>
            </a:r>
            <a:endParaRPr lang="en-GB" b="1" dirty="0"/>
          </a:p>
          <a:p>
            <a:endParaRPr lang="en-GB" dirty="0"/>
          </a:p>
          <a:p>
            <a:r>
              <a:rPr lang="en-GB" dirty="0"/>
              <a:t>Arsenic is a poisonous substance often released as wastewater by industrial units situated on the banks of rivers. </a:t>
            </a:r>
            <a:r>
              <a:rPr lang="en-GB" dirty="0" err="1"/>
              <a:t>Arsenicosis</a:t>
            </a:r>
            <a:r>
              <a:rPr lang="en-GB" dirty="0"/>
              <a:t> or Arsenic Poisoning is caused due to chronic exposure to small amounts of arsenic through drinking water. This disease is characterised by painful skin lesions (keratosis), which can progress to cancer. It can also affect your lungs, kidneys, and bladder.</a:t>
            </a:r>
          </a:p>
        </p:txBody>
      </p:sp>
      <p:pic>
        <p:nvPicPr>
          <p:cNvPr id="5" name="Picture 4">
            <a:extLst>
              <a:ext uri="{FF2B5EF4-FFF2-40B4-BE49-F238E27FC236}">
                <a16:creationId xmlns:a16="http://schemas.microsoft.com/office/drawing/2014/main" id="{F2597081-43FC-417A-AA5D-16F94FE1F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050" y="3756124"/>
            <a:ext cx="3442181" cy="2206526"/>
          </a:xfrm>
          <a:prstGeom prst="rect">
            <a:avLst/>
          </a:prstGeom>
        </p:spPr>
      </p:pic>
      <p:pic>
        <p:nvPicPr>
          <p:cNvPr id="7" name="Picture 6">
            <a:extLst>
              <a:ext uri="{FF2B5EF4-FFF2-40B4-BE49-F238E27FC236}">
                <a16:creationId xmlns:a16="http://schemas.microsoft.com/office/drawing/2014/main" id="{2E9792FA-153F-4BFA-B31D-C5AB81DA2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273" y="3756124"/>
            <a:ext cx="1676400" cy="2514600"/>
          </a:xfrm>
          <a:prstGeom prst="rect">
            <a:avLst/>
          </a:prstGeom>
        </p:spPr>
      </p:pic>
    </p:spTree>
    <p:extLst>
      <p:ext uri="{BB962C8B-B14F-4D97-AF65-F5344CB8AC3E}">
        <p14:creationId xmlns:p14="http://schemas.microsoft.com/office/powerpoint/2010/main" val="3328749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23</a:t>
            </a:fld>
            <a:endParaRPr lang="en-US" dirty="0"/>
          </a:p>
        </p:txBody>
      </p:sp>
      <p:sp>
        <p:nvSpPr>
          <p:cNvPr id="3" name="Rectangle 2">
            <a:extLst>
              <a:ext uri="{FF2B5EF4-FFF2-40B4-BE49-F238E27FC236}">
                <a16:creationId xmlns:a16="http://schemas.microsoft.com/office/drawing/2014/main" id="{E17BF4E4-BB32-467F-AC87-82F2C4FDBFC3}"/>
              </a:ext>
            </a:extLst>
          </p:cNvPr>
          <p:cNvSpPr/>
          <p:nvPr/>
        </p:nvSpPr>
        <p:spPr>
          <a:xfrm>
            <a:off x="1447800" y="1447800"/>
            <a:ext cx="7315200" cy="2031325"/>
          </a:xfrm>
          <a:prstGeom prst="rect">
            <a:avLst/>
          </a:prstGeom>
        </p:spPr>
        <p:txBody>
          <a:bodyPr wrap="square">
            <a:spAutoFit/>
          </a:bodyPr>
          <a:lstStyle/>
          <a:p>
            <a:r>
              <a:rPr lang="en-GB" b="1" dirty="0"/>
              <a:t>3. Polio (Infantile Paralysis)</a:t>
            </a:r>
          </a:p>
          <a:p>
            <a:endParaRPr lang="en-GB" dirty="0"/>
          </a:p>
          <a:p>
            <a:r>
              <a:rPr lang="en-GB" dirty="0"/>
              <a:t>Poliomyelitis is commonly known as polio. It’s an acute viral infection caused by a </a:t>
            </a:r>
            <a:r>
              <a:rPr lang="en-GB" dirty="0">
                <a:solidFill>
                  <a:srgbClr val="FF0000"/>
                </a:solidFill>
              </a:rPr>
              <a:t>virus</a:t>
            </a:r>
            <a:r>
              <a:rPr lang="en-GB" dirty="0"/>
              <a:t>, which passes through water from the faeces of an infected individual. This disease </a:t>
            </a:r>
            <a:r>
              <a:rPr lang="en-GB" dirty="0">
                <a:solidFill>
                  <a:srgbClr val="FF0000"/>
                </a:solidFill>
              </a:rPr>
              <a:t>affects the central nervous system</a:t>
            </a:r>
            <a:r>
              <a:rPr lang="en-GB" dirty="0"/>
              <a:t>. Once an individual contracts this virus, they suffer from fever, headache, and seizures, followed by paralysis.</a:t>
            </a:r>
          </a:p>
        </p:txBody>
      </p:sp>
      <p:pic>
        <p:nvPicPr>
          <p:cNvPr id="5" name="Picture 4">
            <a:extLst>
              <a:ext uri="{FF2B5EF4-FFF2-40B4-BE49-F238E27FC236}">
                <a16:creationId xmlns:a16="http://schemas.microsoft.com/office/drawing/2014/main" id="{82CC2DF5-2F9A-4037-8BA1-DE3DF3135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505200"/>
            <a:ext cx="3530600" cy="2647950"/>
          </a:xfrm>
          <a:prstGeom prst="rect">
            <a:avLst/>
          </a:prstGeom>
        </p:spPr>
      </p:pic>
    </p:spTree>
    <p:extLst>
      <p:ext uri="{BB962C8B-B14F-4D97-AF65-F5344CB8AC3E}">
        <p14:creationId xmlns:p14="http://schemas.microsoft.com/office/powerpoint/2010/main" val="92928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24</a:t>
            </a:fld>
            <a:endParaRPr lang="en-US" dirty="0"/>
          </a:p>
        </p:txBody>
      </p:sp>
      <p:sp>
        <p:nvSpPr>
          <p:cNvPr id="3" name="Rectangle 2">
            <a:extLst>
              <a:ext uri="{FF2B5EF4-FFF2-40B4-BE49-F238E27FC236}">
                <a16:creationId xmlns:a16="http://schemas.microsoft.com/office/drawing/2014/main" id="{8A6061EE-6EE0-418D-9F91-28CDECEE36D2}"/>
              </a:ext>
            </a:extLst>
          </p:cNvPr>
          <p:cNvSpPr/>
          <p:nvPr/>
        </p:nvSpPr>
        <p:spPr>
          <a:xfrm>
            <a:off x="1371600" y="1371600"/>
            <a:ext cx="7467600" cy="2031325"/>
          </a:xfrm>
          <a:prstGeom prst="rect">
            <a:avLst/>
          </a:prstGeom>
        </p:spPr>
        <p:txBody>
          <a:bodyPr wrap="square">
            <a:spAutoFit/>
          </a:bodyPr>
          <a:lstStyle/>
          <a:p>
            <a:r>
              <a:rPr lang="en-GB" b="1" dirty="0"/>
              <a:t>4. Trachoma (Eye Infection) </a:t>
            </a:r>
          </a:p>
          <a:p>
            <a:endParaRPr lang="en-GB" dirty="0"/>
          </a:p>
          <a:p>
            <a:r>
              <a:rPr lang="en-GB" dirty="0"/>
              <a:t>This infection is caused by bacterium Chlamydia </a:t>
            </a:r>
            <a:r>
              <a:rPr lang="en-GB" dirty="0">
                <a:solidFill>
                  <a:srgbClr val="FF0000"/>
                </a:solidFill>
              </a:rPr>
              <a:t>Trachomatis</a:t>
            </a:r>
            <a:r>
              <a:rPr lang="en-GB" dirty="0"/>
              <a:t> that’s found in contaminated water. Trachoma results in a coarsening of the inner surface of the eyelids. This leads to pain in the eyes, lesion on the outer surface or cornea, and eventual blindness. Trachoma spreads because of poor sanitation and hygiene conditions.</a:t>
            </a:r>
          </a:p>
        </p:txBody>
      </p:sp>
      <p:pic>
        <p:nvPicPr>
          <p:cNvPr id="5" name="Picture 4">
            <a:extLst>
              <a:ext uri="{FF2B5EF4-FFF2-40B4-BE49-F238E27FC236}">
                <a16:creationId xmlns:a16="http://schemas.microsoft.com/office/drawing/2014/main" id="{1A0DC1BB-F7BA-41AB-87ED-E51977869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455076"/>
            <a:ext cx="5895975" cy="2482516"/>
          </a:xfrm>
          <a:prstGeom prst="rect">
            <a:avLst/>
          </a:prstGeom>
        </p:spPr>
      </p:pic>
    </p:spTree>
    <p:extLst>
      <p:ext uri="{BB962C8B-B14F-4D97-AF65-F5344CB8AC3E}">
        <p14:creationId xmlns:p14="http://schemas.microsoft.com/office/powerpoint/2010/main" val="3411985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25</a:t>
            </a:fld>
            <a:endParaRPr lang="en-US" dirty="0"/>
          </a:p>
        </p:txBody>
      </p:sp>
      <p:sp>
        <p:nvSpPr>
          <p:cNvPr id="3" name="Rectangle 2">
            <a:extLst>
              <a:ext uri="{FF2B5EF4-FFF2-40B4-BE49-F238E27FC236}">
                <a16:creationId xmlns:a16="http://schemas.microsoft.com/office/drawing/2014/main" id="{60DDC7C3-548A-44F3-84AD-EB57EE928298}"/>
              </a:ext>
            </a:extLst>
          </p:cNvPr>
          <p:cNvSpPr/>
          <p:nvPr/>
        </p:nvSpPr>
        <p:spPr>
          <a:xfrm>
            <a:off x="1371600" y="1219200"/>
            <a:ext cx="7467600" cy="2308324"/>
          </a:xfrm>
          <a:prstGeom prst="rect">
            <a:avLst/>
          </a:prstGeom>
        </p:spPr>
        <p:txBody>
          <a:bodyPr wrap="square">
            <a:spAutoFit/>
          </a:bodyPr>
          <a:lstStyle/>
          <a:p>
            <a:r>
              <a:rPr lang="en-GB" b="1" dirty="0"/>
              <a:t>5. Typhoid fever</a:t>
            </a:r>
          </a:p>
          <a:p>
            <a:endParaRPr lang="en-GB" dirty="0"/>
          </a:p>
          <a:p>
            <a:r>
              <a:rPr lang="en-GB" dirty="0"/>
              <a:t>Across the world annually, around 12 million people are affected by Typhoid fever. This infection is caused by </a:t>
            </a:r>
            <a:r>
              <a:rPr lang="en-GB" dirty="0">
                <a:solidFill>
                  <a:srgbClr val="FF0000"/>
                </a:solidFill>
              </a:rPr>
              <a:t>Salmonella Typhi bacteria</a:t>
            </a:r>
            <a:r>
              <a:rPr lang="en-GB" dirty="0"/>
              <a:t>. This disease is contracted by consuming contaminated food or water. The bacteria pass through the intestinal tract and can be identified in stool samples. Its </a:t>
            </a:r>
            <a:r>
              <a:rPr lang="en-GB" dirty="0">
                <a:solidFill>
                  <a:srgbClr val="FF0000"/>
                </a:solidFill>
              </a:rPr>
              <a:t>symptoms include nausea, loss of appetite, and headache.</a:t>
            </a:r>
          </a:p>
        </p:txBody>
      </p:sp>
      <p:pic>
        <p:nvPicPr>
          <p:cNvPr id="5" name="Picture 4">
            <a:extLst>
              <a:ext uri="{FF2B5EF4-FFF2-40B4-BE49-F238E27FC236}">
                <a16:creationId xmlns:a16="http://schemas.microsoft.com/office/drawing/2014/main" id="{8904E835-15CA-429E-BA68-2DADA8DA6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470988"/>
            <a:ext cx="2628900" cy="2628900"/>
          </a:xfrm>
          <a:prstGeom prst="rect">
            <a:avLst/>
          </a:prstGeom>
        </p:spPr>
      </p:pic>
      <p:pic>
        <p:nvPicPr>
          <p:cNvPr id="7" name="Picture 6">
            <a:extLst>
              <a:ext uri="{FF2B5EF4-FFF2-40B4-BE49-F238E27FC236}">
                <a16:creationId xmlns:a16="http://schemas.microsoft.com/office/drawing/2014/main" id="{4BD7CBBB-B052-46EA-B677-EAC691881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3479" y="3499532"/>
            <a:ext cx="4821921" cy="2601461"/>
          </a:xfrm>
          <a:prstGeom prst="rect">
            <a:avLst/>
          </a:prstGeom>
        </p:spPr>
      </p:pic>
    </p:spTree>
    <p:extLst>
      <p:ext uri="{BB962C8B-B14F-4D97-AF65-F5344CB8AC3E}">
        <p14:creationId xmlns:p14="http://schemas.microsoft.com/office/powerpoint/2010/main" val="1990663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26</a:t>
            </a:fld>
            <a:endParaRPr lang="en-US" dirty="0"/>
          </a:p>
        </p:txBody>
      </p:sp>
      <p:sp>
        <p:nvSpPr>
          <p:cNvPr id="3" name="Rectangle 2">
            <a:extLst>
              <a:ext uri="{FF2B5EF4-FFF2-40B4-BE49-F238E27FC236}">
                <a16:creationId xmlns:a16="http://schemas.microsoft.com/office/drawing/2014/main" id="{4D78768D-FA72-45C9-BE8D-BD5880A951EB}"/>
              </a:ext>
            </a:extLst>
          </p:cNvPr>
          <p:cNvSpPr/>
          <p:nvPr/>
        </p:nvSpPr>
        <p:spPr>
          <a:xfrm>
            <a:off x="1295400" y="1219200"/>
            <a:ext cx="7620000" cy="2031325"/>
          </a:xfrm>
          <a:prstGeom prst="rect">
            <a:avLst/>
          </a:prstGeom>
        </p:spPr>
        <p:txBody>
          <a:bodyPr wrap="square">
            <a:spAutoFit/>
          </a:bodyPr>
          <a:lstStyle/>
          <a:p>
            <a:r>
              <a:rPr lang="en-GB" b="1" dirty="0"/>
              <a:t>6. Schistosomiasis </a:t>
            </a:r>
          </a:p>
          <a:p>
            <a:endParaRPr lang="en-GB" dirty="0"/>
          </a:p>
          <a:p>
            <a:r>
              <a:rPr lang="en-GB" dirty="0"/>
              <a:t>This disease is caused by worms that are spread by freshwater snails living in polluted water. It’s very common in rural areas where people use local water bodies for bathing and recreational purposes. The worms in the water penetrate into one’s skin while in contact with the contaminated water, causing infections in the liver, lungs, intestines, and bladder.</a:t>
            </a:r>
          </a:p>
        </p:txBody>
      </p:sp>
      <p:pic>
        <p:nvPicPr>
          <p:cNvPr id="7" name="Picture 6">
            <a:extLst>
              <a:ext uri="{FF2B5EF4-FFF2-40B4-BE49-F238E27FC236}">
                <a16:creationId xmlns:a16="http://schemas.microsoft.com/office/drawing/2014/main" id="{D9BEA249-51AB-4C84-AD63-91152783C0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250525"/>
            <a:ext cx="5638800" cy="2932176"/>
          </a:xfrm>
          <a:prstGeom prst="rect">
            <a:avLst/>
          </a:prstGeom>
        </p:spPr>
      </p:pic>
    </p:spTree>
    <p:extLst>
      <p:ext uri="{BB962C8B-B14F-4D97-AF65-F5344CB8AC3E}">
        <p14:creationId xmlns:p14="http://schemas.microsoft.com/office/powerpoint/2010/main" val="2432430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27</a:t>
            </a:fld>
            <a:endParaRPr lang="en-US" dirty="0"/>
          </a:p>
        </p:txBody>
      </p:sp>
      <p:pic>
        <p:nvPicPr>
          <p:cNvPr id="4" name="Picture 3">
            <a:extLst>
              <a:ext uri="{FF2B5EF4-FFF2-40B4-BE49-F238E27FC236}">
                <a16:creationId xmlns:a16="http://schemas.microsoft.com/office/drawing/2014/main" id="{BB9D60F2-32C2-4BC2-A319-456BC64BDE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219200"/>
            <a:ext cx="6629400" cy="4859351"/>
          </a:xfrm>
          <a:prstGeom prst="rect">
            <a:avLst/>
          </a:prstGeom>
        </p:spPr>
      </p:pic>
    </p:spTree>
    <p:extLst>
      <p:ext uri="{BB962C8B-B14F-4D97-AF65-F5344CB8AC3E}">
        <p14:creationId xmlns:p14="http://schemas.microsoft.com/office/powerpoint/2010/main" val="1905066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28</a:t>
            </a:fld>
            <a:endParaRPr lang="en-US" dirty="0"/>
          </a:p>
        </p:txBody>
      </p:sp>
      <p:sp>
        <p:nvSpPr>
          <p:cNvPr id="3" name="Rectangle 2">
            <a:extLst>
              <a:ext uri="{FF2B5EF4-FFF2-40B4-BE49-F238E27FC236}">
                <a16:creationId xmlns:a16="http://schemas.microsoft.com/office/drawing/2014/main" id="{A58F0F88-B7AD-4734-8C88-2FE9826CFCC7}"/>
              </a:ext>
            </a:extLst>
          </p:cNvPr>
          <p:cNvSpPr/>
          <p:nvPr/>
        </p:nvSpPr>
        <p:spPr>
          <a:xfrm>
            <a:off x="1295400" y="1143000"/>
            <a:ext cx="7772400" cy="2031325"/>
          </a:xfrm>
          <a:prstGeom prst="rect">
            <a:avLst/>
          </a:prstGeom>
        </p:spPr>
        <p:txBody>
          <a:bodyPr wrap="square">
            <a:spAutoFit/>
          </a:bodyPr>
          <a:lstStyle/>
          <a:p>
            <a:r>
              <a:rPr lang="en-GB" b="1" dirty="0"/>
              <a:t>7. Cholera</a:t>
            </a:r>
          </a:p>
          <a:p>
            <a:endParaRPr lang="en-GB" dirty="0"/>
          </a:p>
          <a:p>
            <a:r>
              <a:rPr lang="en-GB" dirty="0"/>
              <a:t>Cholera is an infection of the small intestine by the bacterium Vibrio </a:t>
            </a:r>
            <a:r>
              <a:rPr lang="en-GB" dirty="0">
                <a:solidFill>
                  <a:srgbClr val="FF0000"/>
                </a:solidFill>
              </a:rPr>
              <a:t>Cholerae</a:t>
            </a:r>
            <a:r>
              <a:rPr lang="en-GB" dirty="0"/>
              <a:t>. This disease can kill within hours if not treated on time. Symptoms of cholera </a:t>
            </a:r>
            <a:r>
              <a:rPr lang="en-GB" dirty="0">
                <a:solidFill>
                  <a:srgbClr val="FF0000"/>
                </a:solidFill>
              </a:rPr>
              <a:t>include diarrhoea and vomiting</a:t>
            </a:r>
            <a:r>
              <a:rPr lang="en-GB" dirty="0"/>
              <a:t>, as well as abdominal cramps and headache. According to the WHO, every year, there are 21,000 to 143,000 deaths worldwide due to this infection.</a:t>
            </a:r>
          </a:p>
        </p:txBody>
      </p:sp>
      <p:pic>
        <p:nvPicPr>
          <p:cNvPr id="5" name="Picture 4">
            <a:extLst>
              <a:ext uri="{FF2B5EF4-FFF2-40B4-BE49-F238E27FC236}">
                <a16:creationId xmlns:a16="http://schemas.microsoft.com/office/drawing/2014/main" id="{3F30648E-8770-425F-9834-838053660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342030"/>
            <a:ext cx="5562600" cy="2781300"/>
          </a:xfrm>
          <a:prstGeom prst="rect">
            <a:avLst/>
          </a:prstGeom>
        </p:spPr>
      </p:pic>
    </p:spTree>
    <p:extLst>
      <p:ext uri="{BB962C8B-B14F-4D97-AF65-F5344CB8AC3E}">
        <p14:creationId xmlns:p14="http://schemas.microsoft.com/office/powerpoint/2010/main" val="2173841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29</a:t>
            </a:fld>
            <a:endParaRPr lang="en-US" dirty="0"/>
          </a:p>
        </p:txBody>
      </p:sp>
      <p:sp>
        <p:nvSpPr>
          <p:cNvPr id="3" name="Rectangle 2">
            <a:extLst>
              <a:ext uri="{FF2B5EF4-FFF2-40B4-BE49-F238E27FC236}">
                <a16:creationId xmlns:a16="http://schemas.microsoft.com/office/drawing/2014/main" id="{0F4767B9-3EFE-425D-A41C-403A2741DD6F}"/>
              </a:ext>
            </a:extLst>
          </p:cNvPr>
          <p:cNvSpPr/>
          <p:nvPr/>
        </p:nvSpPr>
        <p:spPr>
          <a:xfrm>
            <a:off x="1371600" y="1219200"/>
            <a:ext cx="7620000" cy="2031325"/>
          </a:xfrm>
          <a:prstGeom prst="rect">
            <a:avLst/>
          </a:prstGeom>
        </p:spPr>
        <p:txBody>
          <a:bodyPr wrap="square">
            <a:spAutoFit/>
          </a:bodyPr>
          <a:lstStyle/>
          <a:p>
            <a:r>
              <a:rPr lang="en-GB" b="1" dirty="0"/>
              <a:t>8. Diarrhoea </a:t>
            </a:r>
          </a:p>
          <a:p>
            <a:endParaRPr lang="en-GB" dirty="0"/>
          </a:p>
          <a:p>
            <a:r>
              <a:rPr lang="en-GB" dirty="0"/>
              <a:t>Diarrhoea is one of the most common diseases caused by water pollution. It is most often caused by </a:t>
            </a:r>
            <a:r>
              <a:rPr lang="en-GB" dirty="0">
                <a:solidFill>
                  <a:srgbClr val="FF0000"/>
                </a:solidFill>
              </a:rPr>
              <a:t>water-borne viruses</a:t>
            </a:r>
            <a:r>
              <a:rPr lang="en-GB" dirty="0"/>
              <a:t>. But </a:t>
            </a:r>
            <a:r>
              <a:rPr lang="en-GB" dirty="0">
                <a:solidFill>
                  <a:srgbClr val="FF0000"/>
                </a:solidFill>
              </a:rPr>
              <a:t>bacteria and parasites</a:t>
            </a:r>
            <a:r>
              <a:rPr lang="en-GB" dirty="0"/>
              <a:t> from water contaminated with faeces are also common causes. It results in passage of loose, watery stools that can cause dehydration and death to young children and infants.</a:t>
            </a:r>
          </a:p>
        </p:txBody>
      </p:sp>
      <p:pic>
        <p:nvPicPr>
          <p:cNvPr id="5" name="Picture 4">
            <a:extLst>
              <a:ext uri="{FF2B5EF4-FFF2-40B4-BE49-F238E27FC236}">
                <a16:creationId xmlns:a16="http://schemas.microsoft.com/office/drawing/2014/main" id="{2B5A642B-790F-4BB9-9EB1-434C292BE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155950"/>
            <a:ext cx="4913745" cy="3200400"/>
          </a:xfrm>
          <a:prstGeom prst="rect">
            <a:avLst/>
          </a:prstGeom>
        </p:spPr>
      </p:pic>
    </p:spTree>
    <p:extLst>
      <p:ext uri="{BB962C8B-B14F-4D97-AF65-F5344CB8AC3E}">
        <p14:creationId xmlns:p14="http://schemas.microsoft.com/office/powerpoint/2010/main" val="342868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2548" y="1371600"/>
            <a:ext cx="7162800" cy="830997"/>
          </a:xfrm>
          <a:prstGeom prst="rect">
            <a:avLst/>
          </a:prstGeom>
        </p:spPr>
        <p:txBody>
          <a:bodyPr wrap="square">
            <a:spAutoFit/>
          </a:bodyPr>
          <a:lstStyle/>
          <a:p>
            <a:pPr fontAlgn="auto">
              <a:spcBef>
                <a:spcPts val="0"/>
              </a:spcBef>
              <a:spcAft>
                <a:spcPts val="0"/>
              </a:spcAft>
            </a:pPr>
            <a:r>
              <a:rPr lang="en-US" sz="2400" b="1" dirty="0">
                <a:solidFill>
                  <a:srgbClr val="C00000"/>
                </a:solidFill>
                <a:latin typeface="Calibri"/>
                <a:cs typeface="+mn-cs"/>
              </a:rPr>
              <a:t>Categories of human health consequences of climate change: </a:t>
            </a:r>
            <a:endParaRPr lang="en-US" sz="2400" dirty="0">
              <a:solidFill>
                <a:srgbClr val="C00000"/>
              </a:solidFill>
              <a:latin typeface="Calibri"/>
              <a:cs typeface="+mn-cs"/>
            </a:endParaRPr>
          </a:p>
        </p:txBody>
      </p:sp>
      <p:sp>
        <p:nvSpPr>
          <p:cNvPr id="5" name="Rectangle 4"/>
          <p:cNvSpPr/>
          <p:nvPr/>
        </p:nvSpPr>
        <p:spPr>
          <a:xfrm>
            <a:off x="1538748" y="2224720"/>
            <a:ext cx="7010400" cy="3785652"/>
          </a:xfrm>
          <a:prstGeom prst="rect">
            <a:avLst/>
          </a:prstGeom>
        </p:spPr>
        <p:txBody>
          <a:bodyPr wrap="square">
            <a:spAutoFit/>
          </a:bodyPr>
          <a:lstStyle/>
          <a:p>
            <a:pPr marL="342900" indent="-342900" fontAlgn="auto">
              <a:spcBef>
                <a:spcPts val="0"/>
              </a:spcBef>
              <a:spcAft>
                <a:spcPts val="0"/>
              </a:spcAft>
              <a:buFont typeface="+mj-lt"/>
              <a:buAutoNum type="arabicPeriod"/>
            </a:pPr>
            <a:r>
              <a:rPr lang="en-US" sz="2400" dirty="0">
                <a:solidFill>
                  <a:prstClr val="black"/>
                </a:solidFill>
                <a:latin typeface="Calibri"/>
                <a:cs typeface="+mn-cs"/>
              </a:rPr>
              <a:t>Asthma, Respiratory Allergies, and Airway Diseases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Cancer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Cardiovascular Disease and Stroke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Foodborne Diseases and Nutrition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Heat-Related Morbidity and Mortality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Human Developmental Effects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Mental Health and Stress-Related Disorders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Neurological Diseases and Disorders </a:t>
            </a:r>
          </a:p>
          <a:p>
            <a:pPr marL="342900" indent="-342900" fontAlgn="auto">
              <a:spcBef>
                <a:spcPts val="0"/>
              </a:spcBef>
              <a:spcAft>
                <a:spcPts val="0"/>
              </a:spcAft>
              <a:buFont typeface="+mj-lt"/>
              <a:buAutoNum type="arabicPeriod"/>
            </a:pPr>
            <a:r>
              <a:rPr lang="en-US" sz="2400" dirty="0" err="1">
                <a:solidFill>
                  <a:prstClr val="black"/>
                </a:solidFill>
                <a:latin typeface="Calibri"/>
                <a:cs typeface="+mn-cs"/>
              </a:rPr>
              <a:t>Vectorborne</a:t>
            </a:r>
            <a:r>
              <a:rPr lang="en-US" sz="2400" dirty="0">
                <a:solidFill>
                  <a:prstClr val="black"/>
                </a:solidFill>
                <a:latin typeface="Calibri"/>
                <a:cs typeface="+mn-cs"/>
              </a:rPr>
              <a:t> and Zoonotic Diseases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Waterborne Diseases </a:t>
            </a:r>
          </a:p>
        </p:txBody>
      </p:sp>
    </p:spTree>
    <p:extLst>
      <p:ext uri="{BB962C8B-B14F-4D97-AF65-F5344CB8AC3E}">
        <p14:creationId xmlns:p14="http://schemas.microsoft.com/office/powerpoint/2010/main" val="2622580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30</a:t>
            </a:fld>
            <a:endParaRPr lang="en-US" dirty="0"/>
          </a:p>
        </p:txBody>
      </p:sp>
      <p:sp>
        <p:nvSpPr>
          <p:cNvPr id="3" name="Rectangle 2">
            <a:extLst>
              <a:ext uri="{FF2B5EF4-FFF2-40B4-BE49-F238E27FC236}">
                <a16:creationId xmlns:a16="http://schemas.microsoft.com/office/drawing/2014/main" id="{C5A855A2-0F6D-43DD-B8F1-13EDBD0D8DDE}"/>
              </a:ext>
            </a:extLst>
          </p:cNvPr>
          <p:cNvSpPr/>
          <p:nvPr/>
        </p:nvSpPr>
        <p:spPr>
          <a:xfrm>
            <a:off x="1447800" y="1219200"/>
            <a:ext cx="7467600" cy="2585323"/>
          </a:xfrm>
          <a:prstGeom prst="rect">
            <a:avLst/>
          </a:prstGeom>
        </p:spPr>
        <p:txBody>
          <a:bodyPr wrap="square">
            <a:spAutoFit/>
          </a:bodyPr>
          <a:lstStyle/>
          <a:p>
            <a:r>
              <a:rPr lang="en-GB" b="1" dirty="0"/>
              <a:t>9. Malaria </a:t>
            </a:r>
          </a:p>
          <a:p>
            <a:endParaRPr lang="en-GB" dirty="0"/>
          </a:p>
          <a:p>
            <a:r>
              <a:rPr lang="en-GB" dirty="0"/>
              <a:t>Water pollution has resulted in increased breeding of </a:t>
            </a:r>
            <a:r>
              <a:rPr lang="en-GB" dirty="0">
                <a:solidFill>
                  <a:srgbClr val="FF0000"/>
                </a:solidFill>
              </a:rPr>
              <a:t>parasite-carrying mosquitoes.</a:t>
            </a:r>
            <a:r>
              <a:rPr lang="en-GB" dirty="0"/>
              <a:t> Malaria is a disease caused by parasites, which are spread by female mosquitoes called Anopheles. When mosquitoes bite a person infected with malaria, they can spread the infection to other people. This disease causes high fever, headache, and shivering. In severe cases, it can even lead to complications like severe anaemia, coma, and death.</a:t>
            </a:r>
          </a:p>
        </p:txBody>
      </p:sp>
      <p:pic>
        <p:nvPicPr>
          <p:cNvPr id="5" name="Picture 4">
            <a:extLst>
              <a:ext uri="{FF2B5EF4-FFF2-40B4-BE49-F238E27FC236}">
                <a16:creationId xmlns:a16="http://schemas.microsoft.com/office/drawing/2014/main" id="{04A272FD-FB3B-436C-9515-7D989FFEB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880" y="3581400"/>
            <a:ext cx="5303520" cy="3048000"/>
          </a:xfrm>
          <a:prstGeom prst="rect">
            <a:avLst/>
          </a:prstGeom>
        </p:spPr>
      </p:pic>
    </p:spTree>
    <p:extLst>
      <p:ext uri="{BB962C8B-B14F-4D97-AF65-F5344CB8AC3E}">
        <p14:creationId xmlns:p14="http://schemas.microsoft.com/office/powerpoint/2010/main" val="3416682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31</a:t>
            </a:fld>
            <a:endParaRPr lang="en-US" dirty="0"/>
          </a:p>
        </p:txBody>
      </p:sp>
      <p:pic>
        <p:nvPicPr>
          <p:cNvPr id="4" name="Picture 3">
            <a:extLst>
              <a:ext uri="{FF2B5EF4-FFF2-40B4-BE49-F238E27FC236}">
                <a16:creationId xmlns:a16="http://schemas.microsoft.com/office/drawing/2014/main" id="{9FF34CCA-1452-49BD-A2DB-499248185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660525"/>
            <a:ext cx="7606830" cy="3962400"/>
          </a:xfrm>
          <a:prstGeom prst="rect">
            <a:avLst/>
          </a:prstGeom>
        </p:spPr>
      </p:pic>
    </p:spTree>
    <p:extLst>
      <p:ext uri="{BB962C8B-B14F-4D97-AF65-F5344CB8AC3E}">
        <p14:creationId xmlns:p14="http://schemas.microsoft.com/office/powerpoint/2010/main" val="1815713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32</a:t>
            </a:fld>
            <a:endParaRPr lang="en-US" dirty="0"/>
          </a:p>
        </p:txBody>
      </p:sp>
      <p:sp>
        <p:nvSpPr>
          <p:cNvPr id="3" name="Rectangle 2">
            <a:extLst>
              <a:ext uri="{FF2B5EF4-FFF2-40B4-BE49-F238E27FC236}">
                <a16:creationId xmlns:a16="http://schemas.microsoft.com/office/drawing/2014/main" id="{F63D5D82-F822-44F3-86A0-F97413FC60B8}"/>
              </a:ext>
            </a:extLst>
          </p:cNvPr>
          <p:cNvSpPr/>
          <p:nvPr/>
        </p:nvSpPr>
        <p:spPr>
          <a:xfrm>
            <a:off x="1219200" y="1371600"/>
            <a:ext cx="7620000" cy="4801314"/>
          </a:xfrm>
          <a:prstGeom prst="rect">
            <a:avLst/>
          </a:prstGeom>
        </p:spPr>
        <p:txBody>
          <a:bodyPr wrap="square">
            <a:spAutoFit/>
          </a:bodyPr>
          <a:lstStyle/>
          <a:p>
            <a:r>
              <a:rPr lang="en-GB" b="1" dirty="0"/>
              <a:t>10. Lead poisoning</a:t>
            </a:r>
            <a:endParaRPr lang="en-GB" dirty="0"/>
          </a:p>
          <a:p>
            <a:r>
              <a:rPr lang="en-GB" dirty="0"/>
              <a:t>Lead poisoning is caused due to consumption of water contaminated with lead, often coming from old pipes as well as surface water pollution. This disease is particularly harmful to children and can cause a number of health problems, including organ damage, nervous system disorders, anaemia, high blood pressure, kidney disease and problems with the reproductive system.</a:t>
            </a:r>
          </a:p>
          <a:p>
            <a:r>
              <a:rPr lang="en-GB" dirty="0"/>
              <a:t>Prevention is better than cure! Here’s how you can steer clear from these diseases</a:t>
            </a:r>
          </a:p>
          <a:p>
            <a:r>
              <a:rPr lang="en-GB" dirty="0"/>
              <a:t>People of all ages can be prone to the diseases mentioned above. However, you can keep these diseases at bay by practising proper hygiene. The simplest of all prevention measures is to consume pure drinking water. Also, it is of utmost importance that you wash your hands properly using soap, using clean toilets, bathing daily, and avoiding sharing of personal items. Preventive vaccinations must be administered for diseases like polio at the right time to eliminate the risk of contracting the disease.</a:t>
            </a:r>
          </a:p>
        </p:txBody>
      </p:sp>
    </p:spTree>
    <p:extLst>
      <p:ext uri="{BB962C8B-B14F-4D97-AF65-F5344CB8AC3E}">
        <p14:creationId xmlns:p14="http://schemas.microsoft.com/office/powerpoint/2010/main" val="608513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33</a:t>
            </a:fld>
            <a:endParaRPr lang="en-US" dirty="0"/>
          </a:p>
        </p:txBody>
      </p:sp>
      <p:pic>
        <p:nvPicPr>
          <p:cNvPr id="4" name="Picture 3">
            <a:extLst>
              <a:ext uri="{FF2B5EF4-FFF2-40B4-BE49-F238E27FC236}">
                <a16:creationId xmlns:a16="http://schemas.microsoft.com/office/drawing/2014/main" id="{DC6E3EE8-BED5-445F-A431-7C2DBF65B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674188"/>
            <a:ext cx="3048000" cy="2286000"/>
          </a:xfrm>
          <a:prstGeom prst="rect">
            <a:avLst/>
          </a:prstGeom>
        </p:spPr>
      </p:pic>
      <p:pic>
        <p:nvPicPr>
          <p:cNvPr id="6" name="Picture 5">
            <a:extLst>
              <a:ext uri="{FF2B5EF4-FFF2-40B4-BE49-F238E27FC236}">
                <a16:creationId xmlns:a16="http://schemas.microsoft.com/office/drawing/2014/main" id="{CAB7CDA7-6B48-4571-BE78-F399B35B8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362200"/>
            <a:ext cx="3556000" cy="3556000"/>
          </a:xfrm>
          <a:prstGeom prst="rect">
            <a:avLst/>
          </a:prstGeom>
        </p:spPr>
      </p:pic>
      <p:pic>
        <p:nvPicPr>
          <p:cNvPr id="8" name="Picture 7">
            <a:extLst>
              <a:ext uri="{FF2B5EF4-FFF2-40B4-BE49-F238E27FC236}">
                <a16:creationId xmlns:a16="http://schemas.microsoft.com/office/drawing/2014/main" id="{54626146-7C30-4E29-917E-DE8F4F8EA6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092708"/>
            <a:ext cx="3657600" cy="2336292"/>
          </a:xfrm>
          <a:prstGeom prst="rect">
            <a:avLst/>
          </a:prstGeom>
        </p:spPr>
      </p:pic>
      <p:sp>
        <p:nvSpPr>
          <p:cNvPr id="9" name="Rectangle 8">
            <a:extLst>
              <a:ext uri="{FF2B5EF4-FFF2-40B4-BE49-F238E27FC236}">
                <a16:creationId xmlns:a16="http://schemas.microsoft.com/office/drawing/2014/main" id="{08F68219-F0C9-4CA8-97D9-E2CF92C4154C}"/>
              </a:ext>
            </a:extLst>
          </p:cNvPr>
          <p:cNvSpPr/>
          <p:nvPr/>
        </p:nvSpPr>
        <p:spPr>
          <a:xfrm>
            <a:off x="5407090" y="1339275"/>
            <a:ext cx="2826415" cy="584775"/>
          </a:xfrm>
          <a:prstGeom prst="rect">
            <a:avLst/>
          </a:prstGeom>
        </p:spPr>
        <p:txBody>
          <a:bodyPr wrap="none">
            <a:spAutoFit/>
          </a:bodyPr>
          <a:lstStyle/>
          <a:p>
            <a:r>
              <a:rPr lang="en-US" sz="3200" dirty="0"/>
              <a:t>lead poisoning</a:t>
            </a:r>
          </a:p>
        </p:txBody>
      </p:sp>
    </p:spTree>
    <p:extLst>
      <p:ext uri="{BB962C8B-B14F-4D97-AF65-F5344CB8AC3E}">
        <p14:creationId xmlns:p14="http://schemas.microsoft.com/office/powerpoint/2010/main" val="3957734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34</a:t>
            </a:fld>
            <a:endParaRPr lang="en-US" dirty="0"/>
          </a:p>
        </p:txBody>
      </p:sp>
      <p:sp>
        <p:nvSpPr>
          <p:cNvPr id="3" name="Rectangle 2">
            <a:extLst>
              <a:ext uri="{FF2B5EF4-FFF2-40B4-BE49-F238E27FC236}">
                <a16:creationId xmlns:a16="http://schemas.microsoft.com/office/drawing/2014/main" id="{8F2F245B-A435-4027-A287-6E8442FBC985}"/>
              </a:ext>
            </a:extLst>
          </p:cNvPr>
          <p:cNvSpPr/>
          <p:nvPr/>
        </p:nvSpPr>
        <p:spPr>
          <a:xfrm>
            <a:off x="1447801" y="1447800"/>
            <a:ext cx="6781800" cy="1122871"/>
          </a:xfrm>
          <a:prstGeom prst="rect">
            <a:avLst/>
          </a:prstGeom>
        </p:spPr>
        <p:txBody>
          <a:bodyPr wrap="square">
            <a:spAutoFit/>
          </a:bodyPr>
          <a:lstStyle/>
          <a:p>
            <a:pPr marL="0" marR="0" algn="ctr">
              <a:lnSpc>
                <a:spcPct val="107000"/>
              </a:lnSpc>
              <a:spcBef>
                <a:spcPts val="0"/>
              </a:spcBef>
              <a:spcAft>
                <a:spcPts val="800"/>
              </a:spcAft>
            </a:pPr>
            <a:r>
              <a:rPr lang="en-GB" sz="3200" dirty="0">
                <a:solidFill>
                  <a:srgbClr val="FF0000"/>
                </a:solidFill>
                <a:latin typeface="Calibri" panose="020F0502020204030204" pitchFamily="34" charset="0"/>
                <a:ea typeface="Calibri" panose="020F0502020204030204" pitchFamily="34" charset="0"/>
              </a:rPr>
              <a:t>DISEASES CAUSED BY VECTORS AND RODENTS</a:t>
            </a:r>
            <a:r>
              <a:rPr lang="en-US" sz="3200" dirty="0">
                <a:solidFill>
                  <a:srgbClr val="FF0000"/>
                </a:solidFill>
                <a:latin typeface="Calibri" panose="020F0502020204030204" pitchFamily="34" charset="0"/>
                <a:ea typeface="Calibri" panose="020F0502020204030204" pitchFamily="34" charset="0"/>
              </a:rPr>
              <a:t>. </a:t>
            </a:r>
          </a:p>
        </p:txBody>
      </p:sp>
      <p:sp>
        <p:nvSpPr>
          <p:cNvPr id="4" name="Rectangle 3">
            <a:extLst>
              <a:ext uri="{FF2B5EF4-FFF2-40B4-BE49-F238E27FC236}">
                <a16:creationId xmlns:a16="http://schemas.microsoft.com/office/drawing/2014/main" id="{465A7E9C-155B-4F29-9E50-1EBB92DD883E}"/>
              </a:ext>
            </a:extLst>
          </p:cNvPr>
          <p:cNvSpPr/>
          <p:nvPr/>
        </p:nvSpPr>
        <p:spPr>
          <a:xfrm>
            <a:off x="1447801" y="3059668"/>
            <a:ext cx="1992853" cy="369332"/>
          </a:xfrm>
          <a:prstGeom prst="rect">
            <a:avLst/>
          </a:prstGeom>
        </p:spPr>
        <p:txBody>
          <a:bodyPr wrap="none">
            <a:spAutoFit/>
          </a:bodyPr>
          <a:lstStyle/>
          <a:p>
            <a:r>
              <a:rPr lang="en-US" b="1" dirty="0"/>
              <a:t> Chagas disease</a:t>
            </a:r>
            <a:endParaRPr lang="en-US" dirty="0"/>
          </a:p>
        </p:txBody>
      </p:sp>
      <p:sp>
        <p:nvSpPr>
          <p:cNvPr id="5" name="Rectangle 4">
            <a:extLst>
              <a:ext uri="{FF2B5EF4-FFF2-40B4-BE49-F238E27FC236}">
                <a16:creationId xmlns:a16="http://schemas.microsoft.com/office/drawing/2014/main" id="{40026AFC-7656-4161-877E-B4CF334BD1D7}"/>
              </a:ext>
            </a:extLst>
          </p:cNvPr>
          <p:cNvSpPr/>
          <p:nvPr/>
        </p:nvSpPr>
        <p:spPr>
          <a:xfrm>
            <a:off x="1295400" y="3670215"/>
            <a:ext cx="7772400" cy="2308324"/>
          </a:xfrm>
          <a:prstGeom prst="rect">
            <a:avLst/>
          </a:prstGeom>
        </p:spPr>
        <p:txBody>
          <a:bodyPr wrap="square">
            <a:spAutoFit/>
          </a:bodyPr>
          <a:lstStyle/>
          <a:p>
            <a:pPr marL="0" marR="0"/>
            <a:r>
              <a:rPr lang="en-GB" b="1" dirty="0"/>
              <a:t>Insect</a:t>
            </a:r>
            <a:r>
              <a:rPr lang="en-GB" dirty="0"/>
              <a:t>: Assassin Bugs/ Kissing bugs/ Triatomine bug</a:t>
            </a:r>
            <a:br>
              <a:rPr lang="en-GB" dirty="0"/>
            </a:br>
            <a:r>
              <a:rPr lang="en-GB" b="1" dirty="0"/>
              <a:t>Organism</a:t>
            </a:r>
            <a:r>
              <a:rPr lang="en-GB" dirty="0"/>
              <a:t>: protozoan: </a:t>
            </a:r>
            <a:r>
              <a:rPr lang="en-GB" i="1" dirty="0"/>
              <a:t>Trypanosoma </a:t>
            </a:r>
            <a:r>
              <a:rPr lang="en-GB" i="1" dirty="0" err="1"/>
              <a:t>cruzi</a:t>
            </a:r>
            <a:endParaRPr lang="en-GB" dirty="0"/>
          </a:p>
          <a:p>
            <a:pPr marL="0" marR="0"/>
            <a:r>
              <a:rPr lang="en-GB" dirty="0"/>
              <a:t>Chagas disease is also referred to as American trypanosomiasis. There are 150 species of the bug and more than 100 species of mammal carry the protozoan parasite. It is classified by WHO as a neglected tropical disease, with 8 million people infected, mainly in central and South America, and an estimated 10,000 deaths caused by complications from the disease.</a:t>
            </a:r>
            <a:endParaRPr lang="en-GB" dirty="0">
              <a:effectLst/>
            </a:endParaRPr>
          </a:p>
        </p:txBody>
      </p:sp>
    </p:spTree>
    <p:extLst>
      <p:ext uri="{BB962C8B-B14F-4D97-AF65-F5344CB8AC3E}">
        <p14:creationId xmlns:p14="http://schemas.microsoft.com/office/powerpoint/2010/main" val="3202200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35</a:t>
            </a:fld>
            <a:endParaRPr lang="en-US" dirty="0"/>
          </a:p>
        </p:txBody>
      </p:sp>
      <p:pic>
        <p:nvPicPr>
          <p:cNvPr id="4" name="Picture 3">
            <a:extLst>
              <a:ext uri="{FF2B5EF4-FFF2-40B4-BE49-F238E27FC236}">
                <a16:creationId xmlns:a16="http://schemas.microsoft.com/office/drawing/2014/main" id="{184CE41F-10DC-4F39-9203-956A2297A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 y="2362200"/>
            <a:ext cx="9048750" cy="3810000"/>
          </a:xfrm>
          <a:prstGeom prst="rect">
            <a:avLst/>
          </a:prstGeom>
        </p:spPr>
      </p:pic>
      <p:sp>
        <p:nvSpPr>
          <p:cNvPr id="5" name="Rectangle 4">
            <a:extLst>
              <a:ext uri="{FF2B5EF4-FFF2-40B4-BE49-F238E27FC236}">
                <a16:creationId xmlns:a16="http://schemas.microsoft.com/office/drawing/2014/main" id="{777AD4FC-1A05-4562-A3C4-68597156FB18}"/>
              </a:ext>
            </a:extLst>
          </p:cNvPr>
          <p:cNvSpPr/>
          <p:nvPr/>
        </p:nvSpPr>
        <p:spPr>
          <a:xfrm>
            <a:off x="1371600" y="1254720"/>
            <a:ext cx="6858000" cy="923330"/>
          </a:xfrm>
          <a:prstGeom prst="rect">
            <a:avLst/>
          </a:prstGeom>
        </p:spPr>
        <p:txBody>
          <a:bodyPr wrap="square">
            <a:spAutoFit/>
          </a:bodyPr>
          <a:lstStyle/>
          <a:p>
            <a:pPr marL="0" marR="0"/>
            <a:r>
              <a:rPr lang="en-GB" b="1" dirty="0"/>
              <a:t>Insect</a:t>
            </a:r>
            <a:r>
              <a:rPr lang="en-GB" dirty="0"/>
              <a:t>: Assassin Bugs/ Kissing bugs/ Triatomine bug</a:t>
            </a:r>
          </a:p>
          <a:p>
            <a:pPr marL="0" marR="0"/>
            <a:br>
              <a:rPr lang="en-GB" dirty="0"/>
            </a:br>
            <a:r>
              <a:rPr lang="en-GB" b="1" dirty="0"/>
              <a:t>Organism</a:t>
            </a:r>
            <a:r>
              <a:rPr lang="en-GB" dirty="0"/>
              <a:t>: protozoan: </a:t>
            </a:r>
            <a:r>
              <a:rPr lang="en-GB" i="1" dirty="0"/>
              <a:t>Trypanosoma </a:t>
            </a:r>
            <a:r>
              <a:rPr lang="en-GB" i="1" dirty="0" err="1"/>
              <a:t>cruzi</a:t>
            </a:r>
            <a:endParaRPr lang="en-GB" dirty="0"/>
          </a:p>
        </p:txBody>
      </p:sp>
    </p:spTree>
    <p:extLst>
      <p:ext uri="{BB962C8B-B14F-4D97-AF65-F5344CB8AC3E}">
        <p14:creationId xmlns:p14="http://schemas.microsoft.com/office/powerpoint/2010/main" val="2492859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A6A860-C6BE-4366-BF54-F29D7566EB88}"/>
              </a:ext>
            </a:extLst>
          </p:cNvPr>
          <p:cNvSpPr>
            <a:spLocks noGrp="1"/>
          </p:cNvSpPr>
          <p:nvPr>
            <p:ph type="sldNum" sz="quarter" idx="12"/>
          </p:nvPr>
        </p:nvSpPr>
        <p:spPr/>
        <p:txBody>
          <a:bodyPr/>
          <a:lstStyle/>
          <a:p>
            <a:pPr>
              <a:defRPr/>
            </a:pPr>
            <a:fld id="{DB4E3AB9-CF4E-46C4-BB9B-A00350E1FDEC}" type="slidenum">
              <a:rPr lang="en-US" smtClean="0"/>
              <a:pPr>
                <a:defRPr/>
              </a:pPr>
              <a:t>36</a:t>
            </a:fld>
            <a:endParaRPr lang="en-US" dirty="0"/>
          </a:p>
        </p:txBody>
      </p:sp>
      <p:sp>
        <p:nvSpPr>
          <p:cNvPr id="3" name="Rectangle 2">
            <a:extLst>
              <a:ext uri="{FF2B5EF4-FFF2-40B4-BE49-F238E27FC236}">
                <a16:creationId xmlns:a16="http://schemas.microsoft.com/office/drawing/2014/main" id="{C6D8876F-7655-424F-A58B-4FB702D7134F}"/>
              </a:ext>
            </a:extLst>
          </p:cNvPr>
          <p:cNvSpPr/>
          <p:nvPr/>
        </p:nvSpPr>
        <p:spPr>
          <a:xfrm>
            <a:off x="1676400" y="1295400"/>
            <a:ext cx="1031051" cy="369332"/>
          </a:xfrm>
          <a:prstGeom prst="rect">
            <a:avLst/>
          </a:prstGeom>
        </p:spPr>
        <p:txBody>
          <a:bodyPr wrap="none">
            <a:spAutoFit/>
          </a:bodyPr>
          <a:lstStyle/>
          <a:p>
            <a:r>
              <a:rPr lang="en-US" b="1" dirty="0"/>
              <a:t>Asthma</a:t>
            </a:r>
            <a:endParaRPr lang="en-US" dirty="0"/>
          </a:p>
        </p:txBody>
      </p:sp>
      <p:sp>
        <p:nvSpPr>
          <p:cNvPr id="4" name="Rectangle 3">
            <a:extLst>
              <a:ext uri="{FF2B5EF4-FFF2-40B4-BE49-F238E27FC236}">
                <a16:creationId xmlns:a16="http://schemas.microsoft.com/office/drawing/2014/main" id="{6FBCC46F-1C9E-4634-BEFF-CC77FE1C9DEA}"/>
              </a:ext>
            </a:extLst>
          </p:cNvPr>
          <p:cNvSpPr/>
          <p:nvPr/>
        </p:nvSpPr>
        <p:spPr>
          <a:xfrm>
            <a:off x="1371600" y="1828800"/>
            <a:ext cx="4648200" cy="646331"/>
          </a:xfrm>
          <a:prstGeom prst="rect">
            <a:avLst/>
          </a:prstGeom>
        </p:spPr>
        <p:txBody>
          <a:bodyPr wrap="square">
            <a:spAutoFit/>
          </a:bodyPr>
          <a:lstStyle/>
          <a:p>
            <a:r>
              <a:rPr lang="en-GB" b="1" dirty="0"/>
              <a:t>Insect</a:t>
            </a:r>
            <a:r>
              <a:rPr lang="en-GB" dirty="0"/>
              <a:t>: </a:t>
            </a:r>
            <a:r>
              <a:rPr lang="en-GB" dirty="0">
                <a:solidFill>
                  <a:srgbClr val="FF0000"/>
                </a:solidFill>
              </a:rPr>
              <a:t>House dust mites </a:t>
            </a:r>
            <a:r>
              <a:rPr lang="en-GB" dirty="0"/>
              <a:t>&amp; Cockroaches.</a:t>
            </a:r>
            <a:br>
              <a:rPr lang="en-GB" dirty="0"/>
            </a:br>
            <a:r>
              <a:rPr lang="en-GB" b="1" dirty="0"/>
              <a:t>Organism</a:t>
            </a:r>
            <a:r>
              <a:rPr lang="en-GB" dirty="0"/>
              <a:t>: none known (allergic response).</a:t>
            </a:r>
            <a:endParaRPr lang="en-US" dirty="0"/>
          </a:p>
        </p:txBody>
      </p:sp>
      <p:sp>
        <p:nvSpPr>
          <p:cNvPr id="5" name="Rectangle 4">
            <a:extLst>
              <a:ext uri="{FF2B5EF4-FFF2-40B4-BE49-F238E27FC236}">
                <a16:creationId xmlns:a16="http://schemas.microsoft.com/office/drawing/2014/main" id="{79670E8B-A65C-49FD-87B7-B46076E4BDB8}"/>
              </a:ext>
            </a:extLst>
          </p:cNvPr>
          <p:cNvSpPr/>
          <p:nvPr/>
        </p:nvSpPr>
        <p:spPr>
          <a:xfrm>
            <a:off x="1447800" y="3315295"/>
            <a:ext cx="7313645" cy="2862322"/>
          </a:xfrm>
          <a:prstGeom prst="rect">
            <a:avLst/>
          </a:prstGeom>
        </p:spPr>
        <p:txBody>
          <a:bodyPr wrap="square">
            <a:spAutoFit/>
          </a:bodyPr>
          <a:lstStyle/>
          <a:p>
            <a:r>
              <a:rPr lang="en-GB" dirty="0"/>
              <a:t>Asthma is not caused by an infectious organism but by an allergic reaction to particles shed by organisms, mainly house dust mites and cockroaches. So it does not strictly come under vector-borne disease.</a:t>
            </a:r>
          </a:p>
          <a:p>
            <a:endParaRPr lang="en-GB" dirty="0"/>
          </a:p>
          <a:p>
            <a:r>
              <a:rPr lang="en-GB" dirty="0"/>
              <a:t>The main cause is house dust mites, which are arachnids less than one millimetre long that feed mainly on human skin scales. Pollen, spores of microorganisms, fungal mycelia and bacteria have also been found in the gut of house dust mites. They live in the small spaces provided by mattresses, carpets, duvets, pillows and furniture materials, whether natural or synthetic, as both provide ideal shelter.</a:t>
            </a:r>
            <a:endParaRPr lang="en-US" dirty="0"/>
          </a:p>
        </p:txBody>
      </p:sp>
      <p:pic>
        <p:nvPicPr>
          <p:cNvPr id="1026" name="Picture 2" descr="Image result for Asthma">
            <a:hlinkClick r:id="rId2"/>
            <a:extLst>
              <a:ext uri="{FF2B5EF4-FFF2-40B4-BE49-F238E27FC236}">
                <a16:creationId xmlns:a16="http://schemas.microsoft.com/office/drawing/2014/main" id="{FE18C0B9-A046-4527-AD08-6BB19B9A5F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4726" y="1277502"/>
            <a:ext cx="3014219" cy="169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297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37</a:t>
            </a:fld>
            <a:endParaRPr lang="en-US" dirty="0"/>
          </a:p>
        </p:txBody>
      </p:sp>
      <p:sp>
        <p:nvSpPr>
          <p:cNvPr id="3" name="Rectangle 2">
            <a:extLst>
              <a:ext uri="{FF2B5EF4-FFF2-40B4-BE49-F238E27FC236}">
                <a16:creationId xmlns:a16="http://schemas.microsoft.com/office/drawing/2014/main" id="{06FCCCA2-3817-4BC2-A3AF-D7586D3F6061}"/>
              </a:ext>
            </a:extLst>
          </p:cNvPr>
          <p:cNvSpPr/>
          <p:nvPr/>
        </p:nvSpPr>
        <p:spPr>
          <a:xfrm>
            <a:off x="1295400" y="1143000"/>
            <a:ext cx="1031051" cy="369332"/>
          </a:xfrm>
          <a:prstGeom prst="rect">
            <a:avLst/>
          </a:prstGeom>
        </p:spPr>
        <p:txBody>
          <a:bodyPr wrap="none">
            <a:spAutoFit/>
          </a:bodyPr>
          <a:lstStyle/>
          <a:p>
            <a:r>
              <a:rPr lang="en-US" b="1" dirty="0"/>
              <a:t>Dengue</a:t>
            </a:r>
            <a:endParaRPr lang="en-US" dirty="0"/>
          </a:p>
        </p:txBody>
      </p:sp>
      <p:sp>
        <p:nvSpPr>
          <p:cNvPr id="4" name="Rectangle 3">
            <a:extLst>
              <a:ext uri="{FF2B5EF4-FFF2-40B4-BE49-F238E27FC236}">
                <a16:creationId xmlns:a16="http://schemas.microsoft.com/office/drawing/2014/main" id="{509F86BB-57C1-4617-883B-DDA9DB6DE821}"/>
              </a:ext>
            </a:extLst>
          </p:cNvPr>
          <p:cNvSpPr/>
          <p:nvPr/>
        </p:nvSpPr>
        <p:spPr>
          <a:xfrm>
            <a:off x="1279849" y="2024976"/>
            <a:ext cx="4572000" cy="646331"/>
          </a:xfrm>
          <a:prstGeom prst="rect">
            <a:avLst/>
          </a:prstGeom>
        </p:spPr>
        <p:txBody>
          <a:bodyPr>
            <a:spAutoFit/>
          </a:bodyPr>
          <a:lstStyle/>
          <a:p>
            <a:r>
              <a:rPr lang="pt-BR" b="1" dirty="0"/>
              <a:t>Insects</a:t>
            </a:r>
            <a:r>
              <a:rPr lang="pt-BR" dirty="0"/>
              <a:t>: Mosquitoes</a:t>
            </a:r>
            <a:br>
              <a:rPr lang="pt-BR" dirty="0"/>
            </a:br>
            <a:r>
              <a:rPr lang="pt-BR" b="1" dirty="0"/>
              <a:t>Organism</a:t>
            </a:r>
            <a:r>
              <a:rPr lang="pt-BR" dirty="0"/>
              <a:t>: Dengue virus</a:t>
            </a:r>
            <a:endParaRPr lang="en-US" dirty="0"/>
          </a:p>
        </p:txBody>
      </p:sp>
      <p:sp>
        <p:nvSpPr>
          <p:cNvPr id="5" name="Rectangle 4">
            <a:extLst>
              <a:ext uri="{FF2B5EF4-FFF2-40B4-BE49-F238E27FC236}">
                <a16:creationId xmlns:a16="http://schemas.microsoft.com/office/drawing/2014/main" id="{D8EB7978-0FBF-48EC-BB9A-0225E0695FC8}"/>
              </a:ext>
            </a:extLst>
          </p:cNvPr>
          <p:cNvSpPr/>
          <p:nvPr/>
        </p:nvSpPr>
        <p:spPr>
          <a:xfrm>
            <a:off x="1219200" y="3553282"/>
            <a:ext cx="7769290" cy="2585323"/>
          </a:xfrm>
          <a:prstGeom prst="rect">
            <a:avLst/>
          </a:prstGeom>
        </p:spPr>
        <p:txBody>
          <a:bodyPr wrap="square">
            <a:spAutoFit/>
          </a:bodyPr>
          <a:lstStyle/>
          <a:p>
            <a:r>
              <a:rPr lang="en-GB" dirty="0"/>
              <a:t>Dengue is the most important mosquito-borne viral disease in the world, according to WHO, which has targeted it as one of 17 Neglected Tropical Diseases for major campaigns for awareness and eradication. It is endemic in over 100 countries across the tropics, from central and South America, Africa, South and Southeast Asia and to the Pacific Islands. It has increased rapidly over the last few decades in urban sprawls that provide ideal conditions for breeding. The WHO estimates that there are 50-100 million infections a year and half the world’s population live in countries where it is endemic.</a:t>
            </a:r>
            <a:endParaRPr lang="en-US" dirty="0"/>
          </a:p>
        </p:txBody>
      </p:sp>
      <p:pic>
        <p:nvPicPr>
          <p:cNvPr id="7" name="Picture 6">
            <a:extLst>
              <a:ext uri="{FF2B5EF4-FFF2-40B4-BE49-F238E27FC236}">
                <a16:creationId xmlns:a16="http://schemas.microsoft.com/office/drawing/2014/main" id="{D70008E6-2A45-4E71-AE1E-341769E00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402" y="1143000"/>
            <a:ext cx="2752725" cy="2543175"/>
          </a:xfrm>
          <a:prstGeom prst="rect">
            <a:avLst/>
          </a:prstGeom>
        </p:spPr>
      </p:pic>
    </p:spTree>
    <p:extLst>
      <p:ext uri="{BB962C8B-B14F-4D97-AF65-F5344CB8AC3E}">
        <p14:creationId xmlns:p14="http://schemas.microsoft.com/office/powerpoint/2010/main" val="649394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38</a:t>
            </a:fld>
            <a:endParaRPr lang="en-US" dirty="0"/>
          </a:p>
        </p:txBody>
      </p:sp>
      <p:sp>
        <p:nvSpPr>
          <p:cNvPr id="4" name="Rectangle 3">
            <a:extLst>
              <a:ext uri="{FF2B5EF4-FFF2-40B4-BE49-F238E27FC236}">
                <a16:creationId xmlns:a16="http://schemas.microsoft.com/office/drawing/2014/main" id="{22CB4CB5-8C20-4029-AA50-9F19AB38CC2A}"/>
              </a:ext>
            </a:extLst>
          </p:cNvPr>
          <p:cNvSpPr/>
          <p:nvPr/>
        </p:nvSpPr>
        <p:spPr>
          <a:xfrm>
            <a:off x="1447800" y="1219200"/>
            <a:ext cx="979755" cy="369332"/>
          </a:xfrm>
          <a:prstGeom prst="rect">
            <a:avLst/>
          </a:prstGeom>
        </p:spPr>
        <p:txBody>
          <a:bodyPr wrap="none">
            <a:spAutoFit/>
          </a:bodyPr>
          <a:lstStyle/>
          <a:p>
            <a:r>
              <a:rPr lang="en-US" b="1" dirty="0"/>
              <a:t>Malaria</a:t>
            </a:r>
            <a:endParaRPr lang="en-US" dirty="0"/>
          </a:p>
        </p:txBody>
      </p:sp>
      <p:sp>
        <p:nvSpPr>
          <p:cNvPr id="5" name="Rectangle 4">
            <a:extLst>
              <a:ext uri="{FF2B5EF4-FFF2-40B4-BE49-F238E27FC236}">
                <a16:creationId xmlns:a16="http://schemas.microsoft.com/office/drawing/2014/main" id="{6C5E7AB4-18E8-4BEF-B2A5-D26E42DE65DB}"/>
              </a:ext>
            </a:extLst>
          </p:cNvPr>
          <p:cNvSpPr/>
          <p:nvPr/>
        </p:nvSpPr>
        <p:spPr>
          <a:xfrm>
            <a:off x="1447800" y="1752600"/>
            <a:ext cx="6716444" cy="923330"/>
          </a:xfrm>
          <a:prstGeom prst="rect">
            <a:avLst/>
          </a:prstGeom>
        </p:spPr>
        <p:txBody>
          <a:bodyPr wrap="square">
            <a:spAutoFit/>
          </a:bodyPr>
          <a:lstStyle/>
          <a:p>
            <a:r>
              <a:rPr lang="en-US" b="1" dirty="0"/>
              <a:t>Insect</a:t>
            </a:r>
            <a:r>
              <a:rPr lang="en-US" dirty="0"/>
              <a:t>: mosquitoes</a:t>
            </a:r>
            <a:br>
              <a:rPr lang="en-US" dirty="0"/>
            </a:br>
            <a:r>
              <a:rPr lang="en-US" b="1" dirty="0"/>
              <a:t>Organism</a:t>
            </a:r>
            <a:r>
              <a:rPr lang="en-US" dirty="0"/>
              <a:t>: protozoan, </a:t>
            </a:r>
            <a:r>
              <a:rPr lang="en-US" i="1" dirty="0"/>
              <a:t>Plasmodium falciparum, P. vivax, P. </a:t>
            </a:r>
            <a:r>
              <a:rPr lang="en-US" i="1" dirty="0" err="1"/>
              <a:t>ovale</a:t>
            </a:r>
            <a:r>
              <a:rPr lang="en-US" i="1" dirty="0"/>
              <a:t>, P. </a:t>
            </a:r>
            <a:r>
              <a:rPr lang="en-US" i="1" dirty="0" err="1"/>
              <a:t>malariae</a:t>
            </a:r>
            <a:r>
              <a:rPr lang="en-US" i="1" dirty="0"/>
              <a:t>, P. </a:t>
            </a:r>
            <a:r>
              <a:rPr lang="en-US" i="1" dirty="0" err="1"/>
              <a:t>knowlesi</a:t>
            </a:r>
            <a:endParaRPr lang="en-US" dirty="0"/>
          </a:p>
        </p:txBody>
      </p:sp>
      <p:pic>
        <p:nvPicPr>
          <p:cNvPr id="7" name="Picture 6">
            <a:extLst>
              <a:ext uri="{FF2B5EF4-FFF2-40B4-BE49-F238E27FC236}">
                <a16:creationId xmlns:a16="http://schemas.microsoft.com/office/drawing/2014/main" id="{E8034164-0A2F-4675-886D-BB634AEA2D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0241" y="2675930"/>
            <a:ext cx="6716445" cy="3334342"/>
          </a:xfrm>
          <a:prstGeom prst="rect">
            <a:avLst/>
          </a:prstGeom>
        </p:spPr>
      </p:pic>
    </p:spTree>
    <p:extLst>
      <p:ext uri="{BB962C8B-B14F-4D97-AF65-F5344CB8AC3E}">
        <p14:creationId xmlns:p14="http://schemas.microsoft.com/office/powerpoint/2010/main" val="2878258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39</a:t>
            </a:fld>
            <a:endParaRPr lang="en-US" dirty="0"/>
          </a:p>
        </p:txBody>
      </p:sp>
      <p:sp>
        <p:nvSpPr>
          <p:cNvPr id="3" name="Rectangle 2">
            <a:extLst>
              <a:ext uri="{FF2B5EF4-FFF2-40B4-BE49-F238E27FC236}">
                <a16:creationId xmlns:a16="http://schemas.microsoft.com/office/drawing/2014/main" id="{0D35E53D-F69C-49E1-BCD4-28027F6B7A6F}"/>
              </a:ext>
            </a:extLst>
          </p:cNvPr>
          <p:cNvSpPr/>
          <p:nvPr/>
        </p:nvSpPr>
        <p:spPr>
          <a:xfrm>
            <a:off x="1295400" y="1143000"/>
            <a:ext cx="1898918" cy="369332"/>
          </a:xfrm>
          <a:prstGeom prst="rect">
            <a:avLst/>
          </a:prstGeom>
        </p:spPr>
        <p:txBody>
          <a:bodyPr wrap="none">
            <a:spAutoFit/>
          </a:bodyPr>
          <a:lstStyle/>
          <a:p>
            <a:r>
              <a:rPr lang="en-US" b="1" dirty="0"/>
              <a:t>West Nile Fever</a:t>
            </a:r>
            <a:endParaRPr lang="en-US" dirty="0"/>
          </a:p>
        </p:txBody>
      </p:sp>
      <p:sp>
        <p:nvSpPr>
          <p:cNvPr id="4" name="Rectangle 3">
            <a:extLst>
              <a:ext uri="{FF2B5EF4-FFF2-40B4-BE49-F238E27FC236}">
                <a16:creationId xmlns:a16="http://schemas.microsoft.com/office/drawing/2014/main" id="{9F7890E2-19A6-4370-8663-2FDB51F677CF}"/>
              </a:ext>
            </a:extLst>
          </p:cNvPr>
          <p:cNvSpPr/>
          <p:nvPr/>
        </p:nvSpPr>
        <p:spPr>
          <a:xfrm>
            <a:off x="1219200" y="1520108"/>
            <a:ext cx="4572000" cy="646331"/>
          </a:xfrm>
          <a:prstGeom prst="rect">
            <a:avLst/>
          </a:prstGeom>
        </p:spPr>
        <p:txBody>
          <a:bodyPr>
            <a:spAutoFit/>
          </a:bodyPr>
          <a:lstStyle/>
          <a:p>
            <a:r>
              <a:rPr lang="en-GB" b="1" dirty="0"/>
              <a:t>Insect</a:t>
            </a:r>
            <a:r>
              <a:rPr lang="en-GB" dirty="0"/>
              <a:t>: Mosquito.</a:t>
            </a:r>
            <a:br>
              <a:rPr lang="en-GB" dirty="0"/>
            </a:br>
            <a:r>
              <a:rPr lang="en-GB" b="1" dirty="0"/>
              <a:t>Organism</a:t>
            </a:r>
            <a:r>
              <a:rPr lang="en-GB" dirty="0"/>
              <a:t>: </a:t>
            </a:r>
            <a:r>
              <a:rPr lang="en-GB" i="1" dirty="0"/>
              <a:t>Flavivirus</a:t>
            </a:r>
            <a:r>
              <a:rPr lang="en-GB" dirty="0"/>
              <a:t>, West Nile virus</a:t>
            </a:r>
            <a:endParaRPr lang="en-US" dirty="0"/>
          </a:p>
        </p:txBody>
      </p:sp>
      <p:sp>
        <p:nvSpPr>
          <p:cNvPr id="5" name="Rectangle 4">
            <a:extLst>
              <a:ext uri="{FF2B5EF4-FFF2-40B4-BE49-F238E27FC236}">
                <a16:creationId xmlns:a16="http://schemas.microsoft.com/office/drawing/2014/main" id="{9F1E1161-44E2-4668-A401-1751BB5298FB}"/>
              </a:ext>
            </a:extLst>
          </p:cNvPr>
          <p:cNvSpPr/>
          <p:nvPr/>
        </p:nvSpPr>
        <p:spPr>
          <a:xfrm>
            <a:off x="1267408" y="2362200"/>
            <a:ext cx="7663543" cy="2585323"/>
          </a:xfrm>
          <a:prstGeom prst="rect">
            <a:avLst/>
          </a:prstGeom>
        </p:spPr>
        <p:txBody>
          <a:bodyPr wrap="square">
            <a:spAutoFit/>
          </a:bodyPr>
          <a:lstStyle/>
          <a:p>
            <a:r>
              <a:rPr lang="en-GB" dirty="0"/>
              <a:t>The disease was virtually unknown outside Uganda, where it was first identified in 1937, until the 1990s, when there was an outbreak in Algeria. It is now present in all temperate and tropical continents, with even the US experiencing an outbreak in 2012 that killed 286 people. The European Centre for Disease Prevention and Control monitors infections in Europe and in 2015 reported eight human cases of WNF in EU Member States up to August: Austria (1), Italy (4), Bulgaria (1), Romania (1) and Austria (1). Eight cases were detected in neighbouring countries: Israel (7) and Serbia (1). It even produces an interactive map of cases.</a:t>
            </a:r>
            <a:endParaRPr lang="en-US" dirty="0"/>
          </a:p>
        </p:txBody>
      </p:sp>
    </p:spTree>
    <p:extLst>
      <p:ext uri="{BB962C8B-B14F-4D97-AF65-F5344CB8AC3E}">
        <p14:creationId xmlns:p14="http://schemas.microsoft.com/office/powerpoint/2010/main" val="309336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9A8A8D-75F1-4696-BE53-DC1ADD5AB88F}"/>
              </a:ext>
            </a:extLst>
          </p:cNvPr>
          <p:cNvSpPr>
            <a:spLocks noGrp="1"/>
          </p:cNvSpPr>
          <p:nvPr>
            <p:ph type="sldNum" sz="quarter" idx="12"/>
          </p:nvPr>
        </p:nvSpPr>
        <p:spPr/>
        <p:txBody>
          <a:bodyPr/>
          <a:lstStyle/>
          <a:p>
            <a:pPr>
              <a:defRPr/>
            </a:pPr>
            <a:fld id="{DB4E3AB9-CF4E-46C4-BB9B-A00350E1FDEC}" type="slidenum">
              <a:rPr lang="en-US" smtClean="0"/>
              <a:pPr>
                <a:defRPr/>
              </a:pPr>
              <a:t>4</a:t>
            </a:fld>
            <a:endParaRPr lang="en-US" dirty="0"/>
          </a:p>
        </p:txBody>
      </p:sp>
      <p:sp>
        <p:nvSpPr>
          <p:cNvPr id="3" name="Rectangle 2">
            <a:extLst>
              <a:ext uri="{FF2B5EF4-FFF2-40B4-BE49-F238E27FC236}">
                <a16:creationId xmlns:a16="http://schemas.microsoft.com/office/drawing/2014/main" id="{7B1B5EE5-418A-4D02-B52B-2DDB0E391E13}"/>
              </a:ext>
            </a:extLst>
          </p:cNvPr>
          <p:cNvSpPr/>
          <p:nvPr/>
        </p:nvSpPr>
        <p:spPr>
          <a:xfrm>
            <a:off x="1447800" y="1447800"/>
            <a:ext cx="6715236" cy="595932"/>
          </a:xfrm>
          <a:prstGeom prst="rect">
            <a:avLst/>
          </a:prstGeom>
        </p:spPr>
        <p:txBody>
          <a:bodyPr wrap="none">
            <a:spAutoFit/>
          </a:bodyPr>
          <a:lstStyle/>
          <a:p>
            <a:pPr marL="0" marR="0">
              <a:lnSpc>
                <a:spcPct val="107000"/>
              </a:lnSpc>
              <a:spcBef>
                <a:spcPts val="0"/>
              </a:spcBef>
              <a:spcAft>
                <a:spcPts val="800"/>
              </a:spcAft>
            </a:pPr>
            <a:r>
              <a:rPr lang="en-US" sz="3200" dirty="0">
                <a:solidFill>
                  <a:srgbClr val="FF0000"/>
                </a:solidFill>
                <a:latin typeface="Calibri" panose="020F0502020204030204" pitchFamily="34" charset="0"/>
                <a:ea typeface="Calibri" panose="020F0502020204030204" pitchFamily="34" charset="0"/>
              </a:rPr>
              <a:t>DISEASES RELATED TO AIR POLLUTION. </a:t>
            </a:r>
          </a:p>
        </p:txBody>
      </p:sp>
      <p:pic>
        <p:nvPicPr>
          <p:cNvPr id="4" name="Picture 17" descr="http://upload.wikimedia.org/wikipedia/commons/thumb/f/ff/Air_.pollution_1.jpg/260px-Air_.pollution_1.jpg">
            <a:extLst>
              <a:ext uri="{FF2B5EF4-FFF2-40B4-BE49-F238E27FC236}">
                <a16:creationId xmlns:a16="http://schemas.microsoft.com/office/drawing/2014/main" id="{6E77BCEF-4DA9-4DFF-B83B-0AB453844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14600"/>
            <a:ext cx="4953000" cy="329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759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40</a:t>
            </a:fld>
            <a:endParaRPr lang="en-US" dirty="0"/>
          </a:p>
        </p:txBody>
      </p:sp>
      <p:pic>
        <p:nvPicPr>
          <p:cNvPr id="4" name="Picture 3">
            <a:extLst>
              <a:ext uri="{FF2B5EF4-FFF2-40B4-BE49-F238E27FC236}">
                <a16:creationId xmlns:a16="http://schemas.microsoft.com/office/drawing/2014/main" id="{2D3AEF6C-3799-4822-BF0A-8185FF87A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99" y="1447800"/>
            <a:ext cx="7766257" cy="4495800"/>
          </a:xfrm>
          <a:prstGeom prst="rect">
            <a:avLst/>
          </a:prstGeom>
        </p:spPr>
      </p:pic>
    </p:spTree>
    <p:extLst>
      <p:ext uri="{BB962C8B-B14F-4D97-AF65-F5344CB8AC3E}">
        <p14:creationId xmlns:p14="http://schemas.microsoft.com/office/powerpoint/2010/main" val="3765069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41</a:t>
            </a:fld>
            <a:endParaRPr lang="en-US" dirty="0"/>
          </a:p>
        </p:txBody>
      </p:sp>
      <p:sp>
        <p:nvSpPr>
          <p:cNvPr id="3" name="Rectangle 2">
            <a:extLst>
              <a:ext uri="{FF2B5EF4-FFF2-40B4-BE49-F238E27FC236}">
                <a16:creationId xmlns:a16="http://schemas.microsoft.com/office/drawing/2014/main" id="{2040F7AF-4EF7-478C-ADAD-9E5529271133}"/>
              </a:ext>
            </a:extLst>
          </p:cNvPr>
          <p:cNvSpPr/>
          <p:nvPr/>
        </p:nvSpPr>
        <p:spPr>
          <a:xfrm>
            <a:off x="1295400" y="1143000"/>
            <a:ext cx="1518429" cy="369332"/>
          </a:xfrm>
          <a:prstGeom prst="rect">
            <a:avLst/>
          </a:prstGeom>
        </p:spPr>
        <p:txBody>
          <a:bodyPr wrap="none">
            <a:spAutoFit/>
          </a:bodyPr>
          <a:lstStyle/>
          <a:p>
            <a:r>
              <a:rPr lang="en-US" b="1" dirty="0"/>
              <a:t>Yellow fever</a:t>
            </a:r>
            <a:endParaRPr lang="en-US" dirty="0"/>
          </a:p>
        </p:txBody>
      </p:sp>
      <p:sp>
        <p:nvSpPr>
          <p:cNvPr id="4" name="Rectangle 3">
            <a:extLst>
              <a:ext uri="{FF2B5EF4-FFF2-40B4-BE49-F238E27FC236}">
                <a16:creationId xmlns:a16="http://schemas.microsoft.com/office/drawing/2014/main" id="{2218E54F-C196-4AA1-9658-A191FB1FF6A0}"/>
              </a:ext>
            </a:extLst>
          </p:cNvPr>
          <p:cNvSpPr/>
          <p:nvPr/>
        </p:nvSpPr>
        <p:spPr>
          <a:xfrm>
            <a:off x="1295400" y="1600200"/>
            <a:ext cx="4572000" cy="646331"/>
          </a:xfrm>
          <a:prstGeom prst="rect">
            <a:avLst/>
          </a:prstGeom>
        </p:spPr>
        <p:txBody>
          <a:bodyPr>
            <a:spAutoFit/>
          </a:bodyPr>
          <a:lstStyle/>
          <a:p>
            <a:r>
              <a:rPr lang="en-US" b="1" dirty="0"/>
              <a:t>Insects</a:t>
            </a:r>
            <a:r>
              <a:rPr lang="en-US" dirty="0"/>
              <a:t>: Mosquitoes</a:t>
            </a:r>
            <a:br>
              <a:rPr lang="en-US" dirty="0"/>
            </a:br>
            <a:r>
              <a:rPr lang="en-US" b="1" dirty="0"/>
              <a:t>Organism</a:t>
            </a:r>
            <a:r>
              <a:rPr lang="en-US" dirty="0"/>
              <a:t>: Virus, </a:t>
            </a:r>
            <a:r>
              <a:rPr lang="en-US" i="1" dirty="0"/>
              <a:t>Flavivirus</a:t>
            </a:r>
            <a:endParaRPr lang="en-US" dirty="0"/>
          </a:p>
        </p:txBody>
      </p:sp>
      <p:sp>
        <p:nvSpPr>
          <p:cNvPr id="5" name="Rectangle 4">
            <a:extLst>
              <a:ext uri="{FF2B5EF4-FFF2-40B4-BE49-F238E27FC236}">
                <a16:creationId xmlns:a16="http://schemas.microsoft.com/office/drawing/2014/main" id="{D38F9201-F16C-4212-9818-CA72B2437FF3}"/>
              </a:ext>
            </a:extLst>
          </p:cNvPr>
          <p:cNvSpPr/>
          <p:nvPr/>
        </p:nvSpPr>
        <p:spPr>
          <a:xfrm>
            <a:off x="1143000" y="2334399"/>
            <a:ext cx="7696200" cy="1200329"/>
          </a:xfrm>
          <a:prstGeom prst="rect">
            <a:avLst/>
          </a:prstGeom>
        </p:spPr>
        <p:txBody>
          <a:bodyPr wrap="square">
            <a:spAutoFit/>
          </a:bodyPr>
          <a:lstStyle/>
          <a:p>
            <a:r>
              <a:rPr lang="en-GB" dirty="0"/>
              <a:t>Yellow fever is a haemorrhagic fever that originated in the central belt of Africa but spread to South America in the 17th century with the slave trade. It is endemic in 34 countries in Africa where the majority of the estimated 30,000 deaths from 200,000 infections a year occur</a:t>
            </a:r>
            <a:endParaRPr lang="en-US" dirty="0"/>
          </a:p>
        </p:txBody>
      </p:sp>
      <p:pic>
        <p:nvPicPr>
          <p:cNvPr id="7" name="Picture 6">
            <a:extLst>
              <a:ext uri="{FF2B5EF4-FFF2-40B4-BE49-F238E27FC236}">
                <a16:creationId xmlns:a16="http://schemas.microsoft.com/office/drawing/2014/main" id="{AC1DA198-B601-4836-AEA0-CF20FA300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655253"/>
            <a:ext cx="4181475" cy="2276475"/>
          </a:xfrm>
          <a:prstGeom prst="rect">
            <a:avLst/>
          </a:prstGeom>
        </p:spPr>
      </p:pic>
    </p:spTree>
    <p:extLst>
      <p:ext uri="{BB962C8B-B14F-4D97-AF65-F5344CB8AC3E}">
        <p14:creationId xmlns:p14="http://schemas.microsoft.com/office/powerpoint/2010/main" val="1821479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42</a:t>
            </a:fld>
            <a:endParaRPr lang="en-US" dirty="0"/>
          </a:p>
        </p:txBody>
      </p:sp>
      <p:sp>
        <p:nvSpPr>
          <p:cNvPr id="3" name="Rectangle 2">
            <a:extLst>
              <a:ext uri="{FF2B5EF4-FFF2-40B4-BE49-F238E27FC236}">
                <a16:creationId xmlns:a16="http://schemas.microsoft.com/office/drawing/2014/main" id="{409DE152-82CB-4A1B-BF8B-DA6B9726AD58}"/>
              </a:ext>
            </a:extLst>
          </p:cNvPr>
          <p:cNvSpPr/>
          <p:nvPr/>
        </p:nvSpPr>
        <p:spPr>
          <a:xfrm>
            <a:off x="1447800" y="1295400"/>
            <a:ext cx="2031325" cy="369332"/>
          </a:xfrm>
          <a:prstGeom prst="rect">
            <a:avLst/>
          </a:prstGeom>
        </p:spPr>
        <p:txBody>
          <a:bodyPr wrap="none">
            <a:spAutoFit/>
          </a:bodyPr>
          <a:lstStyle/>
          <a:p>
            <a:r>
              <a:rPr lang="en-US" b="1" dirty="0"/>
              <a:t>Epidemic typhus</a:t>
            </a:r>
            <a:endParaRPr lang="en-US" dirty="0"/>
          </a:p>
        </p:txBody>
      </p:sp>
      <p:sp>
        <p:nvSpPr>
          <p:cNvPr id="4" name="Rectangle 3">
            <a:extLst>
              <a:ext uri="{FF2B5EF4-FFF2-40B4-BE49-F238E27FC236}">
                <a16:creationId xmlns:a16="http://schemas.microsoft.com/office/drawing/2014/main" id="{2988D048-9E4F-4D55-A1BE-927FCD1D4E69}"/>
              </a:ext>
            </a:extLst>
          </p:cNvPr>
          <p:cNvSpPr/>
          <p:nvPr/>
        </p:nvSpPr>
        <p:spPr>
          <a:xfrm>
            <a:off x="1430694" y="1752600"/>
            <a:ext cx="4208106" cy="923330"/>
          </a:xfrm>
          <a:prstGeom prst="rect">
            <a:avLst/>
          </a:prstGeom>
        </p:spPr>
        <p:txBody>
          <a:bodyPr wrap="square">
            <a:spAutoFit/>
          </a:bodyPr>
          <a:lstStyle/>
          <a:p>
            <a:r>
              <a:rPr lang="en-US" b="1" dirty="0"/>
              <a:t>Insect</a:t>
            </a:r>
            <a:r>
              <a:rPr lang="en-US" dirty="0"/>
              <a:t>: Louse.</a:t>
            </a:r>
            <a:br>
              <a:rPr lang="en-US" dirty="0"/>
            </a:br>
            <a:r>
              <a:rPr lang="en-US" b="1" dirty="0"/>
              <a:t>Organism</a:t>
            </a:r>
            <a:r>
              <a:rPr lang="en-US" dirty="0"/>
              <a:t>: </a:t>
            </a:r>
            <a:r>
              <a:rPr lang="en-US" dirty="0">
                <a:solidFill>
                  <a:srgbClr val="FF0000"/>
                </a:solidFill>
              </a:rPr>
              <a:t>bacteria</a:t>
            </a:r>
            <a:r>
              <a:rPr lang="en-US" dirty="0"/>
              <a:t>, </a:t>
            </a:r>
            <a:r>
              <a:rPr lang="en-US" i="1" dirty="0"/>
              <a:t>Rickettsia prowazekii</a:t>
            </a:r>
            <a:endParaRPr lang="en-US" dirty="0"/>
          </a:p>
        </p:txBody>
      </p:sp>
      <p:sp>
        <p:nvSpPr>
          <p:cNvPr id="5" name="Rectangle 4">
            <a:extLst>
              <a:ext uri="{FF2B5EF4-FFF2-40B4-BE49-F238E27FC236}">
                <a16:creationId xmlns:a16="http://schemas.microsoft.com/office/drawing/2014/main" id="{32DF826E-5BFA-4EBA-83C5-CF2ADB743255}"/>
              </a:ext>
            </a:extLst>
          </p:cNvPr>
          <p:cNvSpPr/>
          <p:nvPr/>
        </p:nvSpPr>
        <p:spPr>
          <a:xfrm>
            <a:off x="1219200" y="3166408"/>
            <a:ext cx="7722275" cy="2585323"/>
          </a:xfrm>
          <a:prstGeom prst="rect">
            <a:avLst/>
          </a:prstGeom>
        </p:spPr>
        <p:txBody>
          <a:bodyPr wrap="square">
            <a:spAutoFit/>
          </a:bodyPr>
          <a:lstStyle/>
          <a:p>
            <a:r>
              <a:rPr lang="en-GB" dirty="0"/>
              <a:t>As with other louse-borne fevers, typhus tends to occur in conditions of overcrowding and poor hygiene such as refugee camps and prisons. It occurs mainly in central and eastern Africa, central and South America, and Asia. Recent outbreaks have occurred in Burundi, Ethiopia and Rwanda. Infection occurs from crushing the lice or rubbing the skin where the lice are feeding and defecating and carrying the bacteria to wounds and mucous membranes. Some cases in the US have been associated with flying squirrels nesting in houses over winter, but the means of infection is still unknown as the patients did not have lice.</a:t>
            </a:r>
            <a:endParaRPr lang="en-US" dirty="0"/>
          </a:p>
        </p:txBody>
      </p:sp>
      <p:pic>
        <p:nvPicPr>
          <p:cNvPr id="7" name="Picture 6">
            <a:extLst>
              <a:ext uri="{FF2B5EF4-FFF2-40B4-BE49-F238E27FC236}">
                <a16:creationId xmlns:a16="http://schemas.microsoft.com/office/drawing/2014/main" id="{D0C0A510-2700-44DE-8327-981490EB62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3475" y="1345168"/>
            <a:ext cx="3048000" cy="1714500"/>
          </a:xfrm>
          <a:prstGeom prst="rect">
            <a:avLst/>
          </a:prstGeom>
        </p:spPr>
      </p:pic>
    </p:spTree>
    <p:extLst>
      <p:ext uri="{BB962C8B-B14F-4D97-AF65-F5344CB8AC3E}">
        <p14:creationId xmlns:p14="http://schemas.microsoft.com/office/powerpoint/2010/main" val="664342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43</a:t>
            </a:fld>
            <a:endParaRPr lang="en-US" dirty="0"/>
          </a:p>
        </p:txBody>
      </p:sp>
      <p:sp>
        <p:nvSpPr>
          <p:cNvPr id="3" name="Rectangle 2">
            <a:extLst>
              <a:ext uri="{FF2B5EF4-FFF2-40B4-BE49-F238E27FC236}">
                <a16:creationId xmlns:a16="http://schemas.microsoft.com/office/drawing/2014/main" id="{16BB6634-4E5E-466A-9CB1-7F8394FBB95D}"/>
              </a:ext>
            </a:extLst>
          </p:cNvPr>
          <p:cNvSpPr/>
          <p:nvPr/>
        </p:nvSpPr>
        <p:spPr>
          <a:xfrm>
            <a:off x="1295400" y="1143000"/>
            <a:ext cx="1774845" cy="369332"/>
          </a:xfrm>
          <a:prstGeom prst="rect">
            <a:avLst/>
          </a:prstGeom>
        </p:spPr>
        <p:txBody>
          <a:bodyPr wrap="none">
            <a:spAutoFit/>
          </a:bodyPr>
          <a:lstStyle/>
          <a:p>
            <a:r>
              <a:rPr lang="en-US" b="1" dirty="0"/>
              <a:t>Leishmaniasis</a:t>
            </a:r>
            <a:endParaRPr lang="en-US" dirty="0"/>
          </a:p>
        </p:txBody>
      </p:sp>
      <p:sp>
        <p:nvSpPr>
          <p:cNvPr id="4" name="Rectangle 3">
            <a:extLst>
              <a:ext uri="{FF2B5EF4-FFF2-40B4-BE49-F238E27FC236}">
                <a16:creationId xmlns:a16="http://schemas.microsoft.com/office/drawing/2014/main" id="{8F38462E-5398-4FC7-AD92-B6A260CCD7A1}"/>
              </a:ext>
            </a:extLst>
          </p:cNvPr>
          <p:cNvSpPr/>
          <p:nvPr/>
        </p:nvSpPr>
        <p:spPr>
          <a:xfrm>
            <a:off x="1295400" y="1600200"/>
            <a:ext cx="4572000" cy="646331"/>
          </a:xfrm>
          <a:prstGeom prst="rect">
            <a:avLst/>
          </a:prstGeom>
        </p:spPr>
        <p:txBody>
          <a:bodyPr>
            <a:spAutoFit/>
          </a:bodyPr>
          <a:lstStyle/>
          <a:p>
            <a:r>
              <a:rPr lang="en-US" dirty="0"/>
              <a:t>Insect: Sandflies</a:t>
            </a:r>
            <a:br>
              <a:rPr lang="en-US" dirty="0"/>
            </a:br>
            <a:r>
              <a:rPr lang="en-US" dirty="0"/>
              <a:t>Organism: </a:t>
            </a:r>
            <a:r>
              <a:rPr lang="en-US" dirty="0">
                <a:solidFill>
                  <a:srgbClr val="FF0000"/>
                </a:solidFill>
              </a:rPr>
              <a:t>protozoa</a:t>
            </a:r>
            <a:r>
              <a:rPr lang="en-US" dirty="0"/>
              <a:t>, </a:t>
            </a:r>
            <a:r>
              <a:rPr lang="en-US" i="1" dirty="0"/>
              <a:t>Leishmania</a:t>
            </a:r>
            <a:r>
              <a:rPr lang="en-US" dirty="0"/>
              <a:t> </a:t>
            </a:r>
            <a:r>
              <a:rPr lang="en-US" dirty="0" err="1"/>
              <a:t>spp</a:t>
            </a:r>
            <a:endParaRPr lang="en-US" dirty="0"/>
          </a:p>
        </p:txBody>
      </p:sp>
      <p:sp>
        <p:nvSpPr>
          <p:cNvPr id="5" name="Rectangle 4">
            <a:extLst>
              <a:ext uri="{FF2B5EF4-FFF2-40B4-BE49-F238E27FC236}">
                <a16:creationId xmlns:a16="http://schemas.microsoft.com/office/drawing/2014/main" id="{94513DE6-4D2A-484F-9EC3-C78DB0358B61}"/>
              </a:ext>
            </a:extLst>
          </p:cNvPr>
          <p:cNvSpPr/>
          <p:nvPr/>
        </p:nvSpPr>
        <p:spPr>
          <a:xfrm>
            <a:off x="1270518" y="2438400"/>
            <a:ext cx="4673082" cy="2308324"/>
          </a:xfrm>
          <a:prstGeom prst="rect">
            <a:avLst/>
          </a:prstGeom>
        </p:spPr>
        <p:txBody>
          <a:bodyPr wrap="square">
            <a:spAutoFit/>
          </a:bodyPr>
          <a:lstStyle/>
          <a:p>
            <a:r>
              <a:rPr lang="en-GB" dirty="0"/>
              <a:t>Leishmaniasis is spread by bites from female </a:t>
            </a:r>
            <a:r>
              <a:rPr lang="en-GB" dirty="0" err="1"/>
              <a:t>sandflies</a:t>
            </a:r>
            <a:r>
              <a:rPr lang="en-GB" dirty="0"/>
              <a:t>. These are tiny flies 1.5-3.0 mm long with large black eyes and hairy bodies, wings and legs. They breed in forest areas, caves and adobe brick houses where most of the infection of humans takes place. Rodents, dogs and other mammals are reservoirs for the disease.</a:t>
            </a:r>
            <a:endParaRPr lang="en-US" dirty="0"/>
          </a:p>
        </p:txBody>
      </p:sp>
      <p:pic>
        <p:nvPicPr>
          <p:cNvPr id="7" name="Picture 6">
            <a:extLst>
              <a:ext uri="{FF2B5EF4-FFF2-40B4-BE49-F238E27FC236}">
                <a16:creationId xmlns:a16="http://schemas.microsoft.com/office/drawing/2014/main" id="{9CFEE01B-ECE3-4731-A31A-56932556B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568" y="3177064"/>
            <a:ext cx="2724150" cy="2857500"/>
          </a:xfrm>
          <a:prstGeom prst="rect">
            <a:avLst/>
          </a:prstGeom>
        </p:spPr>
      </p:pic>
      <p:pic>
        <p:nvPicPr>
          <p:cNvPr id="9" name="Picture 8">
            <a:extLst>
              <a:ext uri="{FF2B5EF4-FFF2-40B4-BE49-F238E27FC236}">
                <a16:creationId xmlns:a16="http://schemas.microsoft.com/office/drawing/2014/main" id="{A64E26A9-B96A-4F53-BAEC-E83030A437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7830" y="1150184"/>
            <a:ext cx="2333625" cy="1752014"/>
          </a:xfrm>
          <a:prstGeom prst="rect">
            <a:avLst/>
          </a:prstGeom>
        </p:spPr>
      </p:pic>
    </p:spTree>
    <p:extLst>
      <p:ext uri="{BB962C8B-B14F-4D97-AF65-F5344CB8AC3E}">
        <p14:creationId xmlns:p14="http://schemas.microsoft.com/office/powerpoint/2010/main" val="2591776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44</a:t>
            </a:fld>
            <a:endParaRPr lang="en-US" dirty="0"/>
          </a:p>
        </p:txBody>
      </p:sp>
      <p:pic>
        <p:nvPicPr>
          <p:cNvPr id="4" name="Picture 3">
            <a:extLst>
              <a:ext uri="{FF2B5EF4-FFF2-40B4-BE49-F238E27FC236}">
                <a16:creationId xmlns:a16="http://schemas.microsoft.com/office/drawing/2014/main" id="{70AABE9A-DD88-4060-867C-6099FF660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981200"/>
            <a:ext cx="6934200" cy="4174389"/>
          </a:xfrm>
          <a:prstGeom prst="rect">
            <a:avLst/>
          </a:prstGeom>
        </p:spPr>
      </p:pic>
      <p:sp>
        <p:nvSpPr>
          <p:cNvPr id="5" name="Rectangle 4">
            <a:extLst>
              <a:ext uri="{FF2B5EF4-FFF2-40B4-BE49-F238E27FC236}">
                <a16:creationId xmlns:a16="http://schemas.microsoft.com/office/drawing/2014/main" id="{DA7AB181-DCEA-4232-9576-12E3FA7A590D}"/>
              </a:ext>
            </a:extLst>
          </p:cNvPr>
          <p:cNvSpPr/>
          <p:nvPr/>
        </p:nvSpPr>
        <p:spPr>
          <a:xfrm>
            <a:off x="1295400" y="1143000"/>
            <a:ext cx="1774845" cy="369332"/>
          </a:xfrm>
          <a:prstGeom prst="rect">
            <a:avLst/>
          </a:prstGeom>
        </p:spPr>
        <p:txBody>
          <a:bodyPr wrap="none">
            <a:spAutoFit/>
          </a:bodyPr>
          <a:lstStyle/>
          <a:p>
            <a:r>
              <a:rPr lang="en-US" b="1" dirty="0"/>
              <a:t>Leishmaniasis</a:t>
            </a:r>
            <a:endParaRPr lang="en-US" dirty="0"/>
          </a:p>
        </p:txBody>
      </p:sp>
    </p:spTree>
    <p:extLst>
      <p:ext uri="{BB962C8B-B14F-4D97-AF65-F5344CB8AC3E}">
        <p14:creationId xmlns:p14="http://schemas.microsoft.com/office/powerpoint/2010/main" val="1064802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45</a:t>
            </a:fld>
            <a:endParaRPr lang="en-US" dirty="0"/>
          </a:p>
        </p:txBody>
      </p:sp>
      <p:sp>
        <p:nvSpPr>
          <p:cNvPr id="3" name="Rectangle 2">
            <a:extLst>
              <a:ext uri="{FF2B5EF4-FFF2-40B4-BE49-F238E27FC236}">
                <a16:creationId xmlns:a16="http://schemas.microsoft.com/office/drawing/2014/main" id="{46521EB0-C666-4638-BEE7-2799F5CFBF63}"/>
              </a:ext>
            </a:extLst>
          </p:cNvPr>
          <p:cNvSpPr/>
          <p:nvPr/>
        </p:nvSpPr>
        <p:spPr>
          <a:xfrm>
            <a:off x="1371600" y="1219200"/>
            <a:ext cx="1736373" cy="369332"/>
          </a:xfrm>
          <a:prstGeom prst="rect">
            <a:avLst/>
          </a:prstGeom>
        </p:spPr>
        <p:txBody>
          <a:bodyPr wrap="none">
            <a:spAutoFit/>
          </a:bodyPr>
          <a:lstStyle/>
          <a:p>
            <a:r>
              <a:rPr lang="en-US" b="1" dirty="0"/>
              <a:t>Salmonellosis</a:t>
            </a:r>
            <a:endParaRPr lang="en-US" dirty="0"/>
          </a:p>
        </p:txBody>
      </p:sp>
      <p:sp>
        <p:nvSpPr>
          <p:cNvPr id="4" name="Rectangle 3">
            <a:extLst>
              <a:ext uri="{FF2B5EF4-FFF2-40B4-BE49-F238E27FC236}">
                <a16:creationId xmlns:a16="http://schemas.microsoft.com/office/drawing/2014/main" id="{72FF9372-34C0-4374-8006-275813DCD05F}"/>
              </a:ext>
            </a:extLst>
          </p:cNvPr>
          <p:cNvSpPr/>
          <p:nvPr/>
        </p:nvSpPr>
        <p:spPr>
          <a:xfrm>
            <a:off x="1371600" y="1676400"/>
            <a:ext cx="5791200" cy="646331"/>
          </a:xfrm>
          <a:prstGeom prst="rect">
            <a:avLst/>
          </a:prstGeom>
        </p:spPr>
        <p:txBody>
          <a:bodyPr wrap="square">
            <a:spAutoFit/>
          </a:bodyPr>
          <a:lstStyle/>
          <a:p>
            <a:r>
              <a:rPr lang="en-GB" b="1" dirty="0"/>
              <a:t>Insect</a:t>
            </a:r>
            <a:r>
              <a:rPr lang="en-GB" dirty="0"/>
              <a:t>: house flies, blow flies, flesh flies, cockroaches</a:t>
            </a:r>
            <a:br>
              <a:rPr lang="en-GB" dirty="0"/>
            </a:br>
            <a:r>
              <a:rPr lang="en-GB" b="1" dirty="0"/>
              <a:t>Organism</a:t>
            </a:r>
            <a:r>
              <a:rPr lang="en-GB" dirty="0"/>
              <a:t>: </a:t>
            </a:r>
            <a:r>
              <a:rPr lang="en-GB" dirty="0">
                <a:solidFill>
                  <a:srgbClr val="FF0000"/>
                </a:solidFill>
              </a:rPr>
              <a:t>bacteria</a:t>
            </a:r>
            <a:r>
              <a:rPr lang="en-GB" dirty="0"/>
              <a:t>, </a:t>
            </a:r>
            <a:r>
              <a:rPr lang="en-GB" i="1" dirty="0"/>
              <a:t>Salmonella enterica</a:t>
            </a:r>
            <a:endParaRPr lang="en-US" dirty="0"/>
          </a:p>
        </p:txBody>
      </p:sp>
      <p:pic>
        <p:nvPicPr>
          <p:cNvPr id="6" name="Picture 5">
            <a:extLst>
              <a:ext uri="{FF2B5EF4-FFF2-40B4-BE49-F238E27FC236}">
                <a16:creationId xmlns:a16="http://schemas.microsoft.com/office/drawing/2014/main" id="{F16F42F3-9436-4AD4-8866-C69DEEFBDA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4624" y="2057400"/>
            <a:ext cx="1952751" cy="1111250"/>
          </a:xfrm>
          <a:prstGeom prst="rect">
            <a:avLst/>
          </a:prstGeom>
        </p:spPr>
      </p:pic>
      <p:sp>
        <p:nvSpPr>
          <p:cNvPr id="7" name="Rectangle 6">
            <a:extLst>
              <a:ext uri="{FF2B5EF4-FFF2-40B4-BE49-F238E27FC236}">
                <a16:creationId xmlns:a16="http://schemas.microsoft.com/office/drawing/2014/main" id="{868F81AD-E7C1-4953-AB93-753C29A882FE}"/>
              </a:ext>
            </a:extLst>
          </p:cNvPr>
          <p:cNvSpPr/>
          <p:nvPr/>
        </p:nvSpPr>
        <p:spPr>
          <a:xfrm>
            <a:off x="1219200" y="3274764"/>
            <a:ext cx="7758175" cy="2862322"/>
          </a:xfrm>
          <a:prstGeom prst="rect">
            <a:avLst/>
          </a:prstGeom>
        </p:spPr>
        <p:txBody>
          <a:bodyPr wrap="square">
            <a:spAutoFit/>
          </a:bodyPr>
          <a:lstStyle/>
          <a:p>
            <a:pPr marL="0" marR="0"/>
            <a:r>
              <a:rPr lang="en-GB" dirty="0"/>
              <a:t>Salmonellosis is caught mainly from contaminated water, foods, especially raw poultry, minced beef, and raw eggs. Poor hygiene in vegetable and fruit harvesting, and pets, especially reptiles, baby chicks and ducklings are also sources of infection. Avoidance of contact, general hygiene and hand hygiene are the most important means of prevention.</a:t>
            </a:r>
          </a:p>
          <a:p>
            <a:pPr marL="0" marR="0"/>
            <a:r>
              <a:rPr lang="en-GB" dirty="0"/>
              <a:t>Symptoms include diarrhoea, fever, vomiting, and abdominal cramps. Most people recover in a few days without treatment other than replacement of fluid lost by the body. Once a person is infected however, the disease is easily transmitted to other people through poor hand hygiene and poor sanitation.</a:t>
            </a:r>
            <a:endParaRPr lang="en-GB" dirty="0">
              <a:effectLst/>
            </a:endParaRPr>
          </a:p>
        </p:txBody>
      </p:sp>
    </p:spTree>
    <p:extLst>
      <p:ext uri="{BB962C8B-B14F-4D97-AF65-F5344CB8AC3E}">
        <p14:creationId xmlns:p14="http://schemas.microsoft.com/office/powerpoint/2010/main" val="2324128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D71258-88AA-4DA0-817E-997A30B25DBD}"/>
              </a:ext>
            </a:extLst>
          </p:cNvPr>
          <p:cNvSpPr>
            <a:spLocks noGrp="1"/>
          </p:cNvSpPr>
          <p:nvPr>
            <p:ph type="sldNum" sz="quarter" idx="12"/>
          </p:nvPr>
        </p:nvSpPr>
        <p:spPr/>
        <p:txBody>
          <a:bodyPr/>
          <a:lstStyle/>
          <a:p>
            <a:pPr>
              <a:defRPr/>
            </a:pPr>
            <a:fld id="{DB4E3AB9-CF4E-46C4-BB9B-A00350E1FDEC}" type="slidenum">
              <a:rPr lang="en-US" smtClean="0"/>
              <a:pPr>
                <a:defRPr/>
              </a:pPr>
              <a:t>46</a:t>
            </a:fld>
            <a:endParaRPr lang="en-US" dirty="0"/>
          </a:p>
        </p:txBody>
      </p:sp>
      <p:sp>
        <p:nvSpPr>
          <p:cNvPr id="3" name="Rectangle 2">
            <a:extLst>
              <a:ext uri="{FF2B5EF4-FFF2-40B4-BE49-F238E27FC236}">
                <a16:creationId xmlns:a16="http://schemas.microsoft.com/office/drawing/2014/main" id="{11AA5E2B-1DC1-4270-98D8-A46EEFCDD839}"/>
              </a:ext>
            </a:extLst>
          </p:cNvPr>
          <p:cNvSpPr/>
          <p:nvPr/>
        </p:nvSpPr>
        <p:spPr>
          <a:xfrm>
            <a:off x="1371601" y="1219200"/>
            <a:ext cx="7543800" cy="923330"/>
          </a:xfrm>
          <a:prstGeom prst="rect">
            <a:avLst/>
          </a:prstGeom>
        </p:spPr>
        <p:txBody>
          <a:bodyPr wrap="square">
            <a:spAutoFit/>
          </a:bodyPr>
          <a:lstStyle/>
          <a:p>
            <a:r>
              <a:rPr lang="en-US" b="1" dirty="0"/>
              <a:t>Environmental Estrogen: </a:t>
            </a:r>
            <a:r>
              <a:rPr lang="en-US" dirty="0"/>
              <a:t>Xenoestrogens Interrupt Our Natural Hormone Balance , Sources of Xenoestrogens</a:t>
            </a:r>
          </a:p>
          <a:p>
            <a:r>
              <a:rPr lang="en-US" b="1" dirty="0"/>
              <a:t> </a:t>
            </a:r>
            <a:endParaRPr lang="en-US" dirty="0"/>
          </a:p>
        </p:txBody>
      </p:sp>
      <p:sp>
        <p:nvSpPr>
          <p:cNvPr id="4" name="Rectangle 3">
            <a:extLst>
              <a:ext uri="{FF2B5EF4-FFF2-40B4-BE49-F238E27FC236}">
                <a16:creationId xmlns:a16="http://schemas.microsoft.com/office/drawing/2014/main" id="{F1AE559A-2A13-41F3-86BA-73CD6E95627B}"/>
              </a:ext>
            </a:extLst>
          </p:cNvPr>
          <p:cNvSpPr/>
          <p:nvPr/>
        </p:nvSpPr>
        <p:spPr>
          <a:xfrm>
            <a:off x="1295401" y="1849901"/>
            <a:ext cx="7696200" cy="4456285"/>
          </a:xfrm>
          <a:prstGeom prst="rect">
            <a:avLst/>
          </a:prstGeom>
        </p:spPr>
        <p:txBody>
          <a:bodyPr wrap="square">
            <a:spAutoFit/>
          </a:bodyPr>
          <a:lstStyle/>
          <a:p>
            <a:pPr marL="342900" marR="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rPr>
              <a:t>Commercially-raised </a:t>
            </a:r>
            <a:r>
              <a:rPr lang="en-US" dirty="0">
                <a:solidFill>
                  <a:srgbClr val="FF0000"/>
                </a:solidFill>
                <a:latin typeface="Calibri" panose="020F0502020204030204" pitchFamily="34" charset="0"/>
                <a:ea typeface="Calibri" panose="020F0502020204030204" pitchFamily="34" charset="0"/>
              </a:rPr>
              <a:t>meat and dairy </a:t>
            </a:r>
            <a:r>
              <a:rPr lang="en-US" dirty="0">
                <a:latin typeface="Calibri" panose="020F0502020204030204" pitchFamily="34" charset="0"/>
                <a:ea typeface="Calibri" panose="020F0502020204030204" pitchFamily="34" charset="0"/>
              </a:rPr>
              <a:t>products</a:t>
            </a:r>
            <a:endParaRPr lang="en-US" sz="1400" dirty="0">
              <a:latin typeface="Calibri" panose="020F0502020204030204" pitchFamily="34" charset="0"/>
              <a:ea typeface="Calibri" panose="020F0502020204030204" pitchFamily="34" charset="0"/>
            </a:endParaRPr>
          </a:p>
          <a:p>
            <a:pPr marL="342900" marR="0" indent="-342900">
              <a:lnSpc>
                <a:spcPct val="107000"/>
              </a:lnSpc>
              <a:spcBef>
                <a:spcPts val="0"/>
              </a:spcBef>
              <a:spcAft>
                <a:spcPts val="800"/>
              </a:spcAft>
              <a:buFont typeface="+mj-lt"/>
              <a:buAutoNum type="arabicPeriod"/>
            </a:pPr>
            <a:r>
              <a:rPr lang="en-US" dirty="0">
                <a:solidFill>
                  <a:srgbClr val="FF0000"/>
                </a:solidFill>
                <a:latin typeface="Calibri" panose="020F0502020204030204" pitchFamily="34" charset="0"/>
                <a:ea typeface="Calibri" panose="020F0502020204030204" pitchFamily="34" charset="0"/>
              </a:rPr>
              <a:t>Drinking water </a:t>
            </a:r>
            <a:r>
              <a:rPr lang="en-US" dirty="0">
                <a:latin typeface="Calibri" panose="020F0502020204030204" pitchFamily="34" charset="0"/>
                <a:ea typeface="Calibri" panose="020F0502020204030204" pitchFamily="34" charset="0"/>
              </a:rPr>
              <a:t>source which contaminated with </a:t>
            </a:r>
            <a:r>
              <a:rPr lang="en-US" dirty="0">
                <a:solidFill>
                  <a:srgbClr val="FF0000"/>
                </a:solidFill>
                <a:latin typeface="Calibri" panose="020F0502020204030204" pitchFamily="34" charset="0"/>
                <a:ea typeface="Calibri" panose="020F0502020204030204" pitchFamily="34" charset="0"/>
              </a:rPr>
              <a:t>petroleum derivatives</a:t>
            </a:r>
            <a:endParaRPr lang="en-US" sz="1400" dirty="0">
              <a:solidFill>
                <a:srgbClr val="FF0000"/>
              </a:solidFill>
              <a:latin typeface="Calibri" panose="020F0502020204030204" pitchFamily="34" charset="0"/>
              <a:ea typeface="Calibri" panose="020F0502020204030204" pitchFamily="34" charset="0"/>
            </a:endParaRPr>
          </a:p>
          <a:p>
            <a:pPr marL="342900" marR="0" indent="-342900">
              <a:lnSpc>
                <a:spcPct val="107000"/>
              </a:lnSpc>
              <a:spcBef>
                <a:spcPts val="0"/>
              </a:spcBef>
              <a:spcAft>
                <a:spcPts val="800"/>
              </a:spcAft>
              <a:buFont typeface="+mj-lt"/>
              <a:buAutoNum type="arabicPeriod"/>
            </a:pPr>
            <a:r>
              <a:rPr lang="en-US" dirty="0">
                <a:solidFill>
                  <a:srgbClr val="FF0000"/>
                </a:solidFill>
                <a:latin typeface="Calibri" panose="020F0502020204030204" pitchFamily="34" charset="0"/>
                <a:ea typeface="Calibri" panose="020F0502020204030204" pitchFamily="34" charset="0"/>
              </a:rPr>
              <a:t>Shampoos, lotions</a:t>
            </a:r>
            <a:r>
              <a:rPr lang="en-US" dirty="0">
                <a:latin typeface="Calibri" panose="020F0502020204030204" pitchFamily="34" charset="0"/>
                <a:ea typeface="Calibri" panose="020F0502020204030204" pitchFamily="34" charset="0"/>
              </a:rPr>
              <a:t>, soaps, toothpastes, cosmetics and other personal care products</a:t>
            </a:r>
            <a:endParaRPr lang="en-US" sz="1400" dirty="0">
              <a:latin typeface="Calibri" panose="020F0502020204030204" pitchFamily="34" charset="0"/>
              <a:ea typeface="Calibri" panose="020F0502020204030204" pitchFamily="34" charset="0"/>
            </a:endParaRPr>
          </a:p>
          <a:p>
            <a:pPr marL="342900" marR="0" indent="-342900">
              <a:lnSpc>
                <a:spcPct val="107000"/>
              </a:lnSpc>
              <a:spcBef>
                <a:spcPts val="0"/>
              </a:spcBef>
              <a:spcAft>
                <a:spcPts val="800"/>
              </a:spcAft>
              <a:buFont typeface="+mj-lt"/>
              <a:buAutoNum type="arabicPeriod"/>
            </a:pPr>
            <a:r>
              <a:rPr lang="en-US" dirty="0">
                <a:solidFill>
                  <a:srgbClr val="FF0000"/>
                </a:solidFill>
                <a:latin typeface="Calibri" panose="020F0502020204030204" pitchFamily="34" charset="0"/>
                <a:ea typeface="Calibri" panose="020F0502020204030204" pitchFamily="34" charset="0"/>
              </a:rPr>
              <a:t>Soft plastics </a:t>
            </a:r>
            <a:r>
              <a:rPr lang="en-US" dirty="0">
                <a:latin typeface="Calibri" panose="020F0502020204030204" pitchFamily="34" charset="0"/>
                <a:ea typeface="Calibri" panose="020F0502020204030204" pitchFamily="34" charset="0"/>
              </a:rPr>
              <a:t>used as packaging materials are often treated with chemical compounds called phthalates, a xenoestrogen, to increase its flexibility.</a:t>
            </a:r>
            <a:endParaRPr lang="en-US" sz="1400" dirty="0">
              <a:latin typeface="Calibri" panose="020F0502020204030204" pitchFamily="34" charset="0"/>
              <a:ea typeface="Calibri" panose="020F0502020204030204" pitchFamily="34" charset="0"/>
            </a:endParaRPr>
          </a:p>
          <a:p>
            <a:pPr marL="342900" marR="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rPr>
              <a:t>Artificial </a:t>
            </a:r>
            <a:r>
              <a:rPr lang="en-US" dirty="0">
                <a:solidFill>
                  <a:srgbClr val="FF0000"/>
                </a:solidFill>
                <a:latin typeface="Calibri" panose="020F0502020204030204" pitchFamily="34" charset="0"/>
                <a:ea typeface="Calibri" panose="020F0502020204030204" pitchFamily="34" charset="0"/>
              </a:rPr>
              <a:t>food additives</a:t>
            </a:r>
            <a:endParaRPr lang="en-US" sz="1400" dirty="0">
              <a:solidFill>
                <a:srgbClr val="FF0000"/>
              </a:solidFill>
              <a:latin typeface="Calibri" panose="020F0502020204030204" pitchFamily="34" charset="0"/>
              <a:ea typeface="Calibri" panose="020F0502020204030204" pitchFamily="34" charset="0"/>
            </a:endParaRPr>
          </a:p>
          <a:p>
            <a:pPr marL="342900" marR="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rPr>
              <a:t>Foods that contain </a:t>
            </a:r>
            <a:r>
              <a:rPr lang="en-US" dirty="0">
                <a:solidFill>
                  <a:srgbClr val="FF0000"/>
                </a:solidFill>
                <a:latin typeface="Calibri" panose="020F0502020204030204" pitchFamily="34" charset="0"/>
                <a:ea typeface="Calibri" panose="020F0502020204030204" pitchFamily="34" charset="0"/>
              </a:rPr>
              <a:t>soy protein </a:t>
            </a:r>
            <a:r>
              <a:rPr lang="en-US" dirty="0">
                <a:latin typeface="Calibri" panose="020F0502020204030204" pitchFamily="34" charset="0"/>
                <a:ea typeface="Calibri" panose="020F0502020204030204" pitchFamily="34" charset="0"/>
              </a:rPr>
              <a:t>and soy protein isolate</a:t>
            </a:r>
            <a:endParaRPr lang="en-US" sz="1400" dirty="0">
              <a:latin typeface="Calibri" panose="020F0502020204030204" pitchFamily="34" charset="0"/>
              <a:ea typeface="Calibri" panose="020F0502020204030204" pitchFamily="34" charset="0"/>
            </a:endParaRPr>
          </a:p>
          <a:p>
            <a:pPr marL="342900" marR="0" indent="-342900">
              <a:lnSpc>
                <a:spcPct val="107000"/>
              </a:lnSpc>
              <a:spcBef>
                <a:spcPts val="0"/>
              </a:spcBef>
              <a:spcAft>
                <a:spcPts val="800"/>
              </a:spcAft>
              <a:buFont typeface="+mj-lt"/>
              <a:buAutoNum type="arabicPeriod"/>
            </a:pPr>
            <a:r>
              <a:rPr lang="en-US" dirty="0">
                <a:solidFill>
                  <a:srgbClr val="FF0000"/>
                </a:solidFill>
                <a:latin typeface="Calibri" panose="020F0502020204030204" pitchFamily="34" charset="0"/>
                <a:ea typeface="Calibri" panose="020F0502020204030204" pitchFamily="34" charset="0"/>
              </a:rPr>
              <a:t>Dryer sheets </a:t>
            </a:r>
            <a:r>
              <a:rPr lang="en-US" dirty="0">
                <a:latin typeface="Calibri" panose="020F0502020204030204" pitchFamily="34" charset="0"/>
                <a:ea typeface="Calibri" panose="020F0502020204030204" pitchFamily="34" charset="0"/>
              </a:rPr>
              <a:t>are loaded with xenoestrogens to make your clothes feel soft and fresh.</a:t>
            </a:r>
            <a:endParaRPr lang="en-US" sz="1400" dirty="0">
              <a:latin typeface="Calibri" panose="020F0502020204030204" pitchFamily="34" charset="0"/>
              <a:ea typeface="Calibri" panose="020F0502020204030204" pitchFamily="34" charset="0"/>
            </a:endParaRPr>
          </a:p>
          <a:p>
            <a:pPr marL="342900" marR="0" indent="-342900">
              <a:lnSpc>
                <a:spcPct val="107000"/>
              </a:lnSpc>
              <a:spcBef>
                <a:spcPts val="0"/>
              </a:spcBef>
              <a:spcAft>
                <a:spcPts val="800"/>
              </a:spcAft>
              <a:buFont typeface="+mj-lt"/>
              <a:buAutoNum type="arabicPeriod"/>
            </a:pPr>
            <a:r>
              <a:rPr lang="en-US" dirty="0">
                <a:solidFill>
                  <a:srgbClr val="FF0000"/>
                </a:solidFill>
                <a:latin typeface="Calibri" panose="020F0502020204030204" pitchFamily="34" charset="0"/>
                <a:ea typeface="Calibri" panose="020F0502020204030204" pitchFamily="34" charset="0"/>
              </a:rPr>
              <a:t>Birth control pills </a:t>
            </a:r>
            <a:r>
              <a:rPr lang="en-US" dirty="0">
                <a:latin typeface="Calibri" panose="020F0502020204030204" pitchFamily="34" charset="0"/>
                <a:ea typeface="Calibri" panose="020F0502020204030204" pitchFamily="34" charset="0"/>
              </a:rPr>
              <a:t>and conventional hormone replacement therapy (HRT)</a:t>
            </a:r>
            <a:endParaRPr lang="en-US" sz="1400" dirty="0">
              <a:latin typeface="Calibri" panose="020F0502020204030204" pitchFamily="34" charset="0"/>
              <a:ea typeface="Calibri" panose="020F0502020204030204" pitchFamily="34" charset="0"/>
            </a:endParaRPr>
          </a:p>
          <a:p>
            <a:pPr marL="342900" marR="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rPr>
              <a:t>Disposable menstrual products</a:t>
            </a:r>
            <a:endParaRPr lang="en-US" sz="1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22853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54C4-EF6F-4213-85E2-D9F9ABEEF990}"/>
              </a:ext>
            </a:extLst>
          </p:cNvPr>
          <p:cNvSpPr>
            <a:spLocks noGrp="1"/>
          </p:cNvSpPr>
          <p:nvPr>
            <p:ph type="sldNum" sz="quarter" idx="12"/>
          </p:nvPr>
        </p:nvSpPr>
        <p:spPr/>
        <p:txBody>
          <a:bodyPr/>
          <a:lstStyle/>
          <a:p>
            <a:pPr>
              <a:defRPr/>
            </a:pPr>
            <a:fld id="{DB4E3AB9-CF4E-46C4-BB9B-A00350E1FDEC}" type="slidenum">
              <a:rPr lang="en-US" smtClean="0"/>
              <a:pPr>
                <a:defRPr/>
              </a:pPr>
              <a:t>47</a:t>
            </a:fld>
            <a:endParaRPr lang="en-US" dirty="0"/>
          </a:p>
        </p:txBody>
      </p:sp>
      <p:sp>
        <p:nvSpPr>
          <p:cNvPr id="3" name="Rectangle 2">
            <a:extLst>
              <a:ext uri="{FF2B5EF4-FFF2-40B4-BE49-F238E27FC236}">
                <a16:creationId xmlns:a16="http://schemas.microsoft.com/office/drawing/2014/main" id="{4D13FA46-3D56-417E-B006-9B99ABA4983D}"/>
              </a:ext>
            </a:extLst>
          </p:cNvPr>
          <p:cNvSpPr/>
          <p:nvPr/>
        </p:nvSpPr>
        <p:spPr>
          <a:xfrm>
            <a:off x="1371600" y="1447800"/>
            <a:ext cx="7543800" cy="4154984"/>
          </a:xfrm>
          <a:prstGeom prst="rect">
            <a:avLst/>
          </a:prstGeom>
        </p:spPr>
        <p:txBody>
          <a:bodyPr wrap="square">
            <a:spAutoFit/>
          </a:bodyPr>
          <a:lstStyle/>
          <a:p>
            <a:r>
              <a:rPr lang="en-US" sz="2400" b="1" i="1" dirty="0"/>
              <a:t>References</a:t>
            </a:r>
          </a:p>
          <a:p>
            <a:endParaRPr lang="en-US" sz="2400" b="1" i="1" dirty="0"/>
          </a:p>
          <a:p>
            <a:pPr marL="342900" indent="-342900">
              <a:buAutoNum type="arabicPeriod"/>
            </a:pPr>
            <a:r>
              <a:rPr lang="en-US" dirty="0">
                <a:latin typeface="Times New Roman" panose="02020603050405020304" pitchFamily="18" charset="0"/>
              </a:rPr>
              <a:t>Delmont J, </a:t>
            </a:r>
            <a:r>
              <a:rPr lang="en-US" dirty="0" err="1">
                <a:latin typeface="Times New Roman" panose="02020603050405020304" pitchFamily="18" charset="0"/>
              </a:rPr>
              <a:t>Brouqui</a:t>
            </a:r>
            <a:r>
              <a:rPr lang="en-US" dirty="0">
                <a:latin typeface="Times New Roman" panose="02020603050405020304" pitchFamily="18" charset="0"/>
              </a:rPr>
              <a:t> P, </a:t>
            </a:r>
            <a:r>
              <a:rPr lang="en-US" dirty="0" err="1">
                <a:latin typeface="Times New Roman" panose="02020603050405020304" pitchFamily="18" charset="0"/>
              </a:rPr>
              <a:t>Poullin</a:t>
            </a:r>
            <a:r>
              <a:rPr lang="en-US" dirty="0">
                <a:latin typeface="Times New Roman" panose="02020603050405020304" pitchFamily="18" charset="0"/>
              </a:rPr>
              <a:t> P, </a:t>
            </a:r>
            <a:r>
              <a:rPr lang="en-US" dirty="0" err="1">
                <a:latin typeface="Times New Roman" panose="02020603050405020304" pitchFamily="18" charset="0"/>
              </a:rPr>
              <a:t>Bourgeade</a:t>
            </a:r>
            <a:r>
              <a:rPr lang="en-US" dirty="0">
                <a:latin typeface="Times New Roman" panose="02020603050405020304" pitchFamily="18" charset="0"/>
              </a:rPr>
              <a:t> A. (1994) </a:t>
            </a:r>
            <a:r>
              <a:rPr lang="en-US" dirty="0" err="1">
                <a:latin typeface="Times New Roman" panose="02020603050405020304" pitchFamily="18" charset="0"/>
              </a:rPr>
              <a:t>Harbour</a:t>
            </a:r>
            <a:r>
              <a:rPr lang="en-US" dirty="0">
                <a:latin typeface="Times New Roman" panose="02020603050405020304" pitchFamily="18" charset="0"/>
              </a:rPr>
              <a:t>-acquired </a:t>
            </a:r>
            <a:r>
              <a:rPr lang="en-US" i="1" dirty="0">
                <a:latin typeface="Times New Roman" panose="02020603050405020304" pitchFamily="18" charset="0"/>
              </a:rPr>
              <a:t>Plasmodium falciparum </a:t>
            </a:r>
            <a:r>
              <a:rPr lang="en-US" dirty="0">
                <a:latin typeface="Times New Roman" panose="02020603050405020304" pitchFamily="18" charset="0"/>
              </a:rPr>
              <a:t>malaria. Lancet. Jul 30; 344(8918):330-1</a:t>
            </a:r>
          </a:p>
          <a:p>
            <a:pPr marL="342900" indent="-342900">
              <a:buAutoNum type="arabicPeriod"/>
            </a:pPr>
            <a:r>
              <a:rPr lang="en-GB" dirty="0">
                <a:latin typeface="Times New Roman" panose="02020603050405020304" pitchFamily="18" charset="0"/>
              </a:rPr>
              <a:t>US </a:t>
            </a:r>
            <a:r>
              <a:rPr lang="en-GB" dirty="0" err="1">
                <a:latin typeface="Times New Roman" panose="02020603050405020304" pitchFamily="18" charset="0"/>
              </a:rPr>
              <a:t>Centers</a:t>
            </a:r>
            <a:r>
              <a:rPr lang="en-GB" dirty="0">
                <a:latin typeface="Times New Roman" panose="02020603050405020304" pitchFamily="18" charset="0"/>
              </a:rPr>
              <a:t> for Disease Control: http://www.cdc.gov/</a:t>
            </a:r>
          </a:p>
          <a:p>
            <a:pPr marL="342900" indent="-342900">
              <a:buAutoNum type="arabicPeriod"/>
            </a:pPr>
            <a:r>
              <a:rPr lang="en-GB" dirty="0">
                <a:latin typeface="Times New Roman" panose="02020603050405020304" pitchFamily="18" charset="0"/>
              </a:rPr>
              <a:t>WHO. Public Health Significance of Urban Pests. WHO, Copenhagen, 2008.</a:t>
            </a:r>
          </a:p>
          <a:p>
            <a:pPr marL="342900" indent="-342900">
              <a:buAutoNum type="arabicPeriod"/>
            </a:pPr>
            <a:r>
              <a:rPr lang="en-GB" dirty="0">
                <a:latin typeface="Times New Roman" panose="02020603050405020304" pitchFamily="18" charset="0"/>
              </a:rPr>
              <a:t>European Centre for Disease Prevention and Control: http://ecdc.europa.eu/</a:t>
            </a:r>
          </a:p>
          <a:p>
            <a:pPr marL="342900" indent="-342900">
              <a:buAutoNum type="arabicPeriod"/>
            </a:pPr>
            <a:r>
              <a:rPr lang="en-GB" dirty="0">
                <a:latin typeface="Times New Roman" panose="02020603050405020304" pitchFamily="18" charset="0"/>
              </a:rPr>
              <a:t>WHO. A global brief on vector-borne diseases. WHO, Geneva, 2014.</a:t>
            </a:r>
          </a:p>
          <a:p>
            <a:pPr marL="342900" indent="-342900">
              <a:buAutoNum type="arabicPeriod"/>
            </a:pPr>
            <a:r>
              <a:rPr lang="en-GB" dirty="0">
                <a:latin typeface="Times New Roman" panose="02020603050405020304" pitchFamily="18" charset="0"/>
              </a:rPr>
              <a:t>Cases of sleeping sickness drop to lowest level in 75 years http://www.who.int/trypanosomiasis_african/cases_drop_to_lowest_since_75_years/en/</a:t>
            </a:r>
          </a:p>
          <a:p>
            <a:pPr marL="342900" indent="-342900">
              <a:buAutoNum type="arabicPeriod"/>
            </a:pPr>
            <a:r>
              <a:rPr lang="en-GB" dirty="0">
                <a:latin typeface="Times New Roman" panose="02020603050405020304" pitchFamily="18" charset="0"/>
              </a:rPr>
              <a:t>WHO. Investing to overcome the global impact of neglected tropical diseases: third WHO report on neglected diseases 2015. WHO, Geneva.</a:t>
            </a:r>
          </a:p>
        </p:txBody>
      </p:sp>
    </p:spTree>
    <p:extLst>
      <p:ext uri="{BB962C8B-B14F-4D97-AF65-F5344CB8AC3E}">
        <p14:creationId xmlns:p14="http://schemas.microsoft.com/office/powerpoint/2010/main" val="241157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FB795DB-463B-4E2A-8872-BF255BAE75D1}" type="slidenum">
              <a:rPr lang="en-US"/>
              <a:pPr>
                <a:defRPr/>
              </a:pPr>
              <a:t>5</a:t>
            </a:fld>
            <a:endParaRPr lang="en-US" dirty="0"/>
          </a:p>
        </p:txBody>
      </p:sp>
      <p:sp>
        <p:nvSpPr>
          <p:cNvPr id="28676" name="Rectangle 1"/>
          <p:cNvSpPr>
            <a:spLocks noChangeArrowheads="1"/>
          </p:cNvSpPr>
          <p:nvPr/>
        </p:nvSpPr>
        <p:spPr bwMode="auto">
          <a:xfrm>
            <a:off x="1676400" y="1153180"/>
            <a:ext cx="18165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dirty="0">
                <a:cs typeface="Times New Roman" pitchFamily="18" charset="0"/>
              </a:rPr>
              <a:t>Air quality</a:t>
            </a:r>
            <a:r>
              <a:rPr lang="en-US" altLang="en-US" sz="2800" dirty="0">
                <a:cs typeface="Times New Roman" pitchFamily="18" charset="0"/>
              </a:rPr>
              <a:t> </a:t>
            </a:r>
            <a:endParaRPr lang="en-US" altLang="en-US" sz="2800" dirty="0">
              <a:latin typeface="Arial" pitchFamily="34" charset="0"/>
              <a:cs typeface="Times New Roman" pitchFamily="18" charset="0"/>
            </a:endParaRPr>
          </a:p>
        </p:txBody>
      </p:sp>
      <p:sp>
        <p:nvSpPr>
          <p:cNvPr id="28677" name="Rectangle 5"/>
          <p:cNvSpPr>
            <a:spLocks noChangeArrowheads="1"/>
          </p:cNvSpPr>
          <p:nvPr/>
        </p:nvSpPr>
        <p:spPr bwMode="auto">
          <a:xfrm>
            <a:off x="1981200" y="1676400"/>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primary pollutants include</a:t>
            </a:r>
          </a:p>
        </p:txBody>
      </p:sp>
      <p:pic>
        <p:nvPicPr>
          <p:cNvPr id="28679" name="Picture 17" descr="http://upload.wikimedia.org/wikipedia/commons/thumb/f/ff/Air_.pollution_1.jpg/260px-Air_.pollution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185863"/>
            <a:ext cx="19812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4"/>
          <p:cNvSpPr>
            <a:spLocks noChangeArrowheads="1"/>
          </p:cNvSpPr>
          <p:nvPr/>
        </p:nvSpPr>
        <p:spPr bwMode="auto">
          <a:xfrm>
            <a:off x="1371600" y="2514600"/>
            <a:ext cx="74485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pPr>
            <a:r>
              <a:rPr lang="en-US" altLang="en-US" sz="2800" u="sng" dirty="0">
                <a:cs typeface="Times New Roman" pitchFamily="18" charset="0"/>
              </a:rPr>
              <a:t>Nitrogen oxides </a:t>
            </a:r>
            <a:r>
              <a:rPr lang="en-US" altLang="en-US" sz="2800" dirty="0">
                <a:cs typeface="Times New Roman" pitchFamily="18" charset="0"/>
              </a:rPr>
              <a:t>(NOx) - especially nitrogen Carbon monoxide - is a </a:t>
            </a:r>
            <a:r>
              <a:rPr lang="en-US" altLang="en-US" sz="2800" dirty="0" err="1">
                <a:cs typeface="Times New Roman" pitchFamily="18" charset="0"/>
              </a:rPr>
              <a:t>colourless</a:t>
            </a:r>
            <a:r>
              <a:rPr lang="en-US" altLang="en-US" sz="2800" dirty="0">
                <a:cs typeface="Times New Roman" pitchFamily="18" charset="0"/>
              </a:rPr>
              <a:t>, odorless, non-irritating but </a:t>
            </a:r>
            <a:r>
              <a:rPr lang="en-US" altLang="en-US" sz="2800" u="sng" dirty="0">
                <a:solidFill>
                  <a:srgbClr val="FF0000"/>
                </a:solidFill>
                <a:cs typeface="Times New Roman" pitchFamily="18" charset="0"/>
              </a:rPr>
              <a:t>very poisonous gas</a:t>
            </a:r>
            <a:endParaRPr lang="en-US" altLang="en-US" sz="2800" u="sng" dirty="0">
              <a:solidFill>
                <a:srgbClr val="FF0000"/>
              </a:solidFill>
              <a:latin typeface="Arial" pitchFamily="34" charset="0"/>
              <a:cs typeface="Times New Roman" pitchFamily="18" charset="0"/>
            </a:endParaRPr>
          </a:p>
          <a:p>
            <a:pPr algn="justLow">
              <a:spcBef>
                <a:spcPct val="0"/>
              </a:spcBef>
              <a:buFontTx/>
              <a:buChar char="•"/>
            </a:pPr>
            <a:r>
              <a:rPr lang="en-US" altLang="en-US" sz="2800" u="sng" dirty="0">
                <a:cs typeface="Times New Roman" pitchFamily="18" charset="0"/>
              </a:rPr>
              <a:t>Carbon dioxide </a:t>
            </a:r>
            <a:r>
              <a:rPr lang="en-US" altLang="en-US" sz="2800" dirty="0">
                <a:cs typeface="Times New Roman" pitchFamily="18" charset="0"/>
              </a:rPr>
              <a:t>(CO2) - a </a:t>
            </a:r>
            <a:r>
              <a:rPr lang="en-US" altLang="en-US" sz="2800" dirty="0" err="1">
                <a:cs typeface="Times New Roman" pitchFamily="18" charset="0"/>
              </a:rPr>
              <a:t>colourless</a:t>
            </a:r>
            <a:r>
              <a:rPr lang="en-US" altLang="en-US" sz="2800" dirty="0">
                <a:cs typeface="Times New Roman" pitchFamily="18" charset="0"/>
              </a:rPr>
              <a:t>, odorless, </a:t>
            </a:r>
            <a:r>
              <a:rPr lang="en-US" altLang="en-US" sz="2800" dirty="0">
                <a:solidFill>
                  <a:srgbClr val="FF0000"/>
                </a:solidFill>
                <a:cs typeface="Times New Roman" pitchFamily="18" charset="0"/>
              </a:rPr>
              <a:t>non-toxic</a:t>
            </a:r>
            <a:r>
              <a:rPr lang="en-US" altLang="en-US" sz="2800" dirty="0">
                <a:cs typeface="Times New Roman" pitchFamily="18" charset="0"/>
              </a:rPr>
              <a:t> greenhouse gas associated with ocean acidification, emitted from sources such as combustion, cement production, and respiration </a:t>
            </a:r>
            <a:endParaRPr lang="en-US" altLang="en-US" sz="28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barn(inVertical)">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barn(inVertical)">
                                      <p:cBhvr>
                                        <p:cTn id="12"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9B88B3A-09EE-460C-8815-15B10999778E}" type="slidenum">
              <a:rPr lang="en-US"/>
              <a:pPr>
                <a:defRPr/>
              </a:pPr>
              <a:t>6</a:t>
            </a:fld>
            <a:endParaRPr lang="en-US" dirty="0"/>
          </a:p>
        </p:txBody>
      </p:sp>
      <p:pic>
        <p:nvPicPr>
          <p:cNvPr id="29700" name="Picture 5" descr="http://upload.wikimedia.org/wikipedia/commons/thumb/0/04/Santiago30std.jpg/220px-Santiago30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3924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1"/>
          <p:cNvSpPr>
            <a:spLocks noChangeArrowheads="1"/>
          </p:cNvSpPr>
          <p:nvPr/>
        </p:nvSpPr>
        <p:spPr bwMode="auto">
          <a:xfrm>
            <a:off x="1219200" y="1371600"/>
            <a:ext cx="7467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u="sng">
                <a:solidFill>
                  <a:srgbClr val="FF0000"/>
                </a:solidFill>
                <a:cs typeface="Times New Roman" pitchFamily="18" charset="0"/>
              </a:rPr>
              <a:t>Particulate matter </a:t>
            </a:r>
            <a:r>
              <a:rPr lang="en-US" altLang="en-US" sz="2800">
                <a:cs typeface="Times New Roman" pitchFamily="18" charset="0"/>
              </a:rPr>
              <a:t>- Particulates, alternatively referred to as particulate matter (PM) or </a:t>
            </a:r>
            <a:r>
              <a:rPr lang="en-US" altLang="en-US" sz="2800" u="sng">
                <a:cs typeface="Times New Roman" pitchFamily="18" charset="0"/>
              </a:rPr>
              <a:t>fine particles</a:t>
            </a:r>
            <a:r>
              <a:rPr lang="en-US" altLang="en-US" sz="2800">
                <a:cs typeface="Times New Roman" pitchFamily="18" charset="0"/>
              </a:rPr>
              <a:t>, are tiny particles of solid or liquid suspended in a gas. </a:t>
            </a:r>
            <a:endParaRPr lang="en-US" altLang="en-US" sz="2800">
              <a:latin typeface="Arial" pitchFamily="34" charset="0"/>
              <a:cs typeface="Times New Roman" pitchFamily="18" charset="0"/>
            </a:endParaRPr>
          </a:p>
          <a:p>
            <a:pPr algn="justLow">
              <a:spcBef>
                <a:spcPct val="0"/>
              </a:spcBef>
              <a:buFontTx/>
              <a:buChar char="•"/>
            </a:pPr>
            <a:r>
              <a:rPr lang="en-US" altLang="en-US" sz="2800" u="sng">
                <a:cs typeface="Times New Roman" pitchFamily="18" charset="0"/>
              </a:rPr>
              <a:t>Toxic metals</a:t>
            </a:r>
            <a:r>
              <a:rPr lang="en-US" altLang="en-US" sz="2800">
                <a:cs typeface="Times New Roman" pitchFamily="18" charset="0"/>
              </a:rPr>
              <a:t>, such as </a:t>
            </a:r>
            <a:r>
              <a:rPr lang="en-US" altLang="en-US" sz="2800" u="sng">
                <a:cs typeface="Times New Roman" pitchFamily="18" charset="0"/>
              </a:rPr>
              <a:t>lead, cadmium and copper</a:t>
            </a:r>
            <a:r>
              <a:rPr lang="en-US" altLang="en-US" sz="2800">
                <a:cs typeface="Times New Roman" pitchFamily="18" charset="0"/>
              </a:rPr>
              <a:t>. </a:t>
            </a:r>
            <a:endParaRPr lang="en-US" altLang="en-US" sz="2800">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1DFF5CC-7428-40AC-89FB-1BD6A86FF8A9}" type="slidenum">
              <a:rPr lang="en-US"/>
              <a:pPr>
                <a:defRPr/>
              </a:pPr>
              <a:t>7</a:t>
            </a:fld>
            <a:endParaRPr lang="en-US" dirty="0"/>
          </a:p>
        </p:txBody>
      </p:sp>
      <p:sp>
        <p:nvSpPr>
          <p:cNvPr id="30724" name="Rectangle 1"/>
          <p:cNvSpPr>
            <a:spLocks noChangeArrowheads="1"/>
          </p:cNvSpPr>
          <p:nvPr/>
        </p:nvSpPr>
        <p:spPr bwMode="auto">
          <a:xfrm>
            <a:off x="1295400" y="1447800"/>
            <a:ext cx="6477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u="sng">
                <a:cs typeface="Times New Roman" pitchFamily="18" charset="0"/>
              </a:rPr>
              <a:t>Chlorofluorocarbons</a:t>
            </a:r>
            <a:r>
              <a:rPr lang="en-US" altLang="en-US" sz="2800">
                <a:cs typeface="Times New Roman" pitchFamily="18" charset="0"/>
              </a:rPr>
              <a:t> (CFCs) - harmful to the ozone layer emitted from products currently banned from use. </a:t>
            </a:r>
          </a:p>
          <a:p>
            <a:pPr eaLnBrk="1" hangingPunct="1">
              <a:spcBef>
                <a:spcPct val="0"/>
              </a:spcBef>
              <a:buFontTx/>
              <a:buChar char="•"/>
            </a:pPr>
            <a:endParaRPr lang="en-US" altLang="en-US" sz="2800">
              <a:latin typeface="Arial" pitchFamily="34" charset="0"/>
              <a:cs typeface="Times New Roman" pitchFamily="18" charset="0"/>
            </a:endParaRPr>
          </a:p>
          <a:p>
            <a:pPr>
              <a:spcBef>
                <a:spcPct val="0"/>
              </a:spcBef>
            </a:pPr>
            <a:r>
              <a:rPr lang="en-US" altLang="en-US" sz="2800" u="sng">
                <a:latin typeface="Arial" pitchFamily="34" charset="0"/>
                <a:cs typeface="Times New Roman" pitchFamily="18" charset="0"/>
              </a:rPr>
              <a:t>Ammonia (NH3) </a:t>
            </a:r>
            <a:r>
              <a:rPr lang="en-US" altLang="en-US" sz="2800">
                <a:latin typeface="Arial" pitchFamily="34" charset="0"/>
                <a:cs typeface="Times New Roman" pitchFamily="18" charset="0"/>
              </a:rPr>
              <a:t>- emitted from agricultural processes.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8EBC0AB-9FEE-41F3-9661-87DF4168FC5A}" type="slidenum">
              <a:rPr lang="en-US"/>
              <a:pPr>
                <a:defRPr/>
              </a:pPr>
              <a:t>8</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31748" name="Rectangle 1"/>
          <p:cNvSpPr>
            <a:spLocks noChangeArrowheads="1"/>
          </p:cNvSpPr>
          <p:nvPr/>
        </p:nvSpPr>
        <p:spPr bwMode="auto">
          <a:xfrm>
            <a:off x="1327150" y="1601788"/>
            <a:ext cx="7543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are not emitted directly. Rather, they form in the air when primary pollutants react or interact. </a:t>
            </a:r>
          </a:p>
          <a:p>
            <a:pPr algn="justLow" eaLnBrk="1" hangingPunct="1">
              <a:spcBef>
                <a:spcPct val="0"/>
              </a:spcBef>
              <a:buFontTx/>
              <a:buNone/>
            </a:pPr>
            <a:r>
              <a:rPr lang="en-US" altLang="en-US" sz="2800">
                <a:cs typeface="Times New Roman" pitchFamily="18" charset="0"/>
              </a:rPr>
              <a:t>include:</a:t>
            </a:r>
            <a:endParaRPr lang="en-US" altLang="en-US" sz="2800">
              <a:latin typeface="Arial" pitchFamily="34" charset="0"/>
            </a:endParaRPr>
          </a:p>
          <a:p>
            <a:pPr>
              <a:spcBef>
                <a:spcPct val="0"/>
              </a:spcBef>
              <a:buFontTx/>
              <a:buChar char="•"/>
            </a:pPr>
            <a:r>
              <a:rPr lang="en-US" altLang="en-US" sz="2800" u="sng">
                <a:cs typeface="Times New Roman" pitchFamily="18" charset="0"/>
              </a:rPr>
              <a:t>Particulate matter </a:t>
            </a:r>
            <a:r>
              <a:rPr lang="en-US" altLang="en-US" sz="2800">
                <a:cs typeface="Times New Roman" pitchFamily="18" charset="0"/>
              </a:rPr>
              <a:t>formed from gaseous primary pollutants and compounds in </a:t>
            </a:r>
            <a:r>
              <a:rPr lang="en-US" altLang="en-US" sz="2800">
                <a:solidFill>
                  <a:srgbClr val="FF0000"/>
                </a:solidFill>
                <a:cs typeface="Times New Roman" pitchFamily="18" charset="0"/>
              </a:rPr>
              <a:t>photochemical smog.</a:t>
            </a:r>
            <a:r>
              <a:rPr lang="en-US" altLang="en-US" sz="2800">
                <a:cs typeface="Times New Roman" pitchFamily="18" charset="0"/>
              </a:rPr>
              <a:t> </a:t>
            </a:r>
            <a:endParaRPr lang="en-US" altLang="en-US" sz="2800">
              <a:latin typeface="Arial" pitchFamily="34" charset="0"/>
            </a:endParaRPr>
          </a:p>
        </p:txBody>
      </p:sp>
      <p:sp>
        <p:nvSpPr>
          <p:cNvPr id="31749" name="Rectangle 1"/>
          <p:cNvSpPr>
            <a:spLocks noChangeArrowheads="1"/>
          </p:cNvSpPr>
          <p:nvPr/>
        </p:nvSpPr>
        <p:spPr bwMode="auto">
          <a:xfrm>
            <a:off x="1343025" y="1079500"/>
            <a:ext cx="4600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Secondary pollutants </a:t>
            </a:r>
            <a:endParaRPr lang="en-US" altLang="en-US" sz="1800">
              <a:latin typeface="Arial" pitchFamily="34" charset="0"/>
            </a:endParaRPr>
          </a:p>
        </p:txBody>
      </p:sp>
      <p:pic>
        <p:nvPicPr>
          <p:cNvPr id="31750" name="Picture 7" descr="http://t2.gstatic.com/images?q=tbn:ANd9GcRbODa5um3uldE6vdCnPkhlqTK1xqNQv0afWgFfHjLRtZyTgmD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3746500"/>
            <a:ext cx="40513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arn(inVertical)">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3C9D39A-F60F-42D4-B9D7-E2E8BDC4C481}" type="slidenum">
              <a:rPr lang="en-US" smtClean="0"/>
              <a:pPr>
                <a:defRPr/>
              </a:pPr>
              <a:t>9</a:t>
            </a:fld>
            <a:endParaRPr lang="en-US" dirty="0"/>
          </a:p>
        </p:txBody>
      </p:sp>
      <p:sp>
        <p:nvSpPr>
          <p:cNvPr id="4" name="Rectangle 1"/>
          <p:cNvSpPr>
            <a:spLocks noChangeArrowheads="1"/>
          </p:cNvSpPr>
          <p:nvPr/>
        </p:nvSpPr>
        <p:spPr bwMode="auto">
          <a:xfrm>
            <a:off x="1343025" y="18288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Char char="•"/>
            </a:pPr>
            <a:r>
              <a:rPr lang="en-US" altLang="en-US" sz="2800" u="sng">
                <a:cs typeface="Times New Roman" pitchFamily="18" charset="0"/>
              </a:rPr>
              <a:t>Ground level ozone </a:t>
            </a:r>
            <a:r>
              <a:rPr lang="en-US" altLang="en-US" sz="2800">
                <a:cs typeface="Times New Roman" pitchFamily="18" charset="0"/>
              </a:rPr>
              <a:t>(O3) formed from NOx and VOCs. Ozone (O3) is a key constituent of the troposphere. </a:t>
            </a:r>
            <a:endParaRPr lang="en-US" altLang="en-US" sz="2800">
              <a:latin typeface="Arial" pitchFamily="34" charset="0"/>
            </a:endParaRPr>
          </a:p>
        </p:txBody>
      </p:sp>
      <p:sp>
        <p:nvSpPr>
          <p:cNvPr id="32773" name="Rectangle 1"/>
          <p:cNvSpPr>
            <a:spLocks noChangeArrowheads="1"/>
          </p:cNvSpPr>
          <p:nvPr/>
        </p:nvSpPr>
        <p:spPr bwMode="auto">
          <a:xfrm>
            <a:off x="1343025" y="1079500"/>
            <a:ext cx="4600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Secondary pollutants </a:t>
            </a:r>
            <a:endParaRPr lang="en-US" altLang="en-US" sz="1800">
              <a:latin typeface="Arial" pitchFamily="34" charset="0"/>
            </a:endParaRPr>
          </a:p>
        </p:txBody>
      </p:sp>
      <p:sp>
        <p:nvSpPr>
          <p:cNvPr id="32774" name="AutoShape 6" descr="data:image/jpeg;base64,/9j/4AAQSkZJRgABAQAAAQABAAD/2wCEAAkGBxQTEhQUEhQUFRUUFBQUFRUYFRQWFBcVFRYXFxQUFBQYHSggGBslHBQVITEhJSksLi4uGB8zODMuNygtLisBCgoKDg0OGhAQGiwkHCQvLSwsLCwsLCwsLCwsLCwsLCwsLCwsLCwtLC0sLCwsLCwsLCwsLCwsLiwsLCwsLCw3LP/AABEIANEA8QMBIgACEQEDEQH/xAAbAAABBQEBAAAAAAAAAAAAAAAEAAECAwUGB//EADwQAAIBAgMGAwUGBQMFAAAAAAECAwARBBIhBRMiMUFRBmFxFCMygZFCobHB0fAVJDNScmLh8QcWQ4Ky/8QAGgEAAwEBAQEAAAAAAAAAAAAAAAECAwQFBv/EAC4RAAICAQQBBAEDAgcAAAAAAAABAhEDBBIhMUEFE1Fh8HGBwTKhFBUiUmKCkf/aAAwDAQACEQMRAD8A3KempVRiPSpUqQCpUquweGMjqi8yfoOpqZSUU2+kNKymlXdYDZyRiyjXqx+I/P8AKr58OrCzAMOxFeX/AJnzcYPb83/Ffya+19nn9KtHbWzdywt8DXt5d1NZ1eljyRyQU49Mzap0KlSpVYhCr4zVFWRmmhMvehZBRQqiQVaZII4ql6JcUPJWiECy0MaJloY1ohEaVHrgRaO++LSRmQbvDvLGouwQSshLJmKniylRpciojZrWuWiAtGbmaIAb0KYgxLaFsy2B1N6W5BtYFSol8E4BJsLJK5uyiywybqW+v2X0IqyTZbqWuY7IZFkbexZYzEA0glbNZCAymx6EUbkFMCpUcdn2mWIt8UecGynX2Y4jLoxBHCVuCe9U4bAu6llAsCRqygswUuVQE3Zsqk2HanuQ6YNSo0bKkPRbXtmzpltu98WzXtl3ZDZuViO9VzYMqjMTqsxhI0I/oxTK6uCQwKzLRuQqYNSpUqoBUqVKgDoKVWPHVdcZoPSpqekAq2fC1t8f8Db6rWNV2DxJjcOvMdO46isNTjeTFKC7aKg6dnoKVJqz8BtFJRdTr1U/EPl+dET4lUF2YKPM14cdRsh7bj/q+PJ1VfJk+KrboX55xb6NXILtEQzxZ2hVJFlUmV1Qh7LkaNnUxlhduBrX+Vjrba2lvm0+Bb27nuxoPDwlibWAAuzHRQO5P7NetosUsWGpcPv9DCbuXBOPauDZ7tPhbCWSNxvd24ZcasV90W4V3TXvy1BGlNgts4XN/UhjJkSMxtLG591tAwM4zi4zR2JHIAi3cxnhKNa4NwGBF7EMLg668jVd67E7Js08A8RjSdkVE/ly0jyWAkfEiKSJomAAUCwDdc2nK9B4PbeGaSNbYdd/BLlVpzbfRYhUeMN/eVa4Gh4TprQOGwqx3yXAJvbMxW51OVSbL8gKvvQFoJQ1CQUozUnq0ZMEcUPKKLkFCy1ohAUtOdnS5M+Q5cufmL5L2D5b5st/tWtSlqmDHpo7wz+0JhDhi67gRvaLc50k3gcXUBghUANbXSrba6BJPsqweIkjKWMTCLeCJnhV5ollJLpFMTovE2hBIBsDys8eJkUghozeKGKRHjDo6wACJspPC4sdb24jcGj8d4hLaIMcq7oxK/8ALnFRMGjcShjiCJM2Vw12W2gAIptobbZg4iSRA/tq5bpu/fwjcOy5tQsqg8rgk2BBqP8AqXz8gMuLlKSoXQrIuIXMYxvFXEtvJRnvy3nFy8uVGY/2mJ3dzGpeeWR1IR1LSxJFNG6K9wpEakaggjmap29tU4mJ7ROh94VjcLdQ0aqIkcTOCt1NtIx/pGpNmJ2ufaJJljbLKZv6ceGjxMe9UhHDLlEjqbas9+IkN3K80F/YO2Nk3kcoMYkQBR7v3ZUQmC27DCwyHoalDtKZSbNEFaxZFjKrnUModBn0OUgHNmHCpABF6LG32GXKJ+HEYOVz7pXljjWJZs4V8uclGcr8NyLEmqW245iySDEP7ooeOLV0xW8R1LMbMYTlDEdLGwo/YP3B4Z5xHFkksMIGCNl4FidTFkmsRmGRlQG4PCmtxUsRNJd0kK6y7wgAaOIo4SAQTcWhX79Teicd4hLxSIseKG8gxEeZmjLZt6JYAwbEPdSrSR3zadFCmwniNvZnlAjmVWfFMFG53MqTx2jXEceZXjfUZQ3IWIuaE/8AiDX2Zl6ejsZtbeq6lZQC8EiByhCWg3cqABjlJZVYgaHne96BrWLtGbVCpUqVUB1V71U8dVxPV4auRosotSq1lqJWlQ7IUqcimpAKnNNWlAFZSzxoiWIzguGLAckBYhje3S3pUydDSsDgwzvfKtwOZ0Cj1Y6D51KZWQZCeE2cWIKnoGBHPl+NVRnkGJy3BNvvIHe1aUyxyF2zMcqkggZURQLRoA2ra5R05mlJtPnodEsNjwZI8t0JaIO1/soFXIp6KcuvfrpVLYVQr5vjCFzlIyocygJ1ueLvp9az6uw+IKXy215ggEaG4Nj2IBpbK6HfyTOBeynL8RVQLi92+EFb3W/S9UOhBIIsQSCOxHMUfs6VeMyyWDEEizM7EG4ZWHIg9T3OlVbWxCSSl0DAEC97XJtYmwoUnuoOKB4zVhNUA1INWhDQz0LLRLUNLWsSAKahGoqU0Ka2RLGpUqVMBUqVNQMVKlSpgKlUlSmYUgGpUqVMBUqVKgDejFEAUNG1ERyVzMskKe1Ty3qNqQEbUstPSLUqAqZaP2eWZT8ORLDWJJX4iTlQEdbMdSBQ2hqeCj47ZigIOoIUmwuFBJsCSLa1E1wVFlOKPGxC5ASSF7A8hU8PiigIyqwJB4hexAIBA5faPO4q/aaubMy2VRkXjDnmW4nubnU9vLlQNJU0N8M18fA7ZAzKLAAO5+JmsbIoBOUXAGltDyrLliZfiBGpHkSpsbHrrVuBy5gWfJlswOQsMwNwCBRm2ZIysQibNbeE/FpmIa2vmWqFcWoj7VmXSpUq0JFSpU4FADGhZzRzrQGKWtoEMz5Wqmpyc6hWxAqVKlTGKkBTVekdICkipxR3q9IL0QsVqW4AdltVLCiZKpYUIZQRUatK1ArVCI0qlkpqAN61Peo09cpZaklqvVgaDFSDUhhL1WTUklvoarkXtVIREvarInBIBNgSATYmw72HOg5GqnfVW2xWdY+zxHAS5BXiIKn+o5sIiD2ALG3rWERVEeLNstzlvfLc5b97cr+dGR2NZLG43bstysppxTutqiaAD9n7MM0ccsTIY3ViXJKiMqSHSQHVWBFiLcwe1BEVPB4to3DCOMJJGqYqEM2SRwNMQhIusgIAvbVbAklVIrpDdCp1NNSoEXnlQWJWiQ9VyC9aRZDRjyprVJWj5YqpMVbqRIJapAUXuKtgwlG4KKIsPRUUFFRwUQI7Vm5lUDCG1VyrRjVQ60kwAHWqylHGKksFVuCgERXqW5tRrAChZpAKabYiGQUqr31NTpgaVPeo09YlkqVRp70gJA1LNUKV6AKp1rOmNa5rPxkVawZLBRIRWlg8RWRRWEltzq5Lgk3wQwqhhanw7iiJEvXO0WgWtjYsEN/eMGe6e6Fi9pCRGcvY5W4joLHtWQRVs+PZWjdGKtGwYaAgjKVKsDzBDN6c687XahYVHd/S3yd2j07ztqPaNXxEwjY8gpvlW4zWHUr0BN7elBYeNVXM+pOoHQDpfuarwviON0jZpgwaEpPg8gOIlxTDKc11uOK2Vw2W3LSxGbt7EtE7RtzUkdbG2lx3Gldfovp0Z6mU0+P9v539fqY+r614tPGG3m+/4+vv9CW0togcrD5UNs3aIkJU/ENfUd/w+tczj8ffrUfC85bFKByCuW9LW/ErX1et0mJYHxyvJ83o8+WWVPw/B3+DwgkdEBAaQkLe9iQrORcA/ZRj8qcbHZmIWxYc14r/ANV4uZFvijfryF6ohjdpIRHYsHbhN+JXikjYA3FjaQm/lVmIgxpVQ+6kfdYTLKI2dXkw0xmhlOR7HM2bMAfS1fM2z3lFFw2PIC10PAbMRqAbA/gQfnVjbLlvlEb3sDa3Q8vwP0oEYOaRSsaxKZZlxcTRoSI58ghLG7Gykob3I+JhfWpxzyoyrLhXkieRXCYdMsYxEeIacuDJMrXLuSbFhw/D3LY9qCUwMgtwNq2UetyLfVT9KU8DobOpU2vY6GxqhsfiQ5zFOCbOgZZQwTetII5FD5SVDZQwAOgv1vXHKwjRDl92pRcoIGTMxXQk6gNb5ULkTSJvUAKQpy4FWSSsKGmmAqrE4sdKy5sReqjGxNhE+KoN5b1AmmrZKiLHzU9NalTCzcvT1G9KuY0JU4NRvT3ooCwLemItUKhKxoSsCTSDvrQs0/Q0PPL3ocua1jAlslJzqINRp6smwqHEkVoR4+sWnBqXBMdnU4J1fibkvTuegrN8QOG1UhTa3kQOXpQeHxuRGHc3rGx+0L9a9HB6Vg1OGsqtM4MvqWbTZrwupIhs3bWIwmJSaO+UECRN4FWSPMCVPPXS4Nr9ORNamNweJnQSSTmaRiz2JIQK5uEivyUcul647G42vRNmRFIYlb4ljQH1Ci4rHJpcfpu16du+e+eP/EdH+Iya5P30vHXHJxUuwcU5sI7eZZMo+hJPyvXUeHdhjDKbnNI9szdLDkq+X4/dW3h4Gc5UBY2JsOdgLmk2HcIHKkIxIDW0JHSufUa7LmVS6+jXFp4Y+geR5FZJIsheN8wV75HBVkdGI1AKu2tjY2Nja1X4LaLxMpiw0KIIdzkGImAVGkLyKvu+I8RIcgW1AUAk1XSvXHRum0NhtozxhF3cbom6IHtE0ZDQzySI5ZI+IMsgBQi3DzYG1SbauKyjSPNGyhGWQJvEUyBc94GKsFk1uXUkHhW5qNQxEthTUbDcy3F4rMxbKEvbhU3VdLWU9tOw9BQ5moGbE0M0xNbKBm5Gm+OAoSbGE0HSq1BITZJnJqNKlVEiqSLU4sOzelGxYQDnrSckhpAuSlWjux2FKo3FbR6eo3p6goe9Peo0qAJ0xFRLVHfCigKcRhb8qBkhI51rhhVOIiJ5VUZPyS0ZVPepSIRzFQrUge9KmpUAJ1uLGsjGbJc/Cy/+1x+ANa9Kt8WoyYlUXwZTwwm7kuQbYHh2NHEkrZ2U3VbWRT0Jv8RHSuty1zqvatLBYw8q5szlke6Ts3glFUgsBc6kmRGQO8UqZSY5lFkzAnVSCwI5EXB50fjdr+0ojuGjlW8csPEYwwsd5Cx0ZGuD36GxBFAE08aFiFUEk6ADnXNRrfFCvSvR/wDBpbhbC5vpmGlgSbnkOXP0oN8OwFypHrYfdStLtjjjlLiKbKnawuaycTiMxrQnuwCKCzE2AAuT6AUHjNlzRC8kZUd9D9bHT51vjozmmnVAdKnjALKCQuZ0S5vYF2CgtYEgXYXPQVqHw7OfhXOc8qEA6jdPu2PFYWLAgdTY1o5JdkJNmVTVprsOUhSoDBokm5gEK65wCrWNwNSBe1Gf9uOkgRyoYiMjUke8eOMA5QbWaVQb+dr0nOPyPYzFhgLUfFhAPOi8RgJI1Jy8IJF7juVvbnYlTYkdKBu3epux1QTT3ocKakBU0MuvSqrNSooLBxO3apHEEakad+VcnLt2Y8iq/wCI/UmgJpXfV2LE9zeoeVeEVsZ3oxB7Gq3xR7VxOD2hLDojED+3mv0PL5UafEM555B/60LIvKBwZ0TzE1XnPeuc/iUx1zWHooH4VE7ckHY+q2/CqWaJPts62CbvR6vXLtt2LJcK+bsbZQf8uo+VEbL8QodJfdkcjqVPz6GhzixqLOgIB50PLg1PLSlh8ajkhHViOYB1q9ielNP4E0BewHuKrkwrDpf0owStfUD61bmqtzFSMemrYZQeYvVMuHT0qt4tpm3ojCOAbk0jGn9x+lUsO1PsXRqe2L3o7Y+0kSS5YaqQD2J/ZHzrnLV1mH8MxLGDMzFyLkKQAt+nI3NZzjFLkuLbfBo4XaxVmBjVjK0SRMZLC0hC5GW1wc5B00IK6i1Z/iOdWjnkRyWwzpHL7sRxMWJX3OpvY6EE3tY9ied8R4sLwZrgZSpBswKkFWBHJgQCCOoFPs3xK88WJad48RNBGj4eHEbpYiLsJpmRciysoA8xm868qWTc3B9n1mDRPBCGpjzDjz226rnj97VfZiYbxK8EyyoeWhHRlPNfL1rpts+JQ4VY+LeAZR3zCrMV4Mw2IG9feYaRkjMkEYAjjkaNWcIzKQy3P2TpqKCwmzkhsi2YoMu8y2JHn29K00uKcW1J8HL61rdNqVGeKNSXD/PNFJ2S0vu9Pee7GtiS/CLHvrXSvHjGkSRtxPcIpEcZkiL4aZmWRcsnBKsjtc3IvzGmmPIJDl3JyyK8bxkjMM6OrKGXqCVAI52NauK9ojBjbDxxI0cuZI2c5S8iu8gYXvdl1va1d022z5+NJEMP7ZlXgV1MSRFtxKGdQjxDiWSzXV+RDDMLgDS0HXFgmQogeNUEjezyWO4aKVGkAk5gRJfXUHS1PhtoucOqNh5ZJsmHjffKVw7jDg6hVkkF2Vi1wgBsMw6VXJj8To27RRvQ+hkCtmwfspTRQDyVx+WlR+xf7j418UFkRwzoh1ZVlARWJlCNxZDbOLHIGsACT1zo2bsBR8uKnkZhLGCCwZArTK0UhgWF0yrYSqQpYZxpc6HSw5wrC11bU2Gh1Nr2HfStI9Gcuyot3Iql38zRmIwLJfMpFgrHqAGF1uRoLg0PlXterQgfTzpVfcf209OxUefuludvSkpHamMZ5n9+pqCvY6fOuI2CVhN9QQO2gP8At86KVV6D9+Z61TE4I8vuqUkvbSkwGxDAXvqew/Os9Rc0RJr+9KgnDz5/fTXAw2JdKrxZW1ifl1qo4g/vnQza1NCLY2JIHyvW3g9svEAp41GgvoR5XFYVqNw+J0AI171VtcoGbZ28D/4h65/9qg22jyEYHqzH9KxptLkfSpwy3sT9fPtVLJL5FtRsHaTkcKgHtck1S+0ZD1AHp+pquJxzJ0tQ8rjpa1J5JfIUhSYliSGY6jlrb6UopivwE+Z/Ohp3a9zp2qyFr69ba+dTb7HwbkO0BluyXsNSCfrlrXx3iJpEGTmdDcga99a5XB4sZcpFwefcc+vbWnL20J9PT8qpzb7BKuivaIY6Xu9zf+3oAF+/WsPEYaUmwjck8rKSL+o0rblIBN9bCqTPfv2sCdO1z1rmnijKW49TB6zqMOFYe4rr6O+xPiiRsKqiN1kYHeRuI7KxWPiRw1zxI5HLSQgjSsjZoIBztxMbkDp2Avzrm0x7JzAPS/UX7jka2tiTGQGWZWGFSVI5p1ytus40ZlvcLqt2tw3vXTHJT4R5be41JZHFmiazo6SJf4c0bq6q9tcpy2PkTVy+IvZ2aRMMsaySCZ0jxTi893zFrRgSxsJNVIHwAknpRt3C+yyFJHAFsyMCLOh5MveuSx2LaQk9Byv29Kc8l+BdHS4P/qLJGIgY3tGuEBAxBCncBllAGW1nBB+Wt+dFQePLRxbpHLpDg1cSysIs0BO8VEUHISGPvdb2XTSuHaK6+lDiO32vpWamG49Lwfi2zp7sSKgw5Qti23gaJXRjK7RkykrJe9hqLHlerYvE09gDHmUrEpUYpwVtC8Mm6cJwHiVwwtqDyOteZRYjoxNvl99EwSm90Zh6H8vnVb/lBZ6D/H5GWRHjbK6x2viDJlZY442JvGrOTu73LWN72vzBL1zCbSlX7Zb5Lf8AC/31Q+05LfG1+xA/TWj3WlwDpnUe0f6qVcn/ABCb+4fQUqn3H8ha+AMj51B7dKFEpqe8HWqGXwPrp1+lGtEQbEjUX05AetZBkpGW9DYGozqOWvn+lCM5JoEy+dVyYkjlSQGqjVI8v+KxlmY8+VSMnmaANSwH7vV0J/fasKXGtyB/fXlRmFxhIFhc9dQL0CNV2uNAaohlANje34VAwk3JJHl+VDy5uQDEd7fhRTQkzXmk156dr0HiMT5egvQSJLbzqccZJGYEHTrSfA7FJiidL2oiHEn5+XWq9qgDLkHJVv211/P7qDjDZSRp+dKwNBcT/afX9LUlxjXAbXt3rNizZhlBv186Ojia2osadMV0WTzk3/C9UQYkg/jVgg70PKoHMj60v1Cwp5iRboRRnhnbr4KfeIA6MN3PASMs0R5oQdMwubHpcjkxrIEun3UTHCp7aDn50roLo3/EPiCNo/ZcOd7hY5N5hnkRhNCjrxYZWY3Mak2GbWwA5KDWXs+N5DljjaQ9QoJIHc25etAJs4vIiIdXZVHO12Nrny1r23YWzoIIYIY1lImd4w6KhOaMlHmnJNzxKeV7DsBptjxrJy3wTOb8dnl+OwEsQvJE6i2ptoPUjSstxrwg+Vd3tjH2ZluDlZluORsbEjy0qzY3hiKwnnBYsMyRXIRQeRYDmTztyH4ejqPSZY4qUJXfhnBh16nJxa68nnxQdKvWIfPuNDXd7Vgw5BG5iHooU/VbGuH2lhwh4Tw30udR5Vz5/Tc2LH7j5Rri1uPJPYuyviHUEVFWued6rjYmrkGg0rzmdZLJSqPzpVIjGuByFPzqkyXpy/7/ANq1KLRYU+UtooJ9Bc/dQrPXQeDduR4ZcaXZ8zwRLGsc7YeV2GIQsI5VUlSFBJ01AI600howHXzpjERzBHLWx6i41PlXcYPbOCxbTz4tMPG8s0jTI5maUQDDqsPsbLoZN4rFidSSCdDVmD2phnWFZ2V4t5sffAhiMkWAeKYtbosjKDVUOjgr9Kdl00t++ddzhhhYsNLBvMMXkweGEkmSVkaWLGTGcrYBmcRGMgC2bKtqO2vJs6NWkhTCPIsdgoV90xXFRgMEBGphZjzPLUkg0bWKjzQQ/wCofnRuEw6/3EnnYDXpp56kV3/t2AvEjDCmKHE7SUCQurhJJC2FZGKsrqUAtnspKqCQRXLY3agw2MmfATZVzWV0SyMu8jlAVZcxADxLrfW2mhtR12DRSZQosDbkeK/I0ijNqSCoOoA79CflXR4naeDnw+HbES4YybjBxs+WZsQk3tF596qFQYRE7kgEa8rG1asO1NloZVDwBZY8MpVLmITJPiQsroLXRQ8LMAdR1OpN7vkn2/g4xbcgP3a9Uy4oA2uA17EHT51t7T2rh48Lh3wjxDFoIwXQkyCRoZI8ZnQoVKEucpuOa5dL0F4f2uZJsc+JaNpcRgpkV5V4TKN1kXhFlJVCPPKKbn4Qlj+WZskTk3VhbseX3fKiVvbWx9OVdbg8Ns+SaFYFifNKwgEa4ln3Ywkh/n1tdmE6xk21sG6Ua8eBjbJiEhWU4fCu6kTRpZ45DMYQVLpJmyGxUMAVsOdEKQSg2cOvK45Dn28qFxOIINhp5/pXbQbfgKqX9nZZIdiI8eV8o3ZlTF5l6OmY+gynWorLs3JCMsRIxMKyF95vQPbCspYWs0Rw+tyQOR53FOUm1wJY+ezz1pGY8ybanTl5+Q5fWnXCuT5V0KYxAcW2VI82ClWNEzqhcTYYqlr8V1VjYk3IJonxNtDDsH9nWJSmNxEaiMNxYYLG0MjXJvdjIAfK3Ss3Gv6mV4tGDHhLc6vEIt1+VAHFOp1H6GrIdoA2B/fnahRxsh7jT2e27ljkv8DqT6A62ruNl7bWOTdySzJhZ2fPu5MqpJJ/5ORZUJJzZSNWzEHiNYfgvY6YiRnl1iisSL/Gx+FT5aEn5d63vEezIZDdPdEADhAy2HLg5fS1ev6fp04yhJcPp+Uzg1WVwlGSfXa+UQ8WQHEqcQiwxMsDTtEJs8suHjOQ4oLu1AH4j6URtDagtodLaenSgfDG0nhIw0shnjIVMPG5ijhDtJwRzyH3jRgtdUuRzW3wiiPGmy3H8xAgMJjDyOjLuy97SPChOfc3K2Nra9rGu3Dl9rIsWo4rr8/Pgxz41lh7mDm+/wA/Pk57H4+/WsDGzZ9PnTYmVjyBqMEeXUm5PP8AQVpr9VB4nBPvgjSaVxkpMGuRperVxhH71FSnlXqL/WgWcdL18rPHR7Sdmj7f60qzN55UqikVRnroP96kT086YGnzaaC/789BVgVvpe56E+f1Nek4fwJBHaNi0kqYl4ndkeOPh2fNiSseSTjXMqENodORBsfOSQBxW16frV/8cmsoM85CCyAzS2UZWQBRm4Rldhp0YjkaaKR2uy/B8UmW+IYEQYOaT3cYynGhN0ql5RnsWbMdD8IUEtYaOzPC8Ymw0czzNvWjZzHCxgySSSRqBiM3C14+oHxWFyLV5xgtpTI28SWZXCCIMssivkAAWMMDfKAoFr20Hao/xGcKqLLKFR94iCWQIkgObOig2DA63FtapSFUTrvDOzVxjzx71o92USMlEzSNK7IikPIiI/CODPckkLexq2HwhI4QNMy5o8A592eE43E+zlDxalLE+diNOdcbgNoTpI7pNMjvfeOksis5Juc7KQWuT170bBLiAioJplRSCiCaQIpDBwUTNYEMA2nUA9KTlYVFHQv4WiRJH3hmU4aZkJRoik0GPw+Gc5VkOZSsj2uftcgRo+1vAy/zLCV1CPtIxqkDPEq4AMSssrSExliAFvm01JJIrEihkGjSy5bMCN49rOwdxYG1i6hj/qAPMVr4Pa8qRSxXRlm3pdmUmYmZN3KWkzcZKlhmYFhmNiKcYt+BOcUbQ8C4Q4wKryiETbl4QlyrnAnFJkkaQlwSjXuAbkAaa1h+FPD0E0eJ3l98ZsFh4WYEKntTuokYLKOLgNwQwFtA19Ava5C6lZZQ2dZMwkkDZ0XIj3vfNlOXNztpTvFcOCW4yC/E3EVJKsRfVgXYg89TWcpJOg3WaON8KxRq0zTypCsM0muGyzXhxMWHdN2ZbAM0qlWzdwQLUc/gOO5jGKkz7x4QDAMm9GEGLW7b2+XJdSbXv0trXN7Wkkc3eWV8ybts0sjFkDBgjFmOZcwBsdAQDUd/LcnezXDZ772TnkyZr5ueThv205UlKI7R0GD8MRuIQ8u7DJsnKViaRt/j0ez3aUZcrJc27mwHKof9tGGCSWSWR5Fw4xBtETCQ2J3AjGILave7EFeXoay8EHayq8t/dKvvH0MJO4K66ZMxy9r6VEeJ5fZzhuAoy/EEKyMrSrKQxvYksFJbKGOUXJqlk/sJ7WjbwmxA8Cyh5SzQPigqw5kMaT7hoxJn1nJuQluwuCaOm8Mxq8imWf3S4fegYYNIsmJcosYVZSr5LcbKxAPCLnlw4x8ie6WSRY8yyZFlkCZ73DhQ1gwZQcwF7ipNtbEmTMcTic6hkD+0TFghIJQNmuAdNPKr91i2QOzfwuoVgZvehcWwGT3RGExXs0l5c1xckMOHle9B+IfDgwzDK294pkc5VBUwuqMxyO4CksLXII5EA6VyC7RcXVnfLZ0tme2WQ5pEte1mOpHInXnRB2xMy8U0rEIUu0sjXTMDuzmJut1U25XAok1LsVJLgMkjB+VZeKg1uOny+lPJi2IFzb00/wCaqEnfrWO2mNHZ/wDT3aQSKaO9jmV7eVsv3EffWhtDaF+tefYfEmNwymxH4Hp51oS7ZzDUWPlyr6L0zX4ceLZPho8nW6PJkybo9GhjcZRMnjSb2ZcPpkESwswzZmjTKEXiJCmyhWK2z2W/KuXkxRNQz3rl9R10M0ko815OvSaZ4ov7NP21dKj7bbmL1m370xPn9/SvN91nT7aDmxIPNfvoaRhfTSoH60waolKy0qLb+lPVP75CmqBggqeI5fKlSqwBZunpUT09PzNKlVIYbB9mofpSpVIjR2b0/wAvyrVXpSpVth7Zll6GXrUJOR9KVKtZdMyRVB8X0/GivtfI0qVeazcqx3T5/lQx+F/T8qVKnHoaNbYfxp/mv5VzMH2fQfitKlTj5GiU/wDUH+I/+nqb82/ypUqtgwbEfEfX9aHh6fKlSqvABifa9TTNz+lKlUsB5KZ+VKlQAl5/vtUjSpUDIGnSlSoAT9KR+E09KgQ1KlSoKP/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pic>
        <p:nvPicPr>
          <p:cNvPr id="32775" name="Picture 10" descr="Ground O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895600"/>
            <a:ext cx="32766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2532</Words>
  <Application>Microsoft Office PowerPoint</Application>
  <PresentationFormat>On-screen Show (4:3)</PresentationFormat>
  <Paragraphs>190</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Andalus</vt:lpstr>
      <vt:lpstr>Arial</vt:lpstr>
      <vt:lpstr>Calibri</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 Messeiry</dc:creator>
  <cp:lastModifiedBy>Mamduh A. Elmesseiry</cp:lastModifiedBy>
  <cp:revision>117</cp:revision>
  <dcterms:created xsi:type="dcterms:W3CDTF">2011-04-03T16:52:14Z</dcterms:created>
  <dcterms:modified xsi:type="dcterms:W3CDTF">2019-02-02T11:33:03Z</dcterms:modified>
</cp:coreProperties>
</file>