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7" r:id="rId2"/>
    <p:sldId id="315" r:id="rId3"/>
    <p:sldId id="316" r:id="rId4"/>
    <p:sldId id="318" r:id="rId5"/>
    <p:sldId id="320" r:id="rId6"/>
    <p:sldId id="322" r:id="rId7"/>
    <p:sldId id="332" r:id="rId8"/>
    <p:sldId id="333" r:id="rId9"/>
    <p:sldId id="334" r:id="rId10"/>
    <p:sldId id="335" r:id="rId11"/>
    <p:sldId id="336" r:id="rId12"/>
    <p:sldId id="337" r:id="rId13"/>
    <p:sldId id="338" r:id="rId14"/>
    <p:sldId id="339" r:id="rId15"/>
    <p:sldId id="340" r:id="rId16"/>
    <p:sldId id="341" r:id="rId17"/>
    <p:sldId id="342" r:id="rId18"/>
    <p:sldId id="324" r:id="rId19"/>
    <p:sldId id="325" r:id="rId20"/>
    <p:sldId id="446" r:id="rId21"/>
    <p:sldId id="258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26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E6F48A-38C9-49E5-85CD-BB51400455E7}" type="datetimeFigureOut">
              <a:rPr lang="en-US"/>
              <a:pPr>
                <a:defRPr/>
              </a:pPr>
              <a:t>1/18/2019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C6FAA74-2899-400C-B298-B705715FCD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49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B01E3F-01A9-4796-987A-E31A22435FFF}" type="datetimeFigureOut">
              <a:rPr lang="en-US"/>
              <a:pPr>
                <a:defRPr/>
              </a:pPr>
              <a:t>1/18/2019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9B29212-2518-4C84-B233-E0368DFBE0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8764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2014  -2015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F5797-E609-4FE0-AC40-4EF61E32DD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09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7239000" y="609600"/>
            <a:ext cx="1828800" cy="533400"/>
          </a:xfrm>
          <a:prstGeom prst="rect">
            <a:avLst/>
          </a:prstGeom>
          <a:noFill/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400" b="1" dirty="0">
                <a:solidFill>
                  <a:srgbClr val="002060"/>
                </a:solidFill>
                <a:latin typeface="Andalus" pitchFamily="2" charset="-78"/>
                <a:cs typeface="+mj-cs"/>
              </a:rPr>
              <a:t>جامعة الملك سعود</a:t>
            </a:r>
            <a:endParaRPr lang="en-US" sz="1400" b="1" dirty="0">
              <a:solidFill>
                <a:srgbClr val="002060"/>
              </a:solidFill>
              <a:latin typeface="Andalus" pitchFamily="2" charset="-78"/>
              <a:cs typeface="+mj-cs"/>
            </a:endParaRPr>
          </a:p>
        </p:txBody>
      </p:sp>
      <p:pic>
        <p:nvPicPr>
          <p:cNvPr id="3" name="Picture 7" descr="G:\جامعة الملك سعود\POWER MAMDUH POINTS\ksuLogoxxx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143000" y="228600"/>
            <a:ext cx="3733800" cy="838200"/>
          </a:xfrm>
          <a:prstGeom prst="rect">
            <a:avLst/>
          </a:prstGeom>
          <a:noFill/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70C0"/>
                </a:solidFill>
                <a:latin typeface="Andalus" pitchFamily="2" charset="-78"/>
                <a:cs typeface="Andalus" pitchFamily="2" charset="-78"/>
              </a:rPr>
              <a:t>Faculty of Medicine</a:t>
            </a:r>
          </a:p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70C0"/>
                </a:solidFill>
                <a:latin typeface="Andalus" pitchFamily="2" charset="-78"/>
                <a:cs typeface="Andalus" pitchFamily="2" charset="-78"/>
              </a:rPr>
              <a:t>Family and Community Medicine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1066800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0" y="6248400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 rot="16200000" flipH="1">
            <a:off x="-1981200" y="3124200"/>
            <a:ext cx="62484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G:\جامعة الملك سعود\POWER MAMDUH POINTS\KSUjjj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650" y="120650"/>
            <a:ext cx="170815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4724400" y="228600"/>
            <a:ext cx="2590800" cy="762000"/>
          </a:xfrm>
          <a:prstGeom prst="rect">
            <a:avLst/>
          </a:prstGeom>
          <a:noFill/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2400" dirty="0">
                <a:solidFill>
                  <a:schemeClr val="tx2">
                    <a:lumMod val="50000"/>
                  </a:schemeClr>
                </a:solidFill>
                <a:latin typeface="Andalus" pitchFamily="2" charset="-78"/>
                <a:cs typeface="Andalus" pitchFamily="2" charset="-78"/>
              </a:rPr>
              <a:t>كلية الطب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2400" dirty="0">
                <a:solidFill>
                  <a:schemeClr val="tx2">
                    <a:lumMod val="50000"/>
                  </a:schemeClr>
                </a:solidFill>
                <a:latin typeface="Andalus" pitchFamily="2" charset="-78"/>
                <a:cs typeface="Andalus" pitchFamily="2" charset="-78"/>
              </a:rPr>
              <a:t>قسم طب العائلة والمجتمع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695705" y="6315206"/>
            <a:ext cx="4533900" cy="457200"/>
          </a:xfrm>
          <a:prstGeom prst="rect">
            <a:avLst/>
          </a:prstGeom>
          <a:noFill/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0070C0"/>
                </a:solidFill>
                <a:latin typeface="Times" pitchFamily="18" charset="0"/>
                <a:cs typeface="Andalus" pitchFamily="2" charset="-78"/>
              </a:rPr>
              <a:t>Introduction to Environmental &amp; Occupation Health</a:t>
            </a:r>
          </a:p>
        </p:txBody>
      </p:sp>
      <p:pic>
        <p:nvPicPr>
          <p:cNvPr id="11" name="Picture 6" descr="King Saud University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3" t="3848" r="74492" b="6651"/>
          <a:stretch>
            <a:fillRect/>
          </a:stretch>
        </p:blipFill>
        <p:spPr bwMode="auto">
          <a:xfrm>
            <a:off x="76200" y="1295400"/>
            <a:ext cx="990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/>
          <p:cNvSpPr/>
          <p:nvPr userDrawn="1"/>
        </p:nvSpPr>
        <p:spPr>
          <a:xfrm>
            <a:off x="8229600" y="6324600"/>
            <a:ext cx="609600" cy="457200"/>
          </a:xfrm>
          <a:prstGeom prst="ellipse">
            <a:avLst/>
          </a:prstGeom>
          <a:solidFill>
            <a:schemeClr val="tx2">
              <a:lumMod val="20000"/>
              <a:lumOff val="80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1000" y="6356350"/>
            <a:ext cx="685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E3AB9-CF4E-46C4-BB9B-A00350E1FD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385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2014  - 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EED032-4A3B-4F41-8712-6725AF4160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85" r:id="rId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I:\311\materials\car%20painting.wmv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I:\311\materials\1.wmv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pronto.com/prodRedirExitInterst.do?exitPoint=disambiguated-search&amp;merchantProductId=1621479909&amp;pageLocation=gridProductImage0&amp;parentId=78af0db3-12feda5450d-196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en.wikipedia.org/wiki/File:Methylmercury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D897BD-05EC-4A53-B3BD-0EEF4B9279B8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4100" name="Rectangle 1"/>
          <p:cNvSpPr>
            <a:spLocks noChangeArrowheads="1"/>
          </p:cNvSpPr>
          <p:nvPr/>
        </p:nvSpPr>
        <p:spPr bwMode="auto">
          <a:xfrm>
            <a:off x="2743200" y="1352491"/>
            <a:ext cx="4191000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Introduction to</a:t>
            </a:r>
            <a:endParaRPr lang="en-US" altLang="en-US" sz="800" dirty="0">
              <a:latin typeface="Arial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Occupational health</a:t>
            </a:r>
            <a:endParaRPr lang="en-US" altLang="en-US" sz="1800" dirty="0">
              <a:latin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1482918"/>
              </p:ext>
            </p:extLst>
          </p:nvPr>
        </p:nvGraphicFramePr>
        <p:xfrm>
          <a:off x="1371600" y="3153251"/>
          <a:ext cx="7391400" cy="283996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40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511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17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Objectives</a:t>
                      </a:r>
                      <a:endParaRPr lang="en-US" sz="16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00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>
                          <a:tab pos="160020" algn="l"/>
                        </a:tabLst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Enlist and understand the effects of exposure   of a worker to   Physical hazards,  Heat and cold,  Light,  Noise,       Vibration,  UV light, Ionizing radiation, Chemical hazards,    Local effects of chemicals, 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>
                          <a:tab pos="160020" algn="l"/>
                        </a:tabLst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Inhalation of partials, fumes, and gases,   Absorption of various metals and their      compounds, Ingestion, Biological hazards,  Infectious and parasitic agents, Mechanical hazards, Physiological hazards,  Fatigue, Depression, and anxiety           </a:t>
                      </a: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160020" algn="l"/>
                        </a:tabLst>
                      </a:pPr>
                      <a:endParaRPr lang="en-US" sz="2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102" name="Rectangle 2"/>
          <p:cNvSpPr>
            <a:spLocks noChangeArrowheads="1"/>
          </p:cNvSpPr>
          <p:nvPr/>
        </p:nvSpPr>
        <p:spPr bwMode="auto">
          <a:xfrm>
            <a:off x="3429000" y="2362200"/>
            <a:ext cx="24384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Times New Roman" pitchFamily="18" charset="0"/>
                <a:cs typeface="Times New Roman" pitchFamily="18" charset="0"/>
              </a:rPr>
              <a:t>YEAR</a:t>
            </a:r>
            <a:endParaRPr lang="en-US" altLang="en-US" sz="800" dirty="0">
              <a:latin typeface="Arial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Times New Roman" pitchFamily="18" charset="0"/>
                <a:cs typeface="Times New Roman" pitchFamily="18" charset="0"/>
              </a:rPr>
              <a:t>1439-1440 </a:t>
            </a:r>
            <a:r>
              <a:rPr lang="en-US" altLang="en-US" sz="800" dirty="0">
                <a:latin typeface="Arial" pitchFamily="34" charset="0"/>
                <a:cs typeface="Times New Roman" pitchFamily="18" charset="0"/>
              </a:rPr>
              <a:t>Hajji</a:t>
            </a:r>
            <a:endParaRPr lang="en-US" altLang="en-US" sz="800" dirty="0">
              <a:latin typeface="Arial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Times New Roman" pitchFamily="18" charset="0"/>
                <a:cs typeface="Times New Roman" pitchFamily="18" charset="0"/>
              </a:rPr>
              <a:t>2018 - 2019</a:t>
            </a:r>
            <a:r>
              <a:rPr lang="en-US" altLang="en-US" sz="1000" b="1" dirty="0">
                <a:latin typeface="Arial" pitchFamily="34" charset="0"/>
                <a:cs typeface="Times New Roman" pitchFamily="18" charset="0"/>
              </a:rPr>
              <a:t> </a:t>
            </a:r>
            <a:r>
              <a:rPr lang="en-US" altLang="en-US" sz="800" dirty="0">
                <a:latin typeface="Arial" pitchFamily="34" charset="0"/>
                <a:cs typeface="Times New Roman" pitchFamily="18" charset="0"/>
              </a:rPr>
              <a:t>Gregorian</a:t>
            </a:r>
            <a:endParaRPr lang="en-US" altLang="en-US" sz="800" dirty="0">
              <a:latin typeface="Arial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dirty="0"/>
              <a:t>   </a:t>
            </a:r>
            <a:endParaRPr lang="en-US" altLang="en-US" sz="1800" dirty="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D420E-BF82-4C5E-A296-177EBA84F6D5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5363" name="Rectangle 1"/>
          <p:cNvSpPr>
            <a:spLocks noChangeArrowheads="1"/>
          </p:cNvSpPr>
          <p:nvPr/>
        </p:nvSpPr>
        <p:spPr bwMode="auto">
          <a:xfrm>
            <a:off x="1676400" y="1219200"/>
            <a:ext cx="4252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Low" eaLnBrk="1" hangingPunct="1"/>
            <a:r>
              <a:rPr lang="en-US" altLang="en-US" sz="3200" b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Occupational Hazards</a:t>
            </a:r>
            <a:r>
              <a:rPr lang="en-US" altLang="en-US" sz="32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lang="en-US" altLang="en-US" sz="320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364" name="Rectangle 2"/>
          <p:cNvSpPr>
            <a:spLocks noChangeArrowheads="1"/>
          </p:cNvSpPr>
          <p:nvPr/>
        </p:nvSpPr>
        <p:spPr bwMode="auto">
          <a:xfrm>
            <a:off x="1447800" y="1981200"/>
            <a:ext cx="70866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Low" eaLnBrk="1" hangingPunct="1"/>
            <a:r>
              <a:rPr lang="en-US" altLang="en-US" sz="2800" b="1" u="sng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Physical hazards</a:t>
            </a:r>
            <a:r>
              <a:rPr lang="en-US" altLang="en-US" sz="2800" u="sng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may include </a:t>
            </a:r>
            <a:r>
              <a:rPr lang="en-US" altLang="en-US" sz="2800" u="sng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noise, temperature extremes, illumination extremes, ionizing or non-ionizing radiation, and ergonomics. </a:t>
            </a:r>
            <a:endParaRPr lang="en-US" altLang="en-US" sz="2800" u="sng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5365" name="Picture 4" descr="http://specialtyfabricsreview.com/repository/1/1570/large_0709_ps6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971925"/>
            <a:ext cx="331470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E9FC48-57CE-4BD9-9A7A-9D0605DE83E4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16387" name="Rectangle 1"/>
          <p:cNvSpPr>
            <a:spLocks noChangeArrowheads="1"/>
          </p:cNvSpPr>
          <p:nvPr/>
        </p:nvSpPr>
        <p:spPr bwMode="auto">
          <a:xfrm>
            <a:off x="1143000" y="1143000"/>
            <a:ext cx="69342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Low" eaLnBrk="1" hangingPunct="1"/>
            <a:r>
              <a:rPr lang="en-US" altLang="en-US" sz="2800" b="1" u="sng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Chemical hazards</a:t>
            </a:r>
            <a:r>
              <a:rPr lang="en-US" altLang="en-US" sz="2800" u="sng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related to Dangerous Goods or </a:t>
            </a:r>
            <a:r>
              <a:rPr lang="en-US" altLang="en-US" sz="2800" u="sng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Hazardous Substances </a:t>
            </a:r>
            <a:r>
              <a:rPr lang="en-US" altLang="en-US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are frequently investigated by Occupational Hygienists. </a:t>
            </a:r>
          </a:p>
          <a:p>
            <a:pPr algn="justLow" eaLnBrk="1" hangingPunct="1"/>
            <a:endParaRPr lang="en-US" altLang="en-US" sz="28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Low" eaLnBrk="1" hangingPunct="1"/>
            <a:endParaRPr lang="en-US" altLang="en-US" sz="28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Low" eaLnBrk="1" hangingPunct="1"/>
            <a:endParaRPr lang="en-US" altLang="en-US" sz="28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Low" eaLnBrk="1" hangingPunct="1"/>
            <a:endParaRPr lang="en-US" altLang="en-US" sz="28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Low" eaLnBrk="1" hangingPunct="1"/>
            <a:r>
              <a:rPr lang="en-US" altLang="en-US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Other related areas including </a:t>
            </a:r>
            <a:r>
              <a:rPr lang="en-US" altLang="en-US" sz="2800" u="sng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Indoor air quality (IAQ) </a:t>
            </a:r>
            <a:r>
              <a:rPr lang="en-US" altLang="en-US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and </a:t>
            </a:r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safety</a:t>
            </a:r>
            <a:r>
              <a:rPr lang="en-US" altLang="en-US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may also receive the attention of the Occupational Hygienist. </a:t>
            </a:r>
            <a:endParaRPr lang="en-US" altLang="en-US" sz="280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6388" name="Picture 3" descr="http://www.oshaobserver.com/wp-content/uploads/2009/10/hazcomp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514600"/>
            <a:ext cx="2209800" cy="164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292C9E-51BE-4643-833E-B8B2E9C065AA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17411" name="Rectangle 1"/>
          <p:cNvSpPr>
            <a:spLocks noChangeArrowheads="1"/>
          </p:cNvSpPr>
          <p:nvPr/>
        </p:nvSpPr>
        <p:spPr bwMode="auto">
          <a:xfrm>
            <a:off x="1143000" y="1600200"/>
            <a:ext cx="55626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Low" eaLnBrk="1" hangingPunct="1"/>
            <a:r>
              <a:rPr lang="en-US" altLang="en-US" sz="2800" b="1" u="sng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Biological hazards</a:t>
            </a:r>
            <a:r>
              <a:rPr lang="en-US" altLang="en-US" sz="2800" u="sng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may stem from the potential for </a:t>
            </a:r>
            <a:r>
              <a:rPr lang="en-US" altLang="en-US" sz="280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legionella exposure </a:t>
            </a:r>
            <a:r>
              <a:rPr lang="en-US" altLang="en-US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at work or the investigation of biological injury or effects at work, such as dermatitis may be investigated.</a:t>
            </a:r>
            <a:endParaRPr lang="en-US" altLang="en-US" sz="280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7412" name="Picture 3" descr="http://www.detailing-specialists.co.uk/dynamicdata/assetmanager/images/legionella-gl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063" y="3505200"/>
            <a:ext cx="2166937" cy="233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http://www.shlabor.com/en/img/b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524000"/>
            <a:ext cx="1930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28800" y="4800600"/>
            <a:ext cx="480060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rgbClr val="C00000"/>
                </a:solidFill>
                <a:latin typeface="+mn-lt"/>
                <a:cs typeface="+mn-cs"/>
              </a:rPr>
              <a:t>Legionella</a:t>
            </a:r>
            <a:r>
              <a:rPr lang="en-US" dirty="0">
                <a:latin typeface="+mn-lt"/>
                <a:cs typeface="+mn-cs"/>
              </a:rPr>
              <a:t> is a pathogenic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Gram negative bacterium</a:t>
            </a:r>
            <a:r>
              <a:rPr lang="en-US" dirty="0">
                <a:latin typeface="+mn-lt"/>
                <a:cs typeface="+mn-cs"/>
              </a:rPr>
              <a:t>, including species that cause legionellosis or Legionnaires' disease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3DCF60-8F13-4630-8FCE-FF860E9C72CC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1371600" y="1143000"/>
            <a:ext cx="7772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3200" u="sng">
                <a:solidFill>
                  <a:srgbClr val="FF0000"/>
                </a:solidFill>
                <a:latin typeface="Calibri" pitchFamily="34" charset="0"/>
              </a:rPr>
              <a:t>Appropriate controls </a:t>
            </a:r>
            <a:r>
              <a:rPr lang="en-US" altLang="en-US" sz="3200">
                <a:latin typeface="Calibri" pitchFamily="34" charset="0"/>
              </a:rPr>
              <a:t>are selected from the hierarchy of control: by</a:t>
            </a:r>
          </a:p>
        </p:txBody>
      </p:sp>
      <p:sp>
        <p:nvSpPr>
          <p:cNvPr id="4" name="Rectangle 3"/>
          <p:cNvSpPr/>
          <p:nvPr/>
        </p:nvSpPr>
        <p:spPr>
          <a:xfrm>
            <a:off x="1600200" y="2057400"/>
            <a:ext cx="4572000" cy="30464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200" dirty="0">
                <a:latin typeface="+mn-lt"/>
                <a:cs typeface="+mn-cs"/>
              </a:rPr>
              <a:t> Elimination</a:t>
            </a:r>
            <a:r>
              <a:rPr lang="en-US" sz="3200" dirty="0">
                <a:solidFill>
                  <a:schemeClr val="bg1">
                    <a:lumMod val="85000"/>
                  </a:schemeClr>
                </a:solidFill>
                <a:latin typeface="+mn-lt"/>
                <a:cs typeface="+mn-cs"/>
              </a:rPr>
              <a:t>, MUSCUT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+mn-lt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200" dirty="0">
                <a:latin typeface="+mn-lt"/>
                <a:cs typeface="+mn-cs"/>
              </a:rPr>
              <a:t>Substitution;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200" dirty="0">
                <a:latin typeface="+mn-lt"/>
                <a:cs typeface="+mn-cs"/>
              </a:rPr>
              <a:t> Engineering,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3D5391-843F-48CE-A436-92861A8E841D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447800" y="2057400"/>
          <a:ext cx="7238999" cy="3890964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2688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51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51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3231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/>
                        <a:t>Substitution of a More Hazardous Chemical by a Less Hazardous Chemical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754" marR="51754" marT="766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2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/>
                        <a:t>Task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754" marR="51754" marT="766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/>
                        <a:t>Hazardous Chemical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754" marR="51754" marT="766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/>
                        <a:t>Substitute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754" marR="51754" marT="766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51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/>
                        <a:t>Extraction solvents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754" marR="51754" marT="766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/>
                        <a:t>Ethyl ether; Methyl-t-butyl ether (MTBE)1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754" marR="51754" marT="766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/>
                        <a:t>Hexanes1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754" marR="51754" marT="766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71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/>
                        <a:t>Oxidation of organic compounds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754" marR="51754" marT="766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/>
                        <a:t>Chromate ion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754" marR="51754" marT="766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/>
                        <a:t>Hypochlorite ion1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754" marR="51754" marT="766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71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/>
                        <a:t>Qualitative test for heavy metals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754" marR="51754" marT="766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/>
                        <a:t>Sulfide ion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754" marR="51754" marT="766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/>
                        <a:t>Hydroxide ion1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754" marR="51754" marT="766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51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/>
                        <a:t>Freezing point lowering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754" marR="51754" marT="766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/>
                        <a:t>Benzene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754" marR="51754" marT="766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err="1"/>
                        <a:t>Cyclohexane</a:t>
                      </a:r>
                      <a:r>
                        <a:rPr lang="en-US" sz="1800" kern="1200" dirty="0"/>
                        <a:t>; Sodium chloride solution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754" marR="51754" marT="766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9487" name="Rectangle 3"/>
          <p:cNvSpPr>
            <a:spLocks noChangeArrowheads="1"/>
          </p:cNvSpPr>
          <p:nvPr/>
        </p:nvSpPr>
        <p:spPr bwMode="auto">
          <a:xfrm>
            <a:off x="1524000" y="1295400"/>
            <a:ext cx="195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C00000"/>
                </a:solidFill>
                <a:latin typeface="Calibri" pitchFamily="34" charset="0"/>
              </a:rPr>
              <a:t>Substitution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7FDDA2-F26D-48A3-8288-5F896345101B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1828800" y="1219200"/>
            <a:ext cx="1908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C00000"/>
                </a:solidFill>
                <a:latin typeface="Calibri" pitchFamily="34" charset="0"/>
              </a:rPr>
              <a:t>Engineering</a:t>
            </a:r>
          </a:p>
        </p:txBody>
      </p:sp>
      <p:pic>
        <p:nvPicPr>
          <p:cNvPr id="3" name="car painting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738313"/>
            <a:ext cx="5768975" cy="432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661709-F821-4DEA-B29E-74A17F405EFF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1371600" y="1143000"/>
            <a:ext cx="1908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C00000"/>
                </a:solidFill>
                <a:latin typeface="Calibri" pitchFamily="34" charset="0"/>
              </a:rPr>
              <a:t>Engineering</a:t>
            </a:r>
          </a:p>
        </p:txBody>
      </p:sp>
      <p:pic>
        <p:nvPicPr>
          <p:cNvPr id="3" name="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90688"/>
            <a:ext cx="5715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http://www.nerdsnook.com/130-189-large/large-inhalation-hazard-placa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066800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672B37-2329-4644-90C4-9D70745C9D01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22532" name="Rectangle 1"/>
          <p:cNvSpPr>
            <a:spLocks noChangeArrowheads="1"/>
          </p:cNvSpPr>
          <p:nvPr/>
        </p:nvSpPr>
        <p:spPr bwMode="auto">
          <a:xfrm>
            <a:off x="1371600" y="1066800"/>
            <a:ext cx="6248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800">
                <a:latin typeface="Times New Roman" pitchFamily="18" charset="0"/>
              </a:rPr>
              <a:t>Heavy metal exposure occurs through three primary routes: </a:t>
            </a:r>
            <a:endParaRPr lang="en-US" altLang="en-US" sz="2800"/>
          </a:p>
        </p:txBody>
      </p:sp>
      <p:sp>
        <p:nvSpPr>
          <p:cNvPr id="22533" name="Rectangle 2"/>
          <p:cNvSpPr>
            <a:spLocks noChangeArrowheads="1"/>
          </p:cNvSpPr>
          <p:nvPr/>
        </p:nvSpPr>
        <p:spPr bwMode="auto">
          <a:xfrm>
            <a:off x="1447800" y="2101850"/>
            <a:ext cx="624840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Low"/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Inhalation.</a:t>
            </a:r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>
                <a:latin typeface="Times New Roman" pitchFamily="18" charset="0"/>
              </a:rPr>
              <a:t>Common examples include workers scraping or sanding </a:t>
            </a: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</a:rPr>
              <a:t>lead paint </a:t>
            </a:r>
            <a:r>
              <a:rPr lang="en-US" altLang="en-US" sz="2400">
                <a:latin typeface="Times New Roman" pitchFamily="18" charset="0"/>
              </a:rPr>
              <a:t>and workers in factories where heavy metals are melted and processed. </a:t>
            </a:r>
          </a:p>
          <a:p>
            <a:pPr algn="justLow">
              <a:buFont typeface="Calibri" pitchFamily="34" charset="0"/>
              <a:buAutoNum type="alphaLcParenR"/>
            </a:pPr>
            <a:endParaRPr lang="en-US" altLang="en-US" sz="2400">
              <a:latin typeface="Times New Roman" pitchFamily="18" charset="0"/>
            </a:endParaRPr>
          </a:p>
          <a:p>
            <a:pPr algn="justLow"/>
            <a:r>
              <a:rPr lang="en-US" altLang="en-US" sz="2400">
                <a:latin typeface="Times New Roman" pitchFamily="18" charset="0"/>
              </a:rPr>
              <a:t>In the days before </a:t>
            </a: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</a:rPr>
              <a:t>leaded gasoline </a:t>
            </a:r>
            <a:r>
              <a:rPr lang="en-US" altLang="en-US" sz="2400">
                <a:latin typeface="Times New Roman" pitchFamily="18" charset="0"/>
              </a:rPr>
              <a:t>was banned, those living alongside heavily traveled roads faced significant exposure through tailpipe emissions. </a:t>
            </a:r>
            <a:endParaRPr lang="en-US" altLang="en-US" sz="3200"/>
          </a:p>
        </p:txBody>
      </p:sp>
      <p:pic>
        <p:nvPicPr>
          <p:cNvPr id="22534" name="Picture 6" descr="http://images.suite101.com/2070372_com_pollu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810000"/>
            <a:ext cx="13335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http://cache-images.pronto.com/thumb2.php?src=http%3A%2F%2Fimages.pronto.com%2Fimages%2Fproduction%2Fproducts%2F84%2F67%2Fshld964cde24159b3315e50b2a1057c9-1285311162_600x600.jpg&amp;wmax=225&amp;hmax=225&amp;quality=80&amp;bgcol=FFFFF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2954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/>
              <a:t>4/3/2011</a:t>
            </a:r>
            <a:r>
              <a:rPr lang="ar-EG"/>
              <a:t>   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06679D-7D92-4D02-A150-E4F30C1DDC7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23557" name="Rectangle 1"/>
          <p:cNvSpPr>
            <a:spLocks noChangeArrowheads="1"/>
          </p:cNvSpPr>
          <p:nvPr/>
        </p:nvSpPr>
        <p:spPr bwMode="auto">
          <a:xfrm>
            <a:off x="1524000" y="1524000"/>
            <a:ext cx="60960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Low"/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Ingestion.</a:t>
            </a:r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>
                <a:latin typeface="Times New Roman" pitchFamily="18" charset="0"/>
              </a:rPr>
              <a:t>The leading cause of lead poisoning in children is eating old paint chips. </a:t>
            </a:r>
          </a:p>
          <a:p>
            <a:pPr algn="justLow"/>
            <a:endParaRPr lang="en-US" altLang="en-US" sz="2800">
              <a:latin typeface="Times New Roman" pitchFamily="18" charset="0"/>
            </a:endParaRPr>
          </a:p>
          <a:p>
            <a:r>
              <a:rPr lang="en-US" altLang="en-US" sz="2800">
                <a:latin typeface="Times New Roman" pitchFamily="18" charset="0"/>
              </a:rPr>
              <a:t>A major source of elevated mercury levels in humans comes from eating </a:t>
            </a:r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</a:rPr>
              <a:t>contaminated fish</a:t>
            </a:r>
            <a:r>
              <a:rPr lang="en-US" altLang="en-US" sz="2800">
                <a:latin typeface="Times New Roman" pitchFamily="18" charset="0"/>
              </a:rPr>
              <a:t>. And people can drink </a:t>
            </a:r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</a:rPr>
              <a:t>arsenic from wells </a:t>
            </a:r>
            <a:r>
              <a:rPr lang="en-US" altLang="en-US" sz="2800">
                <a:latin typeface="Times New Roman" pitchFamily="18" charset="0"/>
              </a:rPr>
              <a:t>contaminated by arsenic-containing </a:t>
            </a:r>
            <a:r>
              <a:rPr lang="en-US" altLang="en-US" sz="2800" u="sng">
                <a:solidFill>
                  <a:srgbClr val="FF0000"/>
                </a:solidFill>
                <a:latin typeface="Times New Roman" pitchFamily="18" charset="0"/>
              </a:rPr>
              <a:t>pesticides.</a:t>
            </a:r>
            <a:r>
              <a:rPr lang="en-US" altLang="en-US" sz="2800">
                <a:latin typeface="Times New Roman" pitchFamily="18" charset="0"/>
              </a:rPr>
              <a:t> </a:t>
            </a:r>
            <a:endParaRPr lang="en-US" altLang="en-US" sz="2800"/>
          </a:p>
        </p:txBody>
      </p:sp>
      <p:pic>
        <p:nvPicPr>
          <p:cNvPr id="23558" name="Picture 5" descr="http://img3.allvoices.com/thumbs/event/609/480/66244919-sushi-che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45" t="8333" r="21182"/>
          <a:stretch>
            <a:fillRect/>
          </a:stretch>
        </p:blipFill>
        <p:spPr bwMode="auto">
          <a:xfrm>
            <a:off x="7467600" y="3733800"/>
            <a:ext cx="1344613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7" descr="http://www.cromwellburnsinhell.com/wp-content/uploads/2010/05/oil-covered-fish-300x12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590800"/>
            <a:ext cx="18288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3" descr="http://www.istockphoto.com/file_thumbview_approve/14311452/1/14311452-contaminated-fish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590800"/>
            <a:ext cx="104775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/>
              <a:t>4/3/2011</a:t>
            </a:r>
            <a:r>
              <a:rPr lang="ar-EG"/>
              <a:t>   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BE1785-556B-434C-8E94-79FD676E0E0E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24580" name="Rectangle 1"/>
          <p:cNvSpPr>
            <a:spLocks noChangeArrowheads="1"/>
          </p:cNvSpPr>
          <p:nvPr/>
        </p:nvSpPr>
        <p:spPr bwMode="auto">
          <a:xfrm>
            <a:off x="1295400" y="1676400"/>
            <a:ext cx="40386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</a:rPr>
              <a:t>Skin absorption</a:t>
            </a: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altLang="en-US" sz="2400">
                <a:latin typeface="Times New Roman" pitchFamily="18" charset="0"/>
              </a:rPr>
              <a:t>Day to day contact with heavy metals can cause poisoning. </a:t>
            </a:r>
          </a:p>
          <a:p>
            <a:endParaRPr lang="en-US" altLang="en-US" sz="2400">
              <a:latin typeface="Times New Roman" pitchFamily="18" charset="0"/>
            </a:endParaRPr>
          </a:p>
          <a:p>
            <a:r>
              <a:rPr lang="en-US" altLang="en-US" sz="2400">
                <a:latin typeface="Times New Roman" pitchFamily="18" charset="0"/>
              </a:rPr>
              <a:t>Dermal exposure is a serious concern for workers in fields where the irrigation water contains naturally-occuring arsenic (</a:t>
            </a: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</a:rPr>
              <a:t>such as Asian rice paddies</a:t>
            </a:r>
            <a:r>
              <a:rPr lang="en-US" altLang="en-US" sz="2400">
                <a:latin typeface="Times New Roman" pitchFamily="18" charset="0"/>
              </a:rPr>
              <a:t>). </a:t>
            </a:r>
            <a:endParaRPr lang="en-US" altLang="en-US" sz="2400"/>
          </a:p>
        </p:txBody>
      </p:sp>
      <p:pic>
        <p:nvPicPr>
          <p:cNvPr id="24581" name="Picture 5" descr="http://takarapatch.com/images/sk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066800"/>
            <a:ext cx="331470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7" descr="http://images.travelpod.com/users/jetsettinglindz/1.1300225353.rice-paddy-work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495800"/>
            <a:ext cx="2362200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504C7-D494-442A-9652-85C709BCA05A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Low" eaLnBrk="1" hangingPunct="1"/>
            <a:endParaRPr lang="en-US" altLang="en-US"/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1143000" y="1981200"/>
            <a:ext cx="78486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Low" eaLnBrk="1" hangingPunct="1"/>
            <a:r>
              <a:rPr lang="en-US" altLang="en-US" sz="2800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September 21, 1921</a:t>
            </a:r>
            <a:r>
              <a:rPr lang="en-US" altLang="en-US" sz="28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en-US" altLang="en-US" sz="28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Oppau</a:t>
            </a:r>
            <a:r>
              <a:rPr lang="en-US" altLang="en-US" sz="28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explosion in </a:t>
            </a:r>
            <a:r>
              <a:rPr lang="en-US" altLang="en-US" sz="2800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Germany</a:t>
            </a:r>
            <a:r>
              <a:rPr lang="en-US" altLang="en-US" sz="28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. Occurred when a tower silo storing </a:t>
            </a:r>
            <a:r>
              <a:rPr lang="en-US" altLang="en-US" sz="2800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4,500 </a:t>
            </a:r>
            <a:r>
              <a:rPr lang="en-US" altLang="en-US" sz="2800" dirty="0" err="1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tonnes</a:t>
            </a:r>
            <a:r>
              <a:rPr lang="en-US" altLang="en-US" sz="2800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8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of a mixture of </a:t>
            </a:r>
            <a:r>
              <a:rPr lang="en-US" altLang="en-US" sz="2800" u="sng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ammonium sulfate </a:t>
            </a:r>
            <a:r>
              <a:rPr lang="en-US" altLang="en-US" sz="28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and </a:t>
            </a:r>
            <a:r>
              <a:rPr lang="en-US" altLang="en-US" sz="2800" u="sng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ammonium nitrate fertilizer</a:t>
            </a:r>
            <a:r>
              <a:rPr lang="en-US" altLang="en-US" sz="28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800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exploded</a:t>
            </a:r>
            <a:r>
              <a:rPr lang="en-US" altLang="en-US" sz="28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at a BASF plant in </a:t>
            </a:r>
            <a:r>
              <a:rPr lang="en-US" altLang="en-US" sz="28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Oppau</a:t>
            </a:r>
            <a:r>
              <a:rPr lang="en-US" altLang="en-US" sz="28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, now part of Ludwigshafen, Germany, </a:t>
            </a:r>
            <a:r>
              <a:rPr lang="en-US" altLang="en-US" sz="2800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killing 500–600 </a:t>
            </a:r>
            <a:r>
              <a:rPr lang="en-US" altLang="en-US" sz="28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people and </a:t>
            </a:r>
            <a:r>
              <a:rPr lang="en-US" altLang="en-US" sz="2800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injuring about 2,000 more</a:t>
            </a:r>
            <a:r>
              <a:rPr lang="en-US" altLang="en-US" sz="28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43000" y="1447800"/>
            <a:ext cx="7239000" cy="47942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0668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800" dirty="0">
                <a:ln/>
                <a:solidFill>
                  <a:prstClr val="black"/>
                </a:solidFill>
                <a:latin typeface="Calibri"/>
                <a:ea typeface="Times New Roman" pitchFamily="18" charset="0"/>
              </a:rPr>
              <a:t>Examples of famous industrial accidents</a:t>
            </a:r>
            <a:endParaRPr lang="en-US" sz="2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6954C4-EF6F-4213-85E2-D9F9ABEEF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4E3AB9-CF4E-46C4-BB9B-A00350E1FDEC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D13FA46-3D56-417E-B006-9B99ABA4983D}"/>
              </a:ext>
            </a:extLst>
          </p:cNvPr>
          <p:cNvSpPr/>
          <p:nvPr/>
        </p:nvSpPr>
        <p:spPr>
          <a:xfrm>
            <a:off x="1371600" y="1447800"/>
            <a:ext cx="7315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/>
              <a:t>References</a:t>
            </a:r>
          </a:p>
          <a:p>
            <a:endParaRPr lang="en-US" sz="2400" b="1" i="1" dirty="0"/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</a:rPr>
              <a:t>Forbes BA, </a:t>
            </a:r>
            <a:r>
              <a:rPr lang="en-US" dirty="0" err="1">
                <a:latin typeface="Times New Roman" panose="02020603050405020304" pitchFamily="18" charset="0"/>
              </a:rPr>
              <a:t>Sahm</a:t>
            </a:r>
            <a:r>
              <a:rPr lang="en-US" dirty="0">
                <a:latin typeface="Times New Roman" panose="02020603050405020304" pitchFamily="18" charset="0"/>
              </a:rPr>
              <a:t> DF, </a:t>
            </a:r>
            <a:r>
              <a:rPr lang="en-US" dirty="0" err="1">
                <a:latin typeface="Times New Roman" panose="02020603050405020304" pitchFamily="18" charset="0"/>
              </a:rPr>
              <a:t>Weissfeld</a:t>
            </a:r>
            <a:r>
              <a:rPr lang="en-US" dirty="0">
                <a:latin typeface="Times New Roman" panose="02020603050405020304" pitchFamily="18" charset="0"/>
              </a:rPr>
              <a:t> AS. Bailey and Scott’s Diagnostic               Microbiology. 12th ed. US: Mosby Elsevier Science; 2007.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latin typeface="Times New Roman" panose="02020603050405020304" pitchFamily="18" charset="0"/>
              </a:rPr>
              <a:t>Central for Disease Control: www.cdc.gov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latin typeface="Times New Roman" panose="02020603050405020304" pitchFamily="18" charset="0"/>
              </a:rPr>
              <a:t>American Industrial Hygiene Association Journal.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latin typeface="Times New Roman" panose="02020603050405020304" pitchFamily="18" charset="0"/>
              </a:rPr>
              <a:t>Annals of Occupational Hygiene and Safety.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latin typeface="Times New Roman" panose="02020603050405020304" pitchFamily="18" charset="0"/>
              </a:rPr>
              <a:t>Journal of Analytical Chemistry.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latin typeface="Times New Roman" panose="02020603050405020304" pitchFamily="18" charset="0"/>
              </a:rPr>
              <a:t>NIOSI Pocket Guide to Chemical Hazards.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latin typeface="Times New Roman" panose="02020603050405020304" pitchFamily="18" charset="0"/>
              </a:rPr>
              <a:t>Journal of Air and Waste Management 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latin typeface="Times New Roman" panose="02020603050405020304" pitchFamily="18" charset="0"/>
              </a:rPr>
              <a:t>http://jb.asm.org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latin typeface="Times New Roman" panose="02020603050405020304" pitchFamily="18" charset="0"/>
              </a:rPr>
              <a:t>http://jcm.asm.org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latin typeface="Times New Roman" panose="02020603050405020304" pitchFamily="18" charset="0"/>
              </a:rPr>
              <a:t>http://pathmicro.med.sc.edu/book/welcome.htm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latin typeface="Times New Roman" panose="02020603050405020304" pitchFamily="18" charset="0"/>
              </a:rPr>
              <a:t>www.foodhygienecd.net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latin typeface="Times New Roman" panose="02020603050405020304" pitchFamily="18" charset="0"/>
              </a:rPr>
              <a:t>www.foodhygiene.com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latin typeface="Times New Roman" panose="02020603050405020304" pitchFamily="18" charset="0"/>
              </a:rPr>
              <a:t>www.ourfood.com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571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9A8A8D-75F1-4696-BE53-DC1ADD5AB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4E3AB9-CF4E-46C4-BB9B-A00350E1FDEC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ED90F252-F300-4F6C-8F0A-A485FA65799B}"/>
              </a:ext>
            </a:extLst>
          </p:cNvPr>
          <p:cNvSpPr/>
          <p:nvPr/>
        </p:nvSpPr>
        <p:spPr>
          <a:xfrm>
            <a:off x="2286000" y="2209800"/>
            <a:ext cx="4876800" cy="1524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80759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40D510-799F-4CD3-B46C-060BD38A897D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4099" name="Picture 2" descr="Methylmercury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038600"/>
            <a:ext cx="11620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" descr="Methylmercury-cation-3D-vd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038600"/>
            <a:ext cx="75247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5" descr="File:Tomokos hand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143000"/>
            <a:ext cx="23495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1295400" y="1219200"/>
            <a:ext cx="45720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Calibri" pitchFamily="34" charset="0"/>
              </a:rPr>
              <a:t>1932-1968: The </a:t>
            </a:r>
            <a:r>
              <a:rPr lang="en-US" altLang="en-US" sz="3200" u="sng">
                <a:solidFill>
                  <a:srgbClr val="FF0000"/>
                </a:solidFill>
                <a:latin typeface="Calibri" pitchFamily="34" charset="0"/>
              </a:rPr>
              <a:t>Minamata</a:t>
            </a:r>
            <a:r>
              <a:rPr lang="en-US" altLang="en-US" sz="3200">
                <a:latin typeface="Calibri" pitchFamily="34" charset="0"/>
              </a:rPr>
              <a:t> </a:t>
            </a:r>
            <a:r>
              <a:rPr lang="en-US" altLang="en-US" sz="3200" u="sng">
                <a:solidFill>
                  <a:srgbClr val="FF0000"/>
                </a:solidFill>
                <a:latin typeface="Calibri" pitchFamily="34" charset="0"/>
              </a:rPr>
              <a:t>disaster</a:t>
            </a:r>
            <a:r>
              <a:rPr lang="en-US" altLang="en-US" sz="3200">
                <a:latin typeface="Calibri" pitchFamily="34" charset="0"/>
              </a:rPr>
              <a:t> was caused by the dumping of mercury compounds in </a:t>
            </a:r>
            <a:r>
              <a:rPr lang="en-US" altLang="en-US" sz="3200" u="sng">
                <a:solidFill>
                  <a:srgbClr val="FF0000"/>
                </a:solidFill>
                <a:latin typeface="Calibri" pitchFamily="34" charset="0"/>
              </a:rPr>
              <a:t>Minamata Bay, Japan. </a:t>
            </a: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5867400" y="4572000"/>
            <a:ext cx="3276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u="sng">
                <a:solidFill>
                  <a:srgbClr val="FF0000"/>
                </a:solidFill>
                <a:latin typeface="Calibri" pitchFamily="34" charset="0"/>
              </a:rPr>
              <a:t>Methylmercury</a:t>
            </a:r>
            <a:r>
              <a:rPr lang="en-US" altLang="en-US">
                <a:solidFill>
                  <a:srgbClr val="FF0000"/>
                </a:solidFill>
                <a:latin typeface="Calibri" pitchFamily="34" charset="0"/>
              </a:rPr>
              <a:t>, an </a:t>
            </a:r>
            <a:r>
              <a:rPr lang="en-US" altLang="en-US" u="sng">
                <a:solidFill>
                  <a:srgbClr val="FF0000"/>
                </a:solidFill>
                <a:latin typeface="Calibri" pitchFamily="34" charset="0"/>
              </a:rPr>
              <a:t>organic</a:t>
            </a:r>
            <a:r>
              <a:rPr lang="en-US" altLang="en-US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altLang="en-US" u="sng">
                <a:solidFill>
                  <a:srgbClr val="FF0000"/>
                </a:solidFill>
                <a:latin typeface="Calibri" pitchFamily="34" charset="0"/>
              </a:rPr>
              <a:t>mercury</a:t>
            </a:r>
            <a:r>
              <a:rPr lang="en-US" altLang="en-US">
                <a:solidFill>
                  <a:srgbClr val="FF0000"/>
                </a:solidFill>
                <a:latin typeface="Calibri" pitchFamily="34" charset="0"/>
              </a:rPr>
              <a:t> compound released in factory </a:t>
            </a:r>
            <a:r>
              <a:rPr lang="en-US" altLang="en-US" u="sng">
                <a:solidFill>
                  <a:srgbClr val="FF0000"/>
                </a:solidFill>
                <a:latin typeface="Calibri" pitchFamily="34" charset="0"/>
              </a:rPr>
              <a:t>wastewater</a:t>
            </a:r>
            <a:r>
              <a:rPr lang="en-US" altLang="en-US">
                <a:solidFill>
                  <a:srgbClr val="FF0000"/>
                </a:solidFill>
                <a:latin typeface="Calibri" pitchFamily="34" charset="0"/>
              </a:rPr>
              <a:t> and the cause of Minamata disease</a:t>
            </a: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1219200" y="4038600"/>
            <a:ext cx="45720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000">
                <a:latin typeface="Calibri" pitchFamily="34" charset="0"/>
              </a:rPr>
              <a:t>It is estimated that </a:t>
            </a:r>
            <a:r>
              <a:rPr lang="en-US" altLang="en-US" sz="2000">
                <a:solidFill>
                  <a:srgbClr val="C00000"/>
                </a:solidFill>
                <a:latin typeface="Calibri" pitchFamily="34" charset="0"/>
              </a:rPr>
              <a:t>over 3,000 people </a:t>
            </a:r>
            <a:r>
              <a:rPr lang="en-US" altLang="en-US" sz="2000">
                <a:latin typeface="Calibri" pitchFamily="34" charset="0"/>
              </a:rPr>
              <a:t>suffered various deformities, </a:t>
            </a:r>
            <a:r>
              <a:rPr lang="en-US" altLang="en-US" sz="2000">
                <a:solidFill>
                  <a:srgbClr val="C00000"/>
                </a:solidFill>
                <a:latin typeface="Calibri" pitchFamily="34" charset="0"/>
              </a:rPr>
              <a:t>severe mercury poisoning </a:t>
            </a:r>
            <a:r>
              <a:rPr lang="en-US" altLang="en-US" sz="2000">
                <a:latin typeface="Calibri" pitchFamily="34" charset="0"/>
              </a:rPr>
              <a:t>symptoms or death from what became known as </a:t>
            </a:r>
            <a:r>
              <a:rPr lang="en-US" altLang="en-US" sz="2000">
                <a:solidFill>
                  <a:srgbClr val="C00000"/>
                </a:solidFill>
                <a:latin typeface="Calibri" pitchFamily="34" charset="0"/>
              </a:rPr>
              <a:t>Minamata disease. </a:t>
            </a:r>
            <a:r>
              <a:rPr lang="en-US" altLang="en-US" sz="2000">
                <a:latin typeface="Calibri" pitchFamily="34" charset="0"/>
              </a:rPr>
              <a:t>is a medical specialty dealing with </a:t>
            </a:r>
            <a:r>
              <a:rPr lang="en-US" altLang="en-US" sz="2000" b="1" u="sng">
                <a:latin typeface="Calibri" pitchFamily="34" charset="0"/>
              </a:rPr>
              <a:t>disorders of the nervous system</a:t>
            </a:r>
            <a:r>
              <a:rPr lang="en-US" altLang="en-US" sz="2000">
                <a:latin typeface="Calibri" pitchFamily="34" charset="0"/>
              </a:rPr>
              <a:t>.</a:t>
            </a:r>
            <a:endParaRPr lang="en-US" altLang="en-US" sz="200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56B5DF-D289-4629-9E61-F8DBFD84F263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147" name="Rectangle 1"/>
          <p:cNvSpPr>
            <a:spLocks noChangeArrowheads="1"/>
          </p:cNvSpPr>
          <p:nvPr/>
        </p:nvSpPr>
        <p:spPr bwMode="auto">
          <a:xfrm>
            <a:off x="1371600" y="1600200"/>
            <a:ext cx="36576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Low" eaLnBrk="1" hangingPunct="1"/>
            <a:r>
              <a:rPr lang="en-US" altLang="en-US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December 3, 1984: </a:t>
            </a:r>
            <a:r>
              <a:rPr lang="en-US" altLang="en-US" sz="2800" u="sng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Bhopal</a:t>
            </a:r>
            <a:r>
              <a:rPr lang="en-US" altLang="en-US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disaster in India is the largest industrial disaster on record.. </a:t>
            </a:r>
            <a:endParaRPr lang="en-US" altLang="en-US" sz="280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6148" name="Picture 3" descr="http://topnews.in/law/files/bhopal-gas-disas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19200"/>
            <a:ext cx="36322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1143000" y="4343400"/>
            <a:ext cx="8305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faulty tank containing poisonous </a:t>
            </a:r>
            <a:r>
              <a:rPr lang="en-US" altLang="en-US" sz="2800" u="sng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methylisocyanate </a:t>
            </a:r>
            <a:r>
              <a:rPr lang="en-US" altLang="en-US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leaked at a </a:t>
            </a:r>
            <a:r>
              <a:rPr lang="en-US" altLang="en-US" sz="2800" u="sng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Union Carbide plant</a:t>
            </a:r>
            <a:r>
              <a:rPr lang="en-US" altLang="en-US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en-US" altLang="en-US" sz="280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About </a:t>
            </a:r>
            <a:r>
              <a:rPr lang="en-US" altLang="en-US" sz="280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20,000</a:t>
            </a:r>
            <a:r>
              <a:rPr lang="en-US" altLang="en-US" sz="280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people died and about </a:t>
            </a:r>
            <a:r>
              <a:rPr lang="en-US" altLang="en-US" sz="280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570,000</a:t>
            </a:r>
            <a:r>
              <a:rPr lang="en-US" altLang="en-US" sz="280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suffered bodily damage</a:t>
            </a:r>
            <a:r>
              <a:rPr lang="en-US" altLang="en-US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lang="en-US" altLang="en-US" sz="28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767EAC-6D87-4A35-9DF9-194D056FC35C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1219200" y="1219200"/>
            <a:ext cx="57912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C00000"/>
                </a:solidFill>
                <a:latin typeface="Calibri" pitchFamily="34" charset="0"/>
              </a:rPr>
              <a:t>April 26, 1986: </a:t>
            </a:r>
            <a:r>
              <a:rPr lang="en-US" altLang="en-US" sz="2800" u="sng">
                <a:solidFill>
                  <a:srgbClr val="C00000"/>
                </a:solidFill>
                <a:latin typeface="Calibri" pitchFamily="34" charset="0"/>
              </a:rPr>
              <a:t>Chernobyl disaster</a:t>
            </a:r>
            <a:r>
              <a:rPr lang="en-US" altLang="en-US" sz="2800">
                <a:solidFill>
                  <a:srgbClr val="C00000"/>
                </a:solidFill>
                <a:latin typeface="Calibri" pitchFamily="34" charset="0"/>
              </a:rPr>
              <a:t>. </a:t>
            </a:r>
          </a:p>
          <a:p>
            <a:pPr eaLnBrk="1" hangingPunct="1"/>
            <a:r>
              <a:rPr lang="en-US" altLang="en-US" sz="2800">
                <a:latin typeface="Calibri" pitchFamily="34" charset="0"/>
              </a:rPr>
              <a:t>At the Chernobyl Nuclear Power Plant in </a:t>
            </a:r>
            <a:r>
              <a:rPr lang="en-US" altLang="en-US" sz="2800" u="sng">
                <a:solidFill>
                  <a:srgbClr val="C00000"/>
                </a:solidFill>
                <a:latin typeface="Calibri" pitchFamily="34" charset="0"/>
              </a:rPr>
              <a:t>Ukraine</a:t>
            </a:r>
            <a:r>
              <a:rPr lang="en-US" altLang="en-US" sz="2800">
                <a:latin typeface="Calibri" pitchFamily="34" charset="0"/>
              </a:rPr>
              <a:t> a test on reactor number four goes out of control, resulting in a </a:t>
            </a:r>
            <a:r>
              <a:rPr lang="en-US" altLang="en-US" sz="2800" u="sng">
                <a:solidFill>
                  <a:srgbClr val="FF0000"/>
                </a:solidFill>
                <a:latin typeface="Calibri" pitchFamily="34" charset="0"/>
              </a:rPr>
              <a:t>nuclear meltdown</a:t>
            </a:r>
            <a:r>
              <a:rPr lang="en-US" altLang="en-US" sz="2800">
                <a:latin typeface="Calibri" pitchFamily="34" charset="0"/>
              </a:rPr>
              <a:t>. </a:t>
            </a:r>
          </a:p>
          <a:p>
            <a:pPr eaLnBrk="1" hangingPunct="1"/>
            <a:r>
              <a:rPr lang="en-US" altLang="en-US" sz="2800">
                <a:latin typeface="Calibri" pitchFamily="34" charset="0"/>
              </a:rPr>
              <a:t>The ensuing steam explosion and fire </a:t>
            </a:r>
            <a:r>
              <a:rPr lang="en-US" altLang="en-US" sz="2800">
                <a:solidFill>
                  <a:srgbClr val="C00000"/>
                </a:solidFill>
                <a:latin typeface="Calibri" pitchFamily="34" charset="0"/>
              </a:rPr>
              <a:t>killed up to 50 people </a:t>
            </a:r>
            <a:r>
              <a:rPr lang="en-US" altLang="en-US" sz="2800">
                <a:latin typeface="Calibri" pitchFamily="34" charset="0"/>
              </a:rPr>
              <a:t>with estimates that there may be </a:t>
            </a:r>
            <a:r>
              <a:rPr lang="en-US" altLang="en-US" sz="2800">
                <a:solidFill>
                  <a:srgbClr val="C00000"/>
                </a:solidFill>
                <a:latin typeface="Calibri" pitchFamily="34" charset="0"/>
              </a:rPr>
              <a:t>up to 4,000 additional cancer deaths</a:t>
            </a:r>
            <a:r>
              <a:rPr lang="en-US" altLang="en-US" sz="2800">
                <a:latin typeface="Calibri" pitchFamily="34" charset="0"/>
              </a:rPr>
              <a:t> over time among the approximately </a:t>
            </a:r>
            <a:r>
              <a:rPr lang="en-US" altLang="en-US" sz="2800">
                <a:solidFill>
                  <a:srgbClr val="C00000"/>
                </a:solidFill>
                <a:latin typeface="Calibri" pitchFamily="34" charset="0"/>
              </a:rPr>
              <a:t>600,000 </a:t>
            </a:r>
            <a:r>
              <a:rPr lang="en-US" altLang="en-US" sz="2800" u="sng">
                <a:solidFill>
                  <a:srgbClr val="C00000"/>
                </a:solidFill>
                <a:latin typeface="Calibri" pitchFamily="34" charset="0"/>
              </a:rPr>
              <a:t>most highly exposed people</a:t>
            </a:r>
            <a:r>
              <a:rPr lang="en-US" altLang="en-US" sz="2800" u="sng">
                <a:latin typeface="Calibri" pitchFamily="34" charset="0"/>
              </a:rPr>
              <a:t>. </a:t>
            </a:r>
          </a:p>
        </p:txBody>
      </p:sp>
      <p:pic>
        <p:nvPicPr>
          <p:cNvPr id="8196" name="Picture 3" descr="Chernobyl Disas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3" y="1219200"/>
            <a:ext cx="203041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276ABD-0B9F-45F8-A5D5-1FD2E8CB1EDA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1143000" y="990600"/>
            <a:ext cx="45720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C00000"/>
                </a:solidFill>
                <a:latin typeface="Calibri" pitchFamily="34" charset="0"/>
              </a:rPr>
              <a:t>March 23, 2005</a:t>
            </a:r>
            <a:r>
              <a:rPr lang="en-US" altLang="en-US" sz="2800">
                <a:latin typeface="Calibri" pitchFamily="34" charset="0"/>
              </a:rPr>
              <a:t>: </a:t>
            </a:r>
          </a:p>
          <a:p>
            <a:pPr eaLnBrk="1" hangingPunct="1"/>
            <a:r>
              <a:rPr lang="en-US" altLang="en-US" sz="2800" u="sng">
                <a:solidFill>
                  <a:srgbClr val="FF0000"/>
                </a:solidFill>
                <a:latin typeface="Calibri" pitchFamily="34" charset="0"/>
              </a:rPr>
              <a:t>Texas City Refinery </a:t>
            </a:r>
            <a:r>
              <a:rPr lang="en-US" altLang="en-US" sz="2800">
                <a:latin typeface="Calibri" pitchFamily="34" charset="0"/>
              </a:rPr>
              <a:t>explosion. An explosion occurred at a </a:t>
            </a:r>
            <a:r>
              <a:rPr lang="en-US" altLang="en-US" sz="2800">
                <a:solidFill>
                  <a:srgbClr val="C00000"/>
                </a:solidFill>
                <a:latin typeface="Calibri" pitchFamily="34" charset="0"/>
              </a:rPr>
              <a:t>British Petroleum </a:t>
            </a:r>
            <a:r>
              <a:rPr lang="en-US" altLang="en-US" sz="2800">
                <a:latin typeface="Calibri" pitchFamily="34" charset="0"/>
              </a:rPr>
              <a:t>refinery in Texas City, Texas.</a:t>
            </a:r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4876800" y="3733800"/>
            <a:ext cx="4572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C00000"/>
                </a:solidFill>
                <a:latin typeface="Calibri" pitchFamily="34" charset="0"/>
              </a:rPr>
              <a:t>April 20, 2010</a:t>
            </a:r>
            <a:r>
              <a:rPr lang="en-US" altLang="en-US" sz="2800">
                <a:latin typeface="Calibri" pitchFamily="34" charset="0"/>
              </a:rPr>
              <a:t>: Deepwater Horizon oil spill in the Gulf of Mexico</a:t>
            </a:r>
            <a:r>
              <a:rPr lang="en-US" altLang="en-US">
                <a:latin typeface="Calibri" pitchFamily="34" charset="0"/>
              </a:rPr>
              <a:t>. </a:t>
            </a:r>
          </a:p>
        </p:txBody>
      </p:sp>
      <p:pic>
        <p:nvPicPr>
          <p:cNvPr id="10245" name="Picture 5" descr="Deepwater Horizon oil spill - May 24, 2010 - with loca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213" y="3581400"/>
            <a:ext cx="3125787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http://upload.wikimedia.org/wikipedia/en/thumb/3/30/CSB_080114_BP_death_Wideview.jpg/220px-CSB_080114_BP_death_Widevi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295400"/>
            <a:ext cx="2484438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82587D-09CD-4F9C-93FF-DD5D7D6AAD62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219200" y="1371600"/>
            <a:ext cx="2590800" cy="1723420"/>
            <a:chOff x="6667502" y="2451099"/>
            <a:chExt cx="2819400" cy="281940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4" name="Oval 3"/>
            <p:cNvSpPr/>
            <p:nvPr/>
          </p:nvSpPr>
          <p:spPr>
            <a:xfrm>
              <a:off x="6667502" y="2451099"/>
              <a:ext cx="2819400" cy="2819400"/>
            </a:xfrm>
            <a:prstGeom prst="ellipse">
              <a:avLst/>
            </a:prstGeom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5" name="Oval 4"/>
            <p:cNvSpPr/>
            <p:nvPr/>
          </p:nvSpPr>
          <p:spPr>
            <a:xfrm>
              <a:off x="7048502" y="3034423"/>
              <a:ext cx="2133600" cy="155067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lIns="0" tIns="0" rIns="0" bIns="0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dirty="0"/>
                <a:t>Occupational health Divisions</a:t>
              </a:r>
            </a:p>
          </p:txBody>
        </p:sp>
      </p:grpSp>
      <p:sp>
        <p:nvSpPr>
          <p:cNvPr id="12292" name="Rectangle 1"/>
          <p:cNvSpPr>
            <a:spLocks noChangeArrowheads="1"/>
          </p:cNvSpPr>
          <p:nvPr/>
        </p:nvSpPr>
        <p:spPr bwMode="auto">
          <a:xfrm>
            <a:off x="3810000" y="1295400"/>
            <a:ext cx="5105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Low" eaLnBrk="1" hangingPunct="1"/>
            <a:r>
              <a:rPr lang="en-US" altLang="en-US" sz="240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Occupational health can be divided into many divisions and the integration of those divisions is very important.  These divisions are:</a:t>
            </a:r>
            <a:endParaRPr lang="en-US" altLang="en-US" sz="2400">
              <a:solidFill>
                <a:srgbClr val="C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293" name="Rectangle 2"/>
          <p:cNvSpPr>
            <a:spLocks noChangeArrowheads="1"/>
          </p:cNvSpPr>
          <p:nvPr/>
        </p:nvSpPr>
        <p:spPr bwMode="auto">
          <a:xfrm>
            <a:off x="2743200" y="3048000"/>
            <a:ext cx="59436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Low" eaLnBrk="1" hangingPunct="1">
              <a:buFont typeface="Wingdings" pitchFamily="2" charset="2"/>
              <a:buChar char="ü"/>
            </a:pP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Occupational diseases.</a:t>
            </a:r>
            <a:endParaRPr lang="en-US" altLang="en-US" sz="2400">
              <a:ea typeface="Calibri" pitchFamily="34" charset="0"/>
              <a:cs typeface="Times New Roman" pitchFamily="18" charset="0"/>
            </a:endParaRPr>
          </a:p>
          <a:p>
            <a:pPr algn="justLow">
              <a:buFont typeface="Wingdings" pitchFamily="2" charset="2"/>
              <a:buChar char="ü"/>
            </a:pP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Occupational safety.</a:t>
            </a:r>
            <a:endParaRPr lang="en-US" altLang="en-US" sz="2400">
              <a:ea typeface="Calibri" pitchFamily="34" charset="0"/>
              <a:cs typeface="Times New Roman" pitchFamily="18" charset="0"/>
            </a:endParaRPr>
          </a:p>
          <a:p>
            <a:pPr algn="justLow">
              <a:buFont typeface="Wingdings" pitchFamily="2" charset="2"/>
              <a:buChar char="ü"/>
            </a:pP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Occupational toxicology.</a:t>
            </a:r>
            <a:endParaRPr lang="en-US" altLang="en-US" sz="2400">
              <a:ea typeface="Calibri" pitchFamily="34" charset="0"/>
              <a:cs typeface="Times New Roman" pitchFamily="18" charset="0"/>
            </a:endParaRPr>
          </a:p>
          <a:p>
            <a:pPr algn="justLow">
              <a:buFont typeface="Wingdings" pitchFamily="2" charset="2"/>
              <a:buChar char="ü"/>
            </a:pP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Occupational environment.</a:t>
            </a:r>
            <a:endParaRPr lang="en-US" altLang="en-US" sz="2400">
              <a:ea typeface="Calibri" pitchFamily="34" charset="0"/>
              <a:cs typeface="Times New Roman" pitchFamily="18" charset="0"/>
            </a:endParaRPr>
          </a:p>
          <a:p>
            <a:pPr algn="justLow">
              <a:buFont typeface="Wingdings" pitchFamily="2" charset="2"/>
              <a:buChar char="ü"/>
            </a:pP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Analysis of biological samples</a:t>
            </a:r>
            <a:endParaRPr lang="en-US" altLang="en-US" sz="2400">
              <a:ea typeface="Calibri" pitchFamily="34" charset="0"/>
              <a:cs typeface="Times New Roman" pitchFamily="18" charset="0"/>
            </a:endParaRPr>
          </a:p>
          <a:p>
            <a:pPr algn="justLow">
              <a:buFont typeface="Wingdings" pitchFamily="2" charset="2"/>
              <a:buChar char="ü"/>
            </a:pP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Occupational Ergonomics.</a:t>
            </a:r>
            <a:endParaRPr lang="en-US" altLang="en-US" sz="2400">
              <a:ea typeface="Calibri" pitchFamily="34" charset="0"/>
              <a:cs typeface="Times New Roman" pitchFamily="18" charset="0"/>
            </a:endParaRPr>
          </a:p>
          <a:p>
            <a:pPr algn="justLow">
              <a:buFont typeface="Wingdings" pitchFamily="2" charset="2"/>
              <a:buChar char="ü"/>
            </a:pP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Air pollution.</a:t>
            </a:r>
            <a:endParaRPr lang="en-US" altLang="en-US" sz="2400">
              <a:ea typeface="Calibri" pitchFamily="34" charset="0"/>
              <a:cs typeface="Times New Roman" pitchFamily="18" charset="0"/>
            </a:endParaRPr>
          </a:p>
          <a:p>
            <a:pPr algn="justLow">
              <a:buFont typeface="Wingdings" pitchFamily="2" charset="2"/>
              <a:buChar char="ü"/>
            </a:pP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Occupational Legislation.</a:t>
            </a:r>
            <a:endParaRPr lang="en-US" altLang="en-US" sz="240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0E6804-0A7F-457B-B2C3-5DD35AC4FCC9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3315" name="Rectangle 1"/>
          <p:cNvSpPr>
            <a:spLocks noChangeArrowheads="1"/>
          </p:cNvSpPr>
          <p:nvPr/>
        </p:nvSpPr>
        <p:spPr bwMode="auto">
          <a:xfrm>
            <a:off x="1295400" y="1295400"/>
            <a:ext cx="5867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Low" eaLnBrk="1" hangingPunct="1"/>
            <a:r>
              <a:rPr lang="en-US" altLang="en-US" sz="2800" u="sng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Internal factors affect Workers:</a:t>
            </a:r>
            <a:endParaRPr lang="en-US" altLang="en-US" sz="2800" u="sng">
              <a:solidFill>
                <a:srgbClr val="C00000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3316" name="Picture 4" descr="http://www.familytrees.us/family-tree-40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488" y="3276600"/>
            <a:ext cx="181451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2"/>
          <p:cNvSpPr>
            <a:spLocks noChangeArrowheads="1"/>
          </p:cNvSpPr>
          <p:nvPr/>
        </p:nvSpPr>
        <p:spPr bwMode="auto">
          <a:xfrm>
            <a:off x="1295400" y="2057400"/>
            <a:ext cx="62484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Low" eaLnBrk="1" hangingPunct="1"/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Internal factors affect Workers are including the </a:t>
            </a:r>
            <a:r>
              <a:rPr lang="en-US" altLang="en-US" sz="2400" u="sng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worker health, age, genetics, and physical fitness</a:t>
            </a: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algn="justLow" eaLnBrk="1" hangingPunct="1"/>
            <a:endParaRPr lang="en-US" altLang="en-US" sz="240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Low" eaLnBrk="1" hangingPunct="1"/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Workers with </a:t>
            </a:r>
            <a:r>
              <a:rPr lang="en-US" altLang="en-US" sz="2400" u="sng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family history </a:t>
            </a: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of certain diseases are </a:t>
            </a:r>
            <a:r>
              <a:rPr lang="en-US" altLang="en-US" sz="2400" u="sng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not encourages expose </a:t>
            </a: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to chemicals and radiation hazards. Even at low exposure level. </a:t>
            </a:r>
          </a:p>
          <a:p>
            <a:pPr algn="justLow" eaLnBrk="1" hangingPunct="1"/>
            <a:endParaRPr lang="en-US" altLang="en-US" sz="240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Low" eaLnBrk="1" hangingPunct="1"/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Also a </a:t>
            </a:r>
            <a:r>
              <a:rPr lang="en-US" altLang="en-US" sz="2400" u="sng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young worker </a:t>
            </a: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of highly physical fitness shows much resistant to occupational diseases than aged one.</a:t>
            </a:r>
            <a:endParaRPr lang="en-US" altLang="en-US" sz="240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FE8CF-ECE3-41B9-AF74-883D6BAD4B29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1295400" y="1143000"/>
            <a:ext cx="5289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C00000"/>
                </a:solidFill>
                <a:latin typeface="Calibri" pitchFamily="34" charset="0"/>
              </a:rPr>
              <a:t>External factors affect Workers</a:t>
            </a: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371600" y="1905000"/>
            <a:ext cx="71628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Low">
              <a:buFont typeface="Wingdings" pitchFamily="2" charset="2"/>
              <a:buChar char="Ø"/>
              <a:defRPr/>
            </a:pPr>
            <a:r>
              <a:rPr lang="en-US" sz="2400" u="sng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Physical factors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such as the exposure to </a:t>
            </a:r>
            <a:r>
              <a:rPr lang="en-US" sz="2400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heat stress noise vibration electromagnetic fields, and radiation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en-US" sz="2400" dirty="0"/>
          </a:p>
          <a:p>
            <a:pPr algn="justLow" eaLnBrk="0" hangingPunct="0">
              <a:buFont typeface="Wingdings" pitchFamily="2" charset="2"/>
              <a:buChar char="Ø"/>
              <a:defRPr/>
            </a:pPr>
            <a:r>
              <a:rPr lang="en-US" sz="2400" u="sng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Chemical factors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exposure to </a:t>
            </a:r>
            <a:r>
              <a:rPr lang="en-US" sz="2400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dust, gases, and acid </a:t>
            </a:r>
            <a:r>
              <a:rPr lang="en-US" sz="2400" u="sng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vapors. </a:t>
            </a:r>
            <a:endParaRPr lang="en-US" sz="2400" u="sng" dirty="0"/>
          </a:p>
          <a:p>
            <a:pPr algn="justLow" eaLnBrk="0" hangingPunct="0">
              <a:buFont typeface="Wingdings" pitchFamily="2" charset="2"/>
              <a:buChar char="Ø"/>
              <a:defRPr/>
            </a:pPr>
            <a:r>
              <a:rPr lang="en-US" sz="2400" u="sng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Biological factors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such as </a:t>
            </a:r>
            <a:r>
              <a:rPr lang="en-US" sz="2400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food deficiency, vitamin deficiency, </a:t>
            </a:r>
            <a:r>
              <a:rPr lang="en-US" sz="2400" u="sng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Anthrax</a:t>
            </a:r>
            <a:r>
              <a:rPr lang="en-US" sz="2400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for wool industries, </a:t>
            </a:r>
            <a:r>
              <a:rPr lang="en-US" sz="2400" u="sng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Cow Pox </a:t>
            </a:r>
            <a:r>
              <a:rPr lang="en-US" sz="2400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for cow farms, </a:t>
            </a:r>
            <a:r>
              <a:rPr lang="en-US" sz="2400" u="sng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Schistosomiasis</a:t>
            </a:r>
            <a:r>
              <a:rPr lang="en-US" sz="2400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for agricultural fields</a:t>
            </a:r>
            <a:r>
              <a:rPr lang="en-US" sz="2400" u="sng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en-US" sz="2400" u="sng" dirty="0"/>
          </a:p>
          <a:p>
            <a:pPr algn="justLow" eaLnBrk="0" hangingPunct="0"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Occupational social factors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for workers how </a:t>
            </a:r>
            <a:r>
              <a:rPr lang="en-US" sz="2400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immigrates seeking jobs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from rural area to urban areas which may cause social problems.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</TotalTime>
  <Words>1022</Words>
  <Application>Microsoft Office PowerPoint</Application>
  <PresentationFormat>On-screen Show (4:3)</PresentationFormat>
  <Paragraphs>128</Paragraphs>
  <Slides>21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Andalus</vt:lpstr>
      <vt:lpstr>Arial</vt:lpstr>
      <vt:lpstr>Calibri</vt:lpstr>
      <vt:lpstr>Symbol</vt:lpstr>
      <vt:lpstr>Times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Prof. Messeiry</dc:creator>
  <cp:lastModifiedBy>Mamduh A. Elmesseiry</cp:lastModifiedBy>
  <cp:revision>100</cp:revision>
  <dcterms:created xsi:type="dcterms:W3CDTF">2011-04-03T16:52:14Z</dcterms:created>
  <dcterms:modified xsi:type="dcterms:W3CDTF">2019-01-18T10:10:40Z</dcterms:modified>
</cp:coreProperties>
</file>