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9" r:id="rId2"/>
    <p:sldId id="344" r:id="rId3"/>
    <p:sldId id="345" r:id="rId4"/>
    <p:sldId id="346" r:id="rId5"/>
    <p:sldId id="347" r:id="rId6"/>
    <p:sldId id="348" r:id="rId7"/>
    <p:sldId id="349" r:id="rId8"/>
    <p:sldId id="352" r:id="rId9"/>
    <p:sldId id="411" r:id="rId10"/>
    <p:sldId id="353" r:id="rId11"/>
    <p:sldId id="355" r:id="rId12"/>
    <p:sldId id="357" r:id="rId13"/>
    <p:sldId id="360" r:id="rId14"/>
    <p:sldId id="361" r:id="rId15"/>
    <p:sldId id="362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93" r:id="rId28"/>
    <p:sldId id="394" r:id="rId29"/>
    <p:sldId id="395" r:id="rId30"/>
    <p:sldId id="396" r:id="rId31"/>
    <p:sldId id="447" r:id="rId32"/>
    <p:sldId id="44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E6F48A-38C9-49E5-85CD-BB51400455E7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6FAA74-2899-400C-B298-B705715FC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B01E3F-01A9-4796-987A-E31A22435FFF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B29212-2518-4C84-B233-E0368DFBE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76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2014  -2015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F5797-E609-4FE0-AC40-4EF61E32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0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239000" y="609600"/>
            <a:ext cx="1828800" cy="533400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400" b="1" dirty="0">
                <a:solidFill>
                  <a:srgbClr val="002060"/>
                </a:solidFill>
                <a:latin typeface="Andalus" pitchFamily="2" charset="-78"/>
                <a:cs typeface="+mj-cs"/>
              </a:rPr>
              <a:t>جامعة الملك سعود</a:t>
            </a:r>
            <a:endParaRPr lang="en-US" sz="1400" b="1" dirty="0">
              <a:solidFill>
                <a:srgbClr val="002060"/>
              </a:solidFill>
              <a:latin typeface="Andalus" pitchFamily="2" charset="-78"/>
              <a:cs typeface="+mj-cs"/>
            </a:endParaRPr>
          </a:p>
        </p:txBody>
      </p:sp>
      <p:pic>
        <p:nvPicPr>
          <p:cNvPr id="3" name="Picture 7" descr="G:\جامعة الملك سعود\POWER MAMDUH POINTS\ksuLogoxx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143000" y="228600"/>
            <a:ext cx="3733800" cy="838200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Andalus" pitchFamily="2" charset="-78"/>
                <a:cs typeface="Andalus" pitchFamily="2" charset="-78"/>
              </a:rPr>
              <a:t>Faculty of Medicine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Andalus" pitchFamily="2" charset="-78"/>
                <a:cs typeface="Andalus" pitchFamily="2" charset="-78"/>
              </a:rPr>
              <a:t>Family and Community Medicine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6248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16200000" flipH="1">
            <a:off x="-1981200" y="3124200"/>
            <a:ext cx="6248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G:\جامعة الملك سعود\POWER MAMDUH POINTS\KSUjjj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120650"/>
            <a:ext cx="1708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724400" y="228600"/>
            <a:ext cx="2590800" cy="762000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dirty="0">
                <a:solidFill>
                  <a:schemeClr val="tx2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كلية الطب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dirty="0">
                <a:solidFill>
                  <a:schemeClr val="tx2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قسم طب العائلة والمجتمع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695705" y="6315206"/>
            <a:ext cx="4533900" cy="457200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70C0"/>
                </a:solidFill>
                <a:latin typeface="Times" pitchFamily="18" charset="0"/>
                <a:cs typeface="Andalus" pitchFamily="2" charset="-78"/>
              </a:rPr>
              <a:t>Introduction to Environmental &amp; Occupation Health</a:t>
            </a:r>
          </a:p>
        </p:txBody>
      </p:sp>
      <p:pic>
        <p:nvPicPr>
          <p:cNvPr id="11" name="Picture 6" descr="King Saud University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3" t="3848" r="74492" b="6651"/>
          <a:stretch>
            <a:fillRect/>
          </a:stretch>
        </p:blipFill>
        <p:spPr bwMode="auto">
          <a:xfrm>
            <a:off x="76200" y="1295400"/>
            <a:ext cx="99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 userDrawn="1"/>
        </p:nvSpPr>
        <p:spPr>
          <a:xfrm>
            <a:off x="8229600" y="6324600"/>
            <a:ext cx="609600" cy="457200"/>
          </a:xfrm>
          <a:prstGeom prst="ellipse">
            <a:avLst/>
          </a:prstGeom>
          <a:solidFill>
            <a:schemeClr val="tx2">
              <a:lumMod val="20000"/>
              <a:lumOff val="8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E3AB9-CF4E-46C4-BB9B-A00350E1FD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8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2014  - 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EED032-4A3B-4F41-8712-6725AF416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85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311\materials\asbestoend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311\materials\cilicosis%20all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311\materials\Asbestos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897BD-05EC-4A53-B3BD-0EEF4B9279B8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2743200" y="1337102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Diseases related to occupational hazards</a:t>
            </a:r>
            <a:endParaRPr lang="en-US" altLang="en-US" sz="1800" dirty="0">
              <a:latin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071609"/>
              </p:ext>
            </p:extLst>
          </p:nvPr>
        </p:nvGraphicFramePr>
        <p:xfrm>
          <a:off x="1371600" y="3153251"/>
          <a:ext cx="7391400" cy="256175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40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1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7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Objectives</a:t>
                      </a:r>
                      <a:endParaRPr lang="en-US" sz="16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0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rtl="0"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major diseases related to occupational hazards</a:t>
                      </a:r>
                    </a:p>
                    <a:p>
                      <a:pPr marL="342900" lvl="0" indent="-342900" rtl="0"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Physical hazards, heat, light, pressure, noise,  radiation, electricity, mechanical factors, Chemical agents      Gases, fumes, dust, metals and their       compounds, solvents, Biological agents, Occupational cancers, Occupational dermatosis 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160020" algn="l"/>
                        </a:tabLst>
                      </a:pP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3429000" y="2362200"/>
            <a:ext cx="2438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YEAR</a:t>
            </a:r>
            <a:endParaRPr lang="en-US" altLang="en-US" sz="800" dirty="0"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1439-1440 </a:t>
            </a:r>
            <a:r>
              <a:rPr lang="en-US" altLang="en-US" sz="800" dirty="0">
                <a:latin typeface="Arial" pitchFamily="34" charset="0"/>
                <a:cs typeface="Times New Roman" pitchFamily="18" charset="0"/>
              </a:rPr>
              <a:t>Hajji</a:t>
            </a:r>
            <a:endParaRPr lang="en-US" altLang="en-US" sz="800" dirty="0"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2018 - 2019</a:t>
            </a:r>
            <a:r>
              <a:rPr lang="en-US" altLang="en-US" sz="1000" b="1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800" dirty="0">
                <a:latin typeface="Arial" pitchFamily="34" charset="0"/>
                <a:cs typeface="Times New Roman" pitchFamily="18" charset="0"/>
              </a:rPr>
              <a:t>Gregorian</a:t>
            </a:r>
            <a:endParaRPr lang="en-US" altLang="en-US" sz="800" dirty="0"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/>
              <a:t>   </a:t>
            </a:r>
            <a:endParaRPr lang="en-US" altLang="en-US" sz="18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B50AB-A2C8-4C3D-B39D-56426B95CD91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asbestoen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E913-E646-4982-891A-8080099A6741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" name="cilicosis al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371600"/>
            <a:ext cx="7716838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85F5B-13F5-4925-8128-137066E69F9E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1295400" y="1219200"/>
            <a:ext cx="7086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For many other diseases, such as those from </a:t>
            </a:r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chemical exposure</a:t>
            </a:r>
            <a:r>
              <a:rPr lang="en-US" altLang="en-US" sz="2800">
                <a:latin typeface="Calibri" pitchFamily="34" charset="0"/>
              </a:rPr>
              <a:t>, </a:t>
            </a:r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various occupational cancers, and other problems</a:t>
            </a:r>
            <a:r>
              <a:rPr lang="en-US" altLang="en-US" sz="2800">
                <a:latin typeface="Calibri" pitchFamily="34" charset="0"/>
              </a:rPr>
              <a:t>, individual fatalities are difficult to recognize and record.</a:t>
            </a:r>
          </a:p>
        </p:txBody>
      </p:sp>
      <p:pic>
        <p:nvPicPr>
          <p:cNvPr id="35844" name="Picture 2" descr="http://www.cdc.gov/niosh/topics/cancer/images/occance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39163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 descr="http://www.bmj.com/content/313/7057/615/F1.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43434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45C02-F0E7-49F1-A3FB-4C4918EF9DAA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1828800" y="1295400"/>
            <a:ext cx="4572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Among the occupational diseases most commonly reported, those relating to </a:t>
            </a:r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repeated trauma, such as </a:t>
            </a:r>
            <a:r>
              <a:rPr lang="en-US" altLang="en-US" sz="2800" u="sng">
                <a:solidFill>
                  <a:srgbClr val="FF0000"/>
                </a:solidFill>
                <a:latin typeface="Calibri" pitchFamily="34" charset="0"/>
              </a:rPr>
              <a:t>carpal tunnel syndrome</a:t>
            </a:r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, tendonitis, and </a:t>
            </a:r>
          </a:p>
          <a:p>
            <a:pPr eaLnBrk="1" hangingPunct="1"/>
            <a:endParaRPr lang="en-US" altLang="en-US" sz="2800">
              <a:latin typeface="Calibri" pitchFamily="34" charset="0"/>
            </a:endParaRPr>
          </a:p>
          <a:p>
            <a:pPr eaLnBrk="1" hangingPunct="1"/>
            <a:endParaRPr lang="en-US" altLang="en-US" sz="2800">
              <a:latin typeface="Calibri" pitchFamily="34" charset="0"/>
            </a:endParaRPr>
          </a:p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noise–induced hearing loss</a:t>
            </a:r>
          </a:p>
        </p:txBody>
      </p:sp>
      <p:pic>
        <p:nvPicPr>
          <p:cNvPr id="36868" name="il_fi" descr="http://www.ourhealthnetwork.com/UserFiles/Image/carpaltunn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25749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il_fi" descr="http://topnews.in/health/files/MP3-play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2400"/>
            <a:ext cx="259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D0209-4EF3-4E12-BB15-83A567707AE0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7891" name="Picture 2" descr="http://www.womansday.com/var/ezflow_site/storage/images/wd2/content/health/checkup-carpal-tunnel-syndrome/841170-1-eng-US/Checkup-Carpal-Tunnel-Syndrome_full_article_verti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17145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http://t1.gstatic.com/images?q=tbn:ANd9GcS9k8XoF2CDvxMq_u8geL32DrJ97OBY2qUk8M3xb_DtxFTjDpW9DA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38564" r="28770" b="21848"/>
          <a:stretch>
            <a:fillRect/>
          </a:stretch>
        </p:blipFill>
        <p:spPr bwMode="auto">
          <a:xfrm>
            <a:off x="1295400" y="1524000"/>
            <a:ext cx="29956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http://3.bp.blogspot.com/_iF6Z5_yaMUg/TK6Q1mqEX1I/AAAAAAAAB2I/P9aNQRIbt6g/s1600/carpal+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1828800" y="4953000"/>
            <a:ext cx="7315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For those cases of carpal tunnel syndrome  with workplace absence, half needed twenty-five or more days away from work.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2B49A-F4C3-4FE0-B2AA-3667F6D57402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1600200" y="1219200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solidFill>
                  <a:srgbClr val="FF0000"/>
                </a:solidFill>
                <a:latin typeface="Calibri" pitchFamily="34" charset="0"/>
              </a:rPr>
              <a:t>Skin diseases represented about 13 percent of work related illnesses</a:t>
            </a:r>
            <a:r>
              <a:rPr lang="en-US" altLang="en-US" sz="2800">
                <a:latin typeface="Calibri" pitchFamily="34" charset="0"/>
              </a:rPr>
              <a:t>. 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1295400" y="510540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Dermatitis, or inflammation of the skin cases required time away from work.</a:t>
            </a:r>
          </a:p>
        </p:txBody>
      </p:sp>
      <p:pic>
        <p:nvPicPr>
          <p:cNvPr id="38917" name="Picture 2" descr="http://www.3dhealthcare.org/disease_files/senseorgans/skin/urticaria/urticaria_clip_image001_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27432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4114800" y="35814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Calibri" pitchFamily="34" charset="0"/>
              </a:rPr>
              <a:t>Occupational Dermatitis is often an inflammatory skin reaction caused by occupational contact factors.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A086C-420B-4DFC-9E84-B1689A2AD843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1447800" y="1295400"/>
            <a:ext cx="1585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28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1. Noise:</a:t>
            </a:r>
            <a:r>
              <a:rPr lang="en-US" altLang="en-US" sz="280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447800" y="3733800"/>
            <a:ext cx="5410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Noise is most obviously a problem in industries such as manufacturing and construction, it can also be an issue in a wide range of other working environments</a:t>
            </a:r>
          </a:p>
        </p:txBody>
      </p:sp>
      <p:pic>
        <p:nvPicPr>
          <p:cNvPr id="39941" name="Picture 3" descr="http://topnews.in/health/files/Workplace-No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27003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DD3B0-A221-4F6C-86C0-887313E792E4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1168400" y="1143000"/>
            <a:ext cx="5715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latin typeface="Calibri" pitchFamily="34" charset="0"/>
              </a:rPr>
              <a:t>One in five of Europe’s </a:t>
            </a:r>
            <a:r>
              <a:rPr lang="en-US" altLang="en-US" sz="2800">
                <a:latin typeface="Calibri" pitchFamily="34" charset="0"/>
              </a:rPr>
              <a:t>workers have to </a:t>
            </a:r>
            <a:r>
              <a:rPr lang="en-US" altLang="en-US" sz="2800" u="sng">
                <a:latin typeface="Calibri" pitchFamily="34" charset="0"/>
              </a:rPr>
              <a:t>raise their voices to be heard </a:t>
            </a:r>
            <a:r>
              <a:rPr lang="en-US" altLang="en-US" sz="2800">
                <a:latin typeface="Calibri" pitchFamily="34" charset="0"/>
              </a:rPr>
              <a:t>for at least half of the time that they are at work and 7% suffer from work-related hearing difficulties. </a:t>
            </a:r>
          </a:p>
          <a:p>
            <a:pPr eaLnBrk="1" hangingPunct="1"/>
            <a:endParaRPr lang="en-US" altLang="en-US" sz="2800">
              <a:latin typeface="Calibri" pitchFamily="34" charset="0"/>
            </a:endParaRPr>
          </a:p>
          <a:p>
            <a:pPr eaLnBrk="1" hangingPunct="1"/>
            <a:endParaRPr lang="en-US" altLang="en-US" sz="2800">
              <a:latin typeface="Calibri" pitchFamily="34" charset="0"/>
            </a:endParaRPr>
          </a:p>
          <a:p>
            <a:pPr eaLnBrk="1" hangingPunct="1"/>
            <a:endParaRPr lang="en-US" altLang="en-US" sz="2800">
              <a:latin typeface="Calibri" pitchFamily="34" charset="0"/>
            </a:endParaRPr>
          </a:p>
        </p:txBody>
      </p:sp>
      <p:pic>
        <p:nvPicPr>
          <p:cNvPr id="40964" name="il_fi" descr="http://blog.rgaenv.com/wp-content/uploads/2011/02/Post-6-yelling_to_wor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143000"/>
            <a:ext cx="2260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1168400" y="50292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Noise induced hearing loss is the most common reported occupational disease in the EU.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860A3-4569-457A-8CF6-B141EDF1D9C0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914400" y="1231900"/>
            <a:ext cx="23987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566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is noise?</a:t>
            </a:r>
            <a:endParaRPr lang="en-US" altLang="en-US" sz="280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41988" name="il_fi" descr="http://www.noise-vibration-acoustics.com/images/run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47800"/>
            <a:ext cx="19081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1066800" y="1828800"/>
            <a:ext cx="6934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Noise is an unwanted sound; </a:t>
            </a:r>
          </a:p>
          <a:p>
            <a:pPr eaLnBrk="1" hangingPunct="1"/>
            <a:endParaRPr lang="en-US" altLang="en-US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its intensity (‘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loudness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’)</a:t>
            </a:r>
            <a:r>
              <a:rPr lang="en-US" altLang="en-US" sz="280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measured in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decibels (dB).</a:t>
            </a:r>
            <a:r>
              <a:rPr lang="en-US" altLang="en-US" sz="280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1143000" y="4343400"/>
            <a:ext cx="8001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The decibel scale is logarithmic, so a three-decibel increase in the sound level already represents a doubling of the noise intensity.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0EC95-6E34-4CB3-90A8-9312F15ACEF0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1295400" y="2209800"/>
            <a:ext cx="5105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For example, a normal </a:t>
            </a:r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conversation</a:t>
            </a:r>
            <a:r>
              <a:rPr lang="en-US" altLang="en-US" sz="2800">
                <a:latin typeface="Calibri" pitchFamily="34" charset="0"/>
              </a:rPr>
              <a:t> may be about </a:t>
            </a:r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65</a:t>
            </a:r>
            <a:r>
              <a:rPr lang="en-US" altLang="en-US" sz="2800">
                <a:latin typeface="Calibri" pitchFamily="34" charset="0"/>
              </a:rPr>
              <a:t> dB and someone </a:t>
            </a:r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shouting</a:t>
            </a:r>
            <a:r>
              <a:rPr lang="en-US" altLang="en-US" sz="2800">
                <a:latin typeface="Calibri" pitchFamily="34" charset="0"/>
              </a:rPr>
              <a:t> typically can be around </a:t>
            </a:r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80</a:t>
            </a:r>
            <a:r>
              <a:rPr lang="en-US" altLang="en-US" sz="2800">
                <a:latin typeface="Calibri" pitchFamily="34" charset="0"/>
              </a:rPr>
              <a:t>dB.</a:t>
            </a:r>
          </a:p>
          <a:p>
            <a:pPr eaLnBrk="1" hangingPunct="1"/>
            <a:endParaRPr lang="en-US" altLang="en-US" sz="2800">
              <a:latin typeface="Calibri" pitchFamily="34" charset="0"/>
            </a:endParaRPr>
          </a:p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The difference is only 15 dB but the shouting is 30 times as intensive</a:t>
            </a:r>
          </a:p>
        </p:txBody>
      </p:sp>
      <p:pic>
        <p:nvPicPr>
          <p:cNvPr id="43012" name="Picture 2" descr="http://www.topnews.in/health/files/Aircraft-no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1524000"/>
            <a:ext cx="268605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5FE60-6522-4FCC-B3B6-56382072664E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1219200" y="1143000"/>
            <a:ext cx="3919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C00000"/>
                </a:solidFill>
                <a:latin typeface="Calibri" pitchFamily="34" charset="0"/>
              </a:rPr>
              <a:t>Occupational disease: 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524000" y="1905000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The term "occupational disease" refers to those illnesses caused by exposures at the workplace. </a:t>
            </a:r>
          </a:p>
        </p:txBody>
      </p:sp>
      <p:sp>
        <p:nvSpPr>
          <p:cNvPr id="25605" name="Rectangle 1"/>
          <p:cNvSpPr>
            <a:spLocks noChangeArrowheads="1"/>
          </p:cNvSpPr>
          <p:nvPr/>
        </p:nvSpPr>
        <p:spPr bwMode="auto">
          <a:xfrm>
            <a:off x="1371600" y="4114800"/>
            <a:ext cx="5410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They should be separated, conceptually, from injuries that may also occur at workplaces due to a variety of hazards.</a:t>
            </a:r>
            <a:endParaRPr lang="en-US" altLang="en-US" sz="28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5606" name="il_fi" descr="http://www.pulsetoday.co.uk/pictures/160xAny/d/t/l/occupational_disease_Lung_silicosis__X_ray_SPL___single_use_on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0"/>
            <a:ext cx="1831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 descr="http://www.fluidpowersafety.com/images/hand2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29000"/>
            <a:ext cx="17716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63221-F6A6-40AE-8DE6-BF77A5945083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4035" name="Picture 2" descr="http://actrav.itcilo.org/actrav-english/telearn/osh/noise/noise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47148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1143000" y="4191000"/>
            <a:ext cx="7620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duration of exposure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is also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 important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. To take this into account, time-weighted average sound levels are used. For workplace noise, this is usually based on an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8-hour working day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800">
                <a:cs typeface="Times New Roman" pitchFamily="18" charset="0"/>
              </a:rPr>
              <a:t> </a:t>
            </a:r>
            <a:endParaRPr lang="en-US" altLang="en-US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E002F-4551-48B6-BC02-53D9D8708997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43200" y="1600200"/>
          <a:ext cx="4343400" cy="3984980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53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PERMISSIBLE NOISE EXPOSURES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Duration per day, hours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Sound level dBA slow response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 1/2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1/2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1/4  or less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http://siri.org/graphics/Noise/Noi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3724275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9E2BF-88EF-43DB-AC19-FB05E2DEDA0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6084" name="Rectangle 1"/>
          <p:cNvSpPr>
            <a:spLocks noChangeArrowheads="1"/>
          </p:cNvSpPr>
          <p:nvPr/>
        </p:nvSpPr>
        <p:spPr bwMode="auto">
          <a:xfrm>
            <a:off x="838200" y="1371600"/>
            <a:ext cx="5715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716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What problems can noise cause?</a:t>
            </a:r>
            <a:endParaRPr lang="en-US" altLang="en-US" sz="2800">
              <a:cs typeface="Times New Roman" pitchFamily="18" charset="0"/>
            </a:endParaRPr>
          </a:p>
          <a:p>
            <a:endParaRPr lang="en-US" altLang="en-US" sz="2800"/>
          </a:p>
        </p:txBody>
      </p:sp>
      <p:sp>
        <p:nvSpPr>
          <p:cNvPr id="46085" name="Rectangle 2"/>
          <p:cNvSpPr>
            <a:spLocks noChangeArrowheads="1"/>
          </p:cNvSpPr>
          <p:nvPr/>
        </p:nvSpPr>
        <p:spPr bwMode="auto">
          <a:xfrm rot="10800000" flipV="1">
            <a:off x="1209675" y="2112963"/>
            <a:ext cx="4908550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2800"/>
          </a:p>
          <a:p>
            <a:pPr>
              <a:buFont typeface="Wingdings" pitchFamily="2" charset="2"/>
              <a:buChar char="Ø"/>
            </a:pP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Increasing the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risk of accidents </a:t>
            </a:r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by masking warning signals; </a:t>
            </a:r>
            <a:endParaRPr lang="en-US" altLang="en-US" sz="280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800" u="sng">
                <a:solidFill>
                  <a:srgbClr val="FF0000"/>
                </a:solidFill>
                <a:latin typeface="Calibri" pitchFamily="34" charset="0"/>
              </a:rPr>
              <a:t>Physiological effects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800">
                <a:latin typeface="Times New Roman" pitchFamily="18" charset="0"/>
              </a:rPr>
              <a:t>Increase the risk of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</a:rPr>
              <a:t>hearing loss</a:t>
            </a:r>
            <a:r>
              <a:rPr lang="en-US" altLang="en-US" sz="2800">
                <a:latin typeface="Times New Roman" pitchFamily="18" charset="0"/>
              </a:rPr>
              <a:t>; </a:t>
            </a:r>
            <a:endParaRPr lang="en-US" altLang="en-US" sz="2800"/>
          </a:p>
          <a:p>
            <a:pPr>
              <a:buFont typeface="Wingdings" pitchFamily="2" charset="2"/>
              <a:buChar char="Ø"/>
            </a:pPr>
            <a:r>
              <a:rPr lang="en-US" altLang="en-US" sz="2800">
                <a:latin typeface="Times New Roman" pitchFamily="18" charset="0"/>
              </a:rPr>
              <a:t>Being a causal factor in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</a:rPr>
              <a:t>work-related stress. </a:t>
            </a:r>
            <a:endParaRPr lang="en-US" altLang="en-US" sz="2800" u="sng">
              <a:solidFill>
                <a:srgbClr val="FF0000"/>
              </a:solidFill>
            </a:endParaRPr>
          </a:p>
        </p:txBody>
      </p:sp>
      <p:pic>
        <p:nvPicPr>
          <p:cNvPr id="46086" name="Picture 2" descr="http://actrav.itcilo.org/actrav-english/telearn/osh/noise/noise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1752600"/>
            <a:ext cx="23510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1FED4-20AB-4DA4-84AA-4EC28A396F90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7107" name="Rectangle 1"/>
          <p:cNvSpPr>
            <a:spLocks noChangeArrowheads="1"/>
          </p:cNvSpPr>
          <p:nvPr/>
        </p:nvSpPr>
        <p:spPr bwMode="auto">
          <a:xfrm>
            <a:off x="1120775" y="1219200"/>
            <a:ext cx="32242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2716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Who is at risk?</a:t>
            </a:r>
            <a:endParaRPr lang="en-US" altLang="en-US" sz="320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1196975" y="2667000"/>
            <a:ext cx="55626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Anyone who is exposed to noise is potentially at risk. </a:t>
            </a:r>
          </a:p>
          <a:p>
            <a:pPr eaLnBrk="1" hangingPunct="1"/>
            <a:endParaRPr lang="en-US" altLang="en-US" sz="2800">
              <a:latin typeface="Calibri" pitchFamily="34" charset="0"/>
            </a:endParaRPr>
          </a:p>
          <a:p>
            <a:pPr eaLnBrk="1" hangingPunct="1"/>
            <a:r>
              <a:rPr lang="en-US" altLang="en-US" sz="2800">
                <a:latin typeface="Calibri" pitchFamily="34" charset="0"/>
              </a:rPr>
              <a:t>The higher the </a:t>
            </a:r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noise level</a:t>
            </a:r>
            <a:r>
              <a:rPr lang="en-US" altLang="en-US" sz="2800">
                <a:latin typeface="Calibri" pitchFamily="34" charset="0"/>
              </a:rPr>
              <a:t>, and the </a:t>
            </a:r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longer you are exposed </a:t>
            </a:r>
            <a:r>
              <a:rPr lang="en-US" altLang="en-US" sz="2800">
                <a:latin typeface="Calibri" pitchFamily="34" charset="0"/>
              </a:rPr>
              <a:t>to it, the </a:t>
            </a:r>
            <a:r>
              <a:rPr lang="en-US" altLang="en-US" sz="2800" u="sng">
                <a:solidFill>
                  <a:srgbClr val="FF0000"/>
                </a:solidFill>
                <a:latin typeface="Calibri" pitchFamily="34" charset="0"/>
              </a:rPr>
              <a:t>more risk you have </a:t>
            </a:r>
            <a:r>
              <a:rPr lang="en-US" altLang="en-US" sz="2800">
                <a:latin typeface="Calibri" pitchFamily="34" charset="0"/>
              </a:rPr>
              <a:t>of suffering harm from noise.</a:t>
            </a:r>
          </a:p>
        </p:txBody>
      </p:sp>
      <p:pic>
        <p:nvPicPr>
          <p:cNvPr id="47109" name="il_fi" descr="http://www.bksv.com/applications/occupationalhealth/~/media/Applications/OccupationalHealth/HumanVibration.ashx?mw=170&amp;bc=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1447800"/>
            <a:ext cx="26130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65002-07D7-4A30-9D94-7411088DD93F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1524000" y="1066800"/>
            <a:ext cx="6096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Noise is being recognized as a problem in </a:t>
            </a:r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service sectors </a:t>
            </a:r>
            <a:r>
              <a:rPr lang="en-US" altLang="en-US" sz="2800">
                <a:latin typeface="Calibri" pitchFamily="34" charset="0"/>
              </a:rPr>
              <a:t>such as </a:t>
            </a:r>
            <a:r>
              <a:rPr lang="en-US" altLang="en-US" sz="2800" u="sng">
                <a:latin typeface="Calibri" pitchFamily="34" charset="0"/>
              </a:rPr>
              <a:t>education</a:t>
            </a:r>
            <a:r>
              <a:rPr lang="en-US" altLang="en-US" sz="2800">
                <a:latin typeface="Calibri" pitchFamily="34" charset="0"/>
              </a:rPr>
              <a:t> and </a:t>
            </a:r>
            <a:r>
              <a:rPr lang="en-US" altLang="en-US" sz="2800" u="sng">
                <a:latin typeface="Calibri" pitchFamily="34" charset="0"/>
              </a:rPr>
              <a:t>healthcare</a:t>
            </a:r>
            <a:r>
              <a:rPr lang="en-US" altLang="en-US" sz="2800">
                <a:latin typeface="Calibri" pitchFamily="34" charset="0"/>
              </a:rPr>
              <a:t>, bars and </a:t>
            </a:r>
            <a:r>
              <a:rPr lang="en-US" altLang="en-US" sz="2800" u="sng">
                <a:latin typeface="Calibri" pitchFamily="34" charset="0"/>
              </a:rPr>
              <a:t>restaurants</a:t>
            </a:r>
            <a:r>
              <a:rPr lang="en-US" altLang="en-US" sz="2800">
                <a:latin typeface="Calibri" pitchFamily="34" charset="0"/>
              </a:rPr>
              <a:t>.</a:t>
            </a:r>
          </a:p>
        </p:txBody>
      </p:sp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1219200" y="5029200"/>
            <a:ext cx="76962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study of noise in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kindergartens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found some averaging noise levels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over 85dB</a:t>
            </a:r>
            <a:endParaRPr lang="en-US" altLang="en-US" sz="2800" u="sng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8133" name="Picture 3" descr="http://farm4.static.flickr.com/3381/3425993563_b706bd617b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3152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4EEAF-33B7-4567-BC55-DDAF169F4135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9155" name="Rectangle 1"/>
          <p:cNvSpPr>
            <a:spLocks noChangeArrowheads="1"/>
          </p:cNvSpPr>
          <p:nvPr/>
        </p:nvSpPr>
        <p:spPr bwMode="auto">
          <a:xfrm>
            <a:off x="1371600" y="4419600"/>
            <a:ext cx="72390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2800"/>
          </a:p>
          <a:p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During a performance of Swan Lake, a conductor was recorded as being exposed to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88dB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altLang="en-US" sz="2800">
              <a:solidFill>
                <a:srgbClr val="FF0000"/>
              </a:solidFill>
            </a:endParaRPr>
          </a:p>
          <a:p>
            <a:endParaRPr lang="en-US" altLang="en-US" sz="2800"/>
          </a:p>
        </p:txBody>
      </p:sp>
      <p:pic>
        <p:nvPicPr>
          <p:cNvPr id="49156" name="Picture 3" descr="http://image.guardian.co.uk/sys-images/Arts/Arts_/Pictures/2008/03/19/swanlake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52959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02A95-4BEE-480D-BE6F-3FF098646FB3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0179" name="Rectangle 1"/>
          <p:cNvSpPr>
            <a:spLocks noChangeArrowheads="1"/>
          </p:cNvSpPr>
          <p:nvPr/>
        </p:nvSpPr>
        <p:spPr bwMode="auto">
          <a:xfrm>
            <a:off x="1219200" y="1600200"/>
            <a:ext cx="46482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Truck drivers can be exposed to 89dB </a:t>
            </a:r>
            <a:endParaRPr lang="en-US" altLang="en-US" sz="28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0180" name="Picture 3" descr="http://www.citytowninfo.com/images/careers/320x240/heavy-truck-drivers-1-320x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1219200" y="3352800"/>
            <a:ext cx="54102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2800"/>
          </a:p>
          <a:p>
            <a:r>
              <a:rPr lang="en-US" alt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Noise on pig farms has been measured up to 115dB </a:t>
            </a:r>
            <a:endParaRPr lang="en-US" altLang="en-US" sz="2800"/>
          </a:p>
          <a:p>
            <a:endParaRPr lang="en-US" altLang="en-US" sz="2800"/>
          </a:p>
        </p:txBody>
      </p:sp>
      <p:pic>
        <p:nvPicPr>
          <p:cNvPr id="50182" name="Picture 6" descr="http://www.tweesap.com/wp-content/uploads/2011/04/FactorFar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30892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33933-F816-4090-8AE6-D1358F70EB77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1143000" y="1284288"/>
            <a:ext cx="2814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32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Heat Stress</a:t>
            </a:r>
            <a:endParaRPr lang="en-US" altLang="en-US" sz="32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pic>
        <p:nvPicPr>
          <p:cNvPr id="51205" name="Picture 32" descr="Workers drinking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4"/>
          <p:cNvSpPr>
            <a:spLocks noChangeArrowheads="1"/>
          </p:cNvSpPr>
          <p:nvPr/>
        </p:nvSpPr>
        <p:spPr bwMode="auto">
          <a:xfrm>
            <a:off x="1447800" y="3276600"/>
            <a:ext cx="7696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Workers who are exposed to extreme heat or work in hot</a:t>
            </a:r>
            <a:r>
              <a:rPr lang="en-US" altLang="en-US" sz="280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environments may be at risk of heat stress.</a:t>
            </a:r>
          </a:p>
          <a:p>
            <a:pPr algn="justLow" eaLnBrk="1" hangingPunct="1"/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eaLnBrk="1" hangingPunct="1"/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Exposure to extreme heat can result in occupational illnesses and injuries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8AE79-F7FE-4133-9777-4C7AFD000FC7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1219200" y="1219200"/>
            <a:ext cx="41148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Heat stress can result in</a:t>
            </a:r>
          </a:p>
          <a:p>
            <a:pPr eaLnBrk="1" hangingPunct="1"/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heat stroke,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heat exhaustion,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heat cramps, or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heat rashes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8" name="Picture 3" descr="Workers casting hot me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48085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7531B-0F25-4D5B-8E30-6FF6DEEB68C2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1676400" y="1676400"/>
            <a:ext cx="4572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Heat can also </a:t>
            </a:r>
            <a:r>
              <a:rPr lang="en-US" alt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 the risk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injuries in workers as it may result in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sweaty palms,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fogged-up safety glasses,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dizziness. </a:t>
            </a:r>
            <a:endParaRPr lang="en-US" altLang="en-US" sz="2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1676400" y="5181600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Burns may also occur as a result of accidental contact with hot surfaces or steam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>
              <a:latin typeface="Calibri" pitchFamily="34" charset="0"/>
            </a:endParaRPr>
          </a:p>
        </p:txBody>
      </p:sp>
      <p:pic>
        <p:nvPicPr>
          <p:cNvPr id="53253" name="Picture 2" descr="http://safety.1800inet.com/images/marcom/heatst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2895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46D63-2F21-4256-ABF0-E1F500F90DFB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24000" y="1447800"/>
            <a:ext cx="5181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Calibri" pitchFamily="34" charset="0"/>
              </a:rPr>
              <a:t>Occupational diseases may occur in varying </a:t>
            </a:r>
            <a:r>
              <a:rPr lang="en-US" altLang="en-US" sz="2400">
                <a:solidFill>
                  <a:srgbClr val="FF0000"/>
                </a:solidFill>
                <a:latin typeface="Calibri" pitchFamily="34" charset="0"/>
              </a:rPr>
              <a:t>time frames</a:t>
            </a:r>
            <a:r>
              <a:rPr lang="en-US" altLang="en-US" sz="2400">
                <a:latin typeface="Calibri" pitchFamily="34" charset="0"/>
              </a:rPr>
              <a:t>,</a:t>
            </a:r>
          </a:p>
          <a:p>
            <a:pPr eaLnBrk="1" hangingPunct="1"/>
            <a:endParaRPr lang="en-US" altLang="en-US" sz="2400">
              <a:latin typeface="Calibri" pitchFamily="34" charset="0"/>
            </a:endParaRPr>
          </a:p>
          <a:p>
            <a:pPr eaLnBrk="1" hangingPunct="1"/>
            <a:r>
              <a:rPr lang="en-US" altLang="en-US" sz="2400">
                <a:latin typeface="Calibri" pitchFamily="34" charset="0"/>
              </a:rPr>
              <a:t>from the instantaneous development of illness following exposure to toxic chemicals </a:t>
            </a:r>
          </a:p>
          <a:p>
            <a:pPr eaLnBrk="1" hangingPunct="1"/>
            <a:endParaRPr lang="en-US" altLang="en-US" sz="2400">
              <a:latin typeface="Calibri" pitchFamily="34" charset="0"/>
            </a:endParaRPr>
          </a:p>
          <a:p>
            <a:pPr eaLnBrk="1" hangingPunct="1"/>
            <a:r>
              <a:rPr lang="en-US" altLang="en-US" sz="2400">
                <a:latin typeface="Calibri" pitchFamily="34" charset="0"/>
              </a:rPr>
              <a:t>to decades between onset of exposure and the development of disease, as occurs with many occupationally related cancers. </a:t>
            </a:r>
          </a:p>
        </p:txBody>
      </p:sp>
      <p:pic>
        <p:nvPicPr>
          <p:cNvPr id="26628" name="Picture 3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76400"/>
            <a:ext cx="19526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685800" cy="365125"/>
          </a:xfrm>
        </p:spPr>
        <p:txBody>
          <a:bodyPr/>
          <a:lstStyle/>
          <a:p>
            <a:pPr>
              <a:defRPr/>
            </a:pPr>
            <a:fld id="{AAD031F8-9729-473B-88F8-0CAECECA951B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1219200" y="1279525"/>
            <a:ext cx="4572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solidFill>
                  <a:srgbClr val="FF0000"/>
                </a:solidFill>
                <a:latin typeface="Calibri" pitchFamily="34" charset="0"/>
              </a:rPr>
              <a:t>Workers at risk </a:t>
            </a:r>
            <a:r>
              <a:rPr lang="en-US" altLang="en-US" sz="2800">
                <a:latin typeface="Calibri" pitchFamily="34" charset="0"/>
              </a:rPr>
              <a:t>of heat stress include outdoor workers and workers in hot environments such as </a:t>
            </a:r>
          </a:p>
          <a:p>
            <a:pPr eaLnBrk="1" hangingPunct="1"/>
            <a:endParaRPr lang="en-US" altLang="en-US" sz="280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firefighters</a:t>
            </a:r>
            <a:r>
              <a:rPr lang="en-US" altLang="en-US" sz="2800">
                <a:latin typeface="Calibri" pitchFamily="34" charset="0"/>
              </a:rPr>
              <a:t>, </a:t>
            </a:r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bakery workers, farmers, construction workers, miners, boiler room workers, factory workers, and others. </a:t>
            </a:r>
          </a:p>
        </p:txBody>
      </p:sp>
      <p:pic>
        <p:nvPicPr>
          <p:cNvPr id="54276" name="il_fi" descr="http://www.calbizcentral.com/Store/PublishingImages/Products/m/heat-stress-preven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41725"/>
            <a:ext cx="3922713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2" descr="http://t2.gstatic.com/images?q=tbn:ANd9GcTKejbxd3p2xTeseI_sgfqEUxclPxo6F_lkxF2xAMs3ChTG4QI5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35038"/>
            <a:ext cx="3895725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6954C4-EF6F-4213-85E2-D9F9ABEEF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E3AB9-CF4E-46C4-BB9B-A00350E1FDE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13FA46-3D56-417E-B006-9B99ABA4983D}"/>
              </a:ext>
            </a:extLst>
          </p:cNvPr>
          <p:cNvSpPr/>
          <p:nvPr/>
        </p:nvSpPr>
        <p:spPr>
          <a:xfrm>
            <a:off x="1371600" y="1447800"/>
            <a:ext cx="7315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References</a:t>
            </a:r>
          </a:p>
          <a:p>
            <a:endParaRPr lang="en-US" sz="2400" b="1" i="1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</a:rPr>
              <a:t>Forbes BA, </a:t>
            </a:r>
            <a:r>
              <a:rPr lang="en-US" dirty="0" err="1">
                <a:latin typeface="Times New Roman" panose="02020603050405020304" pitchFamily="18" charset="0"/>
              </a:rPr>
              <a:t>Sahm</a:t>
            </a:r>
            <a:r>
              <a:rPr lang="en-US" dirty="0">
                <a:latin typeface="Times New Roman" panose="02020603050405020304" pitchFamily="18" charset="0"/>
              </a:rPr>
              <a:t> DF, </a:t>
            </a:r>
            <a:r>
              <a:rPr lang="en-US" dirty="0" err="1">
                <a:latin typeface="Times New Roman" panose="02020603050405020304" pitchFamily="18" charset="0"/>
              </a:rPr>
              <a:t>Weissfeld</a:t>
            </a:r>
            <a:r>
              <a:rPr lang="en-US" dirty="0">
                <a:latin typeface="Times New Roman" panose="02020603050405020304" pitchFamily="18" charset="0"/>
              </a:rPr>
              <a:t> AS. Bailey and Scott’s Diagnostic               Microbiology. 12th ed. US: Mosby Elsevier Science; 2007.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</a:rPr>
              <a:t>Central for Disease Control: www.cdc.gov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</a:rPr>
              <a:t>American Industrial Hygiene Association Journal.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</a:rPr>
              <a:t>Annals of Occupational Hygiene and Safety.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</a:rPr>
              <a:t>Journal of Analytical Chemistry.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</a:rPr>
              <a:t>NIOSI Pocket Guide to Chemical Hazards.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</a:rPr>
              <a:t>Journal of Air and Waste Management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</a:rPr>
              <a:t>http://jb.asm.org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</a:rPr>
              <a:t>http://jcm.asm.org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</a:rPr>
              <a:t>http://pathmicro.med.sc.edu/book/welcome.htm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</a:rPr>
              <a:t>www.foodhygienecd.net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</a:rPr>
              <a:t>www.foodhygiene.com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</a:rPr>
              <a:t>www.ourfood.com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88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3A1C09-D029-4E62-BD17-E4FE6949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E3AB9-CF4E-46C4-BB9B-A00350E1FDE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9F57ECD3-7423-41E9-B0BA-1A98C93E5AFA}"/>
              </a:ext>
            </a:extLst>
          </p:cNvPr>
          <p:cNvSpPr/>
          <p:nvPr/>
        </p:nvSpPr>
        <p:spPr>
          <a:xfrm>
            <a:off x="2286000" y="2209800"/>
            <a:ext cx="48768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7611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C6764-B4CC-4E92-9745-87366F87370F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 rot="10800000" flipV="1">
            <a:off x="1295400" y="1600200"/>
            <a:ext cx="5943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>
              <a:buFont typeface="Wingdings" pitchFamily="2" charset="2"/>
              <a:buChar char="Ø"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instantaneous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reactions</a:t>
            </a:r>
            <a:r>
              <a:rPr lang="en-US" altLang="en-US" sz="280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 exposure to chemicals such as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chlorine or ammonia gas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algn="justLow" eaLnBrk="1" hangingPunct="1">
              <a:buFont typeface="Wingdings" pitchFamily="2" charset="2"/>
              <a:buChar char="Ø"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1" hangingPunct="1">
              <a:buFont typeface="Wingdings" pitchFamily="2" charset="2"/>
              <a:buChar char="Ø"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1" hangingPunct="1">
              <a:buFont typeface="Wingdings" pitchFamily="2" charset="2"/>
              <a:buChar char="Ø"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1" hangingPunct="1">
              <a:buFont typeface="Wingdings" pitchFamily="2" charset="2"/>
              <a:buChar char="Ø"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delay of some six to twelve hours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with fumes of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aerosolized zinc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as occurs when welding on galvanized steel;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219200" y="1066800"/>
            <a:ext cx="753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en-US" altLang="en-US" sz="32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Examples of varying time frames include </a:t>
            </a:r>
          </a:p>
        </p:txBody>
      </p:sp>
      <p:pic>
        <p:nvPicPr>
          <p:cNvPr id="27654" name="Picture 5" descr="http://she-fit.com/wp-content/uploads/2011/01/danger-chlor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52600"/>
            <a:ext cx="10668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http://www.zoomcarcare.co.uk/images/uploads/Z182-A%20Primer%20aerosol%20small%20150m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81400"/>
            <a:ext cx="9620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832A5-A266-420D-800D-594B30DF255D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 rot="10800000" flipV="1">
            <a:off x="1066800" y="1447800"/>
            <a:ext cx="5715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>
              <a:buFont typeface="Wingdings" pitchFamily="2" charset="2"/>
              <a:buChar char="Ø"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delay of weeks to months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with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lead poisoning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</p:txBody>
      </p:sp>
      <p:pic>
        <p:nvPicPr>
          <p:cNvPr id="28676" name="il_fi" descr="http://www.sciencephoto.com/images/download_wm_image.html/M325010-Lead_lines_on_gum_due_to_lead_poisoning-SPL.jpg?id=77325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00200"/>
            <a:ext cx="17875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3"/>
          <p:cNvSpPr>
            <a:spLocks noChangeArrowheads="1"/>
          </p:cNvSpPr>
          <p:nvPr/>
        </p:nvSpPr>
        <p:spPr bwMode="auto">
          <a:xfrm rot="10800000" flipV="1">
            <a:off x="1143000" y="3124200"/>
            <a:ext cx="7772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>
              <a:buFont typeface="Wingdings" pitchFamily="2" charset="2"/>
              <a:buChar char="Ø"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delay of decades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with occupational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carcinogens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algn="justLow" eaLnBrk="1" hangingPunct="1">
              <a:buFont typeface="Wingdings" pitchFamily="2" charset="2"/>
              <a:buChar char="Ø"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1" hangingPunct="1">
              <a:buFont typeface="Wingdings" pitchFamily="2" charset="2"/>
              <a:buChar char="Ø"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1" hangingPunct="1">
              <a:buFont typeface="Wingdings" pitchFamily="2" charset="2"/>
              <a:buChar char="Ø"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finding of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congenital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malformations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children whose parents may have been exposed to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hazardous materials.</a:t>
            </a:r>
            <a:endParaRPr lang="en-US" altLang="en-US" sz="280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5AF11-78F8-4AAF-989A-6D1A328E3F3C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1524000" y="1143000"/>
            <a:ext cx="6096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Although not all occupational exposures that cause illness </a:t>
            </a:r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lead to death</a:t>
            </a:r>
            <a:r>
              <a:rPr lang="en-US" altLang="en-US" sz="2800">
                <a:latin typeface="Calibri" pitchFamily="34" charset="0"/>
              </a:rPr>
              <a:t>, considerable numbers of deaths each year are associated with workplace exposures. </a:t>
            </a:r>
          </a:p>
        </p:txBody>
      </p:sp>
      <p:pic>
        <p:nvPicPr>
          <p:cNvPr id="29700" name="Picture 2" descr="http://www.safetyhazmattraining.com/images/ManOn_Lad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0"/>
            <a:ext cx="165735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1447800" y="3657600"/>
            <a:ext cx="6248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While it is relatively </a:t>
            </a:r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easy to count deaths due to occupational injuries</a:t>
            </a:r>
            <a:r>
              <a:rPr lang="en-US" altLang="en-US" sz="2800">
                <a:latin typeface="Calibri" pitchFamily="34" charset="0"/>
              </a:rPr>
              <a:t>, it is much more difficult for delayed illnesses.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C3B79-1653-4C59-899E-BEEB1ADDF247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676400" y="3657600"/>
            <a:ext cx="7010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More than 6,200 fatal occupational injuries occur in the United States each year, with more than 40 percent associated with transportation, and most of these related to motor-vehicle  fatalities.</a:t>
            </a:r>
          </a:p>
        </p:txBody>
      </p:sp>
      <p:pic>
        <p:nvPicPr>
          <p:cNvPr id="30724" name="Picture 2" descr="http://www.janweinberg.com/page_images/construction_hir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429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643CA-2C2B-429D-ACD3-72246F6A005C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143000" y="1447800"/>
            <a:ext cx="6400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As noted above, deaths from occupational illness for most diseases are hard to enumerate. </a:t>
            </a:r>
          </a:p>
          <a:p>
            <a:pPr eaLnBrk="1" hangingPunct="1"/>
            <a:endParaRPr lang="en-US" altLang="en-US" sz="2800">
              <a:latin typeface="Calibri" pitchFamily="34" charset="0"/>
            </a:endParaRPr>
          </a:p>
          <a:p>
            <a:pPr eaLnBrk="1" hangingPunct="1"/>
            <a:r>
              <a:rPr lang="en-US" altLang="en-US" sz="2800">
                <a:latin typeface="Calibri" pitchFamily="34" charset="0"/>
              </a:rPr>
              <a:t>The only diseases for which reasonably good data exists are the pneumoconiosis, such as </a:t>
            </a:r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asbestosis</a:t>
            </a:r>
            <a:r>
              <a:rPr lang="en-US" altLang="en-US" sz="2800">
                <a:latin typeface="Calibri" pitchFamily="34" charset="0"/>
              </a:rPr>
              <a:t>, coal-workers pneumoconiosis, and </a:t>
            </a:r>
            <a:r>
              <a:rPr lang="en-US" altLang="en-US" sz="2800">
                <a:solidFill>
                  <a:srgbClr val="C00000"/>
                </a:solidFill>
                <a:latin typeface="Calibri" pitchFamily="34" charset="0"/>
              </a:rPr>
              <a:t>silicosis</a:t>
            </a:r>
            <a:r>
              <a:rPr lang="en-US" altLang="en-US" sz="2800">
                <a:latin typeface="Calibri" pitchFamily="34" charset="0"/>
              </a:rPr>
              <a:t>. </a:t>
            </a:r>
          </a:p>
        </p:txBody>
      </p:sp>
      <p:pic>
        <p:nvPicPr>
          <p:cNvPr id="31748" name="Picture 3" descr="File:Anthophyllite asbestos S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17811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82B05-2F92-4957-9940-F50E8A45D66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" name="Asbesto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74818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1107</Words>
  <Application>Microsoft Office PowerPoint</Application>
  <PresentationFormat>On-screen Show (4:3)</PresentationFormat>
  <Paragraphs>161</Paragraphs>
  <Slides>32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Andalus</vt:lpstr>
      <vt:lpstr>Arial</vt:lpstr>
      <vt:lpstr>Calibri</vt:lpstr>
      <vt:lpstr>Georgia</vt:lpstr>
      <vt:lpstr>Symbol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Prof. Messeiry</dc:creator>
  <cp:lastModifiedBy>Mamduh A. Elmesseiry</cp:lastModifiedBy>
  <cp:revision>100</cp:revision>
  <dcterms:created xsi:type="dcterms:W3CDTF">2011-04-03T16:52:14Z</dcterms:created>
  <dcterms:modified xsi:type="dcterms:W3CDTF">2019-01-18T10:10:53Z</dcterms:modified>
</cp:coreProperties>
</file>