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12" r:id="rId10"/>
    <p:sldId id="310" r:id="rId11"/>
    <p:sldId id="313" r:id="rId12"/>
    <p:sldId id="311" r:id="rId13"/>
    <p:sldId id="302" r:id="rId14"/>
    <p:sldId id="303" r:id="rId15"/>
    <p:sldId id="304" r:id="rId16"/>
    <p:sldId id="305" r:id="rId17"/>
    <p:sldId id="306" r:id="rId18"/>
    <p:sldId id="25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E6F48A-38C9-49E5-85CD-BB51400455E7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6FAA74-2899-400C-B298-B705715FC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B01E3F-01A9-4796-987A-E31A22435FFF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B29212-2518-4C84-B233-E0368DFBE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2014  -2015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5797-E609-4FE0-AC40-4EF61E32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0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239000" y="609600"/>
            <a:ext cx="1828800" cy="5334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400" b="1" dirty="0">
                <a:solidFill>
                  <a:srgbClr val="002060"/>
                </a:solidFill>
                <a:latin typeface="Andalus" pitchFamily="2" charset="-78"/>
                <a:cs typeface="+mj-cs"/>
              </a:rPr>
              <a:t>جامعة الملك سعود</a:t>
            </a:r>
            <a:endParaRPr lang="en-US" sz="1400" b="1" dirty="0">
              <a:solidFill>
                <a:srgbClr val="002060"/>
              </a:solidFill>
              <a:latin typeface="Andalus" pitchFamily="2" charset="-78"/>
              <a:cs typeface="+mj-cs"/>
            </a:endParaRPr>
          </a:p>
        </p:txBody>
      </p:sp>
      <p:pic>
        <p:nvPicPr>
          <p:cNvPr id="3" name="Picture 7" descr="G:\جامعة الملك سعود\POWER MAMDUH POINTS\ksuLogoxx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143000" y="228600"/>
            <a:ext cx="3733800" cy="8382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ndalus" pitchFamily="2" charset="-78"/>
                <a:cs typeface="Andalus" pitchFamily="2" charset="-78"/>
              </a:rPr>
              <a:t>Faculty of Medicine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Andalus" pitchFamily="2" charset="-78"/>
                <a:cs typeface="Andalus" pitchFamily="2" charset="-78"/>
              </a:rPr>
              <a:t>Family and Community Medicine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6248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16200000" flipH="1">
            <a:off x="-1981200" y="3124200"/>
            <a:ext cx="6248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G:\جامعة الملك سعود\POWER MAMDUH POINTS\KSUjjj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120650"/>
            <a:ext cx="1708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724400" y="228600"/>
            <a:ext cx="2590800" cy="7620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dirty="0">
                <a:solidFill>
                  <a:schemeClr val="tx2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كلية الطب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400" dirty="0">
                <a:solidFill>
                  <a:schemeClr val="tx2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قسم طب العائلة والمجتمع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695705" y="6315206"/>
            <a:ext cx="4533900" cy="45720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70C0"/>
                </a:solidFill>
                <a:latin typeface="Times" pitchFamily="18" charset="0"/>
                <a:cs typeface="Andalus" pitchFamily="2" charset="-78"/>
              </a:rPr>
              <a:t>Introduction to Environmental &amp; Occupation Health</a:t>
            </a:r>
          </a:p>
        </p:txBody>
      </p:sp>
      <p:pic>
        <p:nvPicPr>
          <p:cNvPr id="11" name="Picture 6" descr="King Saud University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t="3848" r="74492" b="6651"/>
          <a:stretch>
            <a:fillRect/>
          </a:stretch>
        </p:blipFill>
        <p:spPr bwMode="auto">
          <a:xfrm>
            <a:off x="76200" y="1295400"/>
            <a:ext cx="99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 userDrawn="1"/>
        </p:nvSpPr>
        <p:spPr>
          <a:xfrm>
            <a:off x="8229600" y="6324600"/>
            <a:ext cx="609600" cy="457200"/>
          </a:xfrm>
          <a:prstGeom prst="ellipse">
            <a:avLst/>
          </a:prstGeom>
          <a:solidFill>
            <a:schemeClr val="tx2">
              <a:lumMod val="20000"/>
              <a:lumOff val="8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E3AB9-CF4E-46C4-BB9B-A00350E1FD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8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2014  - 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EED032-4A3B-4F41-8712-6725AF416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85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897BD-05EC-4A53-B3BD-0EEF4B9279B8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2743200" y="1158047"/>
            <a:ext cx="4191000" cy="118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pc="-25" dirty="0">
                <a:latin typeface="Times New Roman"/>
                <a:ea typeface="Times New Roman"/>
                <a:cs typeface="Arial"/>
              </a:rPr>
              <a:t>Mass-gathering and related hazards</a:t>
            </a:r>
            <a:endParaRPr lang="en-US" sz="1600" dirty="0"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32976"/>
              </p:ext>
            </p:extLst>
          </p:nvPr>
        </p:nvGraphicFramePr>
        <p:xfrm>
          <a:off x="1856792" y="3205713"/>
          <a:ext cx="6172200" cy="289028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0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1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Objectives</a:t>
                      </a:r>
                      <a:endParaRPr lang="en-US" sz="16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60020" algn="l"/>
                        </a:tabLst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- Discuss the mass gathering concerns including: 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60020" algn="l"/>
                        </a:tabLst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- Approval for event, Legal issues, Venue, Hazards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60020" algn="l"/>
                        </a:tabLst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-	Access and egress of health and emergency services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60020" algn="l"/>
                        </a:tabLst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-	Crowd movement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60020" algn="l"/>
                        </a:tabLst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-	Spectators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60020" algn="l"/>
                        </a:tabLst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-	Public health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160020" algn="l"/>
                        </a:tabLst>
                      </a:pPr>
                      <a:r>
                        <a:rPr lang="en-GB" sz="2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Helvetica" panose="020B0604020202020204" pitchFamily="34" charset="0"/>
                        </a:rPr>
                        <a:t>-	Medical care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3429000" y="2362200"/>
            <a:ext cx="2438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YEAR</a:t>
            </a:r>
            <a:endParaRPr lang="en-US" altLang="en-US" sz="8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1439-1440 </a:t>
            </a:r>
            <a:r>
              <a:rPr lang="en-US" altLang="en-US" sz="800" dirty="0">
                <a:latin typeface="Arial" pitchFamily="34" charset="0"/>
                <a:cs typeface="Times New Roman" pitchFamily="18" charset="0"/>
              </a:rPr>
              <a:t>Hajji</a:t>
            </a:r>
            <a:endParaRPr lang="en-US" altLang="en-US" sz="8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2018 - 2019</a:t>
            </a:r>
            <a:r>
              <a:rPr lang="en-US" altLang="en-US" sz="1000" b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altLang="en-US" sz="800" dirty="0">
                <a:latin typeface="Arial" pitchFamily="34" charset="0"/>
                <a:cs typeface="Times New Roman" pitchFamily="18" charset="0"/>
              </a:rPr>
              <a:t>Gregorian</a:t>
            </a:r>
            <a:endParaRPr lang="en-US" altLang="en-US" sz="8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dirty="0"/>
              <a:t>   </a:t>
            </a:r>
            <a:endParaRPr lang="en-US" altLang="en-US" sz="18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ttp://reggieoc.typepad.com/.a/6a01156f63930e970c01348003bbdc970c-320pi">
            <a:extLst>
              <a:ext uri="{FF2B5EF4-FFF2-40B4-BE49-F238E27FC236}">
                <a16:creationId xmlns:a16="http://schemas.microsoft.com/office/drawing/2014/main" id="{89474604-925E-459D-80EE-3A391CCB9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D94FA-447C-4B40-9D6A-1DF94AF062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ADE6E-BAE3-4DA5-A06B-240AE811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B6A180-6EF4-49E8-81CA-966E18E9834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5" name="Rectangle 1">
            <a:extLst>
              <a:ext uri="{FF2B5EF4-FFF2-40B4-BE49-F238E27FC236}">
                <a16:creationId xmlns:a16="http://schemas.microsoft.com/office/drawing/2014/main" id="{6FB405C5-1DDB-41FE-A64F-B113EE34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295400"/>
            <a:ext cx="2476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PUBLIC HEALTH</a:t>
            </a:r>
            <a:endParaRPr lang="en-US" altLang="en-US" sz="2800"/>
          </a:p>
          <a:p>
            <a:pPr algn="justLow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5366" name="Rectangle 2">
            <a:extLst>
              <a:ext uri="{FF2B5EF4-FFF2-40B4-BE49-F238E27FC236}">
                <a16:creationId xmlns:a16="http://schemas.microsoft.com/office/drawing/2014/main" id="{AA56BC3A-5BC9-4349-A66F-7B356C925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812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pest/vector control;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pic>
        <p:nvPicPr>
          <p:cNvPr id="15367" name="Picture 4" descr="http://www.pestcontrol.ws/images/pests.jpg">
            <a:extLst>
              <a:ext uri="{FF2B5EF4-FFF2-40B4-BE49-F238E27FC236}">
                <a16:creationId xmlns:a16="http://schemas.microsoft.com/office/drawing/2014/main" id="{F07860E0-CD1E-41FE-B635-2C6C2D255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048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 descr="http://www.gptx.org/Modules/ShowImage.aspx?imageid=296">
            <a:extLst>
              <a:ext uri="{FF2B5EF4-FFF2-40B4-BE49-F238E27FC236}">
                <a16:creationId xmlns:a16="http://schemas.microsoft.com/office/drawing/2014/main" id="{EA20DC31-32F7-4758-8FB8-61643E09A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16383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 descr="http://taxdollars.ocregister.com/files/2009/03/lion-fight-300x232.jpg">
            <a:extLst>
              <a:ext uri="{FF2B5EF4-FFF2-40B4-BE49-F238E27FC236}">
                <a16:creationId xmlns:a16="http://schemas.microsoft.com/office/drawing/2014/main" id="{F19C749A-BF77-4AE9-A842-607D67CD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1752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http://wb5.itrademarket.com/pdimage/37/s_2501137_sany0060.jpg">
            <a:extLst>
              <a:ext uri="{FF2B5EF4-FFF2-40B4-BE49-F238E27FC236}">
                <a16:creationId xmlns:a16="http://schemas.microsoft.com/office/drawing/2014/main" id="{2A221E42-377F-47CA-A3E7-3EE0D9C1F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5DF7B-F559-4689-9C70-98F3487A371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B35ECC-9541-4958-B6CD-5A80A6F2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76CBFA-AFFF-4C80-873A-89E7549B35F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Rectangle 1">
            <a:extLst>
              <a:ext uri="{FF2B5EF4-FFF2-40B4-BE49-F238E27FC236}">
                <a16:creationId xmlns:a16="http://schemas.microsoft.com/office/drawing/2014/main" id="{678F6E58-A8C3-483C-82AF-51644ADD8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295400"/>
            <a:ext cx="2476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PUBLIC HEALTH</a:t>
            </a:r>
            <a:endParaRPr lang="en-US" altLang="en-US" sz="2800"/>
          </a:p>
          <a:p>
            <a:pPr algn="justLow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93ACA5FB-B2EB-41D8-8E97-E3EA5174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00400"/>
            <a:ext cx="762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infectious diseases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prevention and investigation;</a:t>
            </a:r>
            <a:endParaRPr lang="en-US" altLang="en-US" sz="2800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standards for activities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involving skin penetration, such as tattooing and body piercing; </a:t>
            </a:r>
            <a:endParaRPr lang="en-US" altLang="en-US" sz="2800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pic>
        <p:nvPicPr>
          <p:cNvPr id="16390" name="Picture 2" descr="http://images.aarogya.com/aarogya/images/prevention-better.jpg">
            <a:extLst>
              <a:ext uri="{FF2B5EF4-FFF2-40B4-BE49-F238E27FC236}">
                <a16:creationId xmlns:a16="http://schemas.microsoft.com/office/drawing/2014/main" id="{EA0F8E8B-586B-4FD0-AEF9-B9385BF1A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2574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http://ahmedabad.burrp.com/images/e/f/6/photo_aaryans-tattoo-body-piercing_judges-bungalow_ahmedabad@f6io8xhg_1bc5_1_150.jpg">
            <a:extLst>
              <a:ext uri="{FF2B5EF4-FFF2-40B4-BE49-F238E27FC236}">
                <a16:creationId xmlns:a16="http://schemas.microsoft.com/office/drawing/2014/main" id="{5983C561-EFC8-4E87-A3E3-8942EE6B5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24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 descr="http://www.kids-care.com/DW-Images/DW-Misc/tattoo2.jpg">
            <a:extLst>
              <a:ext uri="{FF2B5EF4-FFF2-40B4-BE49-F238E27FC236}">
                <a16:creationId xmlns:a16="http://schemas.microsoft.com/office/drawing/2014/main" id="{5498076D-ABC5-454F-89C3-E61EDDD6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22860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97E4A-E155-4E46-938A-D5E3BD3D6D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A084C-2AC4-4C75-AE56-0B29D6CD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5F99D2-BF9F-43AD-A8F2-39B82700CEE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9697FC23-E6D7-499D-A7FA-84AF41AED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295400"/>
            <a:ext cx="2476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PUBLIC HEALTH</a:t>
            </a:r>
            <a:endParaRPr lang="en-US" altLang="en-US" sz="2800"/>
          </a:p>
          <a:p>
            <a:pPr algn="justLow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906F7DB3-D640-4924-85D9-253B1B04D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828800"/>
            <a:ext cx="4724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building safety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en-US" altLang="en-US" sz="2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noise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other nuisance issues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; and</a:t>
            </a:r>
            <a:endParaRPr lang="en-US" altLang="en-US" sz="2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public health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emergency management /    planning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pic>
        <p:nvPicPr>
          <p:cNvPr id="17414" name="Picture 2" descr="http://t0.gstatic.com/images?q=tbn:ANd9GcQqJVMQPk5QhZV_XQgpdyvmCJjMolC1Mp7inRmXRCmh78Tn2Ebn">
            <a:extLst>
              <a:ext uri="{FF2B5EF4-FFF2-40B4-BE49-F238E27FC236}">
                <a16:creationId xmlns:a16="http://schemas.microsoft.com/office/drawing/2014/main" id="{EA5853E2-F52F-4AF9-9F8A-F3362164B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http://www.blogcdn.com/www.autoblog.com/media/2010/09/stadium-collapse.jpg">
            <a:extLst>
              <a:ext uri="{FF2B5EF4-FFF2-40B4-BE49-F238E27FC236}">
                <a16:creationId xmlns:a16="http://schemas.microsoft.com/office/drawing/2014/main" id="{3215983D-E4E1-4F17-AE3E-7D33ACD6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78288"/>
            <a:ext cx="30480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 descr="http://news.bbc.co.uk/olmedia/1315000/images/_1316066_stadium_collapse_3oo.jpg">
            <a:extLst>
              <a:ext uri="{FF2B5EF4-FFF2-40B4-BE49-F238E27FC236}">
                <a16:creationId xmlns:a16="http://schemas.microsoft.com/office/drawing/2014/main" id="{AC4FB723-71CE-4578-A0C5-E553A647A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33528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81D5E1-71ED-4A2B-9C9A-CDBD4529D5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C78C4C-8E1A-4992-8A6A-80DBA3DC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CB2CC9-619E-49C5-AD57-F58D7EA50C3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DCD90A4B-94E2-489F-900D-325DDC4DB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19200"/>
            <a:ext cx="3006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737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MEDICAL CARE</a:t>
            </a:r>
            <a:endParaRPr lang="en-US" altLang="en-US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38EF3A36-EB7B-4AC4-81C3-8FEAE30DF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81200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</a:rPr>
              <a:t>Suitable medical facilities</a:t>
            </a:r>
            <a:r>
              <a:rPr lang="en-US" altLang="en-US" sz="2800"/>
              <a:t>, such as a </a:t>
            </a:r>
            <a:r>
              <a:rPr lang="en-US" altLang="en-US" sz="2800" u="sng">
                <a:solidFill>
                  <a:srgbClr val="FF0000"/>
                </a:solidFill>
              </a:rPr>
              <a:t>first aid room</a:t>
            </a:r>
            <a:r>
              <a:rPr lang="en-US" altLang="en-US" sz="2800"/>
              <a:t>, </a:t>
            </a:r>
            <a:r>
              <a:rPr lang="en-US" altLang="en-US" sz="2800" u="sng">
                <a:solidFill>
                  <a:srgbClr val="FF0000"/>
                </a:solidFill>
              </a:rPr>
              <a:t>tent</a:t>
            </a:r>
            <a:r>
              <a:rPr lang="en-US" altLang="en-US" sz="2800"/>
              <a:t>, or </a:t>
            </a:r>
            <a:r>
              <a:rPr lang="en-US" altLang="en-US" sz="2800">
                <a:solidFill>
                  <a:srgbClr val="FF0000"/>
                </a:solidFill>
              </a:rPr>
              <a:t>vehicle</a:t>
            </a:r>
            <a:r>
              <a:rPr lang="en-US" altLang="en-US" sz="2800"/>
              <a:t>, should be on-site. It should be clearly identified and easily accessible.</a:t>
            </a:r>
          </a:p>
        </p:txBody>
      </p:sp>
      <p:pic>
        <p:nvPicPr>
          <p:cNvPr id="18438" name="Picture 3" descr="http://t0.gstatic.com/images?q=tbn:ANd9GcTjycnm7-Sr-x0sHu6hMbLNvUAHnUuYTHG6SiuCCKt1ed-iraij&amp;t=1">
            <a:extLst>
              <a:ext uri="{FF2B5EF4-FFF2-40B4-BE49-F238E27FC236}">
                <a16:creationId xmlns:a16="http://schemas.microsoft.com/office/drawing/2014/main" id="{147A8DF1-8EDC-4926-82CA-9CF3A84D1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http://www.exclusivesurflottery.com.au/img/slfLotteries/whereYourMoneyGoes/firstAidSupplies/first_aid_treatment.jpg">
            <a:extLst>
              <a:ext uri="{FF2B5EF4-FFF2-40B4-BE49-F238E27FC236}">
                <a16:creationId xmlns:a16="http://schemas.microsoft.com/office/drawing/2014/main" id="{DB71A5FA-3FB8-4C57-9AD9-27E02C351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857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http://www.edsfat.org.uk/images/beds.jpg">
            <a:extLst>
              <a:ext uri="{FF2B5EF4-FFF2-40B4-BE49-F238E27FC236}">
                <a16:creationId xmlns:a16="http://schemas.microsoft.com/office/drawing/2014/main" id="{FF144AC9-FFB3-41AE-AC0C-A4A4F099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2533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 descr="http://www.replant.ca/photos/camp/www-replant-ca_camp_37.jpg">
            <a:extLst>
              <a:ext uri="{FF2B5EF4-FFF2-40B4-BE49-F238E27FC236}">
                <a16:creationId xmlns:a16="http://schemas.microsoft.com/office/drawing/2014/main" id="{E7C25A62-E5DB-4888-B3C8-D35FA34F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6E05B-6C52-4A1F-8641-18075D5C315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753C04-8105-49A5-8E4E-FA080CE5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02C40B-6DE1-43B5-BABF-8C93F7528B3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310C6EF-3113-4363-89ED-EC6D17CAC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438400"/>
            <a:ext cx="2011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Ambulances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09567987-A975-44F2-AE17-C6EB75FFA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95600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relevant ambulance service must be consulted to determine ambulance requirements for the event. </a:t>
            </a:r>
          </a:p>
        </p:txBody>
      </p:sp>
      <p:pic>
        <p:nvPicPr>
          <p:cNvPr id="19462" name="Picture 2" descr="http://www.capecodfd.com/Pics%20Appar%202/Pic%20OB%20A564%20060306%206353.jpg">
            <a:extLst>
              <a:ext uri="{FF2B5EF4-FFF2-40B4-BE49-F238E27FC236}">
                <a16:creationId xmlns:a16="http://schemas.microsoft.com/office/drawing/2014/main" id="{1AD3BD58-E55E-43A0-B268-E385EA8F4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52863"/>
            <a:ext cx="319087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1">
            <a:extLst>
              <a:ext uri="{FF2B5EF4-FFF2-40B4-BE49-F238E27FC236}">
                <a16:creationId xmlns:a16="http://schemas.microsoft.com/office/drawing/2014/main" id="{6C09876D-78BF-418C-AAD1-EAF43FC1F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95400"/>
            <a:ext cx="3006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737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MEDICAL CARE</a:t>
            </a:r>
            <a:endParaRPr lang="en-US" altLang="en-US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727124-63E7-4DC9-8A6E-F393E6B85E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F1165-8C70-4750-A84E-2EF1BF82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E40C87-648F-453A-865B-EF6201DFCEF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4" name="Rectangle 1">
            <a:extLst>
              <a:ext uri="{FF2B5EF4-FFF2-40B4-BE49-F238E27FC236}">
                <a16:creationId xmlns:a16="http://schemas.microsoft.com/office/drawing/2014/main" id="{B901FA8E-7FB4-4370-9740-042909395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219200"/>
            <a:ext cx="286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Medical </a:t>
            </a: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Logistics</a:t>
            </a:r>
            <a:endParaRPr lang="en-US" altLang="en-US" sz="2800" b="1" u="sng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37EE812B-C0CC-4A08-874C-909D61CA5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828800"/>
            <a:ext cx="6248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many medical logistic issues to be considered in the planning of an event including:</a:t>
            </a:r>
            <a:endParaRPr lang="en-US" altLang="en-US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E7CABD00-CDF2-4AB3-AE46-BEFD58C0A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397250"/>
            <a:ext cx="67818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medical staff operate in a facility to which the </a:t>
            </a: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injured must make their way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or will clearly identified medical teams patrol spectator areas?</a:t>
            </a:r>
          </a:p>
          <a:p>
            <a:pPr algn="justLow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there </a:t>
            </a: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vehicles to transport spectators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the medical facility?</a:t>
            </a:r>
            <a:endParaRPr lang="en-US" altLang="en-US" sz="24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79611E-5CC1-4F93-9AF7-255F26BF0C0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6FCFE8-8ACA-46CA-A578-4594AAD4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D66D0C-1A6D-4CB3-A7E5-BC02D8130138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id="{1DE30B04-1020-49F3-A8BC-1289E8BC5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046288"/>
            <a:ext cx="6934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medical vehicles be appropriate to the terrain? For example, </a:t>
            </a: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four-wheel-drive vehicles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be required for off-road areas, and golf carts or similar vehicles for high-density spectator areas.</a:t>
            </a:r>
          </a:p>
          <a:p>
            <a:pPr algn="justLow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24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an ambulance is not required, will a </a:t>
            </a:r>
            <a:r>
              <a:rPr lang="en-US" altLang="en-US" sz="2400" u="sng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chauffeur system</a:t>
            </a:r>
            <a:r>
              <a:rPr lang="en-US" altLang="en-US" sz="24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provided to transport persons from the medical facility to their own transport?</a:t>
            </a:r>
            <a:endParaRPr lang="en-US" altLang="en-US" sz="24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9" name="Rectangle 1">
            <a:extLst>
              <a:ext uri="{FF2B5EF4-FFF2-40B4-BE49-F238E27FC236}">
                <a16:creationId xmlns:a16="http://schemas.microsoft.com/office/drawing/2014/main" id="{C9547350-A8C0-4511-9FD5-C4866D5A2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219200"/>
            <a:ext cx="286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Medical Logistics</a:t>
            </a:r>
            <a:endParaRPr lang="en-US" altLang="en-US" sz="28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98319-2820-4D68-8196-42B42263D4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2A1F6-01A9-485E-88FC-23418439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0C543C-3751-4C13-A352-26286FB186B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Rectangle 1">
            <a:extLst>
              <a:ext uri="{FF2B5EF4-FFF2-40B4-BE49-F238E27FC236}">
                <a16:creationId xmlns:a16="http://schemas.microsoft.com/office/drawing/2014/main" id="{82156C1C-A006-4EE9-B6E0-07E7F14E5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687513"/>
            <a:ext cx="61722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will medical staff be notified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or summoned to </a:t>
            </a: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spectators requiring assistance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widespread spectator areas?</a:t>
            </a:r>
          </a:p>
          <a:p>
            <a:pPr algn="justLow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24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means of </a:t>
            </a: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will be available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attending medical personnel to communicate with off-site medical staff, event organisers, security and other support staff?</a:t>
            </a:r>
          </a:p>
          <a:p>
            <a:pPr algn="justLow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24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any sponsorship conflicts between the event sponsor and any medical service sponsors?</a:t>
            </a:r>
            <a:endParaRPr lang="en-US" altLang="en-US" sz="2400" u="sng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3" name="Rectangle 1">
            <a:extLst>
              <a:ext uri="{FF2B5EF4-FFF2-40B4-BE49-F238E27FC236}">
                <a16:creationId xmlns:a16="http://schemas.microsoft.com/office/drawing/2014/main" id="{5DA16244-E28F-4F26-A4C6-9A8AEE10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219200"/>
            <a:ext cx="286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Medical Logistics</a:t>
            </a:r>
            <a:endParaRPr lang="en-US" altLang="en-US" sz="28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9A8A8D-75F1-4696-BE53-DC1ADD5A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E3AB9-CF4E-46C4-BB9B-A00350E1FDE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118B5D2-6388-4038-9C90-22F0B3942B5A}"/>
              </a:ext>
            </a:extLst>
          </p:cNvPr>
          <p:cNvSpPr/>
          <p:nvPr/>
        </p:nvSpPr>
        <p:spPr>
          <a:xfrm>
            <a:off x="5867400" y="5257800"/>
            <a:ext cx="25908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8075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B3B608-8676-4579-AD1C-F98A3125F8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B1368-8023-4CED-8855-F418F012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2444EE-3611-4737-967F-D5CEA8BC56B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182" name="Rectangle 1">
            <a:extLst>
              <a:ext uri="{FF2B5EF4-FFF2-40B4-BE49-F238E27FC236}">
                <a16:creationId xmlns:a16="http://schemas.microsoft.com/office/drawing/2014/main" id="{D3776EE1-AD5A-467A-BC35-027B59C03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58937"/>
            <a:ext cx="4800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cs typeface="Times New Roman" panose="02020603050405020304" pitchFamily="18" charset="0"/>
              </a:rPr>
              <a:t>Mass gatherings</a:t>
            </a:r>
            <a:r>
              <a:rPr lang="en-US" altLang="en-US" sz="2800" u="sng" dirty="0"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Times New Roman" panose="02020603050405020304" pitchFamily="18" charset="0"/>
              </a:rPr>
              <a:t>are 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events</a:t>
            </a:r>
            <a:r>
              <a:rPr lang="en-US" altLang="en-US" sz="2800" dirty="0">
                <a:cs typeface="Times New Roman" panose="02020603050405020304" pitchFamily="18" charset="0"/>
              </a:rPr>
              <a:t> attended by a 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sufficient number of people </a:t>
            </a:r>
            <a:r>
              <a:rPr lang="en-US" altLang="en-US" sz="2800" dirty="0">
                <a:cs typeface="Times New Roman" panose="02020603050405020304" pitchFamily="18" charset="0"/>
              </a:rPr>
              <a:t>to strain the planning and response resources of the host community, state/province/, nation, or region where it is being held.</a:t>
            </a:r>
            <a:endParaRPr lang="en-US" altLang="en-US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83" name="Picture 3" descr="http://1.bp.blogspot.com/_DnmjuQRMFfc/SwGKLPBFpYI/AAAAAAAAAn4/Ts2kPDEOH30/s1600/crowds.jpg">
            <a:extLst>
              <a:ext uri="{FF2B5EF4-FFF2-40B4-BE49-F238E27FC236}">
                <a16:creationId xmlns:a16="http://schemas.microsoft.com/office/drawing/2014/main" id="{1DF256D3-4490-48B1-822F-ABD8F3D3E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9797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75129E-123B-4B69-B0A1-BF9BC1457A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C4DCBA-1539-45F6-8427-61930DAC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FE5511-FCC8-404A-A9CF-4D4649D5C44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196" name="Rectangle 1">
            <a:extLst>
              <a:ext uri="{FF2B5EF4-FFF2-40B4-BE49-F238E27FC236}">
                <a16:creationId xmlns:a16="http://schemas.microsoft.com/office/drawing/2014/main" id="{94796836-F9BE-4F28-80C1-74952D8E0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219200"/>
            <a:ext cx="4287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737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APPROVAL FOR EVENT</a:t>
            </a:r>
            <a:endParaRPr lang="en-US" altLang="en-US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137E9972-5873-4229-B82C-3F4D5A266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33600"/>
            <a:ext cx="7010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Event organizers </a:t>
            </a:r>
            <a:r>
              <a:rPr lang="en-US" altLang="en-US" sz="2800"/>
              <a:t>usually </a:t>
            </a:r>
            <a:r>
              <a:rPr lang="en-US" altLang="en-US" sz="2800">
                <a:solidFill>
                  <a:srgbClr val="FF0000"/>
                </a:solidFill>
              </a:rPr>
              <a:t>must gain approval </a:t>
            </a:r>
            <a:r>
              <a:rPr lang="en-US" altLang="en-US" sz="2800"/>
              <a:t>from local, and sometimes state, authorities to hold public events. Information on the approval process should be obtained</a:t>
            </a:r>
          </a:p>
        </p:txBody>
      </p:sp>
      <p:pic>
        <p:nvPicPr>
          <p:cNvPr id="8198" name="Picture 3" descr="http://www.boingboing.net/images/spectaclenascar-1.jpg">
            <a:extLst>
              <a:ext uri="{FF2B5EF4-FFF2-40B4-BE49-F238E27FC236}">
                <a16:creationId xmlns:a16="http://schemas.microsoft.com/office/drawing/2014/main" id="{D6B3F53B-5E35-4C49-BBEE-AACA64C8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0005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64F0D-80F7-492A-83B0-AA15B7D342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B84F0D-5BAD-4D81-ADFC-9439D17D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EB0405-2080-4BEF-A2AB-BD99C28D9023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220" name="Rectangle 1">
            <a:extLst>
              <a:ext uri="{FF2B5EF4-FFF2-40B4-BE49-F238E27FC236}">
                <a16:creationId xmlns:a16="http://schemas.microsoft.com/office/drawing/2014/main" id="{B83FEAC4-819F-48C1-8B46-F8DA08816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95400"/>
            <a:ext cx="274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737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LEGAL ISSUES</a:t>
            </a:r>
            <a:endParaRPr lang="en-US" altLang="en-US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05E778E3-1052-4B0C-AE55-DA40E443B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133600"/>
            <a:ext cx="6553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There is usually some </a:t>
            </a:r>
            <a:r>
              <a:rPr lang="en-US" altLang="en-US" sz="2800" u="sng">
                <a:solidFill>
                  <a:srgbClr val="FF0000"/>
                </a:solidFill>
              </a:rPr>
              <a:t>form of legislation </a:t>
            </a:r>
            <a:r>
              <a:rPr lang="en-US" altLang="en-US" sz="2800"/>
              <a:t>which </a:t>
            </a:r>
            <a:r>
              <a:rPr lang="en-US" altLang="en-US" sz="2800" u="sng">
                <a:solidFill>
                  <a:srgbClr val="FF0000"/>
                </a:solidFill>
              </a:rPr>
              <a:t>governs or restricts public events </a:t>
            </a:r>
            <a:r>
              <a:rPr lang="en-US" altLang="en-US" sz="2800"/>
              <a:t>or aspects thereof.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</a:rPr>
              <a:t>In some cases</a:t>
            </a:r>
            <a:r>
              <a:rPr lang="en-US" altLang="en-US" sz="2800"/>
              <a:t>, particularly for extremely large or high impact events, special State or local legislation for the event may required.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F1CA9-42B2-432F-A380-AADEFE5F568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E78D1-17AD-462D-812E-2270C058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DF1637-9AF5-4E54-AEE3-A6A4F4E1D05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29D62BB5-7ED7-4BAE-AC56-C595CF727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841500"/>
            <a:ext cx="3810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may be necessary to consider a number of </a:t>
            </a: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 venues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event.</a:t>
            </a:r>
          </a:p>
          <a:p>
            <a:pPr algn="justLow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FA6C03B2-9322-4369-9733-8F1C9B30E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447800"/>
            <a:ext cx="144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7379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VENUE</a:t>
            </a:r>
            <a:endParaRPr lang="en-US" altLang="en-US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9" descr="http://bp1.blogger.com/_VUlzPdlnZ2o/R_zdp7GsVxI/AAAAAAAAAB4/2KLS4E06SCA/s400/800px-Critical_mass_budapest3_4.22.2006.jpg">
            <a:extLst>
              <a:ext uri="{FF2B5EF4-FFF2-40B4-BE49-F238E27FC236}">
                <a16:creationId xmlns:a16="http://schemas.microsoft.com/office/drawing/2014/main" id="{7D0062FA-D54C-4E71-A40C-8FD101A8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6687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6">
            <a:extLst>
              <a:ext uri="{FF2B5EF4-FFF2-40B4-BE49-F238E27FC236}">
                <a16:creationId xmlns:a16="http://schemas.microsoft.com/office/drawing/2014/main" id="{9430E600-665A-4338-BC1B-5D29B3E20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724400"/>
            <a:ext cx="7010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Emergency managers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be able to </a:t>
            </a:r>
            <a:r>
              <a:rPr lang="en-US" altLang="en-US" sz="2800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recommend appropriate venues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 on health and safety considerations</a:t>
            </a:r>
            <a:endParaRPr lang="en-US" altLang="en-US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AE4A7-EFFD-43D7-B47D-DA3A3D17AB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DE29B7-D800-426C-9E17-01574F995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5C4B8F-1D2A-4375-8441-0216B89A4B2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5297" name="Rectangle 1">
            <a:extLst>
              <a:ext uri="{FF2B5EF4-FFF2-40B4-BE49-F238E27FC236}">
                <a16:creationId xmlns:a16="http://schemas.microsoft.com/office/drawing/2014/main" id="{CB53F640-467B-4649-BF83-517DF5A36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19200"/>
            <a:ext cx="1479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Hazards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7BA29E21-5523-4728-B3B4-9F54E72EF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33600"/>
            <a:ext cx="6934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 lines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could be brought down by a severe storm;</a:t>
            </a:r>
            <a:endParaRPr lang="en-US" altLang="en-US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 ways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may be prone to flooding;</a:t>
            </a:r>
            <a:endParaRPr lang="en-US" altLang="en-US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0037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bush fires;</a:t>
            </a:r>
            <a:endParaRPr lang="en-US" altLang="en-US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 winds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altLang="en-US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Extremes of temperature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and</a:t>
            </a:r>
            <a:endParaRPr lang="en-US" altLang="en-US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Pests, large animals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pollens and poisonous plants.</a:t>
            </a:r>
            <a:endParaRPr lang="en-US" altLang="en-US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C5C3F-4486-4253-AF34-3BC7749C6C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D54BF-3B18-4236-BBD8-EE8FC48C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90F7C1-C5E8-4602-87D8-D01B7EB373C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292" name="Rectangle 1">
            <a:extLst>
              <a:ext uri="{FF2B5EF4-FFF2-40B4-BE49-F238E27FC236}">
                <a16:creationId xmlns:a16="http://schemas.microsoft.com/office/drawing/2014/main" id="{19317DDB-A45F-4F6E-9C2C-123AE9D95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295400"/>
            <a:ext cx="502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 and </a:t>
            </a:r>
            <a:r>
              <a:rPr lang="en-US" altLang="en-US" sz="2800" b="1" u="sng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Outlet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Health and Emergency Services</a:t>
            </a:r>
            <a:endParaRPr lang="en-US" altLang="en-US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5A2EAC30-4CA2-4388-A2F4-321D455FF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514600"/>
            <a:ext cx="426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/>
              <a:t>Planning</a:t>
            </a:r>
            <a:r>
              <a:rPr lang="en-US" altLang="en-US" sz="2800"/>
              <a:t> should ensure that </a:t>
            </a:r>
            <a:r>
              <a:rPr lang="en-US" altLang="en-US" sz="2800">
                <a:solidFill>
                  <a:srgbClr val="FF0000"/>
                </a:solidFill>
              </a:rPr>
              <a:t>emergency services personnel</a:t>
            </a:r>
            <a:r>
              <a:rPr lang="en-US" altLang="en-US" sz="2800"/>
              <a:t> have </a:t>
            </a:r>
            <a:r>
              <a:rPr lang="en-US" altLang="en-US" sz="2800" u="sng"/>
              <a:t>access to all subsections of the venue</a:t>
            </a:r>
            <a:r>
              <a:rPr lang="en-US" altLang="en-US" sz="2800"/>
              <a:t>, including performance, spectator and parking areas.</a:t>
            </a:r>
          </a:p>
        </p:txBody>
      </p:sp>
      <p:pic>
        <p:nvPicPr>
          <p:cNvPr id="12294" name="Picture 3" descr="http://www.mandarinoriental.com/washington/Images/floorplan_meeting_pop.jpg">
            <a:extLst>
              <a:ext uri="{FF2B5EF4-FFF2-40B4-BE49-F238E27FC236}">
                <a16:creationId xmlns:a16="http://schemas.microsoft.com/office/drawing/2014/main" id="{D5EC2FA3-E55F-41A3-9715-AAF66CB6D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262581-9FEE-4E18-84EA-BBADFB703A6F}"/>
              </a:ext>
            </a:extLst>
          </p:cNvPr>
          <p:cNvCxnSpPr/>
          <p:nvPr/>
        </p:nvCxnSpPr>
        <p:spPr>
          <a:xfrm rot="5400000" flipH="1" flipV="1">
            <a:off x="5219700" y="3924300"/>
            <a:ext cx="609600" cy="381000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74ECF5-7449-4543-970E-E17B1C0373E5}"/>
              </a:ext>
            </a:extLst>
          </p:cNvPr>
          <p:cNvCxnSpPr/>
          <p:nvPr/>
        </p:nvCxnSpPr>
        <p:spPr>
          <a:xfrm rot="5400000" flipH="1" flipV="1">
            <a:off x="6591300" y="5219700"/>
            <a:ext cx="609600" cy="381000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6CD91B-B77A-4D13-85FA-955486995D01}"/>
              </a:ext>
            </a:extLst>
          </p:cNvPr>
          <p:cNvCxnSpPr/>
          <p:nvPr/>
        </p:nvCxnSpPr>
        <p:spPr>
          <a:xfrm rot="10800000">
            <a:off x="8763000" y="4343400"/>
            <a:ext cx="381000" cy="304800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45E535-614C-4083-9E34-F4A58458FE5B}"/>
              </a:ext>
            </a:extLst>
          </p:cNvPr>
          <p:cNvCxnSpPr/>
          <p:nvPr/>
        </p:nvCxnSpPr>
        <p:spPr>
          <a:xfrm rot="16200000" flipH="1">
            <a:off x="5753100" y="2095500"/>
            <a:ext cx="533400" cy="152400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98DCF-5C3C-423A-A92A-2589671E1C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5CDAD-60DA-4C06-991F-5C245A45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2A08BB-C01C-41CB-AF18-5F086DC617E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3316" name="Rectangle 1">
            <a:extLst>
              <a:ext uri="{FF2B5EF4-FFF2-40B4-BE49-F238E27FC236}">
                <a16:creationId xmlns:a16="http://schemas.microsoft.com/office/drawing/2014/main" id="{921C491D-5F59-42ED-A2C6-E2201E28A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43000"/>
            <a:ext cx="2476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PUBLIC HEALTH</a:t>
            </a:r>
            <a:endParaRPr lang="en-US" altLang="en-US" sz="2800"/>
          </a:p>
          <a:p>
            <a:pPr algn="justLow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C2538DC8-5BC7-43AB-AF0B-89C37C57F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99415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safe and adequate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 supply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altLang="en-US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Low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safety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altLang="en-US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11" descr="http://www.amblusaka.um.dk/NR/rdonlyres/FF9A6397-7B44-4BC3-A8E7-D7C8083C3C53/0/newablutionblock.JPG">
            <a:extLst>
              <a:ext uri="{FF2B5EF4-FFF2-40B4-BE49-F238E27FC236}">
                <a16:creationId xmlns:a16="http://schemas.microsoft.com/office/drawing/2014/main" id="{91D624C0-CFA3-4A9E-BBA3-7B11F25AF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3" descr="http://www.aai.org.au/operations/pakistan/2010/0915/Safe-drinking-water-being-delivered-to-a-displaced-persons-camp.jpg">
            <a:extLst>
              <a:ext uri="{FF2B5EF4-FFF2-40B4-BE49-F238E27FC236}">
                <a16:creationId xmlns:a16="http://schemas.microsoft.com/office/drawing/2014/main" id="{F35A8B32-F412-40A7-AC8B-B259329BF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5241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5" descr="http://blog.mlive.com/entertainmentnow_impact/2008/04/large_Mexican_Street_Food.jpg">
            <a:extLst>
              <a:ext uri="{FF2B5EF4-FFF2-40B4-BE49-F238E27FC236}">
                <a16:creationId xmlns:a16="http://schemas.microsoft.com/office/drawing/2014/main" id="{4E3F4003-81B3-40FC-8E9A-3E7F65A0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32766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http://imghost1.indiamart.com/data2/LP/MK/MY-685390/9waste-management-system-250x250.jpg">
            <a:extLst>
              <a:ext uri="{FF2B5EF4-FFF2-40B4-BE49-F238E27FC236}">
                <a16:creationId xmlns:a16="http://schemas.microsoft.com/office/drawing/2014/main" id="{521CD56F-33FE-4754-A7E6-FE4F64C4A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19200" r="7201" b="20000"/>
          <a:stretch>
            <a:fillRect/>
          </a:stretch>
        </p:blipFill>
        <p:spPr bwMode="auto">
          <a:xfrm>
            <a:off x="2057400" y="4419600"/>
            <a:ext cx="205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0FF2B-0748-46A9-B04D-71E33B5E390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/>
              <a:t>4/3/2011</a:t>
            </a:r>
            <a:r>
              <a:rPr lang="ar-EG"/>
              <a:t>   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97C19A-D98C-474E-88C3-CAB040BD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F91667-8DC7-4973-9611-302ECF267D2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4341" name="Rectangle 1">
            <a:extLst>
              <a:ext uri="{FF2B5EF4-FFF2-40B4-BE49-F238E27FC236}">
                <a16:creationId xmlns:a16="http://schemas.microsoft.com/office/drawing/2014/main" id="{7F3A151E-8138-4C81-8A10-656B1EDAA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295400"/>
            <a:ext cx="2476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PUBLIC HEALTH</a:t>
            </a:r>
            <a:endParaRPr lang="en-US" altLang="en-US" sz="2800"/>
          </a:p>
          <a:p>
            <a:pPr algn="justLow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4342" name="Rectangle 2">
            <a:extLst>
              <a:ext uri="{FF2B5EF4-FFF2-40B4-BE49-F238E27FC236}">
                <a16:creationId xmlns:a16="http://schemas.microsoft.com/office/drawing/2014/main" id="{C956E2CC-CF1D-463E-BA1B-72E62293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3528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sanitation requirements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waste management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en-US" altLang="en-US" sz="2800">
              <a:latin typeface="Arial" panose="020B0604020202020204" pitchFamily="34" charset="0"/>
            </a:endParaRPr>
          </a:p>
          <a:p>
            <a:pPr algn="justLow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water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swimming pool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safety;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pic>
        <p:nvPicPr>
          <p:cNvPr id="14343" name="Picture 2" descr="http://wapedia.mobi/thumb/7ef4502/en/fixed/470/626/Sanisette.jpg?format=jpg">
            <a:extLst>
              <a:ext uri="{FF2B5EF4-FFF2-40B4-BE49-F238E27FC236}">
                <a16:creationId xmlns:a16="http://schemas.microsoft.com/office/drawing/2014/main" id="{3210342B-E768-43D5-AA51-25295907C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16002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http://www.co-operative.coop/PageFiles/55785350/UNICEF-toilet.jpg">
            <a:extLst>
              <a:ext uri="{FF2B5EF4-FFF2-40B4-BE49-F238E27FC236}">
                <a16:creationId xmlns:a16="http://schemas.microsoft.com/office/drawing/2014/main" id="{06715FB8-F89C-46E5-AB04-47E0121FD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25336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" descr="http://3.bp.blogspot.com/_xb87GPqBSPU/TVD1QTsSKCI/AAAAAAAACRc/LiqGi70zI2s/s400/IMG_0009ed.jpg">
            <a:extLst>
              <a:ext uri="{FF2B5EF4-FFF2-40B4-BE49-F238E27FC236}">
                <a16:creationId xmlns:a16="http://schemas.microsoft.com/office/drawing/2014/main" id="{7C6D46F5-1454-41BE-A1E7-C01EFD8C6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1242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587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Andalus</vt:lpstr>
      <vt:lpstr>Arial</vt:lpstr>
      <vt:lpstr>Calibri</vt:lpstr>
      <vt:lpstr>Symbol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Prof. Messeiry</dc:creator>
  <cp:lastModifiedBy>Mamduh A. Elmesseiry</cp:lastModifiedBy>
  <cp:revision>97</cp:revision>
  <dcterms:created xsi:type="dcterms:W3CDTF">2011-04-03T16:52:14Z</dcterms:created>
  <dcterms:modified xsi:type="dcterms:W3CDTF">2019-01-18T10:16:49Z</dcterms:modified>
</cp:coreProperties>
</file>