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71" r:id="rId11"/>
    <p:sldId id="297" r:id="rId12"/>
    <p:sldId id="269" r:id="rId13"/>
    <p:sldId id="314" r:id="rId14"/>
    <p:sldId id="298" r:id="rId15"/>
    <p:sldId id="306" r:id="rId16"/>
    <p:sldId id="307" r:id="rId17"/>
    <p:sldId id="308" r:id="rId18"/>
    <p:sldId id="301" r:id="rId19"/>
    <p:sldId id="309" r:id="rId20"/>
    <p:sldId id="310" r:id="rId21"/>
    <p:sldId id="311" r:id="rId22"/>
    <p:sldId id="312" r:id="rId23"/>
    <p:sldId id="305" r:id="rId24"/>
    <p:sldId id="313" r:id="rId25"/>
    <p:sldId id="315" r:id="rId26"/>
    <p:sldId id="316" r:id="rId27"/>
    <p:sldId id="270" r:id="rId28"/>
    <p:sldId id="272" r:id="rId29"/>
    <p:sldId id="273" r:id="rId30"/>
    <p:sldId id="27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2214-9B47-4A12-BBED-582224DC41C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71A0-5F4F-4674-8676-EAFB90E9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6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2214-9B47-4A12-BBED-582224DC41C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71A0-5F4F-4674-8676-EAFB90E9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0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2214-9B47-4A12-BBED-582224DC41C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71A0-5F4F-4674-8676-EAFB90E9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9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2214-9B47-4A12-BBED-582224DC41C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71A0-5F4F-4674-8676-EAFB90E9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4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2214-9B47-4A12-BBED-582224DC41C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71A0-5F4F-4674-8676-EAFB90E9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1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2214-9B47-4A12-BBED-582224DC41C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71A0-5F4F-4674-8676-EAFB90E9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9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2214-9B47-4A12-BBED-582224DC41C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71A0-5F4F-4674-8676-EAFB90E9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3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2214-9B47-4A12-BBED-582224DC41C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71A0-5F4F-4674-8676-EAFB90E9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2214-9B47-4A12-BBED-582224DC41C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71A0-5F4F-4674-8676-EAFB90E9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4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2214-9B47-4A12-BBED-582224DC41C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71A0-5F4F-4674-8676-EAFB90E9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5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2214-9B47-4A12-BBED-582224DC41C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71A0-5F4F-4674-8676-EAFB90E9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8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A2214-9B47-4A12-BBED-582224DC41C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671A0-5F4F-4674-8676-EAFB90E91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8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ro.who.int/ar/about-who/public-health-functions/health-promotion-disease-preventio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Education and Promotion (Concepts)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58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22908A-F1D2-4EE4-BF6F-C67227AA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Influence Human Behaviors</a:t>
            </a:r>
            <a:endParaRPr lang="ar-S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8104A2C-3741-4B25-A8C8-75F975300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812" y="1488936"/>
            <a:ext cx="9435988" cy="5369064"/>
          </a:xfrm>
        </p:spPr>
        <p:txBody>
          <a:bodyPr>
            <a:normAutofit fontScale="92500" lnSpcReduction="20000"/>
          </a:bodyPr>
          <a:lstStyle/>
          <a:p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Environmental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structure</a:t>
            </a:r>
          </a:p>
          <a:p>
            <a:pPr lvl="1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Neighborhood</a:t>
            </a:r>
          </a:p>
          <a:p>
            <a:pPr lvl="1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Racism     </a:t>
            </a:r>
          </a:p>
          <a:p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Behavioral/ Lifestyle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Diet</a:t>
            </a:r>
          </a:p>
          <a:p>
            <a:pPr lvl="1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Substance abuse</a:t>
            </a:r>
          </a:p>
          <a:p>
            <a:pPr lvl="1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Exercise</a:t>
            </a:r>
          </a:p>
          <a:p>
            <a:pPr lvl="1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Seat belt use</a:t>
            </a:r>
          </a:p>
          <a:p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Religion</a:t>
            </a:r>
          </a:p>
          <a:p>
            <a:pPr lvl="1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Ethnicity</a:t>
            </a:r>
          </a:p>
          <a:p>
            <a:pPr lvl="1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and meanings of health and illness</a:t>
            </a:r>
          </a:p>
        </p:txBody>
      </p:sp>
    </p:spTree>
    <p:extLst>
      <p:ext uri="{BB962C8B-B14F-4D97-AF65-F5344CB8AC3E}">
        <p14:creationId xmlns:p14="http://schemas.microsoft.com/office/powerpoint/2010/main" val="1397353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4C15E-0254-E24C-869F-BDE2A081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668" y="275422"/>
            <a:ext cx="10144663" cy="1135679"/>
          </a:xfrm>
        </p:spPr>
        <p:txBody>
          <a:bodyPr>
            <a:normAutofit/>
          </a:bodyPr>
          <a:lstStyle/>
          <a:p>
            <a:pPr marL="0" indent="0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Influence Human Behaviors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6C791-369F-B44B-AB37-EE1F90D17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020" y="1707419"/>
            <a:ext cx="10144663" cy="43073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1-intrapersonal or individual factors. 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2-interpersonal factors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institutional or organizational factors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community factors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public policy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87E0B4-C2A7-F846-AA4E-671996861227}"/>
              </a:ext>
            </a:extLst>
          </p:cNvPr>
          <p:cNvSpPr txBox="1"/>
          <p:nvPr/>
        </p:nvSpPr>
        <p:spPr>
          <a:xfrm>
            <a:off x="8495874" y="1820708"/>
            <a:ext cx="1259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HBM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492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0D55D3-02AA-4A99-98E3-836A62092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Belief Model 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(HBM)</a:t>
            </a:r>
            <a:endParaRPr lang="ar-S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6C38059-4BDD-42C8-9130-40480D0F8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11" y="1825625"/>
            <a:ext cx="12032857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addresses the </a:t>
            </a:r>
            <a:r>
              <a:rPr lang="en-US" sz="4400" dirty="0">
                <a:solidFill>
                  <a:srgbClr val="0ABD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individual’s perceptions of the threat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posed by a health problem (susceptibility, severity), the </a:t>
            </a:r>
            <a:r>
              <a:rPr lang="en-US" sz="4400" dirty="0">
                <a:solidFill>
                  <a:srgbClr val="0ABD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avoiding the threat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4400" dirty="0">
                <a:solidFill>
                  <a:srgbClr val="0ABD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influencing the decision to act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(barriers, cues to action, and self-efficacy). </a:t>
            </a:r>
          </a:p>
        </p:txBody>
      </p:sp>
    </p:spTree>
    <p:extLst>
      <p:ext uri="{BB962C8B-B14F-4D97-AF65-F5344CB8AC3E}">
        <p14:creationId xmlns:p14="http://schemas.microsoft.com/office/powerpoint/2010/main" val="3223565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0D55D3-02AA-4A99-98E3-836A62092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Belief Model 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(HBM)</a:t>
            </a:r>
            <a:endParaRPr lang="ar-S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6C38059-4BDD-42C8-9130-40480D0F8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11" y="1825625"/>
            <a:ext cx="12032857" cy="4351338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heuristic device for organizing component of a domain of a phenomena  to show relationships between the parts and the outcome of interest.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psychological model that attempts to explain and predict health behavior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done by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attitudes and beliefs of individuals.</a:t>
            </a:r>
          </a:p>
        </p:txBody>
      </p:sp>
    </p:spTree>
    <p:extLst>
      <p:ext uri="{BB962C8B-B14F-4D97-AF65-F5344CB8AC3E}">
        <p14:creationId xmlns:p14="http://schemas.microsoft.com/office/powerpoint/2010/main" val="175202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0D55D3-02AA-4A99-98E3-836A62092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Belief Model 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(HBM)</a:t>
            </a:r>
            <a:endParaRPr lang="ar-S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6C38059-4BDD-42C8-9130-40480D0F8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11" y="1825625"/>
            <a:ext cx="12032857" cy="4351338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HBM was first developed in the 1950s by social psychologists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Hochbaum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Rosenstock and Kegels working in the U.S. Public Health Services.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 was developed in response to the failure of a free tuberculosis (TB) health screening program.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36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0D55D3-02AA-4A99-98E3-836A62092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Belief Model 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(HBM)</a:t>
            </a:r>
            <a:endParaRPr lang="ar-S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6C38059-4BDD-42C8-9130-40480D0F8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11" y="1825625"/>
            <a:ext cx="12032857" cy="4351338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Despite the fact that this service was offered without charge in a variety of convenient locations, the program was of limited success.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question was, “Why?”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was encouraging or discouraging people from participating in the programs.</a:t>
            </a:r>
          </a:p>
        </p:txBody>
      </p:sp>
    </p:spTree>
    <p:extLst>
      <p:ext uri="{BB962C8B-B14F-4D97-AF65-F5344CB8AC3E}">
        <p14:creationId xmlns:p14="http://schemas.microsoft.com/office/powerpoint/2010/main" val="202971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0D55D3-02AA-4A99-98E3-836A62092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Belief Model 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(HBM)</a:t>
            </a:r>
            <a:endParaRPr lang="ar-S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6C38059-4BDD-42C8-9130-40480D0F8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11" y="1825625"/>
            <a:ext cx="12032857" cy="4351338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theorized that people’s beliefs about whether or not they were 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susceptible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disease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their 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perceptions of the benefits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trying to avoid it, 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influenced their 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readiness to act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33691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0D55D3-02AA-4A99-98E3-836A62092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Belief Model 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(HBM)</a:t>
            </a:r>
            <a:endParaRPr lang="ar-S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6C38059-4BDD-42C8-9130-40480D0F8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11" y="1825625"/>
            <a:ext cx="12032857" cy="4351338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HBM was first developed in the 1950s by social psychologists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Hochbaum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Rosenstock and Kegels working in the U.S. Public Health Services.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 was developed in response to the failure of a free tuberculosis (TB) health screening program.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075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C2C5-68AD-6340-BDD2-54735551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Belief Model  Concepts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3D44E-9EB0-F743-941A-B1E66BA05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253" y="1610315"/>
            <a:ext cx="10054546" cy="419597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perceived susceptibility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perceived severity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perceived benefits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perceived barriers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cue to 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self-efficacy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38CA12A3-27A5-0344-B8D3-5FA735C340DC}"/>
              </a:ext>
            </a:extLst>
          </p:cNvPr>
          <p:cNvSpPr/>
          <p:nvPr/>
        </p:nvSpPr>
        <p:spPr>
          <a:xfrm>
            <a:off x="7611762" y="2187144"/>
            <a:ext cx="1198606" cy="889687"/>
          </a:xfrm>
          <a:prstGeom prst="rightBrac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28F4F5B5-2023-0547-8889-FE49A25EAFBC}"/>
              </a:ext>
            </a:extLst>
          </p:cNvPr>
          <p:cNvSpPr/>
          <p:nvPr/>
        </p:nvSpPr>
        <p:spPr>
          <a:xfrm>
            <a:off x="6736286" y="3503479"/>
            <a:ext cx="1161536" cy="828000"/>
          </a:xfrm>
          <a:prstGeom prst="rightBrac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D6D17ECE-FD12-6C4E-8ED2-7272933C0BC6}"/>
              </a:ext>
            </a:extLst>
          </p:cNvPr>
          <p:cNvSpPr/>
          <p:nvPr/>
        </p:nvSpPr>
        <p:spPr>
          <a:xfrm>
            <a:off x="5597611" y="5202194"/>
            <a:ext cx="749370" cy="604096"/>
          </a:xfrm>
          <a:prstGeom prst="rightBrace">
            <a:avLst>
              <a:gd name="adj1" fmla="val 8333"/>
              <a:gd name="adj2" fmla="val 45226"/>
            </a:avLst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0D2044-1108-A443-8BFE-4800AE8A2AA4}"/>
              </a:ext>
            </a:extLst>
          </p:cNvPr>
          <p:cNvSpPr txBox="1"/>
          <p:nvPr/>
        </p:nvSpPr>
        <p:spPr>
          <a:xfrm>
            <a:off x="9012950" y="2401154"/>
            <a:ext cx="1550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Threaten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64DA87-1C28-1E4F-9413-99B64891C8E2}"/>
              </a:ext>
            </a:extLst>
          </p:cNvPr>
          <p:cNvSpPr txBox="1"/>
          <p:nvPr/>
        </p:nvSpPr>
        <p:spPr>
          <a:xfrm>
            <a:off x="8374689" y="3812051"/>
            <a:ext cx="2049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Expectation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182272-8873-DA47-B752-F3B9DCEA3BBD}"/>
              </a:ext>
            </a:extLst>
          </p:cNvPr>
          <p:cNvSpPr txBox="1"/>
          <p:nvPr/>
        </p:nvSpPr>
        <p:spPr>
          <a:xfrm>
            <a:off x="6346981" y="5202194"/>
            <a:ext cx="224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Expectation</a:t>
            </a:r>
          </a:p>
        </p:txBody>
      </p:sp>
    </p:spTree>
    <p:extLst>
      <p:ext uri="{BB962C8B-B14F-4D97-AF65-F5344CB8AC3E}">
        <p14:creationId xmlns:p14="http://schemas.microsoft.com/office/powerpoint/2010/main" val="210041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C2C5-68AD-6340-BDD2-54735551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Belief Model  Concepts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3D44E-9EB0-F743-941A-B1E66BA05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10315"/>
            <a:ext cx="12073317" cy="419597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perceived susceptibility</a:t>
            </a:r>
          </a:p>
          <a:p>
            <a:pPr marL="457200" lvl="1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education about prevalence and incidence of disease, individualized estimates of risk,</a:t>
            </a:r>
          </a:p>
          <a:p>
            <a:pPr marL="457200" lvl="1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perceived severity</a:t>
            </a:r>
          </a:p>
          <a:p>
            <a:pPr marL="457200" lvl="1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the consequences of disease (e.g., medical, financial, and social consequences</a:t>
            </a: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2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2604" y="1"/>
            <a:ext cx="8311195" cy="1149068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27688"/>
            <a:ext cx="12097592" cy="5149275"/>
          </a:xfrm>
        </p:spPr>
        <p:txBody>
          <a:bodyPr>
            <a:no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"health education" and state its aims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role of health education in relation to the stage of disease prevention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factors that influence human behavior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factors that contribute to behavior change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learning and identify the domains of learning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 the Health Belief Model of behavior change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trans-theoretical model of stages of motivation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the direct and indirect methods of communicating health messages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the strength and limitation of each method of communicating health messages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the types and values of audiovisual aids in facilitating the transfer of health messages</a:t>
            </a:r>
          </a:p>
        </p:txBody>
      </p:sp>
    </p:spTree>
    <p:extLst>
      <p:ext uri="{BB962C8B-B14F-4D97-AF65-F5344CB8AC3E}">
        <p14:creationId xmlns:p14="http://schemas.microsoft.com/office/powerpoint/2010/main" val="1579711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C2C5-68AD-6340-BDD2-54735551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Belief Model  Concepts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3D44E-9EB0-F743-941A-B1E66BA05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39" y="1436336"/>
            <a:ext cx="12129961" cy="5421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3-perceived benefits</a:t>
            </a:r>
          </a:p>
          <a:p>
            <a:pPr marL="457200" lvl="1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providing information about the efficacy of recommended behavior to reduce risk of disease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4-Perceived barriers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identifying common perceived barriers, and engaging social support or other resources to overcome these barriers</a:t>
            </a:r>
          </a:p>
        </p:txBody>
      </p:sp>
    </p:spTree>
    <p:extLst>
      <p:ext uri="{BB962C8B-B14F-4D97-AF65-F5344CB8AC3E}">
        <p14:creationId xmlns:p14="http://schemas.microsoft.com/office/powerpoint/2010/main" val="1949621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C2C5-68AD-6340-BDD2-54735551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Belief Model  Concepts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3D44E-9EB0-F743-941A-B1E66BA05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36" y="1610315"/>
            <a:ext cx="11155063" cy="52476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5-Cue to action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provide cues to action to remind and encourage individuals to engage in health-promoting behaviors.</a:t>
            </a:r>
            <a:endParaRPr lang="en-US" sz="4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-Media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-personal influence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reminders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signs and symptoms</a:t>
            </a:r>
            <a:endParaRPr lang="en-US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baseline="30000" dirty="0"/>
          </a:p>
        </p:txBody>
      </p:sp>
    </p:spTree>
    <p:extLst>
      <p:ext uri="{BB962C8B-B14F-4D97-AF65-F5344CB8AC3E}">
        <p14:creationId xmlns:p14="http://schemas.microsoft.com/office/powerpoint/2010/main" val="3613739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C2C5-68AD-6340-BDD2-54735551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Belief Model  Concepts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3D44E-9EB0-F743-941A-B1E66BA05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36" y="1610315"/>
            <a:ext cx="11155063" cy="87070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 self-efficacy</a:t>
            </a:r>
            <a:endParaRPr lang="en-US" sz="4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 may also aim to boost self-efficacy by providing training in specific health-promoting behaviors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599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95ED087-646A-0D44-972E-EC3F65539F1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64105" y="1223322"/>
          <a:ext cx="10328223" cy="521163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023671">
                  <a:extLst>
                    <a:ext uri="{9D8B030D-6E8A-4147-A177-3AD203B41FA5}">
                      <a16:colId xmlns:a16="http://schemas.microsoft.com/office/drawing/2014/main" val="4234963780"/>
                    </a:ext>
                  </a:extLst>
                </a:gridCol>
                <a:gridCol w="3267856">
                  <a:extLst>
                    <a:ext uri="{9D8B030D-6E8A-4147-A177-3AD203B41FA5}">
                      <a16:colId xmlns:a16="http://schemas.microsoft.com/office/drawing/2014/main" val="3591328549"/>
                    </a:ext>
                  </a:extLst>
                </a:gridCol>
                <a:gridCol w="5036696">
                  <a:extLst>
                    <a:ext uri="{9D8B030D-6E8A-4147-A177-3AD203B41FA5}">
                      <a16:colId xmlns:a16="http://schemas.microsoft.com/office/drawing/2014/main" val="3790252616"/>
                    </a:ext>
                  </a:extLst>
                </a:gridCol>
              </a:tblGrid>
              <a:tr h="3362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>
                          <a:solidFill>
                            <a:srgbClr val="C00000"/>
                          </a:solidFill>
                          <a:effectLst/>
                        </a:rPr>
                        <a:t>Concept</a:t>
                      </a:r>
                    </a:p>
                  </a:txBody>
                  <a:tcPr marL="47996" marR="46076" marT="23038" marB="23038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>
                          <a:solidFill>
                            <a:srgbClr val="C00000"/>
                          </a:solidFill>
                          <a:effectLst/>
                        </a:rPr>
                        <a:t> Definition</a:t>
                      </a:r>
                    </a:p>
                  </a:txBody>
                  <a:tcPr marL="47996" marR="46076" marT="23038" marB="23038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</a:rPr>
                        <a:t> Application</a:t>
                      </a:r>
                      <a:br>
                        <a:rPr lang="en-US" sz="2800" b="1" dirty="0">
                          <a:solidFill>
                            <a:srgbClr val="C00000"/>
                          </a:solidFill>
                          <a:effectLst/>
                        </a:rPr>
                      </a:b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</a:rPr>
                        <a:t>Potential change strategies</a:t>
                      </a:r>
                    </a:p>
                  </a:txBody>
                  <a:tcPr marL="47996" marR="46076" marT="23038" marB="23038"/>
                </a:tc>
                <a:extLst>
                  <a:ext uri="{0D108BD9-81ED-4DB2-BD59-A6C34878D82A}">
                    <a16:rowId xmlns:a16="http://schemas.microsoft.com/office/drawing/2014/main" val="1267764403"/>
                  </a:ext>
                </a:extLst>
              </a:tr>
              <a:tr h="113702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Perceived Susceptibility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47996" marR="46076" marT="23038" marB="2303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One's opinion of chances of getting a condition</a:t>
                      </a:r>
                    </a:p>
                  </a:txBody>
                  <a:tcPr marL="47996" marR="46076" marT="23038" marB="2303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Define population(s) at risk, risk levels; personalize risk based on a person's features or behavior; heighten perceived susceptibility if too low.</a:t>
                      </a:r>
                    </a:p>
                  </a:txBody>
                  <a:tcPr marL="47996" marR="46076" marT="23038" marB="23038"/>
                </a:tc>
                <a:extLst>
                  <a:ext uri="{0D108BD9-81ED-4DB2-BD59-A6C34878D82A}">
                    <a16:rowId xmlns:a16="http://schemas.microsoft.com/office/drawing/2014/main" val="64510212"/>
                  </a:ext>
                </a:extLst>
              </a:tr>
              <a:tr h="54181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Perceived Severity</a:t>
                      </a:r>
                    </a:p>
                  </a:txBody>
                  <a:tcPr marL="47996" marR="46076" marT="23038" marB="2303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One's opinion of how serious a condition and its consequences are</a:t>
                      </a:r>
                    </a:p>
                  </a:txBody>
                  <a:tcPr marL="47996" marR="46076" marT="23038" marB="2303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Specify consequences of the risk and the condition</a:t>
                      </a:r>
                    </a:p>
                  </a:txBody>
                  <a:tcPr marL="47996" marR="46076" marT="23038" marB="23038"/>
                </a:tc>
                <a:extLst>
                  <a:ext uri="{0D108BD9-81ED-4DB2-BD59-A6C34878D82A}">
                    <a16:rowId xmlns:a16="http://schemas.microsoft.com/office/drawing/2014/main" val="3088809902"/>
                  </a:ext>
                </a:extLst>
              </a:tr>
              <a:tr h="70422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Perceived Benefits</a:t>
                      </a:r>
                    </a:p>
                  </a:txBody>
                  <a:tcPr marL="47996" marR="46076" marT="23038" marB="2303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One's belief in the efficacy of the advised action to reduce risk or seriousness of impact</a:t>
                      </a:r>
                    </a:p>
                  </a:txBody>
                  <a:tcPr marL="47996" marR="46076" marT="23038" marB="2303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Define action to take; how, where, when; clarify the positive effects to be expected.</a:t>
                      </a:r>
                    </a:p>
                  </a:txBody>
                  <a:tcPr marL="47996" marR="46076" marT="23038" marB="23038"/>
                </a:tc>
                <a:extLst>
                  <a:ext uri="{0D108BD9-81ED-4DB2-BD59-A6C34878D82A}">
                    <a16:rowId xmlns:a16="http://schemas.microsoft.com/office/drawing/2014/main" val="3201933603"/>
                  </a:ext>
                </a:extLst>
              </a:tr>
              <a:tr h="69715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Perceived Barriers</a:t>
                      </a:r>
                    </a:p>
                  </a:txBody>
                  <a:tcPr marL="47996" marR="46076" marT="23038" marB="2303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One's opinion of the tangible and psychological costs of the advised action</a:t>
                      </a:r>
                    </a:p>
                  </a:txBody>
                  <a:tcPr marL="47996" marR="46076" marT="23038" marB="2303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Identify and reduce barriers through reassurance, incentives, assistance.</a:t>
                      </a:r>
                    </a:p>
                  </a:txBody>
                  <a:tcPr marL="47996" marR="46076" marT="23038" marB="23038"/>
                </a:tc>
                <a:extLst>
                  <a:ext uri="{0D108BD9-81ED-4DB2-BD59-A6C34878D82A}">
                    <a16:rowId xmlns:a16="http://schemas.microsoft.com/office/drawing/2014/main" val="3666828983"/>
                  </a:ext>
                </a:extLst>
              </a:tr>
              <a:tr h="54181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Cues to Action</a:t>
                      </a:r>
                    </a:p>
                  </a:txBody>
                  <a:tcPr marL="47996" marR="46076" marT="23038" marB="2303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Strategies to activate "readiness"</a:t>
                      </a:r>
                    </a:p>
                  </a:txBody>
                  <a:tcPr marL="47996" marR="46076" marT="23038" marB="2303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Provide how-to information, promote awareness, reminders.</a:t>
                      </a:r>
                    </a:p>
                  </a:txBody>
                  <a:tcPr marL="47996" marR="46076" marT="23038" marB="23038"/>
                </a:tc>
                <a:extLst>
                  <a:ext uri="{0D108BD9-81ED-4DB2-BD59-A6C34878D82A}">
                    <a16:rowId xmlns:a16="http://schemas.microsoft.com/office/drawing/2014/main" val="3657288336"/>
                  </a:ext>
                </a:extLst>
              </a:tr>
              <a:tr h="53627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Self-Efficacy</a:t>
                      </a:r>
                    </a:p>
                  </a:txBody>
                  <a:tcPr marL="47996" marR="46076" marT="23038" marB="2303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Confidence in one's ability to take action</a:t>
                      </a:r>
                    </a:p>
                  </a:txBody>
                  <a:tcPr marL="47996" marR="46076" marT="23038" marB="2303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Provide training, guidance in performing action.</a:t>
                      </a:r>
                    </a:p>
                  </a:txBody>
                  <a:tcPr marL="47996" marR="46076" marT="23038" marB="23038"/>
                </a:tc>
                <a:extLst>
                  <a:ext uri="{0D108BD9-81ED-4DB2-BD59-A6C34878D82A}">
                    <a16:rowId xmlns:a16="http://schemas.microsoft.com/office/drawing/2014/main" val="864091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51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AD0A03-0EEC-4774-8ADF-B7343EC67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Trans-theoretical Model Of Stages Of Motivation</a:t>
            </a:r>
            <a:endParaRPr lang="ar-SA" b="1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59BFA35-407F-4BBA-9A0D-74D491E20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81" y="1825624"/>
            <a:ext cx="12070619" cy="4939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has been set out in a number of different ways to illustrate the stages that a person often goes through on the path to change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attempts to change a behavior, he or she moves through five stages: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Pre-contemplation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contemplation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maintenance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235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AD0A03-0EEC-4774-8ADF-B7343EC67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Trans-theoretical Model Of Stages Of Motivation</a:t>
            </a:r>
            <a:endParaRPr lang="ar-SA" b="1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59BFA35-407F-4BBA-9A0D-74D491E20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81" y="1825624"/>
            <a:ext cx="12070619" cy="4939317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individuals use self-management methods or take part in professional programs, they go through the same stages of change.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Nonetheless, the manner in which they pass through these stages may vary,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the type of behavior change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02372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AD0A03-0EEC-4774-8ADF-B7343EC67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Trans-theoretical Model Of Stages Of Motivation</a:t>
            </a:r>
            <a:endParaRPr lang="ar-SA" b="1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59BFA35-407F-4BBA-9A0D-74D491E20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81" y="1825624"/>
            <a:ext cx="12070619" cy="4939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 is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circular,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linear.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systematically progress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one stage to the next, ultimately “graduating” from the behavior change process.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Instead, they may enter the change process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any stage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relapse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an earlier stage, and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 the process once more.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may cycle through this process repeatedly, and the process can truncate at any point. </a:t>
            </a:r>
          </a:p>
        </p:txBody>
      </p:sp>
    </p:spTree>
    <p:extLst>
      <p:ext uri="{BB962C8B-B14F-4D97-AF65-F5344CB8AC3E}">
        <p14:creationId xmlns:p14="http://schemas.microsoft.com/office/powerpoint/2010/main" val="3449182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2AA491-714B-4AA9-9F5D-B86E38FB2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and media for communicating health massages</a:t>
            </a:r>
            <a:endParaRPr lang="ar-S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250C387-9710-4650-ABAA-5161E1CE9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way or didactic method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way or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socratic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method</a:t>
            </a:r>
            <a:endParaRPr lang="ar-S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784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162A7B-45F8-4829-ACDE-E28A965BA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way or didactic method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9FCA40C-ABC2-4010-9D9C-9E3AFAE31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Extensively practiced and widely used method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should not exceed more than 20 minutes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be complete with the fundamental facts and information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lecture should arouse interest in people</a:t>
            </a:r>
            <a:endParaRPr lang="ar-S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458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64905A-1247-4543-8347-4FEC4DE89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way 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socratic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method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5C5AA53-FEAE-4D9E-99AE-3F0448CC0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480984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Group Discussion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useful when there is a common topic of interest Role of group leader is influential in group discussion. 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leader initiates discussion, extends the debate, control the discussion Whole proceedings are recorded by the recorder, at the end conclusion.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members in a group may be from 6-20</a:t>
            </a:r>
          </a:p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includes panel discussion, workshop, symposium, role playing, demonstration and simulation</a:t>
            </a:r>
            <a:endParaRPr lang="ar-S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08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52A067-F9B8-4E18-BBBB-0155D7BFE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Education</a:t>
            </a:r>
            <a:endParaRPr lang="ar-SA" sz="48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8E07BE2-B34B-44CF-950F-78BD09296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 fontAlgn="base">
              <a:lnSpc>
                <a:spcPct val="150000"/>
              </a:lnSpc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education is any combination of learning experiences designed to help individuals and communities improve their health, by increasing their knowledge or influencing their attitudes (WHO)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544604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374B0D-1CB9-4850-9225-98A0D05CA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media </a:t>
            </a:r>
            <a:endParaRPr lang="ar-S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1BEDBCE-7F8C-4E83-BDE0-0BD4B075C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027"/>
            <a:ext cx="10515600" cy="4679936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media are one way communication.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Television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Newspapers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Printed material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mailing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Folk media</a:t>
            </a:r>
            <a:endParaRPr lang="ar-S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4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A45D30-9BD5-4FEC-8F42-876C5B7E5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Aims of Health Education</a:t>
            </a:r>
            <a:endParaRPr lang="ar-S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908916C-704A-4594-B83C-F6F470A5F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4" y="1351370"/>
            <a:ext cx="12135356" cy="5506630"/>
          </a:xfrm>
        </p:spPr>
        <p:txBody>
          <a:bodyPr>
            <a:normAutofit fontScale="92500"/>
          </a:bodyPr>
          <a:lstStyle/>
          <a:p>
            <a:pPr lvl="0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Disseminate concepts sound health knowledge in the community.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Enable people to identify their health problems and needs.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Help people in solving their health problems using their potential.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Build normal health trends.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Establish proper health behavior and the wrong change to true healthy behavior.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ultimate goal of health education is: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improve the health of the individual and community level.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Reduce the incidence of disease.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Reduction of disabilities and deaths.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Improve the quality of life for the individual and society</a:t>
            </a:r>
          </a:p>
        </p:txBody>
      </p:sp>
    </p:spTree>
    <p:extLst>
      <p:ext uri="{BB962C8B-B14F-4D97-AF65-F5344CB8AC3E}">
        <p14:creationId xmlns:p14="http://schemas.microsoft.com/office/powerpoint/2010/main" val="326796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A92CC6-9377-4B5A-A21B-02EB0FA86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promotion</a:t>
            </a:r>
            <a:endParaRPr lang="ar-SA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DD83FAD-6D83-4EE0-A36B-51923A56E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enabling people to increase control over, and to improve, their health. It moves beyond a focus on individual behavior towards a wide range of social and environmental interventions.</a:t>
            </a:r>
            <a:endParaRPr lang="ar-S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10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083AA1-212D-4EC8-A021-57249F2B3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Education / Disease Prevention</a:t>
            </a:r>
            <a:endParaRPr lang="ar-S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1B2984A-3A6F-4BA0-B056-8D257A7DD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96" y="1521302"/>
            <a:ext cx="12086804" cy="5336697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prevention : 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 and post-exposure prophylaxis of children, adults and the elderly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of information 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medical health risks, and measures to reduce risks at the individual and population levels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of disease prevention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primary and specialized health care levels, such as access to preventive services (ex. counselling)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Nutritional and food supplementation</a:t>
            </a: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Dental hygiene education and oral health services.</a:t>
            </a:r>
          </a:p>
        </p:txBody>
      </p:sp>
    </p:spTree>
    <p:extLst>
      <p:ext uri="{BB962C8B-B14F-4D97-AF65-F5344CB8AC3E}">
        <p14:creationId xmlns:p14="http://schemas.microsoft.com/office/powerpoint/2010/main" val="378243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083AA1-212D-4EC8-A021-57249F2B3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Education / Disease Prevention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1B2984A-3A6F-4BA0-B056-8D257A7DD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28" y="1825624"/>
            <a:ext cx="12119172" cy="5032375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prevention : </a:t>
            </a:r>
          </a:p>
          <a:p>
            <a:pPr lvl="1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Population-based screening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early detection of diseases</a:t>
            </a:r>
          </a:p>
          <a:p>
            <a:pPr lvl="1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of maternal and child health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including screening and prevention of congenital malformations</a:t>
            </a:r>
          </a:p>
          <a:p>
            <a:pPr lvl="1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of chemo-prophylactic agents to control risk factors (e.g., hypertension)</a:t>
            </a:r>
          </a:p>
        </p:txBody>
      </p:sp>
    </p:spTree>
    <p:extLst>
      <p:ext uri="{BB962C8B-B14F-4D97-AF65-F5344CB8AC3E}">
        <p14:creationId xmlns:p14="http://schemas.microsoft.com/office/powerpoint/2010/main" val="221259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F7ED8C-33A1-4DA1-B57E-1FAE845F1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83738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promotion</a:t>
            </a:r>
            <a:endParaRPr lang="ar-S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64FB131-5D3C-4D41-8030-6F3EC2B4D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3738"/>
            <a:ext cx="12192000" cy="54742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and interventions to address tobacco, alcohol, physical activity and diet (e.g.,  FCTC , DPAS , alcohol strategy and NCD best-buys)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Dietary and nutritional intervention should also appropriately tackle malnutrition, defined as a condition that arises from eating a diet in which certain nutrients are lacking, in excess (too high in intake), or in the wrong proportions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Intersectoral policies and health services interventions to address mental health and substance abuse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 to promote sexual and reproductive health, including through health education and increased access to sexual and reproductive health, and family planning services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 to tackle domestic violence, including public awareness campaigns; treatment and protection of victims; and linkage with law enforcement and social services.</a:t>
            </a:r>
          </a:p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http://www.emro.who.int/ar/about-who/public-health-functions/health-promotion-disease-prevention.html</a:t>
            </a:r>
            <a:endParaRPr lang="en-GB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39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22908A-F1D2-4EE4-BF6F-C67227AA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influence human behaviors</a:t>
            </a:r>
            <a:endParaRPr lang="ar-SA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8104A2C-3741-4B25-A8C8-75F975300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intrapersonal, interpersonal, organizational, community, public policy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Environmental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Behavioral/ Lifestyle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</a:p>
        </p:txBody>
      </p:sp>
    </p:spTree>
    <p:extLst>
      <p:ext uri="{BB962C8B-B14F-4D97-AF65-F5344CB8AC3E}">
        <p14:creationId xmlns:p14="http://schemas.microsoft.com/office/powerpoint/2010/main" val="1056298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1068</Words>
  <Application>Microsoft Office PowerPoint</Application>
  <PresentationFormat>Widescreen</PresentationFormat>
  <Paragraphs>169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Office Theme</vt:lpstr>
      <vt:lpstr>Health Education and Promotion (Concepts)</vt:lpstr>
      <vt:lpstr>Objectives</vt:lpstr>
      <vt:lpstr>Health Education</vt:lpstr>
      <vt:lpstr>Aims of Health Education</vt:lpstr>
      <vt:lpstr>health promotion</vt:lpstr>
      <vt:lpstr>Health Education / Disease Prevention</vt:lpstr>
      <vt:lpstr>Health Education / Disease Prevention</vt:lpstr>
      <vt:lpstr>Health promotion</vt:lpstr>
      <vt:lpstr>Factors influence human behaviors</vt:lpstr>
      <vt:lpstr>Factors Influence Human Behaviors</vt:lpstr>
      <vt:lpstr>Factors Influence Human Behaviors</vt:lpstr>
      <vt:lpstr>Health Belief Model  (HBM)</vt:lpstr>
      <vt:lpstr>Health Belief Model  (HBM)</vt:lpstr>
      <vt:lpstr>Health Belief Model  (HBM)</vt:lpstr>
      <vt:lpstr>Health Belief Model  (HBM)</vt:lpstr>
      <vt:lpstr>Health Belief Model  (HBM)</vt:lpstr>
      <vt:lpstr>Health Belief Model  (HBM)</vt:lpstr>
      <vt:lpstr>Health Belief Model  Concepts </vt:lpstr>
      <vt:lpstr>Health Belief Model  Concepts </vt:lpstr>
      <vt:lpstr>Health Belief Model  Concepts </vt:lpstr>
      <vt:lpstr>Health Belief Model  Concepts </vt:lpstr>
      <vt:lpstr>Health Belief Model  Concepts </vt:lpstr>
      <vt:lpstr>PowerPoint Presentation</vt:lpstr>
      <vt:lpstr>Trans-theoretical Model Of Stages Of Motivation</vt:lpstr>
      <vt:lpstr>Trans-theoretical Model Of Stages Of Motivation</vt:lpstr>
      <vt:lpstr>Trans-theoretical Model Of Stages Of Motivation</vt:lpstr>
      <vt:lpstr>Methods and media for communicating health massages</vt:lpstr>
      <vt:lpstr>One way or didactic method</vt:lpstr>
      <vt:lpstr>Two way or socratic method</vt:lpstr>
      <vt:lpstr>Mass media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Education and Promotion (Concepts)</dc:title>
  <dc:creator>Ali Mohsen Al Hazmi</dc:creator>
  <cp:lastModifiedBy>Windows User</cp:lastModifiedBy>
  <cp:revision>21</cp:revision>
  <dcterms:created xsi:type="dcterms:W3CDTF">2019-02-17T11:46:24Z</dcterms:created>
  <dcterms:modified xsi:type="dcterms:W3CDTF">2019-02-18T05:08:36Z</dcterms:modified>
</cp:coreProperties>
</file>