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8"/>
  </p:notesMasterIdLst>
  <p:sldIdLst>
    <p:sldId id="364" r:id="rId2"/>
    <p:sldId id="383" r:id="rId3"/>
    <p:sldId id="266" r:id="rId4"/>
    <p:sldId id="381" r:id="rId5"/>
    <p:sldId id="267" r:id="rId6"/>
    <p:sldId id="268" r:id="rId7"/>
    <p:sldId id="382" r:id="rId8"/>
    <p:sldId id="269" r:id="rId9"/>
    <p:sldId id="272" r:id="rId10"/>
    <p:sldId id="273" r:id="rId11"/>
    <p:sldId id="274" r:id="rId12"/>
    <p:sldId id="275" r:id="rId13"/>
    <p:sldId id="343" r:id="rId14"/>
    <p:sldId id="365" r:id="rId15"/>
    <p:sldId id="276" r:id="rId16"/>
    <p:sldId id="277" r:id="rId17"/>
    <p:sldId id="278" r:id="rId18"/>
    <p:sldId id="279" r:id="rId19"/>
    <p:sldId id="375" r:id="rId20"/>
    <p:sldId id="380" r:id="rId21"/>
    <p:sldId id="367" r:id="rId22"/>
    <p:sldId id="280" r:id="rId23"/>
    <p:sldId id="368" r:id="rId24"/>
    <p:sldId id="370" r:id="rId25"/>
    <p:sldId id="371" r:id="rId26"/>
    <p:sldId id="372" r:id="rId27"/>
    <p:sldId id="344" r:id="rId28"/>
    <p:sldId id="384" r:id="rId29"/>
    <p:sldId id="284" r:id="rId30"/>
    <p:sldId id="285" r:id="rId31"/>
    <p:sldId id="286" r:id="rId32"/>
    <p:sldId id="352" r:id="rId33"/>
    <p:sldId id="353" r:id="rId34"/>
    <p:sldId id="385" r:id="rId35"/>
    <p:sldId id="386" r:id="rId36"/>
    <p:sldId id="387" r:id="rId37"/>
    <p:sldId id="373" r:id="rId38"/>
    <p:sldId id="296" r:id="rId39"/>
    <p:sldId id="355" r:id="rId40"/>
    <p:sldId id="305" r:id="rId41"/>
    <p:sldId id="306" r:id="rId42"/>
    <p:sldId id="307" r:id="rId43"/>
    <p:sldId id="308" r:id="rId44"/>
    <p:sldId id="313" r:id="rId45"/>
    <p:sldId id="314" r:id="rId46"/>
    <p:sldId id="317" r:id="rId47"/>
    <p:sldId id="318" r:id="rId48"/>
    <p:sldId id="362" r:id="rId49"/>
    <p:sldId id="363" r:id="rId50"/>
    <p:sldId id="320" r:id="rId51"/>
    <p:sldId id="321" r:id="rId52"/>
    <p:sldId id="322" r:id="rId53"/>
    <p:sldId id="324" r:id="rId54"/>
    <p:sldId id="325" r:id="rId55"/>
    <p:sldId id="328" r:id="rId56"/>
    <p:sldId id="342" r:id="rId57"/>
  </p:sldIdLst>
  <p:sldSz cx="9144000" cy="5143500" type="screen16x9"/>
  <p:notesSz cx="6858000" cy="9144000"/>
  <p:embeddedFontLst>
    <p:embeddedFont>
      <p:font typeface="Rockwell Extra Bold" panose="02060903040505020403" pitchFamily="18" charset="0"/>
      <p:bold r:id="rId59"/>
    </p:embeddedFont>
    <p:embeddedFont>
      <p:font typeface="Calibri" panose="020F0502020204030204" pitchFamily="34" charset="0"/>
      <p:regular r:id="rId60"/>
      <p:bold r:id="rId61"/>
    </p:embeddedFont>
    <p:embeddedFont>
      <p:font typeface="Verdana" panose="020B0604030504040204" pitchFamily="34" charset="0"/>
      <p:regular r:id="rId62"/>
      <p:bold r:id="rId63"/>
      <p:italic r:id="rId64"/>
      <p:boldItalic r:id="rId65"/>
    </p:embeddedFont>
    <p:embeddedFont>
      <p:font typeface="Corbel" panose="020B0503020204020204" pitchFamily="34" charset="0"/>
      <p:regular r:id="rId66"/>
      <p:bold r:id="rId67"/>
      <p:italic r:id="rId68"/>
      <p:boldItalic r:id="rId69"/>
    </p:embeddedFont>
    <p:embeddedFont>
      <p:font typeface="Source Sans Pro" panose="020B0604020202020204" charset="0"/>
      <p:regular r:id="rId70"/>
      <p:bold r:id="rId71"/>
      <p:italic r:id="rId72"/>
      <p:boldItalic r:id="rId73"/>
    </p:embeddedFont>
    <p:embeddedFont>
      <p:font typeface="Georgia" panose="02040502050405020303" pitchFamily="18" charset="0"/>
      <p:regular r:id="rId74"/>
      <p:bold r:id="rId75"/>
      <p:italic r:id="rId76"/>
      <p:boldItalic r:id="rId77"/>
    </p:embeddedFont>
    <p:embeddedFont>
      <p:font typeface="Garamond" panose="02020404030301010803" pitchFamily="18" charset="0"/>
      <p:regular r:id="rId78"/>
      <p:bold r:id="rId79"/>
      <p:italic r:id="rId80"/>
    </p:embeddedFont>
    <p:embeddedFont>
      <p:font typeface="Century Gothic" panose="020B050202020202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10BB4B-3C6C-4AB0-B8A6-CCF068AE0D4E}">
  <a:tblStyle styleId="{9C10BB4B-3C6C-4AB0-B8A6-CCF068AE0D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298141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1004181e2_3_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3" name="Google Shape;303;g41004181e2_3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3bdb69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3bdb69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3d43b4010_7_2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9" name="Google Shape;349;g43d43b4010_7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41004181e2_3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41004181e2_3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The percentage of MMr from 1990 to 2015 decreased by 75%</a:t>
            </a:r>
            <a:endParaRPr/>
          </a:p>
          <a:p>
            <a:pPr marL="0" marR="0" lvl="0" indent="0" algn="l" rtl="0">
              <a:lnSpc>
                <a:spcPct val="100000"/>
              </a:lnSpc>
              <a:spcBef>
                <a:spcPts val="0"/>
              </a:spcBef>
              <a:spcAft>
                <a:spcPts val="0"/>
              </a:spcAft>
              <a:buClr>
                <a:srgbClr val="000000"/>
              </a:buClr>
              <a:buSzPts val="1100"/>
              <a:buFont typeface="Arial"/>
              <a:buNone/>
            </a:pPr>
            <a:r>
              <a:rPr lang="en-GB"/>
              <a:t>The percentage of Live births from 1990 to 2015 increased by 7 %</a:t>
            </a:r>
            <a:endParaRPr/>
          </a:p>
          <a:p>
            <a:pPr marL="0" marR="0" lvl="0" indent="0" algn="l" rtl="0">
              <a:lnSpc>
                <a:spcPct val="100000"/>
              </a:lnSpc>
              <a:spcBef>
                <a:spcPts val="0"/>
              </a:spcBef>
              <a:spcAft>
                <a:spcPts val="0"/>
              </a:spcAft>
              <a:buClr>
                <a:srgbClr val="000000"/>
              </a:buClr>
              <a:buSzPts val="1100"/>
              <a:buFont typeface="Arial"/>
              <a:buNone/>
            </a:pPr>
            <a:r>
              <a:rPr lang="en-GB"/>
              <a:t>The percentage of maternal deaths from 1990 to 2015 decreased by 73%</a:t>
            </a:r>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360" name="Google Shape;3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0" name="Google Shape;3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3d43b4010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3d43b4010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3d43b401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43d43b401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4" name="Google Shape;3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1004181e2_3_1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41004181e2_3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1004181e2_3_2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41004181e2_3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Give an example of health indicator</a:t>
            </a:r>
          </a:p>
        </p:txBody>
      </p:sp>
      <p:sp>
        <p:nvSpPr>
          <p:cNvPr id="4" name="Slide Number Placeholder 3"/>
          <p:cNvSpPr>
            <a:spLocks noGrp="1"/>
          </p:cNvSpPr>
          <p:nvPr>
            <p:ph type="sldNum" sz="quarter" idx="5"/>
          </p:nvPr>
        </p:nvSpPr>
        <p:spPr>
          <a:xfrm>
            <a:off x="1588" y="8685213"/>
            <a:ext cx="2971800" cy="457200"/>
          </a:xfrm>
          <a:prstGeom prst="rect">
            <a:avLst/>
          </a:prstGeom>
        </p:spPr>
        <p:txBody>
          <a:bodyPr/>
          <a:lstStyle/>
          <a:p>
            <a:fld id="{DDEBD16A-66CA-3A4A-B93A-C68346B81177}" type="slidenum">
              <a:rPr lang="en-US" smtClean="0"/>
              <a:t>2</a:t>
            </a:fld>
            <a:endParaRPr lang="en-US"/>
          </a:p>
        </p:txBody>
      </p:sp>
    </p:spTree>
    <p:extLst>
      <p:ext uri="{BB962C8B-B14F-4D97-AF65-F5344CB8AC3E}">
        <p14:creationId xmlns:p14="http://schemas.microsoft.com/office/powerpoint/2010/main" val="3460337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3bdb6910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43bdb6910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3d43b4010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43d43b4010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3d43b4010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43d43b4010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1004181e2_3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41004181e2_3_2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Why bc incomplete development.</a:t>
            </a:r>
            <a:endParaRPr/>
          </a:p>
        </p:txBody>
      </p:sp>
      <p:sp>
        <p:nvSpPr>
          <p:cNvPr id="557" name="Google Shape;557;g41004181e2_3_2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1004181e2_3_2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g41004181e2_3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43d43b4010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43d43b4010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43d43b4010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43d43b4010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43d43b4010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43d43b4010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ar-SA" smtClean="0"/>
          </a:p>
        </p:txBody>
      </p:sp>
      <p:sp>
        <p:nvSpPr>
          <p:cNvPr id="58372" name="Slide Number Placeholder 3"/>
          <p:cNvSpPr>
            <a:spLocks noGrp="1" noChangeArrowheads="1"/>
          </p:cNvSpPr>
          <p:nvPr>
            <p:ph type="sldNum" sz="quarter" idx="5"/>
          </p:nvPr>
        </p:nvSpPr>
        <p:spPr bwMode="auto">
          <a:xfrm>
            <a:off x="1588"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D05A2F56-CC36-4CFC-A45A-A70CBA6CE9C5}" type="slidenum">
              <a:rPr lang="en-GB" altLang="ar-SA"/>
              <a:pPr/>
              <a:t>37</a:t>
            </a:fld>
            <a:endParaRPr lang="en-GB" alt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 name="Google Shape;5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331b2b1c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331b2b1c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41004181e2_12_1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g41004181e2_1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43d43b4010_3_20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i="1">
                <a:solidFill>
                  <a:schemeClr val="dk1"/>
                </a:solidFill>
                <a:latin typeface="Calibri"/>
                <a:ea typeface="Calibri"/>
                <a:cs typeface="Calibri"/>
                <a:sym typeface="Calibri"/>
              </a:rPr>
              <a:t>Increased risk of micronutrient deficiency during pregnancy – </a:t>
            </a:r>
            <a:r>
              <a:rPr lang="en-GB" sz="1200">
                <a:solidFill>
                  <a:schemeClr val="dk1"/>
                </a:solidFill>
                <a:latin typeface="Calibri"/>
                <a:ea typeface="Calibri"/>
                <a:cs typeface="Calibri"/>
                <a:sym typeface="Calibri"/>
              </a:rPr>
              <a:t>women who have micronutrient deficiencies when they become pregnant are unlikely to improve their micronutrient status during pregnancy. </a:t>
            </a:r>
            <a:endParaRPr sz="1100" b="0" i="0" u="none" strike="noStrike" cap="none">
              <a:solidFill>
                <a:srgbClr val="000000"/>
              </a:solidFill>
              <a:latin typeface="Arial"/>
              <a:ea typeface="Arial"/>
              <a:cs typeface="Arial"/>
              <a:sym typeface="Arial"/>
            </a:endParaRPr>
          </a:p>
        </p:txBody>
      </p:sp>
      <p:sp>
        <p:nvSpPr>
          <p:cNvPr id="617" name="Google Shape;617;g43d43b4010_3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43d43b4010_3_2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30" name="Google Shape;630;g43d43b4010_3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43d43b4010_3_2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43" name="Google Shape;643;g43d43b4010_3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43d43b4010_3_26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57" name="Google Shape;657;g43d43b4010_3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43d43b4010_3_3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20" name="Google Shape;720;g43d43b4010_3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43e9c1f7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43e9c1f7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754" name="Google Shape;75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5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 Race and ethnicity represent social rather than biological constructs that can provide useful information about how environmental, cultural, behavioral, and medical factors can affect patient health. </a:t>
            </a:r>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2-Age: Advanced age is a risk factor for female infertility, pregnancy loss, fetal anomalies, stillbirth, and obstetric complications.</a:t>
            </a:r>
            <a:endParaRPr sz="1100" b="0" i="0" u="none" strike="noStrike" cap="none">
              <a:solidFill>
                <a:srgbClr val="000000"/>
              </a:solidFill>
              <a:latin typeface="Arial"/>
              <a:ea typeface="Arial"/>
              <a:cs typeface="Arial"/>
              <a:sym typeface="Arial"/>
            </a:endParaRPr>
          </a:p>
        </p:txBody>
      </p:sp>
      <p:sp>
        <p:nvSpPr>
          <p:cNvPr id="784" name="Google Shape;78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41004181e2_7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41004181e2_7_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Psychological:</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exposure to violence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Maternal depression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Sociocultural:</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Low maternal education</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Reduced access to services</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Biological: undernutrition</a:t>
            </a:r>
            <a:r>
              <a:rPr lang="en-US" sz="1200" b="0" i="0" u="none" strike="noStrike" cap="none" dirty="0">
                <a:solidFill>
                  <a:schemeClr val="dk1"/>
                </a:solidFill>
                <a:latin typeface="Calibri"/>
                <a:ea typeface="Calibri"/>
                <a:cs typeface="Calibri"/>
                <a:sym typeface="Wingdings" panose="05000000000000000000" pitchFamily="2" charset="2"/>
              </a:rPr>
              <a:t> iron and iodine def</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Wingdings" panose="05000000000000000000" pitchFamily="2" charset="2"/>
              </a:rPr>
              <a:t>Diseases e.g. malaria, </a:t>
            </a:r>
            <a:r>
              <a:rPr lang="en-US" sz="1200" b="0" i="0" u="none" strike="noStrike" cap="none" dirty="0" err="1">
                <a:solidFill>
                  <a:schemeClr val="dk1"/>
                </a:solidFill>
                <a:latin typeface="Calibri"/>
                <a:ea typeface="Calibri"/>
                <a:cs typeface="Calibri"/>
                <a:sym typeface="Wingdings" panose="05000000000000000000" pitchFamily="2" charset="2"/>
              </a:rPr>
              <a:t>hiv</a:t>
            </a:r>
            <a:r>
              <a:rPr lang="en-US" sz="1200" b="0" i="0" u="none" strike="noStrike" cap="none" dirty="0">
                <a:solidFill>
                  <a:schemeClr val="dk1"/>
                </a:solidFill>
                <a:latin typeface="Calibri"/>
                <a:ea typeface="Calibri"/>
                <a:cs typeface="Calibri"/>
                <a:sym typeface="Wingdings" panose="05000000000000000000" pitchFamily="2" charset="2"/>
              </a:rPr>
              <a:t>, parasites</a:t>
            </a:r>
          </a:p>
          <a:p>
            <a:pPr marL="0" marR="0" lvl="0" indent="0" algn="l" rtl="0">
              <a:spcBef>
                <a:spcPts val="0"/>
              </a:spcBef>
              <a:spcAft>
                <a:spcPts val="0"/>
              </a:spcAft>
              <a:buNone/>
            </a:pPr>
            <a:r>
              <a:rPr lang="en-US" sz="1200" b="0" i="0" u="none" strike="noStrike" cap="none" dirty="0" err="1">
                <a:solidFill>
                  <a:schemeClr val="dk1"/>
                </a:solidFill>
                <a:latin typeface="Calibri"/>
                <a:ea typeface="Calibri"/>
                <a:cs typeface="Calibri"/>
                <a:sym typeface="Wingdings" panose="05000000000000000000" pitchFamily="2" charset="2"/>
              </a:rPr>
              <a:t>Enviromental</a:t>
            </a:r>
            <a:r>
              <a:rPr lang="en-US" sz="1200" b="0" i="0" u="none" strike="noStrike" cap="none" dirty="0">
                <a:solidFill>
                  <a:schemeClr val="dk1"/>
                </a:solidFill>
                <a:latin typeface="Calibri"/>
                <a:ea typeface="Calibri"/>
                <a:cs typeface="Calibri"/>
                <a:sym typeface="Wingdings" panose="05000000000000000000" pitchFamily="2" charset="2"/>
              </a:rPr>
              <a:t> exposure e.g. lead in water</a:t>
            </a:r>
            <a:endParaRPr sz="1200" b="0" i="0" u="none" strike="noStrike" cap="none" dirty="0">
              <a:solidFill>
                <a:schemeClr val="dk1"/>
              </a:solidFill>
              <a:latin typeface="Calibri"/>
              <a:ea typeface="Calibri"/>
              <a:cs typeface="Calibri"/>
              <a:sym typeface="Calibri"/>
            </a:endParaRPr>
          </a:p>
        </p:txBody>
      </p:sp>
      <p:sp>
        <p:nvSpPr>
          <p:cNvPr id="829" name="Google Shape;829;g41004181e2_7_1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331b2b1c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331b2b1c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41004181e2_7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g41004181e2_7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FontTx/>
              <a:buChar char="-"/>
            </a:pPr>
            <a:r>
              <a:rPr lang="en-GB" sz="1200" b="0" i="0" u="none" strike="noStrike" cap="none" dirty="0">
                <a:solidFill>
                  <a:schemeClr val="dk1"/>
                </a:solidFill>
                <a:latin typeface="Calibri"/>
                <a:ea typeface="Calibri"/>
                <a:cs typeface="Calibri"/>
                <a:sym typeface="Calibri"/>
              </a:rPr>
              <a:t>low birth weight (&lt; 2.5 kg) &amp; high birth weight (&gt; 4 kg)</a:t>
            </a:r>
          </a:p>
          <a:p>
            <a:pPr marL="0" marR="0" lvl="0" indent="0" algn="l" rtl="0">
              <a:spcBef>
                <a:spcPts val="0"/>
              </a:spcBef>
              <a:spcAft>
                <a:spcPts val="0"/>
              </a:spcAft>
              <a:buFontTx/>
              <a:buNone/>
            </a:pPr>
            <a:r>
              <a:rPr lang="en-GB" sz="1200" b="0" i="0" u="none" strike="noStrike" cap="none" dirty="0">
                <a:solidFill>
                  <a:schemeClr val="dk1"/>
                </a:solidFill>
                <a:latin typeface="Calibri"/>
                <a:cs typeface="Calibri"/>
                <a:sym typeface="Calibri"/>
              </a:rPr>
              <a:t>Low weight </a:t>
            </a:r>
            <a:r>
              <a:rPr lang="en-GB" sz="1200" b="0" i="0" u="none" strike="noStrike" cap="none" dirty="0">
                <a:solidFill>
                  <a:schemeClr val="dk1"/>
                </a:solidFill>
                <a:latin typeface="Calibri"/>
                <a:cs typeface="Calibri"/>
                <a:sym typeface="Wingdings" panose="05000000000000000000" pitchFamily="2" charset="2"/>
              </a:rPr>
              <a:t> increase the risk of dm2</a:t>
            </a:r>
          </a:p>
          <a:p>
            <a:pPr marL="0" marR="0" lvl="0" indent="0" algn="l" rtl="0">
              <a:spcBef>
                <a:spcPts val="0"/>
              </a:spcBef>
              <a:spcAft>
                <a:spcPts val="0"/>
              </a:spcAft>
              <a:buFontTx/>
              <a:buNone/>
            </a:pPr>
            <a:r>
              <a:rPr lang="en-GB" sz="1200" b="0" i="0" u="none" strike="noStrike" cap="none" dirty="0">
                <a:solidFill>
                  <a:schemeClr val="dk1"/>
                </a:solidFill>
                <a:latin typeface="Calibri"/>
                <a:cs typeface="Calibri"/>
                <a:sym typeface="Wingdings" panose="05000000000000000000" pitchFamily="2" charset="2"/>
              </a:rPr>
              <a:t>Low or high weight  increase the risk of obesity in later life</a:t>
            </a:r>
          </a:p>
          <a:p>
            <a:pPr marL="0" marR="0" lvl="0" indent="0" algn="l" rtl="0">
              <a:spcBef>
                <a:spcPts val="0"/>
              </a:spcBef>
              <a:spcAft>
                <a:spcPts val="0"/>
              </a:spcAft>
              <a:buFontTx/>
              <a:buNone/>
            </a:pPr>
            <a:endParaRPr dirty="0"/>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-AOM: &lt;19 or &gt;30</a:t>
            </a:r>
            <a:endParaRPr dirty="0"/>
          </a:p>
          <a:p>
            <a:pPr marL="171450" marR="0" lvl="0" indent="-171450" algn="l" rtl="0">
              <a:spcBef>
                <a:spcPts val="0"/>
              </a:spcBef>
              <a:spcAft>
                <a:spcPts val="0"/>
              </a:spcAft>
              <a:buClr>
                <a:schemeClr val="dk1"/>
              </a:buClr>
              <a:buSzPts val="1200"/>
              <a:buFont typeface="Calibri"/>
              <a:buChar char="-"/>
            </a:pPr>
            <a:r>
              <a:rPr lang="en-GB" sz="1200" b="0" i="0" u="none" strike="noStrike" cap="none" dirty="0">
                <a:solidFill>
                  <a:schemeClr val="dk1"/>
                </a:solidFill>
                <a:latin typeface="Calibri"/>
                <a:ea typeface="Calibri"/>
                <a:cs typeface="Calibri"/>
                <a:sym typeface="Calibri"/>
              </a:rPr>
              <a:t>(risk of miscarriage )</a:t>
            </a:r>
            <a:endParaRPr dirty="0"/>
          </a:p>
          <a:p>
            <a:pPr marL="171450" marR="0" lvl="0" indent="-171450" algn="l" rtl="0">
              <a:spcBef>
                <a:spcPts val="0"/>
              </a:spcBef>
              <a:spcAft>
                <a:spcPts val="0"/>
              </a:spcAft>
              <a:buClr>
                <a:schemeClr val="dk1"/>
              </a:buClr>
              <a:buSzPts val="1200"/>
              <a:buFont typeface="Calibri"/>
              <a:buChar char="-"/>
            </a:pPr>
            <a:r>
              <a:rPr lang="en-GB"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Clr>
                <a:schemeClr val="dk1"/>
              </a:buClr>
              <a:buSzPts val="1200"/>
              <a:buFont typeface="Calibri"/>
              <a:buNone/>
            </a:pPr>
            <a:r>
              <a:rPr lang="en-GB" sz="1200" b="0" i="0" u="none" strike="noStrike" cap="none" dirty="0">
                <a:solidFill>
                  <a:schemeClr val="dk1"/>
                </a:solidFill>
                <a:latin typeface="Calibri"/>
                <a:ea typeface="Calibri"/>
                <a:cs typeface="Calibri"/>
                <a:sym typeface="Calibri"/>
              </a:rPr>
              <a:t>- more risk due to low birth weight</a:t>
            </a:r>
            <a:endParaRPr dirty="0"/>
          </a:p>
          <a:p>
            <a:pPr marL="0" marR="0" lvl="0" indent="0" algn="l" rtl="0">
              <a:spcBef>
                <a:spcPts val="0"/>
              </a:spcBef>
              <a:spcAft>
                <a:spcPts val="0"/>
              </a:spcAft>
              <a:buClr>
                <a:schemeClr val="dk1"/>
              </a:buClr>
              <a:buSzPts val="1200"/>
              <a:buFont typeface="Calibri"/>
              <a:buNone/>
            </a:pPr>
            <a:r>
              <a:rPr lang="en-GB" sz="1200" b="0" i="0" u="none" strike="noStrike" cap="none" dirty="0">
                <a:solidFill>
                  <a:schemeClr val="dk1"/>
                </a:solidFill>
                <a:latin typeface="Calibri"/>
                <a:ea typeface="Calibri"/>
                <a:cs typeface="Calibri"/>
                <a:sym typeface="Calibri"/>
              </a:rPr>
              <a:t> </a:t>
            </a:r>
            <a:endParaRPr dirty="0"/>
          </a:p>
        </p:txBody>
      </p:sp>
      <p:sp>
        <p:nvSpPr>
          <p:cNvPr id="806" name="Google Shape;806;g41004181e2_7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The social environment exerts a strong influence on child health especially through :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Income: how?</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Nutrition : breast and formula use,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Violence:  (wife beating, infanticide, wars, child abuse, domestic violence)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Cultural Factors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Religion ,Customs, Early marriages, Sex of child, Quality of mothering, Traditions affecting (cleanliness, eating, clothing, child care)</a:t>
            </a:r>
            <a:endParaRPr sz="1100" b="0" i="0" u="none" strike="noStrike" cap="none">
              <a:solidFill>
                <a:srgbClr val="000000"/>
              </a:solidFill>
              <a:latin typeface="Arial"/>
              <a:ea typeface="Arial"/>
              <a:cs typeface="Arial"/>
              <a:sym typeface="Arial"/>
            </a:endParaRPr>
          </a:p>
        </p:txBody>
      </p:sp>
      <p:sp>
        <p:nvSpPr>
          <p:cNvPr id="803" name="Google Shape;80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Provide postnatal care in first 24 hours for every birth: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 Delay facility </a:t>
            </a:r>
            <a:r>
              <a:rPr lang="en-GB" sz="1400" b="1" i="0" u="none" strike="noStrike" cap="none">
                <a:solidFill>
                  <a:schemeClr val="dk1"/>
                </a:solidFill>
                <a:latin typeface="Calibri"/>
                <a:ea typeface="Calibri"/>
                <a:cs typeface="Calibri"/>
                <a:sym typeface="Calibri"/>
              </a:rPr>
              <a:t>discharge</a:t>
            </a:r>
            <a:r>
              <a:rPr lang="en-GB" sz="1200" b="0" i="0" u="none" strike="noStrike" cap="none">
                <a:solidFill>
                  <a:schemeClr val="dk1"/>
                </a:solidFill>
                <a:latin typeface="Calibri"/>
                <a:ea typeface="Calibri"/>
                <a:cs typeface="Calibri"/>
                <a:sym typeface="Calibri"/>
              </a:rPr>
              <a:t> for at least </a:t>
            </a:r>
            <a:r>
              <a:rPr lang="en-GB" sz="1400" b="1" i="0" u="none" strike="noStrike" cap="none">
                <a:solidFill>
                  <a:schemeClr val="dk1"/>
                </a:solidFill>
                <a:latin typeface="Calibri"/>
                <a:ea typeface="Calibri"/>
                <a:cs typeface="Calibri"/>
                <a:sym typeface="Calibri"/>
              </a:rPr>
              <a:t>24 hours</a:t>
            </a:r>
            <a:r>
              <a:rPr lang="en-GB" sz="12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Visit women with home births within the first 24 hours.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 Provide every mother and baby </a:t>
            </a:r>
            <a:r>
              <a:rPr lang="en-GB" sz="1400" b="1" i="0" u="none" strike="noStrike" cap="none">
                <a:solidFill>
                  <a:schemeClr val="dk1"/>
                </a:solidFill>
                <a:latin typeface="Calibri"/>
                <a:ea typeface="Calibri"/>
                <a:cs typeface="Calibri"/>
                <a:sym typeface="Calibri"/>
              </a:rPr>
              <a:t>four postnatal visits </a:t>
            </a:r>
            <a:r>
              <a:rPr lang="en-GB" sz="1200" b="0" i="0" u="none" strike="noStrike" cap="none">
                <a:solidFill>
                  <a:schemeClr val="dk1"/>
                </a:solidFill>
                <a:latin typeface="Calibri"/>
                <a:ea typeface="Calibri"/>
                <a:cs typeface="Calibri"/>
                <a:sym typeface="Calibri"/>
              </a:rPr>
              <a:t>on : First day (24 hours), Day 3 (48–72 hours) , Between days 7–14 and the Sixth week.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approximately 830 women die every day from causes related to pregnancy and childbirth.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1200" b="1" i="0" u="none" strike="noStrike" cap="none">
                <a:solidFill>
                  <a:schemeClr val="dk1"/>
                </a:solidFill>
                <a:latin typeface="Calibri"/>
                <a:ea typeface="Calibri"/>
                <a:cs typeface="Calibri"/>
                <a:sym typeface="Calibri"/>
              </a:rPr>
              <a:t>5.9 million </a:t>
            </a:r>
            <a:r>
              <a:rPr lang="en-GB" sz="1200" b="0" i="0" u="none" strike="noStrike" cap="none">
                <a:solidFill>
                  <a:schemeClr val="dk1"/>
                </a:solidFill>
                <a:latin typeface="Calibri"/>
                <a:ea typeface="Calibri"/>
                <a:cs typeface="Calibri"/>
                <a:sym typeface="Calibri"/>
              </a:rPr>
              <a:t>children under age five died in 2015, </a:t>
            </a:r>
            <a:r>
              <a:rPr lang="en-GB" sz="1200" b="0" i="0" u="none" strike="noStrike" cap="none">
                <a:solidFill>
                  <a:srgbClr val="FF0000"/>
                </a:solidFill>
                <a:latin typeface="Calibri"/>
                <a:ea typeface="Calibri"/>
                <a:cs typeface="Calibri"/>
                <a:sym typeface="Calibri"/>
              </a:rPr>
              <a:t>16000 every day</a:t>
            </a:r>
            <a:r>
              <a:rPr lang="en-GB" sz="1200" b="0" i="0" u="none" strike="noStrike" cap="none">
                <a:solidFill>
                  <a:schemeClr val="accent2"/>
                </a:solidFill>
                <a:latin typeface="Calibri"/>
                <a:ea typeface="Calibri"/>
                <a:cs typeface="Calibri"/>
                <a:sym typeface="Calibri"/>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chemeClr val="dk1"/>
                </a:solidFill>
                <a:latin typeface="Calibri"/>
                <a:ea typeface="Calibri"/>
                <a:cs typeface="Calibri"/>
                <a:sym typeface="Calibri"/>
              </a:rPr>
              <a:t>With quality health care, many of these deaths could be prevented.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839" name="Google Shape;83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43d43b4010_4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43d43b4010_4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1,2,3 → first 24h</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5- emotional wellbeing, what family and social support she have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6- iron and fa should be provided for at least 3 months after delivery.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862" name="Google Shape;862;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43d43b4010_4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43d43b4010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43d43b4010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43d43b4010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5" name="Google Shape;1175;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331b2b1c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331b2b1c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In tthis figure we can see that is the number of women death generally increased in poor countries &gt;&gt;</a:t>
            </a:r>
            <a:endParaRPr/>
          </a:p>
          <a:p>
            <a:pPr marL="0" marR="0" lvl="0" indent="0" algn="l" rtl="0">
              <a:lnSpc>
                <a:spcPct val="100000"/>
              </a:lnSpc>
              <a:spcBef>
                <a:spcPts val="0"/>
              </a:spcBef>
              <a:spcAft>
                <a:spcPts val="0"/>
              </a:spcAft>
              <a:buClr>
                <a:srgbClr val="000000"/>
              </a:buClr>
              <a:buSzPts val="1100"/>
              <a:buFont typeface="Arial"/>
              <a:buNone/>
            </a:pPr>
            <a:r>
              <a:rPr lang="en-GB"/>
              <a:t>Also&lt; there are decreased of Maternal coditions , tb , in rich countries as will as  in TB And hiv percentage&gt;&gt;</a:t>
            </a:r>
            <a:endParaRPr/>
          </a:p>
        </p:txBody>
      </p:sp>
      <p:sp>
        <p:nvSpPr>
          <p:cNvPr id="315" name="Google Shape;3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331b2b1c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331b2b1c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GB" sz="1400">
                <a:solidFill>
                  <a:schemeClr val="dk1"/>
                </a:solidFill>
              </a:rPr>
              <a:t>efore going through health indicators you should know about its definition : </a:t>
            </a:r>
            <a:br>
              <a:rPr lang="en-GB" sz="1400">
                <a:solidFill>
                  <a:schemeClr val="dk1"/>
                </a:solidFill>
              </a:rPr>
            </a:br>
            <a:r>
              <a:rPr lang="en-GB" sz="1400">
                <a:solidFill>
                  <a:schemeClr val="dk1"/>
                </a:solidFill>
              </a:rPr>
              <a:t>Definition: Health indicators are variables that reflect the state of health of persons in a community.  hey inform about the quality of health care, and access of health care, and they are considered as quantitative measures. </a:t>
            </a:r>
            <a:endParaRPr sz="1400">
              <a:solidFill>
                <a:schemeClr val="dk1"/>
              </a:solidFill>
            </a:endParaRPr>
          </a:p>
          <a:p>
            <a:pPr marL="0" lvl="0" indent="0" algn="l" rtl="0">
              <a:lnSpc>
                <a:spcPct val="115000"/>
              </a:lnSpc>
              <a:spcBef>
                <a:spcPts val="800"/>
              </a:spcBef>
              <a:spcAft>
                <a:spcPts val="0"/>
              </a:spcAft>
              <a:buClr>
                <a:schemeClr val="dk1"/>
              </a:buClr>
              <a:buSzPts val="1100"/>
              <a:buFont typeface="Arial"/>
              <a:buNone/>
            </a:pPr>
            <a:endParaRPr sz="1400">
              <a:solidFill>
                <a:schemeClr val="dk1"/>
              </a:solidFill>
            </a:endParaRPr>
          </a:p>
        </p:txBody>
      </p:sp>
      <p:sp>
        <p:nvSpPr>
          <p:cNvPr id="322" name="Google Shape;3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3d43b4010_7_24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GB" sz="1400">
                <a:solidFill>
                  <a:schemeClr val="dk1"/>
                </a:solidFill>
              </a:rPr>
              <a:t>hey inform about the quality of health care, and access of health care, and they are considered as quantitative measures. </a:t>
            </a:r>
            <a:br>
              <a:rPr lang="en-GB" sz="1400">
                <a:solidFill>
                  <a:schemeClr val="dk1"/>
                </a:solidFill>
              </a:rPr>
            </a:br>
            <a:endParaRPr sz="1100" b="0" i="0" u="none" strike="noStrike" cap="none">
              <a:solidFill>
                <a:srgbClr val="000000"/>
              </a:solidFill>
              <a:latin typeface="Arial"/>
              <a:ea typeface="Arial"/>
              <a:cs typeface="Arial"/>
              <a:sym typeface="Arial"/>
            </a:endParaRPr>
          </a:p>
        </p:txBody>
      </p:sp>
      <p:sp>
        <p:nvSpPr>
          <p:cNvPr id="332" name="Google Shape;332;g43d43b4010_7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شريحة العنوان" type="title">
  <p:cSld name="TITLE">
    <p:bg>
      <p:bgPr>
        <a:gradFill>
          <a:gsLst>
            <a:gs pos="0">
              <a:srgbClr val="D9D9D9"/>
            </a:gs>
            <a:gs pos="100000">
              <a:schemeClr val="lt1"/>
            </a:gs>
          </a:gsLst>
          <a:lin ang="8100000" scaled="0"/>
        </a:gra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5772150" y="1371600"/>
            <a:ext cx="3073500" cy="2382900"/>
          </a:xfrm>
          <a:prstGeom prst="rect">
            <a:avLst/>
          </a:prstGeom>
          <a:noFill/>
          <a:ln>
            <a:noFill/>
          </a:ln>
        </p:spPr>
        <p:txBody>
          <a:bodyPr spcFirstLastPara="1" wrap="square" lIns="68575" tIns="34275" rIns="68575" bIns="34275" anchor="b" anchorCtr="0"/>
          <a:lstStyle>
            <a:lvl1pPr marR="0" lvl="0" algn="r" rtl="1">
              <a:lnSpc>
                <a:spcPct val="100000"/>
              </a:lnSpc>
              <a:spcBef>
                <a:spcPts val="0"/>
              </a:spcBef>
              <a:spcAft>
                <a:spcPts val="0"/>
              </a:spcAft>
              <a:buClr>
                <a:schemeClr val="accent1"/>
              </a:buClr>
              <a:buSzPts val="4100"/>
              <a:buFont typeface="Source Sans Pro"/>
              <a:buNone/>
              <a:defRPr sz="41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 name="Google Shape;14;p2"/>
          <p:cNvSpPr txBox="1">
            <a:spLocks noGrp="1"/>
          </p:cNvSpPr>
          <p:nvPr>
            <p:ph type="subTitle" idx="1"/>
          </p:nvPr>
        </p:nvSpPr>
        <p:spPr>
          <a:xfrm>
            <a:off x="5772150" y="3886200"/>
            <a:ext cx="3073500" cy="514200"/>
          </a:xfrm>
          <a:prstGeom prst="rect">
            <a:avLst/>
          </a:prstGeom>
          <a:noFill/>
          <a:ln>
            <a:noFill/>
          </a:ln>
        </p:spPr>
        <p:txBody>
          <a:bodyPr spcFirstLastPara="1" wrap="square" lIns="68575" tIns="34275" rIns="68575" bIns="34275" anchor="t" anchorCtr="0"/>
          <a:lstStyle>
            <a:lvl1pPr marR="0" lvl="0" algn="r" rtl="1">
              <a:lnSpc>
                <a:spcPct val="90000"/>
              </a:lnSpc>
              <a:spcBef>
                <a:spcPts val="1400"/>
              </a:spcBef>
              <a:spcAft>
                <a:spcPts val="0"/>
              </a:spcAft>
              <a:buClr>
                <a:srgbClr val="7F7F7F"/>
              </a:buClr>
              <a:buSzPts val="1500"/>
              <a:buFont typeface="Arial"/>
              <a:buNone/>
              <a:defRPr sz="1500" b="0" i="0" u="none" strike="noStrike" cap="none">
                <a:solidFill>
                  <a:srgbClr val="7F7F7F"/>
                </a:solidFill>
                <a:latin typeface="Source Sans Pro"/>
                <a:ea typeface="Source Sans Pro"/>
                <a:cs typeface="Source Sans Pro"/>
                <a:sym typeface="Source Sans Pro"/>
              </a:defRPr>
            </a:lvl1pPr>
            <a:lvl2pPr marR="0" lvl="1" algn="ctr" rtl="1">
              <a:lnSpc>
                <a:spcPct val="90000"/>
              </a:lnSpc>
              <a:spcBef>
                <a:spcPts val="5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2pPr>
            <a:lvl3pPr marR="0" lvl="2" algn="ctr" rtl="1">
              <a:lnSpc>
                <a:spcPct val="90000"/>
              </a:lnSpc>
              <a:spcBef>
                <a:spcPts val="500"/>
              </a:spcBef>
              <a:spcAft>
                <a:spcPts val="0"/>
              </a:spcAft>
              <a:buClr>
                <a:srgbClr val="3F3F3F"/>
              </a:buClr>
              <a:buSzPts val="1400"/>
              <a:buFont typeface="Arial"/>
              <a:buNone/>
              <a:defRPr sz="1400" b="0" i="0" u="none" strike="noStrike" cap="none">
                <a:solidFill>
                  <a:srgbClr val="3F3F3F"/>
                </a:solidFill>
                <a:latin typeface="Source Sans Pro"/>
                <a:ea typeface="Source Sans Pro"/>
                <a:cs typeface="Source Sans Pro"/>
                <a:sym typeface="Source Sans Pro"/>
              </a:defRPr>
            </a:lvl3pPr>
            <a:lvl4pPr marR="0" lvl="3" algn="ctr" rtl="1">
              <a:lnSpc>
                <a:spcPct val="90000"/>
              </a:lnSpc>
              <a:spcBef>
                <a:spcPts val="5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4pPr>
            <a:lvl5pPr marR="0" lvl="4" algn="ctr" rtl="1">
              <a:lnSpc>
                <a:spcPct val="90000"/>
              </a:lnSpc>
              <a:spcBef>
                <a:spcPts val="5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5pPr>
            <a:lvl6pPr marR="0" lvl="5" algn="ct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6pPr>
            <a:lvl7pPr marR="0" lvl="6" algn="ct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7pPr>
            <a:lvl8pPr marR="0" lvl="7" algn="ct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8pPr>
            <a:lvl9pPr marR="0" lvl="8" algn="ct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15" name="Google Shape;15;p2" descr="خط مخطط كهربية القلب"/>
          <p:cNvPicPr preferRelativeResize="0"/>
          <p:nvPr/>
        </p:nvPicPr>
        <p:blipFill rotWithShape="1">
          <a:blip r:embed="rId2">
            <a:alphaModFix/>
          </a:blip>
          <a:srcRect/>
          <a:stretch/>
        </p:blipFill>
        <p:spPr>
          <a:xfrm flipH="1">
            <a:off x="1" y="-1"/>
            <a:ext cx="5250102" cy="5143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العنوان والنص العمودي"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800100" y="74415"/>
            <a:ext cx="7543800" cy="994200"/>
          </a:xfrm>
          <a:prstGeom prst="rect">
            <a:avLst/>
          </a:prstGeom>
          <a:noFill/>
          <a:ln>
            <a:noFill/>
          </a:ln>
        </p:spPr>
        <p:txBody>
          <a:bodyPr spcFirstLastPara="1" wrap="square" lIns="68575" tIns="34275" rIns="68575" bIns="34275" anchor="ctr"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1"/>
          <p:cNvSpPr txBox="1">
            <a:spLocks noGrp="1"/>
          </p:cNvSpPr>
          <p:nvPr>
            <p:ph type="body" idx="1"/>
          </p:nvPr>
        </p:nvSpPr>
        <p:spPr>
          <a:xfrm rot="-5400000">
            <a:off x="2857500" y="-342900"/>
            <a:ext cx="3429000" cy="68580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36550" algn="r" rtl="1">
              <a:lnSpc>
                <a:spcPct val="90000"/>
              </a:lnSpc>
              <a:spcBef>
                <a:spcPts val="500"/>
              </a:spcBef>
              <a:spcAft>
                <a:spcPts val="0"/>
              </a:spcAft>
              <a:buClr>
                <a:srgbClr val="3F3F3F"/>
              </a:buClr>
              <a:buSzPts val="1700"/>
              <a:buFont typeface="Arial"/>
              <a:buChar char="▪"/>
              <a:defRPr sz="1700" b="0" i="0" u="none" strike="noStrike" cap="none">
                <a:solidFill>
                  <a:srgbClr val="3F3F3F"/>
                </a:solidFill>
                <a:latin typeface="Source Sans Pro"/>
                <a:ea typeface="Source Sans Pro"/>
                <a:cs typeface="Source Sans Pro"/>
                <a:sym typeface="Source Sans Pro"/>
              </a:defRPr>
            </a:lvl2pPr>
            <a:lvl3pPr marL="1371600" marR="0" lvl="2"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3pPr>
            <a:lvl4pPr marL="1828800" marR="0" lvl="3"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6" name="Google Shape;66;p11"/>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67" name="Google Shape;67;p11"/>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68" name="Google Shape;68;p11"/>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العنوان العمودي والنص" type="vertTitleAndTx">
  <p:cSld name="VERTICAL_TITLE_AND_VERTICAL_TEXT">
    <p:spTree>
      <p:nvGrpSpPr>
        <p:cNvPr id="1" name="Shape 69"/>
        <p:cNvGrpSpPr/>
        <p:nvPr/>
      </p:nvGrpSpPr>
      <p:grpSpPr>
        <a:xfrm>
          <a:off x="0" y="0"/>
          <a:ext cx="0" cy="0"/>
          <a:chOff x="0" y="0"/>
          <a:chExt cx="0" cy="0"/>
        </a:xfrm>
      </p:grpSpPr>
      <p:sp>
        <p:nvSpPr>
          <p:cNvPr id="70" name="Google Shape;70;p12" descr="مستطيل"/>
          <p:cNvSpPr/>
          <p:nvPr/>
        </p:nvSpPr>
        <p:spPr>
          <a:xfrm>
            <a:off x="0" y="0"/>
            <a:ext cx="1657200" cy="5143500"/>
          </a:xfrm>
          <a:prstGeom prst="rect">
            <a:avLst/>
          </a:prstGeom>
          <a:gradFill>
            <a:gsLst>
              <a:gs pos="0">
                <a:schemeClr val="accent1"/>
              </a:gs>
              <a:gs pos="100000">
                <a:srgbClr val="8A2123"/>
              </a:gs>
            </a:gsLst>
            <a:lin ang="10800000" scaled="0"/>
          </a:gra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71" name="Google Shape;71;p12"/>
          <p:cNvSpPr txBox="1">
            <a:spLocks noGrp="1"/>
          </p:cNvSpPr>
          <p:nvPr>
            <p:ph type="title"/>
          </p:nvPr>
        </p:nvSpPr>
        <p:spPr>
          <a:xfrm rot="-5400000">
            <a:off x="-1400101" y="1800151"/>
            <a:ext cx="4457700" cy="1543200"/>
          </a:xfrm>
          <a:prstGeom prst="rect">
            <a:avLst/>
          </a:prstGeom>
          <a:noFill/>
          <a:ln>
            <a:noFill/>
          </a:ln>
        </p:spPr>
        <p:txBody>
          <a:bodyPr spcFirstLastPara="1" wrap="square" lIns="68575" tIns="34275" rIns="68575" bIns="34275" anchor="ctr"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2" name="Google Shape;72;p12"/>
          <p:cNvSpPr txBox="1">
            <a:spLocks noGrp="1"/>
          </p:cNvSpPr>
          <p:nvPr>
            <p:ph type="body" idx="1"/>
          </p:nvPr>
        </p:nvSpPr>
        <p:spPr>
          <a:xfrm rot="-5400000">
            <a:off x="3057450" y="-828601"/>
            <a:ext cx="4457700" cy="68007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36550" algn="r" rtl="1">
              <a:lnSpc>
                <a:spcPct val="90000"/>
              </a:lnSpc>
              <a:spcBef>
                <a:spcPts val="500"/>
              </a:spcBef>
              <a:spcAft>
                <a:spcPts val="0"/>
              </a:spcAft>
              <a:buClr>
                <a:srgbClr val="3F3F3F"/>
              </a:buClr>
              <a:buSzPts val="1700"/>
              <a:buFont typeface="Arial"/>
              <a:buChar char="▪"/>
              <a:defRPr sz="1700" b="0" i="0" u="none" strike="noStrike" cap="none">
                <a:solidFill>
                  <a:srgbClr val="3F3F3F"/>
                </a:solidFill>
                <a:latin typeface="Source Sans Pro"/>
                <a:ea typeface="Source Sans Pro"/>
                <a:cs typeface="Source Sans Pro"/>
                <a:sym typeface="Source Sans Pro"/>
              </a:defRPr>
            </a:lvl2pPr>
            <a:lvl3pPr marL="1371600" marR="0" lvl="2"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3pPr>
            <a:lvl4pPr marL="1828800" marR="0" lvl="3"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73" name="Google Shape;73;p12"/>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74" name="Google Shape;74;p12"/>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12"/>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13"/>
          <p:cNvGrpSpPr/>
          <p:nvPr/>
        </p:nvGrpSpPr>
        <p:grpSpPr>
          <a:xfrm>
            <a:off x="830392" y="1191256"/>
            <a:ext cx="745763" cy="45826"/>
            <a:chOff x="4580561" y="2589004"/>
            <a:chExt cx="1064464" cy="25200"/>
          </a:xfrm>
        </p:grpSpPr>
        <p:sp>
          <p:nvSpPr>
            <p:cNvPr id="79" name="Google Shape;79;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3"/>
          <p:cNvSpPr txBox="1">
            <a:spLocks noGrp="1"/>
          </p:cNvSpPr>
          <p:nvPr>
            <p:ph type="title"/>
          </p:nvPr>
        </p:nvSpPr>
        <p:spPr>
          <a:xfrm>
            <a:off x="729450" y="1318650"/>
            <a:ext cx="7688700" cy="535200"/>
          </a:xfrm>
          <a:prstGeom prst="rect">
            <a:avLst/>
          </a:prstGeom>
        </p:spPr>
        <p:txBody>
          <a:bodyPr spcFirstLastPara="1" wrap="square" lIns="68575" tIns="34275" rIns="68575" bIns="34275" anchor="ctr"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2" name="Google Shape;82;p13"/>
          <p:cNvSpPr txBox="1">
            <a:spLocks noGrp="1"/>
          </p:cNvSpPr>
          <p:nvPr>
            <p:ph type="body" idx="1"/>
          </p:nvPr>
        </p:nvSpPr>
        <p:spPr>
          <a:xfrm>
            <a:off x="729450" y="2078875"/>
            <a:ext cx="7688700" cy="2261100"/>
          </a:xfrm>
          <a:prstGeom prst="rect">
            <a:avLst/>
          </a:prstGeom>
        </p:spPr>
        <p:txBody>
          <a:bodyPr spcFirstLastPara="1" wrap="square" lIns="68575" tIns="34275" rIns="68575" bIns="34275" anchor="t" anchorCtr="0"/>
          <a:lstStyle>
            <a:lvl1pPr marL="457200" lvl="0" indent="-342900" rtl="0">
              <a:spcBef>
                <a:spcPts val="1400"/>
              </a:spcBef>
              <a:spcAft>
                <a:spcPts val="0"/>
              </a:spcAft>
              <a:buSzPts val="1800"/>
              <a:buChar char="▪"/>
              <a:defRPr/>
            </a:lvl1pPr>
            <a:lvl2pPr marL="914400" lvl="1" indent="-336550" rtl="0">
              <a:spcBef>
                <a:spcPts val="500"/>
              </a:spcBef>
              <a:spcAft>
                <a:spcPts val="0"/>
              </a:spcAft>
              <a:buSzPts val="1700"/>
              <a:buChar char="▪"/>
              <a:defRPr/>
            </a:lvl2pPr>
            <a:lvl3pPr marL="1371600" lvl="2" indent="-323850" rtl="0">
              <a:spcBef>
                <a:spcPts val="500"/>
              </a:spcBef>
              <a:spcAft>
                <a:spcPts val="0"/>
              </a:spcAft>
              <a:buSzPts val="1500"/>
              <a:buChar char="▪"/>
              <a:defRPr/>
            </a:lvl3pPr>
            <a:lvl4pPr marL="1828800" lvl="3" indent="-317500" rtl="0">
              <a:spcBef>
                <a:spcPts val="500"/>
              </a:spcBef>
              <a:spcAft>
                <a:spcPts val="0"/>
              </a:spcAft>
              <a:buSzPts val="1400"/>
              <a:buChar char="▪"/>
              <a:defRPr/>
            </a:lvl4pPr>
            <a:lvl5pPr marL="2286000" lvl="4" indent="-304800" rtl="0">
              <a:spcBef>
                <a:spcPts val="500"/>
              </a:spcBef>
              <a:spcAft>
                <a:spcPts val="0"/>
              </a:spcAft>
              <a:buSzPts val="1200"/>
              <a:buChar char="▪"/>
              <a:defRPr/>
            </a:lvl5pPr>
            <a:lvl6pPr marL="2743200" lvl="5" indent="-304800" rtl="0">
              <a:spcBef>
                <a:spcPts val="300"/>
              </a:spcBef>
              <a:spcAft>
                <a:spcPts val="0"/>
              </a:spcAft>
              <a:buSzPts val="1200"/>
              <a:buChar char="▪"/>
              <a:defRPr/>
            </a:lvl6pPr>
            <a:lvl7pPr marL="3200400" lvl="6" indent="-304800" rtl="0">
              <a:spcBef>
                <a:spcPts val="300"/>
              </a:spcBef>
              <a:spcAft>
                <a:spcPts val="0"/>
              </a:spcAft>
              <a:buSzPts val="1200"/>
              <a:buChar char="▪"/>
              <a:defRPr/>
            </a:lvl7pPr>
            <a:lvl8pPr marL="3657600" lvl="7" indent="-304800" rtl="0">
              <a:spcBef>
                <a:spcPts val="300"/>
              </a:spcBef>
              <a:spcAft>
                <a:spcPts val="0"/>
              </a:spcAft>
              <a:buSzPts val="1200"/>
              <a:buChar char="▪"/>
              <a:defRPr/>
            </a:lvl8pPr>
            <a:lvl9pPr marL="4114800" lvl="8" indent="-304800" rtl="0">
              <a:spcBef>
                <a:spcPts val="300"/>
              </a:spcBef>
              <a:spcAft>
                <a:spcPts val="0"/>
              </a:spcAft>
              <a:buSzPts val="1200"/>
              <a:buChar char="▪"/>
              <a:defRPr/>
            </a:lvl9pPr>
          </a:lstStyle>
          <a:p>
            <a:endParaRPr/>
          </a:p>
        </p:txBody>
      </p:sp>
      <p:sp>
        <p:nvSpPr>
          <p:cNvPr id="83" name="Google Shape;83;p13"/>
          <p:cNvSpPr txBox="1">
            <a:spLocks noGrp="1"/>
          </p:cNvSpPr>
          <p:nvPr>
            <p:ph type="sldNum" idx="12"/>
          </p:nvPr>
        </p:nvSpPr>
        <p:spPr>
          <a:xfrm>
            <a:off x="8536302" y="4749851"/>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5143500"/>
          </a:xfrm>
          <a:solidFill>
            <a:schemeClr val="tx2">
              <a:lumMod val="20000"/>
              <a:lumOff val="80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100">
                <a:solidFill>
                  <a:schemeClr val="accent1">
                    <a:lumMod val="75000"/>
                  </a:schemeClr>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A64A7475-CDDF-264B-A71A-60B0C9ADD8A2}" type="datetimeFigureOut">
              <a:rPr lang="en-US" smtClean="0"/>
              <a:t>3/12/2019</a:t>
            </a:fld>
            <a:endParaRPr lang="en-US"/>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115533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العنوان والمحتوى"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00100" y="74415"/>
            <a:ext cx="7543800" cy="994200"/>
          </a:xfrm>
          <a:prstGeom prst="rect">
            <a:avLst/>
          </a:prstGeom>
          <a:noFill/>
          <a:ln>
            <a:noFill/>
          </a:ln>
        </p:spPr>
        <p:txBody>
          <a:bodyPr spcFirstLastPara="1" wrap="square" lIns="68575" tIns="34275" rIns="68575" bIns="34275" anchor="ctr"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8" name="Google Shape;18;p3"/>
          <p:cNvSpPr txBox="1">
            <a:spLocks noGrp="1"/>
          </p:cNvSpPr>
          <p:nvPr>
            <p:ph type="body" idx="1"/>
          </p:nvPr>
        </p:nvSpPr>
        <p:spPr>
          <a:xfrm>
            <a:off x="1143000" y="1371599"/>
            <a:ext cx="6858000" cy="34290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36550" algn="r" rtl="1">
              <a:lnSpc>
                <a:spcPct val="90000"/>
              </a:lnSpc>
              <a:spcBef>
                <a:spcPts val="500"/>
              </a:spcBef>
              <a:spcAft>
                <a:spcPts val="0"/>
              </a:spcAft>
              <a:buClr>
                <a:srgbClr val="3F3F3F"/>
              </a:buClr>
              <a:buSzPts val="1700"/>
              <a:buFont typeface="Arial"/>
              <a:buChar char="▪"/>
              <a:defRPr sz="1700" b="0" i="0" u="none" strike="noStrike" cap="none">
                <a:solidFill>
                  <a:srgbClr val="3F3F3F"/>
                </a:solidFill>
                <a:latin typeface="Source Sans Pro"/>
                <a:ea typeface="Source Sans Pro"/>
                <a:cs typeface="Source Sans Pro"/>
                <a:sym typeface="Source Sans Pro"/>
              </a:defRPr>
            </a:lvl2pPr>
            <a:lvl3pPr marL="1371600" marR="0" lvl="2"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3pPr>
            <a:lvl4pPr marL="1828800" marR="0" lvl="3"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9" name="Google Shape;19;p3"/>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20" name="Google Shape;20;p3"/>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21" name="Google Shape;21;p3"/>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محتويان" type="twoObj">
  <p:cSld name="TWO_OBJECTS">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00100" y="74415"/>
            <a:ext cx="7543800" cy="994200"/>
          </a:xfrm>
          <a:prstGeom prst="rect">
            <a:avLst/>
          </a:prstGeom>
          <a:noFill/>
          <a:ln>
            <a:noFill/>
          </a:ln>
        </p:spPr>
        <p:txBody>
          <a:bodyPr spcFirstLastPara="1" wrap="square" lIns="68575" tIns="34275" rIns="68575" bIns="34275" anchor="ctr"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 name="Google Shape;24;p4"/>
          <p:cNvSpPr txBox="1">
            <a:spLocks noGrp="1"/>
          </p:cNvSpPr>
          <p:nvPr>
            <p:ph type="body" idx="1"/>
          </p:nvPr>
        </p:nvSpPr>
        <p:spPr>
          <a:xfrm>
            <a:off x="800100" y="1369218"/>
            <a:ext cx="3600600" cy="34314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2pPr>
            <a:lvl3pPr marL="1371600" marR="0" lvl="2"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3pPr>
            <a:lvl4pPr marL="1828800" marR="0" lvl="3"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5" name="Google Shape;25;p4"/>
          <p:cNvSpPr txBox="1">
            <a:spLocks noGrp="1"/>
          </p:cNvSpPr>
          <p:nvPr>
            <p:ph type="body" idx="2"/>
          </p:nvPr>
        </p:nvSpPr>
        <p:spPr>
          <a:xfrm>
            <a:off x="4743450" y="1369218"/>
            <a:ext cx="3600600" cy="34314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2pPr>
            <a:lvl3pPr marL="1371600" marR="0" lvl="2"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3pPr>
            <a:lvl4pPr marL="1828800" marR="0" lvl="3"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6" name="Google Shape;26;p4"/>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27" name="Google Shape;27;p4"/>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4"/>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رأس المقطع">
  <p:cSld name="رأس المقطع">
    <p:bg>
      <p:bgPr>
        <a:gradFill>
          <a:gsLst>
            <a:gs pos="0">
              <a:schemeClr val="accent1"/>
            </a:gs>
            <a:gs pos="100000">
              <a:srgbClr val="8A2123"/>
            </a:gs>
          </a:gsLst>
          <a:lin ang="5400000" scaled="0"/>
        </a:gradFill>
        <a:effectLst/>
      </p:bgPr>
    </p:bg>
    <p:spTree>
      <p:nvGrpSpPr>
        <p:cNvPr id="1" name="Shape 29"/>
        <p:cNvGrpSpPr/>
        <p:nvPr/>
      </p:nvGrpSpPr>
      <p:grpSpPr>
        <a:xfrm>
          <a:off x="0" y="0"/>
          <a:ext cx="0" cy="0"/>
          <a:chOff x="0" y="0"/>
          <a:chExt cx="0" cy="0"/>
        </a:xfrm>
      </p:grpSpPr>
      <p:sp>
        <p:nvSpPr>
          <p:cNvPr id="30" name="Google Shape;30;p5" descr="مستطيل"/>
          <p:cNvSpPr/>
          <p:nvPr/>
        </p:nvSpPr>
        <p:spPr>
          <a:xfrm>
            <a:off x="198834" y="171450"/>
            <a:ext cx="8743800" cy="4800600"/>
          </a:xfrm>
          <a:prstGeom prst="rect">
            <a:avLst/>
          </a:prstGeom>
          <a:noFill/>
          <a:ln w="15875" cap="flat" cmpd="sng">
            <a:solidFill>
              <a:srgbClr val="BFBFB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31" name="Google Shape;31;p5"/>
          <p:cNvSpPr txBox="1">
            <a:spLocks noGrp="1"/>
          </p:cNvSpPr>
          <p:nvPr>
            <p:ph type="title"/>
          </p:nvPr>
        </p:nvSpPr>
        <p:spPr>
          <a:xfrm>
            <a:off x="2800350" y="1428750"/>
            <a:ext cx="5829300" cy="2382900"/>
          </a:xfrm>
          <a:prstGeom prst="rect">
            <a:avLst/>
          </a:prstGeom>
          <a:noFill/>
          <a:ln>
            <a:noFill/>
          </a:ln>
        </p:spPr>
        <p:txBody>
          <a:bodyPr spcFirstLastPara="1" wrap="square" lIns="68575" tIns="34275" rIns="68575" bIns="34275" anchor="b" anchorCtr="0"/>
          <a:lstStyle>
            <a:lvl1pPr marR="0" lvl="0" algn="r" rtl="1">
              <a:lnSpc>
                <a:spcPct val="80000"/>
              </a:lnSpc>
              <a:spcBef>
                <a:spcPts val="0"/>
              </a:spcBef>
              <a:spcAft>
                <a:spcPts val="0"/>
              </a:spcAft>
              <a:buClr>
                <a:schemeClr val="lt1"/>
              </a:buClr>
              <a:buSzPts val="4100"/>
              <a:buFont typeface="Source Sans Pro"/>
              <a:buNone/>
              <a:defRPr sz="41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5"/>
          <p:cNvSpPr txBox="1">
            <a:spLocks noGrp="1"/>
          </p:cNvSpPr>
          <p:nvPr>
            <p:ph type="body" idx="1"/>
          </p:nvPr>
        </p:nvSpPr>
        <p:spPr>
          <a:xfrm>
            <a:off x="2800350" y="3943350"/>
            <a:ext cx="5829300" cy="514200"/>
          </a:xfrm>
          <a:prstGeom prst="rect">
            <a:avLst/>
          </a:prstGeom>
          <a:noFill/>
          <a:ln>
            <a:noFill/>
          </a:ln>
        </p:spPr>
        <p:txBody>
          <a:bodyPr spcFirstLastPara="1" wrap="square" lIns="68575" tIns="34275" rIns="68575" bIns="34275" anchor="t" anchorCtr="0"/>
          <a:lstStyle>
            <a:lvl1pPr marL="457200" marR="0" lvl="0" indent="-228600" algn="r" rtl="1">
              <a:lnSpc>
                <a:spcPct val="90000"/>
              </a:lnSpc>
              <a:spcBef>
                <a:spcPts val="1400"/>
              </a:spcBef>
              <a:spcAft>
                <a:spcPts val="0"/>
              </a:spcAft>
              <a:buClr>
                <a:schemeClr val="lt1"/>
              </a:buClr>
              <a:buSzPts val="1500"/>
              <a:buFont typeface="Arial"/>
              <a:buNone/>
              <a:defRPr sz="1500" b="0" i="0" u="none" strike="noStrike" cap="none">
                <a:solidFill>
                  <a:schemeClr val="lt1"/>
                </a:solidFill>
                <a:latin typeface="Source Sans Pro"/>
                <a:ea typeface="Source Sans Pro"/>
                <a:cs typeface="Source Sans Pro"/>
                <a:sym typeface="Source Sans Pro"/>
              </a:defRPr>
            </a:lvl1pPr>
            <a:lvl2pPr marL="914400" marR="0" lvl="1" indent="-228600" algn="r" rtl="1">
              <a:lnSpc>
                <a:spcPct val="90000"/>
              </a:lnSpc>
              <a:spcBef>
                <a:spcPts val="5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2pPr>
            <a:lvl3pPr marL="1371600" marR="0" lvl="2" indent="-228600" algn="r" rtl="1">
              <a:lnSpc>
                <a:spcPct val="90000"/>
              </a:lnSpc>
              <a:spcBef>
                <a:spcPts val="500"/>
              </a:spcBef>
              <a:spcAft>
                <a:spcPts val="0"/>
              </a:spcAft>
              <a:buClr>
                <a:srgbClr val="3F3F3F"/>
              </a:buClr>
              <a:buSzPts val="1400"/>
              <a:buFont typeface="Arial"/>
              <a:buNone/>
              <a:defRPr sz="1400" b="0" i="0" u="none" strike="noStrike" cap="none">
                <a:solidFill>
                  <a:srgbClr val="3F3F3F"/>
                </a:solidFill>
                <a:latin typeface="Source Sans Pro"/>
                <a:ea typeface="Source Sans Pro"/>
                <a:cs typeface="Source Sans Pro"/>
                <a:sym typeface="Source Sans Pro"/>
              </a:defRPr>
            </a:lvl3pPr>
            <a:lvl4pPr marL="1828800" marR="0" lvl="3" indent="-228600" algn="r" rtl="1">
              <a:lnSpc>
                <a:spcPct val="90000"/>
              </a:lnSpc>
              <a:spcBef>
                <a:spcPts val="5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4pPr>
            <a:lvl5pPr marL="2286000" marR="0" lvl="4" indent="-228600" algn="r" rtl="1">
              <a:lnSpc>
                <a:spcPct val="90000"/>
              </a:lnSpc>
              <a:spcBef>
                <a:spcPts val="5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5pPr>
            <a:lvl6pPr marL="2743200" marR="0" lvl="5" indent="-228600" algn="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6pPr>
            <a:lvl7pPr marL="3200400" marR="0" lvl="6" indent="-228600" algn="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7pPr>
            <a:lvl8pPr marL="3657600" marR="0" lvl="7" indent="-228600" algn="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8pPr>
            <a:lvl9pPr marL="4114800" marR="0" lvl="8" indent="-228600" algn="r" rtl="1">
              <a:lnSpc>
                <a:spcPct val="90000"/>
              </a:lnSpc>
              <a:spcBef>
                <a:spcPts val="300"/>
              </a:spcBef>
              <a:spcAft>
                <a:spcPts val="0"/>
              </a:spcAft>
              <a:buClr>
                <a:srgbClr val="3F3F3F"/>
              </a:buClr>
              <a:buSzPts val="1200"/>
              <a:buFont typeface="Arial"/>
              <a:buNone/>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مقارنة" type="twoTxTwoObj">
  <p:cSld name="TWO_OBJECTS_WITH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00100" y="74415"/>
            <a:ext cx="7543800" cy="994200"/>
          </a:xfrm>
          <a:prstGeom prst="rect">
            <a:avLst/>
          </a:prstGeom>
          <a:noFill/>
          <a:ln>
            <a:noFill/>
          </a:ln>
        </p:spPr>
        <p:txBody>
          <a:bodyPr spcFirstLastPara="1" wrap="square" lIns="68575" tIns="34275" rIns="68575" bIns="34275" anchor="ctr"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5" name="Google Shape;35;p6"/>
          <p:cNvSpPr txBox="1">
            <a:spLocks noGrp="1"/>
          </p:cNvSpPr>
          <p:nvPr>
            <p:ph type="body" idx="1"/>
          </p:nvPr>
        </p:nvSpPr>
        <p:spPr>
          <a:xfrm>
            <a:off x="800100" y="1371599"/>
            <a:ext cx="3600600" cy="571500"/>
          </a:xfrm>
          <a:prstGeom prst="rect">
            <a:avLst/>
          </a:prstGeom>
          <a:noFill/>
          <a:ln>
            <a:noFill/>
          </a:ln>
        </p:spPr>
        <p:txBody>
          <a:bodyPr spcFirstLastPara="1" wrap="square" lIns="68575" tIns="34275" rIns="68575" bIns="34275" anchor="ctr" anchorCtr="0"/>
          <a:lstStyle>
            <a:lvl1pPr marL="457200" marR="0" lvl="0" indent="-228600" algn="r" rtl="1">
              <a:lnSpc>
                <a:spcPct val="90000"/>
              </a:lnSpc>
              <a:spcBef>
                <a:spcPts val="1400"/>
              </a:spcBef>
              <a:spcAft>
                <a:spcPts val="0"/>
              </a:spcAft>
              <a:buClr>
                <a:srgbClr val="3F3F3F"/>
              </a:buClr>
              <a:buSzPts val="1800"/>
              <a:buFont typeface="Arial"/>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r" rtl="1">
              <a:lnSpc>
                <a:spcPct val="90000"/>
              </a:lnSpc>
              <a:spcBef>
                <a:spcPts val="500"/>
              </a:spcBef>
              <a:spcAft>
                <a:spcPts val="0"/>
              </a:spcAft>
              <a:buClr>
                <a:srgbClr val="3F3F3F"/>
              </a:buClr>
              <a:buSzPts val="1500"/>
              <a:buFont typeface="Arial"/>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r" rtl="1">
              <a:lnSpc>
                <a:spcPct val="90000"/>
              </a:lnSpc>
              <a:spcBef>
                <a:spcPts val="500"/>
              </a:spcBef>
              <a:spcAft>
                <a:spcPts val="0"/>
              </a:spcAft>
              <a:buClr>
                <a:srgbClr val="3F3F3F"/>
              </a:buClr>
              <a:buSzPts val="1400"/>
              <a:buFont typeface="Arial"/>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r" rtl="1">
              <a:lnSpc>
                <a:spcPct val="90000"/>
              </a:lnSpc>
              <a:spcBef>
                <a:spcPts val="5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r" rtl="1">
              <a:lnSpc>
                <a:spcPct val="90000"/>
              </a:lnSpc>
              <a:spcBef>
                <a:spcPts val="5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36" name="Google Shape;36;p6"/>
          <p:cNvSpPr txBox="1">
            <a:spLocks noGrp="1"/>
          </p:cNvSpPr>
          <p:nvPr>
            <p:ph type="body" idx="2"/>
          </p:nvPr>
        </p:nvSpPr>
        <p:spPr>
          <a:xfrm>
            <a:off x="800100" y="1943099"/>
            <a:ext cx="3600600" cy="28575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2pPr>
            <a:lvl3pPr marL="1371600" marR="0" lvl="2"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3pPr>
            <a:lvl4pPr marL="1828800" marR="0" lvl="3"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7" name="Google Shape;37;p6"/>
          <p:cNvSpPr txBox="1">
            <a:spLocks noGrp="1"/>
          </p:cNvSpPr>
          <p:nvPr>
            <p:ph type="body" idx="3"/>
          </p:nvPr>
        </p:nvSpPr>
        <p:spPr>
          <a:xfrm>
            <a:off x="4743450" y="1371599"/>
            <a:ext cx="3600600" cy="571500"/>
          </a:xfrm>
          <a:prstGeom prst="rect">
            <a:avLst/>
          </a:prstGeom>
          <a:noFill/>
          <a:ln>
            <a:noFill/>
          </a:ln>
        </p:spPr>
        <p:txBody>
          <a:bodyPr spcFirstLastPara="1" wrap="square" lIns="68575" tIns="34275" rIns="68575" bIns="34275" anchor="ctr" anchorCtr="0"/>
          <a:lstStyle>
            <a:lvl1pPr marL="457200" marR="0" lvl="0" indent="-228600" algn="r" rtl="1">
              <a:lnSpc>
                <a:spcPct val="90000"/>
              </a:lnSpc>
              <a:spcBef>
                <a:spcPts val="1400"/>
              </a:spcBef>
              <a:spcAft>
                <a:spcPts val="0"/>
              </a:spcAft>
              <a:buClr>
                <a:srgbClr val="3F3F3F"/>
              </a:buClr>
              <a:buSzPts val="1800"/>
              <a:buFont typeface="Arial"/>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r" rtl="1">
              <a:lnSpc>
                <a:spcPct val="90000"/>
              </a:lnSpc>
              <a:spcBef>
                <a:spcPts val="500"/>
              </a:spcBef>
              <a:spcAft>
                <a:spcPts val="0"/>
              </a:spcAft>
              <a:buClr>
                <a:srgbClr val="3F3F3F"/>
              </a:buClr>
              <a:buSzPts val="1500"/>
              <a:buFont typeface="Arial"/>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r" rtl="1">
              <a:lnSpc>
                <a:spcPct val="90000"/>
              </a:lnSpc>
              <a:spcBef>
                <a:spcPts val="500"/>
              </a:spcBef>
              <a:spcAft>
                <a:spcPts val="0"/>
              </a:spcAft>
              <a:buClr>
                <a:srgbClr val="3F3F3F"/>
              </a:buClr>
              <a:buSzPts val="1400"/>
              <a:buFont typeface="Arial"/>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r" rtl="1">
              <a:lnSpc>
                <a:spcPct val="90000"/>
              </a:lnSpc>
              <a:spcBef>
                <a:spcPts val="5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r" rtl="1">
              <a:lnSpc>
                <a:spcPct val="90000"/>
              </a:lnSpc>
              <a:spcBef>
                <a:spcPts val="5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r" rtl="1">
              <a:lnSpc>
                <a:spcPct val="90000"/>
              </a:lnSpc>
              <a:spcBef>
                <a:spcPts val="300"/>
              </a:spcBef>
              <a:spcAft>
                <a:spcPts val="0"/>
              </a:spcAft>
              <a:buClr>
                <a:srgbClr val="3F3F3F"/>
              </a:buClr>
              <a:buSzPts val="1200"/>
              <a:buFont typeface="Arial"/>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38" name="Google Shape;38;p6"/>
          <p:cNvSpPr txBox="1">
            <a:spLocks noGrp="1"/>
          </p:cNvSpPr>
          <p:nvPr>
            <p:ph type="body" idx="4"/>
          </p:nvPr>
        </p:nvSpPr>
        <p:spPr>
          <a:xfrm>
            <a:off x="4743450" y="1943099"/>
            <a:ext cx="3600600" cy="28575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2pPr>
            <a:lvl3pPr marL="1371600" marR="0" lvl="2"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3pPr>
            <a:lvl4pPr marL="1828800" marR="0" lvl="3"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9" name="Google Shape;39;p6"/>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6"/>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6"/>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عنوان فقط"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00100" y="74415"/>
            <a:ext cx="7543800" cy="994200"/>
          </a:xfrm>
          <a:prstGeom prst="rect">
            <a:avLst/>
          </a:prstGeom>
          <a:noFill/>
          <a:ln>
            <a:noFill/>
          </a:ln>
        </p:spPr>
        <p:txBody>
          <a:bodyPr spcFirstLastPara="1" wrap="square" lIns="68575" tIns="34275" rIns="68575" bIns="34275" anchor="ctr"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4" name="Google Shape;44;p7"/>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7"/>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7"/>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فارغ"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8"/>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8"/>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OBJECT_WITH_CAPTION_TEXT">
    <p:spTree>
      <p:nvGrpSpPr>
        <p:cNvPr id="1" name="Shape 51"/>
        <p:cNvGrpSpPr/>
        <p:nvPr/>
      </p:nvGrpSpPr>
      <p:grpSpPr>
        <a:xfrm>
          <a:off x="0" y="0"/>
          <a:ext cx="0" cy="0"/>
          <a:chOff x="0" y="0"/>
          <a:chExt cx="0" cy="0"/>
        </a:xfrm>
      </p:grpSpPr>
      <p:sp>
        <p:nvSpPr>
          <p:cNvPr id="52" name="Google Shape;52;p9" descr="مستطيل"/>
          <p:cNvSpPr/>
          <p:nvPr/>
        </p:nvSpPr>
        <p:spPr>
          <a:xfrm>
            <a:off x="0" y="0"/>
            <a:ext cx="3885000" cy="5143500"/>
          </a:xfrm>
          <a:prstGeom prst="rect">
            <a:avLst/>
          </a:prstGeom>
          <a:gradFill>
            <a:gsLst>
              <a:gs pos="0">
                <a:schemeClr val="accent1"/>
              </a:gs>
              <a:gs pos="100000">
                <a:srgbClr val="8A2123"/>
              </a:gs>
            </a:gsLst>
            <a:lin ang="5400000" scaled="0"/>
          </a:gra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53" name="Google Shape;53;p9" descr="مستطيل"/>
          <p:cNvSpPr/>
          <p:nvPr/>
        </p:nvSpPr>
        <p:spPr>
          <a:xfrm>
            <a:off x="182761" y="171450"/>
            <a:ext cx="3514800" cy="4800600"/>
          </a:xfrm>
          <a:prstGeom prst="rect">
            <a:avLst/>
          </a:prstGeom>
          <a:noFill/>
          <a:ln w="15875" cap="flat" cmpd="sng">
            <a:solidFill>
              <a:srgbClr val="BFBFB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54" name="Google Shape;54;p9"/>
          <p:cNvSpPr txBox="1">
            <a:spLocks noGrp="1"/>
          </p:cNvSpPr>
          <p:nvPr>
            <p:ph type="title"/>
          </p:nvPr>
        </p:nvSpPr>
        <p:spPr>
          <a:xfrm>
            <a:off x="467916" y="2400300"/>
            <a:ext cx="2949300" cy="1314600"/>
          </a:xfrm>
          <a:prstGeom prst="rect">
            <a:avLst/>
          </a:prstGeom>
          <a:noFill/>
          <a:ln>
            <a:noFill/>
          </a:ln>
        </p:spPr>
        <p:txBody>
          <a:bodyPr spcFirstLastPara="1" wrap="square" lIns="68575" tIns="34275" rIns="68575" bIns="34275" anchor="b"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5" name="Google Shape;55;p9"/>
          <p:cNvSpPr txBox="1">
            <a:spLocks noGrp="1"/>
          </p:cNvSpPr>
          <p:nvPr>
            <p:ph type="body" idx="1"/>
          </p:nvPr>
        </p:nvSpPr>
        <p:spPr>
          <a:xfrm>
            <a:off x="4229100" y="400050"/>
            <a:ext cx="4457700" cy="44577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2pPr>
            <a:lvl3pPr marL="1371600" marR="0" lvl="2"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3pPr>
            <a:lvl4pPr marL="1828800" marR="0" lvl="3"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6" name="Google Shape;56;p9"/>
          <p:cNvSpPr txBox="1">
            <a:spLocks noGrp="1"/>
          </p:cNvSpPr>
          <p:nvPr>
            <p:ph type="body" idx="2"/>
          </p:nvPr>
        </p:nvSpPr>
        <p:spPr>
          <a:xfrm>
            <a:off x="467915" y="3771900"/>
            <a:ext cx="2949300" cy="1028700"/>
          </a:xfrm>
          <a:prstGeom prst="rect">
            <a:avLst/>
          </a:prstGeom>
          <a:noFill/>
          <a:ln>
            <a:noFill/>
          </a:ln>
        </p:spPr>
        <p:txBody>
          <a:bodyPr spcFirstLastPara="1" wrap="square" lIns="68575" tIns="34275" rIns="68575" bIns="34275" anchor="t" anchorCtr="0"/>
          <a:lstStyle>
            <a:lvl1pPr marL="457200" marR="0" lvl="0" indent="-228600" algn="r" rtl="1">
              <a:lnSpc>
                <a:spcPct val="90000"/>
              </a:lnSpc>
              <a:spcBef>
                <a:spcPts val="1400"/>
              </a:spcBef>
              <a:spcAft>
                <a:spcPts val="0"/>
              </a:spcAft>
              <a:buClr>
                <a:schemeClr val="lt1"/>
              </a:buClr>
              <a:buSzPts val="1200"/>
              <a:buFont typeface="Arial"/>
              <a:buNone/>
              <a:defRPr sz="1200" b="0" i="0" u="none" strike="noStrike" cap="none">
                <a:solidFill>
                  <a:schemeClr val="lt1"/>
                </a:solidFill>
                <a:latin typeface="Source Sans Pro"/>
                <a:ea typeface="Source Sans Pro"/>
                <a:cs typeface="Source Sans Pro"/>
                <a:sym typeface="Source Sans Pro"/>
              </a:defRPr>
            </a:lvl1pPr>
            <a:lvl2pPr marL="914400" marR="0" lvl="1" indent="-228600" algn="r" rtl="1">
              <a:lnSpc>
                <a:spcPct val="90000"/>
              </a:lnSpc>
              <a:spcBef>
                <a:spcPts val="500"/>
              </a:spcBef>
              <a:spcAft>
                <a:spcPts val="0"/>
              </a:spcAft>
              <a:buClr>
                <a:srgbClr val="3F3F3F"/>
              </a:buClr>
              <a:buSzPts val="1100"/>
              <a:buFont typeface="Arial"/>
              <a:buNone/>
              <a:defRPr sz="1100" b="0" i="0" u="none" strike="noStrike" cap="none">
                <a:solidFill>
                  <a:srgbClr val="3F3F3F"/>
                </a:solidFill>
                <a:latin typeface="Source Sans Pro"/>
                <a:ea typeface="Source Sans Pro"/>
                <a:cs typeface="Source Sans Pro"/>
                <a:sym typeface="Source Sans Pro"/>
              </a:defRPr>
            </a:lvl2pPr>
            <a:lvl3pPr marL="1371600" marR="0" lvl="2" indent="-228600" algn="r" rtl="1">
              <a:lnSpc>
                <a:spcPct val="90000"/>
              </a:lnSpc>
              <a:spcBef>
                <a:spcPts val="500"/>
              </a:spcBef>
              <a:spcAft>
                <a:spcPts val="0"/>
              </a:spcAft>
              <a:buClr>
                <a:srgbClr val="3F3F3F"/>
              </a:buClr>
              <a:buSzPts val="900"/>
              <a:buFont typeface="Arial"/>
              <a:buNone/>
              <a:defRPr sz="900" b="0" i="0" u="none" strike="noStrike" cap="none">
                <a:solidFill>
                  <a:srgbClr val="3F3F3F"/>
                </a:solidFill>
                <a:latin typeface="Source Sans Pro"/>
                <a:ea typeface="Source Sans Pro"/>
                <a:cs typeface="Source Sans Pro"/>
                <a:sym typeface="Source Sans Pro"/>
              </a:defRPr>
            </a:lvl3pPr>
            <a:lvl4pPr marL="1828800" marR="0" lvl="3" indent="-228600" algn="r" rtl="1">
              <a:lnSpc>
                <a:spcPct val="90000"/>
              </a:lnSpc>
              <a:spcBef>
                <a:spcPts val="5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4pPr>
            <a:lvl5pPr marL="2286000" marR="0" lvl="4" indent="-228600" algn="r" rtl="1">
              <a:lnSpc>
                <a:spcPct val="90000"/>
              </a:lnSpc>
              <a:spcBef>
                <a:spcPts val="5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5pPr>
            <a:lvl6pPr marL="2743200" marR="0" lvl="5"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6pPr>
            <a:lvl7pPr marL="3200400" marR="0" lvl="6"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7pPr>
            <a:lvl8pPr marL="3657600" marR="0" lvl="7"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8pPr>
            <a:lvl9pPr marL="4114800" marR="0" lvl="8"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صورة ذات تسمية توضيحية">
  <p:cSld name="صورة ذات تسمية توضيحية">
    <p:spTree>
      <p:nvGrpSpPr>
        <p:cNvPr id="1" name="Shape 57"/>
        <p:cNvGrpSpPr/>
        <p:nvPr/>
      </p:nvGrpSpPr>
      <p:grpSpPr>
        <a:xfrm>
          <a:off x="0" y="0"/>
          <a:ext cx="0" cy="0"/>
          <a:chOff x="0" y="0"/>
          <a:chExt cx="0" cy="0"/>
        </a:xfrm>
      </p:grpSpPr>
      <p:sp>
        <p:nvSpPr>
          <p:cNvPr id="58" name="Google Shape;58;p10" descr="مستطيل"/>
          <p:cNvSpPr/>
          <p:nvPr/>
        </p:nvSpPr>
        <p:spPr>
          <a:xfrm>
            <a:off x="0" y="0"/>
            <a:ext cx="3885000" cy="5143500"/>
          </a:xfrm>
          <a:prstGeom prst="rect">
            <a:avLst/>
          </a:prstGeom>
          <a:gradFill>
            <a:gsLst>
              <a:gs pos="0">
                <a:schemeClr val="accent1"/>
              </a:gs>
              <a:gs pos="100000">
                <a:srgbClr val="8A2123"/>
              </a:gs>
            </a:gsLst>
            <a:lin ang="5400000" scaled="0"/>
          </a:gra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59" name="Google Shape;59;p10" descr="مستطيل"/>
          <p:cNvSpPr/>
          <p:nvPr/>
        </p:nvSpPr>
        <p:spPr>
          <a:xfrm>
            <a:off x="182761" y="171450"/>
            <a:ext cx="3514800" cy="4800600"/>
          </a:xfrm>
          <a:prstGeom prst="rect">
            <a:avLst/>
          </a:prstGeom>
          <a:noFill/>
          <a:ln w="15875" cap="flat" cmpd="sng">
            <a:solidFill>
              <a:srgbClr val="BFBFB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60" name="Google Shape;60;p10"/>
          <p:cNvSpPr txBox="1">
            <a:spLocks noGrp="1"/>
          </p:cNvSpPr>
          <p:nvPr>
            <p:ph type="title"/>
          </p:nvPr>
        </p:nvSpPr>
        <p:spPr>
          <a:xfrm>
            <a:off x="467916" y="2400300"/>
            <a:ext cx="2949300" cy="1314600"/>
          </a:xfrm>
          <a:prstGeom prst="rect">
            <a:avLst/>
          </a:prstGeom>
          <a:noFill/>
          <a:ln>
            <a:noFill/>
          </a:ln>
        </p:spPr>
        <p:txBody>
          <a:bodyPr spcFirstLastPara="1" wrap="square" lIns="68575" tIns="34275" rIns="68575" bIns="34275" anchor="b"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Google Shape;61;p10" descr="عنصر نائب فارغ لإضافة صورة. انقر فوق العنصر النائب وقم بتحديد الصورة التي ترغب في إضافتها."/>
          <p:cNvSpPr>
            <a:spLocks noGrp="1"/>
          </p:cNvSpPr>
          <p:nvPr>
            <p:ph type="pic" idx="2"/>
          </p:nvPr>
        </p:nvSpPr>
        <p:spPr>
          <a:xfrm>
            <a:off x="3887392" y="-9330"/>
            <a:ext cx="5256600" cy="5143500"/>
          </a:xfrm>
          <a:prstGeom prst="rect">
            <a:avLst/>
          </a:prstGeom>
          <a:noFill/>
          <a:ln>
            <a:noFill/>
          </a:ln>
        </p:spPr>
        <p:txBody>
          <a:bodyPr spcFirstLastPara="1" wrap="square" lIns="68575" tIns="342900" rIns="68575" bIns="34275" anchor="t" anchorCtr="0"/>
          <a:lstStyle>
            <a:lvl1pPr marR="0" lvl="0" algn="ctr" rtl="1">
              <a:lnSpc>
                <a:spcPct val="90000"/>
              </a:lnSpc>
              <a:spcBef>
                <a:spcPts val="1400"/>
              </a:spcBef>
              <a:spcAft>
                <a:spcPts val="0"/>
              </a:spcAft>
              <a:buClr>
                <a:srgbClr val="3F3F3F"/>
              </a:buClr>
              <a:buSzPts val="1800"/>
              <a:buFont typeface="Arial"/>
              <a:buNone/>
              <a:defRPr sz="1800" b="0" i="0" u="none" strike="noStrike" cap="none">
                <a:solidFill>
                  <a:srgbClr val="3F3F3F"/>
                </a:solidFill>
                <a:latin typeface="Source Sans Pro"/>
                <a:ea typeface="Source Sans Pro"/>
                <a:cs typeface="Source Sans Pro"/>
                <a:sym typeface="Source Sans Pro"/>
              </a:defRPr>
            </a:lvl1pPr>
            <a:lvl2pPr marR="0" lvl="1" algn="r" rtl="1">
              <a:lnSpc>
                <a:spcPct val="90000"/>
              </a:lnSpc>
              <a:spcBef>
                <a:spcPts val="500"/>
              </a:spcBef>
              <a:spcAft>
                <a:spcPts val="0"/>
              </a:spcAft>
              <a:buClr>
                <a:srgbClr val="3F3F3F"/>
              </a:buClr>
              <a:buSzPts val="2100"/>
              <a:buFont typeface="Arial"/>
              <a:buNone/>
              <a:defRPr sz="2100" b="0" i="0" u="none" strike="noStrike" cap="none">
                <a:solidFill>
                  <a:srgbClr val="3F3F3F"/>
                </a:solidFill>
                <a:latin typeface="Source Sans Pro"/>
                <a:ea typeface="Source Sans Pro"/>
                <a:cs typeface="Source Sans Pro"/>
                <a:sym typeface="Source Sans Pro"/>
              </a:defRPr>
            </a:lvl2pPr>
            <a:lvl3pPr marR="0" lvl="2" algn="r" rtl="1">
              <a:lnSpc>
                <a:spcPct val="90000"/>
              </a:lnSpc>
              <a:spcBef>
                <a:spcPts val="500"/>
              </a:spcBef>
              <a:spcAft>
                <a:spcPts val="0"/>
              </a:spcAft>
              <a:buClr>
                <a:srgbClr val="3F3F3F"/>
              </a:buClr>
              <a:buSzPts val="1800"/>
              <a:buFont typeface="Arial"/>
              <a:buNone/>
              <a:defRPr sz="1800" b="0" i="0" u="none" strike="noStrike" cap="none">
                <a:solidFill>
                  <a:srgbClr val="3F3F3F"/>
                </a:solidFill>
                <a:latin typeface="Source Sans Pro"/>
                <a:ea typeface="Source Sans Pro"/>
                <a:cs typeface="Source Sans Pro"/>
                <a:sym typeface="Source Sans Pro"/>
              </a:defRPr>
            </a:lvl3pPr>
            <a:lvl4pPr marR="0" lvl="3" algn="r" rtl="1">
              <a:lnSpc>
                <a:spcPct val="90000"/>
              </a:lnSpc>
              <a:spcBef>
                <a:spcPts val="5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4pPr>
            <a:lvl5pPr marR="0" lvl="4" algn="r" rtl="1">
              <a:lnSpc>
                <a:spcPct val="90000"/>
              </a:lnSpc>
              <a:spcBef>
                <a:spcPts val="5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5pPr>
            <a:lvl6pPr marR="0" lvl="5" algn="r" rtl="1">
              <a:lnSpc>
                <a:spcPct val="90000"/>
              </a:lnSpc>
              <a:spcBef>
                <a:spcPts val="3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6pPr>
            <a:lvl7pPr marR="0" lvl="6" algn="r" rtl="1">
              <a:lnSpc>
                <a:spcPct val="90000"/>
              </a:lnSpc>
              <a:spcBef>
                <a:spcPts val="3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7pPr>
            <a:lvl8pPr marR="0" lvl="7" algn="r" rtl="1">
              <a:lnSpc>
                <a:spcPct val="90000"/>
              </a:lnSpc>
              <a:spcBef>
                <a:spcPts val="3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8pPr>
            <a:lvl9pPr marR="0" lvl="8" algn="r" rtl="1">
              <a:lnSpc>
                <a:spcPct val="90000"/>
              </a:lnSpc>
              <a:spcBef>
                <a:spcPts val="300"/>
              </a:spcBef>
              <a:spcAft>
                <a:spcPts val="0"/>
              </a:spcAft>
              <a:buClr>
                <a:srgbClr val="3F3F3F"/>
              </a:buClr>
              <a:buSzPts val="1500"/>
              <a:buFont typeface="Arial"/>
              <a:buNone/>
              <a:defRPr sz="1500" b="0" i="0" u="none" strike="noStrike" cap="none">
                <a:solidFill>
                  <a:srgbClr val="3F3F3F"/>
                </a:solidFill>
                <a:latin typeface="Source Sans Pro"/>
                <a:ea typeface="Source Sans Pro"/>
                <a:cs typeface="Source Sans Pro"/>
                <a:sym typeface="Source Sans Pro"/>
              </a:defRPr>
            </a:lvl9pPr>
          </a:lstStyle>
          <a:p>
            <a:endParaRPr/>
          </a:p>
        </p:txBody>
      </p:sp>
      <p:sp>
        <p:nvSpPr>
          <p:cNvPr id="62" name="Google Shape;62;p10"/>
          <p:cNvSpPr txBox="1">
            <a:spLocks noGrp="1"/>
          </p:cNvSpPr>
          <p:nvPr>
            <p:ph type="body" idx="1"/>
          </p:nvPr>
        </p:nvSpPr>
        <p:spPr>
          <a:xfrm>
            <a:off x="467915" y="3771900"/>
            <a:ext cx="2949300" cy="1028700"/>
          </a:xfrm>
          <a:prstGeom prst="rect">
            <a:avLst/>
          </a:prstGeom>
          <a:noFill/>
          <a:ln>
            <a:noFill/>
          </a:ln>
        </p:spPr>
        <p:txBody>
          <a:bodyPr spcFirstLastPara="1" wrap="square" lIns="68575" tIns="34275" rIns="68575" bIns="34275" anchor="t" anchorCtr="0"/>
          <a:lstStyle>
            <a:lvl1pPr marL="457200" marR="0" lvl="0" indent="-228600" algn="r" rtl="1">
              <a:lnSpc>
                <a:spcPct val="90000"/>
              </a:lnSpc>
              <a:spcBef>
                <a:spcPts val="1400"/>
              </a:spcBef>
              <a:spcAft>
                <a:spcPts val="0"/>
              </a:spcAft>
              <a:buClr>
                <a:schemeClr val="lt1"/>
              </a:buClr>
              <a:buSzPts val="1200"/>
              <a:buFont typeface="Arial"/>
              <a:buNone/>
              <a:defRPr sz="1200" b="0" i="0" u="none" strike="noStrike" cap="none">
                <a:solidFill>
                  <a:schemeClr val="lt1"/>
                </a:solidFill>
                <a:latin typeface="Source Sans Pro"/>
                <a:ea typeface="Source Sans Pro"/>
                <a:cs typeface="Source Sans Pro"/>
                <a:sym typeface="Source Sans Pro"/>
              </a:defRPr>
            </a:lvl1pPr>
            <a:lvl2pPr marL="914400" marR="0" lvl="1" indent="-228600" algn="r" rtl="1">
              <a:lnSpc>
                <a:spcPct val="90000"/>
              </a:lnSpc>
              <a:spcBef>
                <a:spcPts val="500"/>
              </a:spcBef>
              <a:spcAft>
                <a:spcPts val="0"/>
              </a:spcAft>
              <a:buClr>
                <a:srgbClr val="3F3F3F"/>
              </a:buClr>
              <a:buSzPts val="1100"/>
              <a:buFont typeface="Arial"/>
              <a:buNone/>
              <a:defRPr sz="1100" b="0" i="0" u="none" strike="noStrike" cap="none">
                <a:solidFill>
                  <a:srgbClr val="3F3F3F"/>
                </a:solidFill>
                <a:latin typeface="Source Sans Pro"/>
                <a:ea typeface="Source Sans Pro"/>
                <a:cs typeface="Source Sans Pro"/>
                <a:sym typeface="Source Sans Pro"/>
              </a:defRPr>
            </a:lvl2pPr>
            <a:lvl3pPr marL="1371600" marR="0" lvl="2" indent="-228600" algn="r" rtl="1">
              <a:lnSpc>
                <a:spcPct val="90000"/>
              </a:lnSpc>
              <a:spcBef>
                <a:spcPts val="500"/>
              </a:spcBef>
              <a:spcAft>
                <a:spcPts val="0"/>
              </a:spcAft>
              <a:buClr>
                <a:srgbClr val="3F3F3F"/>
              </a:buClr>
              <a:buSzPts val="900"/>
              <a:buFont typeface="Arial"/>
              <a:buNone/>
              <a:defRPr sz="900" b="0" i="0" u="none" strike="noStrike" cap="none">
                <a:solidFill>
                  <a:srgbClr val="3F3F3F"/>
                </a:solidFill>
                <a:latin typeface="Source Sans Pro"/>
                <a:ea typeface="Source Sans Pro"/>
                <a:cs typeface="Source Sans Pro"/>
                <a:sym typeface="Source Sans Pro"/>
              </a:defRPr>
            </a:lvl3pPr>
            <a:lvl4pPr marL="1828800" marR="0" lvl="3" indent="-228600" algn="r" rtl="1">
              <a:lnSpc>
                <a:spcPct val="90000"/>
              </a:lnSpc>
              <a:spcBef>
                <a:spcPts val="5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4pPr>
            <a:lvl5pPr marL="2286000" marR="0" lvl="4" indent="-228600" algn="r" rtl="1">
              <a:lnSpc>
                <a:spcPct val="90000"/>
              </a:lnSpc>
              <a:spcBef>
                <a:spcPts val="5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5pPr>
            <a:lvl6pPr marL="2743200" marR="0" lvl="5"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6pPr>
            <a:lvl7pPr marL="3200400" marR="0" lvl="6"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7pPr>
            <a:lvl8pPr marL="3657600" marR="0" lvl="7"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8pPr>
            <a:lvl9pPr marL="4114800" marR="0" lvl="8" indent="-228600" algn="r" rtl="1">
              <a:lnSpc>
                <a:spcPct val="90000"/>
              </a:lnSpc>
              <a:spcBef>
                <a:spcPts val="300"/>
              </a:spcBef>
              <a:spcAft>
                <a:spcPts val="0"/>
              </a:spcAft>
              <a:buClr>
                <a:srgbClr val="3F3F3F"/>
              </a:buClr>
              <a:buSzPts val="800"/>
              <a:buFont typeface="Arial"/>
              <a:buNone/>
              <a:defRPr sz="8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9D9D9"/>
            </a:gs>
            <a:gs pos="100000">
              <a:schemeClr val="lt1"/>
            </a:gs>
          </a:gsLst>
          <a:lin ang="16200000" scaled="0"/>
        </a:gradFill>
        <a:effectLst/>
      </p:bgPr>
    </p:bg>
    <p:spTree>
      <p:nvGrpSpPr>
        <p:cNvPr id="1" name="Shape 5"/>
        <p:cNvGrpSpPr/>
        <p:nvPr/>
      </p:nvGrpSpPr>
      <p:grpSpPr>
        <a:xfrm>
          <a:off x="0" y="0"/>
          <a:ext cx="0" cy="0"/>
          <a:chOff x="0" y="0"/>
          <a:chExt cx="0" cy="0"/>
        </a:xfrm>
      </p:grpSpPr>
      <p:sp>
        <p:nvSpPr>
          <p:cNvPr id="6" name="Google Shape;6;p1" descr="شريط أحمر"/>
          <p:cNvSpPr/>
          <p:nvPr/>
        </p:nvSpPr>
        <p:spPr>
          <a:xfrm>
            <a:off x="1" y="1"/>
            <a:ext cx="9141600" cy="1143000"/>
          </a:xfrm>
          <a:prstGeom prst="rect">
            <a:avLst/>
          </a:prstGeom>
          <a:gradFill>
            <a:gsLst>
              <a:gs pos="0">
                <a:schemeClr val="accent1"/>
              </a:gs>
              <a:gs pos="100000">
                <a:srgbClr val="8A2123"/>
              </a:gs>
            </a:gsLst>
            <a:lin ang="5400000" scaled="0"/>
          </a:gra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7" name="Google Shape;7;p1"/>
          <p:cNvSpPr txBox="1">
            <a:spLocks noGrp="1"/>
          </p:cNvSpPr>
          <p:nvPr>
            <p:ph type="title"/>
          </p:nvPr>
        </p:nvSpPr>
        <p:spPr>
          <a:xfrm>
            <a:off x="800100" y="74415"/>
            <a:ext cx="7543800" cy="994200"/>
          </a:xfrm>
          <a:prstGeom prst="rect">
            <a:avLst/>
          </a:prstGeom>
          <a:noFill/>
          <a:ln>
            <a:noFill/>
          </a:ln>
        </p:spPr>
        <p:txBody>
          <a:bodyPr spcFirstLastPara="1" wrap="square" lIns="68575" tIns="34275" rIns="68575" bIns="34275" anchor="ctr" anchorCtr="0"/>
          <a:lstStyle>
            <a:lvl1pPr marR="0" lvl="0" algn="r" rtl="1">
              <a:lnSpc>
                <a:spcPct val="90000"/>
              </a:lnSpc>
              <a:spcBef>
                <a:spcPts val="0"/>
              </a:spcBef>
              <a:spcAft>
                <a:spcPts val="0"/>
              </a:spcAft>
              <a:buClr>
                <a:schemeClr val="lt1"/>
              </a:buClr>
              <a:buSzPts val="2700"/>
              <a:buFont typeface="Source Sans Pro"/>
              <a:buNone/>
              <a:defRPr sz="27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1143000" y="1371599"/>
            <a:ext cx="6858000" cy="3429000"/>
          </a:xfrm>
          <a:prstGeom prst="rect">
            <a:avLst/>
          </a:prstGeom>
          <a:noFill/>
          <a:ln>
            <a:noFill/>
          </a:ln>
        </p:spPr>
        <p:txBody>
          <a:bodyPr spcFirstLastPara="1" wrap="square" lIns="68575" tIns="34275" rIns="68575" bIns="34275" anchor="t" anchorCtr="0"/>
          <a:lstStyle>
            <a:lvl1pPr marL="457200" marR="0" lvl="0" indent="-342900" algn="r" rtl="1">
              <a:lnSpc>
                <a:spcPct val="90000"/>
              </a:lnSpc>
              <a:spcBef>
                <a:spcPts val="1400"/>
              </a:spcBef>
              <a:spcAft>
                <a:spcPts val="0"/>
              </a:spcAft>
              <a:buClr>
                <a:srgbClr val="3F3F3F"/>
              </a:buClr>
              <a:buSzPts val="1800"/>
              <a:buFont typeface="Arial"/>
              <a:buChar char="▪"/>
              <a:defRPr sz="1800" b="0" i="0" u="none" strike="noStrike" cap="none">
                <a:solidFill>
                  <a:srgbClr val="3F3F3F"/>
                </a:solidFill>
                <a:latin typeface="Source Sans Pro"/>
                <a:ea typeface="Source Sans Pro"/>
                <a:cs typeface="Source Sans Pro"/>
                <a:sym typeface="Source Sans Pro"/>
              </a:defRPr>
            </a:lvl1pPr>
            <a:lvl2pPr marL="914400" marR="0" lvl="1" indent="-336550" algn="r" rtl="1">
              <a:lnSpc>
                <a:spcPct val="90000"/>
              </a:lnSpc>
              <a:spcBef>
                <a:spcPts val="500"/>
              </a:spcBef>
              <a:spcAft>
                <a:spcPts val="0"/>
              </a:spcAft>
              <a:buClr>
                <a:srgbClr val="3F3F3F"/>
              </a:buClr>
              <a:buSzPts val="1700"/>
              <a:buFont typeface="Arial"/>
              <a:buChar char="▪"/>
              <a:defRPr sz="1700" b="0" i="0" u="none" strike="noStrike" cap="none">
                <a:solidFill>
                  <a:srgbClr val="3F3F3F"/>
                </a:solidFill>
                <a:latin typeface="Source Sans Pro"/>
                <a:ea typeface="Source Sans Pro"/>
                <a:cs typeface="Source Sans Pro"/>
                <a:sym typeface="Source Sans Pro"/>
              </a:defRPr>
            </a:lvl2pPr>
            <a:lvl3pPr marL="1371600" marR="0" lvl="2" indent="-323850" algn="r" rtl="1">
              <a:lnSpc>
                <a:spcPct val="90000"/>
              </a:lnSpc>
              <a:spcBef>
                <a:spcPts val="500"/>
              </a:spcBef>
              <a:spcAft>
                <a:spcPts val="0"/>
              </a:spcAft>
              <a:buClr>
                <a:srgbClr val="3F3F3F"/>
              </a:buClr>
              <a:buSzPts val="1500"/>
              <a:buFont typeface="Arial"/>
              <a:buChar char="▪"/>
              <a:defRPr sz="1500" b="0" i="0" u="none" strike="noStrike" cap="none">
                <a:solidFill>
                  <a:srgbClr val="3F3F3F"/>
                </a:solidFill>
                <a:latin typeface="Source Sans Pro"/>
                <a:ea typeface="Source Sans Pro"/>
                <a:cs typeface="Source Sans Pro"/>
                <a:sym typeface="Source Sans Pro"/>
              </a:defRPr>
            </a:lvl3pPr>
            <a:lvl4pPr marL="1828800" marR="0" lvl="3" indent="-317500" algn="r" rtl="1">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Source Sans Pro"/>
                <a:ea typeface="Source Sans Pro"/>
                <a:cs typeface="Source Sans Pro"/>
                <a:sym typeface="Source Sans Pro"/>
              </a:defRPr>
            </a:lvl4pPr>
            <a:lvl5pPr marL="2286000" marR="0" lvl="4" indent="-304800" algn="r" rtl="1">
              <a:lnSpc>
                <a:spcPct val="90000"/>
              </a:lnSpc>
              <a:spcBef>
                <a:spcPts val="5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5pPr>
            <a:lvl6pPr marL="2743200" marR="0" lvl="5"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6pPr>
            <a:lvl7pPr marL="3200400" marR="0" lvl="6"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7pPr>
            <a:lvl8pPr marL="3657600" marR="0" lvl="7"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8pPr>
            <a:lvl9pPr marL="4114800" marR="0" lvl="8" indent="-304800" algn="r" rtl="1">
              <a:lnSpc>
                <a:spcPct val="90000"/>
              </a:lnSpc>
              <a:spcBef>
                <a:spcPts val="300"/>
              </a:spcBef>
              <a:spcAft>
                <a:spcPts val="0"/>
              </a:spcAft>
              <a:buClr>
                <a:srgbClr val="3F3F3F"/>
              </a:buClr>
              <a:buSzPts val="1200"/>
              <a:buFont typeface="Arial"/>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ftr" idx="11"/>
          </p:nvPr>
        </p:nvSpPr>
        <p:spPr>
          <a:xfrm>
            <a:off x="2457450" y="4861320"/>
            <a:ext cx="5886300" cy="179700"/>
          </a:xfrm>
          <a:prstGeom prst="rect">
            <a:avLst/>
          </a:prstGeom>
          <a:noFill/>
          <a:ln>
            <a:noFill/>
          </a:ln>
        </p:spPr>
        <p:txBody>
          <a:bodyPr spcFirstLastPara="1" wrap="square" lIns="68575" tIns="34275" rIns="68575" bIns="34275" anchor="ctr" anchorCtr="0"/>
          <a:lstStyle>
            <a:lvl1pPr marR="0" lvl="0" algn="r"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0" name="Google Shape;10;p1"/>
          <p:cNvSpPr txBox="1">
            <a:spLocks noGrp="1"/>
          </p:cNvSpPr>
          <p:nvPr>
            <p:ph type="dt" idx="10"/>
          </p:nvPr>
        </p:nvSpPr>
        <p:spPr>
          <a:xfrm>
            <a:off x="1543050" y="4849414"/>
            <a:ext cx="800100" cy="179700"/>
          </a:xfrm>
          <a:prstGeom prst="rect">
            <a:avLst/>
          </a:prstGeom>
          <a:noFill/>
          <a:ln>
            <a:noFill/>
          </a:ln>
        </p:spPr>
        <p:txBody>
          <a:bodyPr spcFirstLastPara="1" wrap="square" lIns="68575" tIns="34275" rIns="68575" bIns="34275" anchor="ctr" anchorCtr="0"/>
          <a:lstStyle>
            <a:lvl1pPr marR="0" lvl="0" algn="l" rtl="1">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2pPr>
            <a:lvl3pPr marR="0" lvl="2"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3pPr>
            <a:lvl4pPr marR="0" lvl="3"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4pPr>
            <a:lvl5pPr marR="0" lvl="4"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5pPr>
            <a:lvl6pPr marR="0" lvl="5"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6pPr>
            <a:lvl7pPr marR="0" lvl="6"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7pPr>
            <a:lvl8pPr marR="0" lvl="7"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8pPr>
            <a:lvl9pPr marR="0" lvl="8" algn="r" rtl="1">
              <a:spcBef>
                <a:spcPts val="0"/>
              </a:spcBef>
              <a:spcAft>
                <a:spcPts val="0"/>
              </a:spcAft>
              <a:buSzPts val="1100"/>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1" name="Google Shape;11;p1"/>
          <p:cNvSpPr txBox="1">
            <a:spLocks noGrp="1"/>
          </p:cNvSpPr>
          <p:nvPr>
            <p:ph type="sldNum" idx="12"/>
          </p:nvPr>
        </p:nvSpPr>
        <p:spPr>
          <a:xfrm>
            <a:off x="800100" y="4861320"/>
            <a:ext cx="628500" cy="1797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l" rtl="1">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l" rtl="1">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l" rtl="1">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l" rtl="1">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l" rtl="1">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l" rtl="1">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l" rtl="1">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l" rtl="1">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l" rtl="1">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hs.uk/Conditions/pregnancy-and-baby/pages/vitamins-minerals-supplements-pregnant.aspx" TargetMode="External"/><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nhs.uk/Conditions/pregnancy-and-baby/pages/screening-tests-abnormality-pregnant.aspx" TargetMode="External"/><Relationship Id="rId5" Type="http://schemas.openxmlformats.org/officeDocument/2006/relationships/hyperlink" Target="http://www.nhs.uk/Conditions/pregnancy-and-baby/pages/alcohol-medicines-drugs-pregnant.aspx" TargetMode="External"/><Relationship Id="rId4" Type="http://schemas.openxmlformats.org/officeDocument/2006/relationships/hyperlink" Target="http://www.nhs.uk/Conditions/pregnancy-and-baby/pages/smoking-pregnant.asp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183" name="Rectangle 182">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27479" y="0"/>
            <a:ext cx="4816290"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05" name="Google Shape;305;p49"/>
          <p:cNvSpPr txBox="1">
            <a:spLocks noGrp="1"/>
          </p:cNvSpPr>
          <p:nvPr>
            <p:ph type="ctrTitle"/>
          </p:nvPr>
        </p:nvSpPr>
        <p:spPr>
          <a:xfrm>
            <a:off x="195149" y="388653"/>
            <a:ext cx="4499315" cy="533911"/>
          </a:xfrm>
          <a:prstGeom prst="rect">
            <a:avLst/>
          </a:prstGeom>
        </p:spPr>
        <p:txBody>
          <a:bodyPr spcFirstLastPara="1" vert="horz" lIns="91440" tIns="45720" rIns="91440" bIns="45720" rtlCol="0" anchor="t" anchorCtr="0">
            <a:noAutofit/>
          </a:bodyPr>
          <a:lstStyle/>
          <a:p>
            <a:pPr marL="0" marR="0" lvl="0" indent="0" algn="r" defTabSz="914400" rtl="0">
              <a:spcAft>
                <a:spcPts val="0"/>
              </a:spcAft>
              <a:buClr>
                <a:srgbClr val="FFFFFF"/>
              </a:buClr>
              <a:buSzPts val="4400"/>
            </a:pPr>
            <a:r>
              <a:rPr lang="en-US" sz="4400" b="1" i="0" u="none" strike="noStrike" kern="1200" cap="none" dirty="0">
                <a:solidFill>
                  <a:schemeClr val="accent1"/>
                </a:solidFill>
                <a:latin typeface="+mj-lt"/>
                <a:ea typeface="+mj-ea"/>
                <a:cs typeface="+mj-cs"/>
                <a:sym typeface="Corbel"/>
              </a:rPr>
              <a:t>Maternal </a:t>
            </a:r>
            <a:r>
              <a:rPr lang="en-US" sz="4400" b="1" i="0" u="none" strike="noStrike" kern="1200" cap="none" dirty="0" smtClean="0">
                <a:solidFill>
                  <a:schemeClr val="accent1"/>
                </a:solidFill>
                <a:latin typeface="+mj-lt"/>
                <a:ea typeface="+mj-ea"/>
                <a:cs typeface="+mj-cs"/>
                <a:sym typeface="Corbel"/>
              </a:rPr>
              <a:t>Health</a:t>
            </a:r>
            <a:endParaRPr lang="en-US" sz="4400" b="1" kern="1200" dirty="0">
              <a:solidFill>
                <a:schemeClr val="accent1"/>
              </a:solidFill>
              <a:latin typeface="+mj-lt"/>
              <a:ea typeface="+mj-ea"/>
              <a:cs typeface="+mj-cs"/>
            </a:endParaRPr>
          </a:p>
        </p:txBody>
      </p:sp>
      <p:sp>
        <p:nvSpPr>
          <p:cNvPr id="187"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45340" y="435869"/>
            <a:ext cx="4098660" cy="470763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8" name="Graphic 117" descr="Family with girl">
            <a:extLst>
              <a:ext uri="{FF2B5EF4-FFF2-40B4-BE49-F238E27FC236}">
                <a16:creationId xmlns:a16="http://schemas.microsoft.com/office/drawing/2014/main" xmlns="" id="{E0FA0B91-0CBA-4956-96D3-94F3F600D6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82327" y="1361489"/>
            <a:ext cx="3106320" cy="3106320"/>
          </a:xfrm>
          <a:prstGeom prst="rect">
            <a:avLst/>
          </a:prstGeom>
        </p:spPr>
      </p:pic>
    </p:spTree>
    <p:extLst>
      <p:ext uri="{BB962C8B-B14F-4D97-AF65-F5344CB8AC3E}">
        <p14:creationId xmlns:p14="http://schemas.microsoft.com/office/powerpoint/2010/main" val="4858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31"/>
          <p:cNvSpPr/>
          <p:nvPr/>
        </p:nvSpPr>
        <p:spPr>
          <a:xfrm>
            <a:off x="0" y="571499"/>
            <a:ext cx="6856200" cy="4000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1"/>
          <p:cNvSpPr/>
          <p:nvPr/>
        </p:nvSpPr>
        <p:spPr>
          <a:xfrm>
            <a:off x="6952697" y="571499"/>
            <a:ext cx="2193900" cy="40005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3000">
                <a:solidFill>
                  <a:schemeClr val="lt1"/>
                </a:solidFill>
                <a:latin typeface="Corbel"/>
                <a:ea typeface="Corbel"/>
                <a:cs typeface="Corbel"/>
                <a:sym typeface="Corbel"/>
              </a:rPr>
              <a:t>dddff</a:t>
            </a:r>
            <a:endParaRPr sz="3000" b="0" i="0" u="none" strike="noStrike" cap="none">
              <a:solidFill>
                <a:schemeClr val="lt1"/>
              </a:solidFill>
              <a:latin typeface="Corbel"/>
              <a:ea typeface="Corbel"/>
              <a:cs typeface="Corbel"/>
              <a:sym typeface="Corbel"/>
            </a:endParaRPr>
          </a:p>
        </p:txBody>
      </p:sp>
      <p:sp>
        <p:nvSpPr>
          <p:cNvPr id="337" name="Google Shape;337;p31"/>
          <p:cNvSpPr/>
          <p:nvPr/>
        </p:nvSpPr>
        <p:spPr>
          <a:xfrm>
            <a:off x="0" y="3275729"/>
            <a:ext cx="8780400" cy="1389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1"/>
          <p:cNvSpPr txBox="1">
            <a:spLocks noGrp="1"/>
          </p:cNvSpPr>
          <p:nvPr>
            <p:ph type="title"/>
          </p:nvPr>
        </p:nvSpPr>
        <p:spPr>
          <a:xfrm>
            <a:off x="802386" y="3442996"/>
            <a:ext cx="7658100" cy="799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FFFFFF"/>
              </a:buClr>
              <a:buSzPts val="3800"/>
              <a:buFont typeface="Corbel"/>
              <a:buNone/>
            </a:pPr>
            <a:r>
              <a:rPr lang="en-GB" sz="3800" b="0" i="0" u="none" strike="noStrike" cap="none">
                <a:solidFill>
                  <a:srgbClr val="FFFFFF"/>
                </a:solidFill>
                <a:latin typeface="Corbel"/>
                <a:ea typeface="Corbel"/>
                <a:cs typeface="Corbel"/>
                <a:sym typeface="Corbel"/>
              </a:rPr>
              <a:t>Health Systems Indicators (Maternal)</a:t>
            </a:r>
            <a:endParaRPr sz="1100" b="0" i="0" u="none" strike="noStrike" cap="none">
              <a:solidFill>
                <a:srgbClr val="FFFFFF"/>
              </a:solidFill>
              <a:latin typeface="Corbel"/>
              <a:ea typeface="Corbel"/>
              <a:cs typeface="Corbel"/>
              <a:sym typeface="Corbel"/>
            </a:endParaRPr>
          </a:p>
        </p:txBody>
      </p:sp>
      <p:sp>
        <p:nvSpPr>
          <p:cNvPr id="339" name="Google Shape;339;p31"/>
          <p:cNvSpPr txBox="1"/>
          <p:nvPr/>
        </p:nvSpPr>
        <p:spPr>
          <a:xfrm>
            <a:off x="107425" y="67150"/>
            <a:ext cx="8877000" cy="3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rgbClr val="85200C"/>
              </a:solidFill>
            </a:endParaRPr>
          </a:p>
          <a:p>
            <a:pPr marL="0" lvl="0" indent="0" algn="l" rtl="0">
              <a:spcBef>
                <a:spcPts val="0"/>
              </a:spcBef>
              <a:spcAft>
                <a:spcPts val="0"/>
              </a:spcAft>
              <a:buNone/>
            </a:pPr>
            <a:r>
              <a:rPr lang="en-GB" sz="2400" b="1" dirty="0">
                <a:solidFill>
                  <a:srgbClr val="85200C"/>
                </a:solidFill>
              </a:rPr>
              <a:t>Health indicators could be used to:</a:t>
            </a:r>
            <a:endParaRPr sz="2400" b="1" dirty="0">
              <a:solidFill>
                <a:srgbClr val="85200C"/>
              </a:solidFill>
            </a:endParaRPr>
          </a:p>
          <a:p>
            <a:pPr marL="0" lvl="0" indent="0" algn="l" rtl="0">
              <a:spcBef>
                <a:spcPts val="0"/>
              </a:spcBef>
              <a:spcAft>
                <a:spcPts val="0"/>
              </a:spcAft>
              <a:buNone/>
            </a:pPr>
            <a:endParaRPr sz="2400" b="1" dirty="0">
              <a:solidFill>
                <a:srgbClr val="85200C"/>
              </a:solidFill>
            </a:endParaRP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GB" sz="1800" b="1" dirty="0" smtClean="0">
                <a:solidFill>
                  <a:srgbClr val="FF0000"/>
                </a:solidFill>
              </a:rPr>
              <a:t>Assess</a:t>
            </a:r>
            <a:r>
              <a:rPr lang="en-GB" sz="1800" b="1" dirty="0" smtClean="0"/>
              <a:t> </a:t>
            </a:r>
            <a:r>
              <a:rPr lang="en-GB" sz="1800" b="1" dirty="0"/>
              <a:t>the health care needs.</a:t>
            </a:r>
            <a:endParaRPr sz="1800" b="1" dirty="0"/>
          </a:p>
          <a:p>
            <a:pPr marL="285750" lvl="0" indent="-285750" algn="l" rtl="0">
              <a:lnSpc>
                <a:spcPct val="115000"/>
              </a:lnSpc>
              <a:spcBef>
                <a:spcPts val="0"/>
              </a:spcBef>
              <a:spcAft>
                <a:spcPts val="0"/>
              </a:spcAft>
              <a:buFont typeface="Arial" panose="020B0604020202020204" pitchFamily="34" charset="0"/>
              <a:buChar char="•"/>
            </a:pPr>
            <a:r>
              <a:rPr lang="en-GB" sz="1800" b="1" dirty="0" smtClean="0">
                <a:solidFill>
                  <a:srgbClr val="FF0000"/>
                </a:solidFill>
              </a:rPr>
              <a:t>Compare</a:t>
            </a:r>
            <a:r>
              <a:rPr lang="en-GB" sz="1800" b="1" dirty="0" smtClean="0"/>
              <a:t> </a:t>
            </a:r>
            <a:r>
              <a:rPr lang="en-GB" sz="1800" b="1" dirty="0"/>
              <a:t>health status of different areas or groups of people </a:t>
            </a:r>
            <a:r>
              <a:rPr lang="en-GB" sz="1800" b="1" dirty="0" smtClean="0"/>
              <a:t>over</a:t>
            </a:r>
            <a:r>
              <a:rPr lang="en-GB" sz="1800" b="1" dirty="0"/>
              <a:t> </a:t>
            </a:r>
            <a:r>
              <a:rPr lang="en-GB" sz="1800" b="1" dirty="0" smtClean="0"/>
              <a:t>time</a:t>
            </a:r>
            <a:r>
              <a:rPr lang="en-GB" sz="1800" b="1" dirty="0"/>
              <a:t>, one country with other countries or worldwide.</a:t>
            </a:r>
            <a:endParaRPr sz="1800" b="1" dirty="0"/>
          </a:p>
          <a:p>
            <a:pPr marL="285750" lvl="0" indent="-285750" algn="l" rtl="0">
              <a:lnSpc>
                <a:spcPct val="115000"/>
              </a:lnSpc>
              <a:spcBef>
                <a:spcPts val="0"/>
              </a:spcBef>
              <a:spcAft>
                <a:spcPts val="0"/>
              </a:spcAft>
              <a:buFont typeface="Arial" panose="020B0604020202020204" pitchFamily="34" charset="0"/>
              <a:buChar char="•"/>
            </a:pPr>
            <a:r>
              <a:rPr lang="en-GB" sz="1800" b="1" dirty="0" smtClean="0">
                <a:solidFill>
                  <a:srgbClr val="FF0000"/>
                </a:solidFill>
              </a:rPr>
              <a:t>Monitoring</a:t>
            </a:r>
            <a:r>
              <a:rPr lang="en-GB" sz="1800" b="1" dirty="0" smtClean="0"/>
              <a:t> </a:t>
            </a:r>
            <a:r>
              <a:rPr lang="en-GB" sz="1800" b="1" dirty="0"/>
              <a:t>and evaluation of health services, activities </a:t>
            </a:r>
            <a:r>
              <a:rPr lang="en-GB" sz="1800" b="1" dirty="0" smtClean="0"/>
              <a:t>and</a:t>
            </a:r>
            <a:r>
              <a:rPr lang="en-GB" sz="1800" b="1" dirty="0"/>
              <a:t> </a:t>
            </a:r>
            <a:r>
              <a:rPr lang="en-GB" sz="1800" b="1" dirty="0" smtClean="0"/>
              <a:t>programs-access</a:t>
            </a:r>
            <a:r>
              <a:rPr lang="en-GB" sz="1800" b="1" dirty="0"/>
              <a:t>, quality, effectiveness and equality.</a:t>
            </a:r>
            <a:endParaRPr sz="1800" b="1" dirty="0"/>
          </a:p>
          <a:p>
            <a:pPr marL="0" lvl="0" indent="0" algn="l" rtl="0">
              <a:lnSpc>
                <a:spcPct val="115000"/>
              </a:lnSpc>
              <a:spcBef>
                <a:spcPts val="0"/>
              </a:spcBef>
              <a:spcAft>
                <a:spcPts val="0"/>
              </a:spcAft>
              <a:buNone/>
            </a:pPr>
            <a:endParaRPr sz="1800" b="1" dirty="0">
              <a:solidFill>
                <a:srgbClr val="7F6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t>Maternal health indicators:</a:t>
            </a:r>
            <a:endParaRPr/>
          </a:p>
        </p:txBody>
      </p:sp>
      <p:sp>
        <p:nvSpPr>
          <p:cNvPr id="345" name="Google Shape;345;p32"/>
          <p:cNvSpPr txBox="1">
            <a:spLocks noGrp="1"/>
          </p:cNvSpPr>
          <p:nvPr>
            <p:ph type="body" idx="1"/>
          </p:nvPr>
        </p:nvSpPr>
        <p:spPr>
          <a:xfrm>
            <a:off x="1143000" y="1371599"/>
            <a:ext cx="6858000" cy="3429000"/>
          </a:xfrm>
          <a:prstGeom prst="rect">
            <a:avLst/>
          </a:prstGeom>
        </p:spPr>
        <p:txBody>
          <a:bodyPr spcFirstLastPara="1" wrap="square" lIns="68575" tIns="34275" rIns="68575" bIns="34275" anchor="t" anchorCtr="0">
            <a:noAutofit/>
          </a:bodyPr>
          <a:lstStyle/>
          <a:p>
            <a:pPr marL="0" lvl="0" indent="0" algn="l" rtl="0">
              <a:spcBef>
                <a:spcPts val="1400"/>
              </a:spcBef>
              <a:spcAft>
                <a:spcPts val="0"/>
              </a:spcAft>
              <a:buNone/>
            </a:pPr>
            <a:endParaRPr/>
          </a:p>
        </p:txBody>
      </p:sp>
      <p:pic>
        <p:nvPicPr>
          <p:cNvPr id="346" name="Google Shape;346;p32"/>
          <p:cNvPicPr preferRelativeResize="0"/>
          <p:nvPr/>
        </p:nvPicPr>
        <p:blipFill>
          <a:blip r:embed="rId3">
            <a:alphaModFix/>
          </a:blip>
          <a:stretch>
            <a:fillRect/>
          </a:stretch>
        </p:blipFill>
        <p:spPr>
          <a:xfrm>
            <a:off x="701725" y="1371600"/>
            <a:ext cx="7740551" cy="359052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33"/>
          <p:cNvSpPr/>
          <p:nvPr/>
        </p:nvSpPr>
        <p:spPr>
          <a:xfrm>
            <a:off x="0" y="571499"/>
            <a:ext cx="6856200" cy="4000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3"/>
          <p:cNvSpPr/>
          <p:nvPr/>
        </p:nvSpPr>
        <p:spPr>
          <a:xfrm>
            <a:off x="6952697" y="571499"/>
            <a:ext cx="2193900" cy="40005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3"/>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354" name="Google Shape;354;p33"/>
          <p:cNvSpPr/>
          <p:nvPr/>
        </p:nvSpPr>
        <p:spPr>
          <a:xfrm>
            <a:off x="0" y="3275729"/>
            <a:ext cx="8780400" cy="1389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3"/>
          <p:cNvSpPr txBox="1">
            <a:spLocks noGrp="1"/>
          </p:cNvSpPr>
          <p:nvPr>
            <p:ph type="title"/>
          </p:nvPr>
        </p:nvSpPr>
        <p:spPr>
          <a:xfrm>
            <a:off x="802386" y="3442996"/>
            <a:ext cx="7658100" cy="799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FFFFFF"/>
              </a:buClr>
              <a:buSzPts val="3800"/>
              <a:buFont typeface="Corbel"/>
              <a:buNone/>
            </a:pPr>
            <a:r>
              <a:rPr lang="en-GB" sz="3800" b="0" i="0" u="none" strike="noStrike" cap="none">
                <a:solidFill>
                  <a:srgbClr val="FFFFFF"/>
                </a:solidFill>
                <a:latin typeface="Corbel"/>
                <a:ea typeface="Corbel"/>
                <a:cs typeface="Corbel"/>
                <a:sym typeface="Corbel"/>
              </a:rPr>
              <a:t>Health Systems Indicators (Maternal)</a:t>
            </a:r>
            <a:endParaRPr sz="1100" b="0" i="0" u="none" strike="noStrike" cap="none">
              <a:solidFill>
                <a:srgbClr val="FFFFFF"/>
              </a:solidFill>
              <a:latin typeface="Corbel"/>
              <a:ea typeface="Corbel"/>
              <a:cs typeface="Corbel"/>
              <a:sym typeface="Corbel"/>
            </a:endParaRPr>
          </a:p>
        </p:txBody>
      </p:sp>
      <p:pic>
        <p:nvPicPr>
          <p:cNvPr id="356" name="Google Shape;356;p33"/>
          <p:cNvPicPr preferRelativeResize="0">
            <a:picLocks noGrp="1"/>
          </p:cNvPicPr>
          <p:nvPr>
            <p:ph type="body" idx="4294967295"/>
          </p:nvPr>
        </p:nvPicPr>
        <p:blipFill rotWithShape="1">
          <a:blip r:embed="rId3">
            <a:alphaModFix/>
          </a:blip>
          <a:srcRect/>
          <a:stretch/>
        </p:blipFill>
        <p:spPr>
          <a:xfrm>
            <a:off x="339375" y="364050"/>
            <a:ext cx="4012200" cy="2667000"/>
          </a:xfrm>
          <a:prstGeom prst="rect">
            <a:avLst/>
          </a:prstGeom>
          <a:noFill/>
          <a:ln>
            <a:noFill/>
          </a:ln>
        </p:spPr>
      </p:pic>
      <p:pic>
        <p:nvPicPr>
          <p:cNvPr id="357" name="Google Shape;357;p33"/>
          <p:cNvPicPr preferRelativeResize="0"/>
          <p:nvPr/>
        </p:nvPicPr>
        <p:blipFill rotWithShape="1">
          <a:blip r:embed="rId4">
            <a:alphaModFix/>
          </a:blip>
          <a:srcRect/>
          <a:stretch/>
        </p:blipFill>
        <p:spPr>
          <a:xfrm>
            <a:off x="4572000" y="363475"/>
            <a:ext cx="4053525" cy="26675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0"/>
          <p:cNvSpPr/>
          <p:nvPr/>
        </p:nvSpPr>
        <p:spPr>
          <a:xfrm>
            <a:off x="0" y="571499"/>
            <a:ext cx="6856214" cy="4000501"/>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9" name="Google Shape;389;p60"/>
          <p:cNvSpPr/>
          <p:nvPr/>
        </p:nvSpPr>
        <p:spPr>
          <a:xfrm>
            <a:off x="6952697" y="571499"/>
            <a:ext cx="2193989" cy="4000501"/>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0" name="Google Shape;390;p60"/>
          <p:cNvSpPr/>
          <p:nvPr/>
        </p:nvSpPr>
        <p:spPr>
          <a:xfrm>
            <a:off x="0" y="0"/>
            <a:ext cx="9143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391" name="Google Shape;391;p60"/>
          <p:cNvSpPr/>
          <p:nvPr/>
        </p:nvSpPr>
        <p:spPr>
          <a:xfrm>
            <a:off x="0" y="3275729"/>
            <a:ext cx="8780525" cy="138914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2" name="Google Shape;392;p60"/>
          <p:cNvSpPr txBox="1">
            <a:spLocks noGrp="1"/>
          </p:cNvSpPr>
          <p:nvPr>
            <p:ph type="title"/>
          </p:nvPr>
        </p:nvSpPr>
        <p:spPr>
          <a:xfrm>
            <a:off x="802386" y="3442996"/>
            <a:ext cx="7658147" cy="79926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FFFFFF"/>
              </a:buClr>
              <a:buSzPts val="3800"/>
              <a:buFont typeface="Corbel"/>
              <a:buNone/>
            </a:pPr>
            <a:r>
              <a:rPr lang="en-GB" sz="3800" b="0" i="0" u="none" strike="noStrike" cap="none">
                <a:solidFill>
                  <a:srgbClr val="FFFFFF"/>
                </a:solidFill>
                <a:latin typeface="Corbel"/>
                <a:ea typeface="Corbel"/>
                <a:cs typeface="Corbel"/>
                <a:sym typeface="Corbel"/>
              </a:rPr>
              <a:t>Health Systems Indicators (Maternal)</a:t>
            </a:r>
            <a:endParaRPr sz="1100"/>
          </a:p>
        </p:txBody>
      </p:sp>
      <p:pic>
        <p:nvPicPr>
          <p:cNvPr id="393" name="Google Shape;393;p60"/>
          <p:cNvPicPr preferRelativeResize="0"/>
          <p:nvPr/>
        </p:nvPicPr>
        <p:blipFill rotWithShape="1">
          <a:blip r:embed="rId3">
            <a:alphaModFix/>
          </a:blip>
          <a:srcRect/>
          <a:stretch/>
        </p:blipFill>
        <p:spPr>
          <a:xfrm>
            <a:off x="815638" y="363474"/>
            <a:ext cx="3556755" cy="2667566"/>
          </a:xfrm>
          <a:prstGeom prst="rect">
            <a:avLst/>
          </a:prstGeom>
          <a:noFill/>
          <a:ln>
            <a:noFill/>
          </a:ln>
        </p:spPr>
      </p:pic>
      <p:sp>
        <p:nvSpPr>
          <p:cNvPr id="394" name="Google Shape;394;p60"/>
          <p:cNvSpPr txBox="1"/>
          <p:nvPr/>
        </p:nvSpPr>
        <p:spPr>
          <a:xfrm>
            <a:off x="4771607" y="478631"/>
            <a:ext cx="3556755" cy="2414342"/>
          </a:xfrm>
          <a:prstGeom prst="rect">
            <a:avLst/>
          </a:prstGeom>
          <a:solidFill>
            <a:srgbClr val="FFC08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orbel"/>
              <a:ea typeface="Corbel"/>
              <a:cs typeface="Corbel"/>
              <a:sym typeface="Corbel"/>
            </a:endParaRPr>
          </a:p>
        </p:txBody>
      </p:sp>
      <p:sp>
        <p:nvSpPr>
          <p:cNvPr id="395" name="Google Shape;395;p60"/>
          <p:cNvSpPr/>
          <p:nvPr/>
        </p:nvSpPr>
        <p:spPr>
          <a:xfrm>
            <a:off x="4745421" y="363474"/>
            <a:ext cx="3626068" cy="2656916"/>
          </a:xfrm>
          <a:prstGeom prst="rect">
            <a:avLst/>
          </a:prstGeom>
          <a:solidFill>
            <a:srgbClr val="FFC78D"/>
          </a:solidFill>
          <a:ln w="38100" cap="flat" cmpd="sng">
            <a:solidFill>
              <a:srgbClr val="D380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396" name="Google Shape;396;p60"/>
          <p:cNvSpPr txBox="1"/>
          <p:nvPr/>
        </p:nvSpPr>
        <p:spPr>
          <a:xfrm>
            <a:off x="4863662" y="478631"/>
            <a:ext cx="3358055" cy="196207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Proportion Maternal Death:</a:t>
            </a:r>
            <a:endParaRPr sz="1100" dirty="0"/>
          </a:p>
          <a:p>
            <a:pPr marL="0" marR="0" lvl="0" indent="0" algn="l" rtl="0">
              <a:spcBef>
                <a:spcPts val="0"/>
              </a:spcBef>
              <a:spcAft>
                <a:spcPts val="0"/>
              </a:spcAft>
              <a:buNone/>
            </a:pPr>
            <a:endParaRPr sz="1500" dirty="0">
              <a:solidFill>
                <a:schemeClr val="dk1"/>
              </a:solidFill>
              <a:latin typeface="Arial"/>
              <a:ea typeface="Arial"/>
              <a:cs typeface="Arial"/>
              <a:sym typeface="Arial"/>
            </a:endParaRPr>
          </a:p>
          <a:p>
            <a:pPr marL="0" marR="0" lvl="0" indent="0" algn="l" rtl="0">
              <a:spcBef>
                <a:spcPts val="0"/>
              </a:spcBef>
              <a:spcAft>
                <a:spcPts val="0"/>
              </a:spcAft>
              <a:buNone/>
            </a:pPr>
            <a:endParaRPr sz="1500" dirty="0">
              <a:solidFill>
                <a:schemeClr val="dk1"/>
              </a:solidFill>
              <a:latin typeface="Arial"/>
              <a:ea typeface="Arial"/>
              <a:cs typeface="Arial"/>
              <a:sym typeface="Arial"/>
            </a:endParaRPr>
          </a:p>
          <a:p>
            <a:pPr marL="0" marR="0" lvl="0" indent="0" algn="ctr" rtl="0">
              <a:spcBef>
                <a:spcPts val="0"/>
              </a:spcBef>
              <a:spcAft>
                <a:spcPts val="0"/>
              </a:spcAft>
              <a:buNone/>
            </a:pPr>
            <a:r>
              <a:rPr lang="en-GB" sz="1500" dirty="0" smtClean="0">
                <a:solidFill>
                  <a:schemeClr val="dk1"/>
                </a:solidFill>
                <a:latin typeface="Arial"/>
                <a:ea typeface="Arial"/>
                <a:cs typeface="Arial"/>
                <a:sym typeface="Arial"/>
              </a:rPr>
              <a:t>Proportion </a:t>
            </a:r>
            <a:r>
              <a:rPr lang="en-GB" sz="1500" dirty="0">
                <a:solidFill>
                  <a:schemeClr val="dk1"/>
                </a:solidFill>
                <a:latin typeface="Arial"/>
                <a:ea typeface="Arial"/>
                <a:cs typeface="Arial"/>
                <a:sym typeface="Arial"/>
              </a:rPr>
              <a:t>of all female deaths due</a:t>
            </a:r>
            <a:endParaRPr sz="1100" dirty="0"/>
          </a:p>
          <a:p>
            <a:pPr marL="0" marR="0" lvl="0" indent="0" algn="ctr" rtl="0">
              <a:spcBef>
                <a:spcPts val="0"/>
              </a:spcBef>
              <a:spcAft>
                <a:spcPts val="0"/>
              </a:spcAft>
              <a:buNone/>
            </a:pPr>
            <a:r>
              <a:rPr lang="en-GB" sz="1500" dirty="0">
                <a:solidFill>
                  <a:schemeClr val="dk1"/>
                </a:solidFill>
                <a:latin typeface="Arial"/>
                <a:ea typeface="Arial"/>
                <a:cs typeface="Arial"/>
                <a:sym typeface="Arial"/>
              </a:rPr>
              <a:t>to maternal causes = (N of maternal</a:t>
            </a:r>
            <a:endParaRPr sz="1100" dirty="0"/>
          </a:p>
          <a:p>
            <a:pPr marL="0" marR="0" lvl="0" indent="0" algn="ctr" rtl="0">
              <a:spcBef>
                <a:spcPts val="0"/>
              </a:spcBef>
              <a:spcAft>
                <a:spcPts val="0"/>
              </a:spcAft>
              <a:buNone/>
            </a:pPr>
            <a:r>
              <a:rPr lang="en-GB" sz="1500" dirty="0">
                <a:solidFill>
                  <a:schemeClr val="dk1"/>
                </a:solidFill>
                <a:latin typeface="Arial"/>
                <a:ea typeface="Arial"/>
                <a:cs typeface="Arial"/>
                <a:sym typeface="Arial"/>
              </a:rPr>
              <a:t>deaths in a period/Number of all</a:t>
            </a:r>
            <a:endParaRPr sz="1100" dirty="0"/>
          </a:p>
          <a:p>
            <a:pPr marL="0" marR="0" lvl="0" indent="0" algn="ctr" rtl="0">
              <a:spcBef>
                <a:spcPts val="0"/>
              </a:spcBef>
              <a:spcAft>
                <a:spcPts val="0"/>
              </a:spcAft>
              <a:buNone/>
            </a:pPr>
            <a:r>
              <a:rPr lang="en-GB" sz="1500" dirty="0">
                <a:solidFill>
                  <a:schemeClr val="dk1"/>
                </a:solidFill>
                <a:latin typeface="Arial"/>
                <a:ea typeface="Arial"/>
                <a:cs typeface="Arial"/>
                <a:sym typeface="Arial"/>
              </a:rPr>
              <a:t>female deaths in same period) * 100</a:t>
            </a:r>
            <a:endParaRPr sz="1100" dirty="0"/>
          </a:p>
          <a:p>
            <a:pPr marL="0" marR="0" lvl="0" indent="0" algn="l" rtl="0">
              <a:spcBef>
                <a:spcPts val="0"/>
              </a:spcBef>
              <a:spcAft>
                <a:spcPts val="0"/>
              </a:spcAft>
              <a:buNone/>
            </a:pPr>
            <a:endParaRPr sz="15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28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amapserver.who.int/mapLibrary/Files/Maps/Global_mmr_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5750"/>
            <a:ext cx="8839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72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34"/>
          <p:cNvSpPr/>
          <p:nvPr/>
        </p:nvSpPr>
        <p:spPr>
          <a:xfrm>
            <a:off x="0" y="571499"/>
            <a:ext cx="6856214" cy="4000501"/>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4"/>
          <p:cNvSpPr/>
          <p:nvPr/>
        </p:nvSpPr>
        <p:spPr>
          <a:xfrm>
            <a:off x="6952697" y="571499"/>
            <a:ext cx="2193989" cy="4000501"/>
          </a:xfrm>
          <a:prstGeom prst="rect">
            <a:avLst/>
          </a:prstGeom>
          <a:solidFill>
            <a:srgbClr val="C8C8C8">
              <a:alpha val="4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4"/>
          <p:cNvSpPr/>
          <p:nvPr/>
        </p:nvSpPr>
        <p:spPr>
          <a:xfrm>
            <a:off x="0" y="0"/>
            <a:ext cx="9143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365" name="Google Shape;365;p34"/>
          <p:cNvSpPr/>
          <p:nvPr/>
        </p:nvSpPr>
        <p:spPr>
          <a:xfrm>
            <a:off x="0" y="3275729"/>
            <a:ext cx="8780525" cy="138914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4"/>
          <p:cNvSpPr txBox="1">
            <a:spLocks noGrp="1"/>
          </p:cNvSpPr>
          <p:nvPr>
            <p:ph type="title"/>
          </p:nvPr>
        </p:nvSpPr>
        <p:spPr>
          <a:xfrm>
            <a:off x="802386" y="3442996"/>
            <a:ext cx="7658147" cy="79926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FFFFFF"/>
              </a:buClr>
              <a:buSzPts val="3800"/>
              <a:buFont typeface="Corbel"/>
              <a:buNone/>
            </a:pPr>
            <a:r>
              <a:rPr lang="en-GB" sz="3800" b="0" i="0" u="none" strike="noStrike" cap="none">
                <a:solidFill>
                  <a:srgbClr val="FFFFFF"/>
                </a:solidFill>
                <a:latin typeface="Corbel"/>
                <a:ea typeface="Corbel"/>
                <a:cs typeface="Corbel"/>
                <a:sym typeface="Corbel"/>
              </a:rPr>
              <a:t>Health Systems Indicators (Maternal)</a:t>
            </a:r>
            <a:endParaRPr sz="1100" b="0" i="0" u="none" strike="noStrike" cap="none">
              <a:solidFill>
                <a:srgbClr val="FFFFFF"/>
              </a:solidFill>
              <a:latin typeface="Corbel"/>
              <a:ea typeface="Corbel"/>
              <a:cs typeface="Corbel"/>
              <a:sym typeface="Corbel"/>
            </a:endParaRPr>
          </a:p>
        </p:txBody>
      </p:sp>
      <p:pic>
        <p:nvPicPr>
          <p:cNvPr id="367" name="Google Shape;367;p34"/>
          <p:cNvPicPr preferRelativeResize="0"/>
          <p:nvPr/>
        </p:nvPicPr>
        <p:blipFill rotWithShape="1">
          <a:blip r:embed="rId3">
            <a:alphaModFix/>
          </a:blip>
          <a:srcRect/>
          <a:stretch/>
        </p:blipFill>
        <p:spPr>
          <a:xfrm>
            <a:off x="-3026" y="0"/>
            <a:ext cx="9147024" cy="5143500"/>
          </a:xfrm>
          <a:prstGeom prst="rect">
            <a:avLst/>
          </a:prstGeom>
          <a:noFill/>
          <a:ln w="9525" cap="flat" cmpd="sng">
            <a:solidFill>
              <a:srgbClr val="FF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35"/>
          <p:cNvSpPr/>
          <p:nvPr/>
        </p:nvSpPr>
        <p:spPr>
          <a:xfrm>
            <a:off x="0" y="571499"/>
            <a:ext cx="6856214" cy="4000501"/>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5"/>
          <p:cNvSpPr/>
          <p:nvPr/>
        </p:nvSpPr>
        <p:spPr>
          <a:xfrm>
            <a:off x="6952697" y="571499"/>
            <a:ext cx="2193989" cy="4000501"/>
          </a:xfrm>
          <a:prstGeom prst="rect">
            <a:avLst/>
          </a:prstGeom>
          <a:solidFill>
            <a:srgbClr val="C8C8C8">
              <a:alpha val="4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5"/>
          <p:cNvSpPr/>
          <p:nvPr/>
        </p:nvSpPr>
        <p:spPr>
          <a:xfrm>
            <a:off x="0" y="0"/>
            <a:ext cx="9143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375" name="Google Shape;375;p35"/>
          <p:cNvSpPr/>
          <p:nvPr/>
        </p:nvSpPr>
        <p:spPr>
          <a:xfrm>
            <a:off x="0" y="3275729"/>
            <a:ext cx="8780525" cy="138914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5"/>
          <p:cNvSpPr txBox="1">
            <a:spLocks noGrp="1"/>
          </p:cNvSpPr>
          <p:nvPr>
            <p:ph type="title"/>
          </p:nvPr>
        </p:nvSpPr>
        <p:spPr>
          <a:xfrm>
            <a:off x="802386" y="3442996"/>
            <a:ext cx="7658147" cy="79926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FFFFFF"/>
              </a:buClr>
              <a:buSzPts val="4100"/>
              <a:buFont typeface="Corbel"/>
              <a:buNone/>
            </a:pPr>
            <a:r>
              <a:rPr lang="en-GB" sz="4100" b="0" i="0" u="none" strike="noStrike" cap="none">
                <a:solidFill>
                  <a:srgbClr val="FFFFFF"/>
                </a:solidFill>
                <a:latin typeface="Corbel"/>
                <a:ea typeface="Corbel"/>
                <a:cs typeface="Corbel"/>
                <a:sym typeface="Corbel"/>
              </a:rPr>
              <a:t>Health Systems Indicators (Infant)</a:t>
            </a:r>
            <a:endParaRPr sz="1100" b="0" i="0" u="none" strike="noStrike" cap="none">
              <a:solidFill>
                <a:srgbClr val="FFFFFF"/>
              </a:solidFill>
              <a:latin typeface="Corbel"/>
              <a:ea typeface="Corbel"/>
              <a:cs typeface="Corbel"/>
              <a:sym typeface="Corbel"/>
            </a:endParaRPr>
          </a:p>
        </p:txBody>
      </p:sp>
      <p:pic>
        <p:nvPicPr>
          <p:cNvPr id="377" name="Google Shape;377;p35"/>
          <p:cNvPicPr preferRelativeResize="0">
            <a:picLocks noGrp="1"/>
          </p:cNvPicPr>
          <p:nvPr>
            <p:ph type="body" idx="4294967295"/>
          </p:nvPr>
        </p:nvPicPr>
        <p:blipFill rotWithShape="1">
          <a:blip r:embed="rId3">
            <a:alphaModFix/>
          </a:blip>
          <a:srcRect/>
          <a:stretch/>
        </p:blipFill>
        <p:spPr>
          <a:xfrm>
            <a:off x="1243013" y="9158"/>
            <a:ext cx="6986587" cy="318293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6"/>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383" name="Google Shape;383;p36"/>
          <p:cNvSpPr/>
          <p:nvPr/>
        </p:nvSpPr>
        <p:spPr>
          <a:xfrm>
            <a:off x="228300" y="1564850"/>
            <a:ext cx="4193100" cy="30354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rgbClr val="85200C"/>
                </a:solidFill>
              </a:rPr>
              <a:t>Perinatal Mortality rate: </a:t>
            </a:r>
            <a:r>
              <a:rPr lang="en-GB" sz="1800">
                <a:solidFill>
                  <a:srgbClr val="BF9000"/>
                </a:solidFill>
              </a:rPr>
              <a:t>Deaths between 28th week of gestation to less than 7 days of life expressed as per 1000 of total births (live and still) Reflects maternal health status, quality of maternal care and obstetric services </a:t>
            </a:r>
            <a:endParaRPr sz="1800">
              <a:solidFill>
                <a:srgbClr val="BF9000"/>
              </a:solidFill>
            </a:endParaRPr>
          </a:p>
        </p:txBody>
      </p:sp>
      <p:sp>
        <p:nvSpPr>
          <p:cNvPr id="384" name="Google Shape;384;p36"/>
          <p:cNvSpPr/>
          <p:nvPr/>
        </p:nvSpPr>
        <p:spPr>
          <a:xfrm>
            <a:off x="4842900" y="1568400"/>
            <a:ext cx="4193100" cy="30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GB" sz="1800" b="1">
                <a:solidFill>
                  <a:srgbClr val="85200C"/>
                </a:solidFill>
              </a:rPr>
              <a:t>Neonatal Mortality rate:</a:t>
            </a:r>
            <a:r>
              <a:rPr lang="en-GB" sz="1800" b="1"/>
              <a:t/>
            </a:r>
            <a:br>
              <a:rPr lang="en-GB" sz="1800" b="1"/>
            </a:br>
            <a:r>
              <a:rPr lang="en-GB" sz="1800">
                <a:solidFill>
                  <a:srgbClr val="BF9000"/>
                </a:solidFill>
              </a:rPr>
              <a:t>Deaths in the first 28 days of life expressed as per 1000 of total live births.</a:t>
            </a:r>
            <a:br>
              <a:rPr lang="en-GB" sz="1800">
                <a:solidFill>
                  <a:srgbClr val="BF9000"/>
                </a:solidFill>
              </a:rPr>
            </a:br>
            <a:r>
              <a:rPr lang="en-GB" sz="1800">
                <a:solidFill>
                  <a:srgbClr val="BF9000"/>
                </a:solidFill>
              </a:rPr>
              <a:t>Reflects primarily quality of obstetric care and neonatal care as well as maternal nutrition and health status</a:t>
            </a:r>
            <a:br>
              <a:rPr lang="en-GB" sz="1800">
                <a:solidFill>
                  <a:srgbClr val="BF9000"/>
                </a:solidFill>
              </a:rPr>
            </a:br>
            <a:endParaRPr sz="1800">
              <a:solidFill>
                <a:srgbClr val="BF9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7"/>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390" name="Google Shape;390;p37"/>
          <p:cNvSpPr/>
          <p:nvPr/>
        </p:nvSpPr>
        <p:spPr>
          <a:xfrm>
            <a:off x="308875" y="1564850"/>
            <a:ext cx="4112400" cy="30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sz="1600" b="1" dirty="0" smtClean="0">
              <a:solidFill>
                <a:srgbClr val="85200C"/>
              </a:solidFill>
            </a:endParaRPr>
          </a:p>
          <a:p>
            <a:pPr marL="0" lvl="0" indent="0" algn="l" rtl="0">
              <a:spcBef>
                <a:spcPts val="0"/>
              </a:spcBef>
              <a:spcAft>
                <a:spcPts val="0"/>
              </a:spcAft>
              <a:buNone/>
            </a:pPr>
            <a:r>
              <a:rPr lang="en-GB" sz="1600" b="1" dirty="0" smtClean="0">
                <a:solidFill>
                  <a:srgbClr val="85200C"/>
                </a:solidFill>
              </a:rPr>
              <a:t>Post </a:t>
            </a:r>
            <a:r>
              <a:rPr lang="en-GB" sz="1600" b="1" dirty="0">
                <a:solidFill>
                  <a:srgbClr val="85200C"/>
                </a:solidFill>
              </a:rPr>
              <a:t>neonatal Mortality rate:</a:t>
            </a:r>
            <a:r>
              <a:rPr lang="en-GB" sz="1600" dirty="0"/>
              <a:t/>
            </a:r>
            <a:br>
              <a:rPr lang="en-GB" sz="1600" dirty="0"/>
            </a:br>
            <a:r>
              <a:rPr lang="en-GB" sz="1600" dirty="0">
                <a:solidFill>
                  <a:srgbClr val="BF9000"/>
                </a:solidFill>
              </a:rPr>
              <a:t>Deaths between 28 days of life to less than 1 year expressed as per 1000 of total live births.</a:t>
            </a:r>
            <a:br>
              <a:rPr lang="en-GB" sz="1600" dirty="0">
                <a:solidFill>
                  <a:srgbClr val="BF9000"/>
                </a:solidFill>
              </a:rPr>
            </a:br>
            <a:r>
              <a:rPr lang="en-GB" sz="1600" dirty="0">
                <a:solidFill>
                  <a:srgbClr val="BF9000"/>
                </a:solidFill>
              </a:rPr>
              <a:t>Reflects infants' health care, nutrition and sanitation of the environment</a:t>
            </a:r>
            <a:r>
              <a:rPr lang="en-GB" sz="1800" dirty="0">
                <a:solidFill>
                  <a:srgbClr val="BF9000"/>
                </a:solidFill>
              </a:rPr>
              <a:t/>
            </a:r>
            <a:br>
              <a:rPr lang="en-GB" sz="1800" dirty="0">
                <a:solidFill>
                  <a:srgbClr val="BF9000"/>
                </a:solidFill>
              </a:rPr>
            </a:br>
            <a:endParaRPr sz="1800" dirty="0">
              <a:solidFill>
                <a:srgbClr val="BF9000"/>
              </a:solidFill>
            </a:endParaRPr>
          </a:p>
        </p:txBody>
      </p:sp>
      <p:sp>
        <p:nvSpPr>
          <p:cNvPr id="391" name="Google Shape;391;p37"/>
          <p:cNvSpPr/>
          <p:nvPr/>
        </p:nvSpPr>
        <p:spPr>
          <a:xfrm>
            <a:off x="4842900" y="1568400"/>
            <a:ext cx="4112400" cy="30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85200C"/>
                </a:solidFill>
              </a:rPr>
              <a:t>Under-5 Mortality:</a:t>
            </a:r>
            <a:br>
              <a:rPr lang="en-GB" sz="1800" b="1" dirty="0">
                <a:solidFill>
                  <a:srgbClr val="85200C"/>
                </a:solidFill>
              </a:rPr>
            </a:br>
            <a:r>
              <a:rPr lang="en-GB" sz="1800" b="1" dirty="0">
                <a:solidFill>
                  <a:srgbClr val="85200C"/>
                </a:solidFill>
              </a:rPr>
              <a:t/>
            </a:r>
            <a:br>
              <a:rPr lang="en-GB" sz="1800" b="1" dirty="0">
                <a:solidFill>
                  <a:srgbClr val="85200C"/>
                </a:solidFill>
              </a:rPr>
            </a:br>
            <a:r>
              <a:rPr lang="en-GB" sz="1800" dirty="0">
                <a:solidFill>
                  <a:srgbClr val="BF9000"/>
                </a:solidFill>
              </a:rPr>
              <a:t>Deaths below 5 years expressed</a:t>
            </a:r>
            <a:br>
              <a:rPr lang="en-GB" sz="1800" dirty="0">
                <a:solidFill>
                  <a:srgbClr val="BF9000"/>
                </a:solidFill>
              </a:rPr>
            </a:br>
            <a:r>
              <a:rPr lang="en-GB" sz="1800" dirty="0">
                <a:solidFill>
                  <a:srgbClr val="BF9000"/>
                </a:solidFill>
              </a:rPr>
              <a:t>as per 1000 of the number of children below the age of 5 years.</a:t>
            </a:r>
            <a:r>
              <a:rPr lang="en-GB" dirty="0"/>
              <a:t/>
            </a:r>
            <a:br>
              <a:rPr lang="en-GB" dirty="0"/>
            </a:b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5E60E67-8E68-2A4D-8980-C6449E26DEBD}"/>
              </a:ext>
            </a:extLst>
          </p:cNvPr>
          <p:cNvSpPr>
            <a:spLocks noGrp="1"/>
          </p:cNvSpPr>
          <p:nvPr>
            <p:ph sz="half" idx="1"/>
          </p:nvPr>
        </p:nvSpPr>
        <p:spPr>
          <a:xfrm>
            <a:off x="802386" y="1324029"/>
            <a:ext cx="3566160" cy="3669030"/>
          </a:xfrm>
        </p:spPr>
        <p:txBody>
          <a:bodyPr>
            <a:normAutofit fontScale="85000" lnSpcReduction="10000"/>
          </a:bodyPr>
          <a:lstStyle/>
          <a:p>
            <a:pPr algn="l" rtl="0">
              <a:buFont typeface="+mj-lt"/>
              <a:buAutoNum type="alphaUcPeriod"/>
            </a:pPr>
            <a:r>
              <a:rPr lang="en-US" dirty="0"/>
              <a:t>Maternal mortality ratio</a:t>
            </a:r>
          </a:p>
          <a:p>
            <a:pPr marL="342900" algn="l" rtl="0">
              <a:buFont typeface="+mj-lt"/>
              <a:buAutoNum type="alphaUcPeriod"/>
            </a:pPr>
            <a:endParaRPr lang="en-US" dirty="0"/>
          </a:p>
          <a:p>
            <a:pPr algn="l" rtl="0">
              <a:buFont typeface="+mj-lt"/>
              <a:buAutoNum type="alphaUcPeriod"/>
            </a:pPr>
            <a:r>
              <a:rPr lang="en-US" dirty="0"/>
              <a:t>Maternal mortality rate</a:t>
            </a:r>
          </a:p>
          <a:p>
            <a:pPr marL="342900" algn="l" rtl="0">
              <a:buFont typeface="+mj-lt"/>
              <a:buAutoNum type="alphaUcPeriod"/>
            </a:pPr>
            <a:endParaRPr lang="en-US" dirty="0"/>
          </a:p>
          <a:p>
            <a:pPr algn="l" rtl="0">
              <a:buFont typeface="+mj-lt"/>
              <a:buAutoNum type="alphaUcPeriod"/>
            </a:pPr>
            <a:r>
              <a:rPr lang="en-US" dirty="0"/>
              <a:t>Perinatal mortality rate</a:t>
            </a:r>
          </a:p>
          <a:p>
            <a:pPr marL="342900" algn="l" rtl="0">
              <a:buFont typeface="+mj-lt"/>
              <a:buAutoNum type="alphaUcPeriod"/>
            </a:pPr>
            <a:endParaRPr lang="en-US" dirty="0"/>
          </a:p>
          <a:p>
            <a:pPr algn="l" rtl="0">
              <a:buFont typeface="+mj-lt"/>
              <a:buAutoNum type="alphaUcPeriod"/>
            </a:pPr>
            <a:r>
              <a:rPr lang="en-US" dirty="0"/>
              <a:t>Neonatal mortality rate</a:t>
            </a:r>
          </a:p>
          <a:p>
            <a:pPr marL="342900" algn="l" rtl="0">
              <a:buFont typeface="+mj-lt"/>
              <a:buAutoNum type="alphaUcPeriod"/>
            </a:pPr>
            <a:endParaRPr lang="en-US" dirty="0"/>
          </a:p>
          <a:p>
            <a:pPr algn="l" rtl="0">
              <a:buFont typeface="+mj-lt"/>
              <a:buAutoNum type="alphaUcPeriod"/>
            </a:pPr>
            <a:r>
              <a:rPr lang="en-US" dirty="0"/>
              <a:t>Postnatal mortality rate</a:t>
            </a:r>
          </a:p>
          <a:p>
            <a:pPr algn="l" rtl="0"/>
            <a:endParaRPr lang="en-US" dirty="0"/>
          </a:p>
        </p:txBody>
      </p:sp>
      <p:sp>
        <p:nvSpPr>
          <p:cNvPr id="4" name="Content Placeholder 3">
            <a:extLst>
              <a:ext uri="{FF2B5EF4-FFF2-40B4-BE49-F238E27FC236}">
                <a16:creationId xmlns="" xmlns:a16="http://schemas.microsoft.com/office/drawing/2014/main" id="{48E2E20D-830A-4B48-9AE8-63B751742817}"/>
              </a:ext>
            </a:extLst>
          </p:cNvPr>
          <p:cNvSpPr>
            <a:spLocks noGrp="1"/>
          </p:cNvSpPr>
          <p:nvPr>
            <p:ph sz="half" idx="2"/>
          </p:nvPr>
        </p:nvSpPr>
        <p:spPr>
          <a:xfrm>
            <a:off x="4773168" y="1260026"/>
            <a:ext cx="3566160" cy="3669030"/>
          </a:xfrm>
        </p:spPr>
        <p:txBody>
          <a:bodyPr>
            <a:normAutofit fontScale="85000" lnSpcReduction="10000"/>
          </a:bodyPr>
          <a:lstStyle/>
          <a:p>
            <a:pPr algn="l" rtl="0">
              <a:buFont typeface="+mj-lt"/>
              <a:buAutoNum type="arabicPeriod"/>
            </a:pPr>
            <a:r>
              <a:rPr lang="en-US" dirty="0"/>
              <a:t>Deaths between 28 week of gestation to less than 7 days of life expressed as per 1000 of total births.</a:t>
            </a:r>
          </a:p>
          <a:p>
            <a:pPr algn="l" rtl="0">
              <a:buFont typeface="+mj-lt"/>
              <a:buAutoNum type="arabicPeriod"/>
            </a:pPr>
            <a:r>
              <a:rPr lang="en-US" dirty="0"/>
              <a:t>Deaths in the first 28 days of life expressed as per 1000 of total live births</a:t>
            </a:r>
          </a:p>
          <a:p>
            <a:pPr algn="l" rtl="0">
              <a:buFont typeface="+mj-lt"/>
              <a:buAutoNum type="arabicPeriod"/>
            </a:pPr>
            <a:r>
              <a:rPr lang="en-US" dirty="0"/>
              <a:t>Number of maternal deaths in a given period per population of women who are reproductive age</a:t>
            </a:r>
          </a:p>
          <a:p>
            <a:pPr algn="l" rtl="0">
              <a:buFont typeface="+mj-lt"/>
              <a:buAutoNum type="arabicPeriod"/>
            </a:pPr>
            <a:r>
              <a:rPr lang="en-US" dirty="0"/>
              <a:t>Deaths between 28 days of life to &lt; 1 year expressed as per 1000 of total live births</a:t>
            </a:r>
          </a:p>
          <a:p>
            <a:pPr algn="l" rtl="0">
              <a:buFont typeface="+mj-lt"/>
              <a:buAutoNum type="arabicPeriod"/>
            </a:pPr>
            <a:r>
              <a:rPr lang="en-US" dirty="0"/>
              <a:t>Number of maternal deaths per live births</a:t>
            </a:r>
          </a:p>
        </p:txBody>
      </p:sp>
    </p:spTree>
    <p:extLst>
      <p:ext uri="{BB962C8B-B14F-4D97-AF65-F5344CB8AC3E}">
        <p14:creationId xmlns:p14="http://schemas.microsoft.com/office/powerpoint/2010/main" val="5775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043F75-32E5-B640-8E19-574DBD271F34}"/>
              </a:ext>
            </a:extLst>
          </p:cNvPr>
          <p:cNvSpPr>
            <a:spLocks noGrp="1"/>
          </p:cNvSpPr>
          <p:nvPr>
            <p:ph type="title"/>
          </p:nvPr>
        </p:nvSpPr>
        <p:spPr>
          <a:xfrm>
            <a:off x="286710" y="363474"/>
            <a:ext cx="5057883" cy="1207008"/>
          </a:xfrm>
        </p:spPr>
        <p:txBody>
          <a:bodyPr>
            <a:normAutofit/>
          </a:bodyPr>
          <a:lstStyle/>
          <a:p>
            <a:pPr algn="l" rtl="0"/>
            <a:r>
              <a:rPr lang="en-US" sz="3600" dirty="0"/>
              <a:t>Definitions</a:t>
            </a:r>
          </a:p>
        </p:txBody>
      </p:sp>
      <p:sp>
        <p:nvSpPr>
          <p:cNvPr id="3" name="Content Placeholder 2">
            <a:extLst>
              <a:ext uri="{FF2B5EF4-FFF2-40B4-BE49-F238E27FC236}">
                <a16:creationId xmlns="" xmlns:a16="http://schemas.microsoft.com/office/drawing/2014/main" id="{B5D79D9D-7234-D943-84DE-A6C8FFA004CF}"/>
              </a:ext>
            </a:extLst>
          </p:cNvPr>
          <p:cNvSpPr>
            <a:spLocks noGrp="1"/>
          </p:cNvSpPr>
          <p:nvPr>
            <p:ph idx="1"/>
          </p:nvPr>
        </p:nvSpPr>
        <p:spPr>
          <a:xfrm>
            <a:off x="286710" y="1693697"/>
            <a:ext cx="5057884" cy="3038094"/>
          </a:xfrm>
        </p:spPr>
        <p:txBody>
          <a:bodyPr>
            <a:normAutofit/>
          </a:bodyPr>
          <a:lstStyle/>
          <a:p>
            <a:pPr algn="l" rtl="0"/>
            <a:r>
              <a:rPr lang="en-US" sz="1600" b="1" dirty="0"/>
              <a:t>Maternal health: </a:t>
            </a:r>
            <a:r>
              <a:rPr lang="en-US" sz="1600" dirty="0"/>
              <a:t>refers to the health of women during pregnancy, childbirth and the postpartum period. </a:t>
            </a:r>
          </a:p>
          <a:p>
            <a:pPr marL="0" indent="0" algn="l" rtl="0">
              <a:buNone/>
            </a:pPr>
            <a:endParaRPr lang="en-US" sz="1600" dirty="0"/>
          </a:p>
          <a:p>
            <a:pPr algn="l" rtl="0"/>
            <a:r>
              <a:rPr lang="en-US" sz="1600" b="1" dirty="0"/>
              <a:t>Health indicators: </a:t>
            </a:r>
            <a:r>
              <a:rPr lang="en-US" sz="1600" dirty="0"/>
              <a:t>a measurable characteristic that describes the health of a population (e.g., life expectancy, mortality, disease incidence or prevalence, or other health states)</a:t>
            </a:r>
          </a:p>
        </p:txBody>
      </p:sp>
      <p:pic>
        <p:nvPicPr>
          <p:cNvPr id="7" name="Graphic 6" descr="Doctor">
            <a:extLst>
              <a:ext uri="{FF2B5EF4-FFF2-40B4-BE49-F238E27FC236}">
                <a16:creationId xmlns="" xmlns:a16="http://schemas.microsoft.com/office/drawing/2014/main" id="{1E591D3B-AE44-423E-83E9-E9115F6EE2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152595" y="1196796"/>
            <a:ext cx="2526883" cy="2526883"/>
          </a:xfrm>
          <a:prstGeom prst="rect">
            <a:avLst/>
          </a:prstGeom>
        </p:spPr>
      </p:pic>
    </p:spTree>
    <p:extLst>
      <p:ext uri="{BB962C8B-B14F-4D97-AF65-F5344CB8AC3E}">
        <p14:creationId xmlns:p14="http://schemas.microsoft.com/office/powerpoint/2010/main" val="254643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5E60E67-8E68-2A4D-8980-C6449E26DEBD}"/>
              </a:ext>
            </a:extLst>
          </p:cNvPr>
          <p:cNvSpPr>
            <a:spLocks noGrp="1"/>
          </p:cNvSpPr>
          <p:nvPr>
            <p:ph sz="half" idx="1"/>
          </p:nvPr>
        </p:nvSpPr>
        <p:spPr>
          <a:xfrm>
            <a:off x="802386" y="1286705"/>
            <a:ext cx="3566160" cy="3669030"/>
          </a:xfrm>
        </p:spPr>
        <p:txBody>
          <a:bodyPr>
            <a:normAutofit fontScale="85000" lnSpcReduction="10000"/>
          </a:bodyPr>
          <a:lstStyle/>
          <a:p>
            <a:pPr algn="l" rtl="0">
              <a:buFont typeface="+mj-lt"/>
              <a:buAutoNum type="alphaUcPeriod"/>
            </a:pPr>
            <a:r>
              <a:rPr lang="en-US" dirty="0"/>
              <a:t>Maternal mortality ratio</a:t>
            </a:r>
          </a:p>
          <a:p>
            <a:pPr marL="342900" algn="l" rtl="0">
              <a:buFont typeface="+mj-lt"/>
              <a:buAutoNum type="alphaUcPeriod"/>
            </a:pPr>
            <a:endParaRPr lang="en-US" dirty="0"/>
          </a:p>
          <a:p>
            <a:pPr algn="l" rtl="0">
              <a:buFont typeface="+mj-lt"/>
              <a:buAutoNum type="alphaUcPeriod"/>
            </a:pPr>
            <a:r>
              <a:rPr lang="en-US" dirty="0"/>
              <a:t>Maternal mortality rate</a:t>
            </a:r>
          </a:p>
          <a:p>
            <a:pPr marL="342900" algn="l" rtl="0">
              <a:buFont typeface="+mj-lt"/>
              <a:buAutoNum type="alphaUcPeriod"/>
            </a:pPr>
            <a:endParaRPr lang="en-US" dirty="0"/>
          </a:p>
          <a:p>
            <a:pPr algn="l" rtl="0">
              <a:buFont typeface="+mj-lt"/>
              <a:buAutoNum type="alphaUcPeriod"/>
            </a:pPr>
            <a:r>
              <a:rPr lang="en-US" dirty="0"/>
              <a:t>Perinatal mortality rate</a:t>
            </a:r>
          </a:p>
          <a:p>
            <a:pPr marL="342900" algn="l" rtl="0">
              <a:buFont typeface="+mj-lt"/>
              <a:buAutoNum type="alphaUcPeriod"/>
            </a:pPr>
            <a:endParaRPr lang="en-US" dirty="0"/>
          </a:p>
          <a:p>
            <a:pPr algn="l" rtl="0">
              <a:buFont typeface="+mj-lt"/>
              <a:buAutoNum type="alphaUcPeriod"/>
            </a:pPr>
            <a:r>
              <a:rPr lang="en-US" dirty="0"/>
              <a:t>Neonatal mortality rate</a:t>
            </a:r>
          </a:p>
          <a:p>
            <a:pPr marL="342900" algn="l" rtl="0">
              <a:buFont typeface="+mj-lt"/>
              <a:buAutoNum type="alphaUcPeriod"/>
            </a:pPr>
            <a:endParaRPr lang="en-US" dirty="0"/>
          </a:p>
          <a:p>
            <a:pPr algn="l" rtl="0">
              <a:buFont typeface="+mj-lt"/>
              <a:buAutoNum type="alphaUcPeriod"/>
            </a:pPr>
            <a:r>
              <a:rPr lang="en-US" dirty="0"/>
              <a:t>Postnatal mortality rate</a:t>
            </a:r>
          </a:p>
          <a:p>
            <a:pPr algn="l" rtl="0"/>
            <a:endParaRPr lang="en-US" dirty="0"/>
          </a:p>
        </p:txBody>
      </p:sp>
      <p:sp>
        <p:nvSpPr>
          <p:cNvPr id="4" name="Content Placeholder 3">
            <a:extLst>
              <a:ext uri="{FF2B5EF4-FFF2-40B4-BE49-F238E27FC236}">
                <a16:creationId xmlns="" xmlns:a16="http://schemas.microsoft.com/office/drawing/2014/main" id="{48E2E20D-830A-4B48-9AE8-63B751742817}"/>
              </a:ext>
            </a:extLst>
          </p:cNvPr>
          <p:cNvSpPr>
            <a:spLocks noGrp="1"/>
          </p:cNvSpPr>
          <p:nvPr>
            <p:ph sz="half" idx="2"/>
          </p:nvPr>
        </p:nvSpPr>
        <p:spPr>
          <a:xfrm>
            <a:off x="4773168" y="1278688"/>
            <a:ext cx="3566160" cy="3669030"/>
          </a:xfrm>
        </p:spPr>
        <p:txBody>
          <a:bodyPr>
            <a:normAutofit fontScale="85000" lnSpcReduction="10000"/>
          </a:bodyPr>
          <a:lstStyle/>
          <a:p>
            <a:pPr algn="l" rtl="0">
              <a:buFont typeface="+mj-lt"/>
              <a:buAutoNum type="arabicPeriod"/>
            </a:pPr>
            <a:r>
              <a:rPr lang="en-US" dirty="0"/>
              <a:t>Deaths between 28 week of gestation to less than 7 days of life expressed as per 1000 of total births.</a:t>
            </a:r>
          </a:p>
          <a:p>
            <a:pPr algn="l" rtl="0">
              <a:buFont typeface="+mj-lt"/>
              <a:buAutoNum type="arabicPeriod"/>
            </a:pPr>
            <a:r>
              <a:rPr lang="en-US" dirty="0"/>
              <a:t>Deaths in the first 28 days of life expressed as per 1000 of total live births</a:t>
            </a:r>
          </a:p>
          <a:p>
            <a:pPr algn="l" rtl="0">
              <a:buFont typeface="+mj-lt"/>
              <a:buAutoNum type="arabicPeriod"/>
            </a:pPr>
            <a:r>
              <a:rPr lang="en-US" dirty="0"/>
              <a:t>Number of maternal deaths in a given period per population of women who are reproductive age</a:t>
            </a:r>
          </a:p>
          <a:p>
            <a:pPr algn="l" rtl="0">
              <a:buFont typeface="+mj-lt"/>
              <a:buAutoNum type="arabicPeriod"/>
            </a:pPr>
            <a:r>
              <a:rPr lang="en-US" dirty="0"/>
              <a:t>Deaths between 28 days of life to &lt; 1 year expressed as per 1000 of total live births</a:t>
            </a:r>
          </a:p>
          <a:p>
            <a:pPr algn="l" rtl="0">
              <a:buFont typeface="+mj-lt"/>
              <a:buAutoNum type="arabicPeriod"/>
            </a:pPr>
            <a:r>
              <a:rPr lang="en-US" dirty="0"/>
              <a:t>Number of maternal deaths per live births</a:t>
            </a:r>
          </a:p>
        </p:txBody>
      </p:sp>
      <p:cxnSp>
        <p:nvCxnSpPr>
          <p:cNvPr id="5" name="Straight Arrow Connector 4">
            <a:extLst>
              <a:ext uri="{FF2B5EF4-FFF2-40B4-BE49-F238E27FC236}">
                <a16:creationId xmlns="" xmlns:a16="http://schemas.microsoft.com/office/drawing/2014/main" id="{5D2CC0CF-179F-C148-84D2-A7B3C56BE2CE}"/>
              </a:ext>
            </a:extLst>
          </p:cNvPr>
          <p:cNvCxnSpPr/>
          <p:nvPr/>
        </p:nvCxnSpPr>
        <p:spPr>
          <a:xfrm>
            <a:off x="3252542" y="1670180"/>
            <a:ext cx="1683352" cy="276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 xmlns:a16="http://schemas.microsoft.com/office/drawing/2014/main" id="{B242E834-6F07-2E48-8D6D-B9E680E4DEF4}"/>
              </a:ext>
            </a:extLst>
          </p:cNvPr>
          <p:cNvCxnSpPr/>
          <p:nvPr/>
        </p:nvCxnSpPr>
        <p:spPr>
          <a:xfrm>
            <a:off x="3233117" y="2319998"/>
            <a:ext cx="1718534" cy="83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4F17510E-49F9-234A-A19A-02D109FE7C05}"/>
              </a:ext>
            </a:extLst>
          </p:cNvPr>
          <p:cNvCxnSpPr/>
          <p:nvPr/>
        </p:nvCxnSpPr>
        <p:spPr>
          <a:xfrm flipV="1">
            <a:off x="3215226" y="1541939"/>
            <a:ext cx="1783080" cy="151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D35B0361-0EF1-E64F-8647-02566F24A8BE}"/>
              </a:ext>
            </a:extLst>
          </p:cNvPr>
          <p:cNvCxnSpPr/>
          <p:nvPr/>
        </p:nvCxnSpPr>
        <p:spPr>
          <a:xfrm flipV="1">
            <a:off x="3271212" y="2370721"/>
            <a:ext cx="1783080" cy="1411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9F05969B-C221-044A-954C-3E45AC61723C}"/>
              </a:ext>
            </a:extLst>
          </p:cNvPr>
          <p:cNvCxnSpPr/>
          <p:nvPr/>
        </p:nvCxnSpPr>
        <p:spPr>
          <a:xfrm flipV="1">
            <a:off x="3252542" y="3843060"/>
            <a:ext cx="1596468" cy="588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55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52400" y="204787"/>
            <a:ext cx="3953069" cy="961540"/>
          </a:xfrm>
        </p:spPr>
        <p:txBody>
          <a:bodyPr/>
          <a:lstStyle/>
          <a:p>
            <a:pPr algn="l" rtl="0">
              <a:defRPr/>
            </a:pPr>
            <a:r>
              <a:rPr lang="en-US" altLang="en-US" sz="2800" dirty="0">
                <a:latin typeface="Times New Roman" charset="0"/>
                <a:ea typeface="Times New Roman" charset="0"/>
                <a:cs typeface="Times New Roman" charset="0"/>
              </a:rPr>
              <a:t>Trends in maternal </a:t>
            </a:r>
            <a:r>
              <a:rPr lang="en-US" altLang="en-US" sz="2800" dirty="0" smtClean="0">
                <a:latin typeface="Times New Roman" charset="0"/>
                <a:ea typeface="Times New Roman" charset="0"/>
                <a:cs typeface="Times New Roman" charset="0"/>
              </a:rPr>
              <a:t/>
            </a:r>
            <a:br>
              <a:rPr lang="en-US" altLang="en-US" sz="2800" dirty="0" smtClean="0">
                <a:latin typeface="Times New Roman" charset="0"/>
                <a:ea typeface="Times New Roman" charset="0"/>
                <a:cs typeface="Times New Roman" charset="0"/>
              </a:rPr>
            </a:br>
            <a:r>
              <a:rPr lang="en-US" altLang="en-US" sz="2800" dirty="0" smtClean="0">
                <a:latin typeface="Times New Roman" charset="0"/>
                <a:ea typeface="Times New Roman" charset="0"/>
                <a:cs typeface="Times New Roman" charset="0"/>
              </a:rPr>
              <a:t>mortality </a:t>
            </a:r>
            <a:r>
              <a:rPr lang="en-US" altLang="en-US" sz="2800" dirty="0">
                <a:latin typeface="Times New Roman" charset="0"/>
                <a:ea typeface="Times New Roman" charset="0"/>
                <a:cs typeface="Times New Roman" charset="0"/>
              </a:rPr>
              <a:t>1990 - 2015</a:t>
            </a:r>
            <a:endParaRPr lang="ar-SA" altLang="en-US" sz="2800" dirty="0">
              <a:latin typeface="Times New Roman" charset="0"/>
              <a:ea typeface="Times New Roman" charset="0"/>
              <a:cs typeface="Times New Roman" charset="0"/>
            </a:endParaRPr>
          </a:p>
        </p:txBody>
      </p:sp>
      <p:sp>
        <p:nvSpPr>
          <p:cNvPr id="4" name="Text Placeholder 3">
            <a:extLst>
              <a:ext uri="{FF2B5EF4-FFF2-40B4-BE49-F238E27FC236}"/>
            </a:extLst>
          </p:cNvPr>
          <p:cNvSpPr>
            <a:spLocks noGrp="1"/>
          </p:cNvSpPr>
          <p:nvPr>
            <p:ph type="body" sz="half" idx="2"/>
          </p:nvPr>
        </p:nvSpPr>
        <p:spPr>
          <a:xfrm>
            <a:off x="152401" y="1150974"/>
            <a:ext cx="3313113" cy="3518297"/>
          </a:xfrm>
        </p:spPr>
        <p:txBody>
          <a:bodyPr/>
          <a:lstStyle/>
          <a:p>
            <a:pPr>
              <a:defRPr/>
            </a:pPr>
            <a:r>
              <a:rPr lang="en-US" altLang="en-US" sz="2000" b="1" dirty="0">
                <a:solidFill>
                  <a:srgbClr val="FFC000"/>
                </a:solidFill>
                <a:effectLst/>
              </a:rPr>
              <a:t>Maternal mortality fell by almost half between 1990 and 2015</a:t>
            </a:r>
          </a:p>
          <a:p>
            <a:pPr>
              <a:defRPr/>
            </a:pPr>
            <a:endParaRPr lang="en-US" altLang="en-US" sz="2000" dirty="0">
              <a:effectLst/>
            </a:endParaRPr>
          </a:p>
          <a:p>
            <a:pPr algn="l" rtl="0">
              <a:defRPr/>
            </a:pPr>
            <a:r>
              <a:rPr lang="en-US" altLang="en-US" sz="2000" dirty="0">
                <a:effectLst/>
              </a:rPr>
              <a:t>Maternal mortality ratio (maternal deaths per 100,000 live births in women aged 15 to 49), by region, 1990, 2010 and 2015</a:t>
            </a:r>
          </a:p>
          <a:p>
            <a:pPr>
              <a:defRPr/>
            </a:pPr>
            <a:endParaRPr lang="en-US" altLang="en-US" sz="2000" dirty="0">
              <a:effectLst/>
            </a:endParaRPr>
          </a:p>
          <a:p>
            <a:pPr>
              <a:defRPr/>
            </a:pPr>
            <a:r>
              <a:rPr lang="en-US" altLang="en-US" sz="2000" dirty="0">
                <a:effectLst/>
              </a:rPr>
              <a:t>Ref: http://data.unicef.org/maternal-health/maternal-mortality.html#sthash.Eu3mJpN1.dpuf</a:t>
            </a:r>
            <a:endParaRPr lang="ar-SA" altLang="en-US" sz="2000" dirty="0"/>
          </a:p>
        </p:txBody>
      </p:sp>
      <p:pic>
        <p:nvPicPr>
          <p:cNvPr id="25604" name="Picture 2" descr="http://data.unicef.org/corecode/image37ca.png?width=612&amp;image=uploads/topics/figures/uploaded_images/corecode/MM%2011%20Nov%202015%20regions%20300ppi_8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09527" y="1169194"/>
            <a:ext cx="5234472" cy="397430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38"/>
          <p:cNvSpPr/>
          <p:nvPr/>
        </p:nvSpPr>
        <p:spPr>
          <a:xfrm>
            <a:off x="0" y="571499"/>
            <a:ext cx="6856214" cy="4000501"/>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8"/>
          <p:cNvSpPr/>
          <p:nvPr/>
        </p:nvSpPr>
        <p:spPr>
          <a:xfrm>
            <a:off x="6952697" y="571499"/>
            <a:ext cx="2193989" cy="4000501"/>
          </a:xfrm>
          <a:prstGeom prst="rect">
            <a:avLst/>
          </a:prstGeom>
          <a:solidFill>
            <a:srgbClr val="C8C8C8">
              <a:alpha val="4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8"/>
          <p:cNvSpPr/>
          <p:nvPr/>
        </p:nvSpPr>
        <p:spPr>
          <a:xfrm>
            <a:off x="0" y="0"/>
            <a:ext cx="9143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399" name="Google Shape;399;p38"/>
          <p:cNvSpPr/>
          <p:nvPr/>
        </p:nvSpPr>
        <p:spPr>
          <a:xfrm>
            <a:off x="1" y="571499"/>
            <a:ext cx="3481671" cy="4000501"/>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8"/>
          <p:cNvSpPr txBox="1">
            <a:spLocks noGrp="1"/>
          </p:cNvSpPr>
          <p:nvPr>
            <p:ph type="title"/>
          </p:nvPr>
        </p:nvSpPr>
        <p:spPr>
          <a:xfrm>
            <a:off x="802387" y="973836"/>
            <a:ext cx="2444016" cy="244144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FFFFFF"/>
              </a:buClr>
              <a:buSzPts val="4100"/>
              <a:buFont typeface="Corbel"/>
              <a:buNone/>
            </a:pPr>
            <a:r>
              <a:rPr lang="en-GB" sz="4100" b="0" i="0" u="none" strike="noStrike" cap="none">
                <a:solidFill>
                  <a:srgbClr val="FFFFFF"/>
                </a:solidFill>
                <a:latin typeface="Corbel"/>
                <a:ea typeface="Corbel"/>
                <a:cs typeface="Corbel"/>
                <a:sym typeface="Corbel"/>
              </a:rPr>
              <a:t>Health Systems Indicators (Infant)</a:t>
            </a:r>
            <a:endParaRPr sz="1100" b="0" i="0" u="none" strike="noStrike" cap="none">
              <a:solidFill>
                <a:srgbClr val="FFFFFF"/>
              </a:solidFill>
              <a:latin typeface="Corbel"/>
              <a:ea typeface="Corbel"/>
              <a:cs typeface="Corbel"/>
              <a:sym typeface="Corbel"/>
            </a:endParaRPr>
          </a:p>
        </p:txBody>
      </p:sp>
      <p:pic>
        <p:nvPicPr>
          <p:cNvPr id="401" name="Google Shape;401;p38"/>
          <p:cNvPicPr preferRelativeResize="0"/>
          <p:nvPr/>
        </p:nvPicPr>
        <p:blipFill rotWithShape="1">
          <a:blip r:embed="rId3">
            <a:alphaModFix/>
          </a:blip>
          <a:srcRect/>
          <a:stretch/>
        </p:blipFill>
        <p:spPr>
          <a:xfrm>
            <a:off x="3840480" y="777898"/>
            <a:ext cx="4775453" cy="3581590"/>
          </a:xfrm>
          <a:prstGeom prst="rect">
            <a:avLst/>
          </a:prstGeom>
          <a:noFill/>
          <a:ln>
            <a:noFill/>
          </a:ln>
        </p:spPr>
      </p:pic>
      <p:sp>
        <p:nvSpPr>
          <p:cNvPr id="402" name="Google Shape;402;p38"/>
          <p:cNvSpPr/>
          <p:nvPr/>
        </p:nvSpPr>
        <p:spPr>
          <a:xfrm>
            <a:off x="8861898" y="569214"/>
            <a:ext cx="288036" cy="3998214"/>
          </a:xfrm>
          <a:prstGeom prst="rect">
            <a:avLst/>
          </a:prstGeom>
          <a:solidFill>
            <a:srgbClr val="C8C8C8">
              <a:alpha val="4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57200" y="205978"/>
            <a:ext cx="8229600" cy="2594372"/>
          </a:xfrm>
        </p:spPr>
        <p:txBody>
          <a:bodyPr/>
          <a:lstStyle/>
          <a:p>
            <a:pPr algn="l" rtl="0">
              <a:defRPr/>
            </a:pPr>
            <a:r>
              <a:rPr lang="en-US" dirty="0">
                <a:solidFill>
                  <a:srgbClr val="FF0000"/>
                </a:solidFill>
              </a:rPr>
              <a:t>Why has the maternal mortality declined?</a:t>
            </a:r>
          </a:p>
        </p:txBody>
      </p:sp>
      <p:sp>
        <p:nvSpPr>
          <p:cNvPr id="3" name="Content Placeholder 2">
            <a:extLst>
              <a:ext uri="{FF2B5EF4-FFF2-40B4-BE49-F238E27FC236}"/>
            </a:extLst>
          </p:cNvPr>
          <p:cNvSpPr>
            <a:spLocks noGrp="1"/>
          </p:cNvSpPr>
          <p:nvPr>
            <p:ph idx="1"/>
          </p:nvPr>
        </p:nvSpPr>
        <p:spPr>
          <a:xfrm>
            <a:off x="457200" y="3943350"/>
            <a:ext cx="8229600" cy="657225"/>
          </a:xfrm>
        </p:spPr>
        <p:txBody>
          <a:bodyPr/>
          <a:lstStyle/>
          <a:p>
            <a:pPr algn="l" rtl="0">
              <a:defRPr/>
            </a:pPr>
            <a:endParaRPr lang="en-US" altLang="en-US">
              <a:solidFill>
                <a:srgbClr val="FF0000"/>
              </a:solidFill>
            </a:endParaRPr>
          </a:p>
        </p:txBody>
      </p:sp>
    </p:spTree>
    <p:extLst>
      <p:ext uri="{BB962C8B-B14F-4D97-AF65-F5344CB8AC3E}">
        <p14:creationId xmlns:p14="http://schemas.microsoft.com/office/powerpoint/2010/main" val="249428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0"/>
            <a:ext cx="8562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lgn="l" rtl="0">
              <a:defRPr/>
            </a:pPr>
            <a:r>
              <a:rPr lang="en-US" altLang="ar-SA" b="1">
                <a:effectLst/>
              </a:rPr>
              <a:t>Global response</a:t>
            </a:r>
            <a:endParaRPr lang="en-US" altLang="en-US"/>
          </a:p>
        </p:txBody>
      </p:sp>
      <p:sp>
        <p:nvSpPr>
          <p:cNvPr id="3" name="Content Placeholder 2">
            <a:extLst>
              <a:ext uri="{FF2B5EF4-FFF2-40B4-BE49-F238E27FC236}"/>
            </a:extLst>
          </p:cNvPr>
          <p:cNvSpPr>
            <a:spLocks noGrp="1"/>
          </p:cNvSpPr>
          <p:nvPr>
            <p:ph idx="1"/>
          </p:nvPr>
        </p:nvSpPr>
        <p:spPr/>
        <p:txBody>
          <a:bodyPr/>
          <a:lstStyle/>
          <a:p>
            <a:pPr algn="l" rtl="0">
              <a:defRPr/>
            </a:pPr>
            <a:r>
              <a:rPr lang="en-US" altLang="ar-SA" b="1">
                <a:effectLst/>
              </a:rPr>
              <a:t>Sustainable Development Goal 3</a:t>
            </a:r>
            <a:endParaRPr lang="en-US" altLang="en-US" b="1">
              <a:effectLst/>
            </a:endParaRPr>
          </a:p>
          <a:p>
            <a:pPr lvl="1" algn="l" rtl="0">
              <a:defRPr/>
            </a:pPr>
            <a:endParaRPr lang="en-US" altLang="en-US" b="1">
              <a:effectLst/>
            </a:endParaRPr>
          </a:p>
          <a:p>
            <a:pPr lvl="1" algn="l" rtl="0">
              <a:defRPr/>
            </a:pPr>
            <a:r>
              <a:rPr lang="en-US" altLang="en-US" b="1">
                <a:effectLst/>
              </a:rPr>
              <a:t>3.1</a:t>
            </a:r>
            <a:r>
              <a:rPr lang="en-US" altLang="en-US">
                <a:effectLst/>
              </a:rPr>
              <a:t> By 2030, reduce the global maternal mortality ratio to less than 70 per 100 000 live births.</a:t>
            </a:r>
            <a:endParaRPr lang="en-US" altLang="en-US"/>
          </a:p>
        </p:txBody>
      </p:sp>
    </p:spTree>
    <p:extLst>
      <p:ext uri="{BB962C8B-B14F-4D97-AF65-F5344CB8AC3E}">
        <p14:creationId xmlns:p14="http://schemas.microsoft.com/office/powerpoint/2010/main" val="408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extLst>
          </p:cNvPr>
          <p:cNvSpPr>
            <a:spLocks noGrp="1" noChangeArrowheads="1"/>
          </p:cNvSpPr>
          <p:nvPr>
            <p:ph type="title"/>
          </p:nvPr>
        </p:nvSpPr>
        <p:spPr>
          <a:xfrm>
            <a:off x="800100" y="27760"/>
            <a:ext cx="7543800" cy="994200"/>
          </a:xfrm>
        </p:spPr>
        <p:txBody>
          <a:bodyPr/>
          <a:lstStyle/>
          <a:p>
            <a:pPr algn="l" rtl="0" eaLnBrk="1" hangingPunct="1">
              <a:defRPr/>
            </a:pPr>
            <a:r>
              <a:rPr lang="en-US" sz="3200" dirty="0">
                <a:latin typeface="Times New Roman" pitchFamily="18" charset="0"/>
                <a:ea typeface="+mj-ea"/>
                <a:cs typeface="Times New Roman" pitchFamily="18" charset="0"/>
              </a:rPr>
              <a:t>Successful Interventions for Maternal Care</a:t>
            </a:r>
          </a:p>
        </p:txBody>
      </p:sp>
      <p:sp>
        <p:nvSpPr>
          <p:cNvPr id="20483" name="Rectangle 3">
            <a:extLst>
              <a:ext uri="{FF2B5EF4-FFF2-40B4-BE49-F238E27FC236}"/>
            </a:extLst>
          </p:cNvPr>
          <p:cNvSpPr>
            <a:spLocks noGrp="1" noChangeArrowheads="1"/>
          </p:cNvSpPr>
          <p:nvPr>
            <p:ph type="body" idx="1"/>
          </p:nvPr>
        </p:nvSpPr>
        <p:spPr>
          <a:xfrm>
            <a:off x="1143000" y="1073007"/>
            <a:ext cx="7599784" cy="3429000"/>
          </a:xfrm>
        </p:spPr>
        <p:txBody>
          <a:bodyPr/>
          <a:lstStyle/>
          <a:p>
            <a:pPr marL="609600" indent="-609600" algn="l" rtl="0" eaLnBrk="1" hangingPunct="1">
              <a:buFont typeface="Wingdings" pitchFamily="2" charset="2"/>
              <a:buNone/>
              <a:defRPr/>
            </a:pPr>
            <a:r>
              <a:rPr lang="en-US" sz="2000" b="1" dirty="0">
                <a:latin typeface="Times New Roman" pitchFamily="18" charset="0"/>
                <a:ea typeface="+mn-ea"/>
                <a:cs typeface="Times New Roman" pitchFamily="18" charset="0"/>
              </a:rPr>
              <a:t>Antenatal care</a:t>
            </a:r>
          </a:p>
          <a:p>
            <a:pPr marL="990600" lvl="1" indent="-533400" algn="l" rtl="0" eaLnBrk="1" hangingPunct="1">
              <a:defRPr/>
            </a:pPr>
            <a:r>
              <a:rPr lang="en-US" sz="2000" dirty="0">
                <a:latin typeface="Times New Roman" pitchFamily="18" charset="0"/>
                <a:cs typeface="Times New Roman" pitchFamily="18" charset="0"/>
              </a:rPr>
              <a:t>Nutrition support (anemia)</a:t>
            </a:r>
          </a:p>
          <a:p>
            <a:pPr marL="990600" lvl="1" indent="-533400" algn="l" rtl="0" eaLnBrk="1" hangingPunct="1">
              <a:defRPr/>
            </a:pPr>
            <a:r>
              <a:rPr lang="en-US" sz="2000" dirty="0">
                <a:latin typeface="Times New Roman" pitchFamily="18" charset="0"/>
                <a:cs typeface="Times New Roman" pitchFamily="18" charset="0"/>
              </a:rPr>
              <a:t>Personal hygiene, dental care, rest and sleep</a:t>
            </a:r>
          </a:p>
          <a:p>
            <a:pPr marL="990600" lvl="1" indent="-533400" algn="l" rtl="0" eaLnBrk="1" hangingPunct="1">
              <a:defRPr/>
            </a:pPr>
            <a:r>
              <a:rPr lang="en-US" sz="2000" dirty="0">
                <a:latin typeface="Times New Roman" pitchFamily="18" charset="0"/>
                <a:cs typeface="Times New Roman" pitchFamily="18" charset="0"/>
              </a:rPr>
              <a:t>Immunization (mother and the new born)</a:t>
            </a:r>
          </a:p>
          <a:p>
            <a:pPr marL="990600" lvl="1" indent="-533400" algn="l" rtl="0" eaLnBrk="1" hangingPunct="1">
              <a:defRPr/>
            </a:pPr>
            <a:r>
              <a:rPr lang="en-US" sz="2000" dirty="0">
                <a:latin typeface="Times New Roman" pitchFamily="18" charset="0"/>
                <a:cs typeface="Times New Roman" pitchFamily="18" charset="0"/>
              </a:rPr>
              <a:t>Education on delivery and care of the new born</a:t>
            </a:r>
          </a:p>
          <a:p>
            <a:pPr marL="990600" lvl="1" indent="-533400" algn="l" rtl="0" eaLnBrk="1" hangingPunct="1">
              <a:defRPr/>
            </a:pPr>
            <a:r>
              <a:rPr lang="en-US" sz="2000" dirty="0">
                <a:latin typeface="Times New Roman" pitchFamily="18" charset="0"/>
                <a:cs typeface="Times New Roman" pitchFamily="18" charset="0"/>
              </a:rPr>
              <a:t>Identifying high risk pregnancies</a:t>
            </a:r>
          </a:p>
          <a:p>
            <a:pPr marL="990600" lvl="1" indent="-533400" algn="l" rtl="0" eaLnBrk="1" hangingPunct="1">
              <a:defRPr/>
            </a:pPr>
            <a:r>
              <a:rPr lang="en-US" sz="2000" dirty="0">
                <a:latin typeface="Times New Roman" pitchFamily="18" charset="0"/>
                <a:cs typeface="Times New Roman" pitchFamily="18" charset="0"/>
              </a:rPr>
              <a:t>Emphasizing on ANC visits and maintenance of AN card</a:t>
            </a:r>
          </a:p>
          <a:p>
            <a:pPr marL="990600" lvl="1" indent="-533400" algn="l" rtl="0" eaLnBrk="1" hangingPunct="1">
              <a:defRPr/>
            </a:pPr>
            <a:r>
              <a:rPr lang="en-US" sz="2000" dirty="0">
                <a:latin typeface="Times New Roman" pitchFamily="18" charset="0"/>
                <a:cs typeface="Times New Roman" pitchFamily="18" charset="0"/>
              </a:rPr>
              <a:t>Importance and management of lactation </a:t>
            </a:r>
          </a:p>
          <a:p>
            <a:pPr marL="990600" lvl="1" indent="-533400" algn="l" rtl="0" eaLnBrk="1" hangingPunct="1">
              <a:defRPr/>
            </a:pPr>
            <a:r>
              <a:rPr lang="en-US" sz="2000" dirty="0">
                <a:latin typeface="Times New Roman" pitchFamily="18" charset="0"/>
                <a:cs typeface="Times New Roman" pitchFamily="18" charset="0"/>
              </a:rPr>
              <a:t>Advise on birth spacing</a:t>
            </a:r>
          </a:p>
          <a:p>
            <a:pPr marL="457200" lvl="1" indent="0" algn="l" rtl="0" eaLnBrk="1" hangingPunct="1">
              <a:buFont typeface="Wingdings" charset="2"/>
              <a:buNone/>
              <a:defRPr/>
            </a:pPr>
            <a:r>
              <a:rPr lang="en-US" sz="1600" dirty="0">
                <a:latin typeface="Times New Roman" pitchFamily="18" charset="0"/>
                <a:cs typeface="Times New Roman" pitchFamily="18" charset="0"/>
              </a:rPr>
              <a:t>Ref: WHO recommendations on maternal </a:t>
            </a:r>
            <a:r>
              <a:rPr lang="en-US" sz="1600" dirty="0" smtClean="0">
                <a:latin typeface="Times New Roman" pitchFamily="18" charset="0"/>
                <a:cs typeface="Times New Roman" pitchFamily="18" charset="0"/>
              </a:rPr>
              <a:t>health</a:t>
            </a:r>
            <a:r>
              <a:rPr lang="en-US" sz="1600" dirty="0">
                <a:latin typeface="Times New Roman" pitchFamily="18" charset="0"/>
                <a:cs typeface="Times New Roman" pitchFamily="18" charset="0"/>
              </a:rPr>
              <a:t>, guidelines to improve maternal health. 2017</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02155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464" name="Google Shape;464;p66"/>
          <p:cNvSpPr/>
          <p:nvPr/>
        </p:nvSpPr>
        <p:spPr>
          <a:xfrm>
            <a:off x="1" y="569214"/>
            <a:ext cx="8179482" cy="123835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5" name="Google Shape;465;p66"/>
          <p:cNvSpPr txBox="1">
            <a:spLocks noGrp="1"/>
          </p:cNvSpPr>
          <p:nvPr>
            <p:ph type="title"/>
          </p:nvPr>
        </p:nvSpPr>
        <p:spPr>
          <a:xfrm>
            <a:off x="1200566" y="815531"/>
            <a:ext cx="6737617" cy="75073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Corbel"/>
              <a:buNone/>
            </a:pPr>
            <a:r>
              <a:rPr lang="en-GB" sz="2700" b="0" i="0" u="none" strike="noStrike" cap="none">
                <a:solidFill>
                  <a:srgbClr val="FFFFFF"/>
                </a:solidFill>
                <a:latin typeface="Corbel"/>
                <a:ea typeface="Corbel"/>
                <a:cs typeface="Corbel"/>
                <a:sym typeface="Corbel"/>
              </a:rPr>
              <a:t>Factors Affecting Pregnancy and Childbirth</a:t>
            </a:r>
            <a:endParaRPr sz="1100"/>
          </a:p>
        </p:txBody>
      </p:sp>
      <p:sp>
        <p:nvSpPr>
          <p:cNvPr id="466" name="Google Shape;466;p66"/>
          <p:cNvSpPr/>
          <p:nvPr/>
        </p:nvSpPr>
        <p:spPr>
          <a:xfrm>
            <a:off x="8260900" y="569214"/>
            <a:ext cx="889034" cy="1238350"/>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7" name="Google Shape;467;p66"/>
          <p:cNvSpPr/>
          <p:nvPr/>
        </p:nvSpPr>
        <p:spPr>
          <a:xfrm>
            <a:off x="572" y="1894894"/>
            <a:ext cx="877276" cy="2672533"/>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8" name="Google Shape;468;p66"/>
          <p:cNvSpPr/>
          <p:nvPr/>
        </p:nvSpPr>
        <p:spPr>
          <a:xfrm>
            <a:off x="959264" y="1894894"/>
            <a:ext cx="8190670" cy="2672533"/>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aphicFrame>
        <p:nvGraphicFramePr>
          <p:cNvPr id="469" name="Google Shape;469;p66"/>
          <p:cNvGraphicFramePr/>
          <p:nvPr/>
        </p:nvGraphicFramePr>
        <p:xfrm>
          <a:off x="1200434" y="2035005"/>
          <a:ext cx="6737700" cy="2423200"/>
        </p:xfrm>
        <a:graphic>
          <a:graphicData uri="http://schemas.openxmlformats.org/drawingml/2006/table">
            <a:tbl>
              <a:tblPr firstRow="1" bandRow="1">
                <a:noFill/>
              </a:tblPr>
              <a:tblGrid>
                <a:gridCol w="3368850">
                  <a:extLst>
                    <a:ext uri="{9D8B030D-6E8A-4147-A177-3AD203B41FA5}">
                      <a16:colId xmlns:a16="http://schemas.microsoft.com/office/drawing/2014/main" xmlns="" val="20000"/>
                    </a:ext>
                  </a:extLst>
                </a:gridCol>
                <a:gridCol w="3368850">
                  <a:extLst>
                    <a:ext uri="{9D8B030D-6E8A-4147-A177-3AD203B41FA5}">
                      <a16:colId xmlns:a16="http://schemas.microsoft.com/office/drawing/2014/main" xmlns="" val="20001"/>
                    </a:ext>
                  </a:extLst>
                </a:gridCol>
              </a:tblGrid>
              <a:tr h="494925">
                <a:tc>
                  <a:txBody>
                    <a:bodyPr/>
                    <a:lstStyle/>
                    <a:p>
                      <a:pPr marL="0" marR="0" lvl="0" indent="0" algn="ctr" rtl="0">
                        <a:spcBef>
                          <a:spcPts val="0"/>
                        </a:spcBef>
                        <a:spcAft>
                          <a:spcPts val="0"/>
                        </a:spcAft>
                        <a:buNone/>
                      </a:pPr>
                      <a:r>
                        <a:rPr lang="en-GB" sz="1500" u="none" strike="noStrike" cap="none"/>
                        <a:t>Maternal health and fetal development</a:t>
                      </a:r>
                      <a:endParaRPr sz="1500" b="1" u="none" strike="noStrike" cap="none">
                        <a:solidFill>
                          <a:schemeClr val="lt1"/>
                        </a:solidFill>
                        <a:latin typeface="Corbel"/>
                        <a:ea typeface="Corbel"/>
                        <a:cs typeface="Corbel"/>
                        <a:sym typeface="Corbel"/>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GB" sz="1500" u="none" strike="noStrike" cap="none"/>
                        <a:t>Pregnancy and childbirth</a:t>
                      </a:r>
                      <a:endParaRPr sz="1500" b="1" u="none" strike="noStrike" cap="none">
                        <a:solidFill>
                          <a:schemeClr val="lt1"/>
                        </a:solidFill>
                        <a:latin typeface="Corbel"/>
                        <a:ea typeface="Corbel"/>
                        <a:cs typeface="Corbel"/>
                        <a:sym typeface="Corbel"/>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xmlns="" val="10000"/>
                  </a:ext>
                </a:extLst>
              </a:tr>
              <a:tr h="589500">
                <a:tc>
                  <a:txBody>
                    <a:bodyPr/>
                    <a:lstStyle/>
                    <a:p>
                      <a:pPr marL="0" marR="0" lvl="0" indent="0" algn="l" rtl="0">
                        <a:spcBef>
                          <a:spcPts val="0"/>
                        </a:spcBef>
                        <a:spcAft>
                          <a:spcPts val="0"/>
                        </a:spcAft>
                        <a:buNone/>
                      </a:pPr>
                      <a:r>
                        <a:rPr lang="en-GB" sz="1500" u="none" strike="noStrike" cap="none"/>
                        <a:t>•Maternal nutrition</a:t>
                      </a:r>
                      <a:endParaRPr sz="1100"/>
                    </a:p>
                    <a:p>
                      <a:pPr marL="0" marR="0" lvl="0" indent="0" algn="l" rtl="0">
                        <a:spcBef>
                          <a:spcPts val="0"/>
                        </a:spcBef>
                        <a:spcAft>
                          <a:spcPts val="0"/>
                        </a:spcAft>
                        <a:buNone/>
                      </a:pPr>
                      <a:r>
                        <a:rPr lang="en-GB" sz="1500" u="none" strike="noStrike" cap="none"/>
                        <a:t>•Smoking</a:t>
                      </a:r>
                      <a:endParaRPr sz="1100"/>
                    </a:p>
                    <a:p>
                      <a:pPr marL="0" marR="0" lvl="0" indent="0" algn="l" rtl="0">
                        <a:spcBef>
                          <a:spcPts val="0"/>
                        </a:spcBef>
                        <a:spcAft>
                          <a:spcPts val="0"/>
                        </a:spcAft>
                        <a:buNone/>
                      </a:pPr>
                      <a:r>
                        <a:rPr lang="en-GB" sz="1500" u="none" strike="noStrike" cap="none"/>
                        <a:t>•Drinking</a:t>
                      </a:r>
                      <a:endParaRPr sz="1100"/>
                    </a:p>
                    <a:p>
                      <a:pPr marL="0" marR="0" lvl="0" indent="0" algn="l" rtl="0">
                        <a:spcBef>
                          <a:spcPts val="0"/>
                        </a:spcBef>
                        <a:spcAft>
                          <a:spcPts val="0"/>
                        </a:spcAft>
                        <a:buNone/>
                      </a:pPr>
                      <a:r>
                        <a:rPr lang="en-GB" sz="1500" u="none" strike="noStrike" cap="none"/>
                        <a:t>•Diseases </a:t>
                      </a:r>
                      <a:endParaRPr sz="1100"/>
                    </a:p>
                    <a:p>
                      <a:pPr marL="0" marR="0" lvl="0" indent="0" algn="l" rtl="0">
                        <a:spcBef>
                          <a:spcPts val="0"/>
                        </a:spcBef>
                        <a:spcAft>
                          <a:spcPts val="0"/>
                        </a:spcAft>
                        <a:buNone/>
                      </a:pPr>
                      <a:r>
                        <a:rPr lang="en-GB" sz="1500" u="none" strike="noStrike" cap="none"/>
                        <a:t>•Drugs</a:t>
                      </a:r>
                      <a:endParaRPr sz="1100"/>
                    </a:p>
                    <a:p>
                      <a:pPr marL="0" marR="0" lvl="0" indent="0" algn="l" rtl="0">
                        <a:spcBef>
                          <a:spcPts val="0"/>
                        </a:spcBef>
                        <a:spcAft>
                          <a:spcPts val="0"/>
                        </a:spcAft>
                        <a:buNone/>
                      </a:pPr>
                      <a:r>
                        <a:rPr lang="en-GB" sz="1500" u="none" strike="noStrike" cap="none"/>
                        <a:t>•Maternal age</a:t>
                      </a:r>
                      <a:endParaRPr sz="1100"/>
                    </a:p>
                    <a:p>
                      <a:pPr marL="0" marR="0" lvl="0" indent="0" algn="l" rtl="0">
                        <a:spcBef>
                          <a:spcPts val="0"/>
                        </a:spcBef>
                        <a:spcAft>
                          <a:spcPts val="0"/>
                        </a:spcAft>
                        <a:buNone/>
                      </a:pPr>
                      <a:r>
                        <a:rPr lang="en-GB" sz="1500" u="none" strike="noStrike" cap="none"/>
                        <a:t>•Prenatal care</a:t>
                      </a:r>
                      <a:endParaRPr sz="1100"/>
                    </a:p>
                    <a:p>
                      <a:pPr marL="0" marR="0" lvl="0" indent="0" algn="l" rtl="0">
                        <a:spcBef>
                          <a:spcPts val="0"/>
                        </a:spcBef>
                        <a:spcAft>
                          <a:spcPts val="0"/>
                        </a:spcAft>
                        <a:buNone/>
                      </a:pPr>
                      <a:endParaRPr sz="15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500" u="none" strike="noStrike" cap="none"/>
                        <a:t>•Preconception</a:t>
                      </a:r>
                      <a:endParaRPr sz="1100"/>
                    </a:p>
                    <a:p>
                      <a:pPr marL="0" marR="0" lvl="0" indent="0" algn="l" rtl="0">
                        <a:spcBef>
                          <a:spcPts val="0"/>
                        </a:spcBef>
                        <a:spcAft>
                          <a:spcPts val="0"/>
                        </a:spcAft>
                        <a:buNone/>
                      </a:pPr>
                      <a:r>
                        <a:rPr lang="en-GB" sz="1500" u="none" strike="noStrike" cap="none"/>
                        <a:t>•health status</a:t>
                      </a:r>
                      <a:endParaRPr sz="1100"/>
                    </a:p>
                    <a:p>
                      <a:pPr marL="0" marR="0" lvl="0" indent="0" algn="l" rtl="0">
                        <a:spcBef>
                          <a:spcPts val="0"/>
                        </a:spcBef>
                        <a:spcAft>
                          <a:spcPts val="0"/>
                        </a:spcAft>
                        <a:buNone/>
                      </a:pPr>
                      <a:r>
                        <a:rPr lang="en-GB" sz="1500" u="none" strike="noStrike" cap="none"/>
                        <a:t>•Age</a:t>
                      </a:r>
                      <a:endParaRPr sz="1100"/>
                    </a:p>
                    <a:p>
                      <a:pPr marL="0" marR="0" lvl="0" indent="0" algn="l" rtl="0">
                        <a:spcBef>
                          <a:spcPts val="0"/>
                        </a:spcBef>
                        <a:spcAft>
                          <a:spcPts val="0"/>
                        </a:spcAft>
                        <a:buNone/>
                      </a:pPr>
                      <a:r>
                        <a:rPr lang="en-GB" sz="1500" u="none" strike="noStrike" cap="none"/>
                        <a:t>•Access to appropriate preconception</a:t>
                      </a:r>
                      <a:endParaRPr sz="1100"/>
                    </a:p>
                    <a:p>
                      <a:pPr marL="0" marR="0" lvl="0" indent="0" algn="l" rtl="0">
                        <a:spcBef>
                          <a:spcPts val="0"/>
                        </a:spcBef>
                        <a:spcAft>
                          <a:spcPts val="0"/>
                        </a:spcAft>
                        <a:buNone/>
                      </a:pPr>
                      <a:r>
                        <a:rPr lang="en-GB" sz="1500" u="none" strike="noStrike" cap="none"/>
                        <a:t>•interconception health care</a:t>
                      </a:r>
                      <a:endParaRPr sz="1100"/>
                    </a:p>
                    <a:p>
                      <a:pPr marL="0" marR="0" lvl="0" indent="0" algn="l" rtl="0">
                        <a:spcBef>
                          <a:spcPts val="0"/>
                        </a:spcBef>
                        <a:spcAft>
                          <a:spcPts val="0"/>
                        </a:spcAft>
                        <a:buNone/>
                      </a:pPr>
                      <a:r>
                        <a:rPr lang="en-GB" sz="1500" u="none" strike="noStrike" cap="none"/>
                        <a:t>• Poverty</a:t>
                      </a:r>
                      <a:endParaRPr sz="1100"/>
                    </a:p>
                    <a:p>
                      <a:pPr marL="0" marR="0" lvl="0" indent="0" algn="l" rtl="0">
                        <a:spcBef>
                          <a:spcPts val="0"/>
                        </a:spcBef>
                        <a:spcAft>
                          <a:spcPts val="0"/>
                        </a:spcAft>
                        <a:buNone/>
                      </a:pPr>
                      <a:endParaRPr sz="15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1639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475" name="Google Shape;475;p67"/>
          <p:cNvSpPr/>
          <p:nvPr/>
        </p:nvSpPr>
        <p:spPr>
          <a:xfrm>
            <a:off x="1" y="569214"/>
            <a:ext cx="8179482" cy="123835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76" name="Google Shape;476;p67"/>
          <p:cNvSpPr txBox="1">
            <a:spLocks noGrp="1"/>
          </p:cNvSpPr>
          <p:nvPr>
            <p:ph type="title"/>
          </p:nvPr>
        </p:nvSpPr>
        <p:spPr>
          <a:xfrm>
            <a:off x="1200566" y="815531"/>
            <a:ext cx="6737617" cy="75073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Corbel"/>
              <a:buNone/>
            </a:pPr>
            <a:r>
              <a:rPr lang="en-GB" sz="2700" b="0" i="0" u="none" strike="noStrike" cap="none">
                <a:solidFill>
                  <a:srgbClr val="FFFFFF"/>
                </a:solidFill>
                <a:latin typeface="Corbel"/>
                <a:ea typeface="Corbel"/>
                <a:cs typeface="Corbel"/>
                <a:sym typeface="Corbel"/>
              </a:rPr>
              <a:t>Stages of maternal care </a:t>
            </a:r>
            <a:endParaRPr sz="1100"/>
          </a:p>
        </p:txBody>
      </p:sp>
      <p:sp>
        <p:nvSpPr>
          <p:cNvPr id="477" name="Google Shape;477;p67"/>
          <p:cNvSpPr/>
          <p:nvPr/>
        </p:nvSpPr>
        <p:spPr>
          <a:xfrm>
            <a:off x="8260900" y="569214"/>
            <a:ext cx="889034" cy="1238350"/>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8" name="Google Shape;478;p67"/>
          <p:cNvSpPr/>
          <p:nvPr/>
        </p:nvSpPr>
        <p:spPr>
          <a:xfrm>
            <a:off x="572" y="1894894"/>
            <a:ext cx="877276" cy="2672533"/>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9" name="Google Shape;479;p67"/>
          <p:cNvSpPr/>
          <p:nvPr/>
        </p:nvSpPr>
        <p:spPr>
          <a:xfrm>
            <a:off x="959264" y="1894894"/>
            <a:ext cx="8190670" cy="2672533"/>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nvGrpSpPr>
          <p:cNvPr id="480" name="Google Shape;480;p67"/>
          <p:cNvGrpSpPr/>
          <p:nvPr/>
        </p:nvGrpSpPr>
        <p:grpSpPr>
          <a:xfrm>
            <a:off x="1203110" y="2716500"/>
            <a:ext cx="6731825" cy="1035675"/>
            <a:chOff x="3947" y="1086762"/>
            <a:chExt cx="8975767" cy="1380900"/>
          </a:xfrm>
        </p:grpSpPr>
        <p:sp>
          <p:nvSpPr>
            <p:cNvPr id="481" name="Google Shape;481;p67"/>
            <p:cNvSpPr/>
            <p:nvPr/>
          </p:nvSpPr>
          <p:spPr>
            <a:xfrm>
              <a:off x="3947" y="1086762"/>
              <a:ext cx="3452218" cy="1380887"/>
            </a:xfrm>
            <a:prstGeom prst="homePlate">
              <a:avLst>
                <a:gd name="adj" fmla="val 50000"/>
              </a:avLst>
            </a:prstGeom>
            <a:solidFill>
              <a:srgbClr val="3EBAD1"/>
            </a:solidFill>
            <a:ln w="107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2" name="Google Shape;482;p67"/>
            <p:cNvSpPr txBox="1"/>
            <p:nvPr/>
          </p:nvSpPr>
          <p:spPr>
            <a:xfrm>
              <a:off x="3947" y="1086762"/>
              <a:ext cx="3106996" cy="1380887"/>
            </a:xfrm>
            <a:prstGeom prst="rect">
              <a:avLst/>
            </a:prstGeom>
            <a:noFill/>
            <a:ln>
              <a:noFill/>
            </a:ln>
          </p:spPr>
          <p:txBody>
            <a:bodyPr spcFirstLastPara="1" wrap="square" lIns="120000" tIns="60000" rIns="30000" bIns="60000" anchor="ctr" anchorCtr="0">
              <a:noAutofit/>
            </a:bodyPr>
            <a:lstStyle/>
            <a:p>
              <a:pPr marL="0" marR="0" lvl="0" indent="0" algn="ctr" rtl="0">
                <a:lnSpc>
                  <a:spcPct val="90000"/>
                </a:lnSpc>
                <a:spcBef>
                  <a:spcPts val="0"/>
                </a:spcBef>
                <a:spcAft>
                  <a:spcPts val="0"/>
                </a:spcAft>
                <a:buClr>
                  <a:schemeClr val="lt1"/>
                </a:buClr>
                <a:buSzPts val="2300"/>
                <a:buFont typeface="Corbel"/>
                <a:buNone/>
              </a:pPr>
              <a:r>
                <a:rPr lang="en-GB" sz="2300">
                  <a:solidFill>
                    <a:schemeClr val="lt1"/>
                  </a:solidFill>
                  <a:latin typeface="Corbel"/>
                  <a:ea typeface="Corbel"/>
                  <a:cs typeface="Corbel"/>
                  <a:sym typeface="Corbel"/>
                </a:rPr>
                <a:t>Preconception</a:t>
              </a:r>
              <a:endParaRPr sz="1100"/>
            </a:p>
          </p:txBody>
        </p:sp>
        <p:sp>
          <p:nvSpPr>
            <p:cNvPr id="483" name="Google Shape;483;p67"/>
            <p:cNvSpPr/>
            <p:nvPr/>
          </p:nvSpPr>
          <p:spPr>
            <a:xfrm>
              <a:off x="2765722" y="1086762"/>
              <a:ext cx="3452218" cy="1380887"/>
            </a:xfrm>
            <a:prstGeom prst="chevron">
              <a:avLst>
                <a:gd name="adj" fmla="val 50000"/>
              </a:avLst>
            </a:prstGeom>
            <a:solidFill>
              <a:srgbClr val="3EBAD1"/>
            </a:solidFill>
            <a:ln w="107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4" name="Google Shape;484;p67"/>
            <p:cNvSpPr txBox="1"/>
            <p:nvPr/>
          </p:nvSpPr>
          <p:spPr>
            <a:xfrm>
              <a:off x="3456166" y="1086762"/>
              <a:ext cx="2071331" cy="1380887"/>
            </a:xfrm>
            <a:prstGeom prst="rect">
              <a:avLst/>
            </a:prstGeom>
            <a:noFill/>
            <a:ln>
              <a:noFill/>
            </a:ln>
          </p:spPr>
          <p:txBody>
            <a:bodyPr spcFirstLastPara="1" wrap="square" lIns="90000" tIns="60000" rIns="30000" bIns="60000" anchor="ctr" anchorCtr="0">
              <a:noAutofit/>
            </a:bodyPr>
            <a:lstStyle/>
            <a:p>
              <a:pPr marL="0" marR="0" lvl="0" indent="0" algn="ctr" rtl="0">
                <a:lnSpc>
                  <a:spcPct val="90000"/>
                </a:lnSpc>
                <a:spcBef>
                  <a:spcPts val="0"/>
                </a:spcBef>
                <a:spcAft>
                  <a:spcPts val="0"/>
                </a:spcAft>
                <a:buClr>
                  <a:schemeClr val="lt1"/>
                </a:buClr>
                <a:buSzPts val="2300"/>
                <a:buFont typeface="Corbel"/>
                <a:buNone/>
              </a:pPr>
              <a:r>
                <a:rPr lang="en-GB" sz="2300">
                  <a:solidFill>
                    <a:schemeClr val="lt1"/>
                  </a:solidFill>
                  <a:latin typeface="Corbel"/>
                  <a:ea typeface="Corbel"/>
                  <a:cs typeface="Corbel"/>
                  <a:sym typeface="Corbel"/>
                </a:rPr>
                <a:t>Antenatal Care</a:t>
              </a:r>
              <a:endParaRPr sz="1100"/>
            </a:p>
          </p:txBody>
        </p:sp>
        <p:sp>
          <p:nvSpPr>
            <p:cNvPr id="485" name="Google Shape;485;p67"/>
            <p:cNvSpPr/>
            <p:nvPr/>
          </p:nvSpPr>
          <p:spPr>
            <a:xfrm>
              <a:off x="5527496" y="1086762"/>
              <a:ext cx="3452218" cy="1380887"/>
            </a:xfrm>
            <a:prstGeom prst="chevron">
              <a:avLst>
                <a:gd name="adj" fmla="val 50000"/>
              </a:avLst>
            </a:prstGeom>
            <a:solidFill>
              <a:srgbClr val="3EBAD1"/>
            </a:solidFill>
            <a:ln w="107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6" name="Google Shape;486;p67"/>
            <p:cNvSpPr txBox="1"/>
            <p:nvPr/>
          </p:nvSpPr>
          <p:spPr>
            <a:xfrm>
              <a:off x="6217933" y="1086762"/>
              <a:ext cx="2234400" cy="1380900"/>
            </a:xfrm>
            <a:prstGeom prst="rect">
              <a:avLst/>
            </a:prstGeom>
            <a:noFill/>
            <a:ln>
              <a:noFill/>
            </a:ln>
          </p:spPr>
          <p:txBody>
            <a:bodyPr spcFirstLastPara="1" wrap="square" lIns="90000" tIns="60000" rIns="30000" bIns="60000" anchor="ctr" anchorCtr="0">
              <a:noAutofit/>
            </a:bodyPr>
            <a:lstStyle/>
            <a:p>
              <a:pPr marL="0" marR="0" lvl="0" indent="0" algn="ctr" rtl="0">
                <a:lnSpc>
                  <a:spcPct val="90000"/>
                </a:lnSpc>
                <a:spcBef>
                  <a:spcPts val="0"/>
                </a:spcBef>
                <a:spcAft>
                  <a:spcPts val="0"/>
                </a:spcAft>
                <a:buClr>
                  <a:schemeClr val="lt1"/>
                </a:buClr>
                <a:buSzPts val="2300"/>
                <a:buFont typeface="Corbel"/>
                <a:buNone/>
              </a:pPr>
              <a:r>
                <a:rPr lang="en-GB" sz="2300">
                  <a:solidFill>
                    <a:schemeClr val="lt1"/>
                  </a:solidFill>
                  <a:latin typeface="Corbel"/>
                  <a:ea typeface="Corbel"/>
                  <a:cs typeface="Corbel"/>
                  <a:sym typeface="Corbel"/>
                </a:rPr>
                <a:t>Postpartum </a:t>
              </a:r>
              <a:endParaRPr sz="1100"/>
            </a:p>
          </p:txBody>
        </p:sp>
      </p:grpSp>
    </p:spTree>
    <p:extLst>
      <p:ext uri="{BB962C8B-B14F-4D97-AF65-F5344CB8AC3E}">
        <p14:creationId xmlns:p14="http://schemas.microsoft.com/office/powerpoint/2010/main" val="7496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2"/>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lnSpc>
                <a:spcPct val="115000"/>
              </a:lnSpc>
              <a:spcBef>
                <a:spcPts val="300"/>
              </a:spcBef>
              <a:spcAft>
                <a:spcPts val="0"/>
              </a:spcAft>
              <a:buNone/>
            </a:pPr>
            <a:endParaRPr sz="2400" b="1">
              <a:latin typeface="Verdana"/>
              <a:ea typeface="Verdana"/>
              <a:cs typeface="Verdana"/>
              <a:sym typeface="Verdana"/>
            </a:endParaRPr>
          </a:p>
          <a:p>
            <a:pPr marL="0" lvl="0" indent="0" algn="l" rtl="0">
              <a:lnSpc>
                <a:spcPct val="115000"/>
              </a:lnSpc>
              <a:spcBef>
                <a:spcPts val="300"/>
              </a:spcBef>
              <a:spcAft>
                <a:spcPts val="0"/>
              </a:spcAft>
              <a:buNone/>
            </a:pPr>
            <a:r>
              <a:rPr lang="en-GB" sz="2400" b="1">
                <a:latin typeface="Verdana"/>
                <a:ea typeface="Verdana"/>
                <a:cs typeface="Verdana"/>
                <a:sym typeface="Verdana"/>
              </a:rPr>
              <a:t>1. Preconception:</a:t>
            </a:r>
            <a:endParaRPr sz="2400" b="1">
              <a:latin typeface="Verdana"/>
              <a:ea typeface="Verdana"/>
              <a:cs typeface="Verdana"/>
              <a:sym typeface="Verdana"/>
            </a:endParaRPr>
          </a:p>
          <a:p>
            <a:pPr marL="0" lvl="0" indent="0" algn="l" rtl="0">
              <a:spcBef>
                <a:spcPts val="0"/>
              </a:spcBef>
              <a:spcAft>
                <a:spcPts val="0"/>
              </a:spcAft>
              <a:buNone/>
            </a:pPr>
            <a:endParaRPr/>
          </a:p>
        </p:txBody>
      </p:sp>
      <p:sp>
        <p:nvSpPr>
          <p:cNvPr id="426" name="Google Shape;426;p42"/>
          <p:cNvSpPr txBox="1">
            <a:spLocks noGrp="1"/>
          </p:cNvSpPr>
          <p:nvPr>
            <p:ph type="body" idx="1"/>
          </p:nvPr>
        </p:nvSpPr>
        <p:spPr>
          <a:xfrm>
            <a:off x="381700" y="1371600"/>
            <a:ext cx="7619400" cy="3429000"/>
          </a:xfrm>
          <a:prstGeom prst="rect">
            <a:avLst/>
          </a:prstGeom>
        </p:spPr>
        <p:txBody>
          <a:bodyPr spcFirstLastPara="1" wrap="square" lIns="68575" tIns="34275" rIns="68575" bIns="34275" anchor="t" anchorCtr="0">
            <a:noAutofit/>
          </a:bodyPr>
          <a:lstStyle/>
          <a:p>
            <a:pPr marL="0" lvl="0" indent="0" algn="l" rtl="0">
              <a:lnSpc>
                <a:spcPct val="110000"/>
              </a:lnSpc>
              <a:spcBef>
                <a:spcPts val="700"/>
              </a:spcBef>
              <a:spcAft>
                <a:spcPts val="0"/>
              </a:spcAft>
              <a:buClr>
                <a:schemeClr val="dk1"/>
              </a:buClr>
              <a:buSzPts val="1100"/>
              <a:buFont typeface="Arial"/>
              <a:buNone/>
            </a:pPr>
            <a:r>
              <a:rPr lang="en-GB" sz="2800" b="1">
                <a:solidFill>
                  <a:srgbClr val="595959"/>
                </a:solidFill>
                <a:latin typeface="Arial"/>
                <a:ea typeface="Arial"/>
                <a:cs typeface="Arial"/>
                <a:sym typeface="Arial"/>
              </a:rPr>
              <a:t>Preconception health care :</a:t>
            </a:r>
            <a:endParaRPr sz="2800" b="1">
              <a:solidFill>
                <a:srgbClr val="595959"/>
              </a:solidFill>
              <a:latin typeface="Arial"/>
              <a:ea typeface="Arial"/>
              <a:cs typeface="Arial"/>
              <a:sym typeface="Arial"/>
            </a:endParaRPr>
          </a:p>
          <a:p>
            <a:pPr marL="0" lvl="0" indent="0" algn="l" rtl="0">
              <a:lnSpc>
                <a:spcPct val="110000"/>
              </a:lnSpc>
              <a:spcBef>
                <a:spcPts val="700"/>
              </a:spcBef>
              <a:spcAft>
                <a:spcPts val="0"/>
              </a:spcAft>
              <a:buClr>
                <a:schemeClr val="dk1"/>
              </a:buClr>
              <a:buSzPts val="1100"/>
              <a:buFont typeface="Arial"/>
              <a:buNone/>
            </a:pPr>
            <a:r>
              <a:rPr lang="en-GB" sz="2800">
                <a:solidFill>
                  <a:srgbClr val="000000"/>
                </a:solidFill>
                <a:latin typeface="Arial"/>
                <a:ea typeface="Arial"/>
                <a:cs typeface="Arial"/>
                <a:sym typeface="Arial"/>
              </a:rPr>
              <a:t>Is the medical care of a woman or man receives from the doctor or other health professionals that aimed to increase the chance of having a healthy baby. </a:t>
            </a:r>
            <a:r>
              <a:rPr lang="en-GB" sz="2800" b="1">
                <a:solidFill>
                  <a:srgbClr val="595959"/>
                </a:solidFill>
                <a:latin typeface="Arial"/>
                <a:ea typeface="Arial"/>
                <a:cs typeface="Arial"/>
                <a:sym typeface="Arial"/>
              </a:rPr>
              <a:t> </a:t>
            </a:r>
            <a:endParaRPr sz="2800" b="1">
              <a:solidFill>
                <a:srgbClr val="595959"/>
              </a:solidFill>
              <a:latin typeface="Arial"/>
              <a:ea typeface="Arial"/>
              <a:cs typeface="Arial"/>
              <a:sym typeface="Arial"/>
            </a:endParaRPr>
          </a:p>
          <a:p>
            <a:pPr marL="0" lvl="0" indent="0" algn="l" rtl="0">
              <a:spcBef>
                <a:spcPts val="1400"/>
              </a:spcBef>
              <a:spcAft>
                <a:spcPts val="0"/>
              </a:spcAft>
              <a:buNone/>
            </a:pPr>
            <a:endParaRPr/>
          </a:p>
        </p:txBody>
      </p:sp>
      <p:pic>
        <p:nvPicPr>
          <p:cNvPr id="427" name="Google Shape;427;p42"/>
          <p:cNvPicPr preferRelativeResize="0"/>
          <p:nvPr/>
        </p:nvPicPr>
        <p:blipFill>
          <a:blip r:embed="rId3">
            <a:alphaModFix/>
          </a:blip>
          <a:stretch>
            <a:fillRect/>
          </a:stretch>
        </p:blipFill>
        <p:spPr>
          <a:xfrm>
            <a:off x="5465800" y="0"/>
            <a:ext cx="3678200" cy="11415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t>Facts:</a:t>
            </a:r>
            <a:endParaRPr/>
          </a:p>
        </p:txBody>
      </p:sp>
      <p:sp>
        <p:nvSpPr>
          <p:cNvPr id="287" name="Google Shape;287;p24"/>
          <p:cNvSpPr txBox="1">
            <a:spLocks noGrp="1"/>
          </p:cNvSpPr>
          <p:nvPr>
            <p:ph type="body" idx="1"/>
          </p:nvPr>
        </p:nvSpPr>
        <p:spPr>
          <a:xfrm>
            <a:off x="1143000" y="1371599"/>
            <a:ext cx="7207898" cy="34290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1</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Nearly 830 women die every day due to complications during pregnancy and childbirth.</a:t>
            </a:r>
            <a:endParaRPr sz="2400" b="1" dirty="0">
              <a:solidFill>
                <a:srgbClr val="00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2</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Women die in pregnancy and childbirth for 5 main </a:t>
            </a:r>
            <a:r>
              <a:rPr lang="en-GB" sz="2400" b="1" dirty="0" smtClean="0">
                <a:solidFill>
                  <a:srgbClr val="000000"/>
                </a:solidFill>
                <a:latin typeface="Georgia"/>
                <a:ea typeface="Georgia"/>
                <a:cs typeface="Georgia"/>
                <a:sym typeface="Georgia"/>
              </a:rPr>
              <a:t>reasons</a:t>
            </a:r>
            <a:endParaRPr sz="2400" b="1" dirty="0">
              <a:solidFill>
                <a:srgbClr val="000000"/>
              </a:solidFill>
              <a:latin typeface="Georgia"/>
              <a:ea typeface="Georgia"/>
              <a:cs typeface="Georgia"/>
              <a:sym typeface="Georgia"/>
            </a:endParaRPr>
          </a:p>
        </p:txBody>
      </p:sp>
      <p:pic>
        <p:nvPicPr>
          <p:cNvPr id="288" name="Google Shape;288;p24"/>
          <p:cNvPicPr preferRelativeResize="0"/>
          <p:nvPr/>
        </p:nvPicPr>
        <p:blipFill>
          <a:blip r:embed="rId3">
            <a:alphaModFix/>
          </a:blip>
          <a:stretch>
            <a:fillRect/>
          </a:stretch>
        </p:blipFill>
        <p:spPr>
          <a:xfrm>
            <a:off x="4418300" y="-67150"/>
            <a:ext cx="4725700" cy="12220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3"/>
          <p:cNvSpPr txBox="1">
            <a:spLocks noGrp="1"/>
          </p:cNvSpPr>
          <p:nvPr>
            <p:ph type="title"/>
          </p:nvPr>
        </p:nvSpPr>
        <p:spPr>
          <a:xfrm>
            <a:off x="668125" y="377390"/>
            <a:ext cx="7543800" cy="994200"/>
          </a:xfrm>
          <a:prstGeom prst="rect">
            <a:avLst/>
          </a:prstGeom>
        </p:spPr>
        <p:txBody>
          <a:bodyPr spcFirstLastPara="1" wrap="square" lIns="68575" tIns="34275" rIns="68575" bIns="34275" anchor="ctr" anchorCtr="0">
            <a:noAutofit/>
          </a:bodyPr>
          <a:lstStyle/>
          <a:p>
            <a:pPr marL="0" lvl="0" indent="0" algn="l" rtl="0">
              <a:lnSpc>
                <a:spcPct val="115000"/>
              </a:lnSpc>
              <a:spcBef>
                <a:spcPts val="300"/>
              </a:spcBef>
              <a:spcAft>
                <a:spcPts val="0"/>
              </a:spcAft>
              <a:buNone/>
            </a:pPr>
            <a:r>
              <a:rPr lang="en-GB" sz="2400" b="1">
                <a:solidFill>
                  <a:srgbClr val="FFFFFF"/>
                </a:solidFill>
                <a:latin typeface="Verdana"/>
                <a:ea typeface="Verdana"/>
                <a:cs typeface="Verdana"/>
                <a:sym typeface="Verdana"/>
              </a:rPr>
              <a:t>1. Preconception:</a:t>
            </a:r>
            <a:endParaRPr sz="2400" b="1">
              <a:solidFill>
                <a:srgbClr val="FFFFFF"/>
              </a:solidFill>
              <a:latin typeface="Verdana"/>
              <a:ea typeface="Verdana"/>
              <a:cs typeface="Verdana"/>
              <a:sym typeface="Verdana"/>
            </a:endParaRPr>
          </a:p>
          <a:p>
            <a:pPr marL="0" lvl="0" indent="0" algn="l" rtl="0">
              <a:spcBef>
                <a:spcPts val="0"/>
              </a:spcBef>
              <a:spcAft>
                <a:spcPts val="0"/>
              </a:spcAft>
              <a:buNone/>
            </a:pPr>
            <a:endParaRPr/>
          </a:p>
        </p:txBody>
      </p:sp>
      <p:sp>
        <p:nvSpPr>
          <p:cNvPr id="433" name="Google Shape;433;p43"/>
          <p:cNvSpPr txBox="1">
            <a:spLocks noGrp="1"/>
          </p:cNvSpPr>
          <p:nvPr>
            <p:ph type="body" idx="1"/>
          </p:nvPr>
        </p:nvSpPr>
        <p:spPr>
          <a:xfrm>
            <a:off x="494925" y="1371600"/>
            <a:ext cx="7543800" cy="3429000"/>
          </a:xfrm>
          <a:prstGeom prst="rect">
            <a:avLst/>
          </a:prstGeom>
        </p:spPr>
        <p:txBody>
          <a:bodyPr spcFirstLastPara="1" wrap="square" lIns="68575" tIns="34275" rIns="68575" bIns="34275" anchor="t" anchorCtr="0">
            <a:noAutofit/>
          </a:bodyPr>
          <a:lstStyle/>
          <a:p>
            <a:pPr marL="0" marR="63500" lvl="0" indent="0" algn="l" rtl="0">
              <a:lnSpc>
                <a:spcPct val="115000"/>
              </a:lnSpc>
              <a:spcBef>
                <a:spcPts val="300"/>
              </a:spcBef>
              <a:spcAft>
                <a:spcPts val="0"/>
              </a:spcAft>
              <a:buNone/>
            </a:pPr>
            <a:r>
              <a:rPr lang="en-GB" b="1">
                <a:solidFill>
                  <a:srgbClr val="000000"/>
                </a:solidFill>
                <a:latin typeface="Arial"/>
                <a:ea typeface="Arial"/>
                <a:cs typeface="Arial"/>
                <a:sym typeface="Arial"/>
              </a:rPr>
              <a:t>What is involved in preconception counseling?</a:t>
            </a:r>
            <a:endParaRPr b="1">
              <a:solidFill>
                <a:srgbClr val="000000"/>
              </a:solidFill>
              <a:latin typeface="Arial"/>
              <a:ea typeface="Arial"/>
              <a:cs typeface="Arial"/>
              <a:sym typeface="Arial"/>
            </a:endParaRPr>
          </a:p>
          <a:p>
            <a:pPr marL="0" marR="63500" lvl="0" indent="0" algn="l" rtl="0">
              <a:lnSpc>
                <a:spcPct val="115000"/>
              </a:lnSpc>
              <a:spcBef>
                <a:spcPts val="400"/>
              </a:spcBef>
              <a:spcAft>
                <a:spcPts val="0"/>
              </a:spcAft>
              <a:buNone/>
            </a:pPr>
            <a:r>
              <a:rPr lang="en-GB">
                <a:solidFill>
                  <a:srgbClr val="000000"/>
                </a:solidFill>
                <a:latin typeface="Arial"/>
                <a:ea typeface="Arial"/>
                <a:cs typeface="Arial"/>
                <a:sym typeface="Arial"/>
              </a:rPr>
              <a:t>               Questionnaire, Blood work, Urinalysis ..etc</a:t>
            </a:r>
            <a:endParaRPr>
              <a:solidFill>
                <a:srgbClr val="000000"/>
              </a:solidFill>
              <a:latin typeface="Arial"/>
              <a:ea typeface="Arial"/>
              <a:cs typeface="Arial"/>
              <a:sym typeface="Arial"/>
            </a:endParaRPr>
          </a:p>
          <a:p>
            <a:pPr marL="0" marR="63500" lvl="0" indent="0" algn="l" rtl="0">
              <a:lnSpc>
                <a:spcPct val="115000"/>
              </a:lnSpc>
              <a:spcBef>
                <a:spcPts val="500"/>
              </a:spcBef>
              <a:spcAft>
                <a:spcPts val="0"/>
              </a:spcAft>
              <a:buNone/>
            </a:pPr>
            <a:r>
              <a:rPr lang="en-GB" b="1">
                <a:solidFill>
                  <a:srgbClr val="000000"/>
                </a:solidFill>
              </a:rPr>
              <a:t>A)Maternal behaviors like :</a:t>
            </a:r>
            <a:r>
              <a:rPr lang="en-GB">
                <a:solidFill>
                  <a:srgbClr val="000000"/>
                </a:solidFill>
              </a:rPr>
              <a:t> Tobacco use , alcohol use , failure to consume adequate folic acid.</a:t>
            </a:r>
            <a:endParaRPr>
              <a:solidFill>
                <a:srgbClr val="000000"/>
              </a:solidFill>
            </a:endParaRPr>
          </a:p>
          <a:p>
            <a:pPr marL="0" lvl="0" indent="0" algn="l" rtl="0">
              <a:spcBef>
                <a:spcPts val="1400"/>
              </a:spcBef>
              <a:spcAft>
                <a:spcPts val="0"/>
              </a:spcAft>
              <a:buNone/>
            </a:pPr>
            <a:r>
              <a:rPr lang="en-GB">
                <a:solidFill>
                  <a:srgbClr val="000000"/>
                </a:solidFill>
              </a:rPr>
              <a:t/>
            </a:r>
            <a:br>
              <a:rPr lang="en-GB">
                <a:solidFill>
                  <a:srgbClr val="000000"/>
                </a:solidFill>
              </a:rPr>
            </a:br>
            <a:r>
              <a:rPr lang="en-GB" b="1">
                <a:solidFill>
                  <a:srgbClr val="000000"/>
                </a:solidFill>
              </a:rPr>
              <a:t>B)Other conditions like : </a:t>
            </a:r>
            <a:r>
              <a:rPr lang="en-GB">
                <a:solidFill>
                  <a:srgbClr val="000000"/>
                </a:solidFill>
              </a:rPr>
              <a:t>unintended pregnancy , experiencing physical abuse , experiencing high levels of stress.</a:t>
            </a:r>
            <a:endParaRPr>
              <a:solidFill>
                <a:srgbClr val="000000"/>
              </a:solidFill>
            </a:endParaRPr>
          </a:p>
          <a:p>
            <a:pPr marL="0" lvl="0" indent="0" algn="l" rtl="0">
              <a:spcBef>
                <a:spcPts val="1400"/>
              </a:spcBef>
              <a:spcAft>
                <a:spcPts val="0"/>
              </a:spcAft>
              <a:buNone/>
            </a:pPr>
            <a:r>
              <a:rPr lang="en-GB">
                <a:solidFill>
                  <a:srgbClr val="000000"/>
                </a:solidFill>
              </a:rPr>
              <a:t/>
            </a:r>
            <a:br>
              <a:rPr lang="en-GB">
                <a:solidFill>
                  <a:srgbClr val="000000"/>
                </a:solidFill>
              </a:rPr>
            </a:br>
            <a:r>
              <a:rPr lang="en-GB" b="1">
                <a:solidFill>
                  <a:srgbClr val="000000"/>
                </a:solidFill>
              </a:rPr>
              <a:t>C)Certain maternal health conditions like :</a:t>
            </a:r>
            <a:r>
              <a:rPr lang="en-GB">
                <a:solidFill>
                  <a:srgbClr val="000000"/>
                </a:solidFill>
              </a:rPr>
              <a:t> Diabetes , hypertension , obesity</a:t>
            </a:r>
            <a:r>
              <a:rPr lang="en-GB">
                <a:solidFill>
                  <a:srgbClr val="BF9000"/>
                </a:solidFill>
              </a:rPr>
              <a:t/>
            </a:r>
            <a:br>
              <a:rPr lang="en-GB">
                <a:solidFill>
                  <a:srgbClr val="BF9000"/>
                </a:solidFill>
              </a:rPr>
            </a:br>
            <a:endParaRPr>
              <a:solidFill>
                <a:srgbClr val="BF9000"/>
              </a:solidFill>
            </a:endParaRPr>
          </a:p>
        </p:txBody>
      </p:sp>
      <p:pic>
        <p:nvPicPr>
          <p:cNvPr id="434" name="Google Shape;434;p43"/>
          <p:cNvPicPr preferRelativeResize="0"/>
          <p:nvPr/>
        </p:nvPicPr>
        <p:blipFill>
          <a:blip r:embed="rId3">
            <a:alphaModFix/>
          </a:blip>
          <a:stretch>
            <a:fillRect/>
          </a:stretch>
        </p:blipFill>
        <p:spPr>
          <a:xfrm>
            <a:off x="5465800" y="0"/>
            <a:ext cx="3678200" cy="11415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4"/>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863600" lvl="0" indent="-520700" algn="l" rtl="0">
              <a:lnSpc>
                <a:spcPct val="115000"/>
              </a:lnSpc>
              <a:spcBef>
                <a:spcPts val="500"/>
              </a:spcBef>
              <a:spcAft>
                <a:spcPts val="0"/>
              </a:spcAft>
              <a:buNone/>
            </a:pPr>
            <a:endParaRPr sz="2400" b="1" dirty="0">
              <a:solidFill>
                <a:srgbClr val="FFFFFF"/>
              </a:solidFill>
              <a:latin typeface="Verdana"/>
              <a:ea typeface="Verdana"/>
              <a:cs typeface="Verdana"/>
              <a:sym typeface="Verdana"/>
            </a:endParaRPr>
          </a:p>
          <a:p>
            <a:pPr marL="863600" lvl="0" indent="-520700" algn="l" rtl="0">
              <a:lnSpc>
                <a:spcPct val="115000"/>
              </a:lnSpc>
              <a:spcBef>
                <a:spcPts val="500"/>
              </a:spcBef>
              <a:spcAft>
                <a:spcPts val="0"/>
              </a:spcAft>
              <a:buNone/>
            </a:pPr>
            <a:r>
              <a:rPr lang="en-GB" sz="2400" b="1" dirty="0">
                <a:solidFill>
                  <a:srgbClr val="FFFFFF"/>
                </a:solidFill>
                <a:latin typeface="Verdana"/>
                <a:ea typeface="Verdana"/>
                <a:cs typeface="Verdana"/>
                <a:sym typeface="Verdana"/>
              </a:rPr>
              <a:t>2. 	Age:</a:t>
            </a:r>
            <a:endParaRPr sz="2400" b="1" dirty="0">
              <a:solidFill>
                <a:srgbClr val="FFFFFF"/>
              </a:solidFill>
              <a:latin typeface="Verdana"/>
              <a:ea typeface="Verdana"/>
              <a:cs typeface="Verdana"/>
              <a:sym typeface="Verdana"/>
            </a:endParaRPr>
          </a:p>
          <a:p>
            <a:pPr marL="0" lvl="0" indent="0" algn="l" rtl="0">
              <a:spcBef>
                <a:spcPts val="0"/>
              </a:spcBef>
              <a:spcAft>
                <a:spcPts val="0"/>
              </a:spcAft>
              <a:buNone/>
            </a:pPr>
            <a:endParaRPr dirty="0"/>
          </a:p>
        </p:txBody>
      </p:sp>
      <p:pic>
        <p:nvPicPr>
          <p:cNvPr id="441" name="Google Shape;441;p44"/>
          <p:cNvPicPr preferRelativeResize="0"/>
          <p:nvPr/>
        </p:nvPicPr>
        <p:blipFill>
          <a:blip r:embed="rId3">
            <a:alphaModFix/>
          </a:blip>
          <a:stretch>
            <a:fillRect/>
          </a:stretch>
        </p:blipFill>
        <p:spPr>
          <a:xfrm>
            <a:off x="5203875" y="0"/>
            <a:ext cx="3940125" cy="1128075"/>
          </a:xfrm>
          <a:prstGeom prst="rect">
            <a:avLst/>
          </a:prstGeom>
          <a:noFill/>
          <a:ln>
            <a:noFill/>
          </a:ln>
        </p:spPr>
      </p:pic>
      <p:sp>
        <p:nvSpPr>
          <p:cNvPr id="6" name="Google Shape;553;p73"/>
          <p:cNvSpPr txBox="1">
            <a:spLocks noGrp="1"/>
          </p:cNvSpPr>
          <p:nvPr>
            <p:ph type="body" idx="1"/>
          </p:nvPr>
        </p:nvSpPr>
        <p:spPr>
          <a:xfrm>
            <a:off x="664523" y="1642188"/>
            <a:ext cx="7518424" cy="2782536"/>
          </a:xfrm>
          <a:prstGeom prst="rect">
            <a:avLst/>
          </a:prstGeom>
        </p:spPr>
        <p:txBody>
          <a:bodyPr spcFirstLastPara="1" lIns="68575" tIns="34275" rIns="68575" bIns="34275" anchor="ctr" anchorCtr="0">
            <a:normAutofit/>
          </a:bodyPr>
          <a:lstStyle/>
          <a:p>
            <a:pPr marL="139700" marR="0" lvl="0" indent="-133350" algn="l" rtl="0">
              <a:spcBef>
                <a:spcPts val="0"/>
              </a:spcBef>
              <a:spcAft>
                <a:spcPts val="0"/>
              </a:spcAft>
              <a:buClr>
                <a:schemeClr val="accent1"/>
              </a:buClr>
              <a:buSzPts val="1500"/>
              <a:buFont typeface="Noto Sans Symbols"/>
              <a:buChar char="⚫"/>
            </a:pPr>
            <a:r>
              <a:rPr lang="en-US" sz="2000" b="1" i="0" u="none" strike="noStrike" cap="none" dirty="0">
                <a:latin typeface="Corbel"/>
                <a:ea typeface="Corbel"/>
                <a:cs typeface="Corbel"/>
                <a:sym typeface="Corbel"/>
              </a:rPr>
              <a:t>The chances of surviving the first year of life were better for infants born to mothers aged 20-34 years than for those born to mothers of other ages</a:t>
            </a:r>
            <a:r>
              <a:rPr lang="en-US" sz="2000" b="1" i="0" u="none" strike="noStrike" cap="none" dirty="0" smtClean="0">
                <a:latin typeface="Corbel"/>
                <a:ea typeface="Corbel"/>
                <a:cs typeface="Corbel"/>
                <a:sym typeface="Corbel"/>
              </a:rPr>
              <a:t>.</a:t>
            </a:r>
          </a:p>
          <a:p>
            <a:pPr marL="139700" marR="0" lvl="0" indent="-133350" algn="l" rtl="0">
              <a:spcBef>
                <a:spcPts val="0"/>
              </a:spcBef>
              <a:spcAft>
                <a:spcPts val="0"/>
              </a:spcAft>
              <a:buClr>
                <a:schemeClr val="accent1"/>
              </a:buClr>
              <a:buSzPts val="1500"/>
              <a:buFont typeface="Noto Sans Symbols"/>
              <a:buChar char="⚫"/>
            </a:pPr>
            <a:endParaRPr lang="en-US" sz="2000" b="1" dirty="0"/>
          </a:p>
          <a:p>
            <a:pPr marL="139700" marR="0" lvl="0" indent="-133350" algn="l" rtl="0">
              <a:spcBef>
                <a:spcPts val="900"/>
              </a:spcBef>
              <a:spcAft>
                <a:spcPts val="0"/>
              </a:spcAft>
              <a:buClr>
                <a:schemeClr val="accent1"/>
              </a:buClr>
              <a:buSzPts val="1500"/>
              <a:buFont typeface="Noto Sans Symbols"/>
              <a:buChar char="⚫"/>
            </a:pPr>
            <a:r>
              <a:rPr lang="en-US" sz="2000" b="1" i="0" u="none" strike="noStrike" cap="none" dirty="0">
                <a:latin typeface="Corbel"/>
                <a:ea typeface="Corbel"/>
                <a:cs typeface="Corbel"/>
                <a:sym typeface="Corbel"/>
              </a:rPr>
              <a:t>The most favorable survival rates were among first births to mothers aged 20-24 and among first and second births to mothers aged 25-29.</a:t>
            </a:r>
            <a:endParaRPr lang="en-US" sz="2000" b="1" dirty="0"/>
          </a:p>
          <a:p>
            <a:pPr marL="139700" marR="0" lvl="0" indent="-38100" algn="l" rtl="0">
              <a:spcBef>
                <a:spcPts val="900"/>
              </a:spcBef>
              <a:spcAft>
                <a:spcPts val="0"/>
              </a:spcAft>
              <a:buClr>
                <a:schemeClr val="accent1"/>
              </a:buClr>
              <a:buSzPts val="1500"/>
              <a:buFont typeface="Noto Sans Symbols"/>
              <a:buNone/>
            </a:pPr>
            <a:endParaRPr lang="en-US" sz="2000" b="1" i="0" u="none" strike="noStrike" cap="none" dirty="0">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560" name="Google Shape;560;p74"/>
          <p:cNvSpPr/>
          <p:nvPr/>
        </p:nvSpPr>
        <p:spPr>
          <a:xfrm>
            <a:off x="1" y="569214"/>
            <a:ext cx="8179482" cy="123835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1" name="Google Shape;561;p74"/>
          <p:cNvSpPr txBox="1">
            <a:spLocks noGrp="1"/>
          </p:cNvSpPr>
          <p:nvPr>
            <p:ph type="title"/>
          </p:nvPr>
        </p:nvSpPr>
        <p:spPr>
          <a:xfrm>
            <a:off x="1200566" y="815531"/>
            <a:ext cx="6737617" cy="75073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Corbel"/>
              <a:buNone/>
            </a:pPr>
            <a:r>
              <a:rPr lang="en-GB" sz="2700" b="0" i="0" u="none" strike="noStrike" cap="none">
                <a:solidFill>
                  <a:srgbClr val="FFFFFF"/>
                </a:solidFill>
                <a:latin typeface="Corbel"/>
                <a:ea typeface="Corbel"/>
                <a:cs typeface="Corbel"/>
                <a:sym typeface="Corbel"/>
              </a:rPr>
              <a:t>Age under 20</a:t>
            </a:r>
            <a:endParaRPr sz="2000" b="0" i="0" u="none" strike="noStrike" cap="none">
              <a:solidFill>
                <a:srgbClr val="FFFFFF"/>
              </a:solidFill>
              <a:latin typeface="Corbel"/>
              <a:ea typeface="Corbel"/>
              <a:cs typeface="Corbel"/>
              <a:sym typeface="Corbel"/>
            </a:endParaRPr>
          </a:p>
        </p:txBody>
      </p:sp>
      <p:sp>
        <p:nvSpPr>
          <p:cNvPr id="562" name="Google Shape;562;p74"/>
          <p:cNvSpPr/>
          <p:nvPr/>
        </p:nvSpPr>
        <p:spPr>
          <a:xfrm>
            <a:off x="8260900" y="569214"/>
            <a:ext cx="889034" cy="1238350"/>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3" name="Google Shape;563;p74"/>
          <p:cNvSpPr/>
          <p:nvPr/>
        </p:nvSpPr>
        <p:spPr>
          <a:xfrm>
            <a:off x="572" y="1894894"/>
            <a:ext cx="877276" cy="2672533"/>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4" name="Google Shape;564;p74"/>
          <p:cNvSpPr/>
          <p:nvPr/>
        </p:nvSpPr>
        <p:spPr>
          <a:xfrm>
            <a:off x="959264" y="1894894"/>
            <a:ext cx="8190670" cy="2672533"/>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5" name="Google Shape;565;p74"/>
          <p:cNvSpPr txBox="1">
            <a:spLocks noGrp="1"/>
          </p:cNvSpPr>
          <p:nvPr>
            <p:ph type="body" idx="1"/>
          </p:nvPr>
        </p:nvSpPr>
        <p:spPr>
          <a:xfrm>
            <a:off x="1200565" y="1901585"/>
            <a:ext cx="6737617" cy="2665843"/>
          </a:xfrm>
          <a:prstGeom prst="rect">
            <a:avLst/>
          </a:prstGeom>
          <a:noFill/>
          <a:ln>
            <a:noFill/>
          </a:ln>
        </p:spPr>
        <p:txBody>
          <a:bodyPr spcFirstLastPara="1" wrap="square" lIns="68575" tIns="34275" rIns="68575" bIns="34275" anchor="ctr" anchorCtr="0">
            <a:noAutofit/>
          </a:bodyPr>
          <a:lstStyle/>
          <a:p>
            <a:pPr marL="139700" marR="0" lvl="0" indent="-133350" algn="l" rtl="0">
              <a:lnSpc>
                <a:spcPct val="90000"/>
              </a:lnSpc>
              <a:spcBef>
                <a:spcPts val="0"/>
              </a:spcBef>
              <a:spcAft>
                <a:spcPts val="0"/>
              </a:spcAft>
              <a:buClr>
                <a:schemeClr val="accent1"/>
              </a:buClr>
              <a:buSzPts val="1500"/>
              <a:buFont typeface="Noto Sans Symbols"/>
              <a:buChar char="⚫"/>
            </a:pPr>
            <a:r>
              <a:rPr lang="en-GB" sz="1500" b="0" i="0" u="none" strike="noStrike" cap="none">
                <a:solidFill>
                  <a:schemeClr val="dk1"/>
                </a:solidFill>
                <a:latin typeface="Corbel"/>
                <a:ea typeface="Corbel"/>
                <a:cs typeface="Corbel"/>
                <a:sym typeface="Corbel"/>
              </a:rPr>
              <a:t>Women under the age of 20 have a significantly higher risk of serious medical complications related to pregnancy than those over 20. Teenage mothers are more likely to:</a:t>
            </a:r>
            <a:endParaRPr sz="1100"/>
          </a:p>
          <a:p>
            <a:pPr marL="342900" marR="0" lvl="0" indent="-336550" algn="l" rtl="0">
              <a:lnSpc>
                <a:spcPct val="90000"/>
              </a:lnSpc>
              <a:spcBef>
                <a:spcPts val="900"/>
              </a:spcBef>
              <a:spcAft>
                <a:spcPts val="0"/>
              </a:spcAft>
              <a:buClr>
                <a:schemeClr val="accent1"/>
              </a:buClr>
              <a:buSzPts val="1500"/>
              <a:buFont typeface="Corbel"/>
              <a:buAutoNum type="arabicPeriod"/>
            </a:pPr>
            <a:r>
              <a:rPr lang="en-GB" sz="1500" b="0" i="0" u="none" strike="noStrike" cap="none">
                <a:solidFill>
                  <a:schemeClr val="dk1"/>
                </a:solidFill>
                <a:latin typeface="Corbel"/>
                <a:ea typeface="Corbel"/>
                <a:cs typeface="Corbel"/>
                <a:sym typeface="Corbel"/>
              </a:rPr>
              <a:t>deliver prematurely</a:t>
            </a:r>
            <a:endParaRPr sz="1100"/>
          </a:p>
          <a:p>
            <a:pPr marL="342900" marR="0" lvl="0" indent="-336550" algn="l" rtl="0">
              <a:lnSpc>
                <a:spcPct val="90000"/>
              </a:lnSpc>
              <a:spcBef>
                <a:spcPts val="900"/>
              </a:spcBef>
              <a:spcAft>
                <a:spcPts val="0"/>
              </a:spcAft>
              <a:buClr>
                <a:schemeClr val="accent1"/>
              </a:buClr>
              <a:buSzPts val="1500"/>
              <a:buFont typeface="Corbel"/>
              <a:buAutoNum type="arabicPeriod"/>
            </a:pPr>
            <a:r>
              <a:rPr lang="en-GB" sz="1500" b="0" i="0" u="none" strike="noStrike" cap="none">
                <a:solidFill>
                  <a:schemeClr val="dk1"/>
                </a:solidFill>
                <a:latin typeface="Corbel"/>
                <a:ea typeface="Corbel"/>
                <a:cs typeface="Corbel"/>
                <a:sym typeface="Corbel"/>
              </a:rPr>
              <a:t>have a baby with low birth weight</a:t>
            </a:r>
            <a:endParaRPr sz="1100"/>
          </a:p>
          <a:p>
            <a:pPr marL="342900" marR="0" lvl="0" indent="-336550" algn="l" rtl="0">
              <a:lnSpc>
                <a:spcPct val="90000"/>
              </a:lnSpc>
              <a:spcBef>
                <a:spcPts val="900"/>
              </a:spcBef>
              <a:spcAft>
                <a:spcPts val="0"/>
              </a:spcAft>
              <a:buClr>
                <a:schemeClr val="accent1"/>
              </a:buClr>
              <a:buSzPts val="1500"/>
              <a:buFont typeface="Corbel"/>
              <a:buAutoNum type="arabicPeriod"/>
            </a:pPr>
            <a:r>
              <a:rPr lang="en-GB" sz="1500" b="0" i="0" u="none" strike="noStrike" cap="none">
                <a:solidFill>
                  <a:schemeClr val="dk1"/>
                </a:solidFill>
                <a:latin typeface="Corbel"/>
                <a:ea typeface="Corbel"/>
                <a:cs typeface="Corbel"/>
                <a:sym typeface="Corbel"/>
              </a:rPr>
              <a:t>experience pregnancy-induced hypertension</a:t>
            </a:r>
            <a:endParaRPr sz="1100"/>
          </a:p>
          <a:p>
            <a:pPr marL="342900" marR="0" lvl="0" indent="-336550" algn="l" rtl="0">
              <a:lnSpc>
                <a:spcPct val="90000"/>
              </a:lnSpc>
              <a:spcBef>
                <a:spcPts val="900"/>
              </a:spcBef>
              <a:spcAft>
                <a:spcPts val="0"/>
              </a:spcAft>
              <a:buClr>
                <a:schemeClr val="accent1"/>
              </a:buClr>
              <a:buSzPts val="1500"/>
              <a:buFont typeface="Corbel"/>
              <a:buAutoNum type="arabicPeriod"/>
            </a:pPr>
            <a:r>
              <a:rPr lang="en-GB" sz="1500" b="0" i="0" u="none" strike="noStrike" cap="none">
                <a:solidFill>
                  <a:schemeClr val="dk1"/>
                </a:solidFill>
                <a:latin typeface="Corbel"/>
                <a:ea typeface="Corbel"/>
                <a:cs typeface="Corbel"/>
                <a:sym typeface="Corbel"/>
              </a:rPr>
              <a:t>Nutritional deficiencies.</a:t>
            </a:r>
            <a:endParaRPr sz="1100"/>
          </a:p>
        </p:txBody>
      </p:sp>
    </p:spTree>
    <p:extLst>
      <p:ext uri="{BB962C8B-B14F-4D97-AF65-F5344CB8AC3E}">
        <p14:creationId xmlns:p14="http://schemas.microsoft.com/office/powerpoint/2010/main" val="305686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571" name="Google Shape;571;p75"/>
          <p:cNvSpPr/>
          <p:nvPr/>
        </p:nvSpPr>
        <p:spPr>
          <a:xfrm>
            <a:off x="1" y="569214"/>
            <a:ext cx="8179482" cy="123835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2" name="Google Shape;572;p75"/>
          <p:cNvSpPr txBox="1">
            <a:spLocks noGrp="1"/>
          </p:cNvSpPr>
          <p:nvPr>
            <p:ph type="title"/>
          </p:nvPr>
        </p:nvSpPr>
        <p:spPr>
          <a:xfrm>
            <a:off x="1200566" y="815531"/>
            <a:ext cx="6737617" cy="75073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Corbel"/>
              <a:buNone/>
            </a:pPr>
            <a:r>
              <a:rPr lang="en-GB" sz="2700" b="0" i="0" u="none" strike="noStrike" cap="none">
                <a:solidFill>
                  <a:srgbClr val="FFFFFF"/>
                </a:solidFill>
                <a:latin typeface="Corbel"/>
                <a:ea typeface="Corbel"/>
                <a:cs typeface="Corbel"/>
                <a:sym typeface="Corbel"/>
              </a:rPr>
              <a:t>Age over 35</a:t>
            </a:r>
            <a:endParaRPr sz="2000" b="0" i="0" u="none" strike="noStrike" cap="none">
              <a:solidFill>
                <a:srgbClr val="FFFFFF"/>
              </a:solidFill>
              <a:latin typeface="Corbel"/>
              <a:ea typeface="Corbel"/>
              <a:cs typeface="Corbel"/>
              <a:sym typeface="Corbel"/>
            </a:endParaRPr>
          </a:p>
        </p:txBody>
      </p:sp>
      <p:sp>
        <p:nvSpPr>
          <p:cNvPr id="573" name="Google Shape;573;p75"/>
          <p:cNvSpPr/>
          <p:nvPr/>
        </p:nvSpPr>
        <p:spPr>
          <a:xfrm>
            <a:off x="8260900" y="569214"/>
            <a:ext cx="889034" cy="1238350"/>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4" name="Google Shape;574;p75"/>
          <p:cNvSpPr/>
          <p:nvPr/>
        </p:nvSpPr>
        <p:spPr>
          <a:xfrm>
            <a:off x="572" y="1894894"/>
            <a:ext cx="877276" cy="2672533"/>
          </a:xfrm>
          <a:prstGeom prst="rect">
            <a:avLst/>
          </a:prstGeom>
          <a:solidFill>
            <a:srgbClr val="C8C8C8">
              <a:alpha val="4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5" name="Google Shape;575;p75"/>
          <p:cNvSpPr/>
          <p:nvPr/>
        </p:nvSpPr>
        <p:spPr>
          <a:xfrm>
            <a:off x="959264" y="1894894"/>
            <a:ext cx="8190670" cy="2672533"/>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6" name="Google Shape;576;p75"/>
          <p:cNvSpPr txBox="1">
            <a:spLocks noGrp="1"/>
          </p:cNvSpPr>
          <p:nvPr>
            <p:ph type="body" idx="1"/>
          </p:nvPr>
        </p:nvSpPr>
        <p:spPr>
          <a:xfrm>
            <a:off x="1200565" y="1901585"/>
            <a:ext cx="6737617" cy="2665843"/>
          </a:xfrm>
          <a:prstGeom prst="rect">
            <a:avLst/>
          </a:prstGeom>
          <a:noFill/>
          <a:ln>
            <a:noFill/>
          </a:ln>
        </p:spPr>
        <p:txBody>
          <a:bodyPr spcFirstLastPara="1" wrap="square" lIns="68575" tIns="34275" rIns="68575" bIns="34275" anchor="ctr" anchorCtr="0">
            <a:noAutofit/>
          </a:bodyPr>
          <a:lstStyle/>
          <a:p>
            <a:pPr marL="139700" marR="0" lvl="0" indent="-133350" algn="l" rtl="0">
              <a:lnSpc>
                <a:spcPct val="90000"/>
              </a:lnSpc>
              <a:spcBef>
                <a:spcPts val="0"/>
              </a:spcBef>
              <a:spcAft>
                <a:spcPts val="0"/>
              </a:spcAft>
              <a:buClr>
                <a:schemeClr val="accent1"/>
              </a:buClr>
              <a:buSzPts val="1500"/>
              <a:buFont typeface="Noto Sans Symbols"/>
              <a:buChar char="⚫"/>
            </a:pPr>
            <a:r>
              <a:rPr lang="en-GB" sz="1500" b="0" i="0" u="none" strike="noStrike" cap="none">
                <a:solidFill>
                  <a:schemeClr val="dk1"/>
                </a:solidFill>
                <a:latin typeface="Corbel"/>
                <a:ea typeface="Corbel"/>
                <a:cs typeface="Corbel"/>
                <a:sym typeface="Corbel"/>
              </a:rPr>
              <a:t>The chances of conceiving begin to decline. An older woman who becomes pregnant is also less likely to have a problem-free pregnancy.</a:t>
            </a:r>
            <a:endParaRPr sz="1100"/>
          </a:p>
          <a:p>
            <a:pPr marL="139700" marR="0" lvl="0" indent="-133350" algn="l" rtl="0">
              <a:lnSpc>
                <a:spcPct val="90000"/>
              </a:lnSpc>
              <a:spcBef>
                <a:spcPts val="900"/>
              </a:spcBef>
              <a:spcAft>
                <a:spcPts val="0"/>
              </a:spcAft>
              <a:buClr>
                <a:schemeClr val="accent1"/>
              </a:buClr>
              <a:buSzPts val="1500"/>
              <a:buFont typeface="Noto Sans Symbols"/>
              <a:buChar char="⚫"/>
            </a:pPr>
            <a:r>
              <a:rPr lang="en-GB" sz="1500" b="0" i="0" u="none" strike="noStrike" cap="none">
                <a:solidFill>
                  <a:schemeClr val="dk1"/>
                </a:solidFill>
                <a:latin typeface="Corbel"/>
                <a:ea typeface="Corbel"/>
                <a:cs typeface="Corbel"/>
                <a:sym typeface="Corbel"/>
              </a:rPr>
              <a:t>Common issues include the following:</a:t>
            </a:r>
            <a:endParaRPr sz="1100"/>
          </a:p>
          <a:p>
            <a:pPr marL="342900" marR="0" lvl="0" indent="-336550" algn="l" rtl="0">
              <a:lnSpc>
                <a:spcPct val="90000"/>
              </a:lnSpc>
              <a:spcBef>
                <a:spcPts val="900"/>
              </a:spcBef>
              <a:spcAft>
                <a:spcPts val="0"/>
              </a:spcAft>
              <a:buClr>
                <a:schemeClr val="accent1"/>
              </a:buClr>
              <a:buSzPts val="1500"/>
              <a:buFont typeface="Corbel"/>
              <a:buAutoNum type="arabicPeriod"/>
            </a:pPr>
            <a:r>
              <a:rPr lang="en-GB" sz="1500" b="0" i="0" u="none" strike="noStrike" cap="none">
                <a:solidFill>
                  <a:schemeClr val="dk1"/>
                </a:solidFill>
                <a:latin typeface="Corbel"/>
                <a:ea typeface="Corbel"/>
                <a:cs typeface="Corbel"/>
                <a:sym typeface="Corbel"/>
              </a:rPr>
              <a:t>Underlying conditions( DM, HTN)</a:t>
            </a:r>
            <a:endParaRPr sz="1100"/>
          </a:p>
          <a:p>
            <a:pPr marL="342900" marR="0" lvl="0" indent="-336550" algn="l" rtl="0">
              <a:lnSpc>
                <a:spcPct val="90000"/>
              </a:lnSpc>
              <a:spcBef>
                <a:spcPts val="900"/>
              </a:spcBef>
              <a:spcAft>
                <a:spcPts val="0"/>
              </a:spcAft>
              <a:buClr>
                <a:schemeClr val="accent1"/>
              </a:buClr>
              <a:buSzPts val="1500"/>
              <a:buFont typeface="Corbel"/>
              <a:buAutoNum type="arabicPeriod"/>
            </a:pPr>
            <a:r>
              <a:rPr lang="en-GB" sz="1500" b="0" i="0" u="none" strike="noStrike" cap="none">
                <a:solidFill>
                  <a:schemeClr val="dk1"/>
                </a:solidFill>
                <a:latin typeface="Corbel"/>
                <a:ea typeface="Corbel"/>
                <a:cs typeface="Corbel"/>
                <a:sym typeface="Corbel"/>
              </a:rPr>
              <a:t>Chromosomal problems</a:t>
            </a:r>
            <a:endParaRPr sz="1100"/>
          </a:p>
          <a:p>
            <a:pPr marL="342900" marR="0" lvl="0" indent="-336550" algn="l" rtl="0">
              <a:lnSpc>
                <a:spcPct val="90000"/>
              </a:lnSpc>
              <a:spcBef>
                <a:spcPts val="900"/>
              </a:spcBef>
              <a:spcAft>
                <a:spcPts val="0"/>
              </a:spcAft>
              <a:buClr>
                <a:schemeClr val="accent1"/>
              </a:buClr>
              <a:buSzPts val="1500"/>
              <a:buFont typeface="Corbel"/>
              <a:buAutoNum type="arabicPeriod"/>
            </a:pPr>
            <a:r>
              <a:rPr lang="en-GB" sz="1500" b="0" i="0" u="none" strike="noStrike" cap="none">
                <a:solidFill>
                  <a:schemeClr val="dk1"/>
                </a:solidFill>
                <a:latin typeface="Corbel"/>
                <a:ea typeface="Corbel"/>
                <a:cs typeface="Corbel"/>
                <a:sym typeface="Corbel"/>
              </a:rPr>
              <a:t>Miscarriage</a:t>
            </a:r>
            <a:r>
              <a:rPr lang="en-GB" sz="1500" b="0" i="0" u="none" strike="noStrike" cap="none">
                <a:solidFill>
                  <a:srgbClr val="595959"/>
                </a:solidFill>
                <a:latin typeface="Corbel"/>
                <a:ea typeface="Corbel"/>
                <a:cs typeface="Corbel"/>
                <a:sym typeface="Corbel"/>
              </a:rPr>
              <a:t/>
            </a:r>
            <a:br>
              <a:rPr lang="en-GB" sz="1500" b="0" i="0" u="none" strike="noStrike" cap="none">
                <a:solidFill>
                  <a:srgbClr val="595959"/>
                </a:solidFill>
                <a:latin typeface="Corbel"/>
                <a:ea typeface="Corbel"/>
                <a:cs typeface="Corbel"/>
                <a:sym typeface="Corbel"/>
              </a:rPr>
            </a:br>
            <a:endParaRPr sz="1500" b="0" i="0" u="none" strike="noStrike" cap="none">
              <a:solidFill>
                <a:srgbClr val="595959"/>
              </a:solidFill>
              <a:latin typeface="Corbel"/>
              <a:ea typeface="Corbel"/>
              <a:cs typeface="Corbel"/>
              <a:sym typeface="Corbel"/>
            </a:endParaRPr>
          </a:p>
        </p:txBody>
      </p:sp>
    </p:spTree>
    <p:extLst>
      <p:ext uri="{BB962C8B-B14F-4D97-AF65-F5344CB8AC3E}">
        <p14:creationId xmlns:p14="http://schemas.microsoft.com/office/powerpoint/2010/main" val="369010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5"/>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a:solidFill>
                  <a:srgbClr val="FFFFFF"/>
                </a:solidFill>
                <a:latin typeface="Arial"/>
                <a:ea typeface="Arial"/>
                <a:cs typeface="Arial"/>
                <a:sym typeface="Arial"/>
              </a:rPr>
              <a:t>3. Antenatal Care:</a:t>
            </a:r>
            <a:endParaRPr sz="2400" b="1">
              <a:solidFill>
                <a:srgbClr val="FFFFFF"/>
              </a:solidFill>
            </a:endParaRPr>
          </a:p>
        </p:txBody>
      </p:sp>
      <p:sp>
        <p:nvSpPr>
          <p:cNvPr id="447" name="Google Shape;447;p45"/>
          <p:cNvSpPr txBox="1">
            <a:spLocks noGrp="1"/>
          </p:cNvSpPr>
          <p:nvPr>
            <p:ph type="body" idx="1"/>
          </p:nvPr>
        </p:nvSpPr>
        <p:spPr>
          <a:xfrm>
            <a:off x="309575" y="1371600"/>
            <a:ext cx="7691400" cy="3429000"/>
          </a:xfrm>
          <a:prstGeom prst="rect">
            <a:avLst/>
          </a:prstGeom>
        </p:spPr>
        <p:txBody>
          <a:bodyPr spcFirstLastPara="1" wrap="square" lIns="68575" tIns="34275" rIns="68575" bIns="34275" anchor="t" anchorCtr="0">
            <a:noAutofit/>
          </a:bodyPr>
          <a:lstStyle/>
          <a:p>
            <a:pPr marL="0" lvl="0" indent="0" algn="l" rtl="0">
              <a:lnSpc>
                <a:spcPct val="159545"/>
              </a:lnSpc>
              <a:spcBef>
                <a:spcPts val="0"/>
              </a:spcBef>
              <a:spcAft>
                <a:spcPts val="0"/>
              </a:spcAft>
              <a:buNone/>
            </a:pPr>
            <a:r>
              <a:rPr lang="en-GB" sz="2400" b="1">
                <a:solidFill>
                  <a:srgbClr val="000000"/>
                </a:solidFill>
                <a:latin typeface="Arial"/>
                <a:ea typeface="Arial"/>
                <a:cs typeface="Arial"/>
                <a:sym typeface="Arial"/>
              </a:rPr>
              <a:t>Is the care you receive from healthcare professionals during your pregnancy.</a:t>
            </a:r>
            <a:endParaRPr sz="2400" b="1">
              <a:solidFill>
                <a:srgbClr val="000000"/>
              </a:solidFill>
              <a:latin typeface="Arial"/>
              <a:ea typeface="Arial"/>
              <a:cs typeface="Arial"/>
              <a:sym typeface="Arial"/>
            </a:endParaRPr>
          </a:p>
          <a:p>
            <a:pPr marL="304800" lvl="0" indent="0" algn="l" rtl="0">
              <a:lnSpc>
                <a:spcPct val="115000"/>
              </a:lnSpc>
              <a:spcBef>
                <a:spcPts val="300"/>
              </a:spcBef>
              <a:spcAft>
                <a:spcPts val="0"/>
              </a:spcAft>
              <a:buNone/>
            </a:pPr>
            <a:r>
              <a:rPr lang="en-GB">
                <a:solidFill>
                  <a:srgbClr val="000000"/>
                </a:solidFill>
                <a:latin typeface="Arial"/>
                <a:ea typeface="Arial"/>
                <a:cs typeface="Arial"/>
                <a:sym typeface="Arial"/>
              </a:rPr>
              <a:t>1-  </a:t>
            </a:r>
            <a:r>
              <a:rPr lang="en-GB">
                <a:solidFill>
                  <a:srgbClr val="000000"/>
                </a:solidFill>
                <a:uFill>
                  <a:noFill/>
                </a:uFill>
                <a:latin typeface="Arial"/>
                <a:ea typeface="Arial"/>
                <a:cs typeface="Arial"/>
                <a:sym typeface="Arial"/>
                <a:hlinkClick r:id="rId3"/>
              </a:rPr>
              <a:t> </a:t>
            </a:r>
            <a:r>
              <a:rPr lang="en-GB" u="sng">
                <a:solidFill>
                  <a:srgbClr val="000000"/>
                </a:solidFill>
                <a:latin typeface="Arial"/>
                <a:ea typeface="Arial"/>
                <a:cs typeface="Arial"/>
                <a:sym typeface="Arial"/>
                <a:hlinkClick r:id="rId3"/>
              </a:rPr>
              <a:t>folic acid and vitamin D supplements</a:t>
            </a:r>
            <a:endParaRPr>
              <a:solidFill>
                <a:srgbClr val="000000"/>
              </a:solidFill>
              <a:latin typeface="Arial"/>
              <a:ea typeface="Arial"/>
              <a:cs typeface="Arial"/>
              <a:sym typeface="Arial"/>
            </a:endParaRPr>
          </a:p>
          <a:p>
            <a:pPr marL="304800" lvl="0" indent="0" algn="l" rtl="0">
              <a:lnSpc>
                <a:spcPct val="115000"/>
              </a:lnSpc>
              <a:spcBef>
                <a:spcPts val="300"/>
              </a:spcBef>
              <a:spcAft>
                <a:spcPts val="0"/>
              </a:spcAft>
              <a:buNone/>
            </a:pPr>
            <a:r>
              <a:rPr lang="en-GB">
                <a:solidFill>
                  <a:srgbClr val="000000"/>
                </a:solidFill>
                <a:latin typeface="Arial"/>
                <a:ea typeface="Arial"/>
                <a:cs typeface="Arial"/>
                <a:sym typeface="Arial"/>
              </a:rPr>
              <a:t>2-   nutrition, diet and food hygiene</a:t>
            </a:r>
            <a:endParaRPr>
              <a:solidFill>
                <a:srgbClr val="000000"/>
              </a:solidFill>
              <a:latin typeface="Arial"/>
              <a:ea typeface="Arial"/>
              <a:cs typeface="Arial"/>
              <a:sym typeface="Arial"/>
            </a:endParaRPr>
          </a:p>
          <a:p>
            <a:pPr marL="304800" lvl="0" indent="0" algn="l" rtl="0">
              <a:lnSpc>
                <a:spcPct val="115000"/>
              </a:lnSpc>
              <a:spcBef>
                <a:spcPts val="0"/>
              </a:spcBef>
              <a:spcAft>
                <a:spcPts val="0"/>
              </a:spcAft>
              <a:buNone/>
            </a:pPr>
            <a:r>
              <a:rPr lang="en-GB">
                <a:solidFill>
                  <a:srgbClr val="000000"/>
                </a:solidFill>
                <a:latin typeface="Arial"/>
                <a:ea typeface="Arial"/>
                <a:cs typeface="Arial"/>
                <a:sym typeface="Arial"/>
              </a:rPr>
              <a:t>3-   lifestyle factors :</a:t>
            </a:r>
            <a:r>
              <a:rPr lang="en-GB">
                <a:solidFill>
                  <a:srgbClr val="000000"/>
                </a:solidFill>
                <a:uFill>
                  <a:noFill/>
                </a:uFill>
                <a:latin typeface="Arial"/>
                <a:ea typeface="Arial"/>
                <a:cs typeface="Arial"/>
                <a:sym typeface="Arial"/>
                <a:hlinkClick r:id="rId4"/>
              </a:rPr>
              <a:t> </a:t>
            </a:r>
            <a:r>
              <a:rPr lang="en-GB" u="sng">
                <a:solidFill>
                  <a:srgbClr val="000000"/>
                </a:solidFill>
                <a:latin typeface="Arial"/>
                <a:ea typeface="Arial"/>
                <a:cs typeface="Arial"/>
                <a:sym typeface="Arial"/>
                <a:hlinkClick r:id="rId4"/>
              </a:rPr>
              <a:t>smoking</a:t>
            </a:r>
            <a:r>
              <a:rPr lang="en-GB">
                <a:solidFill>
                  <a:srgbClr val="000000"/>
                </a:solidFill>
                <a:latin typeface="Arial"/>
                <a:ea typeface="Arial"/>
                <a:cs typeface="Arial"/>
                <a:sym typeface="Arial"/>
              </a:rPr>
              <a:t>, recreational drug use and</a:t>
            </a:r>
            <a:r>
              <a:rPr lang="en-GB">
                <a:solidFill>
                  <a:srgbClr val="000000"/>
                </a:solidFill>
                <a:uFill>
                  <a:noFill/>
                </a:uFill>
                <a:latin typeface="Arial"/>
                <a:ea typeface="Arial"/>
                <a:cs typeface="Arial"/>
                <a:sym typeface="Arial"/>
                <a:hlinkClick r:id="rId5"/>
              </a:rPr>
              <a:t> </a:t>
            </a:r>
            <a:r>
              <a:rPr lang="en-GB" u="sng">
                <a:solidFill>
                  <a:srgbClr val="000000"/>
                </a:solidFill>
                <a:latin typeface="Arial"/>
                <a:ea typeface="Arial"/>
                <a:cs typeface="Arial"/>
                <a:sym typeface="Arial"/>
                <a:hlinkClick r:id="rId5"/>
              </a:rPr>
              <a:t>drinking alcohol</a:t>
            </a:r>
            <a:endParaRPr>
              <a:solidFill>
                <a:srgbClr val="000000"/>
              </a:solidFill>
              <a:latin typeface="Arial"/>
              <a:ea typeface="Arial"/>
              <a:cs typeface="Arial"/>
              <a:sym typeface="Arial"/>
            </a:endParaRPr>
          </a:p>
          <a:p>
            <a:pPr marL="304800" lvl="0" indent="0" algn="l" rtl="0">
              <a:lnSpc>
                <a:spcPct val="115000"/>
              </a:lnSpc>
              <a:spcBef>
                <a:spcPts val="300"/>
              </a:spcBef>
              <a:spcAft>
                <a:spcPts val="0"/>
              </a:spcAft>
              <a:buNone/>
            </a:pPr>
            <a:r>
              <a:rPr lang="en-GB">
                <a:solidFill>
                  <a:srgbClr val="000000"/>
                </a:solidFill>
                <a:latin typeface="Arial"/>
                <a:ea typeface="Arial"/>
                <a:cs typeface="Arial"/>
                <a:sym typeface="Arial"/>
              </a:rPr>
              <a:t>4-   Antenatal</a:t>
            </a:r>
            <a:r>
              <a:rPr lang="en-GB">
                <a:solidFill>
                  <a:srgbClr val="000000"/>
                </a:solidFill>
                <a:uFill>
                  <a:noFill/>
                </a:uFill>
                <a:latin typeface="Arial"/>
                <a:ea typeface="Arial"/>
                <a:cs typeface="Arial"/>
                <a:sym typeface="Arial"/>
                <a:hlinkClick r:id="rId6"/>
              </a:rPr>
              <a:t> </a:t>
            </a:r>
            <a:r>
              <a:rPr lang="en-GB" u="sng">
                <a:solidFill>
                  <a:srgbClr val="000000"/>
                </a:solidFill>
                <a:latin typeface="Arial"/>
                <a:ea typeface="Arial"/>
                <a:cs typeface="Arial"/>
                <a:sym typeface="Arial"/>
                <a:hlinkClick r:id="rId6"/>
              </a:rPr>
              <a:t>screening tests</a:t>
            </a:r>
            <a:endParaRPr>
              <a:solidFill>
                <a:srgbClr val="000000"/>
              </a:solidFill>
              <a:latin typeface="Arial"/>
              <a:ea typeface="Arial"/>
              <a:cs typeface="Arial"/>
              <a:sym typeface="Arial"/>
            </a:endParaRPr>
          </a:p>
          <a:p>
            <a:pPr marL="762000" lvl="0" indent="0" algn="l" rtl="0">
              <a:lnSpc>
                <a:spcPct val="159545"/>
              </a:lnSpc>
              <a:spcBef>
                <a:spcPts val="0"/>
              </a:spcBef>
              <a:spcAft>
                <a:spcPts val="0"/>
              </a:spcAft>
              <a:buClr>
                <a:schemeClr val="dk1"/>
              </a:buClr>
              <a:buSzPts val="1100"/>
              <a:buFont typeface="Arial"/>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spcBef>
                <a:spcPts val="1400"/>
              </a:spcBef>
              <a:spcAft>
                <a:spcPts val="0"/>
              </a:spcAft>
              <a:buNone/>
            </a:pPr>
            <a:endParaRPr/>
          </a:p>
        </p:txBody>
      </p:sp>
      <p:pic>
        <p:nvPicPr>
          <p:cNvPr id="448" name="Google Shape;448;p45"/>
          <p:cNvPicPr preferRelativeResize="0"/>
          <p:nvPr/>
        </p:nvPicPr>
        <p:blipFill>
          <a:blip r:embed="rId7">
            <a:alphaModFix/>
          </a:blip>
          <a:stretch>
            <a:fillRect/>
          </a:stretch>
        </p:blipFill>
        <p:spPr>
          <a:xfrm>
            <a:off x="5352225" y="-7900"/>
            <a:ext cx="3791775" cy="1158850"/>
          </a:xfrm>
          <a:prstGeom prst="rect">
            <a:avLst/>
          </a:prstGeom>
          <a:noFill/>
          <a:ln>
            <a:noFill/>
          </a:ln>
        </p:spPr>
      </p:pic>
    </p:spTree>
    <p:extLst>
      <p:ext uri="{BB962C8B-B14F-4D97-AF65-F5344CB8AC3E}">
        <p14:creationId xmlns:p14="http://schemas.microsoft.com/office/powerpoint/2010/main" val="1405258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6"/>
          <p:cNvSpPr txBox="1">
            <a:spLocks noGrp="1"/>
          </p:cNvSpPr>
          <p:nvPr>
            <p:ph type="title"/>
          </p:nvPr>
        </p:nvSpPr>
        <p:spPr>
          <a:xfrm>
            <a:off x="705825" y="319515"/>
            <a:ext cx="7543800" cy="994200"/>
          </a:xfrm>
          <a:prstGeom prst="rect">
            <a:avLst/>
          </a:prstGeom>
        </p:spPr>
        <p:txBody>
          <a:bodyPr spcFirstLastPara="1" wrap="square" lIns="68575" tIns="34275" rIns="68575" bIns="34275" anchor="ctr" anchorCtr="0">
            <a:noAutofit/>
          </a:bodyPr>
          <a:lstStyle/>
          <a:p>
            <a:pPr marL="0" lvl="0" indent="0" algn="l" rtl="0">
              <a:lnSpc>
                <a:spcPct val="115000"/>
              </a:lnSpc>
              <a:spcBef>
                <a:spcPts val="1400"/>
              </a:spcBef>
              <a:spcAft>
                <a:spcPts val="0"/>
              </a:spcAft>
              <a:buNone/>
            </a:pPr>
            <a:r>
              <a:rPr lang="en-GB" sz="2400" b="1">
                <a:solidFill>
                  <a:srgbClr val="FFFFFF"/>
                </a:solidFill>
                <a:latin typeface="Arial"/>
                <a:ea typeface="Arial"/>
                <a:cs typeface="Arial"/>
                <a:sym typeface="Arial"/>
              </a:rPr>
              <a:t>4.  Interconception Health Care:</a:t>
            </a:r>
            <a:endParaRPr sz="2400" b="1">
              <a:solidFill>
                <a:srgbClr val="FFFFFF"/>
              </a:solidFill>
              <a:latin typeface="Arial"/>
              <a:ea typeface="Arial"/>
              <a:cs typeface="Arial"/>
              <a:sym typeface="Arial"/>
            </a:endParaRPr>
          </a:p>
          <a:p>
            <a:pPr marL="0" lvl="0" indent="0" algn="l" rtl="0">
              <a:lnSpc>
                <a:spcPct val="115000"/>
              </a:lnSpc>
              <a:spcBef>
                <a:spcPts val="400"/>
              </a:spcBef>
              <a:spcAft>
                <a:spcPts val="0"/>
              </a:spcAft>
              <a:buNone/>
            </a:pPr>
            <a:r>
              <a:rPr lang="en-GB" sz="1000" b="1">
                <a:solidFill>
                  <a:srgbClr val="000000"/>
                </a:solidFill>
                <a:latin typeface="Verdana"/>
                <a:ea typeface="Verdana"/>
                <a:cs typeface="Verdana"/>
                <a:sym typeface="Verdana"/>
              </a:rPr>
              <a:t> </a:t>
            </a:r>
            <a:endParaRPr sz="1000" b="1">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454" name="Google Shape;454;p46"/>
          <p:cNvSpPr txBox="1">
            <a:spLocks noGrp="1"/>
          </p:cNvSpPr>
          <p:nvPr>
            <p:ph type="body" idx="1"/>
          </p:nvPr>
        </p:nvSpPr>
        <p:spPr>
          <a:xfrm>
            <a:off x="214325" y="1371600"/>
            <a:ext cx="7786800" cy="3429000"/>
          </a:xfrm>
          <a:prstGeom prst="rect">
            <a:avLst/>
          </a:prstGeom>
        </p:spPr>
        <p:txBody>
          <a:bodyPr spcFirstLastPara="1" wrap="square" lIns="68575" tIns="34275" rIns="68575" bIns="34275" anchor="t" anchorCtr="0">
            <a:noAutofit/>
          </a:bodyPr>
          <a:lstStyle/>
          <a:p>
            <a:pPr marL="0" lvl="0" indent="0" algn="l" rtl="0">
              <a:lnSpc>
                <a:spcPct val="115000"/>
              </a:lnSpc>
              <a:spcBef>
                <a:spcPts val="1600"/>
              </a:spcBef>
              <a:spcAft>
                <a:spcPts val="0"/>
              </a:spcAft>
              <a:buClr>
                <a:schemeClr val="dk1"/>
              </a:buClr>
              <a:buSzPts val="1100"/>
              <a:buFont typeface="Arial"/>
              <a:buNone/>
            </a:pPr>
            <a:r>
              <a:rPr lang="en-GB" sz="2400" b="1" i="1">
                <a:solidFill>
                  <a:srgbClr val="85200C"/>
                </a:solidFill>
                <a:latin typeface="Arial"/>
                <a:ea typeface="Arial"/>
                <a:cs typeface="Arial"/>
                <a:sym typeface="Arial"/>
              </a:rPr>
              <a:t>     </a:t>
            </a:r>
            <a:r>
              <a:rPr lang="en-GB" sz="2400" b="1" i="1">
                <a:solidFill>
                  <a:srgbClr val="000000"/>
                </a:solidFill>
                <a:latin typeface="Arial"/>
                <a:ea typeface="Arial"/>
                <a:cs typeface="Arial"/>
                <a:sym typeface="Arial"/>
              </a:rPr>
              <a:t>Interconceptional health care:</a:t>
            </a:r>
            <a:endParaRPr sz="2400" b="1" i="1">
              <a:solidFill>
                <a:srgbClr val="000000"/>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2400" b="1" i="1">
              <a:solidFill>
                <a:srgbClr val="000000"/>
              </a:solidFill>
              <a:latin typeface="Arial"/>
              <a:ea typeface="Arial"/>
              <a:cs typeface="Arial"/>
              <a:sym typeface="Arial"/>
            </a:endParaRPr>
          </a:p>
          <a:p>
            <a:pPr marL="381000" marR="685800" lvl="0" indent="0" algn="l" rtl="0">
              <a:lnSpc>
                <a:spcPct val="120000"/>
              </a:lnSpc>
              <a:spcBef>
                <a:spcPts val="0"/>
              </a:spcBef>
              <a:spcAft>
                <a:spcPts val="0"/>
              </a:spcAft>
              <a:buClr>
                <a:schemeClr val="dk1"/>
              </a:buClr>
              <a:buSzPts val="1100"/>
              <a:buFont typeface="Arial"/>
              <a:buNone/>
            </a:pPr>
            <a:r>
              <a:rPr lang="en-GB">
                <a:solidFill>
                  <a:srgbClr val="000000"/>
                </a:solidFill>
                <a:latin typeface="Arial"/>
                <a:ea typeface="Arial"/>
                <a:cs typeface="Arial"/>
                <a:sym typeface="Arial"/>
              </a:rPr>
              <a:t>interconception health involves helping a woman </a:t>
            </a:r>
            <a:r>
              <a:rPr lang="en-GB" b="1">
                <a:solidFill>
                  <a:srgbClr val="000000"/>
                </a:solidFill>
                <a:latin typeface="Arial"/>
                <a:ea typeface="Arial"/>
                <a:cs typeface="Arial"/>
                <a:sym typeface="Arial"/>
              </a:rPr>
              <a:t>understand the importance of being healthy between pregnancies</a:t>
            </a:r>
            <a:r>
              <a:rPr lang="en-GB">
                <a:solidFill>
                  <a:srgbClr val="000000"/>
                </a:solidFill>
                <a:latin typeface="Arial"/>
                <a:ea typeface="Arial"/>
                <a:cs typeface="Arial"/>
                <a:sym typeface="Arial"/>
              </a:rPr>
              <a:t> and the need to wait at least 18 months before becoming pregnant again to help optimize birth outcome.</a:t>
            </a:r>
            <a:endParaRPr>
              <a:solidFill>
                <a:srgbClr val="000000"/>
              </a:solidFill>
              <a:latin typeface="Arial"/>
              <a:ea typeface="Arial"/>
              <a:cs typeface="Arial"/>
              <a:sym typeface="Arial"/>
            </a:endParaRPr>
          </a:p>
          <a:p>
            <a:pPr marL="0" lvl="0" indent="0" algn="l" rtl="0">
              <a:spcBef>
                <a:spcPts val="1400"/>
              </a:spcBef>
              <a:spcAft>
                <a:spcPts val="0"/>
              </a:spcAft>
              <a:buNone/>
            </a:pPr>
            <a:endParaRPr>
              <a:solidFill>
                <a:srgbClr val="BF9000"/>
              </a:solidFill>
            </a:endParaRPr>
          </a:p>
        </p:txBody>
      </p:sp>
    </p:spTree>
    <p:extLst>
      <p:ext uri="{BB962C8B-B14F-4D97-AF65-F5344CB8AC3E}">
        <p14:creationId xmlns:p14="http://schemas.microsoft.com/office/powerpoint/2010/main" val="494483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7"/>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t>5. </a:t>
            </a:r>
            <a:r>
              <a:rPr lang="en-GB" b="1"/>
              <a:t>Poverty</a:t>
            </a:r>
            <a:r>
              <a:rPr lang="en-GB"/>
              <a:t>:</a:t>
            </a:r>
            <a:endParaRPr/>
          </a:p>
        </p:txBody>
      </p:sp>
      <p:sp>
        <p:nvSpPr>
          <p:cNvPr id="460" name="Google Shape;460;p47"/>
          <p:cNvSpPr txBox="1">
            <a:spLocks noGrp="1"/>
          </p:cNvSpPr>
          <p:nvPr>
            <p:ph type="body" idx="1"/>
          </p:nvPr>
        </p:nvSpPr>
        <p:spPr>
          <a:xfrm>
            <a:off x="800100" y="1371600"/>
            <a:ext cx="7200900" cy="3429000"/>
          </a:xfrm>
          <a:prstGeom prst="rect">
            <a:avLst/>
          </a:prstGeom>
        </p:spPr>
        <p:txBody>
          <a:bodyPr spcFirstLastPara="1" wrap="square" lIns="68575" tIns="34275" rIns="68575" bIns="34275" anchor="t" anchorCtr="0">
            <a:noAutofit/>
          </a:bodyPr>
          <a:lstStyle/>
          <a:p>
            <a:pPr marL="0" lvl="0" indent="0" algn="l" rtl="0">
              <a:spcBef>
                <a:spcPts val="1400"/>
              </a:spcBef>
              <a:spcAft>
                <a:spcPts val="0"/>
              </a:spcAft>
              <a:buNone/>
            </a:pPr>
            <a:r>
              <a:rPr lang="en-GB">
                <a:solidFill>
                  <a:srgbClr val="000000"/>
                </a:solidFill>
                <a:latin typeface="Arial"/>
                <a:ea typeface="Arial"/>
                <a:cs typeface="Arial"/>
                <a:sym typeface="Arial"/>
              </a:rPr>
              <a:t>•The findings in analysis of NMIHS indicate that, for infants born to women living in poverty in the United States in 1988, overall excess mortality risk was approximately 60% compared with infants born to women living above the poverty level.</a:t>
            </a:r>
            <a:endParaRPr>
              <a:solidFill>
                <a:srgbClr val="000000"/>
              </a:solidFill>
              <a:latin typeface="Arial"/>
              <a:ea typeface="Arial"/>
              <a:cs typeface="Arial"/>
              <a:sym typeface="Arial"/>
            </a:endParaRPr>
          </a:p>
          <a:p>
            <a:pPr marL="0" lvl="0" indent="0" algn="l" rtl="0">
              <a:lnSpc>
                <a:spcPct val="110000"/>
              </a:lnSpc>
              <a:spcBef>
                <a:spcPts val="700"/>
              </a:spcBef>
              <a:spcAft>
                <a:spcPts val="0"/>
              </a:spcAft>
              <a:buClr>
                <a:schemeClr val="dk1"/>
              </a:buClr>
              <a:buSzPts val="1100"/>
              <a:buFont typeface="Arial"/>
              <a:buNone/>
            </a:pPr>
            <a:r>
              <a:rPr lang="en-GB">
                <a:solidFill>
                  <a:srgbClr val="000000"/>
                </a:solidFill>
                <a:latin typeface="Arial"/>
                <a:ea typeface="Arial"/>
                <a:cs typeface="Arial"/>
                <a:sym typeface="Arial"/>
              </a:rPr>
              <a:t>•hose living in poverty were more likely to smoke, to have poorer dietary habits, lower levels of education, and engage in higher risk and health-demoting practices.</a:t>
            </a:r>
            <a:endParaRPr>
              <a:solidFill>
                <a:srgbClr val="000000"/>
              </a:solidFill>
              <a:latin typeface="Arial"/>
              <a:ea typeface="Arial"/>
              <a:cs typeface="Arial"/>
              <a:sym typeface="Arial"/>
            </a:endParaRPr>
          </a:p>
          <a:p>
            <a:pPr marL="0" lvl="0" indent="0" algn="l" rtl="0">
              <a:spcBef>
                <a:spcPts val="1400"/>
              </a:spcBef>
              <a:spcAft>
                <a:spcPts val="0"/>
              </a:spcAft>
              <a:buNone/>
            </a:pPr>
            <a:endParaRPr sz="2400">
              <a:solidFill>
                <a:srgbClr val="000000"/>
              </a:solidFill>
            </a:endParaRPr>
          </a:p>
        </p:txBody>
      </p:sp>
    </p:spTree>
    <p:extLst>
      <p:ext uri="{BB962C8B-B14F-4D97-AF65-F5344CB8AC3E}">
        <p14:creationId xmlns:p14="http://schemas.microsoft.com/office/powerpoint/2010/main" val="3896806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dirty="0"/>
              <a:t>2016 WHO ANC model </a:t>
            </a: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149669"/>
            <a:ext cx="4716462" cy="399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23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Google Shape;506;p54"/>
          <p:cNvSpPr txBox="1">
            <a:spLocks noGrp="1"/>
          </p:cNvSpPr>
          <p:nvPr>
            <p:ph type="title"/>
          </p:nvPr>
        </p:nvSpPr>
        <p:spPr>
          <a:xfrm>
            <a:off x="189689" y="842878"/>
            <a:ext cx="2312506" cy="3450887"/>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262626"/>
              </a:buClr>
              <a:buSzPts val="3600"/>
              <a:buFont typeface="Century Gothic"/>
              <a:buNone/>
            </a:pPr>
            <a:r>
              <a:rPr lang="en-GB" sz="2500" b="0" i="0" u="none" strike="noStrike" cap="none">
                <a:solidFill>
                  <a:schemeClr val="lt1"/>
                </a:solidFill>
                <a:latin typeface="Century Gothic"/>
                <a:ea typeface="Century Gothic"/>
                <a:cs typeface="Century Gothic"/>
                <a:sym typeface="Century Gothic"/>
              </a:rPr>
              <a:t>Hypertension</a:t>
            </a:r>
            <a:endParaRPr sz="2500" b="0" i="0" u="none" strike="noStrike" cap="none">
              <a:solidFill>
                <a:schemeClr val="lt1"/>
              </a:solidFill>
              <a:latin typeface="Corbel"/>
              <a:ea typeface="Corbel"/>
              <a:cs typeface="Corbel"/>
              <a:sym typeface="Corbel"/>
            </a:endParaRPr>
          </a:p>
        </p:txBody>
      </p:sp>
      <p:sp>
        <p:nvSpPr>
          <p:cNvPr id="507" name="Google Shape;507;p54"/>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600"/>
              </a:spcAft>
              <a:buNone/>
            </a:pPr>
            <a:endParaRPr/>
          </a:p>
        </p:txBody>
      </p:sp>
      <p:sp>
        <p:nvSpPr>
          <p:cNvPr id="508" name="Google Shape;508;p54"/>
          <p:cNvSpPr txBox="1"/>
          <p:nvPr/>
        </p:nvSpPr>
        <p:spPr>
          <a:xfrm>
            <a:off x="0" y="141400"/>
            <a:ext cx="9144000" cy="791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2700"/>
              <a:buFont typeface="Corbel"/>
              <a:buNone/>
            </a:pPr>
            <a:r>
              <a:rPr lang="en-GB" sz="3200" dirty="0">
                <a:solidFill>
                  <a:schemeClr val="lt1"/>
                </a:solidFill>
                <a:latin typeface="Corbel"/>
                <a:ea typeface="Corbel"/>
                <a:cs typeface="Corbel"/>
                <a:sym typeface="Corbel"/>
              </a:rPr>
              <a:t>Risk Factor in maternal </a:t>
            </a:r>
            <a:r>
              <a:rPr lang="en-GB" sz="3200" dirty="0" smtClean="0">
                <a:solidFill>
                  <a:schemeClr val="lt1"/>
                </a:solidFill>
                <a:latin typeface="Corbel"/>
                <a:ea typeface="Corbel"/>
                <a:cs typeface="Corbel"/>
                <a:sym typeface="Corbel"/>
              </a:rPr>
              <a:t>health</a:t>
            </a:r>
            <a:r>
              <a:rPr lang="en-GB" sz="3200" dirty="0">
                <a:solidFill>
                  <a:schemeClr val="lt1"/>
                </a:solidFill>
                <a:latin typeface="Corbel"/>
                <a:ea typeface="Corbel"/>
                <a:cs typeface="Corbel"/>
                <a:sym typeface="Corbel"/>
              </a:rPr>
              <a:t/>
            </a:r>
            <a:br>
              <a:rPr lang="en-GB" sz="3200" dirty="0">
                <a:solidFill>
                  <a:schemeClr val="lt1"/>
                </a:solidFill>
                <a:latin typeface="Corbel"/>
                <a:ea typeface="Corbel"/>
                <a:cs typeface="Corbel"/>
                <a:sym typeface="Corbel"/>
              </a:rPr>
            </a:br>
            <a:endParaRPr dirty="0"/>
          </a:p>
        </p:txBody>
      </p:sp>
      <p:sp>
        <p:nvSpPr>
          <p:cNvPr id="509" name="Google Shape;509;p54"/>
          <p:cNvSpPr txBox="1"/>
          <p:nvPr/>
        </p:nvSpPr>
        <p:spPr>
          <a:xfrm>
            <a:off x="2026750" y="1576575"/>
            <a:ext cx="4826400" cy="30000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SzPts val="2400"/>
              <a:buAutoNum type="arabicPeriod"/>
            </a:pPr>
            <a:r>
              <a:rPr lang="en-GB" sz="2400" b="1"/>
              <a:t>HTN</a:t>
            </a:r>
            <a:endParaRPr sz="2400" b="1"/>
          </a:p>
          <a:p>
            <a:pPr marL="457200" lvl="0" indent="-381000" algn="l" rtl="0">
              <a:spcBef>
                <a:spcPts val="0"/>
              </a:spcBef>
              <a:spcAft>
                <a:spcPts val="0"/>
              </a:spcAft>
              <a:buSzPts val="2400"/>
              <a:buAutoNum type="arabicPeriod"/>
            </a:pPr>
            <a:r>
              <a:rPr lang="en-GB" sz="2400" b="1"/>
              <a:t>Heart Disease</a:t>
            </a:r>
            <a:endParaRPr sz="2400" b="1"/>
          </a:p>
          <a:p>
            <a:pPr marL="457200" lvl="0" indent="-381000" algn="l" rtl="0">
              <a:spcBef>
                <a:spcPts val="0"/>
              </a:spcBef>
              <a:spcAft>
                <a:spcPts val="0"/>
              </a:spcAft>
              <a:buSzPts val="2400"/>
              <a:buAutoNum type="arabicPeriod"/>
            </a:pPr>
            <a:r>
              <a:rPr lang="en-GB" sz="2400" b="1"/>
              <a:t>GDM</a:t>
            </a:r>
            <a:endParaRPr sz="2400" b="1"/>
          </a:p>
          <a:p>
            <a:pPr marL="457200" lvl="0" indent="-381000" algn="l" rtl="0">
              <a:spcBef>
                <a:spcPts val="0"/>
              </a:spcBef>
              <a:spcAft>
                <a:spcPts val="0"/>
              </a:spcAft>
              <a:buSzPts val="2400"/>
              <a:buAutoNum type="arabicPeriod"/>
            </a:pPr>
            <a:r>
              <a:rPr lang="en-GB" sz="2400" b="1"/>
              <a:t>Tobacco &amp; alcohol use</a:t>
            </a:r>
            <a:endParaRPr sz="2400" b="1"/>
          </a:p>
          <a:p>
            <a:pPr marL="457200" lvl="0" indent="-381000" algn="l" rtl="0">
              <a:spcBef>
                <a:spcPts val="0"/>
              </a:spcBef>
              <a:spcAft>
                <a:spcPts val="0"/>
              </a:spcAft>
              <a:buSzPts val="2400"/>
              <a:buAutoNum type="arabicPeriod"/>
            </a:pPr>
            <a:r>
              <a:rPr lang="en-GB" sz="2400" b="1"/>
              <a:t>STDs</a:t>
            </a:r>
            <a:endParaRPr sz="2400" b="1"/>
          </a:p>
          <a:p>
            <a:pPr marL="457200" lvl="0" indent="-381000" algn="l" rtl="0">
              <a:spcBef>
                <a:spcPts val="0"/>
              </a:spcBef>
              <a:spcAft>
                <a:spcPts val="0"/>
              </a:spcAft>
              <a:buSzPts val="2400"/>
              <a:buAutoNum type="arabicPeriod"/>
            </a:pPr>
            <a:r>
              <a:rPr lang="en-GB" sz="2400" b="1"/>
              <a:t>Nutrition</a:t>
            </a:r>
            <a:endParaRPr sz="2400" b="1"/>
          </a:p>
          <a:p>
            <a:pPr marL="457200" lvl="0" indent="-381000" algn="l" rtl="0">
              <a:spcBef>
                <a:spcPts val="0"/>
              </a:spcBef>
              <a:spcAft>
                <a:spcPts val="0"/>
              </a:spcAft>
              <a:buSzPts val="2400"/>
              <a:buAutoNum type="arabicPeriod"/>
            </a:pPr>
            <a:r>
              <a:rPr lang="en-GB" sz="2400" b="1"/>
              <a:t>Unhealthy weight</a:t>
            </a:r>
            <a:endParaRPr sz="2400" b="1"/>
          </a:p>
          <a:p>
            <a:pPr marL="457200" lvl="0" indent="-381000" algn="l" rtl="0">
              <a:spcBef>
                <a:spcPts val="0"/>
              </a:spcBef>
              <a:spcAft>
                <a:spcPts val="0"/>
              </a:spcAft>
              <a:buSzPts val="2400"/>
              <a:buAutoNum type="arabicPeriod"/>
            </a:pPr>
            <a:r>
              <a:rPr lang="en-GB" sz="2400" b="1"/>
              <a:t>Genetic factor</a:t>
            </a:r>
            <a:endParaRPr sz="2400" b="1"/>
          </a:p>
          <a:p>
            <a:pPr marL="457200" lvl="0" indent="-381000" algn="l" rtl="0">
              <a:spcBef>
                <a:spcPts val="0"/>
              </a:spcBef>
              <a:spcAft>
                <a:spcPts val="0"/>
              </a:spcAft>
              <a:buSzPts val="2400"/>
              <a:buAutoNum type="arabicPeriod"/>
            </a:pPr>
            <a:r>
              <a:rPr lang="en-GB" sz="2400" b="1"/>
              <a:t>Postpartum depression</a:t>
            </a:r>
            <a:endParaRPr sz="2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7"/>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262626"/>
              </a:buClr>
              <a:buSzPts val="3200"/>
              <a:buFont typeface="Century Gothic"/>
              <a:buNone/>
            </a:pPr>
            <a:r>
              <a:rPr lang="en-GB" sz="3200" b="0" i="0" u="none" strike="noStrike" cap="none" dirty="0">
                <a:solidFill>
                  <a:schemeClr val="bg1"/>
                </a:solidFill>
                <a:latin typeface="Century Gothic"/>
                <a:ea typeface="Century Gothic"/>
                <a:cs typeface="Century Gothic"/>
                <a:sym typeface="Century Gothic"/>
              </a:rPr>
              <a:t>Unhealthy weight </a:t>
            </a:r>
            <a:br>
              <a:rPr lang="en-GB" sz="3200" b="0" i="0" u="none" strike="noStrike" cap="none" dirty="0">
                <a:solidFill>
                  <a:schemeClr val="bg1"/>
                </a:solidFill>
                <a:latin typeface="Century Gothic"/>
                <a:ea typeface="Century Gothic"/>
                <a:cs typeface="Century Gothic"/>
                <a:sym typeface="Century Gothic"/>
              </a:rPr>
            </a:br>
            <a:endParaRPr sz="3200" b="0" i="0" u="none" strike="noStrike" cap="none" dirty="0">
              <a:solidFill>
                <a:schemeClr val="bg1"/>
              </a:solidFill>
              <a:latin typeface="Century Gothic"/>
              <a:ea typeface="Century Gothic"/>
              <a:cs typeface="Century Gothic"/>
              <a:sym typeface="Century Gothic"/>
            </a:endParaRPr>
          </a:p>
        </p:txBody>
      </p:sp>
      <p:sp>
        <p:nvSpPr>
          <p:cNvPr id="660" name="Google Shape;660;p87"/>
          <p:cNvSpPr txBox="1">
            <a:spLocks noGrp="1"/>
          </p:cNvSpPr>
          <p:nvPr>
            <p:ph type="body" idx="1"/>
          </p:nvPr>
        </p:nvSpPr>
        <p:spPr>
          <a:xfrm>
            <a:off x="4180114" y="1238324"/>
            <a:ext cx="4563836" cy="537964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262626"/>
              </a:buClr>
              <a:buSzPts val="2400"/>
              <a:buFont typeface="Garamond"/>
              <a:buNone/>
            </a:pPr>
            <a:r>
              <a:rPr lang="en-GB" sz="2200" b="0" i="0" u="none" strike="noStrike" cap="none" dirty="0">
                <a:solidFill>
                  <a:schemeClr val="dk1"/>
                </a:solidFill>
                <a:latin typeface="Century Gothic"/>
                <a:ea typeface="Century Gothic"/>
                <a:cs typeface="Century Gothic"/>
                <a:sym typeface="Century Gothic"/>
              </a:rPr>
              <a:t>Is It Important to Gain </a:t>
            </a:r>
            <a:r>
              <a:rPr lang="en-US" sz="2200" b="0" i="0" u="none" strike="noStrike" cap="none" dirty="0">
                <a:solidFill>
                  <a:schemeClr val="dk1"/>
                </a:solidFill>
                <a:latin typeface="Century Gothic"/>
                <a:ea typeface="Century Gothic"/>
                <a:cs typeface="Century Gothic"/>
                <a:sym typeface="Century Gothic"/>
              </a:rPr>
              <a:t>the Recommended Amount </a:t>
            </a:r>
            <a:r>
              <a:rPr lang="en-GB" sz="2200" b="0" i="0" u="none" strike="noStrike" cap="none" dirty="0">
                <a:solidFill>
                  <a:schemeClr val="dk1"/>
                </a:solidFill>
                <a:latin typeface="Century Gothic"/>
                <a:ea typeface="Century Gothic"/>
                <a:cs typeface="Century Gothic"/>
                <a:sym typeface="Century Gothic"/>
              </a:rPr>
              <a:t> </a:t>
            </a:r>
            <a:r>
              <a:rPr lang="en-US" sz="2200" b="0" i="0" u="none" strike="noStrike" cap="none" dirty="0">
                <a:solidFill>
                  <a:schemeClr val="dk1"/>
                </a:solidFill>
                <a:latin typeface="Century Gothic"/>
                <a:ea typeface="Century Gothic"/>
                <a:cs typeface="Century Gothic"/>
                <a:sym typeface="Century Gothic"/>
              </a:rPr>
              <a:t>of Weight During Pregnancy?</a:t>
            </a:r>
            <a:endParaRPr lang="en-US" sz="2200" dirty="0"/>
          </a:p>
          <a:p>
            <a:pPr marL="139700" marR="0" lvl="0" indent="-50800" algn="l" rtl="0">
              <a:lnSpc>
                <a:spcPct val="100000"/>
              </a:lnSpc>
              <a:spcBef>
                <a:spcPts val="700"/>
              </a:spcBef>
              <a:spcAft>
                <a:spcPts val="0"/>
              </a:spcAft>
              <a:buClr>
                <a:srgbClr val="262626"/>
              </a:buClr>
              <a:buSzPts val="1400"/>
              <a:buFont typeface="Garamond"/>
              <a:buNone/>
            </a:pPr>
            <a:endParaRPr sz="2200" b="0" i="0" u="none" strike="noStrike" cap="none" dirty="0">
              <a:solidFill>
                <a:schemeClr val="dk1"/>
              </a:solidFill>
              <a:latin typeface="Century Gothic"/>
              <a:ea typeface="Century Gothic"/>
              <a:cs typeface="Century Gothic"/>
              <a:sym typeface="Century Gothic"/>
            </a:endParaRPr>
          </a:p>
        </p:txBody>
      </p:sp>
      <p:pic>
        <p:nvPicPr>
          <p:cNvPr id="661" name="Google Shape;661;p87"/>
          <p:cNvPicPr preferRelativeResize="0"/>
          <p:nvPr/>
        </p:nvPicPr>
        <p:blipFill rotWithShape="1">
          <a:blip r:embed="rId3">
            <a:alphaModFix/>
          </a:blip>
          <a:srcRect/>
          <a:stretch/>
        </p:blipFill>
        <p:spPr>
          <a:xfrm>
            <a:off x="356896" y="1238324"/>
            <a:ext cx="3624942" cy="3592506"/>
          </a:xfrm>
          <a:prstGeom prst="rect">
            <a:avLst/>
          </a:prstGeom>
          <a:noFill/>
          <a:ln>
            <a:noFill/>
          </a:ln>
        </p:spPr>
      </p:pic>
      <p:sp>
        <p:nvSpPr>
          <p:cNvPr id="5" name="Google Shape;668;p88">
            <a:extLst>
              <a:ext uri="{FF2B5EF4-FFF2-40B4-BE49-F238E27FC236}">
                <a16:creationId xmlns:a16="http://schemas.microsoft.com/office/drawing/2014/main" xmlns="" id="{616352D4-0F5B-4883-9E5F-0E7FF1DB02FC}"/>
              </a:ext>
            </a:extLst>
          </p:cNvPr>
          <p:cNvSpPr txBox="1">
            <a:spLocks/>
          </p:cNvSpPr>
          <p:nvPr/>
        </p:nvSpPr>
        <p:spPr>
          <a:xfrm>
            <a:off x="4177789" y="2775314"/>
            <a:ext cx="4407589" cy="2055516"/>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595959"/>
                </a:solidFill>
                <a:latin typeface="Corbel"/>
                <a:ea typeface="Corbel"/>
                <a:cs typeface="Corbel"/>
                <a:sym typeface="Corbe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595959"/>
                </a:solidFill>
                <a:latin typeface="Corbel"/>
                <a:ea typeface="Corbel"/>
                <a:cs typeface="Corbel"/>
                <a:sym typeface="Corbe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9pPr>
          </a:lstStyle>
          <a:p>
            <a:pPr marL="139700" indent="-133350">
              <a:lnSpc>
                <a:spcPct val="100000"/>
              </a:lnSpc>
              <a:spcBef>
                <a:spcPts val="0"/>
              </a:spcBef>
              <a:buClr>
                <a:srgbClr val="262626"/>
              </a:buClr>
              <a:buSzPts val="2100"/>
              <a:buFont typeface="Garamond"/>
              <a:buChar char="◦"/>
            </a:pPr>
            <a:r>
              <a:rPr lang="en-US" sz="1600" dirty="0">
                <a:solidFill>
                  <a:schemeClr val="dk1"/>
                </a:solidFill>
                <a:latin typeface="Century Gothic"/>
                <a:ea typeface="Century Gothic"/>
                <a:cs typeface="Century Gothic"/>
                <a:sym typeface="Century Gothic"/>
              </a:rPr>
              <a:t>Gaining less                          </a:t>
            </a:r>
            <a:r>
              <a:rPr lang="en-US" sz="1600" dirty="0" smtClean="0">
                <a:solidFill>
                  <a:schemeClr val="dk1"/>
                </a:solidFill>
                <a:latin typeface="Century Gothic"/>
                <a:ea typeface="Century Gothic"/>
                <a:cs typeface="Century Gothic"/>
                <a:sym typeface="Century Gothic"/>
              </a:rPr>
              <a:t>Small </a:t>
            </a:r>
            <a:r>
              <a:rPr lang="en-US" sz="1600" dirty="0">
                <a:solidFill>
                  <a:schemeClr val="dk1"/>
                </a:solidFill>
                <a:latin typeface="Century Gothic"/>
                <a:ea typeface="Century Gothic"/>
                <a:cs typeface="Century Gothic"/>
                <a:sym typeface="Century Gothic"/>
              </a:rPr>
              <a:t>baby.</a:t>
            </a:r>
            <a:endParaRPr lang="en-US" sz="900" dirty="0"/>
          </a:p>
          <a:p>
            <a:pPr marL="139700" indent="0">
              <a:lnSpc>
                <a:spcPct val="100000"/>
              </a:lnSpc>
              <a:spcBef>
                <a:spcPts val="700"/>
              </a:spcBef>
              <a:buClr>
                <a:srgbClr val="262626"/>
              </a:buClr>
              <a:buSzPts val="2100"/>
              <a:buFont typeface="Garamond"/>
              <a:buNone/>
            </a:pPr>
            <a:endParaRPr lang="en-US" sz="1600" dirty="0">
              <a:solidFill>
                <a:schemeClr val="dk1"/>
              </a:solidFill>
              <a:latin typeface="Century Gothic"/>
              <a:ea typeface="Century Gothic"/>
              <a:cs typeface="Century Gothic"/>
              <a:sym typeface="Century Gothic"/>
            </a:endParaRPr>
          </a:p>
          <a:p>
            <a:pPr marL="139700" indent="-133350">
              <a:lnSpc>
                <a:spcPct val="100000"/>
              </a:lnSpc>
              <a:spcBef>
                <a:spcPts val="700"/>
              </a:spcBef>
              <a:buClr>
                <a:srgbClr val="262626"/>
              </a:buClr>
              <a:buSzPts val="2100"/>
              <a:buFont typeface="Garamond"/>
              <a:buChar char="◦"/>
            </a:pPr>
            <a:r>
              <a:rPr lang="en-US" sz="1600" dirty="0">
                <a:solidFill>
                  <a:schemeClr val="dk1"/>
                </a:solidFill>
                <a:latin typeface="Century Gothic"/>
                <a:ea typeface="Century Gothic"/>
                <a:cs typeface="Century Gothic"/>
                <a:sym typeface="Century Gothic"/>
              </a:rPr>
              <a:t>Gaining more                     </a:t>
            </a:r>
            <a:r>
              <a:rPr lang="en-US" sz="1600" dirty="0" smtClean="0">
                <a:solidFill>
                  <a:schemeClr val="dk1"/>
                </a:solidFill>
                <a:latin typeface="Century Gothic"/>
                <a:ea typeface="Century Gothic"/>
                <a:cs typeface="Century Gothic"/>
                <a:sym typeface="Century Gothic"/>
              </a:rPr>
              <a:t> </a:t>
            </a:r>
            <a:r>
              <a:rPr lang="en-US" sz="1600" dirty="0">
                <a:solidFill>
                  <a:schemeClr val="dk1"/>
                </a:solidFill>
                <a:latin typeface="Century Gothic"/>
                <a:ea typeface="Century Gothic"/>
                <a:cs typeface="Century Gothic"/>
                <a:sym typeface="Century Gothic"/>
              </a:rPr>
              <a:t>large baby.</a:t>
            </a:r>
            <a:endParaRPr lang="en-US" sz="900" dirty="0"/>
          </a:p>
        </p:txBody>
      </p:sp>
    </p:spTree>
    <p:extLst>
      <p:ext uri="{BB962C8B-B14F-4D97-AF65-F5344CB8AC3E}">
        <p14:creationId xmlns:p14="http://schemas.microsoft.com/office/powerpoint/2010/main" val="8492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44FC10B2-BCD5-46E2-A2E0-F714BE70C5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7" name="Rectangle 36">
            <a:extLst>
              <a:ext uri="{FF2B5EF4-FFF2-40B4-BE49-F238E27FC236}">
                <a16:creationId xmlns="" xmlns:a16="http://schemas.microsoft.com/office/drawing/2014/main" id="{92C2962D-5AA6-4EB0-9A2C-F385BF76A2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9" name="Rectangle 38">
            <a:extLst>
              <a:ext uri="{FF2B5EF4-FFF2-40B4-BE49-F238E27FC236}">
                <a16:creationId xmlns="" xmlns:a16="http://schemas.microsoft.com/office/drawing/2014/main" id="{5196A65C-A88E-4E6C-9882-A77D52FCE4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41" name="Group 40">
            <a:extLst>
              <a:ext uri="{FF2B5EF4-FFF2-40B4-BE49-F238E27FC236}">
                <a16:creationId xmlns="" xmlns:a16="http://schemas.microsoft.com/office/drawing/2014/main" id="{9D656BC9-D198-47EB-BF65-7B922CED418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236911" y="3051692"/>
            <a:ext cx="810678" cy="810677"/>
            <a:chOff x="9685338" y="4460675"/>
            <a:chExt cx="1080904" cy="1080902"/>
          </a:xfrm>
        </p:grpSpPr>
        <p:sp>
          <p:nvSpPr>
            <p:cNvPr id="42" name="Oval 41">
              <a:extLst>
                <a:ext uri="{FF2B5EF4-FFF2-40B4-BE49-F238E27FC236}">
                  <a16:creationId xmlns="" xmlns:a16="http://schemas.microsoft.com/office/drawing/2014/main" id="{9C92DB27-596D-48D1-BB72-94081C9C1E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685800">
                <a:buClrTx/>
                <a:defRPr/>
              </a:pPr>
              <a:endParaRPr lang="en-US" sz="1500" dirty="0">
                <a:solidFill>
                  <a:prstClr val="white"/>
                </a:solidFill>
                <a:latin typeface="Rockwell Extra Bold" pitchFamily="18" charset="0"/>
                <a:ea typeface="+mn-ea"/>
                <a:cs typeface="+mn-cs"/>
              </a:endParaRPr>
            </a:p>
          </p:txBody>
        </p:sp>
        <p:sp>
          <p:nvSpPr>
            <p:cNvPr id="43" name="Oval 42">
              <a:extLst>
                <a:ext uri="{FF2B5EF4-FFF2-40B4-BE49-F238E27FC236}">
                  <a16:creationId xmlns="" xmlns:a16="http://schemas.microsoft.com/office/drawing/2014/main" id="{9AF33BFF-A87A-4022-BFF0-6C6E10173D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algn="ctr" defTabSz="685800">
                <a:buClrTx/>
                <a:defRPr/>
              </a:pPr>
              <a:endParaRPr lang="en-US" dirty="0">
                <a:solidFill>
                  <a:prstClr val="white"/>
                </a:solidFill>
                <a:latin typeface="Calibri"/>
                <a:ea typeface="+mn-ea"/>
                <a:cs typeface="+mn-cs"/>
              </a:endParaRPr>
            </a:p>
          </p:txBody>
        </p:sp>
      </p:grpSp>
      <p:sp>
        <p:nvSpPr>
          <p:cNvPr id="45" name="Rectangle 44">
            <a:extLst>
              <a:ext uri="{FF2B5EF4-FFF2-40B4-BE49-F238E27FC236}">
                <a16:creationId xmlns="" xmlns:a16="http://schemas.microsoft.com/office/drawing/2014/main" id="{CFB57ED5-941D-44E2-9320-56A0A026F2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1714"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a:extLst>
              <a:ext uri="{FF2B5EF4-FFF2-40B4-BE49-F238E27FC236}">
                <a16:creationId xmlns="" xmlns:a16="http://schemas.microsoft.com/office/drawing/2014/main" id="{7A1BE9A9-6FBF-4CF1-8F0C-BFCFF1FD96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203" y="489931"/>
            <a:ext cx="8181594" cy="60512"/>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9" name="Rectangle 48">
            <a:extLst>
              <a:ext uri="{FF2B5EF4-FFF2-40B4-BE49-F238E27FC236}">
                <a16:creationId xmlns="" xmlns:a16="http://schemas.microsoft.com/office/drawing/2014/main" id="{C4AE8163-578C-46A4-BF65-BD3AEEF2A0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00601" y="616744"/>
            <a:ext cx="3862197" cy="363467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a:extLst>
              <a:ext uri="{FF2B5EF4-FFF2-40B4-BE49-F238E27FC236}">
                <a16:creationId xmlns="" xmlns:a16="http://schemas.microsoft.com/office/drawing/2014/main" id="{15993CBE-71EE-484A-8DA5-EAA831FA9432}"/>
              </a:ext>
            </a:extLst>
          </p:cNvPr>
          <p:cNvSpPr>
            <a:spLocks noGrp="1"/>
          </p:cNvSpPr>
          <p:nvPr>
            <p:ph type="title"/>
          </p:nvPr>
        </p:nvSpPr>
        <p:spPr>
          <a:xfrm>
            <a:off x="5034915" y="790576"/>
            <a:ext cx="3461385" cy="2802074"/>
          </a:xfrm>
        </p:spPr>
        <p:txBody>
          <a:bodyPr vert="horz" lIns="68580" tIns="34290" rIns="68580" bIns="34290" rtlCol="0" anchor="ctr">
            <a:normAutofit/>
          </a:bodyPr>
          <a:lstStyle/>
          <a:p>
            <a:pPr algn="l" rtl="0">
              <a:lnSpc>
                <a:spcPct val="80000"/>
              </a:lnSpc>
            </a:pPr>
            <a:r>
              <a:rPr lang="en-US" sz="3200" kern="1200" cap="all" dirty="0">
                <a:blipFill dpi="0" rotWithShape="1">
                  <a:blip r:embed="rId4">
                    <a:extLst/>
                  </a:blip>
                  <a:srcRect/>
                  <a:tile tx="6350" ty="-127000" sx="65000" sy="64000" flip="none" algn="tl"/>
                </a:blipFill>
                <a:latin typeface="+mj-lt"/>
                <a:ea typeface="+mj-ea"/>
                <a:cs typeface="+mj-cs"/>
              </a:rPr>
              <a:t>Major causes of maternal mortality: </a:t>
            </a:r>
            <a:br>
              <a:rPr lang="en-US" sz="3200" kern="1200" cap="all" dirty="0">
                <a:blipFill dpi="0" rotWithShape="1">
                  <a:blip r:embed="rId4">
                    <a:extLst/>
                  </a:blip>
                  <a:srcRect/>
                  <a:tile tx="6350" ty="-127000" sx="65000" sy="64000" flip="none" algn="tl"/>
                </a:blipFill>
                <a:latin typeface="+mj-lt"/>
                <a:ea typeface="+mj-ea"/>
                <a:cs typeface="+mj-cs"/>
              </a:rPr>
            </a:br>
            <a:endParaRPr lang="en-US" sz="3200" kern="1200" cap="all" dirty="0">
              <a:blipFill dpi="0" rotWithShape="1">
                <a:blip r:embed="rId4">
                  <a:extLst/>
                </a:blip>
                <a:srcRect/>
                <a:tile tx="6350" ty="-127000" sx="65000" sy="64000" flip="none" algn="tl"/>
              </a:blipFill>
              <a:latin typeface="+mj-lt"/>
              <a:ea typeface="+mj-ea"/>
              <a:cs typeface="+mj-cs"/>
            </a:endParaRPr>
          </a:p>
        </p:txBody>
      </p:sp>
      <p:pic>
        <p:nvPicPr>
          <p:cNvPr id="5" name="Picture Placeholder 4">
            <a:extLst>
              <a:ext uri="{FF2B5EF4-FFF2-40B4-BE49-F238E27FC236}">
                <a16:creationId xmlns="" xmlns:a16="http://schemas.microsoft.com/office/drawing/2014/main" id="{36D8DD4F-2FC2-FC43-9F33-09D90CBB3045}"/>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l="7153"/>
          <a:stretch/>
        </p:blipFill>
        <p:spPr>
          <a:xfrm>
            <a:off x="475499" y="790575"/>
            <a:ext cx="4096501" cy="3287008"/>
          </a:xfrm>
          <a:prstGeom prst="rect">
            <a:avLst/>
          </a:prstGeom>
        </p:spPr>
      </p:pic>
      <p:sp>
        <p:nvSpPr>
          <p:cNvPr id="51" name="Rectangle 50">
            <a:extLst>
              <a:ext uri="{FF2B5EF4-FFF2-40B4-BE49-F238E27FC236}">
                <a16:creationId xmlns="" xmlns:a16="http://schemas.microsoft.com/office/drawing/2014/main" id="{346F56CC-F97A-40DF-9A88-6D8BF7A6A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203" y="4317716"/>
            <a:ext cx="8181594" cy="60512"/>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53" name="Group 52">
            <a:extLst>
              <a:ext uri="{FF2B5EF4-FFF2-40B4-BE49-F238E27FC236}">
                <a16:creationId xmlns="" xmlns:a16="http://schemas.microsoft.com/office/drawing/2014/main" id="{694818F1-2ACF-4181-B8B6-7637EB92BD6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235190" y="3943350"/>
            <a:ext cx="810678" cy="810677"/>
            <a:chOff x="9685338" y="4460675"/>
            <a:chExt cx="1080904" cy="1080902"/>
          </a:xfrm>
        </p:grpSpPr>
        <p:sp>
          <p:nvSpPr>
            <p:cNvPr id="54" name="Oval 53">
              <a:extLst>
                <a:ext uri="{FF2B5EF4-FFF2-40B4-BE49-F238E27FC236}">
                  <a16:creationId xmlns="" xmlns:a16="http://schemas.microsoft.com/office/drawing/2014/main" id="{31BF4AB6-91C5-40DA-AFC8-BBDA46BB28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algn="ctr" defTabSz="685800">
                <a:buClrTx/>
                <a:defRPr/>
              </a:pPr>
              <a:endParaRPr lang="en-US" sz="1500" dirty="0">
                <a:solidFill>
                  <a:prstClr val="white"/>
                </a:solidFill>
                <a:latin typeface="Rockwell Extra Bold" pitchFamily="18" charset="0"/>
                <a:ea typeface="+mn-ea"/>
                <a:cs typeface="+mn-cs"/>
              </a:endParaRPr>
            </a:p>
          </p:txBody>
        </p:sp>
        <p:sp>
          <p:nvSpPr>
            <p:cNvPr id="55" name="Oval 54">
              <a:extLst>
                <a:ext uri="{FF2B5EF4-FFF2-40B4-BE49-F238E27FC236}">
                  <a16:creationId xmlns="" xmlns:a16="http://schemas.microsoft.com/office/drawing/2014/main" id="{CA6D6306-ED75-4DC2-9BEF-160516C2FA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algn="ctr" defTabSz="685800">
                <a:buClrTx/>
                <a:defRPr/>
              </a:pPr>
              <a:endParaRPr lang="en-US" dirty="0">
                <a:solidFill>
                  <a:prstClr val="white"/>
                </a:solidFill>
                <a:latin typeface="Calibri"/>
                <a:ea typeface="+mn-ea"/>
                <a:cs typeface="+mn-cs"/>
              </a:endParaRPr>
            </a:p>
          </p:txBody>
        </p:sp>
      </p:grpSp>
    </p:spTree>
    <p:extLst>
      <p:ext uri="{BB962C8B-B14F-4D97-AF65-F5344CB8AC3E}">
        <p14:creationId xmlns:p14="http://schemas.microsoft.com/office/powerpoint/2010/main" val="1413566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8"/>
        <p:cNvGrpSpPr/>
        <p:nvPr/>
      </p:nvGrpSpPr>
      <p:grpSpPr>
        <a:xfrm>
          <a:off x="0" y="0"/>
          <a:ext cx="0" cy="0"/>
          <a:chOff x="0" y="0"/>
          <a:chExt cx="0" cy="0"/>
        </a:xfrm>
      </p:grpSpPr>
      <p:sp>
        <p:nvSpPr>
          <p:cNvPr id="619" name="Google Shape;619;p63"/>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20" name="Google Shape;620;p63"/>
          <p:cNvSpPr/>
          <p:nvPr/>
        </p:nvSpPr>
        <p:spPr>
          <a:xfrm>
            <a:off x="1" y="569214"/>
            <a:ext cx="8179500" cy="12384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21" name="Google Shape;621;p63"/>
          <p:cNvSpPr txBox="1">
            <a:spLocks noGrp="1"/>
          </p:cNvSpPr>
          <p:nvPr>
            <p:ph type="title"/>
          </p:nvPr>
        </p:nvSpPr>
        <p:spPr>
          <a:xfrm>
            <a:off x="1200566" y="815531"/>
            <a:ext cx="6737700" cy="750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2700"/>
              <a:buFont typeface="Corbel"/>
              <a:buNone/>
            </a:pPr>
            <a:r>
              <a:rPr lang="en-GB" sz="3200">
                <a:latin typeface="Century Gothic"/>
                <a:ea typeface="Century Gothic"/>
                <a:cs typeface="Century Gothic"/>
                <a:sym typeface="Century Gothic"/>
              </a:rPr>
              <a:t>Inadequate nutrition</a:t>
            </a:r>
            <a:endParaRPr sz="2800" b="0" i="0" u="none" strike="noStrike" cap="none">
              <a:solidFill>
                <a:srgbClr val="FFFFFF"/>
              </a:solidFill>
              <a:latin typeface="Corbel"/>
              <a:ea typeface="Corbel"/>
              <a:cs typeface="Corbel"/>
              <a:sym typeface="Corbel"/>
            </a:endParaRPr>
          </a:p>
        </p:txBody>
      </p:sp>
      <p:sp>
        <p:nvSpPr>
          <p:cNvPr id="622" name="Google Shape;622;p63"/>
          <p:cNvSpPr/>
          <p:nvPr/>
        </p:nvSpPr>
        <p:spPr>
          <a:xfrm>
            <a:off x="8260900" y="569214"/>
            <a:ext cx="888900" cy="1238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63"/>
          <p:cNvSpPr/>
          <p:nvPr/>
        </p:nvSpPr>
        <p:spPr>
          <a:xfrm>
            <a:off x="572" y="1894894"/>
            <a:ext cx="877200" cy="2672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63"/>
          <p:cNvSpPr/>
          <p:nvPr/>
        </p:nvSpPr>
        <p:spPr>
          <a:xfrm>
            <a:off x="959264" y="1894894"/>
            <a:ext cx="8190600" cy="26724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25" name="Google Shape;625;p63"/>
          <p:cNvSpPr txBox="1">
            <a:spLocks noGrp="1"/>
          </p:cNvSpPr>
          <p:nvPr>
            <p:ph type="body" idx="1"/>
          </p:nvPr>
        </p:nvSpPr>
        <p:spPr>
          <a:xfrm>
            <a:off x="1200565" y="1901585"/>
            <a:ext cx="67377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endParaRPr/>
          </a:p>
          <a:p>
            <a:pPr marL="0" marR="0" lvl="0" indent="0" algn="l" rtl="0">
              <a:lnSpc>
                <a:spcPct val="150000"/>
              </a:lnSpc>
              <a:spcBef>
                <a:spcPts val="700"/>
              </a:spcBef>
              <a:spcAft>
                <a:spcPts val="0"/>
              </a:spcAft>
              <a:buNone/>
            </a:pPr>
            <a:endParaRPr sz="1100" b="0" i="0" u="none" strike="noStrike" cap="none">
              <a:solidFill>
                <a:srgbClr val="595959"/>
              </a:solidFill>
              <a:latin typeface="Corbel"/>
              <a:ea typeface="Corbel"/>
              <a:cs typeface="Corbel"/>
              <a:sym typeface="Corbel"/>
            </a:endParaRPr>
          </a:p>
        </p:txBody>
      </p:sp>
      <p:sp>
        <p:nvSpPr>
          <p:cNvPr id="626" name="Google Shape;626;p63"/>
          <p:cNvSpPr txBox="1">
            <a:spLocks noGrp="1"/>
          </p:cNvSpPr>
          <p:nvPr>
            <p:ph type="body" idx="1"/>
          </p:nvPr>
        </p:nvSpPr>
        <p:spPr>
          <a:xfrm>
            <a:off x="1200575" y="1901575"/>
            <a:ext cx="79434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•Inadequate or deficient in nutrition for </a:t>
            </a:r>
            <a:r>
              <a:rPr lang="en-GB" b="1">
                <a:solidFill>
                  <a:schemeClr val="dk1"/>
                </a:solidFill>
                <a:latin typeface="Corbel"/>
                <a:ea typeface="Corbel"/>
                <a:cs typeface="Corbel"/>
                <a:sym typeface="Corbel"/>
              </a:rPr>
              <a:t>mother </a:t>
            </a:r>
            <a:r>
              <a:rPr lang="en-GB">
                <a:solidFill>
                  <a:schemeClr val="dk1"/>
                </a:solidFill>
                <a:latin typeface="Corbel"/>
                <a:ea typeface="Corbel"/>
                <a:cs typeface="Corbel"/>
                <a:sym typeface="Corbel"/>
              </a:rPr>
              <a:t>such as :</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b="1">
                <a:solidFill>
                  <a:schemeClr val="dk1"/>
                </a:solidFill>
                <a:latin typeface="Corbel"/>
                <a:ea typeface="Corbel"/>
                <a:cs typeface="Corbel"/>
                <a:sym typeface="Corbel"/>
              </a:rPr>
              <a:t>Iron </a:t>
            </a:r>
            <a:r>
              <a:rPr lang="en-GB">
                <a:solidFill>
                  <a:schemeClr val="dk1"/>
                </a:solidFill>
                <a:latin typeface="Corbel"/>
                <a:ea typeface="Corbel"/>
                <a:cs typeface="Corbel"/>
                <a:sym typeface="Corbel"/>
              </a:rPr>
              <a:t>→  morbidity and mortality, Preterm birth and Neurological dysfunction.</a:t>
            </a:r>
            <a:br>
              <a:rPr lang="en-GB">
                <a:solidFill>
                  <a:schemeClr val="dk1"/>
                </a:solidFill>
                <a:latin typeface="Corbel"/>
                <a:ea typeface="Corbel"/>
                <a:cs typeface="Corbel"/>
                <a:sym typeface="Corbel"/>
              </a:rPr>
            </a:br>
            <a:r>
              <a:rPr lang="en-GB" b="1">
                <a:solidFill>
                  <a:schemeClr val="dk1"/>
                </a:solidFill>
                <a:latin typeface="Corbel"/>
                <a:ea typeface="Corbel"/>
                <a:cs typeface="Corbel"/>
                <a:sym typeface="Corbel"/>
              </a:rPr>
              <a:t>Vit A</a:t>
            </a:r>
            <a:r>
              <a:rPr lang="en-GB">
                <a:solidFill>
                  <a:schemeClr val="dk1"/>
                </a:solidFill>
                <a:latin typeface="Corbel"/>
                <a:ea typeface="Corbel"/>
                <a:cs typeface="Corbel"/>
                <a:sym typeface="Corbel"/>
              </a:rPr>
              <a:t>→ Night-blindness.</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•Inadequate or deficient in nutrition for </a:t>
            </a:r>
            <a:r>
              <a:rPr lang="en-GB" b="1">
                <a:solidFill>
                  <a:schemeClr val="dk1"/>
                </a:solidFill>
                <a:latin typeface="Corbel"/>
                <a:ea typeface="Corbel"/>
                <a:cs typeface="Corbel"/>
                <a:sym typeface="Corbel"/>
              </a:rPr>
              <a:t>neonate </a:t>
            </a:r>
            <a:r>
              <a:rPr lang="en-GB">
                <a:solidFill>
                  <a:schemeClr val="dk1"/>
                </a:solidFill>
                <a:latin typeface="Corbel"/>
                <a:ea typeface="Corbel"/>
                <a:cs typeface="Corbel"/>
                <a:sym typeface="Corbel"/>
              </a:rPr>
              <a:t>such as :</a:t>
            </a:r>
            <a:endParaRPr>
              <a:solidFill>
                <a:schemeClr val="dk1"/>
              </a:solidFill>
              <a:latin typeface="Corbel"/>
              <a:ea typeface="Corbel"/>
              <a:cs typeface="Corbel"/>
              <a:sym typeface="Corbel"/>
            </a:endParaRPr>
          </a:p>
          <a:p>
            <a:pPr marL="0" lvl="0" indent="0" algn="l" rtl="0">
              <a:lnSpc>
                <a:spcPct val="100000"/>
              </a:lnSpc>
              <a:spcBef>
                <a:spcPts val="700"/>
              </a:spcBef>
              <a:spcAft>
                <a:spcPts val="0"/>
              </a:spcAft>
              <a:buNone/>
            </a:pPr>
            <a:r>
              <a:rPr lang="en-GB" b="1">
                <a:solidFill>
                  <a:schemeClr val="dk1"/>
                </a:solidFill>
                <a:latin typeface="Corbel"/>
                <a:ea typeface="Corbel"/>
                <a:cs typeface="Corbel"/>
                <a:sym typeface="Corbel"/>
              </a:rPr>
              <a:t>Folate </a:t>
            </a:r>
            <a:r>
              <a:rPr lang="en-GB">
                <a:solidFill>
                  <a:schemeClr val="dk1"/>
                </a:solidFill>
                <a:latin typeface="Corbel"/>
                <a:ea typeface="Corbel"/>
                <a:cs typeface="Corbel"/>
                <a:sym typeface="Corbel"/>
              </a:rPr>
              <a:t>→  deficits in the development of the neural tube.</a:t>
            </a:r>
            <a:endParaRPr>
              <a:solidFill>
                <a:schemeClr val="dk1"/>
              </a:solidFill>
              <a:latin typeface="Corbel"/>
              <a:ea typeface="Corbel"/>
              <a:cs typeface="Corbel"/>
              <a:sym typeface="Corbel"/>
            </a:endParaRPr>
          </a:p>
          <a:p>
            <a:pPr marL="0" lvl="0" indent="0" algn="l" rtl="0">
              <a:lnSpc>
                <a:spcPct val="100000"/>
              </a:lnSpc>
              <a:spcBef>
                <a:spcPts val="700"/>
              </a:spcBef>
              <a:spcAft>
                <a:spcPts val="0"/>
              </a:spcAft>
              <a:buNone/>
            </a:pPr>
            <a:r>
              <a:rPr lang="en-GB" b="1">
                <a:solidFill>
                  <a:schemeClr val="dk1"/>
                </a:solidFill>
                <a:latin typeface="Corbel"/>
                <a:ea typeface="Corbel"/>
                <a:cs typeface="Corbel"/>
                <a:sym typeface="Corbel"/>
              </a:rPr>
              <a:t>Calcium </a:t>
            </a:r>
            <a:r>
              <a:rPr lang="en-GB">
                <a:solidFill>
                  <a:schemeClr val="dk1"/>
                </a:solidFill>
                <a:latin typeface="Corbel"/>
                <a:ea typeface="Corbel"/>
                <a:cs typeface="Corbel"/>
                <a:sym typeface="Corbel"/>
              </a:rPr>
              <a:t>→  restricts fetal skeletal development.</a:t>
            </a:r>
            <a:endParaRPr>
              <a:solidFill>
                <a:schemeClr val="dk1"/>
              </a:solidFill>
              <a:latin typeface="Corbel"/>
              <a:ea typeface="Corbel"/>
              <a:cs typeface="Corbel"/>
              <a:sym typeface="Corbel"/>
            </a:endParaRPr>
          </a:p>
          <a:p>
            <a:pPr marL="0" lvl="0" indent="0" algn="l" rtl="0">
              <a:lnSpc>
                <a:spcPct val="100000"/>
              </a:lnSpc>
              <a:spcBef>
                <a:spcPts val="700"/>
              </a:spcBef>
              <a:spcAft>
                <a:spcPts val="0"/>
              </a:spcAft>
              <a:buNone/>
            </a:pPr>
            <a:r>
              <a:rPr lang="en-GB" b="1">
                <a:solidFill>
                  <a:schemeClr val="dk1"/>
                </a:solidFill>
                <a:latin typeface="Corbel"/>
                <a:ea typeface="Corbel"/>
                <a:cs typeface="Corbel"/>
                <a:sym typeface="Corbel"/>
              </a:rPr>
              <a:t>Iron </a:t>
            </a:r>
            <a:r>
              <a:rPr lang="en-GB">
                <a:solidFill>
                  <a:schemeClr val="dk1"/>
                </a:solidFill>
                <a:latin typeface="Corbel"/>
                <a:ea typeface="Corbel"/>
                <a:cs typeface="Corbel"/>
                <a:sym typeface="Corbel"/>
              </a:rPr>
              <a:t>→ intrauterine growth retardation and low birth weight.</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700" b="1">
              <a:solidFill>
                <a:schemeClr val="dk1"/>
              </a:solidFill>
              <a:latin typeface="Century Gothic"/>
              <a:ea typeface="Century Gothic"/>
              <a:cs typeface="Century Gothic"/>
              <a:sym typeface="Century Gothic"/>
            </a:endParaRPr>
          </a:p>
        </p:txBody>
      </p:sp>
      <p:pic>
        <p:nvPicPr>
          <p:cNvPr id="627" name="Google Shape;627;p63"/>
          <p:cNvPicPr preferRelativeResize="0"/>
          <p:nvPr/>
        </p:nvPicPr>
        <p:blipFill>
          <a:blip r:embed="rId3">
            <a:alphaModFix/>
          </a:blip>
          <a:stretch>
            <a:fillRect/>
          </a:stretch>
        </p:blipFill>
        <p:spPr>
          <a:xfrm>
            <a:off x="5571250" y="569225"/>
            <a:ext cx="2689650" cy="1238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1"/>
        <p:cNvGrpSpPr/>
        <p:nvPr/>
      </p:nvGrpSpPr>
      <p:grpSpPr>
        <a:xfrm>
          <a:off x="0" y="0"/>
          <a:ext cx="0" cy="0"/>
          <a:chOff x="0" y="0"/>
          <a:chExt cx="0" cy="0"/>
        </a:xfrm>
      </p:grpSpPr>
      <p:sp>
        <p:nvSpPr>
          <p:cNvPr id="632" name="Google Shape;632;p6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33" name="Google Shape;633;p64"/>
          <p:cNvSpPr/>
          <p:nvPr/>
        </p:nvSpPr>
        <p:spPr>
          <a:xfrm>
            <a:off x="1" y="569214"/>
            <a:ext cx="8179500" cy="12384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34" name="Google Shape;634;p64"/>
          <p:cNvSpPr txBox="1">
            <a:spLocks noGrp="1"/>
          </p:cNvSpPr>
          <p:nvPr>
            <p:ph type="title"/>
          </p:nvPr>
        </p:nvSpPr>
        <p:spPr>
          <a:xfrm>
            <a:off x="1200566" y="815531"/>
            <a:ext cx="6737700" cy="750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Tobacco use</a:t>
            </a:r>
            <a:endParaRPr sz="2800" b="0" i="0" u="none" strike="noStrike" cap="none">
              <a:solidFill>
                <a:srgbClr val="FFFFFF"/>
              </a:solidFill>
              <a:latin typeface="Corbel"/>
              <a:ea typeface="Corbel"/>
              <a:cs typeface="Corbel"/>
              <a:sym typeface="Corbel"/>
            </a:endParaRPr>
          </a:p>
        </p:txBody>
      </p:sp>
      <p:sp>
        <p:nvSpPr>
          <p:cNvPr id="635" name="Google Shape;635;p64"/>
          <p:cNvSpPr/>
          <p:nvPr/>
        </p:nvSpPr>
        <p:spPr>
          <a:xfrm>
            <a:off x="8260900" y="569214"/>
            <a:ext cx="888900" cy="1238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64"/>
          <p:cNvSpPr/>
          <p:nvPr/>
        </p:nvSpPr>
        <p:spPr>
          <a:xfrm>
            <a:off x="572" y="1894894"/>
            <a:ext cx="877200" cy="2672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64"/>
          <p:cNvSpPr/>
          <p:nvPr/>
        </p:nvSpPr>
        <p:spPr>
          <a:xfrm>
            <a:off x="959264" y="1894894"/>
            <a:ext cx="8190600" cy="26724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38" name="Google Shape;638;p64"/>
          <p:cNvSpPr txBox="1">
            <a:spLocks noGrp="1"/>
          </p:cNvSpPr>
          <p:nvPr>
            <p:ph type="body" idx="1"/>
          </p:nvPr>
        </p:nvSpPr>
        <p:spPr>
          <a:xfrm>
            <a:off x="1200565" y="1901585"/>
            <a:ext cx="67377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endParaRPr/>
          </a:p>
          <a:p>
            <a:pPr marL="0" marR="0" lvl="0" indent="0" algn="l" rtl="0">
              <a:lnSpc>
                <a:spcPct val="150000"/>
              </a:lnSpc>
              <a:spcBef>
                <a:spcPts val="700"/>
              </a:spcBef>
              <a:spcAft>
                <a:spcPts val="0"/>
              </a:spcAft>
              <a:buNone/>
            </a:pPr>
            <a:endParaRPr sz="1100" b="0" i="0" u="none" strike="noStrike" cap="none">
              <a:solidFill>
                <a:srgbClr val="595959"/>
              </a:solidFill>
              <a:latin typeface="Corbel"/>
              <a:ea typeface="Corbel"/>
              <a:cs typeface="Corbel"/>
              <a:sym typeface="Corbel"/>
            </a:endParaRPr>
          </a:p>
        </p:txBody>
      </p:sp>
      <p:sp>
        <p:nvSpPr>
          <p:cNvPr id="639" name="Google Shape;639;p64"/>
          <p:cNvSpPr txBox="1">
            <a:spLocks noGrp="1"/>
          </p:cNvSpPr>
          <p:nvPr>
            <p:ph type="body" idx="1"/>
          </p:nvPr>
        </p:nvSpPr>
        <p:spPr>
          <a:xfrm>
            <a:off x="1200575" y="1901575"/>
            <a:ext cx="79434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 Smoking effects :</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harder for a woman to get pregnant.</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Premature birth</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certain birth defects(Cleft lip or cleft palate)</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Risk of miscarriage(placenta can separate).</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Sudden Infant Death Syndrome (SIDS).</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•Second hand smoke effects:</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Low birth weight, asthmatic attack and SIDS.</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endParaRPr sz="1700" b="1">
              <a:solidFill>
                <a:schemeClr val="dk1"/>
              </a:solidFill>
              <a:latin typeface="Century Gothic"/>
              <a:ea typeface="Century Gothic"/>
              <a:cs typeface="Century Gothic"/>
              <a:sym typeface="Century Gothic"/>
            </a:endParaRPr>
          </a:p>
        </p:txBody>
      </p:sp>
      <p:pic>
        <p:nvPicPr>
          <p:cNvPr id="640" name="Google Shape;640;p64"/>
          <p:cNvPicPr preferRelativeResize="0"/>
          <p:nvPr/>
        </p:nvPicPr>
        <p:blipFill rotWithShape="1">
          <a:blip r:embed="rId3">
            <a:alphaModFix/>
          </a:blip>
          <a:srcRect/>
          <a:stretch/>
        </p:blipFill>
        <p:spPr>
          <a:xfrm>
            <a:off x="4647425" y="569225"/>
            <a:ext cx="3532074" cy="1238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4"/>
        <p:cNvGrpSpPr/>
        <p:nvPr/>
      </p:nvGrpSpPr>
      <p:grpSpPr>
        <a:xfrm>
          <a:off x="0" y="0"/>
          <a:ext cx="0" cy="0"/>
          <a:chOff x="0" y="0"/>
          <a:chExt cx="0" cy="0"/>
        </a:xfrm>
      </p:grpSpPr>
      <p:sp>
        <p:nvSpPr>
          <p:cNvPr id="645" name="Google Shape;645;p6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46" name="Google Shape;646;p65"/>
          <p:cNvSpPr/>
          <p:nvPr/>
        </p:nvSpPr>
        <p:spPr>
          <a:xfrm>
            <a:off x="1" y="569214"/>
            <a:ext cx="8179500" cy="12384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47" name="Google Shape;647;p65"/>
          <p:cNvSpPr txBox="1">
            <a:spLocks noGrp="1"/>
          </p:cNvSpPr>
          <p:nvPr>
            <p:ph type="title"/>
          </p:nvPr>
        </p:nvSpPr>
        <p:spPr>
          <a:xfrm>
            <a:off x="1200566" y="815531"/>
            <a:ext cx="6737700" cy="750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Alcohol</a:t>
            </a:r>
            <a:endParaRPr sz="2800" b="0" i="0" u="none" strike="noStrike" cap="none">
              <a:solidFill>
                <a:srgbClr val="FFFFFF"/>
              </a:solidFill>
              <a:latin typeface="Corbel"/>
              <a:ea typeface="Corbel"/>
              <a:cs typeface="Corbel"/>
              <a:sym typeface="Corbel"/>
            </a:endParaRPr>
          </a:p>
        </p:txBody>
      </p:sp>
      <p:sp>
        <p:nvSpPr>
          <p:cNvPr id="648" name="Google Shape;648;p65"/>
          <p:cNvSpPr/>
          <p:nvPr/>
        </p:nvSpPr>
        <p:spPr>
          <a:xfrm>
            <a:off x="8260900" y="569214"/>
            <a:ext cx="888900" cy="1238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65"/>
          <p:cNvSpPr/>
          <p:nvPr/>
        </p:nvSpPr>
        <p:spPr>
          <a:xfrm>
            <a:off x="572" y="1894894"/>
            <a:ext cx="877200" cy="2672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65"/>
          <p:cNvSpPr/>
          <p:nvPr/>
        </p:nvSpPr>
        <p:spPr>
          <a:xfrm>
            <a:off x="959264" y="1894894"/>
            <a:ext cx="8190600" cy="26724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51" name="Google Shape;651;p65"/>
          <p:cNvSpPr txBox="1">
            <a:spLocks noGrp="1"/>
          </p:cNvSpPr>
          <p:nvPr>
            <p:ph type="body" idx="1"/>
          </p:nvPr>
        </p:nvSpPr>
        <p:spPr>
          <a:xfrm>
            <a:off x="1200565" y="1901585"/>
            <a:ext cx="67377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endParaRPr/>
          </a:p>
          <a:p>
            <a:pPr marL="0" marR="0" lvl="0" indent="0" algn="l" rtl="0">
              <a:lnSpc>
                <a:spcPct val="150000"/>
              </a:lnSpc>
              <a:spcBef>
                <a:spcPts val="700"/>
              </a:spcBef>
              <a:spcAft>
                <a:spcPts val="0"/>
              </a:spcAft>
              <a:buNone/>
            </a:pPr>
            <a:endParaRPr sz="1100" b="0" i="0" u="none" strike="noStrike" cap="none">
              <a:solidFill>
                <a:srgbClr val="595959"/>
              </a:solidFill>
              <a:latin typeface="Corbel"/>
              <a:ea typeface="Corbel"/>
              <a:cs typeface="Corbel"/>
              <a:sym typeface="Corbel"/>
            </a:endParaRPr>
          </a:p>
        </p:txBody>
      </p:sp>
      <p:sp>
        <p:nvSpPr>
          <p:cNvPr id="652" name="Google Shape;652;p65"/>
          <p:cNvSpPr txBox="1">
            <a:spLocks noGrp="1"/>
          </p:cNvSpPr>
          <p:nvPr>
            <p:ph type="body" idx="1"/>
          </p:nvPr>
        </p:nvSpPr>
        <p:spPr>
          <a:xfrm>
            <a:off x="1200575" y="1901575"/>
            <a:ext cx="79434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•There is No known safe amount of alcohol use during pregnancy and Alcohol in the mother's blood passes to the baby through the umbilical cord.</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•Fetal alcohol spectrum disorders (FASDs):lifelong physical,</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behavioral, and</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intellectual disabilities.</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Complication of drinking alcohol:</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Miscarriage, stillbirth.</a:t>
            </a: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p:txBody>
      </p:sp>
      <p:pic>
        <p:nvPicPr>
          <p:cNvPr id="653" name="Google Shape;653;p65"/>
          <p:cNvPicPr preferRelativeResize="0"/>
          <p:nvPr/>
        </p:nvPicPr>
        <p:blipFill>
          <a:blip r:embed="rId3">
            <a:alphaModFix/>
          </a:blip>
          <a:stretch>
            <a:fillRect/>
          </a:stretch>
        </p:blipFill>
        <p:spPr>
          <a:xfrm>
            <a:off x="6645900" y="569225"/>
            <a:ext cx="1533600" cy="1238399"/>
          </a:xfrm>
          <a:prstGeom prst="rect">
            <a:avLst/>
          </a:prstGeom>
          <a:noFill/>
          <a:ln>
            <a:noFill/>
          </a:ln>
        </p:spPr>
      </p:pic>
      <p:pic>
        <p:nvPicPr>
          <p:cNvPr id="654" name="Google Shape;654;p65"/>
          <p:cNvPicPr preferRelativeResize="0"/>
          <p:nvPr/>
        </p:nvPicPr>
        <p:blipFill>
          <a:blip r:embed="rId4">
            <a:alphaModFix/>
          </a:blip>
          <a:stretch>
            <a:fillRect/>
          </a:stretch>
        </p:blipFill>
        <p:spPr>
          <a:xfrm>
            <a:off x="5081050" y="569225"/>
            <a:ext cx="1599500" cy="1238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8"/>
        <p:cNvGrpSpPr/>
        <p:nvPr/>
      </p:nvGrpSpPr>
      <p:grpSpPr>
        <a:xfrm>
          <a:off x="0" y="0"/>
          <a:ext cx="0" cy="0"/>
          <a:chOff x="0" y="0"/>
          <a:chExt cx="0" cy="0"/>
        </a:xfrm>
      </p:grpSpPr>
      <p:sp>
        <p:nvSpPr>
          <p:cNvPr id="659" name="Google Shape;659;p6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60" name="Google Shape;660;p66"/>
          <p:cNvSpPr/>
          <p:nvPr/>
        </p:nvSpPr>
        <p:spPr>
          <a:xfrm>
            <a:off x="1" y="569214"/>
            <a:ext cx="8179500" cy="12384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61" name="Google Shape;661;p66"/>
          <p:cNvSpPr txBox="1">
            <a:spLocks noGrp="1"/>
          </p:cNvSpPr>
          <p:nvPr>
            <p:ph type="title"/>
          </p:nvPr>
        </p:nvSpPr>
        <p:spPr>
          <a:xfrm>
            <a:off x="1200566" y="815531"/>
            <a:ext cx="6737700" cy="750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Alcohol</a:t>
            </a:r>
            <a:endParaRPr sz="2800" b="0" i="0" u="none" strike="noStrike" cap="none">
              <a:solidFill>
                <a:srgbClr val="FFFFFF"/>
              </a:solidFill>
              <a:latin typeface="Corbel"/>
              <a:ea typeface="Corbel"/>
              <a:cs typeface="Corbel"/>
              <a:sym typeface="Corbel"/>
            </a:endParaRPr>
          </a:p>
        </p:txBody>
      </p:sp>
      <p:sp>
        <p:nvSpPr>
          <p:cNvPr id="662" name="Google Shape;662;p66"/>
          <p:cNvSpPr/>
          <p:nvPr/>
        </p:nvSpPr>
        <p:spPr>
          <a:xfrm>
            <a:off x="8260900" y="569214"/>
            <a:ext cx="888900" cy="1238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66"/>
          <p:cNvSpPr/>
          <p:nvPr/>
        </p:nvSpPr>
        <p:spPr>
          <a:xfrm>
            <a:off x="572" y="1894894"/>
            <a:ext cx="877200" cy="2672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66"/>
          <p:cNvSpPr/>
          <p:nvPr/>
        </p:nvSpPr>
        <p:spPr>
          <a:xfrm>
            <a:off x="959264" y="1894894"/>
            <a:ext cx="8190600" cy="26724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665" name="Google Shape;665;p66"/>
          <p:cNvSpPr txBox="1">
            <a:spLocks noGrp="1"/>
          </p:cNvSpPr>
          <p:nvPr>
            <p:ph type="body" idx="1"/>
          </p:nvPr>
        </p:nvSpPr>
        <p:spPr>
          <a:xfrm>
            <a:off x="1200565" y="1901585"/>
            <a:ext cx="67377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endParaRPr/>
          </a:p>
          <a:p>
            <a:pPr marL="0" marR="0" lvl="0" indent="0" algn="l" rtl="0">
              <a:lnSpc>
                <a:spcPct val="150000"/>
              </a:lnSpc>
              <a:spcBef>
                <a:spcPts val="700"/>
              </a:spcBef>
              <a:spcAft>
                <a:spcPts val="0"/>
              </a:spcAft>
              <a:buNone/>
            </a:pPr>
            <a:endParaRPr sz="1100" b="0" i="0" u="none" strike="noStrike" cap="none">
              <a:solidFill>
                <a:srgbClr val="595959"/>
              </a:solidFill>
              <a:latin typeface="Corbel"/>
              <a:ea typeface="Corbel"/>
              <a:cs typeface="Corbel"/>
              <a:sym typeface="Corbel"/>
            </a:endParaRPr>
          </a:p>
        </p:txBody>
      </p:sp>
      <p:pic>
        <p:nvPicPr>
          <p:cNvPr id="666" name="Google Shape;666;p66"/>
          <p:cNvPicPr preferRelativeResize="0"/>
          <p:nvPr/>
        </p:nvPicPr>
        <p:blipFill>
          <a:blip r:embed="rId3">
            <a:alphaModFix/>
          </a:blip>
          <a:stretch>
            <a:fillRect/>
          </a:stretch>
        </p:blipFill>
        <p:spPr>
          <a:xfrm>
            <a:off x="6645900" y="569225"/>
            <a:ext cx="1533600" cy="1238399"/>
          </a:xfrm>
          <a:prstGeom prst="rect">
            <a:avLst/>
          </a:prstGeom>
          <a:noFill/>
          <a:ln>
            <a:noFill/>
          </a:ln>
        </p:spPr>
      </p:pic>
      <p:pic>
        <p:nvPicPr>
          <p:cNvPr id="667" name="Google Shape;667;p66"/>
          <p:cNvPicPr preferRelativeResize="0"/>
          <p:nvPr/>
        </p:nvPicPr>
        <p:blipFill>
          <a:blip r:embed="rId4">
            <a:alphaModFix/>
          </a:blip>
          <a:stretch>
            <a:fillRect/>
          </a:stretch>
        </p:blipFill>
        <p:spPr>
          <a:xfrm>
            <a:off x="5081050" y="569225"/>
            <a:ext cx="1599500" cy="1238400"/>
          </a:xfrm>
          <a:prstGeom prst="rect">
            <a:avLst/>
          </a:prstGeom>
          <a:noFill/>
          <a:ln>
            <a:noFill/>
          </a:ln>
        </p:spPr>
      </p:pic>
      <p:pic>
        <p:nvPicPr>
          <p:cNvPr id="668" name="Google Shape;668;p66"/>
          <p:cNvPicPr preferRelativeResize="0"/>
          <p:nvPr/>
        </p:nvPicPr>
        <p:blipFill>
          <a:blip r:embed="rId5">
            <a:alphaModFix/>
          </a:blip>
          <a:stretch>
            <a:fillRect/>
          </a:stretch>
        </p:blipFill>
        <p:spPr>
          <a:xfrm>
            <a:off x="5875" y="0"/>
            <a:ext cx="9144000"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1"/>
        <p:cNvGrpSpPr/>
        <p:nvPr/>
      </p:nvGrpSpPr>
      <p:grpSpPr>
        <a:xfrm>
          <a:off x="0" y="0"/>
          <a:ext cx="0" cy="0"/>
          <a:chOff x="0" y="0"/>
          <a:chExt cx="0" cy="0"/>
        </a:xfrm>
      </p:grpSpPr>
      <p:sp>
        <p:nvSpPr>
          <p:cNvPr id="722" name="Google Shape;722;p7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723" name="Google Shape;723;p71"/>
          <p:cNvSpPr/>
          <p:nvPr/>
        </p:nvSpPr>
        <p:spPr>
          <a:xfrm>
            <a:off x="1" y="569214"/>
            <a:ext cx="8179500" cy="12384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724" name="Google Shape;724;p71"/>
          <p:cNvSpPr txBox="1">
            <a:spLocks noGrp="1"/>
          </p:cNvSpPr>
          <p:nvPr>
            <p:ph type="title"/>
          </p:nvPr>
        </p:nvSpPr>
        <p:spPr>
          <a:xfrm>
            <a:off x="367651" y="815525"/>
            <a:ext cx="7570500" cy="750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262626"/>
              </a:buClr>
              <a:buSzPts val="3600"/>
              <a:buFont typeface="Century Gothic"/>
              <a:buNone/>
            </a:pPr>
            <a:r>
              <a:rPr lang="en-GB" sz="2800">
                <a:latin typeface="Century Gothic"/>
                <a:ea typeface="Century Gothic"/>
                <a:cs typeface="Century Gothic"/>
                <a:sym typeface="Century Gothic"/>
              </a:rPr>
              <a:t>Genetic conditions </a:t>
            </a:r>
            <a:endParaRPr sz="2800" b="0" i="0" u="none" strike="noStrike" cap="none">
              <a:solidFill>
                <a:srgbClr val="FFFFFF"/>
              </a:solidFill>
              <a:latin typeface="Corbel"/>
              <a:ea typeface="Corbel"/>
              <a:cs typeface="Corbel"/>
              <a:sym typeface="Corbel"/>
            </a:endParaRPr>
          </a:p>
        </p:txBody>
      </p:sp>
      <p:sp>
        <p:nvSpPr>
          <p:cNvPr id="725" name="Google Shape;725;p71"/>
          <p:cNvSpPr/>
          <p:nvPr/>
        </p:nvSpPr>
        <p:spPr>
          <a:xfrm>
            <a:off x="8260900" y="569214"/>
            <a:ext cx="888900" cy="1238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71"/>
          <p:cNvSpPr/>
          <p:nvPr/>
        </p:nvSpPr>
        <p:spPr>
          <a:xfrm>
            <a:off x="572" y="1894894"/>
            <a:ext cx="877200" cy="2672400"/>
          </a:xfrm>
          <a:prstGeom prst="rect">
            <a:avLst/>
          </a:prstGeom>
          <a:solidFill>
            <a:srgbClr val="C8C8C8">
              <a:alpha val="4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71"/>
          <p:cNvSpPr/>
          <p:nvPr/>
        </p:nvSpPr>
        <p:spPr>
          <a:xfrm>
            <a:off x="959264" y="1894894"/>
            <a:ext cx="8190600" cy="26724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728" name="Google Shape;728;p71"/>
          <p:cNvSpPr txBox="1">
            <a:spLocks noGrp="1"/>
          </p:cNvSpPr>
          <p:nvPr>
            <p:ph type="body" idx="1"/>
          </p:nvPr>
        </p:nvSpPr>
        <p:spPr>
          <a:xfrm>
            <a:off x="1200565" y="1901585"/>
            <a:ext cx="6737700" cy="266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endParaRPr/>
          </a:p>
          <a:p>
            <a:pPr marL="0" marR="0" lvl="0" indent="0" algn="l" rtl="0">
              <a:lnSpc>
                <a:spcPct val="150000"/>
              </a:lnSpc>
              <a:spcBef>
                <a:spcPts val="700"/>
              </a:spcBef>
              <a:spcAft>
                <a:spcPts val="0"/>
              </a:spcAft>
              <a:buNone/>
            </a:pPr>
            <a:endParaRPr sz="1100" b="0" i="0" u="none" strike="noStrike" cap="none">
              <a:solidFill>
                <a:srgbClr val="595959"/>
              </a:solidFill>
              <a:latin typeface="Corbel"/>
              <a:ea typeface="Corbel"/>
              <a:cs typeface="Corbel"/>
              <a:sym typeface="Corbel"/>
            </a:endParaRPr>
          </a:p>
        </p:txBody>
      </p:sp>
      <p:sp>
        <p:nvSpPr>
          <p:cNvPr id="729" name="Google Shape;729;p71"/>
          <p:cNvSpPr txBox="1">
            <a:spLocks noGrp="1"/>
          </p:cNvSpPr>
          <p:nvPr>
            <p:ph type="body" idx="1"/>
          </p:nvPr>
        </p:nvSpPr>
        <p:spPr>
          <a:xfrm>
            <a:off x="1200575" y="1901575"/>
            <a:ext cx="7943400" cy="2665800"/>
          </a:xfrm>
          <a:prstGeom prst="rect">
            <a:avLst/>
          </a:prstGeom>
          <a:noFill/>
          <a:ln>
            <a:noFill/>
          </a:ln>
        </p:spPr>
        <p:txBody>
          <a:bodyPr spcFirstLastPara="1" wrap="square" lIns="68575" tIns="34275" rIns="68575" bIns="34275" anchor="ctr" anchorCtr="0">
            <a:noAutofit/>
          </a:bodyPr>
          <a:lstStyle/>
          <a:p>
            <a:pPr marL="0" lvl="0" indent="0" algn="l" rtl="0">
              <a:lnSpc>
                <a:spcPct val="150000"/>
              </a:lnSpc>
              <a:spcBef>
                <a:spcPts val="0"/>
              </a:spcBef>
              <a:spcAft>
                <a:spcPts val="0"/>
              </a:spcAft>
              <a:buNone/>
            </a:pPr>
            <a:r>
              <a:rPr lang="en-GB">
                <a:solidFill>
                  <a:schemeClr val="dk1"/>
                </a:solidFill>
                <a:latin typeface="Corbel"/>
                <a:ea typeface="Corbel"/>
                <a:cs typeface="Corbel"/>
                <a:sym typeface="Corbel"/>
              </a:rPr>
              <a:t>•more than 50 percent of miscarriages in the early stages of pregnancy are due to abnormalities of the chromosomes.</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•Examples: </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en-GB">
                <a:solidFill>
                  <a:schemeClr val="dk1"/>
                </a:solidFill>
                <a:latin typeface="Corbel"/>
                <a:ea typeface="Corbel"/>
                <a:cs typeface="Corbel"/>
                <a:sym typeface="Corbel"/>
              </a:rPr>
              <a:t>Cystic fibrosis</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Marfan syndrome</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PCKD</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Neurofibromatosis. </a:t>
            </a: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p:txBody>
      </p:sp>
      <p:pic>
        <p:nvPicPr>
          <p:cNvPr id="730" name="Google Shape;730;p71"/>
          <p:cNvPicPr preferRelativeResize="0"/>
          <p:nvPr/>
        </p:nvPicPr>
        <p:blipFill>
          <a:blip r:embed="rId3">
            <a:alphaModFix/>
          </a:blip>
          <a:stretch>
            <a:fillRect/>
          </a:stretch>
        </p:blipFill>
        <p:spPr>
          <a:xfrm>
            <a:off x="4496575" y="569225"/>
            <a:ext cx="3682925" cy="1238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2"/>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t>Summary </a:t>
            </a:r>
            <a:endParaRPr/>
          </a:p>
        </p:txBody>
      </p:sp>
      <p:graphicFrame>
        <p:nvGraphicFramePr>
          <p:cNvPr id="736" name="Google Shape;736;p72"/>
          <p:cNvGraphicFramePr/>
          <p:nvPr/>
        </p:nvGraphicFramePr>
        <p:xfrm>
          <a:off x="952500" y="2000250"/>
          <a:ext cx="7239000" cy="1859220"/>
        </p:xfrm>
        <a:graphic>
          <a:graphicData uri="http://schemas.openxmlformats.org/drawingml/2006/table">
            <a:tbl>
              <a:tblPr>
                <a:noFill/>
                <a:tableStyleId>{9C10BB4B-3C6C-4AB0-B8A6-CCF068AE0D4E}</a:tableStyleId>
              </a:tblPr>
              <a:tblGrid>
                <a:gridCol w="3619500"/>
                <a:gridCol w="3619500"/>
              </a:tblGrid>
              <a:tr h="381000">
                <a:tc>
                  <a:txBody>
                    <a:bodyPr/>
                    <a:lstStyle/>
                    <a:p>
                      <a:pPr marL="0" lvl="0" indent="0" algn="l" rtl="0">
                        <a:spcBef>
                          <a:spcPts val="0"/>
                        </a:spcBef>
                        <a:spcAft>
                          <a:spcPts val="0"/>
                        </a:spcAft>
                        <a:buNone/>
                      </a:pPr>
                      <a:r>
                        <a:rPr lang="en-GB"/>
                        <a:t>Preconception and early pregnancy counselling</a:t>
                      </a:r>
                      <a:endParaRPr/>
                    </a:p>
                  </a:txBody>
                  <a:tcPr marL="91425" marR="91425" marT="91425" marB="91425"/>
                </a:tc>
                <a:tc>
                  <a:txBody>
                    <a:bodyPr/>
                    <a:lstStyle/>
                    <a:p>
                      <a:pPr marL="0" lvl="0" indent="0" algn="l" rtl="0">
                        <a:spcBef>
                          <a:spcPts val="0"/>
                        </a:spcBef>
                        <a:spcAft>
                          <a:spcPts val="0"/>
                        </a:spcAft>
                        <a:buNone/>
                      </a:pPr>
                      <a:r>
                        <a:rPr lang="en-GB"/>
                        <a:t>Smoking, alcohol, illisting drug, diet, supplementation (folate, vit D, Iron), chronic diseases, screening, Review medications, problem in previous pregnancy, vaccinations.</a:t>
                      </a:r>
                      <a:endParaRPr/>
                    </a:p>
                  </a:txBody>
                  <a:tcPr marL="91425" marR="91425" marT="91425" marB="91425"/>
                </a:tc>
              </a:tr>
              <a:tr h="381000">
                <a:tc>
                  <a:txBody>
                    <a:bodyPr/>
                    <a:lstStyle/>
                    <a:p>
                      <a:pPr marL="0" lvl="0" indent="0" algn="l" rtl="0">
                        <a:spcBef>
                          <a:spcPts val="0"/>
                        </a:spcBef>
                        <a:spcAft>
                          <a:spcPts val="0"/>
                        </a:spcAft>
                        <a:buNone/>
                      </a:pPr>
                      <a:r>
                        <a:rPr lang="en-GB"/>
                        <a:t>Antenatal care </a:t>
                      </a:r>
                      <a:endParaRPr/>
                    </a:p>
                  </a:txBody>
                  <a:tcPr marL="91425" marR="91425" marT="91425" marB="91425"/>
                </a:tc>
                <a:tc>
                  <a:txBody>
                    <a:bodyPr/>
                    <a:lstStyle/>
                    <a:p>
                      <a:pPr marL="0" lvl="0" indent="0" algn="l" rtl="0">
                        <a:spcBef>
                          <a:spcPts val="0"/>
                        </a:spcBef>
                        <a:spcAft>
                          <a:spcPts val="0"/>
                        </a:spcAft>
                        <a:buNone/>
                      </a:pPr>
                      <a:r>
                        <a:rPr lang="en-GB"/>
                        <a:t>Pregnancy test, visits(16, 28, 34, 36, 38), if nulliparous (+ 25, 31), </a:t>
                      </a:r>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5"/>
        <p:cNvGrpSpPr/>
        <p:nvPr/>
      </p:nvGrpSpPr>
      <p:grpSpPr>
        <a:xfrm>
          <a:off x="0" y="0"/>
          <a:ext cx="0" cy="0"/>
          <a:chOff x="0" y="0"/>
          <a:chExt cx="0" cy="0"/>
        </a:xfrm>
      </p:grpSpPr>
      <p:sp>
        <p:nvSpPr>
          <p:cNvPr id="756" name="Google Shape;756;p7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grpSp>
        <p:nvGrpSpPr>
          <p:cNvPr id="757" name="Google Shape;757;p75"/>
          <p:cNvGrpSpPr/>
          <p:nvPr/>
        </p:nvGrpSpPr>
        <p:grpSpPr>
          <a:xfrm>
            <a:off x="-247255" y="-44532"/>
            <a:ext cx="9386888" cy="5192849"/>
            <a:chOff x="-329674" y="-51881"/>
            <a:chExt cx="12515851" cy="6923798"/>
          </a:xfrm>
        </p:grpSpPr>
        <p:sp>
          <p:nvSpPr>
            <p:cNvPr id="758" name="Google Shape;758;p75"/>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75"/>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75"/>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75"/>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75"/>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75"/>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75"/>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75"/>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75"/>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75"/>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75"/>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75"/>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75"/>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75"/>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75"/>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75"/>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75"/>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75"/>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75"/>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7" name="Google Shape;777;p75"/>
          <p:cNvGrpSpPr/>
          <p:nvPr/>
        </p:nvGrpSpPr>
        <p:grpSpPr>
          <a:xfrm>
            <a:off x="1251970" y="889862"/>
            <a:ext cx="6636259" cy="3358450"/>
            <a:chOff x="1669293" y="1186483"/>
            <a:chExt cx="8848345" cy="4477933"/>
          </a:xfrm>
        </p:grpSpPr>
        <p:sp>
          <p:nvSpPr>
            <p:cNvPr id="778" name="Google Shape;778;p75"/>
            <p:cNvSpPr/>
            <p:nvPr/>
          </p:nvSpPr>
          <p:spPr>
            <a:xfrm>
              <a:off x="1674042" y="1186483"/>
              <a:ext cx="8843596" cy="716184"/>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75"/>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75"/>
            <p:cNvSpPr/>
            <p:nvPr/>
          </p:nvSpPr>
          <p:spPr>
            <a:xfrm>
              <a:off x="1669293" y="1991156"/>
              <a:ext cx="8845667" cy="3322196"/>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1" name="Google Shape;781;p75"/>
          <p:cNvSpPr txBox="1">
            <a:spLocks noGrp="1"/>
          </p:cNvSpPr>
          <p:nvPr>
            <p:ph type="ctrTitle"/>
          </p:nvPr>
        </p:nvSpPr>
        <p:spPr>
          <a:xfrm>
            <a:off x="1309344" y="1864257"/>
            <a:ext cx="6508242" cy="1309878"/>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rgbClr val="FFFFFF"/>
              </a:buClr>
              <a:buSzPts val="3800"/>
              <a:buFont typeface="Calibri"/>
              <a:buNone/>
            </a:pPr>
            <a:r>
              <a:rPr lang="en-GB" sz="3800" b="0" i="0" u="none" strike="noStrike" cap="none" dirty="0">
                <a:solidFill>
                  <a:srgbClr val="FFFFFF"/>
                </a:solidFill>
                <a:latin typeface="Calibri"/>
                <a:ea typeface="Calibri"/>
                <a:cs typeface="Calibri"/>
                <a:sym typeface="Calibri"/>
              </a:rPr>
              <a:t>Social and Physical Determinants of Maternal </a:t>
            </a:r>
            <a:r>
              <a:rPr lang="en-GB" sz="3800" b="0" i="0" u="none" strike="noStrike" cap="none" dirty="0" smtClean="0">
                <a:solidFill>
                  <a:srgbClr val="FFFFFF"/>
                </a:solidFill>
                <a:latin typeface="Calibri"/>
                <a:ea typeface="Calibri"/>
                <a:cs typeface="Calibri"/>
                <a:sym typeface="Calibri"/>
              </a:rPr>
              <a:t>Health</a:t>
            </a:r>
            <a:endParaRPr sz="11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5"/>
        <p:cNvGrpSpPr/>
        <p:nvPr/>
      </p:nvGrpSpPr>
      <p:grpSpPr>
        <a:xfrm>
          <a:off x="0" y="0"/>
          <a:ext cx="0" cy="0"/>
          <a:chOff x="0" y="0"/>
          <a:chExt cx="0" cy="0"/>
        </a:xfrm>
      </p:grpSpPr>
      <p:sp>
        <p:nvSpPr>
          <p:cNvPr id="786" name="Google Shape;786;p76"/>
          <p:cNvSpPr/>
          <p:nvPr/>
        </p:nvSpPr>
        <p:spPr>
          <a:xfrm>
            <a:off x="0" y="571499"/>
            <a:ext cx="6856214" cy="4000501"/>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76"/>
          <p:cNvSpPr/>
          <p:nvPr/>
        </p:nvSpPr>
        <p:spPr>
          <a:xfrm>
            <a:off x="6952697" y="571499"/>
            <a:ext cx="2193989" cy="4000501"/>
          </a:xfrm>
          <a:prstGeom prst="rect">
            <a:avLst/>
          </a:prstGeom>
          <a:solidFill>
            <a:srgbClr val="C8C8C8">
              <a:alpha val="4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76"/>
          <p:cNvSpPr/>
          <p:nvPr/>
        </p:nvSpPr>
        <p:spPr>
          <a:xfrm>
            <a:off x="1" y="97971"/>
            <a:ext cx="9143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orbel"/>
              <a:ea typeface="Corbel"/>
              <a:cs typeface="Corbel"/>
              <a:sym typeface="Corbel"/>
            </a:endParaRPr>
          </a:p>
        </p:txBody>
      </p:sp>
      <p:sp>
        <p:nvSpPr>
          <p:cNvPr id="789" name="Google Shape;789;p76"/>
          <p:cNvSpPr/>
          <p:nvPr/>
        </p:nvSpPr>
        <p:spPr>
          <a:xfrm>
            <a:off x="181737" y="97971"/>
            <a:ext cx="8780525" cy="1090008"/>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76"/>
          <p:cNvSpPr txBox="1">
            <a:spLocks noGrp="1"/>
          </p:cNvSpPr>
          <p:nvPr>
            <p:ph type="title"/>
          </p:nvPr>
        </p:nvSpPr>
        <p:spPr>
          <a:xfrm>
            <a:off x="333375" y="0"/>
            <a:ext cx="8679300" cy="1089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4100"/>
              <a:buFont typeface="Calibri"/>
              <a:buNone/>
            </a:pPr>
            <a:r>
              <a:rPr lang="en-GB" sz="2800" b="1">
                <a:solidFill>
                  <a:srgbClr val="FFFFFF"/>
                </a:solidFill>
                <a:latin typeface="Arial"/>
                <a:ea typeface="Arial"/>
                <a:cs typeface="Arial"/>
                <a:sym typeface="Arial"/>
              </a:rPr>
              <a:t>Social and Physical Determinants of maternal Child Health </a:t>
            </a:r>
            <a:endParaRPr sz="2800" b="0" i="0" u="none" strike="noStrike" cap="none">
              <a:solidFill>
                <a:srgbClr val="FFFFFF"/>
              </a:solidFill>
              <a:latin typeface="Calibri"/>
              <a:ea typeface="Calibri"/>
              <a:cs typeface="Calibri"/>
              <a:sym typeface="Calibri"/>
            </a:endParaRPr>
          </a:p>
        </p:txBody>
      </p:sp>
      <p:sp>
        <p:nvSpPr>
          <p:cNvPr id="791" name="Google Shape;791;p76"/>
          <p:cNvSpPr txBox="1">
            <a:spLocks noGrp="1"/>
          </p:cNvSpPr>
          <p:nvPr>
            <p:ph type="body" idx="1"/>
          </p:nvPr>
        </p:nvSpPr>
        <p:spPr>
          <a:xfrm>
            <a:off x="181725" y="1371600"/>
            <a:ext cx="7819200" cy="3429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GB">
                <a:solidFill>
                  <a:schemeClr val="dk1"/>
                </a:solidFill>
                <a:latin typeface="Calibri"/>
                <a:ea typeface="Calibri"/>
                <a:cs typeface="Calibri"/>
                <a:sym typeface="Calibri"/>
              </a:rPr>
              <a:t>A </a:t>
            </a:r>
            <a:r>
              <a:rPr lang="en-GB">
                <a:solidFill>
                  <a:schemeClr val="dk1"/>
                </a:solidFill>
                <a:latin typeface="Arial"/>
                <a:ea typeface="Arial"/>
                <a:cs typeface="Arial"/>
                <a:sym typeface="Arial"/>
              </a:rPr>
              <a:t>range of biological, social, environmental, and physical factors have been linked to maternal, infant, and child health outcomes.</a:t>
            </a:r>
            <a:endParaRPr>
              <a:solidFill>
                <a:schemeClr val="dk1"/>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2400" b="1">
              <a:solidFill>
                <a:schemeClr val="dk1"/>
              </a:solidFill>
              <a:latin typeface="Calibri"/>
              <a:ea typeface="Calibri"/>
              <a:cs typeface="Calibri"/>
              <a:sym typeface="Calibri"/>
            </a:endParaRPr>
          </a:p>
          <a:p>
            <a:pPr marL="171450" marR="0" lvl="0" indent="0" algn="l" rtl="0">
              <a:lnSpc>
                <a:spcPct val="90000"/>
              </a:lnSpc>
              <a:spcBef>
                <a:spcPts val="750"/>
              </a:spcBef>
              <a:spcAft>
                <a:spcPts val="0"/>
              </a:spcAft>
              <a:buNone/>
            </a:pPr>
            <a:endParaRPr sz="2100">
              <a:solidFill>
                <a:schemeClr val="dk1"/>
              </a:solidFill>
              <a:latin typeface="Calibri"/>
              <a:ea typeface="Calibri"/>
              <a:cs typeface="Calibri"/>
              <a:sym typeface="Calibri"/>
            </a:endParaRPr>
          </a:p>
        </p:txBody>
      </p:sp>
      <p:pic>
        <p:nvPicPr>
          <p:cNvPr id="792" name="Google Shape;792;p76"/>
          <p:cNvPicPr preferRelativeResize="0"/>
          <p:nvPr/>
        </p:nvPicPr>
        <p:blipFill>
          <a:blip r:embed="rId3">
            <a:alphaModFix/>
          </a:blip>
          <a:stretch>
            <a:fillRect/>
          </a:stretch>
        </p:blipFill>
        <p:spPr>
          <a:xfrm>
            <a:off x="333375" y="2107400"/>
            <a:ext cx="6522850" cy="3036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07"/>
          <p:cNvSpPr/>
          <p:nvPr/>
        </p:nvSpPr>
        <p:spPr>
          <a:xfrm>
            <a:off x="0" y="0"/>
            <a:ext cx="9144000" cy="5143500"/>
          </a:xfrm>
          <a:prstGeom prst="rect">
            <a:avLst/>
          </a:prstGeom>
          <a:solidFill>
            <a:srgbClr val="5A6F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32" name="Google Shape;832;p107"/>
          <p:cNvSpPr/>
          <p:nvPr/>
        </p:nvSpPr>
        <p:spPr>
          <a:xfrm>
            <a:off x="357759" y="360045"/>
            <a:ext cx="8428482" cy="442341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833" name="Google Shape;833;p107"/>
          <p:cNvPicPr preferRelativeResize="0">
            <a:picLocks noGrp="1"/>
          </p:cNvPicPr>
          <p:nvPr>
            <p:ph type="body" idx="1"/>
          </p:nvPr>
        </p:nvPicPr>
        <p:blipFill rotWithShape="1">
          <a:blip r:embed="rId3">
            <a:alphaModFix/>
          </a:blip>
          <a:srcRect/>
          <a:stretch/>
        </p:blipFill>
        <p:spPr>
          <a:xfrm>
            <a:off x="482600" y="1140460"/>
            <a:ext cx="8178799" cy="2862580"/>
          </a:xfrm>
          <a:prstGeom prst="rect">
            <a:avLst/>
          </a:prstGeom>
          <a:noFill/>
          <a:ln>
            <a:noFill/>
          </a:ln>
        </p:spPr>
      </p:pic>
    </p:spTree>
    <p:extLst>
      <p:ext uri="{BB962C8B-B14F-4D97-AF65-F5344CB8AC3E}">
        <p14:creationId xmlns:p14="http://schemas.microsoft.com/office/powerpoint/2010/main" val="120638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192" name="Rectangle 191">
            <a:extLst>
              <a:ext uri="{FF2B5EF4-FFF2-40B4-BE49-F238E27FC236}">
                <a16:creationId xmlns:a16="http://schemas.microsoft.com/office/drawing/2014/main" xmlns="" id="{14A2F755-5219-4C4E-9378-2C80BB08DF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3" name="Freeform: Shape 192">
            <a:extLst>
              <a:ext uri="{FF2B5EF4-FFF2-40B4-BE49-F238E27FC236}">
                <a16:creationId xmlns:a16="http://schemas.microsoft.com/office/drawing/2014/main" xmlns="" id="{9A87AD7E-457F-4836-8DDE-FFE0F00938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321550"/>
            <a:ext cx="9144312"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82A4E9A9-508E-4BB5-98E9-D42B3DA426AC}"/>
              </a:ext>
            </a:extLst>
          </p:cNvPr>
          <p:cNvSpPr>
            <a:spLocks noGrp="1"/>
          </p:cNvSpPr>
          <p:nvPr>
            <p:ph type="title"/>
          </p:nvPr>
        </p:nvSpPr>
        <p:spPr>
          <a:xfrm>
            <a:off x="720737" y="373607"/>
            <a:ext cx="7702210" cy="959176"/>
          </a:xfrm>
        </p:spPr>
        <p:txBody>
          <a:bodyPr>
            <a:normAutofit/>
          </a:bodyPr>
          <a:lstStyle/>
          <a:p>
            <a:pPr algn="l" rtl="0"/>
            <a:r>
              <a:rPr lang="en-GB" sz="3100" dirty="0">
                <a:solidFill>
                  <a:schemeClr val="bg1"/>
                </a:solidFill>
              </a:rPr>
              <a:t>1- Biological Determinants:</a:t>
            </a:r>
            <a:br>
              <a:rPr lang="en-GB" sz="3100" dirty="0">
                <a:solidFill>
                  <a:schemeClr val="bg1"/>
                </a:solidFill>
              </a:rPr>
            </a:br>
            <a:endParaRPr lang="en-US" sz="3100" dirty="0">
              <a:solidFill>
                <a:schemeClr val="bg1"/>
              </a:solidFill>
            </a:endParaRPr>
          </a:p>
        </p:txBody>
      </p:sp>
      <p:pic>
        <p:nvPicPr>
          <p:cNvPr id="172" name="Graphic 171" descr="Baby Crawling">
            <a:extLst>
              <a:ext uri="{FF2B5EF4-FFF2-40B4-BE49-F238E27FC236}">
                <a16:creationId xmlns:a16="http://schemas.microsoft.com/office/drawing/2014/main" xmlns="" id="{8AC745FC-3D0E-4B09-A209-6FDCF1F256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9347" y="2242152"/>
            <a:ext cx="1952539" cy="1952539"/>
          </a:xfrm>
          <a:prstGeom prst="rect">
            <a:avLst/>
          </a:prstGeom>
          <a:effectLst/>
        </p:spPr>
      </p:pic>
      <p:sp>
        <p:nvSpPr>
          <p:cNvPr id="808" name="Google Shape;808;p104"/>
          <p:cNvSpPr txBox="1">
            <a:spLocks noGrp="1"/>
          </p:cNvSpPr>
          <p:nvPr>
            <p:ph type="body" idx="1"/>
          </p:nvPr>
        </p:nvSpPr>
        <p:spPr>
          <a:xfrm>
            <a:off x="2937934" y="1896533"/>
            <a:ext cx="6112934" cy="2785534"/>
          </a:xfrm>
          <a:prstGeom prst="rect">
            <a:avLst/>
          </a:prstGeom>
        </p:spPr>
        <p:txBody>
          <a:bodyPr spcFirstLastPara="1" lIns="68575" tIns="34275" rIns="68575" bIns="34275" anchorCtr="0">
            <a:normAutofit lnSpcReduction="10000"/>
          </a:bodyPr>
          <a:lstStyle/>
          <a:p>
            <a:pPr marL="177800" marR="0" lvl="0" indent="-25400" algn="l" rtl="0">
              <a:spcBef>
                <a:spcPts val="0"/>
              </a:spcBef>
              <a:spcAft>
                <a:spcPts val="0"/>
              </a:spcAft>
              <a:buClr>
                <a:schemeClr val="dk1"/>
              </a:buClr>
              <a:buSzPts val="2400"/>
              <a:buFont typeface="Arial"/>
              <a:buNone/>
            </a:pPr>
            <a:endParaRPr lang="en-US" sz="2400" b="0" i="0" u="none" strike="noStrike" cap="none" dirty="0">
              <a:latin typeface="Calibri"/>
              <a:ea typeface="Calibri"/>
              <a:cs typeface="Calibri"/>
              <a:sym typeface="Calibri"/>
            </a:endParaRPr>
          </a:p>
          <a:p>
            <a:pPr marL="0" marR="0" lvl="0" indent="0" algn="l" rtl="0">
              <a:spcBef>
                <a:spcPts val="800"/>
              </a:spcBef>
              <a:spcAft>
                <a:spcPts val="0"/>
              </a:spcAft>
              <a:buClr>
                <a:schemeClr val="dk1"/>
              </a:buClr>
              <a:buSzPts val="2400"/>
              <a:buFont typeface="Arial"/>
              <a:buNone/>
            </a:pPr>
            <a:r>
              <a:rPr lang="en-US" sz="2400" b="0" i="0" u="none" strike="noStrike" cap="none" dirty="0">
                <a:latin typeface="Calibri"/>
                <a:ea typeface="Calibri"/>
                <a:cs typeface="Calibri"/>
                <a:sym typeface="Calibri"/>
              </a:rPr>
              <a:t>- Birth weight </a:t>
            </a:r>
            <a:endParaRPr lang="en-US" sz="2400" dirty="0"/>
          </a:p>
          <a:p>
            <a:pPr marL="0" marR="0" lvl="0" indent="0" algn="l" rtl="0">
              <a:spcBef>
                <a:spcPts val="800"/>
              </a:spcBef>
              <a:spcAft>
                <a:spcPts val="0"/>
              </a:spcAft>
              <a:buClr>
                <a:schemeClr val="dk1"/>
              </a:buClr>
              <a:buSzPts val="2400"/>
              <a:buFont typeface="Arial"/>
              <a:buNone/>
            </a:pPr>
            <a:r>
              <a:rPr lang="en-US" sz="2400" b="0" i="0" u="none" strike="noStrike" cap="none" dirty="0">
                <a:latin typeface="Calibri"/>
                <a:ea typeface="Calibri"/>
                <a:cs typeface="Calibri"/>
                <a:sym typeface="Calibri"/>
              </a:rPr>
              <a:t>- Age of The Mother </a:t>
            </a:r>
            <a:endParaRPr lang="en-US" sz="2400" dirty="0"/>
          </a:p>
          <a:p>
            <a:pPr marL="177800" marR="0" lvl="0" indent="-177800" algn="l" rtl="0">
              <a:spcBef>
                <a:spcPts val="800"/>
              </a:spcBef>
              <a:spcAft>
                <a:spcPts val="0"/>
              </a:spcAft>
              <a:buClr>
                <a:schemeClr val="dk1"/>
              </a:buClr>
              <a:buSzPts val="2400"/>
              <a:buFont typeface="Arial"/>
              <a:buChar char="-"/>
            </a:pPr>
            <a:r>
              <a:rPr lang="en-US" sz="2400" b="0" i="0" u="none" strike="noStrike" cap="none" dirty="0">
                <a:latin typeface="Calibri"/>
                <a:ea typeface="Calibri"/>
                <a:cs typeface="Calibri"/>
                <a:sym typeface="Calibri"/>
              </a:rPr>
              <a:t>Repeated pregnancies (why?)</a:t>
            </a:r>
            <a:endParaRPr lang="en-US" sz="2400" dirty="0"/>
          </a:p>
          <a:p>
            <a:pPr marL="177800" marR="0" lvl="0" indent="-177800" algn="l" rtl="0">
              <a:spcBef>
                <a:spcPts val="800"/>
              </a:spcBef>
              <a:spcAft>
                <a:spcPts val="0"/>
              </a:spcAft>
              <a:buClr>
                <a:schemeClr val="dk1"/>
              </a:buClr>
              <a:buSzPts val="2400"/>
              <a:buFont typeface="Arial"/>
              <a:buChar char="-"/>
            </a:pPr>
            <a:r>
              <a:rPr lang="en-US" sz="2400" b="0" i="0" u="none" strike="noStrike" cap="none" dirty="0">
                <a:latin typeface="Calibri"/>
                <a:ea typeface="Calibri"/>
                <a:cs typeface="Calibri"/>
                <a:sym typeface="Calibri"/>
              </a:rPr>
              <a:t>Birth Spacing: &lt; 1 year = 2-4 times risk of mortality. </a:t>
            </a:r>
            <a:endParaRPr lang="en-US" sz="2400" dirty="0"/>
          </a:p>
          <a:p>
            <a:pPr marL="177800" marR="0" lvl="0" indent="-177800" algn="l" rtl="0">
              <a:spcBef>
                <a:spcPts val="800"/>
              </a:spcBef>
              <a:spcAft>
                <a:spcPts val="0"/>
              </a:spcAft>
              <a:buClr>
                <a:schemeClr val="dk1"/>
              </a:buClr>
              <a:buSzPts val="2400"/>
              <a:buFont typeface="Arial"/>
              <a:buChar char="-"/>
            </a:pPr>
            <a:r>
              <a:rPr lang="en-US" sz="2400" b="0" i="0" u="none" strike="noStrike" cap="none" dirty="0">
                <a:latin typeface="Calibri"/>
                <a:ea typeface="Calibri"/>
                <a:cs typeface="Calibri"/>
                <a:sym typeface="Calibri"/>
              </a:rPr>
              <a:t>Multiple Births</a:t>
            </a:r>
            <a:endParaRPr lang="en-US" sz="2400" dirty="0"/>
          </a:p>
        </p:txBody>
      </p:sp>
    </p:spTree>
    <p:extLst>
      <p:ext uri="{BB962C8B-B14F-4D97-AF65-F5344CB8AC3E}">
        <p14:creationId xmlns:p14="http://schemas.microsoft.com/office/powerpoint/2010/main" val="51667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5"/>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t>Facts:</a:t>
            </a:r>
            <a:endParaRPr/>
          </a:p>
        </p:txBody>
      </p:sp>
      <p:sp>
        <p:nvSpPr>
          <p:cNvPr id="294" name="Google Shape;294;p25"/>
          <p:cNvSpPr txBox="1">
            <a:spLocks noGrp="1"/>
          </p:cNvSpPr>
          <p:nvPr>
            <p:ph type="body" idx="1"/>
          </p:nvPr>
        </p:nvSpPr>
        <p:spPr>
          <a:xfrm>
            <a:off x="1142999" y="1268958"/>
            <a:ext cx="7431833" cy="34290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3</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More than 135 million women give birth per year</a:t>
            </a:r>
            <a:endParaRPr sz="2400" b="1" dirty="0">
              <a:solidFill>
                <a:srgbClr val="00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850" dirty="0">
                <a:solidFill>
                  <a:schemeClr val="accent2"/>
                </a:solidFill>
                <a:latin typeface="Verdana"/>
                <a:ea typeface="Verdana"/>
                <a:cs typeface="Verdana"/>
                <a:sym typeface="Verdana"/>
              </a:rPr>
              <a:t>About 20 million of them are estimated to experience pregnancy-related illness after childbirth. The list of morbidities is long and diverse, and includes fever, anaemia, fistula, incontinence, infertility and depression. Women who suffer from fistula are often stigmatized and ostracized by their husbands, families and communities.</a:t>
            </a:r>
            <a:endParaRPr sz="850" dirty="0">
              <a:solidFill>
                <a:schemeClr val="accent2"/>
              </a:solidFill>
              <a:latin typeface="Verdana"/>
              <a:ea typeface="Verdana"/>
              <a:cs typeface="Verdana"/>
              <a:sym typeface="Verdana"/>
            </a:endParaRPr>
          </a:p>
          <a:p>
            <a:pPr marL="0" lvl="0" indent="0" algn="l" rtl="0">
              <a:spcBef>
                <a:spcPts val="140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4</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About 16 million girls aged between 15 and 19 give birth each year</a:t>
            </a:r>
            <a:endParaRPr sz="2400" b="1" dirty="0">
              <a:solidFill>
                <a:srgbClr val="00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850" dirty="0">
                <a:solidFill>
                  <a:srgbClr val="000000"/>
                </a:solidFill>
                <a:latin typeface="Verdana"/>
                <a:ea typeface="Verdana"/>
                <a:cs typeface="Verdana"/>
                <a:sym typeface="Verdana"/>
              </a:rPr>
              <a:t>They account for more than 10% of all births. In the developing world, about 90% of the births to adolescents occur in marriage. In low- and middle-income countries, complications from pregnancy and childbirth are the leading cause of death among girls 15-19.</a:t>
            </a:r>
            <a:endParaRPr sz="850" dirty="0">
              <a:solidFill>
                <a:srgbClr val="000000"/>
              </a:solidFill>
              <a:latin typeface="Verdana"/>
              <a:ea typeface="Verdana"/>
              <a:cs typeface="Verdana"/>
              <a:sym typeface="Verdana"/>
            </a:endParaRPr>
          </a:p>
          <a:p>
            <a:pPr marL="0" lvl="0" indent="0" algn="l" rtl="0">
              <a:spcBef>
                <a:spcPts val="1400"/>
              </a:spcBef>
              <a:spcAft>
                <a:spcPts val="0"/>
              </a:spcAft>
              <a:buNone/>
            </a:pPr>
            <a:endParaRP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4"/>
        <p:cNvGrpSpPr/>
        <p:nvPr/>
      </p:nvGrpSpPr>
      <p:grpSpPr>
        <a:xfrm>
          <a:off x="0" y="0"/>
          <a:ext cx="0" cy="0"/>
          <a:chOff x="0" y="0"/>
          <a:chExt cx="0" cy="0"/>
        </a:xfrm>
      </p:grpSpPr>
      <p:sp>
        <p:nvSpPr>
          <p:cNvPr id="805" name="Google Shape;805;p78"/>
          <p:cNvSpPr txBox="1">
            <a:spLocks noGrp="1"/>
          </p:cNvSpPr>
          <p:nvPr>
            <p:ph type="title"/>
          </p:nvPr>
        </p:nvSpPr>
        <p:spPr>
          <a:xfrm>
            <a:off x="652653" y="181548"/>
            <a:ext cx="7838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GB" sz="2800" b="1" i="0" u="none" strike="noStrike" cap="none">
                <a:solidFill>
                  <a:srgbClr val="FFFFFF"/>
                </a:solidFill>
                <a:latin typeface="Arial"/>
                <a:ea typeface="Arial"/>
                <a:cs typeface="Arial"/>
                <a:sym typeface="Arial"/>
              </a:rPr>
              <a:t>2- Social Determinants:</a:t>
            </a:r>
            <a:endParaRPr sz="2800" b="1" i="0" u="none" strike="noStrike" cap="none">
              <a:solidFill>
                <a:srgbClr val="FFFFFF"/>
              </a:solidFill>
              <a:latin typeface="Arial"/>
              <a:ea typeface="Arial"/>
              <a:cs typeface="Arial"/>
              <a:sym typeface="Arial"/>
            </a:endParaRPr>
          </a:p>
        </p:txBody>
      </p:sp>
      <p:sp>
        <p:nvSpPr>
          <p:cNvPr id="806" name="Google Shape;806;p78"/>
          <p:cNvSpPr/>
          <p:nvPr/>
        </p:nvSpPr>
        <p:spPr>
          <a:xfrm>
            <a:off x="750655" y="1532852"/>
            <a:ext cx="7642689" cy="60512"/>
          </a:xfrm>
          <a:prstGeom prst="rect">
            <a:avLst/>
          </a:prstGeom>
          <a:solidFill>
            <a:srgbClr val="7F7F7F">
              <a:alpha val="6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07" name="Google Shape;807;p78"/>
          <p:cNvGrpSpPr/>
          <p:nvPr/>
        </p:nvGrpSpPr>
        <p:grpSpPr>
          <a:xfrm>
            <a:off x="376407" y="2571761"/>
            <a:ext cx="8391181" cy="1250859"/>
            <a:chOff x="1081" y="731262"/>
            <a:chExt cx="8391181" cy="1250859"/>
          </a:xfrm>
        </p:grpSpPr>
        <p:sp>
          <p:nvSpPr>
            <p:cNvPr id="808" name="Google Shape;808;p78"/>
            <p:cNvSpPr/>
            <p:nvPr/>
          </p:nvSpPr>
          <p:spPr>
            <a:xfrm>
              <a:off x="204346" y="731262"/>
              <a:ext cx="635853" cy="635853"/>
            </a:xfrm>
            <a:prstGeom prst="ellipse">
              <a:avLst/>
            </a:prstGeom>
            <a:solidFill>
              <a:schemeClr val="lt1">
                <a:alpha val="0"/>
              </a:schemeClr>
            </a:solidFill>
            <a:ln w="476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8"/>
            <p:cNvSpPr/>
            <p:nvPr/>
          </p:nvSpPr>
          <p:spPr>
            <a:xfrm>
              <a:off x="339856" y="866772"/>
              <a:ext cx="364833" cy="36483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8"/>
            <p:cNvSpPr/>
            <p:nvPr/>
          </p:nvSpPr>
          <p:spPr>
            <a:xfrm>
              <a:off x="1081" y="1565168"/>
              <a:ext cx="1042382" cy="4169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8"/>
            <p:cNvSpPr txBox="1"/>
            <p:nvPr/>
          </p:nvSpPr>
          <p:spPr>
            <a:xfrm>
              <a:off x="1081" y="1565168"/>
              <a:ext cx="1042382" cy="4169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INCOME </a:t>
              </a:r>
              <a:endParaRPr sz="1100" b="0" i="0" u="none" strike="noStrike" cap="none">
                <a:solidFill>
                  <a:srgbClr val="000000"/>
                </a:solidFill>
                <a:latin typeface="Arial"/>
                <a:ea typeface="Arial"/>
                <a:cs typeface="Arial"/>
                <a:sym typeface="Arial"/>
              </a:endParaRPr>
            </a:p>
          </p:txBody>
        </p:sp>
        <p:sp>
          <p:nvSpPr>
            <p:cNvPr id="812" name="Google Shape;812;p78"/>
            <p:cNvSpPr/>
            <p:nvPr/>
          </p:nvSpPr>
          <p:spPr>
            <a:xfrm>
              <a:off x="1429146" y="731262"/>
              <a:ext cx="635853" cy="635853"/>
            </a:xfrm>
            <a:prstGeom prst="ellipse">
              <a:avLst/>
            </a:prstGeom>
            <a:solidFill>
              <a:schemeClr val="lt1">
                <a:alpha val="0"/>
              </a:schemeClr>
            </a:solidFill>
            <a:ln w="476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8"/>
            <p:cNvSpPr/>
            <p:nvPr/>
          </p:nvSpPr>
          <p:spPr>
            <a:xfrm>
              <a:off x="1564655" y="866772"/>
              <a:ext cx="364833" cy="36483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8"/>
            <p:cNvSpPr/>
            <p:nvPr/>
          </p:nvSpPr>
          <p:spPr>
            <a:xfrm>
              <a:off x="1225881" y="1565168"/>
              <a:ext cx="1042382" cy="4169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8"/>
            <p:cNvSpPr txBox="1"/>
            <p:nvPr/>
          </p:nvSpPr>
          <p:spPr>
            <a:xfrm>
              <a:off x="1225881" y="1565168"/>
              <a:ext cx="1042382" cy="4169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EDUCATION </a:t>
              </a:r>
              <a:endParaRPr sz="1100" b="0" i="0" u="none" strike="noStrike" cap="none">
                <a:solidFill>
                  <a:srgbClr val="000000"/>
                </a:solidFill>
                <a:latin typeface="Arial"/>
                <a:ea typeface="Arial"/>
                <a:cs typeface="Arial"/>
                <a:sym typeface="Arial"/>
              </a:endParaRPr>
            </a:p>
          </p:txBody>
        </p:sp>
        <p:sp>
          <p:nvSpPr>
            <p:cNvPr id="816" name="Google Shape;816;p78"/>
            <p:cNvSpPr/>
            <p:nvPr/>
          </p:nvSpPr>
          <p:spPr>
            <a:xfrm>
              <a:off x="2653945" y="731262"/>
              <a:ext cx="635853" cy="635853"/>
            </a:xfrm>
            <a:prstGeom prst="ellipse">
              <a:avLst/>
            </a:prstGeom>
            <a:solidFill>
              <a:schemeClr val="lt1">
                <a:alpha val="0"/>
              </a:schemeClr>
            </a:solidFill>
            <a:ln w="476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8"/>
            <p:cNvSpPr/>
            <p:nvPr/>
          </p:nvSpPr>
          <p:spPr>
            <a:xfrm>
              <a:off x="2789455" y="866772"/>
              <a:ext cx="364833" cy="36483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8"/>
            <p:cNvSpPr/>
            <p:nvPr/>
          </p:nvSpPr>
          <p:spPr>
            <a:xfrm>
              <a:off x="2450681" y="1565168"/>
              <a:ext cx="1042382" cy="4169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8"/>
            <p:cNvSpPr txBox="1"/>
            <p:nvPr/>
          </p:nvSpPr>
          <p:spPr>
            <a:xfrm>
              <a:off x="2450681" y="1565168"/>
              <a:ext cx="1042382" cy="4169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NUTRITION</a:t>
              </a:r>
              <a:endParaRPr sz="1100" b="0" i="0" u="none" strike="noStrike" cap="none">
                <a:solidFill>
                  <a:srgbClr val="000000"/>
                </a:solidFill>
                <a:latin typeface="Arial"/>
                <a:ea typeface="Arial"/>
                <a:cs typeface="Arial"/>
                <a:sym typeface="Arial"/>
              </a:endParaRPr>
            </a:p>
          </p:txBody>
        </p:sp>
        <p:sp>
          <p:nvSpPr>
            <p:cNvPr id="820" name="Google Shape;820;p78"/>
            <p:cNvSpPr/>
            <p:nvPr/>
          </p:nvSpPr>
          <p:spPr>
            <a:xfrm>
              <a:off x="3878745" y="731262"/>
              <a:ext cx="635853" cy="635853"/>
            </a:xfrm>
            <a:prstGeom prst="ellipse">
              <a:avLst/>
            </a:prstGeom>
            <a:solidFill>
              <a:schemeClr val="lt1">
                <a:alpha val="0"/>
              </a:schemeClr>
            </a:solidFill>
            <a:ln w="476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8"/>
            <p:cNvSpPr/>
            <p:nvPr/>
          </p:nvSpPr>
          <p:spPr>
            <a:xfrm>
              <a:off x="4014255" y="866772"/>
              <a:ext cx="364833" cy="36483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8"/>
            <p:cNvSpPr/>
            <p:nvPr/>
          </p:nvSpPr>
          <p:spPr>
            <a:xfrm>
              <a:off x="3675481" y="1565168"/>
              <a:ext cx="1042382" cy="4169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8"/>
            <p:cNvSpPr txBox="1"/>
            <p:nvPr/>
          </p:nvSpPr>
          <p:spPr>
            <a:xfrm>
              <a:off x="3675481" y="1565168"/>
              <a:ext cx="1042382" cy="4169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VIOLENCE</a:t>
              </a:r>
              <a:endParaRPr sz="1100" b="0" i="0" u="none" strike="noStrike" cap="none">
                <a:solidFill>
                  <a:srgbClr val="000000"/>
                </a:solidFill>
                <a:latin typeface="Arial"/>
                <a:ea typeface="Arial"/>
                <a:cs typeface="Arial"/>
                <a:sym typeface="Arial"/>
              </a:endParaRPr>
            </a:p>
          </p:txBody>
        </p:sp>
        <p:sp>
          <p:nvSpPr>
            <p:cNvPr id="824" name="Google Shape;824;p78"/>
            <p:cNvSpPr/>
            <p:nvPr/>
          </p:nvSpPr>
          <p:spPr>
            <a:xfrm>
              <a:off x="5103545" y="731262"/>
              <a:ext cx="635853" cy="635853"/>
            </a:xfrm>
            <a:prstGeom prst="ellipse">
              <a:avLst/>
            </a:prstGeom>
            <a:solidFill>
              <a:schemeClr val="lt1">
                <a:alpha val="0"/>
              </a:schemeClr>
            </a:solidFill>
            <a:ln w="476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8"/>
            <p:cNvSpPr/>
            <p:nvPr/>
          </p:nvSpPr>
          <p:spPr>
            <a:xfrm>
              <a:off x="5239055" y="866772"/>
              <a:ext cx="364833" cy="36483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8"/>
            <p:cNvSpPr/>
            <p:nvPr/>
          </p:nvSpPr>
          <p:spPr>
            <a:xfrm>
              <a:off x="4900280" y="1565168"/>
              <a:ext cx="1042382" cy="4169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8"/>
            <p:cNvSpPr txBox="1"/>
            <p:nvPr/>
          </p:nvSpPr>
          <p:spPr>
            <a:xfrm>
              <a:off x="4900280" y="1565168"/>
              <a:ext cx="1042382" cy="4169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HEALTH CARE QUALITY (DEVELOPING COUNTRIES) </a:t>
              </a:r>
              <a:endParaRPr sz="1100" b="0" i="0" u="none" strike="noStrike" cap="none">
                <a:solidFill>
                  <a:srgbClr val="000000"/>
                </a:solidFill>
                <a:latin typeface="Arial"/>
                <a:ea typeface="Arial"/>
                <a:cs typeface="Arial"/>
                <a:sym typeface="Arial"/>
              </a:endParaRPr>
            </a:p>
          </p:txBody>
        </p:sp>
        <p:sp>
          <p:nvSpPr>
            <p:cNvPr id="828" name="Google Shape;828;p78"/>
            <p:cNvSpPr/>
            <p:nvPr/>
          </p:nvSpPr>
          <p:spPr>
            <a:xfrm>
              <a:off x="6328345" y="731262"/>
              <a:ext cx="635853" cy="635853"/>
            </a:xfrm>
            <a:prstGeom prst="ellipse">
              <a:avLst/>
            </a:prstGeom>
            <a:solidFill>
              <a:schemeClr val="lt1">
                <a:alpha val="0"/>
              </a:schemeClr>
            </a:solidFill>
            <a:ln w="476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8"/>
            <p:cNvSpPr/>
            <p:nvPr/>
          </p:nvSpPr>
          <p:spPr>
            <a:xfrm>
              <a:off x="6463855" y="866772"/>
              <a:ext cx="364833" cy="364833"/>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8"/>
            <p:cNvSpPr/>
            <p:nvPr/>
          </p:nvSpPr>
          <p:spPr>
            <a:xfrm>
              <a:off x="6125080" y="1565168"/>
              <a:ext cx="1042382" cy="4169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8"/>
            <p:cNvSpPr txBox="1"/>
            <p:nvPr/>
          </p:nvSpPr>
          <p:spPr>
            <a:xfrm>
              <a:off x="6125080" y="1565168"/>
              <a:ext cx="1042382" cy="4169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ENVIRONMENTAL CONDITIONS </a:t>
              </a:r>
              <a:endParaRPr sz="1100" b="0" i="0" u="none" strike="noStrike" cap="none">
                <a:solidFill>
                  <a:srgbClr val="000000"/>
                </a:solidFill>
                <a:latin typeface="Arial"/>
                <a:ea typeface="Arial"/>
                <a:cs typeface="Arial"/>
                <a:sym typeface="Arial"/>
              </a:endParaRPr>
            </a:p>
          </p:txBody>
        </p:sp>
        <p:sp>
          <p:nvSpPr>
            <p:cNvPr id="832" name="Google Shape;832;p78"/>
            <p:cNvSpPr/>
            <p:nvPr/>
          </p:nvSpPr>
          <p:spPr>
            <a:xfrm>
              <a:off x="7553145" y="731262"/>
              <a:ext cx="635853" cy="635853"/>
            </a:xfrm>
            <a:prstGeom prst="ellipse">
              <a:avLst/>
            </a:prstGeom>
            <a:solidFill>
              <a:schemeClr val="lt1">
                <a:alpha val="0"/>
              </a:schemeClr>
            </a:solidFill>
            <a:ln w="476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8"/>
            <p:cNvSpPr/>
            <p:nvPr/>
          </p:nvSpPr>
          <p:spPr>
            <a:xfrm>
              <a:off x="7688654" y="866772"/>
              <a:ext cx="364833" cy="364833"/>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8"/>
            <p:cNvSpPr/>
            <p:nvPr/>
          </p:nvSpPr>
          <p:spPr>
            <a:xfrm>
              <a:off x="7349880" y="1565168"/>
              <a:ext cx="1042382" cy="4169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8"/>
            <p:cNvSpPr txBox="1"/>
            <p:nvPr/>
          </p:nvSpPr>
          <p:spPr>
            <a:xfrm>
              <a:off x="7349880" y="1565168"/>
              <a:ext cx="1042382" cy="4169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CULTURE </a:t>
              </a:r>
              <a:endParaRPr sz="11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0"/>
        <p:cNvGrpSpPr/>
        <p:nvPr/>
      </p:nvGrpSpPr>
      <p:grpSpPr>
        <a:xfrm>
          <a:off x="0" y="0"/>
          <a:ext cx="0" cy="0"/>
          <a:chOff x="0" y="0"/>
          <a:chExt cx="0" cy="0"/>
        </a:xfrm>
      </p:grpSpPr>
      <p:sp>
        <p:nvSpPr>
          <p:cNvPr id="841" name="Google Shape;841;p79"/>
          <p:cNvSpPr txBox="1">
            <a:spLocks noGrp="1"/>
          </p:cNvSpPr>
          <p:nvPr>
            <p:ph type="title"/>
          </p:nvPr>
        </p:nvSpPr>
        <p:spPr>
          <a:xfrm>
            <a:off x="483211" y="87822"/>
            <a:ext cx="66702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GB" sz="2800" b="0" i="0" u="none" strike="noStrike" cap="none">
                <a:solidFill>
                  <a:srgbClr val="FFFFFF"/>
                </a:solidFill>
                <a:latin typeface="Calibri"/>
                <a:ea typeface="Calibri"/>
                <a:cs typeface="Calibri"/>
                <a:sym typeface="Calibri"/>
              </a:rPr>
              <a:t>How to improve the health and well-being of women, infants, children, and families</a:t>
            </a:r>
            <a:endParaRPr sz="2800" b="0" i="0" u="none" strike="noStrike" cap="none">
              <a:solidFill>
                <a:srgbClr val="FFFFFF"/>
              </a:solidFill>
              <a:latin typeface="Calibri"/>
              <a:ea typeface="Calibri"/>
              <a:cs typeface="Calibri"/>
              <a:sym typeface="Calibri"/>
            </a:endParaRPr>
          </a:p>
        </p:txBody>
      </p:sp>
      <p:sp>
        <p:nvSpPr>
          <p:cNvPr id="842" name="Google Shape;842;p79"/>
          <p:cNvSpPr txBox="1">
            <a:spLocks noGrp="1"/>
          </p:cNvSpPr>
          <p:nvPr>
            <p:ph type="body" idx="1"/>
          </p:nvPr>
        </p:nvSpPr>
        <p:spPr>
          <a:xfrm>
            <a:off x="852325" y="1708625"/>
            <a:ext cx="5727600" cy="3183900"/>
          </a:xfrm>
          <a:prstGeom prst="rect">
            <a:avLst/>
          </a:prstGeom>
          <a:noFill/>
          <a:ln>
            <a:noFill/>
          </a:ln>
        </p:spPr>
        <p:txBody>
          <a:bodyPr spcFirstLastPara="1" wrap="square" lIns="68575" tIns="34275" rIns="68575" bIns="34275" anchor="ctr" anchorCtr="0">
            <a:noAutofit/>
          </a:bodyPr>
          <a:lstStyle/>
          <a:p>
            <a:pPr marL="0" lvl="0" indent="0" algn="l" rtl="0">
              <a:spcBef>
                <a:spcPts val="1000"/>
              </a:spcBef>
              <a:spcAft>
                <a:spcPts val="0"/>
              </a:spcAft>
              <a:buClr>
                <a:schemeClr val="dk1"/>
              </a:buClr>
              <a:buSzPts val="1100"/>
              <a:buFont typeface="Arial"/>
              <a:buNone/>
            </a:pPr>
            <a:r>
              <a:rPr lang="en-GB" sz="2600">
                <a:solidFill>
                  <a:schemeClr val="dk1"/>
                </a:solidFill>
                <a:latin typeface="Arial"/>
                <a:ea typeface="Arial"/>
                <a:cs typeface="Arial"/>
                <a:sym typeface="Arial"/>
              </a:rPr>
              <a:t>•</a:t>
            </a:r>
            <a:r>
              <a:rPr lang="en-GB" sz="2600">
                <a:solidFill>
                  <a:schemeClr val="dk1"/>
                </a:solidFill>
                <a:latin typeface="Calibri"/>
                <a:ea typeface="Calibri"/>
                <a:cs typeface="Calibri"/>
                <a:sym typeface="Calibri"/>
              </a:rPr>
              <a:t>approximately 830 women die every day from causes related to pregnancy and childbirth.</a:t>
            </a:r>
            <a:endParaRPr sz="26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700" b="1">
                <a:solidFill>
                  <a:schemeClr val="dk1"/>
                </a:solidFill>
                <a:latin typeface="Calibri"/>
                <a:ea typeface="Calibri"/>
                <a:cs typeface="Calibri"/>
                <a:sym typeface="Calibri"/>
              </a:rPr>
              <a:t>5.9 million </a:t>
            </a:r>
            <a:r>
              <a:rPr lang="en-GB" sz="2600">
                <a:solidFill>
                  <a:schemeClr val="dk1"/>
                </a:solidFill>
                <a:latin typeface="Calibri"/>
                <a:ea typeface="Calibri"/>
                <a:cs typeface="Calibri"/>
                <a:sym typeface="Calibri"/>
              </a:rPr>
              <a:t>children under age five died in 2015, </a:t>
            </a:r>
            <a:r>
              <a:rPr lang="en-GB" sz="2600">
                <a:solidFill>
                  <a:srgbClr val="FF0000"/>
                </a:solidFill>
                <a:latin typeface="Calibri"/>
                <a:ea typeface="Calibri"/>
                <a:cs typeface="Calibri"/>
                <a:sym typeface="Calibri"/>
              </a:rPr>
              <a:t>16000 every day</a:t>
            </a:r>
            <a:r>
              <a:rPr lang="en-GB" sz="2600">
                <a:solidFill>
                  <a:srgbClr val="ED7D31"/>
                </a:solidFill>
                <a:latin typeface="Calibri"/>
                <a:ea typeface="Calibri"/>
                <a:cs typeface="Calibri"/>
                <a:sym typeface="Calibri"/>
              </a:rPr>
              <a:t>.</a:t>
            </a:r>
            <a:endParaRPr sz="2600">
              <a:solidFill>
                <a:srgbClr val="ED7D31"/>
              </a:solidFill>
              <a:latin typeface="Calibri"/>
              <a:ea typeface="Calibri"/>
              <a:cs typeface="Calibri"/>
              <a:sym typeface="Calibri"/>
            </a:endParaRPr>
          </a:p>
          <a:p>
            <a:pPr marL="0" lvl="0" indent="0" algn="l" rtl="0">
              <a:spcBef>
                <a:spcPts val="1000"/>
              </a:spcBef>
              <a:spcAft>
                <a:spcPts val="0"/>
              </a:spcAft>
              <a:buNone/>
            </a:pPr>
            <a:r>
              <a:rPr lang="en-GB" sz="2400">
                <a:solidFill>
                  <a:schemeClr val="dk1"/>
                </a:solidFill>
                <a:latin typeface="Arial"/>
                <a:ea typeface="Arial"/>
                <a:cs typeface="Arial"/>
                <a:sym typeface="Arial"/>
              </a:rPr>
              <a:t>•</a:t>
            </a:r>
            <a:r>
              <a:rPr lang="en-GB" sz="2600">
                <a:solidFill>
                  <a:schemeClr val="dk1"/>
                </a:solidFill>
                <a:latin typeface="Calibri"/>
                <a:ea typeface="Calibri"/>
                <a:cs typeface="Calibri"/>
                <a:sym typeface="Calibri"/>
              </a:rPr>
              <a:t>With quality health care, many of these deaths could be prevented.</a:t>
            </a:r>
            <a:endParaRPr sz="2000">
              <a:solidFill>
                <a:schemeClr val="dk1"/>
              </a:solidFill>
              <a:latin typeface="Calibri"/>
              <a:ea typeface="Calibri"/>
              <a:cs typeface="Calibri"/>
              <a:sym typeface="Calibri"/>
            </a:endParaRPr>
          </a:p>
          <a:p>
            <a:pPr marL="177800" marR="0" lvl="0" indent="-38100" algn="l" rtl="0">
              <a:lnSpc>
                <a:spcPct val="90000"/>
              </a:lnSpc>
              <a:spcBef>
                <a:spcPts val="800"/>
              </a:spcBef>
              <a:spcAft>
                <a:spcPts val="0"/>
              </a:spcAft>
              <a:buClr>
                <a:schemeClr val="dk1"/>
              </a:buClr>
              <a:buSzPts val="2100"/>
              <a:buFont typeface="Arial"/>
              <a:buNone/>
            </a:pPr>
            <a:endParaRPr sz="2000" b="0" i="0" u="none" strike="noStrike" cap="none">
              <a:solidFill>
                <a:schemeClr val="dk1"/>
              </a:solidFill>
              <a:latin typeface="Calibri"/>
              <a:ea typeface="Calibri"/>
              <a:cs typeface="Calibri"/>
              <a:sym typeface="Calibri"/>
            </a:endParaRPr>
          </a:p>
        </p:txBody>
      </p:sp>
      <p:sp>
        <p:nvSpPr>
          <p:cNvPr id="843" name="Google Shape;843;p79"/>
          <p:cNvSpPr/>
          <p:nvPr/>
        </p:nvSpPr>
        <p:spPr>
          <a:xfrm>
            <a:off x="7566660" y="0"/>
            <a:ext cx="157734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4" name="Google Shape;844;p79"/>
          <p:cNvSpPr/>
          <p:nvPr/>
        </p:nvSpPr>
        <p:spPr>
          <a:xfrm>
            <a:off x="6686550" y="1769184"/>
            <a:ext cx="1605129" cy="1605129"/>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45" name="Google Shape;845;p79" descr="Family with two children"/>
          <p:cNvPicPr preferRelativeResize="0"/>
          <p:nvPr/>
        </p:nvPicPr>
        <p:blipFill rotWithShape="1">
          <a:blip r:embed="rId3">
            <a:alphaModFix/>
          </a:blip>
          <a:srcRect/>
          <a:stretch/>
        </p:blipFill>
        <p:spPr>
          <a:xfrm>
            <a:off x="7060477" y="2143125"/>
            <a:ext cx="857249" cy="857249"/>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80"/>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851" name="Google Shape;851;p80"/>
          <p:cNvSpPr txBox="1">
            <a:spLocks noGrp="1"/>
          </p:cNvSpPr>
          <p:nvPr>
            <p:ph type="body" idx="1"/>
          </p:nvPr>
        </p:nvSpPr>
        <p:spPr>
          <a:xfrm>
            <a:off x="1143000" y="1371599"/>
            <a:ext cx="6858000" cy="3429000"/>
          </a:xfrm>
          <a:prstGeom prst="rect">
            <a:avLst/>
          </a:prstGeom>
        </p:spPr>
        <p:txBody>
          <a:bodyPr spcFirstLastPara="1" wrap="square" lIns="68575" tIns="34275" rIns="68575" bIns="34275" anchor="t" anchorCtr="0">
            <a:noAutofit/>
          </a:bodyPr>
          <a:lstStyle/>
          <a:p>
            <a:pPr marL="0" lvl="0" indent="0" algn="l" rtl="0">
              <a:lnSpc>
                <a:spcPct val="110000"/>
              </a:lnSpc>
              <a:spcBef>
                <a:spcPts val="700"/>
              </a:spcBef>
              <a:spcAft>
                <a:spcPts val="0"/>
              </a:spcAft>
              <a:buNone/>
            </a:pPr>
            <a:endParaRPr/>
          </a:p>
        </p:txBody>
      </p:sp>
      <p:pic>
        <p:nvPicPr>
          <p:cNvPr id="852" name="Google Shape;852;p80"/>
          <p:cNvPicPr preferRelativeResize="0"/>
          <p:nvPr/>
        </p:nvPicPr>
        <p:blipFill>
          <a:blip r:embed="rId3">
            <a:alphaModFix/>
          </a:blip>
          <a:stretch>
            <a:fillRect/>
          </a:stretch>
        </p:blipFill>
        <p:spPr>
          <a:xfrm>
            <a:off x="3175" y="-39475"/>
            <a:ext cx="9137651" cy="5222450"/>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3"/>
        <p:cNvGrpSpPr/>
        <p:nvPr/>
      </p:nvGrpSpPr>
      <p:grpSpPr>
        <a:xfrm>
          <a:off x="0" y="0"/>
          <a:ext cx="0" cy="0"/>
          <a:chOff x="0" y="0"/>
          <a:chExt cx="0" cy="0"/>
        </a:xfrm>
      </p:grpSpPr>
      <p:sp>
        <p:nvSpPr>
          <p:cNvPr id="864" name="Google Shape;864;p82"/>
          <p:cNvSpPr txBox="1">
            <a:spLocks noGrp="1"/>
          </p:cNvSpPr>
          <p:nvPr>
            <p:ph type="title"/>
          </p:nvPr>
        </p:nvSpPr>
        <p:spPr>
          <a:xfrm>
            <a:off x="0" y="0"/>
            <a:ext cx="8898000" cy="1155000"/>
          </a:xfrm>
          <a:prstGeom prst="rect">
            <a:avLst/>
          </a:prstGeom>
          <a:noFill/>
          <a:ln>
            <a:noFill/>
          </a:ln>
        </p:spPr>
        <p:txBody>
          <a:bodyPr spcFirstLastPara="1" wrap="square" lIns="68575" tIns="34275" rIns="68575" bIns="34275" anchor="ctr" anchorCtr="0">
            <a:noAutofit/>
          </a:bodyPr>
          <a:lstStyle/>
          <a:p>
            <a:pPr marL="431800" lvl="0" indent="-393700" algn="l" rtl="0">
              <a:spcBef>
                <a:spcPts val="800"/>
              </a:spcBef>
              <a:spcAft>
                <a:spcPts val="0"/>
              </a:spcAft>
              <a:buClr>
                <a:srgbClr val="FFFFFF"/>
              </a:buClr>
              <a:buSzPts val="2800"/>
              <a:buFont typeface="Noto Sans Symbols"/>
              <a:buChar char="❖"/>
            </a:pPr>
            <a:r>
              <a:rPr lang="en-GB" sz="2800" b="1">
                <a:solidFill>
                  <a:srgbClr val="FFFFFF"/>
                </a:solidFill>
                <a:latin typeface="Arial"/>
                <a:ea typeface="Arial"/>
                <a:cs typeface="Arial"/>
                <a:sym typeface="Arial"/>
              </a:rPr>
              <a:t>How to improve Maternal health?</a:t>
            </a:r>
            <a:endParaRPr sz="2800" b="0" i="0" u="none" strike="noStrike" cap="none">
              <a:solidFill>
                <a:srgbClr val="FFFFFF"/>
              </a:solidFill>
              <a:latin typeface="Calibri"/>
              <a:ea typeface="Calibri"/>
              <a:cs typeface="Calibri"/>
              <a:sym typeface="Calibri"/>
            </a:endParaRPr>
          </a:p>
        </p:txBody>
      </p:sp>
      <p:sp>
        <p:nvSpPr>
          <p:cNvPr id="865" name="Google Shape;865;p82"/>
          <p:cNvSpPr txBox="1">
            <a:spLocks noGrp="1"/>
          </p:cNvSpPr>
          <p:nvPr>
            <p:ph type="body" idx="1"/>
          </p:nvPr>
        </p:nvSpPr>
        <p:spPr>
          <a:xfrm>
            <a:off x="245875" y="1957625"/>
            <a:ext cx="6958500" cy="2874000"/>
          </a:xfrm>
          <a:prstGeom prst="rect">
            <a:avLst/>
          </a:prstGeom>
          <a:noFill/>
          <a:ln>
            <a:noFill/>
          </a:ln>
        </p:spPr>
        <p:txBody>
          <a:bodyPr spcFirstLastPara="1" wrap="square" lIns="68575" tIns="34275" rIns="68575" bIns="34275" anchor="ctr" anchorCtr="0">
            <a:noAutofit/>
          </a:bodyPr>
          <a:lstStyle/>
          <a:p>
            <a:pPr marL="0" lvl="0" indent="0" algn="l" rtl="0">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First 24 hours : </a:t>
            </a:r>
            <a:r>
              <a:rPr lang="en-GB" sz="2400">
                <a:solidFill>
                  <a:srgbClr val="FF0000"/>
                </a:solidFill>
                <a:latin typeface="Calibri"/>
                <a:ea typeface="Calibri"/>
                <a:cs typeface="Calibri"/>
                <a:sym typeface="Calibri"/>
              </a:rPr>
              <a:t>assessment</a:t>
            </a:r>
            <a:r>
              <a:rPr lang="en-GB" sz="2400">
                <a:solidFill>
                  <a:schemeClr val="dk1"/>
                </a:solidFill>
                <a:latin typeface="Calibri"/>
                <a:ea typeface="Calibri"/>
                <a:cs typeface="Calibri"/>
                <a:sym typeface="Calibri"/>
              </a:rPr>
              <a:t> of </a:t>
            </a:r>
            <a:r>
              <a:rPr lang="en-GB" sz="2400" b="1">
                <a:solidFill>
                  <a:schemeClr val="dk1"/>
                </a:solidFill>
                <a:latin typeface="Calibri"/>
                <a:ea typeface="Calibri"/>
                <a:cs typeface="Calibri"/>
                <a:sym typeface="Calibri"/>
              </a:rPr>
              <a:t>vaginal bleeding</a:t>
            </a: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uterine contraction</a:t>
            </a: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temperature</a:t>
            </a:r>
            <a:r>
              <a:rPr lang="en-GB" sz="2400">
                <a:solidFill>
                  <a:schemeClr val="dk1"/>
                </a:solidFill>
                <a:latin typeface="Calibri"/>
                <a:ea typeface="Calibri"/>
                <a:cs typeface="Calibri"/>
                <a:sym typeface="Calibri"/>
              </a:rPr>
              <a:t> and </a:t>
            </a:r>
            <a:r>
              <a:rPr lang="en-GB" sz="2400" b="1">
                <a:solidFill>
                  <a:schemeClr val="dk1"/>
                </a:solidFill>
                <a:latin typeface="Calibri"/>
                <a:ea typeface="Calibri"/>
                <a:cs typeface="Calibri"/>
                <a:sym typeface="Calibri"/>
              </a:rPr>
              <a:t>heart rate </a:t>
            </a:r>
            <a:r>
              <a:rPr lang="en-GB" sz="2400">
                <a:solidFill>
                  <a:schemeClr val="dk1"/>
                </a:solidFill>
                <a:latin typeface="Calibri"/>
                <a:ea typeface="Calibri"/>
                <a:cs typeface="Calibri"/>
                <a:sym typeface="Calibri"/>
              </a:rPr>
              <a:t>should be done routinely during the </a:t>
            </a:r>
            <a:r>
              <a:rPr lang="en-GB" sz="2400" b="1">
                <a:solidFill>
                  <a:schemeClr val="dk1"/>
                </a:solidFill>
                <a:latin typeface="Calibri"/>
                <a:ea typeface="Calibri"/>
                <a:cs typeface="Calibri"/>
                <a:sym typeface="Calibri"/>
              </a:rPr>
              <a:t>first 24 hours.</a:t>
            </a:r>
            <a:endParaRPr sz="2400" b="1">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rgbClr val="FF0000"/>
                </a:solidFill>
                <a:latin typeface="Calibri"/>
                <a:ea typeface="Calibri"/>
                <a:cs typeface="Calibri"/>
                <a:sym typeface="Calibri"/>
              </a:rPr>
              <a:t>Breastfeeding</a:t>
            </a:r>
            <a:r>
              <a:rPr lang="en-GB" sz="2400">
                <a:solidFill>
                  <a:schemeClr val="dk1"/>
                </a:solidFill>
                <a:latin typeface="Calibri"/>
                <a:ea typeface="Calibri"/>
                <a:cs typeface="Calibri"/>
                <a:sym typeface="Calibri"/>
              </a:rPr>
              <a:t> should be assessed.</a:t>
            </a:r>
            <a:endParaRPr sz="24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women should be asked about their </a:t>
            </a:r>
            <a:r>
              <a:rPr lang="en-GB" sz="2400">
                <a:solidFill>
                  <a:srgbClr val="FF0000"/>
                </a:solidFill>
                <a:latin typeface="Calibri"/>
                <a:ea typeface="Calibri"/>
                <a:cs typeface="Calibri"/>
                <a:sym typeface="Calibri"/>
              </a:rPr>
              <a:t>emotional wellbeing</a:t>
            </a:r>
            <a:r>
              <a:rPr lang="en-GB"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After </a:t>
            </a:r>
            <a:r>
              <a:rPr lang="en-GB" sz="2400" b="1">
                <a:solidFill>
                  <a:schemeClr val="dk1"/>
                </a:solidFill>
                <a:latin typeface="Calibri"/>
                <a:ea typeface="Calibri"/>
                <a:cs typeface="Calibri"/>
                <a:sym typeface="Calibri"/>
              </a:rPr>
              <a:t>10–14 days</a:t>
            </a:r>
            <a:r>
              <a:rPr lang="en-GB" sz="2400">
                <a:solidFill>
                  <a:schemeClr val="dk1"/>
                </a:solidFill>
                <a:latin typeface="Calibri"/>
                <a:ea typeface="Calibri"/>
                <a:cs typeface="Calibri"/>
                <a:sym typeface="Calibri"/>
              </a:rPr>
              <a:t>, all women should be asked about </a:t>
            </a:r>
            <a:r>
              <a:rPr lang="en-GB" sz="2400">
                <a:solidFill>
                  <a:srgbClr val="FF0000"/>
                </a:solidFill>
                <a:latin typeface="Calibri"/>
                <a:ea typeface="Calibri"/>
                <a:cs typeface="Calibri"/>
                <a:sym typeface="Calibri"/>
              </a:rPr>
              <a:t>postpartum depression.</a:t>
            </a:r>
            <a:endParaRPr sz="2400">
              <a:solidFill>
                <a:srgbClr val="FF0000"/>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2800">
              <a:solidFill>
                <a:schemeClr val="dk1"/>
              </a:solidFill>
              <a:latin typeface="Arial"/>
              <a:ea typeface="Arial"/>
              <a:cs typeface="Arial"/>
              <a:sym typeface="Arial"/>
            </a:endParaRPr>
          </a:p>
          <a:p>
            <a:pPr marL="177800" marR="0" lvl="0" indent="0" algn="l" rtl="0">
              <a:lnSpc>
                <a:spcPct val="90000"/>
              </a:lnSpc>
              <a:spcBef>
                <a:spcPts val="800"/>
              </a:spcBef>
              <a:spcAft>
                <a:spcPts val="0"/>
              </a:spcAft>
              <a:buNone/>
            </a:pPr>
            <a:endParaRPr sz="1400">
              <a:solidFill>
                <a:schemeClr val="dk1"/>
              </a:solidFill>
              <a:latin typeface="Calibri"/>
              <a:ea typeface="Calibri"/>
              <a:cs typeface="Calibri"/>
              <a:sym typeface="Calibri"/>
            </a:endParaRPr>
          </a:p>
        </p:txBody>
      </p:sp>
      <p:sp>
        <p:nvSpPr>
          <p:cNvPr id="866" name="Google Shape;866;p82"/>
          <p:cNvSpPr/>
          <p:nvPr/>
        </p:nvSpPr>
        <p:spPr>
          <a:xfrm>
            <a:off x="7781360" y="50525"/>
            <a:ext cx="15774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7" name="Google Shape;867;p82"/>
          <p:cNvSpPr/>
          <p:nvPr/>
        </p:nvSpPr>
        <p:spPr>
          <a:xfrm>
            <a:off x="7204400" y="1819784"/>
            <a:ext cx="1605000" cy="1605000"/>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68" name="Google Shape;868;p82" descr="Medical"/>
          <p:cNvPicPr preferRelativeResize="0"/>
          <p:nvPr/>
        </p:nvPicPr>
        <p:blipFill rotWithShape="1">
          <a:blip r:embed="rId3">
            <a:alphaModFix/>
          </a:blip>
          <a:srcRect/>
          <a:stretch/>
        </p:blipFill>
        <p:spPr>
          <a:xfrm>
            <a:off x="7131289" y="2143125"/>
            <a:ext cx="857249" cy="857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83"/>
          <p:cNvSpPr txBox="1">
            <a:spLocks noGrp="1"/>
          </p:cNvSpPr>
          <p:nvPr>
            <p:ph type="title"/>
          </p:nvPr>
        </p:nvSpPr>
        <p:spPr>
          <a:xfrm>
            <a:off x="340800" y="74425"/>
            <a:ext cx="8714700" cy="994200"/>
          </a:xfrm>
          <a:prstGeom prst="rect">
            <a:avLst/>
          </a:prstGeom>
        </p:spPr>
        <p:txBody>
          <a:bodyPr spcFirstLastPara="1" wrap="square" lIns="68575" tIns="34275" rIns="68575" bIns="34275" anchor="ctr" anchorCtr="0">
            <a:noAutofit/>
          </a:bodyPr>
          <a:lstStyle/>
          <a:p>
            <a:pPr marL="431800" lvl="0" indent="-393700" algn="l" rtl="0">
              <a:spcBef>
                <a:spcPts val="800"/>
              </a:spcBef>
              <a:spcAft>
                <a:spcPts val="0"/>
              </a:spcAft>
              <a:buClr>
                <a:srgbClr val="FFFFFF"/>
              </a:buClr>
              <a:buSzPts val="2800"/>
              <a:buFont typeface="Noto Sans Symbols"/>
              <a:buChar char="❖"/>
            </a:pPr>
            <a:r>
              <a:rPr lang="en-GB" sz="2800" b="1">
                <a:solidFill>
                  <a:srgbClr val="FFFFFF"/>
                </a:solidFill>
                <a:latin typeface="Arial"/>
                <a:ea typeface="Arial"/>
                <a:cs typeface="Arial"/>
                <a:sym typeface="Arial"/>
              </a:rPr>
              <a:t>How to improve Maternal health?</a:t>
            </a:r>
            <a:endParaRPr sz="2800">
              <a:solidFill>
                <a:srgbClr val="FFFFFF"/>
              </a:solidFill>
              <a:latin typeface="Calibri"/>
              <a:ea typeface="Calibri"/>
              <a:cs typeface="Calibri"/>
              <a:sym typeface="Calibri"/>
            </a:endParaRPr>
          </a:p>
          <a:p>
            <a:pPr marL="0" lvl="0" indent="0" algn="l" rtl="0">
              <a:spcBef>
                <a:spcPts val="0"/>
              </a:spcBef>
              <a:spcAft>
                <a:spcPts val="0"/>
              </a:spcAft>
              <a:buNone/>
            </a:pPr>
            <a:endParaRPr/>
          </a:p>
        </p:txBody>
      </p:sp>
      <p:sp>
        <p:nvSpPr>
          <p:cNvPr id="874" name="Google Shape;874;p83"/>
          <p:cNvSpPr txBox="1">
            <a:spLocks noGrp="1"/>
          </p:cNvSpPr>
          <p:nvPr>
            <p:ph type="body" idx="1"/>
          </p:nvPr>
        </p:nvSpPr>
        <p:spPr>
          <a:xfrm>
            <a:off x="277850" y="1371600"/>
            <a:ext cx="8714700" cy="34290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All women should be asked about sexual intercourse and possible dyspareunia as part of an assessment of overall well-being </a:t>
            </a:r>
            <a:r>
              <a:rPr lang="en-GB" sz="2400" b="1">
                <a:solidFill>
                  <a:schemeClr val="dk1"/>
                </a:solidFill>
                <a:latin typeface="Calibri"/>
                <a:ea typeface="Calibri"/>
                <a:cs typeface="Calibri"/>
                <a:sym typeface="Calibri"/>
              </a:rPr>
              <a:t>2–6 weeks after birth.</a:t>
            </a:r>
            <a:endParaRPr sz="2400" b="1">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rgbClr val="FF0000"/>
                </a:solidFill>
                <a:latin typeface="Calibri"/>
                <a:ea typeface="Calibri"/>
                <a:cs typeface="Calibri"/>
                <a:sym typeface="Calibri"/>
              </a:rPr>
              <a:t>Iron and folic acid </a:t>
            </a:r>
            <a:r>
              <a:rPr lang="en-GB" sz="2400">
                <a:solidFill>
                  <a:schemeClr val="dk1"/>
                </a:solidFill>
                <a:latin typeface="Calibri"/>
                <a:ea typeface="Calibri"/>
                <a:cs typeface="Calibri"/>
                <a:sym typeface="Calibri"/>
              </a:rPr>
              <a:t>supplementation should be provided for at least 3 months after delivery.</a:t>
            </a:r>
            <a:endParaRPr sz="2400">
              <a:solidFill>
                <a:schemeClr val="dk1"/>
              </a:solidFill>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86"/>
          <p:cNvSpPr txBox="1">
            <a:spLocks noGrp="1"/>
          </p:cNvSpPr>
          <p:nvPr>
            <p:ph type="title"/>
          </p:nvPr>
        </p:nvSpPr>
        <p:spPr>
          <a:xfrm>
            <a:off x="113675" y="74425"/>
            <a:ext cx="8878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800" b="1" dirty="0">
                <a:solidFill>
                  <a:srgbClr val="FFFFFF"/>
                </a:solidFill>
                <a:latin typeface="Arial"/>
                <a:ea typeface="Arial"/>
                <a:cs typeface="Arial"/>
                <a:sym typeface="Arial"/>
              </a:rPr>
              <a:t>How to improve maternal </a:t>
            </a:r>
            <a:r>
              <a:rPr lang="en-GB" sz="2800" b="1" dirty="0" smtClean="0">
                <a:solidFill>
                  <a:srgbClr val="FFFFFF"/>
                </a:solidFill>
                <a:latin typeface="Arial"/>
                <a:ea typeface="Arial"/>
                <a:cs typeface="Arial"/>
                <a:sym typeface="Arial"/>
              </a:rPr>
              <a:t>health</a:t>
            </a:r>
            <a:r>
              <a:rPr lang="en-GB" sz="2800" b="1" dirty="0">
                <a:solidFill>
                  <a:srgbClr val="FFFFFF"/>
                </a:solidFill>
                <a:latin typeface="Arial"/>
                <a:ea typeface="Arial"/>
                <a:cs typeface="Arial"/>
                <a:sym typeface="Arial"/>
              </a:rPr>
              <a:t>?</a:t>
            </a:r>
            <a:endParaRPr sz="2800" dirty="0">
              <a:solidFill>
                <a:srgbClr val="FFFFFF"/>
              </a:solidFill>
            </a:endParaRPr>
          </a:p>
        </p:txBody>
      </p:sp>
      <p:sp>
        <p:nvSpPr>
          <p:cNvPr id="896" name="Google Shape;896;p86"/>
          <p:cNvSpPr txBox="1">
            <a:spLocks noGrp="1"/>
          </p:cNvSpPr>
          <p:nvPr>
            <p:ph type="body" idx="1"/>
          </p:nvPr>
        </p:nvSpPr>
        <p:spPr>
          <a:xfrm>
            <a:off x="113675" y="1371600"/>
            <a:ext cx="7887300" cy="34290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None/>
            </a:pPr>
            <a:r>
              <a:rPr lang="en-GB" sz="2800" b="1" dirty="0">
                <a:solidFill>
                  <a:schemeClr val="dk1"/>
                </a:solidFill>
                <a:latin typeface="Calibri"/>
                <a:ea typeface="Calibri"/>
                <a:cs typeface="Calibri"/>
                <a:sym typeface="Calibri"/>
              </a:rPr>
              <a:t>Vaccination:</a:t>
            </a:r>
            <a:endParaRPr sz="2800" b="1" dirty="0">
              <a:solidFill>
                <a:schemeClr val="dk1"/>
              </a:solidFill>
              <a:latin typeface="Calibri"/>
              <a:ea typeface="Calibri"/>
              <a:cs typeface="Calibri"/>
              <a:sym typeface="Calibri"/>
            </a:endParaRPr>
          </a:p>
          <a:p>
            <a:pPr marL="0" lvl="0" indent="0" algn="l" rtl="0">
              <a:spcBef>
                <a:spcPts val="1000"/>
              </a:spcBef>
              <a:spcAft>
                <a:spcPts val="0"/>
              </a:spcAft>
              <a:buNone/>
            </a:pPr>
            <a:r>
              <a:rPr lang="en-GB" sz="2800" dirty="0">
                <a:solidFill>
                  <a:schemeClr val="dk1"/>
                </a:solidFill>
                <a:latin typeface="Calibri"/>
                <a:ea typeface="Calibri"/>
                <a:cs typeface="Calibri"/>
                <a:sym typeface="Calibri"/>
              </a:rPr>
              <a:t>Before pregnancy: measles, rubella </a:t>
            </a:r>
            <a:endParaRPr sz="2800" dirty="0">
              <a:solidFill>
                <a:schemeClr val="dk1"/>
              </a:solidFill>
              <a:latin typeface="Calibri"/>
              <a:ea typeface="Calibri"/>
              <a:cs typeface="Calibri"/>
              <a:sym typeface="Calibri"/>
            </a:endParaRPr>
          </a:p>
          <a:p>
            <a:pPr marL="0" lvl="0" indent="0" algn="l" rtl="0">
              <a:spcBef>
                <a:spcPts val="1000"/>
              </a:spcBef>
              <a:spcAft>
                <a:spcPts val="0"/>
              </a:spcAft>
              <a:buNone/>
            </a:pPr>
            <a:r>
              <a:rPr lang="en-GB" sz="2800" dirty="0">
                <a:solidFill>
                  <a:schemeClr val="dk1"/>
                </a:solidFill>
                <a:latin typeface="Calibri"/>
                <a:ea typeface="Calibri"/>
                <a:cs typeface="Calibri"/>
                <a:sym typeface="Calibri"/>
              </a:rPr>
              <a:t>During pregnancy: vaccine to protect against whooping cough .</a:t>
            </a:r>
            <a:endParaRPr sz="2800" dirty="0">
              <a:solidFill>
                <a:schemeClr val="dk1"/>
              </a:solidFill>
              <a:latin typeface="Calibri"/>
              <a:ea typeface="Calibri"/>
              <a:cs typeface="Calibri"/>
              <a:sym typeface="Calibri"/>
            </a:endParaRPr>
          </a:p>
          <a:p>
            <a:pPr marL="0" lvl="0" indent="0" algn="l" rtl="0">
              <a:spcBef>
                <a:spcPts val="100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6"/>
        <p:cNvGrpSpPr/>
        <p:nvPr/>
      </p:nvGrpSpPr>
      <p:grpSpPr>
        <a:xfrm>
          <a:off x="0" y="0"/>
          <a:ext cx="0" cy="0"/>
          <a:chOff x="0" y="0"/>
          <a:chExt cx="0" cy="0"/>
        </a:xfrm>
      </p:grpSpPr>
      <p:sp>
        <p:nvSpPr>
          <p:cNvPr id="1177" name="Google Shape;1177;p100"/>
          <p:cNvSpPr/>
          <p:nvPr/>
        </p:nvSpPr>
        <p:spPr>
          <a:xfrm>
            <a:off x="356616" y="0"/>
            <a:ext cx="8182719" cy="5143500"/>
          </a:xfrm>
          <a:prstGeom prst="rect">
            <a:avLst/>
          </a:prstGeom>
          <a:gradFill>
            <a:gsLst>
              <a:gs pos="0">
                <a:srgbClr val="3865B4"/>
              </a:gs>
              <a:gs pos="25000">
                <a:srgbClr val="3865B4"/>
              </a:gs>
              <a:gs pos="94000">
                <a:srgbClr val="11151A"/>
              </a:gs>
              <a:gs pos="100000">
                <a:srgbClr val="11151A"/>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8" name="Google Shape;1178;p100"/>
          <p:cNvSpPr txBox="1">
            <a:spLocks noGrp="1"/>
          </p:cNvSpPr>
          <p:nvPr>
            <p:ph type="title"/>
          </p:nvPr>
        </p:nvSpPr>
        <p:spPr>
          <a:xfrm>
            <a:off x="2284026" y="1532747"/>
            <a:ext cx="4578895" cy="152329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300"/>
              <a:buFont typeface="Calibri"/>
              <a:buNone/>
            </a:pPr>
            <a:r>
              <a:rPr lang="en-GB" sz="6000" b="0" i="0" u="none" strike="noStrike" cap="none">
                <a:solidFill>
                  <a:srgbClr val="FFFFFF"/>
                </a:solidFill>
                <a:latin typeface="Arial"/>
                <a:ea typeface="Arial"/>
                <a:cs typeface="Arial"/>
                <a:sym typeface="Arial"/>
              </a:rPr>
              <a:t>Thank you</a:t>
            </a:r>
            <a:endParaRPr/>
          </a:p>
        </p:txBody>
      </p:sp>
      <p:pic>
        <p:nvPicPr>
          <p:cNvPr id="1179" name="Google Shape;1179;p10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t>Facts:</a:t>
            </a:r>
            <a:endParaRPr/>
          </a:p>
        </p:txBody>
      </p:sp>
      <p:sp>
        <p:nvSpPr>
          <p:cNvPr id="300" name="Google Shape;300;p26"/>
          <p:cNvSpPr txBox="1">
            <a:spLocks noGrp="1"/>
          </p:cNvSpPr>
          <p:nvPr>
            <p:ph type="body" idx="1"/>
          </p:nvPr>
        </p:nvSpPr>
        <p:spPr>
          <a:xfrm>
            <a:off x="1143000" y="1371599"/>
            <a:ext cx="6858000" cy="34290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5</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Maternal health mirrors the gap between the rich and the poor</a:t>
            </a:r>
            <a:endParaRPr sz="2400" b="1" dirty="0">
              <a:solidFill>
                <a:srgbClr val="000000"/>
              </a:solidFill>
              <a:latin typeface="Georgia"/>
              <a:ea typeface="Georgia"/>
              <a:cs typeface="Georgia"/>
              <a:sym typeface="Georgia"/>
            </a:endParaRPr>
          </a:p>
          <a:p>
            <a:pPr marL="0" lvl="0" indent="0" algn="l" rtl="0">
              <a:lnSpc>
                <a:spcPct val="115000"/>
              </a:lnSpc>
              <a:spcBef>
                <a:spcPts val="0"/>
              </a:spcBef>
              <a:spcAft>
                <a:spcPts val="0"/>
              </a:spcAft>
              <a:buNone/>
            </a:pPr>
            <a:endParaRPr sz="850" b="1" dirty="0">
              <a:solidFill>
                <a:schemeClr val="accent2"/>
              </a:solidFill>
              <a:latin typeface="Verdana"/>
              <a:ea typeface="Verdana"/>
              <a:cs typeface="Verdana"/>
              <a:sym typeface="Verdana"/>
            </a:endParaRPr>
          </a:p>
          <a:p>
            <a:pPr marL="0" lvl="0" indent="0" algn="l" rtl="0">
              <a:lnSpc>
                <a:spcPct val="115000"/>
              </a:lnSpc>
              <a:spcBef>
                <a:spcPts val="0"/>
              </a:spcBef>
              <a:spcAft>
                <a:spcPts val="0"/>
              </a:spcAft>
              <a:buNone/>
            </a:pPr>
            <a:endParaRPr sz="850" b="1" dirty="0">
              <a:solidFill>
                <a:schemeClr val="accent2"/>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850" b="1" dirty="0">
              <a:solidFill>
                <a:schemeClr val="accent2"/>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6</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Most maternal deaths can be prevented</a:t>
            </a:r>
            <a:endParaRPr sz="2400" b="1" dirty="0">
              <a:solidFill>
                <a:srgbClr val="00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850" b="1" dirty="0">
              <a:solidFill>
                <a:schemeClr val="accent2"/>
              </a:solidFill>
              <a:latin typeface="Verdana"/>
              <a:ea typeface="Verdana"/>
              <a:cs typeface="Verdana"/>
              <a:sym typeface="Verdana"/>
            </a:endParaRPr>
          </a:p>
          <a:p>
            <a:pPr marL="0" lvl="0" indent="0" algn="l" rtl="0">
              <a:spcBef>
                <a:spcPts val="1400"/>
              </a:spcBef>
              <a:spcAft>
                <a:spcPts val="0"/>
              </a:spcAft>
              <a:buNone/>
            </a:pPr>
            <a:endParaRP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9"/>
          <p:cNvSpPr/>
          <p:nvPr/>
        </p:nvSpPr>
        <p:spPr>
          <a:xfrm>
            <a:off x="0" y="-16192"/>
            <a:ext cx="9144000" cy="5143500"/>
          </a:xfrm>
          <a:prstGeom prst="rect">
            <a:avLst/>
          </a:prstGeom>
          <a:solidFill>
            <a:srgbClr val="2B545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318" name="Google Shape;318;p29"/>
          <p:cNvSpPr/>
          <p:nvPr/>
        </p:nvSpPr>
        <p:spPr>
          <a:xfrm>
            <a:off x="357759" y="343853"/>
            <a:ext cx="8428482" cy="4423410"/>
          </a:xfrm>
          <a:prstGeom prst="rect">
            <a:avLst/>
          </a:prstGeom>
          <a:solidFill>
            <a:srgbClr val="FFFFFF"/>
          </a:solidFill>
          <a:ln w="10775"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pic>
        <p:nvPicPr>
          <p:cNvPr id="319" name="Google Shape;319;p29"/>
          <p:cNvPicPr preferRelativeResize="0">
            <a:picLocks noGrp="1"/>
          </p:cNvPicPr>
          <p:nvPr>
            <p:ph type="body" idx="1"/>
          </p:nvPr>
        </p:nvPicPr>
        <p:blipFill rotWithShape="1">
          <a:blip r:embed="rId3">
            <a:alphaModFix/>
          </a:blip>
          <a:srcRect/>
          <a:stretch/>
        </p:blipFill>
        <p:spPr>
          <a:xfrm>
            <a:off x="618034" y="578575"/>
            <a:ext cx="7907933" cy="3953965"/>
          </a:xfrm>
          <a:prstGeom prst="rect">
            <a:avLst/>
          </a:prstGeom>
          <a:noFill/>
          <a:ln>
            <a:noFill/>
          </a:ln>
        </p:spPr>
      </p:pic>
    </p:spTree>
    <p:extLst>
      <p:ext uri="{BB962C8B-B14F-4D97-AF65-F5344CB8AC3E}">
        <p14:creationId xmlns:p14="http://schemas.microsoft.com/office/powerpoint/2010/main" val="62779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title"/>
          </p:nvPr>
        </p:nvSpPr>
        <p:spPr>
          <a:xfrm>
            <a:off x="800100" y="74415"/>
            <a:ext cx="7543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t>Facts:</a:t>
            </a:r>
            <a:endParaRPr/>
          </a:p>
        </p:txBody>
      </p:sp>
      <p:sp>
        <p:nvSpPr>
          <p:cNvPr id="306" name="Google Shape;306;p27"/>
          <p:cNvSpPr txBox="1">
            <a:spLocks noGrp="1"/>
          </p:cNvSpPr>
          <p:nvPr>
            <p:ph type="body" idx="1"/>
          </p:nvPr>
        </p:nvSpPr>
        <p:spPr>
          <a:xfrm>
            <a:off x="1143000" y="1371599"/>
            <a:ext cx="6858000" cy="34290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7</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Many women don’t see a skilled health professional enough during pregnancy</a:t>
            </a:r>
            <a:endParaRPr sz="2400" b="1" dirty="0">
              <a:solidFill>
                <a:srgbClr val="000000"/>
              </a:solidFill>
              <a:latin typeface="Georgia"/>
              <a:ea typeface="Georgia"/>
              <a:cs typeface="Georgia"/>
              <a:sym typeface="Georgia"/>
            </a:endParaRPr>
          </a:p>
          <a:p>
            <a:pPr marL="0" lvl="0" indent="0" algn="l" rtl="0">
              <a:lnSpc>
                <a:spcPct val="115000"/>
              </a:lnSpc>
              <a:spcBef>
                <a:spcPts val="0"/>
              </a:spcBef>
              <a:spcAft>
                <a:spcPts val="0"/>
              </a:spcAft>
              <a:buNone/>
            </a:pPr>
            <a:r>
              <a:rPr lang="en-GB" sz="850" dirty="0">
                <a:solidFill>
                  <a:schemeClr val="accent2"/>
                </a:solidFill>
                <a:latin typeface="Verdana"/>
                <a:ea typeface="Verdana"/>
                <a:cs typeface="Verdana"/>
                <a:sym typeface="Verdana"/>
              </a:rPr>
              <a:t>Although a large proportion of women see skilled health personnel at least once during their pregnancy, only about half receive the recommended minimum of at least 4 visits during the pregnancy. Women who do not receive the necessary c</a:t>
            </a:r>
            <a:r>
              <a:rPr lang="en-GB" sz="850" b="1" dirty="0">
                <a:solidFill>
                  <a:schemeClr val="accent2"/>
                </a:solidFill>
                <a:latin typeface="Verdana"/>
                <a:ea typeface="Verdana"/>
                <a:cs typeface="Verdana"/>
                <a:sym typeface="Verdana"/>
              </a:rPr>
              <a:t>heck-ups</a:t>
            </a:r>
            <a:r>
              <a:rPr lang="en-GB" sz="850" dirty="0">
                <a:solidFill>
                  <a:schemeClr val="accent2"/>
                </a:solidFill>
                <a:latin typeface="Verdana"/>
                <a:ea typeface="Verdana"/>
                <a:cs typeface="Verdana"/>
                <a:sym typeface="Verdana"/>
              </a:rPr>
              <a:t> miss the opportunity to detect problems and receive appropriate care and treatment. This also includes </a:t>
            </a:r>
            <a:r>
              <a:rPr lang="en-GB" sz="850" b="1" dirty="0">
                <a:solidFill>
                  <a:schemeClr val="accent2"/>
                </a:solidFill>
                <a:latin typeface="Verdana"/>
                <a:ea typeface="Verdana"/>
                <a:cs typeface="Verdana"/>
                <a:sym typeface="Verdana"/>
              </a:rPr>
              <a:t>immunization </a:t>
            </a:r>
            <a:r>
              <a:rPr lang="en-GB" sz="850" dirty="0">
                <a:solidFill>
                  <a:schemeClr val="accent2"/>
                </a:solidFill>
                <a:latin typeface="Verdana"/>
                <a:ea typeface="Verdana"/>
                <a:cs typeface="Verdana"/>
                <a:sym typeface="Verdana"/>
              </a:rPr>
              <a:t>and </a:t>
            </a:r>
            <a:r>
              <a:rPr lang="en-GB" sz="850" b="1" dirty="0">
                <a:solidFill>
                  <a:schemeClr val="accent2"/>
                </a:solidFill>
                <a:latin typeface="Verdana"/>
                <a:ea typeface="Verdana"/>
                <a:cs typeface="Verdana"/>
                <a:sym typeface="Verdana"/>
              </a:rPr>
              <a:t>prevention </a:t>
            </a:r>
            <a:r>
              <a:rPr lang="en-GB" sz="850" dirty="0">
                <a:solidFill>
                  <a:schemeClr val="accent2"/>
                </a:solidFill>
                <a:latin typeface="Verdana"/>
                <a:ea typeface="Verdana"/>
                <a:cs typeface="Verdana"/>
                <a:sym typeface="Verdana"/>
              </a:rPr>
              <a:t>of mother-to-child transmission of HIV/AIDS.</a:t>
            </a:r>
            <a:endParaRPr sz="850" b="1" dirty="0">
              <a:solidFill>
                <a:srgbClr val="000000"/>
              </a:solidFill>
              <a:latin typeface="Verdana"/>
              <a:ea typeface="Verdana"/>
              <a:cs typeface="Verdana"/>
              <a:sym typeface="Verdana"/>
            </a:endParaRPr>
          </a:p>
          <a:p>
            <a:pPr marL="0" lvl="0" indent="0" algn="l" rtl="0">
              <a:lnSpc>
                <a:spcPct val="115000"/>
              </a:lnSpc>
              <a:spcBef>
                <a:spcPts val="0"/>
              </a:spcBef>
              <a:spcAft>
                <a:spcPts val="0"/>
              </a:spcAft>
              <a:buNone/>
            </a:pPr>
            <a:endParaRPr sz="850" dirty="0">
              <a:solidFill>
                <a:schemeClr val="accent2"/>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FF0000"/>
                </a:solidFill>
                <a:latin typeface="Georgia"/>
                <a:ea typeface="Georgia"/>
                <a:cs typeface="Georgia"/>
                <a:sym typeface="Georgia"/>
              </a:rPr>
              <a:t>Fact 8</a:t>
            </a:r>
            <a:endParaRPr sz="2400" b="1" dirty="0">
              <a:solidFill>
                <a:srgbClr val="FF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2400" b="1" dirty="0">
                <a:solidFill>
                  <a:srgbClr val="000000"/>
                </a:solidFill>
                <a:latin typeface="Georgia"/>
                <a:ea typeface="Georgia"/>
                <a:cs typeface="Georgia"/>
                <a:sym typeface="Georgia"/>
              </a:rPr>
              <a:t>About 22 million abortions continue to be performed unsafely each year</a:t>
            </a:r>
            <a:endParaRPr sz="2400" b="1" dirty="0">
              <a:solidFill>
                <a:srgbClr val="000000"/>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GB" sz="850" dirty="0">
                <a:solidFill>
                  <a:schemeClr val="accent2"/>
                </a:solidFill>
                <a:latin typeface="Verdana"/>
                <a:ea typeface="Verdana"/>
                <a:cs typeface="Verdana"/>
                <a:sym typeface="Verdana"/>
              </a:rPr>
              <a:t>Over 5 million of these result in complications some of which may end in death. Almost every one of these deaths and complications could have been prevented through s</a:t>
            </a:r>
            <a:r>
              <a:rPr lang="en-GB" sz="850" b="1" dirty="0">
                <a:solidFill>
                  <a:schemeClr val="accent2"/>
                </a:solidFill>
                <a:latin typeface="Verdana"/>
                <a:ea typeface="Verdana"/>
                <a:cs typeface="Verdana"/>
                <a:sym typeface="Verdana"/>
              </a:rPr>
              <a:t>exuality education</a:t>
            </a:r>
            <a:r>
              <a:rPr lang="en-GB" sz="850" dirty="0">
                <a:solidFill>
                  <a:schemeClr val="accent2"/>
                </a:solidFill>
                <a:latin typeface="Verdana"/>
                <a:ea typeface="Verdana"/>
                <a:cs typeface="Verdana"/>
                <a:sym typeface="Verdana"/>
              </a:rPr>
              <a:t>, </a:t>
            </a:r>
            <a:r>
              <a:rPr lang="en-GB" sz="850" b="1" dirty="0">
                <a:solidFill>
                  <a:schemeClr val="accent2"/>
                </a:solidFill>
                <a:latin typeface="Verdana"/>
                <a:ea typeface="Verdana"/>
                <a:cs typeface="Verdana"/>
                <a:sym typeface="Verdana"/>
              </a:rPr>
              <a:t>contraceptive use</a:t>
            </a:r>
            <a:r>
              <a:rPr lang="en-GB" sz="850" dirty="0">
                <a:solidFill>
                  <a:schemeClr val="accent2"/>
                </a:solidFill>
                <a:latin typeface="Verdana"/>
                <a:ea typeface="Verdana"/>
                <a:cs typeface="Verdana"/>
                <a:sym typeface="Verdana"/>
              </a:rPr>
              <a:t>, and the provision of safe, legal induced abortion, and care for complications of unsafe abortions.</a:t>
            </a:r>
            <a:endParaRPr sz="850" dirty="0">
              <a:solidFill>
                <a:schemeClr val="accent2"/>
              </a:solidFill>
              <a:latin typeface="Verdana"/>
              <a:ea typeface="Verdana"/>
              <a:cs typeface="Verdana"/>
              <a:sym typeface="Verdana"/>
            </a:endParaRPr>
          </a:p>
          <a:p>
            <a:pPr marL="0" lvl="0" indent="0" algn="l" rtl="0">
              <a:spcBef>
                <a:spcPts val="1400"/>
              </a:spcBef>
              <a:spcAft>
                <a:spcPts val="0"/>
              </a:spcAft>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30"/>
          <p:cNvSpPr/>
          <p:nvPr/>
        </p:nvSpPr>
        <p:spPr>
          <a:xfrm>
            <a:off x="0" y="571499"/>
            <a:ext cx="6856214" cy="4000501"/>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0"/>
          <p:cNvSpPr/>
          <p:nvPr/>
        </p:nvSpPr>
        <p:spPr>
          <a:xfrm>
            <a:off x="6952697" y="571499"/>
            <a:ext cx="2193989" cy="4000501"/>
          </a:xfrm>
          <a:prstGeom prst="rect">
            <a:avLst/>
          </a:prstGeom>
          <a:solidFill>
            <a:srgbClr val="C8C8C8">
              <a:alpha val="4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0"/>
          <p:cNvSpPr/>
          <p:nvPr/>
        </p:nvSpPr>
        <p:spPr>
          <a:xfrm>
            <a:off x="0" y="0"/>
            <a:ext cx="9143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solidFill>
                  <a:schemeClr val="lt1"/>
                </a:solidFill>
                <a:latin typeface="Corbel"/>
                <a:ea typeface="Corbel"/>
                <a:cs typeface="Corbel"/>
                <a:sym typeface="Corbel"/>
              </a:rPr>
              <a:t>ddddd</a:t>
            </a:r>
            <a:endParaRPr sz="1400" b="0" i="0" u="none" strike="noStrike" cap="none">
              <a:solidFill>
                <a:schemeClr val="lt1"/>
              </a:solidFill>
              <a:latin typeface="Corbel"/>
              <a:ea typeface="Corbel"/>
              <a:cs typeface="Corbel"/>
              <a:sym typeface="Corbel"/>
            </a:endParaRPr>
          </a:p>
        </p:txBody>
      </p:sp>
      <p:sp>
        <p:nvSpPr>
          <p:cNvPr id="327" name="Google Shape;327;p30"/>
          <p:cNvSpPr/>
          <p:nvPr/>
        </p:nvSpPr>
        <p:spPr>
          <a:xfrm>
            <a:off x="0" y="3275729"/>
            <a:ext cx="8780525" cy="138914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0"/>
          <p:cNvSpPr txBox="1">
            <a:spLocks noGrp="1"/>
          </p:cNvSpPr>
          <p:nvPr>
            <p:ph type="title"/>
          </p:nvPr>
        </p:nvSpPr>
        <p:spPr>
          <a:xfrm>
            <a:off x="802386" y="3442996"/>
            <a:ext cx="7658147" cy="79926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FFFFFF"/>
              </a:buClr>
              <a:buSzPts val="3800"/>
              <a:buFont typeface="Corbel"/>
              <a:buNone/>
            </a:pPr>
            <a:r>
              <a:rPr lang="en-GB" sz="3800" b="0" i="0" u="none" strike="noStrike" cap="none">
                <a:solidFill>
                  <a:srgbClr val="FFFFFF"/>
                </a:solidFill>
                <a:latin typeface="Corbel"/>
                <a:ea typeface="Corbel"/>
                <a:cs typeface="Corbel"/>
                <a:sym typeface="Corbel"/>
              </a:rPr>
              <a:t>Health Systems Indicators</a:t>
            </a:r>
            <a:endParaRPr sz="1100" b="0" i="0" u="none" strike="noStrike" cap="none">
              <a:solidFill>
                <a:srgbClr val="FFFFFF"/>
              </a:solidFill>
              <a:latin typeface="Corbel"/>
              <a:ea typeface="Corbel"/>
              <a:cs typeface="Corbel"/>
              <a:sym typeface="Corbel"/>
            </a:endParaRPr>
          </a:p>
        </p:txBody>
      </p:sp>
      <p:sp>
        <p:nvSpPr>
          <p:cNvPr id="329" name="Google Shape;329;p30"/>
          <p:cNvSpPr txBox="1"/>
          <p:nvPr/>
        </p:nvSpPr>
        <p:spPr>
          <a:xfrm>
            <a:off x="962450" y="571500"/>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EFEFEF"/>
                </a:solidFill>
                <a:highlight>
                  <a:srgbClr val="85200C"/>
                </a:highlight>
              </a:rPr>
              <a:t>DEFINITION:</a:t>
            </a:r>
            <a:endParaRPr sz="2400" b="1">
              <a:solidFill>
                <a:srgbClr val="EFEFEF"/>
              </a:solidFill>
              <a:highlight>
                <a:srgbClr val="85200C"/>
              </a:highlight>
            </a:endParaRPr>
          </a:p>
          <a:p>
            <a:pPr marL="0" lvl="0" indent="0" algn="l" rtl="0">
              <a:spcBef>
                <a:spcPts val="0"/>
              </a:spcBef>
              <a:spcAft>
                <a:spcPts val="0"/>
              </a:spcAft>
              <a:buNone/>
            </a:pPr>
            <a:endParaRPr sz="2400" b="1">
              <a:solidFill>
                <a:srgbClr val="85200C"/>
              </a:solidFill>
            </a:endParaRPr>
          </a:p>
          <a:p>
            <a:pPr marL="0" lvl="0" indent="0" algn="l" rtl="0">
              <a:spcBef>
                <a:spcPts val="0"/>
              </a:spcBef>
              <a:spcAft>
                <a:spcPts val="0"/>
              </a:spcAft>
              <a:buNone/>
            </a:pPr>
            <a:endParaRPr sz="2400" b="1">
              <a:solidFill>
                <a:srgbClr val="85200C"/>
              </a:solidFill>
            </a:endParaRPr>
          </a:p>
          <a:p>
            <a:pPr marL="139700" lvl="0" indent="0" algn="l" rtl="0">
              <a:lnSpc>
                <a:spcPct val="90000"/>
              </a:lnSpc>
              <a:spcBef>
                <a:spcPts val="0"/>
              </a:spcBef>
              <a:spcAft>
                <a:spcPts val="0"/>
              </a:spcAft>
              <a:buNone/>
            </a:pPr>
            <a:r>
              <a:rPr lang="en-GB" sz="2400" b="1">
                <a:latin typeface="Corbel"/>
                <a:ea typeface="Corbel"/>
                <a:cs typeface="Corbel"/>
                <a:sym typeface="Corbel"/>
              </a:rPr>
              <a:t>variables that reflect the state of health of persons in a community.</a:t>
            </a:r>
            <a:endParaRPr sz="2400" b="1">
              <a:latin typeface="Corbel"/>
              <a:ea typeface="Corbel"/>
              <a:cs typeface="Corbel"/>
              <a:sym typeface="Corbel"/>
            </a:endParaRPr>
          </a:p>
          <a:p>
            <a:pPr marL="139700" lvl="0" indent="0" algn="l" rtl="0">
              <a:lnSpc>
                <a:spcPct val="90000"/>
              </a:lnSpc>
              <a:spcBef>
                <a:spcPts val="0"/>
              </a:spcBef>
              <a:spcAft>
                <a:spcPts val="0"/>
              </a:spcAft>
              <a:buClr>
                <a:schemeClr val="dk1"/>
              </a:buClr>
              <a:buSzPts val="1100"/>
              <a:buFont typeface="Arial"/>
              <a:buNone/>
            </a:pPr>
            <a:endParaRPr sz="2400" b="1">
              <a:solidFill>
                <a:srgbClr val="7F6000"/>
              </a:solidFill>
              <a:latin typeface="Corbel"/>
              <a:ea typeface="Corbel"/>
              <a:cs typeface="Corbel"/>
              <a:sym typeface="Corbel"/>
            </a:endParaRPr>
          </a:p>
          <a:p>
            <a:pPr marL="0" lvl="0" indent="0" algn="l" rtl="0">
              <a:spcBef>
                <a:spcPts val="0"/>
              </a:spcBef>
              <a:spcAft>
                <a:spcPts val="0"/>
              </a:spcAft>
              <a:buNone/>
            </a:pPr>
            <a:endParaRPr sz="2400" b="1">
              <a:solidFill>
                <a:srgbClr val="85200C"/>
              </a:solidFill>
            </a:endParaRPr>
          </a:p>
          <a:p>
            <a:pPr marL="0" lvl="0" indent="0" algn="l" rtl="0">
              <a:spcBef>
                <a:spcPts val="0"/>
              </a:spcBef>
              <a:spcAft>
                <a:spcPts val="0"/>
              </a:spcAft>
              <a:buNone/>
            </a:pPr>
            <a:endParaRPr sz="2400" b="1">
              <a:solidFill>
                <a:srgbClr val="85200C"/>
              </a:solidFill>
            </a:endParaRPr>
          </a:p>
          <a:p>
            <a:pPr marL="0" lvl="0" indent="0" algn="l" rtl="0">
              <a:spcBef>
                <a:spcPts val="0"/>
              </a:spcBef>
              <a:spcAft>
                <a:spcPts val="0"/>
              </a:spcAft>
              <a:buNone/>
            </a:pPr>
            <a:endParaRPr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تصميم طبي 16×9">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2241</Words>
  <Application>Microsoft Office PowerPoint</Application>
  <PresentationFormat>عرض على الشاشة (9:16)‏</PresentationFormat>
  <Paragraphs>327</Paragraphs>
  <Slides>56</Slides>
  <Notes>47</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56</vt:i4>
      </vt:variant>
    </vt:vector>
  </HeadingPairs>
  <TitlesOfParts>
    <vt:vector size="69" baseType="lpstr">
      <vt:lpstr>Arial</vt:lpstr>
      <vt:lpstr>Rockwell Extra Bold</vt:lpstr>
      <vt:lpstr>Calibri</vt:lpstr>
      <vt:lpstr>Verdana</vt:lpstr>
      <vt:lpstr>Corbel</vt:lpstr>
      <vt:lpstr>Source Sans Pro</vt:lpstr>
      <vt:lpstr>Wingdings</vt:lpstr>
      <vt:lpstr>Georgia</vt:lpstr>
      <vt:lpstr>Times New Roman</vt:lpstr>
      <vt:lpstr>Noto Sans Symbols</vt:lpstr>
      <vt:lpstr>Garamond</vt:lpstr>
      <vt:lpstr>Century Gothic</vt:lpstr>
      <vt:lpstr>تصميم طبي 16×9</vt:lpstr>
      <vt:lpstr>Maternal Health</vt:lpstr>
      <vt:lpstr>Definitions</vt:lpstr>
      <vt:lpstr>Facts:</vt:lpstr>
      <vt:lpstr>Major causes of maternal mortality:  </vt:lpstr>
      <vt:lpstr>Facts:</vt:lpstr>
      <vt:lpstr>Facts:</vt:lpstr>
      <vt:lpstr>عرض تقديمي في PowerPoint</vt:lpstr>
      <vt:lpstr>Facts:</vt:lpstr>
      <vt:lpstr>Health Systems Indicators</vt:lpstr>
      <vt:lpstr>Health Systems Indicators (Maternal)</vt:lpstr>
      <vt:lpstr>Maternal health indicators:</vt:lpstr>
      <vt:lpstr>Health Systems Indicators (Maternal)</vt:lpstr>
      <vt:lpstr>Health Systems Indicators (Maternal)</vt:lpstr>
      <vt:lpstr>عرض تقديمي في PowerPoint</vt:lpstr>
      <vt:lpstr>Health Systems Indicators (Maternal)</vt:lpstr>
      <vt:lpstr>Health Systems Indicators (Infant)</vt:lpstr>
      <vt:lpstr>عرض تقديمي في PowerPoint</vt:lpstr>
      <vt:lpstr>عرض تقديمي في PowerPoint</vt:lpstr>
      <vt:lpstr>عرض تقديمي في PowerPoint</vt:lpstr>
      <vt:lpstr>عرض تقديمي في PowerPoint</vt:lpstr>
      <vt:lpstr>Trends in maternal  mortality 1990 - 2015</vt:lpstr>
      <vt:lpstr>Health Systems Indicators (Infant)</vt:lpstr>
      <vt:lpstr>Why has the maternal mortality declined?</vt:lpstr>
      <vt:lpstr>عرض تقديمي في PowerPoint</vt:lpstr>
      <vt:lpstr>Global response</vt:lpstr>
      <vt:lpstr>Successful Interventions for Maternal Care</vt:lpstr>
      <vt:lpstr>Factors Affecting Pregnancy and Childbirth</vt:lpstr>
      <vt:lpstr>Stages of maternal care </vt:lpstr>
      <vt:lpstr> 1. Preconception: </vt:lpstr>
      <vt:lpstr>1. Preconception: </vt:lpstr>
      <vt:lpstr> 2.  Age: </vt:lpstr>
      <vt:lpstr>Age under 20</vt:lpstr>
      <vt:lpstr>Age over 35</vt:lpstr>
      <vt:lpstr>3. Antenatal Care:</vt:lpstr>
      <vt:lpstr>4.  Interconception Health Care:   </vt:lpstr>
      <vt:lpstr>5. Poverty:</vt:lpstr>
      <vt:lpstr>2016 WHO ANC model </vt:lpstr>
      <vt:lpstr>Hypertension</vt:lpstr>
      <vt:lpstr>Unhealthy weight  </vt:lpstr>
      <vt:lpstr>Inadequate nutrition</vt:lpstr>
      <vt:lpstr>Tobacco use</vt:lpstr>
      <vt:lpstr>Alcohol</vt:lpstr>
      <vt:lpstr>Alcohol</vt:lpstr>
      <vt:lpstr>Genetic conditions </vt:lpstr>
      <vt:lpstr>Summary </vt:lpstr>
      <vt:lpstr>Social and Physical Determinants of Maternal Health</vt:lpstr>
      <vt:lpstr>Social and Physical Determinants of maternal Child Health </vt:lpstr>
      <vt:lpstr>عرض تقديمي في PowerPoint</vt:lpstr>
      <vt:lpstr>1- Biological Determinants: </vt:lpstr>
      <vt:lpstr>2- Social Determinants:</vt:lpstr>
      <vt:lpstr>How to improve the health and well-being of women, infants, children, and families</vt:lpstr>
      <vt:lpstr>عرض تقديمي في PowerPoint</vt:lpstr>
      <vt:lpstr>How to improve Maternal health?</vt:lpstr>
      <vt:lpstr>How to improve Maternal health? </vt:lpstr>
      <vt:lpstr>How to improve maternal health?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14</cp:revision>
  <dcterms:modified xsi:type="dcterms:W3CDTF">2019-03-12T09:07:49Z</dcterms:modified>
</cp:coreProperties>
</file>