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42"/>
  </p:notesMasterIdLst>
  <p:sldIdLst>
    <p:sldId id="256" r:id="rId2"/>
    <p:sldId id="257" r:id="rId3"/>
    <p:sldId id="280" r:id="rId4"/>
    <p:sldId id="282" r:id="rId5"/>
    <p:sldId id="286" r:id="rId6"/>
    <p:sldId id="289" r:id="rId7"/>
    <p:sldId id="295" r:id="rId8"/>
    <p:sldId id="285" r:id="rId9"/>
    <p:sldId id="288" r:id="rId10"/>
    <p:sldId id="287" r:id="rId11"/>
    <p:sldId id="296" r:id="rId12"/>
    <p:sldId id="306" r:id="rId13"/>
    <p:sldId id="259" r:id="rId14"/>
    <p:sldId id="297" r:id="rId15"/>
    <p:sldId id="291" r:id="rId16"/>
    <p:sldId id="262" r:id="rId17"/>
    <p:sldId id="263" r:id="rId18"/>
    <p:sldId id="293" r:id="rId19"/>
    <p:sldId id="264" r:id="rId20"/>
    <p:sldId id="299" r:id="rId21"/>
    <p:sldId id="300" r:id="rId22"/>
    <p:sldId id="301" r:id="rId23"/>
    <p:sldId id="298" r:id="rId24"/>
    <p:sldId id="278" r:id="rId25"/>
    <p:sldId id="265" r:id="rId26"/>
    <p:sldId id="292" r:id="rId27"/>
    <p:sldId id="266" r:id="rId28"/>
    <p:sldId id="270" r:id="rId29"/>
    <p:sldId id="267" r:id="rId30"/>
    <p:sldId id="268" r:id="rId31"/>
    <p:sldId id="271" r:id="rId32"/>
    <p:sldId id="269" r:id="rId33"/>
    <p:sldId id="272" r:id="rId34"/>
    <p:sldId id="273" r:id="rId35"/>
    <p:sldId id="275" r:id="rId36"/>
    <p:sldId id="276" r:id="rId37"/>
    <p:sldId id="277" r:id="rId38"/>
    <p:sldId id="305" r:id="rId39"/>
    <p:sldId id="279" r:id="rId40"/>
    <p:sldId id="30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F2DC75-28DB-4BB0-B823-9E77924ECED7}" type="doc">
      <dgm:prSet loTypeId="urn:microsoft.com/office/officeart/2005/8/layout/hProcess9" loCatId="process" qsTypeId="urn:microsoft.com/office/officeart/2005/8/quickstyle/simple1" qsCatId="simple" csTypeId="urn:microsoft.com/office/officeart/2005/8/colors/accent1_1" csCatId="accent1" phldr="1"/>
      <dgm:spPr/>
    </dgm:pt>
    <dgm:pt modelId="{2213F345-4A52-46F5-B954-7875DDE564FA}">
      <dgm:prSet phldrT="[Text]"/>
      <dgm:spPr/>
      <dgm:t>
        <a:bodyPr/>
        <a:lstStyle/>
        <a:p>
          <a:pPr marL="533400" indent="0" algn="l"/>
          <a:r>
            <a:rPr lang="en-US" dirty="0" smtClean="0"/>
            <a:t>- Developmental</a:t>
          </a:r>
        </a:p>
        <a:p>
          <a:pPr marL="533400" indent="0" algn="l"/>
          <a:r>
            <a:rPr lang="en-US" dirty="0" smtClean="0"/>
            <a:t>- Social</a:t>
          </a:r>
        </a:p>
        <a:p>
          <a:pPr marL="533400" indent="0" algn="l"/>
          <a:r>
            <a:rPr lang="en-US" dirty="0" smtClean="0"/>
            <a:t>- Environmental</a:t>
          </a:r>
        </a:p>
        <a:p>
          <a:pPr marL="533400" indent="0" algn="l"/>
          <a:r>
            <a:rPr lang="en-US" dirty="0" smtClean="0"/>
            <a:t>- Genetic</a:t>
          </a:r>
        </a:p>
      </dgm:t>
    </dgm:pt>
    <dgm:pt modelId="{AEEA59B3-DA63-43E5-A644-7DA841671F56}" type="parTrans" cxnId="{A972C4D2-BB4C-411C-9FAC-5AA0DC13A7AA}">
      <dgm:prSet/>
      <dgm:spPr/>
      <dgm:t>
        <a:bodyPr/>
        <a:lstStyle/>
        <a:p>
          <a:endParaRPr lang="en-US"/>
        </a:p>
      </dgm:t>
    </dgm:pt>
    <dgm:pt modelId="{4276A9B0-D327-4735-9897-54182F73DCF6}" type="sibTrans" cxnId="{A972C4D2-BB4C-411C-9FAC-5AA0DC13A7AA}">
      <dgm:prSet/>
      <dgm:spPr/>
      <dgm:t>
        <a:bodyPr/>
        <a:lstStyle/>
        <a:p>
          <a:endParaRPr lang="en-US"/>
        </a:p>
      </dgm:t>
    </dgm:pt>
    <dgm:pt modelId="{4D2F9B16-899F-437B-BCD6-EAAB98FB18CF}">
      <dgm:prSet phldrT="[Text]"/>
      <dgm:spPr/>
      <dgm:t>
        <a:bodyPr/>
        <a:lstStyle/>
        <a:p>
          <a:r>
            <a:rPr lang="en-US" dirty="0" smtClean="0"/>
            <a:t>Health risk</a:t>
          </a:r>
        </a:p>
        <a:p>
          <a:r>
            <a:rPr lang="en-US" dirty="0" smtClean="0"/>
            <a:t>behaviors and</a:t>
          </a:r>
        </a:p>
        <a:p>
          <a:r>
            <a:rPr lang="en-US" dirty="0" smtClean="0"/>
            <a:t>other factors</a:t>
          </a:r>
          <a:endParaRPr lang="en-US" dirty="0"/>
        </a:p>
      </dgm:t>
    </dgm:pt>
    <dgm:pt modelId="{AB197D7A-2255-40ED-A9C5-09634C5CAF72}" type="parTrans" cxnId="{3A4864D7-3161-4C07-9406-0FC2660AD12D}">
      <dgm:prSet/>
      <dgm:spPr/>
      <dgm:t>
        <a:bodyPr/>
        <a:lstStyle/>
        <a:p>
          <a:endParaRPr lang="en-US"/>
        </a:p>
      </dgm:t>
    </dgm:pt>
    <dgm:pt modelId="{66AF4147-E256-44A7-AB79-F3BCB6B2D69B}" type="sibTrans" cxnId="{3A4864D7-3161-4C07-9406-0FC2660AD12D}">
      <dgm:prSet/>
      <dgm:spPr/>
      <dgm:t>
        <a:bodyPr/>
        <a:lstStyle/>
        <a:p>
          <a:endParaRPr lang="en-US"/>
        </a:p>
      </dgm:t>
    </dgm:pt>
    <dgm:pt modelId="{02EDF81F-249D-49FD-8648-70B8156D6A17}">
      <dgm:prSet phldrT="[Text]"/>
      <dgm:spPr/>
      <dgm:t>
        <a:bodyPr/>
        <a:lstStyle/>
        <a:p>
          <a:r>
            <a:rPr lang="en-US" dirty="0" smtClean="0"/>
            <a:t>Chronic</a:t>
          </a:r>
        </a:p>
        <a:p>
          <a:r>
            <a:rPr lang="en-US" dirty="0" smtClean="0"/>
            <a:t>conditions</a:t>
          </a:r>
          <a:endParaRPr lang="en-US" dirty="0"/>
        </a:p>
      </dgm:t>
    </dgm:pt>
    <dgm:pt modelId="{EAF7F756-3D57-49F4-A64D-2E1B838BD02E}" type="parTrans" cxnId="{DAF61454-64F8-4EA4-B273-E2933D24C12F}">
      <dgm:prSet/>
      <dgm:spPr/>
      <dgm:t>
        <a:bodyPr/>
        <a:lstStyle/>
        <a:p>
          <a:endParaRPr lang="en-US"/>
        </a:p>
      </dgm:t>
    </dgm:pt>
    <dgm:pt modelId="{60BA58C8-4C95-48C6-980C-8F7FB8D64ACE}" type="sibTrans" cxnId="{DAF61454-64F8-4EA4-B273-E2933D24C12F}">
      <dgm:prSet/>
      <dgm:spPr/>
      <dgm:t>
        <a:bodyPr/>
        <a:lstStyle/>
        <a:p>
          <a:endParaRPr lang="en-US"/>
        </a:p>
      </dgm:t>
    </dgm:pt>
    <dgm:pt modelId="{A9DB1154-3B03-4341-9D0A-62C60EA1EB23}">
      <dgm:prSet/>
      <dgm:spPr/>
      <dgm:t>
        <a:bodyPr/>
        <a:lstStyle/>
        <a:p>
          <a:r>
            <a:rPr lang="en-US" dirty="0" smtClean="0"/>
            <a:t>Chronic</a:t>
          </a:r>
        </a:p>
        <a:p>
          <a:r>
            <a:rPr lang="en-US" dirty="0" smtClean="0"/>
            <a:t>disease</a:t>
          </a:r>
          <a:endParaRPr lang="en-US" dirty="0"/>
        </a:p>
      </dgm:t>
    </dgm:pt>
    <dgm:pt modelId="{C04A9598-20C2-452F-BE9B-A7F6764C1B6C}" type="parTrans" cxnId="{30F76323-3927-450B-B943-B560865B0930}">
      <dgm:prSet/>
      <dgm:spPr/>
      <dgm:t>
        <a:bodyPr/>
        <a:lstStyle/>
        <a:p>
          <a:endParaRPr lang="en-US"/>
        </a:p>
      </dgm:t>
    </dgm:pt>
    <dgm:pt modelId="{982A8AE5-FD47-40CD-8BD9-28069A794700}" type="sibTrans" cxnId="{30F76323-3927-450B-B943-B560865B0930}">
      <dgm:prSet/>
      <dgm:spPr/>
      <dgm:t>
        <a:bodyPr/>
        <a:lstStyle/>
        <a:p>
          <a:endParaRPr lang="en-US"/>
        </a:p>
      </dgm:t>
    </dgm:pt>
    <dgm:pt modelId="{8FED714B-54CC-489B-B228-8AA29C253FFD}" type="pres">
      <dgm:prSet presAssocID="{E9F2DC75-28DB-4BB0-B823-9E77924ECED7}" presName="CompostProcess" presStyleCnt="0">
        <dgm:presLayoutVars>
          <dgm:dir/>
          <dgm:resizeHandles val="exact"/>
        </dgm:presLayoutVars>
      </dgm:prSet>
      <dgm:spPr/>
    </dgm:pt>
    <dgm:pt modelId="{732CD9A9-3EB9-4BFE-9E08-8B04AA4CFFED}" type="pres">
      <dgm:prSet presAssocID="{E9F2DC75-28DB-4BB0-B823-9E77924ECED7}" presName="arrow" presStyleLbl="bgShp" presStyleIdx="0" presStyleCnt="1"/>
      <dgm:spPr/>
      <dgm:t>
        <a:bodyPr/>
        <a:lstStyle/>
        <a:p>
          <a:endParaRPr lang="en-US"/>
        </a:p>
      </dgm:t>
    </dgm:pt>
    <dgm:pt modelId="{47A36B9E-2027-49C3-AD52-F25120031CAC}" type="pres">
      <dgm:prSet presAssocID="{E9F2DC75-28DB-4BB0-B823-9E77924ECED7}" presName="linearProcess" presStyleCnt="0"/>
      <dgm:spPr/>
    </dgm:pt>
    <dgm:pt modelId="{BA9F1613-4835-44D7-BEFD-B6B41B95DB71}" type="pres">
      <dgm:prSet presAssocID="{2213F345-4A52-46F5-B954-7875DDE564FA}" presName="textNode" presStyleLbl="node1" presStyleIdx="0" presStyleCnt="4">
        <dgm:presLayoutVars>
          <dgm:bulletEnabled val="1"/>
        </dgm:presLayoutVars>
      </dgm:prSet>
      <dgm:spPr/>
      <dgm:t>
        <a:bodyPr/>
        <a:lstStyle/>
        <a:p>
          <a:endParaRPr lang="en-US"/>
        </a:p>
      </dgm:t>
    </dgm:pt>
    <dgm:pt modelId="{2A2B920C-9DA8-4C0A-B0D9-5A6AB75FFAF3}" type="pres">
      <dgm:prSet presAssocID="{4276A9B0-D327-4735-9897-54182F73DCF6}" presName="sibTrans" presStyleCnt="0"/>
      <dgm:spPr/>
    </dgm:pt>
    <dgm:pt modelId="{48486CA4-4161-48C4-96D5-6DBB4057B2E7}" type="pres">
      <dgm:prSet presAssocID="{4D2F9B16-899F-437B-BCD6-EAAB98FB18CF}" presName="textNode" presStyleLbl="node1" presStyleIdx="1" presStyleCnt="4">
        <dgm:presLayoutVars>
          <dgm:bulletEnabled val="1"/>
        </dgm:presLayoutVars>
      </dgm:prSet>
      <dgm:spPr/>
      <dgm:t>
        <a:bodyPr/>
        <a:lstStyle/>
        <a:p>
          <a:endParaRPr lang="en-US"/>
        </a:p>
      </dgm:t>
    </dgm:pt>
    <dgm:pt modelId="{0340B24E-4A5C-4CC3-93C4-B36D8521B650}" type="pres">
      <dgm:prSet presAssocID="{66AF4147-E256-44A7-AB79-F3BCB6B2D69B}" presName="sibTrans" presStyleCnt="0"/>
      <dgm:spPr/>
    </dgm:pt>
    <dgm:pt modelId="{EA8D253E-886C-4E58-B43B-1DB742B1F3CE}" type="pres">
      <dgm:prSet presAssocID="{02EDF81F-249D-49FD-8648-70B8156D6A17}" presName="textNode" presStyleLbl="node1" presStyleIdx="2" presStyleCnt="4">
        <dgm:presLayoutVars>
          <dgm:bulletEnabled val="1"/>
        </dgm:presLayoutVars>
      </dgm:prSet>
      <dgm:spPr/>
      <dgm:t>
        <a:bodyPr/>
        <a:lstStyle/>
        <a:p>
          <a:endParaRPr lang="en-US"/>
        </a:p>
      </dgm:t>
    </dgm:pt>
    <dgm:pt modelId="{3F1EE6EF-87D6-4392-8BD4-F6EFD5803195}" type="pres">
      <dgm:prSet presAssocID="{60BA58C8-4C95-48C6-980C-8F7FB8D64ACE}" presName="sibTrans" presStyleCnt="0"/>
      <dgm:spPr/>
    </dgm:pt>
    <dgm:pt modelId="{23700C91-039F-4504-9509-CAA970550032}" type="pres">
      <dgm:prSet presAssocID="{A9DB1154-3B03-4341-9D0A-62C60EA1EB23}" presName="textNode" presStyleLbl="node1" presStyleIdx="3" presStyleCnt="4">
        <dgm:presLayoutVars>
          <dgm:bulletEnabled val="1"/>
        </dgm:presLayoutVars>
      </dgm:prSet>
      <dgm:spPr/>
      <dgm:t>
        <a:bodyPr/>
        <a:lstStyle/>
        <a:p>
          <a:endParaRPr lang="en-US"/>
        </a:p>
      </dgm:t>
    </dgm:pt>
  </dgm:ptLst>
  <dgm:cxnLst>
    <dgm:cxn modelId="{5AE74701-230A-4916-95C1-86154CD97EA7}" type="presOf" srcId="{A9DB1154-3B03-4341-9D0A-62C60EA1EB23}" destId="{23700C91-039F-4504-9509-CAA970550032}" srcOrd="0" destOrd="0" presId="urn:microsoft.com/office/officeart/2005/8/layout/hProcess9"/>
    <dgm:cxn modelId="{77556CD6-FE19-4F55-9CCA-A08F15872782}" type="presOf" srcId="{4D2F9B16-899F-437B-BCD6-EAAB98FB18CF}" destId="{48486CA4-4161-48C4-96D5-6DBB4057B2E7}" srcOrd="0" destOrd="0" presId="urn:microsoft.com/office/officeart/2005/8/layout/hProcess9"/>
    <dgm:cxn modelId="{30F76323-3927-450B-B943-B560865B0930}" srcId="{E9F2DC75-28DB-4BB0-B823-9E77924ECED7}" destId="{A9DB1154-3B03-4341-9D0A-62C60EA1EB23}" srcOrd="3" destOrd="0" parTransId="{C04A9598-20C2-452F-BE9B-A7F6764C1B6C}" sibTransId="{982A8AE5-FD47-40CD-8BD9-28069A794700}"/>
    <dgm:cxn modelId="{3A4864D7-3161-4C07-9406-0FC2660AD12D}" srcId="{E9F2DC75-28DB-4BB0-B823-9E77924ECED7}" destId="{4D2F9B16-899F-437B-BCD6-EAAB98FB18CF}" srcOrd="1" destOrd="0" parTransId="{AB197D7A-2255-40ED-A9C5-09634C5CAF72}" sibTransId="{66AF4147-E256-44A7-AB79-F3BCB6B2D69B}"/>
    <dgm:cxn modelId="{A972C4D2-BB4C-411C-9FAC-5AA0DC13A7AA}" srcId="{E9F2DC75-28DB-4BB0-B823-9E77924ECED7}" destId="{2213F345-4A52-46F5-B954-7875DDE564FA}" srcOrd="0" destOrd="0" parTransId="{AEEA59B3-DA63-43E5-A644-7DA841671F56}" sibTransId="{4276A9B0-D327-4735-9897-54182F73DCF6}"/>
    <dgm:cxn modelId="{8D7D7036-3E3D-43B0-9A21-66B73E9A2F62}" type="presOf" srcId="{E9F2DC75-28DB-4BB0-B823-9E77924ECED7}" destId="{8FED714B-54CC-489B-B228-8AA29C253FFD}" srcOrd="0" destOrd="0" presId="urn:microsoft.com/office/officeart/2005/8/layout/hProcess9"/>
    <dgm:cxn modelId="{E405FD51-AE83-4631-8556-6A48CB5554FA}" type="presOf" srcId="{2213F345-4A52-46F5-B954-7875DDE564FA}" destId="{BA9F1613-4835-44D7-BEFD-B6B41B95DB71}" srcOrd="0" destOrd="0" presId="urn:microsoft.com/office/officeart/2005/8/layout/hProcess9"/>
    <dgm:cxn modelId="{DAF61454-64F8-4EA4-B273-E2933D24C12F}" srcId="{E9F2DC75-28DB-4BB0-B823-9E77924ECED7}" destId="{02EDF81F-249D-49FD-8648-70B8156D6A17}" srcOrd="2" destOrd="0" parTransId="{EAF7F756-3D57-49F4-A64D-2E1B838BD02E}" sibTransId="{60BA58C8-4C95-48C6-980C-8F7FB8D64ACE}"/>
    <dgm:cxn modelId="{D07BEA51-ACB6-47BE-A851-11D96ABFF93B}" type="presOf" srcId="{02EDF81F-249D-49FD-8648-70B8156D6A17}" destId="{EA8D253E-886C-4E58-B43B-1DB742B1F3CE}" srcOrd="0" destOrd="0" presId="urn:microsoft.com/office/officeart/2005/8/layout/hProcess9"/>
    <dgm:cxn modelId="{24E7A615-418B-4B73-AFB1-F5B48570B6DB}" type="presParOf" srcId="{8FED714B-54CC-489B-B228-8AA29C253FFD}" destId="{732CD9A9-3EB9-4BFE-9E08-8B04AA4CFFED}" srcOrd="0" destOrd="0" presId="urn:microsoft.com/office/officeart/2005/8/layout/hProcess9"/>
    <dgm:cxn modelId="{C2F9296F-271F-45A6-A386-4BE4CB656822}" type="presParOf" srcId="{8FED714B-54CC-489B-B228-8AA29C253FFD}" destId="{47A36B9E-2027-49C3-AD52-F25120031CAC}" srcOrd="1" destOrd="0" presId="urn:microsoft.com/office/officeart/2005/8/layout/hProcess9"/>
    <dgm:cxn modelId="{D15A9D23-9694-4316-BF1F-CA81E0BE3679}" type="presParOf" srcId="{47A36B9E-2027-49C3-AD52-F25120031CAC}" destId="{BA9F1613-4835-44D7-BEFD-B6B41B95DB71}" srcOrd="0" destOrd="0" presId="urn:microsoft.com/office/officeart/2005/8/layout/hProcess9"/>
    <dgm:cxn modelId="{84DAA700-6DC4-447E-A168-C92C5E22C32F}" type="presParOf" srcId="{47A36B9E-2027-49C3-AD52-F25120031CAC}" destId="{2A2B920C-9DA8-4C0A-B0D9-5A6AB75FFAF3}" srcOrd="1" destOrd="0" presId="urn:microsoft.com/office/officeart/2005/8/layout/hProcess9"/>
    <dgm:cxn modelId="{52C8F523-4A7D-4654-BDA5-BD2FFA591193}" type="presParOf" srcId="{47A36B9E-2027-49C3-AD52-F25120031CAC}" destId="{48486CA4-4161-48C4-96D5-6DBB4057B2E7}" srcOrd="2" destOrd="0" presId="urn:microsoft.com/office/officeart/2005/8/layout/hProcess9"/>
    <dgm:cxn modelId="{CE767BEE-5274-484E-B956-047B5B90DA65}" type="presParOf" srcId="{47A36B9E-2027-49C3-AD52-F25120031CAC}" destId="{0340B24E-4A5C-4CC3-93C4-B36D8521B650}" srcOrd="3" destOrd="0" presId="urn:microsoft.com/office/officeart/2005/8/layout/hProcess9"/>
    <dgm:cxn modelId="{A4DEEB79-749D-4C9A-91F2-F205D93A7C70}" type="presParOf" srcId="{47A36B9E-2027-49C3-AD52-F25120031CAC}" destId="{EA8D253E-886C-4E58-B43B-1DB742B1F3CE}" srcOrd="4" destOrd="0" presId="urn:microsoft.com/office/officeart/2005/8/layout/hProcess9"/>
    <dgm:cxn modelId="{EDB90100-2B18-40BA-8C71-541A254348D3}" type="presParOf" srcId="{47A36B9E-2027-49C3-AD52-F25120031CAC}" destId="{3F1EE6EF-87D6-4392-8BD4-F6EFD5803195}" srcOrd="5" destOrd="0" presId="urn:microsoft.com/office/officeart/2005/8/layout/hProcess9"/>
    <dgm:cxn modelId="{FCAA4A75-4E09-4C4E-B516-896DA76D288A}" type="presParOf" srcId="{47A36B9E-2027-49C3-AD52-F25120031CAC}" destId="{23700C91-039F-4504-9509-CAA97055003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F2DC75-28DB-4BB0-B823-9E77924ECED7}" type="doc">
      <dgm:prSet loTypeId="urn:microsoft.com/office/officeart/2005/8/layout/hProcess9" loCatId="process" qsTypeId="urn:microsoft.com/office/officeart/2005/8/quickstyle/simple1" qsCatId="simple" csTypeId="urn:microsoft.com/office/officeart/2005/8/colors/accent1_1" csCatId="accent1" phldr="1"/>
      <dgm:spPr/>
    </dgm:pt>
    <dgm:pt modelId="{2213F345-4A52-46F5-B954-7875DDE564FA}">
      <dgm:prSet phldrT="[Text]"/>
      <dgm:spPr/>
      <dgm:t>
        <a:bodyPr/>
        <a:lstStyle/>
        <a:p>
          <a:pPr marL="533400" indent="0" algn="l"/>
          <a:r>
            <a:rPr lang="en-US" dirty="0" smtClean="0"/>
            <a:t>- Developmental</a:t>
          </a:r>
        </a:p>
        <a:p>
          <a:pPr marL="533400" indent="0" algn="l"/>
          <a:r>
            <a:rPr lang="en-US" dirty="0" smtClean="0"/>
            <a:t>- Social</a:t>
          </a:r>
        </a:p>
        <a:p>
          <a:pPr marL="533400" indent="0" algn="l"/>
          <a:r>
            <a:rPr lang="en-US" dirty="0" smtClean="0"/>
            <a:t>- Environmental</a:t>
          </a:r>
        </a:p>
        <a:p>
          <a:pPr marL="533400" indent="0" algn="l"/>
          <a:r>
            <a:rPr lang="en-US" dirty="0" smtClean="0"/>
            <a:t>- Genetic</a:t>
          </a:r>
        </a:p>
      </dgm:t>
    </dgm:pt>
    <dgm:pt modelId="{AEEA59B3-DA63-43E5-A644-7DA841671F56}" type="parTrans" cxnId="{A972C4D2-BB4C-411C-9FAC-5AA0DC13A7AA}">
      <dgm:prSet/>
      <dgm:spPr/>
      <dgm:t>
        <a:bodyPr/>
        <a:lstStyle/>
        <a:p>
          <a:endParaRPr lang="en-US"/>
        </a:p>
      </dgm:t>
    </dgm:pt>
    <dgm:pt modelId="{4276A9B0-D327-4735-9897-54182F73DCF6}" type="sibTrans" cxnId="{A972C4D2-BB4C-411C-9FAC-5AA0DC13A7AA}">
      <dgm:prSet/>
      <dgm:spPr/>
      <dgm:t>
        <a:bodyPr/>
        <a:lstStyle/>
        <a:p>
          <a:endParaRPr lang="en-US"/>
        </a:p>
      </dgm:t>
    </dgm:pt>
    <dgm:pt modelId="{4D2F9B16-899F-437B-BCD6-EAAB98FB18CF}">
      <dgm:prSet phldrT="[Text]"/>
      <dgm:spPr/>
      <dgm:t>
        <a:bodyPr/>
        <a:lstStyle/>
        <a:p>
          <a:r>
            <a:rPr lang="en-US" dirty="0" smtClean="0"/>
            <a:t>Health risk</a:t>
          </a:r>
        </a:p>
        <a:p>
          <a:r>
            <a:rPr lang="en-US" dirty="0" smtClean="0"/>
            <a:t>behaviors and</a:t>
          </a:r>
        </a:p>
        <a:p>
          <a:r>
            <a:rPr lang="en-US" dirty="0" smtClean="0"/>
            <a:t>other factors</a:t>
          </a:r>
          <a:endParaRPr lang="en-US" dirty="0"/>
        </a:p>
      </dgm:t>
    </dgm:pt>
    <dgm:pt modelId="{AB197D7A-2255-40ED-A9C5-09634C5CAF72}" type="parTrans" cxnId="{3A4864D7-3161-4C07-9406-0FC2660AD12D}">
      <dgm:prSet/>
      <dgm:spPr/>
      <dgm:t>
        <a:bodyPr/>
        <a:lstStyle/>
        <a:p>
          <a:endParaRPr lang="en-US"/>
        </a:p>
      </dgm:t>
    </dgm:pt>
    <dgm:pt modelId="{66AF4147-E256-44A7-AB79-F3BCB6B2D69B}" type="sibTrans" cxnId="{3A4864D7-3161-4C07-9406-0FC2660AD12D}">
      <dgm:prSet/>
      <dgm:spPr/>
      <dgm:t>
        <a:bodyPr/>
        <a:lstStyle/>
        <a:p>
          <a:endParaRPr lang="en-US"/>
        </a:p>
      </dgm:t>
    </dgm:pt>
    <dgm:pt modelId="{02EDF81F-249D-49FD-8648-70B8156D6A17}">
      <dgm:prSet phldrT="[Text]"/>
      <dgm:spPr/>
      <dgm:t>
        <a:bodyPr/>
        <a:lstStyle/>
        <a:p>
          <a:r>
            <a:rPr lang="en-US" dirty="0" smtClean="0"/>
            <a:t>Chronic</a:t>
          </a:r>
        </a:p>
        <a:p>
          <a:r>
            <a:rPr lang="en-US" dirty="0" smtClean="0"/>
            <a:t>conditions</a:t>
          </a:r>
          <a:endParaRPr lang="en-US" dirty="0"/>
        </a:p>
      </dgm:t>
    </dgm:pt>
    <dgm:pt modelId="{EAF7F756-3D57-49F4-A64D-2E1B838BD02E}" type="parTrans" cxnId="{DAF61454-64F8-4EA4-B273-E2933D24C12F}">
      <dgm:prSet/>
      <dgm:spPr/>
      <dgm:t>
        <a:bodyPr/>
        <a:lstStyle/>
        <a:p>
          <a:endParaRPr lang="en-US"/>
        </a:p>
      </dgm:t>
    </dgm:pt>
    <dgm:pt modelId="{60BA58C8-4C95-48C6-980C-8F7FB8D64ACE}" type="sibTrans" cxnId="{DAF61454-64F8-4EA4-B273-E2933D24C12F}">
      <dgm:prSet/>
      <dgm:spPr/>
      <dgm:t>
        <a:bodyPr/>
        <a:lstStyle/>
        <a:p>
          <a:endParaRPr lang="en-US"/>
        </a:p>
      </dgm:t>
    </dgm:pt>
    <dgm:pt modelId="{A9DB1154-3B03-4341-9D0A-62C60EA1EB23}">
      <dgm:prSet/>
      <dgm:spPr/>
      <dgm:t>
        <a:bodyPr/>
        <a:lstStyle/>
        <a:p>
          <a:r>
            <a:rPr lang="en-US" dirty="0" smtClean="0"/>
            <a:t>Chronic</a:t>
          </a:r>
        </a:p>
        <a:p>
          <a:r>
            <a:rPr lang="en-US" dirty="0" smtClean="0"/>
            <a:t>disease</a:t>
          </a:r>
          <a:endParaRPr lang="en-US" dirty="0"/>
        </a:p>
      </dgm:t>
    </dgm:pt>
    <dgm:pt modelId="{C04A9598-20C2-452F-BE9B-A7F6764C1B6C}" type="parTrans" cxnId="{30F76323-3927-450B-B943-B560865B0930}">
      <dgm:prSet/>
      <dgm:spPr/>
      <dgm:t>
        <a:bodyPr/>
        <a:lstStyle/>
        <a:p>
          <a:endParaRPr lang="en-US"/>
        </a:p>
      </dgm:t>
    </dgm:pt>
    <dgm:pt modelId="{982A8AE5-FD47-40CD-8BD9-28069A794700}" type="sibTrans" cxnId="{30F76323-3927-450B-B943-B560865B0930}">
      <dgm:prSet/>
      <dgm:spPr/>
      <dgm:t>
        <a:bodyPr/>
        <a:lstStyle/>
        <a:p>
          <a:endParaRPr lang="en-US"/>
        </a:p>
      </dgm:t>
    </dgm:pt>
    <dgm:pt modelId="{8FED714B-54CC-489B-B228-8AA29C253FFD}" type="pres">
      <dgm:prSet presAssocID="{E9F2DC75-28DB-4BB0-B823-9E77924ECED7}" presName="CompostProcess" presStyleCnt="0">
        <dgm:presLayoutVars>
          <dgm:dir/>
          <dgm:resizeHandles val="exact"/>
        </dgm:presLayoutVars>
      </dgm:prSet>
      <dgm:spPr/>
    </dgm:pt>
    <dgm:pt modelId="{732CD9A9-3EB9-4BFE-9E08-8B04AA4CFFED}" type="pres">
      <dgm:prSet presAssocID="{E9F2DC75-28DB-4BB0-B823-9E77924ECED7}" presName="arrow" presStyleLbl="bgShp" presStyleIdx="0" presStyleCnt="1"/>
      <dgm:spPr/>
      <dgm:t>
        <a:bodyPr/>
        <a:lstStyle/>
        <a:p>
          <a:endParaRPr lang="en-US"/>
        </a:p>
      </dgm:t>
    </dgm:pt>
    <dgm:pt modelId="{47A36B9E-2027-49C3-AD52-F25120031CAC}" type="pres">
      <dgm:prSet presAssocID="{E9F2DC75-28DB-4BB0-B823-9E77924ECED7}" presName="linearProcess" presStyleCnt="0"/>
      <dgm:spPr/>
    </dgm:pt>
    <dgm:pt modelId="{BA9F1613-4835-44D7-BEFD-B6B41B95DB71}" type="pres">
      <dgm:prSet presAssocID="{2213F345-4A52-46F5-B954-7875DDE564FA}" presName="textNode" presStyleLbl="node1" presStyleIdx="0" presStyleCnt="4">
        <dgm:presLayoutVars>
          <dgm:bulletEnabled val="1"/>
        </dgm:presLayoutVars>
      </dgm:prSet>
      <dgm:spPr/>
      <dgm:t>
        <a:bodyPr/>
        <a:lstStyle/>
        <a:p>
          <a:endParaRPr lang="en-US"/>
        </a:p>
      </dgm:t>
    </dgm:pt>
    <dgm:pt modelId="{2A2B920C-9DA8-4C0A-B0D9-5A6AB75FFAF3}" type="pres">
      <dgm:prSet presAssocID="{4276A9B0-D327-4735-9897-54182F73DCF6}" presName="sibTrans" presStyleCnt="0"/>
      <dgm:spPr/>
    </dgm:pt>
    <dgm:pt modelId="{48486CA4-4161-48C4-96D5-6DBB4057B2E7}" type="pres">
      <dgm:prSet presAssocID="{4D2F9B16-899F-437B-BCD6-EAAB98FB18CF}" presName="textNode" presStyleLbl="node1" presStyleIdx="1" presStyleCnt="4">
        <dgm:presLayoutVars>
          <dgm:bulletEnabled val="1"/>
        </dgm:presLayoutVars>
      </dgm:prSet>
      <dgm:spPr/>
      <dgm:t>
        <a:bodyPr/>
        <a:lstStyle/>
        <a:p>
          <a:endParaRPr lang="en-US"/>
        </a:p>
      </dgm:t>
    </dgm:pt>
    <dgm:pt modelId="{0340B24E-4A5C-4CC3-93C4-B36D8521B650}" type="pres">
      <dgm:prSet presAssocID="{66AF4147-E256-44A7-AB79-F3BCB6B2D69B}" presName="sibTrans" presStyleCnt="0"/>
      <dgm:spPr/>
    </dgm:pt>
    <dgm:pt modelId="{EA8D253E-886C-4E58-B43B-1DB742B1F3CE}" type="pres">
      <dgm:prSet presAssocID="{02EDF81F-249D-49FD-8648-70B8156D6A17}" presName="textNode" presStyleLbl="node1" presStyleIdx="2" presStyleCnt="4">
        <dgm:presLayoutVars>
          <dgm:bulletEnabled val="1"/>
        </dgm:presLayoutVars>
      </dgm:prSet>
      <dgm:spPr/>
      <dgm:t>
        <a:bodyPr/>
        <a:lstStyle/>
        <a:p>
          <a:endParaRPr lang="en-US"/>
        </a:p>
      </dgm:t>
    </dgm:pt>
    <dgm:pt modelId="{3F1EE6EF-87D6-4392-8BD4-F6EFD5803195}" type="pres">
      <dgm:prSet presAssocID="{60BA58C8-4C95-48C6-980C-8F7FB8D64ACE}" presName="sibTrans" presStyleCnt="0"/>
      <dgm:spPr/>
    </dgm:pt>
    <dgm:pt modelId="{23700C91-039F-4504-9509-CAA970550032}" type="pres">
      <dgm:prSet presAssocID="{A9DB1154-3B03-4341-9D0A-62C60EA1EB23}" presName="textNode" presStyleLbl="node1" presStyleIdx="3" presStyleCnt="4">
        <dgm:presLayoutVars>
          <dgm:bulletEnabled val="1"/>
        </dgm:presLayoutVars>
      </dgm:prSet>
      <dgm:spPr/>
      <dgm:t>
        <a:bodyPr/>
        <a:lstStyle/>
        <a:p>
          <a:endParaRPr lang="en-US"/>
        </a:p>
      </dgm:t>
    </dgm:pt>
  </dgm:ptLst>
  <dgm:cxnLst>
    <dgm:cxn modelId="{5AE74701-230A-4916-95C1-86154CD97EA7}" type="presOf" srcId="{A9DB1154-3B03-4341-9D0A-62C60EA1EB23}" destId="{23700C91-039F-4504-9509-CAA970550032}" srcOrd="0" destOrd="0" presId="urn:microsoft.com/office/officeart/2005/8/layout/hProcess9"/>
    <dgm:cxn modelId="{77556CD6-FE19-4F55-9CCA-A08F15872782}" type="presOf" srcId="{4D2F9B16-899F-437B-BCD6-EAAB98FB18CF}" destId="{48486CA4-4161-48C4-96D5-6DBB4057B2E7}" srcOrd="0" destOrd="0" presId="urn:microsoft.com/office/officeart/2005/8/layout/hProcess9"/>
    <dgm:cxn modelId="{30F76323-3927-450B-B943-B560865B0930}" srcId="{E9F2DC75-28DB-4BB0-B823-9E77924ECED7}" destId="{A9DB1154-3B03-4341-9D0A-62C60EA1EB23}" srcOrd="3" destOrd="0" parTransId="{C04A9598-20C2-452F-BE9B-A7F6764C1B6C}" sibTransId="{982A8AE5-FD47-40CD-8BD9-28069A794700}"/>
    <dgm:cxn modelId="{3A4864D7-3161-4C07-9406-0FC2660AD12D}" srcId="{E9F2DC75-28DB-4BB0-B823-9E77924ECED7}" destId="{4D2F9B16-899F-437B-BCD6-EAAB98FB18CF}" srcOrd="1" destOrd="0" parTransId="{AB197D7A-2255-40ED-A9C5-09634C5CAF72}" sibTransId="{66AF4147-E256-44A7-AB79-F3BCB6B2D69B}"/>
    <dgm:cxn modelId="{A972C4D2-BB4C-411C-9FAC-5AA0DC13A7AA}" srcId="{E9F2DC75-28DB-4BB0-B823-9E77924ECED7}" destId="{2213F345-4A52-46F5-B954-7875DDE564FA}" srcOrd="0" destOrd="0" parTransId="{AEEA59B3-DA63-43E5-A644-7DA841671F56}" sibTransId="{4276A9B0-D327-4735-9897-54182F73DCF6}"/>
    <dgm:cxn modelId="{8D7D7036-3E3D-43B0-9A21-66B73E9A2F62}" type="presOf" srcId="{E9F2DC75-28DB-4BB0-B823-9E77924ECED7}" destId="{8FED714B-54CC-489B-B228-8AA29C253FFD}" srcOrd="0" destOrd="0" presId="urn:microsoft.com/office/officeart/2005/8/layout/hProcess9"/>
    <dgm:cxn modelId="{E405FD51-AE83-4631-8556-6A48CB5554FA}" type="presOf" srcId="{2213F345-4A52-46F5-B954-7875DDE564FA}" destId="{BA9F1613-4835-44D7-BEFD-B6B41B95DB71}" srcOrd="0" destOrd="0" presId="urn:microsoft.com/office/officeart/2005/8/layout/hProcess9"/>
    <dgm:cxn modelId="{DAF61454-64F8-4EA4-B273-E2933D24C12F}" srcId="{E9F2DC75-28DB-4BB0-B823-9E77924ECED7}" destId="{02EDF81F-249D-49FD-8648-70B8156D6A17}" srcOrd="2" destOrd="0" parTransId="{EAF7F756-3D57-49F4-A64D-2E1B838BD02E}" sibTransId="{60BA58C8-4C95-48C6-980C-8F7FB8D64ACE}"/>
    <dgm:cxn modelId="{D07BEA51-ACB6-47BE-A851-11D96ABFF93B}" type="presOf" srcId="{02EDF81F-249D-49FD-8648-70B8156D6A17}" destId="{EA8D253E-886C-4E58-B43B-1DB742B1F3CE}" srcOrd="0" destOrd="0" presId="urn:microsoft.com/office/officeart/2005/8/layout/hProcess9"/>
    <dgm:cxn modelId="{24E7A615-418B-4B73-AFB1-F5B48570B6DB}" type="presParOf" srcId="{8FED714B-54CC-489B-B228-8AA29C253FFD}" destId="{732CD9A9-3EB9-4BFE-9E08-8B04AA4CFFED}" srcOrd="0" destOrd="0" presId="urn:microsoft.com/office/officeart/2005/8/layout/hProcess9"/>
    <dgm:cxn modelId="{C2F9296F-271F-45A6-A386-4BE4CB656822}" type="presParOf" srcId="{8FED714B-54CC-489B-B228-8AA29C253FFD}" destId="{47A36B9E-2027-49C3-AD52-F25120031CAC}" srcOrd="1" destOrd="0" presId="urn:microsoft.com/office/officeart/2005/8/layout/hProcess9"/>
    <dgm:cxn modelId="{D15A9D23-9694-4316-BF1F-CA81E0BE3679}" type="presParOf" srcId="{47A36B9E-2027-49C3-AD52-F25120031CAC}" destId="{BA9F1613-4835-44D7-BEFD-B6B41B95DB71}" srcOrd="0" destOrd="0" presId="urn:microsoft.com/office/officeart/2005/8/layout/hProcess9"/>
    <dgm:cxn modelId="{84DAA700-6DC4-447E-A168-C92C5E22C32F}" type="presParOf" srcId="{47A36B9E-2027-49C3-AD52-F25120031CAC}" destId="{2A2B920C-9DA8-4C0A-B0D9-5A6AB75FFAF3}" srcOrd="1" destOrd="0" presId="urn:microsoft.com/office/officeart/2005/8/layout/hProcess9"/>
    <dgm:cxn modelId="{52C8F523-4A7D-4654-BDA5-BD2FFA591193}" type="presParOf" srcId="{47A36B9E-2027-49C3-AD52-F25120031CAC}" destId="{48486CA4-4161-48C4-96D5-6DBB4057B2E7}" srcOrd="2" destOrd="0" presId="urn:microsoft.com/office/officeart/2005/8/layout/hProcess9"/>
    <dgm:cxn modelId="{CE767BEE-5274-484E-B956-047B5B90DA65}" type="presParOf" srcId="{47A36B9E-2027-49C3-AD52-F25120031CAC}" destId="{0340B24E-4A5C-4CC3-93C4-B36D8521B650}" srcOrd="3" destOrd="0" presId="urn:microsoft.com/office/officeart/2005/8/layout/hProcess9"/>
    <dgm:cxn modelId="{A4DEEB79-749D-4C9A-91F2-F205D93A7C70}" type="presParOf" srcId="{47A36B9E-2027-49C3-AD52-F25120031CAC}" destId="{EA8D253E-886C-4E58-B43B-1DB742B1F3CE}" srcOrd="4" destOrd="0" presId="urn:microsoft.com/office/officeart/2005/8/layout/hProcess9"/>
    <dgm:cxn modelId="{EDB90100-2B18-40BA-8C71-541A254348D3}" type="presParOf" srcId="{47A36B9E-2027-49C3-AD52-F25120031CAC}" destId="{3F1EE6EF-87D6-4392-8BD4-F6EFD5803195}" srcOrd="5" destOrd="0" presId="urn:microsoft.com/office/officeart/2005/8/layout/hProcess9"/>
    <dgm:cxn modelId="{FCAA4A75-4E09-4C4E-B516-896DA76D288A}" type="presParOf" srcId="{47A36B9E-2027-49C3-AD52-F25120031CAC}" destId="{23700C91-039F-4504-9509-CAA97055003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F2DC75-28DB-4BB0-B823-9E77924ECED7}" type="doc">
      <dgm:prSet loTypeId="urn:microsoft.com/office/officeart/2005/8/layout/hProcess9" loCatId="process" qsTypeId="urn:microsoft.com/office/officeart/2005/8/quickstyle/simple1" qsCatId="simple" csTypeId="urn:microsoft.com/office/officeart/2005/8/colors/accent1_1" csCatId="accent1" phldr="1"/>
      <dgm:spPr/>
    </dgm:pt>
    <dgm:pt modelId="{2213F345-4A52-46F5-B954-7875DDE564FA}">
      <dgm:prSet phldrT="[Text]"/>
      <dgm:spPr/>
      <dgm:t>
        <a:bodyPr/>
        <a:lstStyle/>
        <a:p>
          <a:pPr marL="533400" indent="0" algn="l"/>
          <a:r>
            <a:rPr lang="en-US" dirty="0" smtClean="0"/>
            <a:t>- Developmental</a:t>
          </a:r>
        </a:p>
        <a:p>
          <a:pPr marL="533400" indent="0" algn="l"/>
          <a:r>
            <a:rPr lang="en-US" dirty="0" smtClean="0"/>
            <a:t>- Social</a:t>
          </a:r>
        </a:p>
        <a:p>
          <a:pPr marL="533400" indent="0" algn="l"/>
          <a:r>
            <a:rPr lang="en-US" dirty="0" smtClean="0"/>
            <a:t>- Environmental</a:t>
          </a:r>
        </a:p>
        <a:p>
          <a:pPr marL="533400" indent="0" algn="l"/>
          <a:r>
            <a:rPr lang="en-US" dirty="0" smtClean="0"/>
            <a:t>- Genetic</a:t>
          </a:r>
        </a:p>
      </dgm:t>
    </dgm:pt>
    <dgm:pt modelId="{AEEA59B3-DA63-43E5-A644-7DA841671F56}" type="parTrans" cxnId="{A972C4D2-BB4C-411C-9FAC-5AA0DC13A7AA}">
      <dgm:prSet/>
      <dgm:spPr/>
      <dgm:t>
        <a:bodyPr/>
        <a:lstStyle/>
        <a:p>
          <a:endParaRPr lang="en-US"/>
        </a:p>
      </dgm:t>
    </dgm:pt>
    <dgm:pt modelId="{4276A9B0-D327-4735-9897-54182F73DCF6}" type="sibTrans" cxnId="{A972C4D2-BB4C-411C-9FAC-5AA0DC13A7AA}">
      <dgm:prSet/>
      <dgm:spPr/>
      <dgm:t>
        <a:bodyPr/>
        <a:lstStyle/>
        <a:p>
          <a:endParaRPr lang="en-US"/>
        </a:p>
      </dgm:t>
    </dgm:pt>
    <dgm:pt modelId="{4D2F9B16-899F-437B-BCD6-EAAB98FB18CF}">
      <dgm:prSet phldrT="[Text]"/>
      <dgm:spPr/>
      <dgm:t>
        <a:bodyPr/>
        <a:lstStyle/>
        <a:p>
          <a:pPr algn="ctr">
            <a:spcAft>
              <a:spcPts val="600"/>
            </a:spcAft>
          </a:pPr>
          <a:r>
            <a:rPr lang="en-US" b="1" dirty="0" smtClean="0"/>
            <a:t>Selected Risk Factors</a:t>
          </a:r>
        </a:p>
        <a:p>
          <a:pPr marL="533400" indent="0" algn="l">
            <a:spcAft>
              <a:spcPct val="35000"/>
            </a:spcAft>
          </a:pPr>
          <a:r>
            <a:rPr lang="en-US" dirty="0" smtClean="0"/>
            <a:t>- Tobacco Use</a:t>
          </a:r>
        </a:p>
        <a:p>
          <a:pPr marL="533400" indent="0" algn="l">
            <a:spcAft>
              <a:spcPct val="35000"/>
            </a:spcAft>
          </a:pPr>
          <a:r>
            <a:rPr lang="en-US" dirty="0" smtClean="0"/>
            <a:t>- Diet and Nutrition</a:t>
          </a:r>
        </a:p>
        <a:p>
          <a:pPr marL="533400" indent="0" algn="l">
            <a:spcAft>
              <a:spcPct val="35000"/>
            </a:spcAft>
          </a:pPr>
          <a:r>
            <a:rPr lang="en-US" dirty="0" smtClean="0"/>
            <a:t>- Physical Activity</a:t>
          </a:r>
        </a:p>
        <a:p>
          <a:pPr marL="533400" indent="0" algn="l">
            <a:spcAft>
              <a:spcPct val="35000"/>
            </a:spcAft>
          </a:pPr>
          <a:r>
            <a:rPr lang="en-US" dirty="0" smtClean="0"/>
            <a:t>- Alcohol Use</a:t>
          </a:r>
          <a:endParaRPr lang="en-US" dirty="0"/>
        </a:p>
      </dgm:t>
    </dgm:pt>
    <dgm:pt modelId="{AB197D7A-2255-40ED-A9C5-09634C5CAF72}" type="parTrans" cxnId="{3A4864D7-3161-4C07-9406-0FC2660AD12D}">
      <dgm:prSet/>
      <dgm:spPr/>
      <dgm:t>
        <a:bodyPr/>
        <a:lstStyle/>
        <a:p>
          <a:endParaRPr lang="en-US"/>
        </a:p>
      </dgm:t>
    </dgm:pt>
    <dgm:pt modelId="{66AF4147-E256-44A7-AB79-F3BCB6B2D69B}" type="sibTrans" cxnId="{3A4864D7-3161-4C07-9406-0FC2660AD12D}">
      <dgm:prSet/>
      <dgm:spPr/>
      <dgm:t>
        <a:bodyPr/>
        <a:lstStyle/>
        <a:p>
          <a:endParaRPr lang="en-US"/>
        </a:p>
      </dgm:t>
    </dgm:pt>
    <dgm:pt modelId="{02EDF81F-249D-49FD-8648-70B8156D6A17}">
      <dgm:prSet phldrT="[Text]"/>
      <dgm:spPr/>
      <dgm:t>
        <a:bodyPr/>
        <a:lstStyle/>
        <a:p>
          <a:pPr algn="ctr"/>
          <a:r>
            <a:rPr lang="en-US" b="1" dirty="0" smtClean="0"/>
            <a:t>Major Conditions</a:t>
          </a:r>
        </a:p>
        <a:p>
          <a:pPr marL="271463" indent="0" algn="l"/>
          <a:r>
            <a:rPr lang="en-US" dirty="0" smtClean="0"/>
            <a:t>- Obesity and overweight</a:t>
          </a:r>
        </a:p>
        <a:p>
          <a:pPr marL="271463" indent="0" algn="l"/>
          <a:r>
            <a:rPr lang="en-US" dirty="0" smtClean="0"/>
            <a:t>- Diabetes</a:t>
          </a:r>
        </a:p>
        <a:p>
          <a:pPr marL="271463" indent="0" algn="l"/>
          <a:r>
            <a:rPr lang="en-US" dirty="0" smtClean="0"/>
            <a:t>- High blood pressure</a:t>
          </a:r>
        </a:p>
        <a:p>
          <a:pPr marL="271463" indent="0" algn="l"/>
          <a:r>
            <a:rPr lang="en-US" dirty="0" smtClean="0"/>
            <a:t>- High blood cholesterol</a:t>
          </a:r>
        </a:p>
        <a:p>
          <a:pPr algn="ctr"/>
          <a:endParaRPr lang="en-US" dirty="0"/>
        </a:p>
      </dgm:t>
    </dgm:pt>
    <dgm:pt modelId="{EAF7F756-3D57-49F4-A64D-2E1B838BD02E}" type="parTrans" cxnId="{DAF61454-64F8-4EA4-B273-E2933D24C12F}">
      <dgm:prSet/>
      <dgm:spPr/>
      <dgm:t>
        <a:bodyPr/>
        <a:lstStyle/>
        <a:p>
          <a:endParaRPr lang="en-US"/>
        </a:p>
      </dgm:t>
    </dgm:pt>
    <dgm:pt modelId="{60BA58C8-4C95-48C6-980C-8F7FB8D64ACE}" type="sibTrans" cxnId="{DAF61454-64F8-4EA4-B273-E2933D24C12F}">
      <dgm:prSet/>
      <dgm:spPr/>
      <dgm:t>
        <a:bodyPr/>
        <a:lstStyle/>
        <a:p>
          <a:endParaRPr lang="en-US"/>
        </a:p>
      </dgm:t>
    </dgm:pt>
    <dgm:pt modelId="{A9DB1154-3B03-4341-9D0A-62C60EA1EB23}">
      <dgm:prSet/>
      <dgm:spPr/>
      <dgm:t>
        <a:bodyPr/>
        <a:lstStyle/>
        <a:p>
          <a:pPr algn="ctr">
            <a:spcAft>
              <a:spcPts val="600"/>
            </a:spcAft>
          </a:pPr>
          <a:r>
            <a:rPr lang="en-US" b="1" dirty="0" smtClean="0"/>
            <a:t>Major Diseases</a:t>
          </a:r>
        </a:p>
        <a:p>
          <a:pPr marL="90488" indent="0" algn="l">
            <a:spcAft>
              <a:spcPct val="35000"/>
            </a:spcAft>
          </a:pPr>
          <a:r>
            <a:rPr lang="en-US" dirty="0" smtClean="0"/>
            <a:t>- Cardiovascular disease</a:t>
          </a:r>
        </a:p>
        <a:p>
          <a:pPr marL="90488" indent="0" algn="l">
            <a:spcAft>
              <a:spcPct val="35000"/>
            </a:spcAft>
          </a:pPr>
          <a:r>
            <a:rPr lang="en-US" dirty="0" smtClean="0"/>
            <a:t>- Cancer</a:t>
          </a:r>
        </a:p>
        <a:p>
          <a:pPr marL="90488" indent="0" algn="l">
            <a:spcAft>
              <a:spcPct val="35000"/>
            </a:spcAft>
          </a:pPr>
          <a:r>
            <a:rPr lang="en-US" dirty="0" smtClean="0"/>
            <a:t>- Chronic Respiratory Diseases</a:t>
          </a:r>
        </a:p>
        <a:p>
          <a:pPr marL="90488" indent="0" algn="l">
            <a:spcAft>
              <a:spcPct val="35000"/>
            </a:spcAft>
          </a:pPr>
          <a:r>
            <a:rPr lang="en-US" dirty="0" smtClean="0"/>
            <a:t>- Mental Disorders</a:t>
          </a:r>
        </a:p>
        <a:p>
          <a:pPr marL="90488" indent="0" algn="l">
            <a:spcAft>
              <a:spcPct val="35000"/>
            </a:spcAft>
          </a:pPr>
          <a:r>
            <a:rPr lang="en-US" dirty="0" smtClean="0"/>
            <a:t>- Neurological Disorders</a:t>
          </a:r>
        </a:p>
        <a:p>
          <a:pPr marL="90488" indent="0" algn="l">
            <a:spcAft>
              <a:spcPct val="35000"/>
            </a:spcAft>
          </a:pPr>
          <a:r>
            <a:rPr lang="en-US" dirty="0" smtClean="0"/>
            <a:t>- Musculoskeletal Problems</a:t>
          </a:r>
        </a:p>
        <a:p>
          <a:pPr marL="90488" indent="0" algn="l">
            <a:spcAft>
              <a:spcPct val="35000"/>
            </a:spcAft>
          </a:pPr>
          <a:r>
            <a:rPr lang="en-US" dirty="0" smtClean="0"/>
            <a:t>- Arthritis</a:t>
          </a:r>
        </a:p>
        <a:p>
          <a:pPr marL="90488" indent="0" algn="l">
            <a:spcAft>
              <a:spcPct val="35000"/>
            </a:spcAft>
          </a:pPr>
          <a:r>
            <a:rPr lang="en-US" dirty="0" smtClean="0"/>
            <a:t>- Chronic Liver Disease</a:t>
          </a:r>
        </a:p>
        <a:p>
          <a:pPr marL="90488" indent="0" algn="l">
            <a:spcAft>
              <a:spcPct val="35000"/>
            </a:spcAft>
          </a:pPr>
          <a:r>
            <a:rPr lang="en-US" dirty="0" smtClean="0"/>
            <a:t>- Kidney Disease</a:t>
          </a:r>
          <a:endParaRPr lang="en-US" dirty="0"/>
        </a:p>
      </dgm:t>
    </dgm:pt>
    <dgm:pt modelId="{C04A9598-20C2-452F-BE9B-A7F6764C1B6C}" type="parTrans" cxnId="{30F76323-3927-450B-B943-B560865B0930}">
      <dgm:prSet/>
      <dgm:spPr/>
      <dgm:t>
        <a:bodyPr/>
        <a:lstStyle/>
        <a:p>
          <a:endParaRPr lang="en-US"/>
        </a:p>
      </dgm:t>
    </dgm:pt>
    <dgm:pt modelId="{982A8AE5-FD47-40CD-8BD9-28069A794700}" type="sibTrans" cxnId="{30F76323-3927-450B-B943-B560865B0930}">
      <dgm:prSet/>
      <dgm:spPr/>
      <dgm:t>
        <a:bodyPr/>
        <a:lstStyle/>
        <a:p>
          <a:endParaRPr lang="en-US"/>
        </a:p>
      </dgm:t>
    </dgm:pt>
    <dgm:pt modelId="{8FED714B-54CC-489B-B228-8AA29C253FFD}" type="pres">
      <dgm:prSet presAssocID="{E9F2DC75-28DB-4BB0-B823-9E77924ECED7}" presName="CompostProcess" presStyleCnt="0">
        <dgm:presLayoutVars>
          <dgm:dir/>
          <dgm:resizeHandles val="exact"/>
        </dgm:presLayoutVars>
      </dgm:prSet>
      <dgm:spPr/>
    </dgm:pt>
    <dgm:pt modelId="{732CD9A9-3EB9-4BFE-9E08-8B04AA4CFFED}" type="pres">
      <dgm:prSet presAssocID="{E9F2DC75-28DB-4BB0-B823-9E77924ECED7}" presName="arrow" presStyleLbl="bgShp" presStyleIdx="0" presStyleCnt="1"/>
      <dgm:spPr/>
      <dgm:t>
        <a:bodyPr/>
        <a:lstStyle/>
        <a:p>
          <a:endParaRPr lang="en-US"/>
        </a:p>
      </dgm:t>
    </dgm:pt>
    <dgm:pt modelId="{47A36B9E-2027-49C3-AD52-F25120031CAC}" type="pres">
      <dgm:prSet presAssocID="{E9F2DC75-28DB-4BB0-B823-9E77924ECED7}" presName="linearProcess" presStyleCnt="0"/>
      <dgm:spPr/>
    </dgm:pt>
    <dgm:pt modelId="{BA9F1613-4835-44D7-BEFD-B6B41B95DB71}" type="pres">
      <dgm:prSet presAssocID="{2213F345-4A52-46F5-B954-7875DDE564FA}" presName="textNode" presStyleLbl="node1" presStyleIdx="0" presStyleCnt="4">
        <dgm:presLayoutVars>
          <dgm:bulletEnabled val="1"/>
        </dgm:presLayoutVars>
      </dgm:prSet>
      <dgm:spPr/>
      <dgm:t>
        <a:bodyPr/>
        <a:lstStyle/>
        <a:p>
          <a:endParaRPr lang="en-US"/>
        </a:p>
      </dgm:t>
    </dgm:pt>
    <dgm:pt modelId="{2A2B920C-9DA8-4C0A-B0D9-5A6AB75FFAF3}" type="pres">
      <dgm:prSet presAssocID="{4276A9B0-D327-4735-9897-54182F73DCF6}" presName="sibTrans" presStyleCnt="0"/>
      <dgm:spPr/>
    </dgm:pt>
    <dgm:pt modelId="{48486CA4-4161-48C4-96D5-6DBB4057B2E7}" type="pres">
      <dgm:prSet presAssocID="{4D2F9B16-899F-437B-BCD6-EAAB98FB18CF}" presName="textNode" presStyleLbl="node1" presStyleIdx="1" presStyleCnt="4">
        <dgm:presLayoutVars>
          <dgm:bulletEnabled val="1"/>
        </dgm:presLayoutVars>
      </dgm:prSet>
      <dgm:spPr/>
      <dgm:t>
        <a:bodyPr/>
        <a:lstStyle/>
        <a:p>
          <a:endParaRPr lang="en-US"/>
        </a:p>
      </dgm:t>
    </dgm:pt>
    <dgm:pt modelId="{0340B24E-4A5C-4CC3-93C4-B36D8521B650}" type="pres">
      <dgm:prSet presAssocID="{66AF4147-E256-44A7-AB79-F3BCB6B2D69B}" presName="sibTrans" presStyleCnt="0"/>
      <dgm:spPr/>
    </dgm:pt>
    <dgm:pt modelId="{EA8D253E-886C-4E58-B43B-1DB742B1F3CE}" type="pres">
      <dgm:prSet presAssocID="{02EDF81F-249D-49FD-8648-70B8156D6A17}" presName="textNode" presStyleLbl="node1" presStyleIdx="2" presStyleCnt="4">
        <dgm:presLayoutVars>
          <dgm:bulletEnabled val="1"/>
        </dgm:presLayoutVars>
      </dgm:prSet>
      <dgm:spPr/>
      <dgm:t>
        <a:bodyPr/>
        <a:lstStyle/>
        <a:p>
          <a:endParaRPr lang="en-US"/>
        </a:p>
      </dgm:t>
    </dgm:pt>
    <dgm:pt modelId="{3F1EE6EF-87D6-4392-8BD4-F6EFD5803195}" type="pres">
      <dgm:prSet presAssocID="{60BA58C8-4C95-48C6-980C-8F7FB8D64ACE}" presName="sibTrans" presStyleCnt="0"/>
      <dgm:spPr/>
    </dgm:pt>
    <dgm:pt modelId="{23700C91-039F-4504-9509-CAA970550032}" type="pres">
      <dgm:prSet presAssocID="{A9DB1154-3B03-4341-9D0A-62C60EA1EB23}" presName="textNode" presStyleLbl="node1" presStyleIdx="3" presStyleCnt="4" custScaleY="141779">
        <dgm:presLayoutVars>
          <dgm:bulletEnabled val="1"/>
        </dgm:presLayoutVars>
      </dgm:prSet>
      <dgm:spPr/>
      <dgm:t>
        <a:bodyPr/>
        <a:lstStyle/>
        <a:p>
          <a:endParaRPr lang="en-US"/>
        </a:p>
      </dgm:t>
    </dgm:pt>
  </dgm:ptLst>
  <dgm:cxnLst>
    <dgm:cxn modelId="{5AE74701-230A-4916-95C1-86154CD97EA7}" type="presOf" srcId="{A9DB1154-3B03-4341-9D0A-62C60EA1EB23}" destId="{23700C91-039F-4504-9509-CAA970550032}" srcOrd="0" destOrd="0" presId="urn:microsoft.com/office/officeart/2005/8/layout/hProcess9"/>
    <dgm:cxn modelId="{77556CD6-FE19-4F55-9CCA-A08F15872782}" type="presOf" srcId="{4D2F9B16-899F-437B-BCD6-EAAB98FB18CF}" destId="{48486CA4-4161-48C4-96D5-6DBB4057B2E7}" srcOrd="0" destOrd="0" presId="urn:microsoft.com/office/officeart/2005/8/layout/hProcess9"/>
    <dgm:cxn modelId="{30F76323-3927-450B-B943-B560865B0930}" srcId="{E9F2DC75-28DB-4BB0-B823-9E77924ECED7}" destId="{A9DB1154-3B03-4341-9D0A-62C60EA1EB23}" srcOrd="3" destOrd="0" parTransId="{C04A9598-20C2-452F-BE9B-A7F6764C1B6C}" sibTransId="{982A8AE5-FD47-40CD-8BD9-28069A794700}"/>
    <dgm:cxn modelId="{3A4864D7-3161-4C07-9406-0FC2660AD12D}" srcId="{E9F2DC75-28DB-4BB0-B823-9E77924ECED7}" destId="{4D2F9B16-899F-437B-BCD6-EAAB98FB18CF}" srcOrd="1" destOrd="0" parTransId="{AB197D7A-2255-40ED-A9C5-09634C5CAF72}" sibTransId="{66AF4147-E256-44A7-AB79-F3BCB6B2D69B}"/>
    <dgm:cxn modelId="{A972C4D2-BB4C-411C-9FAC-5AA0DC13A7AA}" srcId="{E9F2DC75-28DB-4BB0-B823-9E77924ECED7}" destId="{2213F345-4A52-46F5-B954-7875DDE564FA}" srcOrd="0" destOrd="0" parTransId="{AEEA59B3-DA63-43E5-A644-7DA841671F56}" sibTransId="{4276A9B0-D327-4735-9897-54182F73DCF6}"/>
    <dgm:cxn modelId="{8D7D7036-3E3D-43B0-9A21-66B73E9A2F62}" type="presOf" srcId="{E9F2DC75-28DB-4BB0-B823-9E77924ECED7}" destId="{8FED714B-54CC-489B-B228-8AA29C253FFD}" srcOrd="0" destOrd="0" presId="urn:microsoft.com/office/officeart/2005/8/layout/hProcess9"/>
    <dgm:cxn modelId="{E405FD51-AE83-4631-8556-6A48CB5554FA}" type="presOf" srcId="{2213F345-4A52-46F5-B954-7875DDE564FA}" destId="{BA9F1613-4835-44D7-BEFD-B6B41B95DB71}" srcOrd="0" destOrd="0" presId="urn:microsoft.com/office/officeart/2005/8/layout/hProcess9"/>
    <dgm:cxn modelId="{DAF61454-64F8-4EA4-B273-E2933D24C12F}" srcId="{E9F2DC75-28DB-4BB0-B823-9E77924ECED7}" destId="{02EDF81F-249D-49FD-8648-70B8156D6A17}" srcOrd="2" destOrd="0" parTransId="{EAF7F756-3D57-49F4-A64D-2E1B838BD02E}" sibTransId="{60BA58C8-4C95-48C6-980C-8F7FB8D64ACE}"/>
    <dgm:cxn modelId="{D07BEA51-ACB6-47BE-A851-11D96ABFF93B}" type="presOf" srcId="{02EDF81F-249D-49FD-8648-70B8156D6A17}" destId="{EA8D253E-886C-4E58-B43B-1DB742B1F3CE}" srcOrd="0" destOrd="0" presId="urn:microsoft.com/office/officeart/2005/8/layout/hProcess9"/>
    <dgm:cxn modelId="{24E7A615-418B-4B73-AFB1-F5B48570B6DB}" type="presParOf" srcId="{8FED714B-54CC-489B-B228-8AA29C253FFD}" destId="{732CD9A9-3EB9-4BFE-9E08-8B04AA4CFFED}" srcOrd="0" destOrd="0" presId="urn:microsoft.com/office/officeart/2005/8/layout/hProcess9"/>
    <dgm:cxn modelId="{C2F9296F-271F-45A6-A386-4BE4CB656822}" type="presParOf" srcId="{8FED714B-54CC-489B-B228-8AA29C253FFD}" destId="{47A36B9E-2027-49C3-AD52-F25120031CAC}" srcOrd="1" destOrd="0" presId="urn:microsoft.com/office/officeart/2005/8/layout/hProcess9"/>
    <dgm:cxn modelId="{D15A9D23-9694-4316-BF1F-CA81E0BE3679}" type="presParOf" srcId="{47A36B9E-2027-49C3-AD52-F25120031CAC}" destId="{BA9F1613-4835-44D7-BEFD-B6B41B95DB71}" srcOrd="0" destOrd="0" presId="urn:microsoft.com/office/officeart/2005/8/layout/hProcess9"/>
    <dgm:cxn modelId="{84DAA700-6DC4-447E-A168-C92C5E22C32F}" type="presParOf" srcId="{47A36B9E-2027-49C3-AD52-F25120031CAC}" destId="{2A2B920C-9DA8-4C0A-B0D9-5A6AB75FFAF3}" srcOrd="1" destOrd="0" presId="urn:microsoft.com/office/officeart/2005/8/layout/hProcess9"/>
    <dgm:cxn modelId="{52C8F523-4A7D-4654-BDA5-BD2FFA591193}" type="presParOf" srcId="{47A36B9E-2027-49C3-AD52-F25120031CAC}" destId="{48486CA4-4161-48C4-96D5-6DBB4057B2E7}" srcOrd="2" destOrd="0" presId="urn:microsoft.com/office/officeart/2005/8/layout/hProcess9"/>
    <dgm:cxn modelId="{CE767BEE-5274-484E-B956-047B5B90DA65}" type="presParOf" srcId="{47A36B9E-2027-49C3-AD52-F25120031CAC}" destId="{0340B24E-4A5C-4CC3-93C4-B36D8521B650}" srcOrd="3" destOrd="0" presId="urn:microsoft.com/office/officeart/2005/8/layout/hProcess9"/>
    <dgm:cxn modelId="{A4DEEB79-749D-4C9A-91F2-F205D93A7C70}" type="presParOf" srcId="{47A36B9E-2027-49C3-AD52-F25120031CAC}" destId="{EA8D253E-886C-4E58-B43B-1DB742B1F3CE}" srcOrd="4" destOrd="0" presId="urn:microsoft.com/office/officeart/2005/8/layout/hProcess9"/>
    <dgm:cxn modelId="{EDB90100-2B18-40BA-8C71-541A254348D3}" type="presParOf" srcId="{47A36B9E-2027-49C3-AD52-F25120031CAC}" destId="{3F1EE6EF-87D6-4392-8BD4-F6EFD5803195}" srcOrd="5" destOrd="0" presId="urn:microsoft.com/office/officeart/2005/8/layout/hProcess9"/>
    <dgm:cxn modelId="{FCAA4A75-4E09-4C4E-B516-896DA76D288A}" type="presParOf" srcId="{47A36B9E-2027-49C3-AD52-F25120031CAC}" destId="{23700C91-039F-4504-9509-CAA97055003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CD9A9-3EB9-4BFE-9E08-8B04AA4CFFED}">
      <dsp:nvSpPr>
        <dsp:cNvPr id="0" name=""/>
        <dsp:cNvSpPr/>
      </dsp:nvSpPr>
      <dsp:spPr>
        <a:xfrm>
          <a:off x="754379" y="0"/>
          <a:ext cx="8549640" cy="40227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9F1613-4835-44D7-BEFD-B6B41B95DB71}">
      <dsp:nvSpPr>
        <dsp:cNvPr id="0" name=""/>
        <dsp:cNvSpPr/>
      </dsp:nvSpPr>
      <dsp:spPr>
        <a:xfrm>
          <a:off x="5310" y="1206817"/>
          <a:ext cx="2379154" cy="160909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533400" lvl="0" indent="0" algn="l" defTabSz="800100">
            <a:lnSpc>
              <a:spcPct val="90000"/>
            </a:lnSpc>
            <a:spcBef>
              <a:spcPct val="0"/>
            </a:spcBef>
            <a:spcAft>
              <a:spcPct val="35000"/>
            </a:spcAft>
          </a:pPr>
          <a:r>
            <a:rPr lang="en-US" sz="1800" kern="1200" dirty="0" smtClean="0"/>
            <a:t>- Developmental</a:t>
          </a:r>
        </a:p>
        <a:p>
          <a:pPr marL="533400" lvl="0" indent="0" algn="l" defTabSz="800100">
            <a:lnSpc>
              <a:spcPct val="90000"/>
            </a:lnSpc>
            <a:spcBef>
              <a:spcPct val="0"/>
            </a:spcBef>
            <a:spcAft>
              <a:spcPct val="35000"/>
            </a:spcAft>
          </a:pPr>
          <a:r>
            <a:rPr lang="en-US" sz="1800" kern="1200" dirty="0" smtClean="0"/>
            <a:t>- Social</a:t>
          </a:r>
        </a:p>
        <a:p>
          <a:pPr marL="533400" lvl="0" indent="0" algn="l" defTabSz="800100">
            <a:lnSpc>
              <a:spcPct val="90000"/>
            </a:lnSpc>
            <a:spcBef>
              <a:spcPct val="0"/>
            </a:spcBef>
            <a:spcAft>
              <a:spcPct val="35000"/>
            </a:spcAft>
          </a:pPr>
          <a:r>
            <a:rPr lang="en-US" sz="1800" kern="1200" dirty="0" smtClean="0"/>
            <a:t>- Environmental</a:t>
          </a:r>
        </a:p>
        <a:p>
          <a:pPr marL="533400" lvl="0" indent="0" algn="l" defTabSz="800100">
            <a:lnSpc>
              <a:spcPct val="90000"/>
            </a:lnSpc>
            <a:spcBef>
              <a:spcPct val="0"/>
            </a:spcBef>
            <a:spcAft>
              <a:spcPct val="35000"/>
            </a:spcAft>
          </a:pPr>
          <a:r>
            <a:rPr lang="en-US" sz="1800" kern="1200" dirty="0" smtClean="0"/>
            <a:t>- Genetic</a:t>
          </a:r>
        </a:p>
      </dsp:txBody>
      <dsp:txXfrm>
        <a:off x="83859" y="1285366"/>
        <a:ext cx="2222056" cy="1451992"/>
      </dsp:txXfrm>
    </dsp:sp>
    <dsp:sp modelId="{48486CA4-4161-48C4-96D5-6DBB4057B2E7}">
      <dsp:nvSpPr>
        <dsp:cNvPr id="0" name=""/>
        <dsp:cNvSpPr/>
      </dsp:nvSpPr>
      <dsp:spPr>
        <a:xfrm>
          <a:off x="2561518" y="1206817"/>
          <a:ext cx="2379154" cy="160909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Health risk</a:t>
          </a:r>
        </a:p>
        <a:p>
          <a:pPr lvl="0" algn="ctr" defTabSz="800100">
            <a:lnSpc>
              <a:spcPct val="90000"/>
            </a:lnSpc>
            <a:spcBef>
              <a:spcPct val="0"/>
            </a:spcBef>
            <a:spcAft>
              <a:spcPct val="35000"/>
            </a:spcAft>
          </a:pPr>
          <a:r>
            <a:rPr lang="en-US" sz="1800" kern="1200" dirty="0" smtClean="0"/>
            <a:t>behaviors and</a:t>
          </a:r>
        </a:p>
        <a:p>
          <a:pPr lvl="0" algn="ctr" defTabSz="800100">
            <a:lnSpc>
              <a:spcPct val="90000"/>
            </a:lnSpc>
            <a:spcBef>
              <a:spcPct val="0"/>
            </a:spcBef>
            <a:spcAft>
              <a:spcPct val="35000"/>
            </a:spcAft>
          </a:pPr>
          <a:r>
            <a:rPr lang="en-US" sz="1800" kern="1200" dirty="0" smtClean="0"/>
            <a:t>other factors</a:t>
          </a:r>
          <a:endParaRPr lang="en-US" sz="1800" kern="1200" dirty="0"/>
        </a:p>
      </dsp:txBody>
      <dsp:txXfrm>
        <a:off x="2640067" y="1285366"/>
        <a:ext cx="2222056" cy="1451992"/>
      </dsp:txXfrm>
    </dsp:sp>
    <dsp:sp modelId="{EA8D253E-886C-4E58-B43B-1DB742B1F3CE}">
      <dsp:nvSpPr>
        <dsp:cNvPr id="0" name=""/>
        <dsp:cNvSpPr/>
      </dsp:nvSpPr>
      <dsp:spPr>
        <a:xfrm>
          <a:off x="5117726" y="1206817"/>
          <a:ext cx="2379154" cy="160909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Chronic</a:t>
          </a:r>
        </a:p>
        <a:p>
          <a:pPr lvl="0" algn="ctr" defTabSz="800100">
            <a:lnSpc>
              <a:spcPct val="90000"/>
            </a:lnSpc>
            <a:spcBef>
              <a:spcPct val="0"/>
            </a:spcBef>
            <a:spcAft>
              <a:spcPct val="35000"/>
            </a:spcAft>
          </a:pPr>
          <a:r>
            <a:rPr lang="en-US" sz="1800" kern="1200" dirty="0" smtClean="0"/>
            <a:t>conditions</a:t>
          </a:r>
          <a:endParaRPr lang="en-US" sz="1800" kern="1200" dirty="0"/>
        </a:p>
      </dsp:txBody>
      <dsp:txXfrm>
        <a:off x="5196275" y="1285366"/>
        <a:ext cx="2222056" cy="1451992"/>
      </dsp:txXfrm>
    </dsp:sp>
    <dsp:sp modelId="{23700C91-039F-4504-9509-CAA970550032}">
      <dsp:nvSpPr>
        <dsp:cNvPr id="0" name=""/>
        <dsp:cNvSpPr/>
      </dsp:nvSpPr>
      <dsp:spPr>
        <a:xfrm>
          <a:off x="7673934" y="1206817"/>
          <a:ext cx="2379154" cy="160909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Chronic</a:t>
          </a:r>
        </a:p>
        <a:p>
          <a:pPr lvl="0" algn="ctr" defTabSz="800100">
            <a:lnSpc>
              <a:spcPct val="90000"/>
            </a:lnSpc>
            <a:spcBef>
              <a:spcPct val="0"/>
            </a:spcBef>
            <a:spcAft>
              <a:spcPct val="35000"/>
            </a:spcAft>
          </a:pPr>
          <a:r>
            <a:rPr lang="en-US" sz="1800" kern="1200" dirty="0" smtClean="0"/>
            <a:t>disease</a:t>
          </a:r>
          <a:endParaRPr lang="en-US" sz="1800" kern="1200" dirty="0"/>
        </a:p>
      </dsp:txBody>
      <dsp:txXfrm>
        <a:off x="7752483" y="1285366"/>
        <a:ext cx="2222056" cy="1451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CD9A9-3EB9-4BFE-9E08-8B04AA4CFFED}">
      <dsp:nvSpPr>
        <dsp:cNvPr id="0" name=""/>
        <dsp:cNvSpPr/>
      </dsp:nvSpPr>
      <dsp:spPr>
        <a:xfrm>
          <a:off x="564824" y="0"/>
          <a:ext cx="6401340" cy="245413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9F1613-4835-44D7-BEFD-B6B41B95DB71}">
      <dsp:nvSpPr>
        <dsp:cNvPr id="0" name=""/>
        <dsp:cNvSpPr/>
      </dsp:nvSpPr>
      <dsp:spPr>
        <a:xfrm>
          <a:off x="4435" y="736239"/>
          <a:ext cx="1804548" cy="981653"/>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33400" lvl="0" indent="0" algn="l" defTabSz="488950">
            <a:lnSpc>
              <a:spcPct val="90000"/>
            </a:lnSpc>
            <a:spcBef>
              <a:spcPct val="0"/>
            </a:spcBef>
            <a:spcAft>
              <a:spcPct val="35000"/>
            </a:spcAft>
          </a:pPr>
          <a:r>
            <a:rPr lang="en-US" sz="1100" kern="1200" dirty="0" smtClean="0"/>
            <a:t>- Developmental</a:t>
          </a:r>
        </a:p>
        <a:p>
          <a:pPr marL="533400" lvl="0" indent="0" algn="l" defTabSz="488950">
            <a:lnSpc>
              <a:spcPct val="90000"/>
            </a:lnSpc>
            <a:spcBef>
              <a:spcPct val="0"/>
            </a:spcBef>
            <a:spcAft>
              <a:spcPct val="35000"/>
            </a:spcAft>
          </a:pPr>
          <a:r>
            <a:rPr lang="en-US" sz="1100" kern="1200" dirty="0" smtClean="0"/>
            <a:t>- Social</a:t>
          </a:r>
        </a:p>
        <a:p>
          <a:pPr marL="533400" lvl="0" indent="0" algn="l" defTabSz="488950">
            <a:lnSpc>
              <a:spcPct val="90000"/>
            </a:lnSpc>
            <a:spcBef>
              <a:spcPct val="0"/>
            </a:spcBef>
            <a:spcAft>
              <a:spcPct val="35000"/>
            </a:spcAft>
          </a:pPr>
          <a:r>
            <a:rPr lang="en-US" sz="1100" kern="1200" dirty="0" smtClean="0"/>
            <a:t>- Environmental</a:t>
          </a:r>
        </a:p>
        <a:p>
          <a:pPr marL="533400" lvl="0" indent="0" algn="l" defTabSz="488950">
            <a:lnSpc>
              <a:spcPct val="90000"/>
            </a:lnSpc>
            <a:spcBef>
              <a:spcPct val="0"/>
            </a:spcBef>
            <a:spcAft>
              <a:spcPct val="35000"/>
            </a:spcAft>
          </a:pPr>
          <a:r>
            <a:rPr lang="en-US" sz="1100" kern="1200" dirty="0" smtClean="0"/>
            <a:t>- Genetic</a:t>
          </a:r>
        </a:p>
      </dsp:txBody>
      <dsp:txXfrm>
        <a:off x="52355" y="784159"/>
        <a:ext cx="1708708" cy="885813"/>
      </dsp:txXfrm>
    </dsp:sp>
    <dsp:sp modelId="{48486CA4-4161-48C4-96D5-6DBB4057B2E7}">
      <dsp:nvSpPr>
        <dsp:cNvPr id="0" name=""/>
        <dsp:cNvSpPr/>
      </dsp:nvSpPr>
      <dsp:spPr>
        <a:xfrm>
          <a:off x="1910292" y="736239"/>
          <a:ext cx="1804548" cy="981653"/>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Health risk</a:t>
          </a:r>
        </a:p>
        <a:p>
          <a:pPr lvl="0" algn="ctr" defTabSz="488950">
            <a:lnSpc>
              <a:spcPct val="90000"/>
            </a:lnSpc>
            <a:spcBef>
              <a:spcPct val="0"/>
            </a:spcBef>
            <a:spcAft>
              <a:spcPct val="35000"/>
            </a:spcAft>
          </a:pPr>
          <a:r>
            <a:rPr lang="en-US" sz="1100" kern="1200" dirty="0" smtClean="0"/>
            <a:t>behaviors and</a:t>
          </a:r>
        </a:p>
        <a:p>
          <a:pPr lvl="0" algn="ctr" defTabSz="488950">
            <a:lnSpc>
              <a:spcPct val="90000"/>
            </a:lnSpc>
            <a:spcBef>
              <a:spcPct val="0"/>
            </a:spcBef>
            <a:spcAft>
              <a:spcPct val="35000"/>
            </a:spcAft>
          </a:pPr>
          <a:r>
            <a:rPr lang="en-US" sz="1100" kern="1200" dirty="0" smtClean="0"/>
            <a:t>other factors</a:t>
          </a:r>
          <a:endParaRPr lang="en-US" sz="1100" kern="1200" dirty="0"/>
        </a:p>
      </dsp:txBody>
      <dsp:txXfrm>
        <a:off x="1958212" y="784159"/>
        <a:ext cx="1708708" cy="885813"/>
      </dsp:txXfrm>
    </dsp:sp>
    <dsp:sp modelId="{EA8D253E-886C-4E58-B43B-1DB742B1F3CE}">
      <dsp:nvSpPr>
        <dsp:cNvPr id="0" name=""/>
        <dsp:cNvSpPr/>
      </dsp:nvSpPr>
      <dsp:spPr>
        <a:xfrm>
          <a:off x="3816148" y="736239"/>
          <a:ext cx="1804548" cy="981653"/>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Chronic</a:t>
          </a:r>
        </a:p>
        <a:p>
          <a:pPr lvl="0" algn="ctr" defTabSz="488950">
            <a:lnSpc>
              <a:spcPct val="90000"/>
            </a:lnSpc>
            <a:spcBef>
              <a:spcPct val="0"/>
            </a:spcBef>
            <a:spcAft>
              <a:spcPct val="35000"/>
            </a:spcAft>
          </a:pPr>
          <a:r>
            <a:rPr lang="en-US" sz="1100" kern="1200" dirty="0" smtClean="0"/>
            <a:t>conditions</a:t>
          </a:r>
          <a:endParaRPr lang="en-US" sz="1100" kern="1200" dirty="0"/>
        </a:p>
      </dsp:txBody>
      <dsp:txXfrm>
        <a:off x="3864068" y="784159"/>
        <a:ext cx="1708708" cy="885813"/>
      </dsp:txXfrm>
    </dsp:sp>
    <dsp:sp modelId="{23700C91-039F-4504-9509-CAA970550032}">
      <dsp:nvSpPr>
        <dsp:cNvPr id="0" name=""/>
        <dsp:cNvSpPr/>
      </dsp:nvSpPr>
      <dsp:spPr>
        <a:xfrm>
          <a:off x="5722004" y="736239"/>
          <a:ext cx="1804548" cy="981653"/>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Chronic</a:t>
          </a:r>
        </a:p>
        <a:p>
          <a:pPr lvl="0" algn="ctr" defTabSz="488950">
            <a:lnSpc>
              <a:spcPct val="90000"/>
            </a:lnSpc>
            <a:spcBef>
              <a:spcPct val="0"/>
            </a:spcBef>
            <a:spcAft>
              <a:spcPct val="35000"/>
            </a:spcAft>
          </a:pPr>
          <a:r>
            <a:rPr lang="en-US" sz="1100" kern="1200" dirty="0" smtClean="0"/>
            <a:t>disease</a:t>
          </a:r>
          <a:endParaRPr lang="en-US" sz="1100" kern="1200" dirty="0"/>
        </a:p>
      </dsp:txBody>
      <dsp:txXfrm>
        <a:off x="5769924" y="784159"/>
        <a:ext cx="1708708" cy="885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CD9A9-3EB9-4BFE-9E08-8B04AA4CFFED}">
      <dsp:nvSpPr>
        <dsp:cNvPr id="0" name=""/>
        <dsp:cNvSpPr/>
      </dsp:nvSpPr>
      <dsp:spPr>
        <a:xfrm>
          <a:off x="779391" y="0"/>
          <a:ext cx="8833102" cy="563125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9F1613-4835-44D7-BEFD-B6B41B95DB71}">
      <dsp:nvSpPr>
        <dsp:cNvPr id="0" name=""/>
        <dsp:cNvSpPr/>
      </dsp:nvSpPr>
      <dsp:spPr>
        <a:xfrm>
          <a:off x="5486" y="1689376"/>
          <a:ext cx="2458035" cy="2252502"/>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533400" lvl="0" indent="0" algn="l" defTabSz="577850">
            <a:lnSpc>
              <a:spcPct val="90000"/>
            </a:lnSpc>
            <a:spcBef>
              <a:spcPct val="0"/>
            </a:spcBef>
            <a:spcAft>
              <a:spcPct val="35000"/>
            </a:spcAft>
          </a:pPr>
          <a:r>
            <a:rPr lang="en-US" sz="1300" kern="1200" dirty="0" smtClean="0"/>
            <a:t>- Developmental</a:t>
          </a:r>
        </a:p>
        <a:p>
          <a:pPr marL="533400" lvl="0" indent="0" algn="l" defTabSz="577850">
            <a:lnSpc>
              <a:spcPct val="90000"/>
            </a:lnSpc>
            <a:spcBef>
              <a:spcPct val="0"/>
            </a:spcBef>
            <a:spcAft>
              <a:spcPct val="35000"/>
            </a:spcAft>
          </a:pPr>
          <a:r>
            <a:rPr lang="en-US" sz="1300" kern="1200" dirty="0" smtClean="0"/>
            <a:t>- Social</a:t>
          </a:r>
        </a:p>
        <a:p>
          <a:pPr marL="533400" lvl="0" indent="0" algn="l" defTabSz="577850">
            <a:lnSpc>
              <a:spcPct val="90000"/>
            </a:lnSpc>
            <a:spcBef>
              <a:spcPct val="0"/>
            </a:spcBef>
            <a:spcAft>
              <a:spcPct val="35000"/>
            </a:spcAft>
          </a:pPr>
          <a:r>
            <a:rPr lang="en-US" sz="1300" kern="1200" dirty="0" smtClean="0"/>
            <a:t>- Environmental</a:t>
          </a:r>
        </a:p>
        <a:p>
          <a:pPr marL="533400" lvl="0" indent="0" algn="l" defTabSz="577850">
            <a:lnSpc>
              <a:spcPct val="90000"/>
            </a:lnSpc>
            <a:spcBef>
              <a:spcPct val="0"/>
            </a:spcBef>
            <a:spcAft>
              <a:spcPct val="35000"/>
            </a:spcAft>
          </a:pPr>
          <a:r>
            <a:rPr lang="en-US" sz="1300" kern="1200" dirty="0" smtClean="0"/>
            <a:t>- Genetic</a:t>
          </a:r>
        </a:p>
      </dsp:txBody>
      <dsp:txXfrm>
        <a:off x="115444" y="1799334"/>
        <a:ext cx="2238119" cy="2032586"/>
      </dsp:txXfrm>
    </dsp:sp>
    <dsp:sp modelId="{48486CA4-4161-48C4-96D5-6DBB4057B2E7}">
      <dsp:nvSpPr>
        <dsp:cNvPr id="0" name=""/>
        <dsp:cNvSpPr/>
      </dsp:nvSpPr>
      <dsp:spPr>
        <a:xfrm>
          <a:off x="2646445" y="1689376"/>
          <a:ext cx="2458035" cy="2252502"/>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ts val="600"/>
            </a:spcAft>
          </a:pPr>
          <a:r>
            <a:rPr lang="en-US" sz="1300" b="1" kern="1200" dirty="0" smtClean="0"/>
            <a:t>Selected Risk Factors</a:t>
          </a:r>
        </a:p>
        <a:p>
          <a:pPr marL="533400" lvl="0" indent="0" algn="l" defTabSz="577850">
            <a:lnSpc>
              <a:spcPct val="90000"/>
            </a:lnSpc>
            <a:spcBef>
              <a:spcPct val="0"/>
            </a:spcBef>
            <a:spcAft>
              <a:spcPct val="35000"/>
            </a:spcAft>
          </a:pPr>
          <a:r>
            <a:rPr lang="en-US" sz="1300" kern="1200" dirty="0" smtClean="0"/>
            <a:t>- Tobacco Use</a:t>
          </a:r>
        </a:p>
        <a:p>
          <a:pPr marL="533400" lvl="0" indent="0" algn="l" defTabSz="577850">
            <a:lnSpc>
              <a:spcPct val="90000"/>
            </a:lnSpc>
            <a:spcBef>
              <a:spcPct val="0"/>
            </a:spcBef>
            <a:spcAft>
              <a:spcPct val="35000"/>
            </a:spcAft>
          </a:pPr>
          <a:r>
            <a:rPr lang="en-US" sz="1300" kern="1200" dirty="0" smtClean="0"/>
            <a:t>- Diet and Nutrition</a:t>
          </a:r>
        </a:p>
        <a:p>
          <a:pPr marL="533400" lvl="0" indent="0" algn="l" defTabSz="577850">
            <a:lnSpc>
              <a:spcPct val="90000"/>
            </a:lnSpc>
            <a:spcBef>
              <a:spcPct val="0"/>
            </a:spcBef>
            <a:spcAft>
              <a:spcPct val="35000"/>
            </a:spcAft>
          </a:pPr>
          <a:r>
            <a:rPr lang="en-US" sz="1300" kern="1200" dirty="0" smtClean="0"/>
            <a:t>- Physical Activity</a:t>
          </a:r>
        </a:p>
        <a:p>
          <a:pPr marL="533400" lvl="0" indent="0" algn="l" defTabSz="577850">
            <a:lnSpc>
              <a:spcPct val="90000"/>
            </a:lnSpc>
            <a:spcBef>
              <a:spcPct val="0"/>
            </a:spcBef>
            <a:spcAft>
              <a:spcPct val="35000"/>
            </a:spcAft>
          </a:pPr>
          <a:r>
            <a:rPr lang="en-US" sz="1300" kern="1200" dirty="0" smtClean="0"/>
            <a:t>- Alcohol Use</a:t>
          </a:r>
          <a:endParaRPr lang="en-US" sz="1300" kern="1200" dirty="0"/>
        </a:p>
      </dsp:txBody>
      <dsp:txXfrm>
        <a:off x="2756403" y="1799334"/>
        <a:ext cx="2238119" cy="2032586"/>
      </dsp:txXfrm>
    </dsp:sp>
    <dsp:sp modelId="{EA8D253E-886C-4E58-B43B-1DB742B1F3CE}">
      <dsp:nvSpPr>
        <dsp:cNvPr id="0" name=""/>
        <dsp:cNvSpPr/>
      </dsp:nvSpPr>
      <dsp:spPr>
        <a:xfrm>
          <a:off x="5287404" y="1689376"/>
          <a:ext cx="2458035" cy="2252502"/>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Major Conditions</a:t>
          </a:r>
        </a:p>
        <a:p>
          <a:pPr marL="271463" lvl="0" indent="0" algn="l" defTabSz="577850">
            <a:lnSpc>
              <a:spcPct val="90000"/>
            </a:lnSpc>
            <a:spcBef>
              <a:spcPct val="0"/>
            </a:spcBef>
            <a:spcAft>
              <a:spcPct val="35000"/>
            </a:spcAft>
          </a:pPr>
          <a:r>
            <a:rPr lang="en-US" sz="1300" kern="1200" dirty="0" smtClean="0"/>
            <a:t>- Obesity and overweight</a:t>
          </a:r>
        </a:p>
        <a:p>
          <a:pPr marL="271463" lvl="0" indent="0" algn="l" defTabSz="577850">
            <a:lnSpc>
              <a:spcPct val="90000"/>
            </a:lnSpc>
            <a:spcBef>
              <a:spcPct val="0"/>
            </a:spcBef>
            <a:spcAft>
              <a:spcPct val="35000"/>
            </a:spcAft>
          </a:pPr>
          <a:r>
            <a:rPr lang="en-US" sz="1300" kern="1200" dirty="0" smtClean="0"/>
            <a:t>- Diabetes</a:t>
          </a:r>
        </a:p>
        <a:p>
          <a:pPr marL="271463" lvl="0" indent="0" algn="l" defTabSz="577850">
            <a:lnSpc>
              <a:spcPct val="90000"/>
            </a:lnSpc>
            <a:spcBef>
              <a:spcPct val="0"/>
            </a:spcBef>
            <a:spcAft>
              <a:spcPct val="35000"/>
            </a:spcAft>
          </a:pPr>
          <a:r>
            <a:rPr lang="en-US" sz="1300" kern="1200" dirty="0" smtClean="0"/>
            <a:t>- High blood pressure</a:t>
          </a:r>
        </a:p>
        <a:p>
          <a:pPr marL="271463" lvl="0" indent="0" algn="l" defTabSz="577850">
            <a:lnSpc>
              <a:spcPct val="90000"/>
            </a:lnSpc>
            <a:spcBef>
              <a:spcPct val="0"/>
            </a:spcBef>
            <a:spcAft>
              <a:spcPct val="35000"/>
            </a:spcAft>
          </a:pPr>
          <a:r>
            <a:rPr lang="en-US" sz="1300" kern="1200" dirty="0" smtClean="0"/>
            <a:t>- High blood cholesterol</a:t>
          </a:r>
        </a:p>
        <a:p>
          <a:pPr lvl="0" algn="ctr" defTabSz="577850">
            <a:lnSpc>
              <a:spcPct val="90000"/>
            </a:lnSpc>
            <a:spcBef>
              <a:spcPct val="0"/>
            </a:spcBef>
            <a:spcAft>
              <a:spcPct val="35000"/>
            </a:spcAft>
          </a:pPr>
          <a:endParaRPr lang="en-US" sz="1300" kern="1200" dirty="0"/>
        </a:p>
      </dsp:txBody>
      <dsp:txXfrm>
        <a:off x="5397362" y="1799334"/>
        <a:ext cx="2238119" cy="2032586"/>
      </dsp:txXfrm>
    </dsp:sp>
    <dsp:sp modelId="{23700C91-039F-4504-9509-CAA970550032}">
      <dsp:nvSpPr>
        <dsp:cNvPr id="0" name=""/>
        <dsp:cNvSpPr/>
      </dsp:nvSpPr>
      <dsp:spPr>
        <a:xfrm>
          <a:off x="7928363" y="1218840"/>
          <a:ext cx="2458035" cy="3193574"/>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ts val="600"/>
            </a:spcAft>
          </a:pPr>
          <a:r>
            <a:rPr lang="en-US" sz="1300" b="1" kern="1200" dirty="0" smtClean="0"/>
            <a:t>Major Diseases</a:t>
          </a:r>
        </a:p>
        <a:p>
          <a:pPr marL="90488" lvl="0" indent="0" algn="l" defTabSz="577850">
            <a:lnSpc>
              <a:spcPct val="90000"/>
            </a:lnSpc>
            <a:spcBef>
              <a:spcPct val="0"/>
            </a:spcBef>
            <a:spcAft>
              <a:spcPct val="35000"/>
            </a:spcAft>
          </a:pPr>
          <a:r>
            <a:rPr lang="en-US" sz="1300" kern="1200" dirty="0" smtClean="0"/>
            <a:t>- Cardiovascular disease</a:t>
          </a:r>
        </a:p>
        <a:p>
          <a:pPr marL="90488" lvl="0" indent="0" algn="l" defTabSz="577850">
            <a:lnSpc>
              <a:spcPct val="90000"/>
            </a:lnSpc>
            <a:spcBef>
              <a:spcPct val="0"/>
            </a:spcBef>
            <a:spcAft>
              <a:spcPct val="35000"/>
            </a:spcAft>
          </a:pPr>
          <a:r>
            <a:rPr lang="en-US" sz="1300" kern="1200" dirty="0" smtClean="0"/>
            <a:t>- Cancer</a:t>
          </a:r>
        </a:p>
        <a:p>
          <a:pPr marL="90488" lvl="0" indent="0" algn="l" defTabSz="577850">
            <a:lnSpc>
              <a:spcPct val="90000"/>
            </a:lnSpc>
            <a:spcBef>
              <a:spcPct val="0"/>
            </a:spcBef>
            <a:spcAft>
              <a:spcPct val="35000"/>
            </a:spcAft>
          </a:pPr>
          <a:r>
            <a:rPr lang="en-US" sz="1300" kern="1200" dirty="0" smtClean="0"/>
            <a:t>- Chronic Respiratory Diseases</a:t>
          </a:r>
        </a:p>
        <a:p>
          <a:pPr marL="90488" lvl="0" indent="0" algn="l" defTabSz="577850">
            <a:lnSpc>
              <a:spcPct val="90000"/>
            </a:lnSpc>
            <a:spcBef>
              <a:spcPct val="0"/>
            </a:spcBef>
            <a:spcAft>
              <a:spcPct val="35000"/>
            </a:spcAft>
          </a:pPr>
          <a:r>
            <a:rPr lang="en-US" sz="1300" kern="1200" dirty="0" smtClean="0"/>
            <a:t>- Mental Disorders</a:t>
          </a:r>
        </a:p>
        <a:p>
          <a:pPr marL="90488" lvl="0" indent="0" algn="l" defTabSz="577850">
            <a:lnSpc>
              <a:spcPct val="90000"/>
            </a:lnSpc>
            <a:spcBef>
              <a:spcPct val="0"/>
            </a:spcBef>
            <a:spcAft>
              <a:spcPct val="35000"/>
            </a:spcAft>
          </a:pPr>
          <a:r>
            <a:rPr lang="en-US" sz="1300" kern="1200" dirty="0" smtClean="0"/>
            <a:t>- Neurological Disorders</a:t>
          </a:r>
        </a:p>
        <a:p>
          <a:pPr marL="90488" lvl="0" indent="0" algn="l" defTabSz="577850">
            <a:lnSpc>
              <a:spcPct val="90000"/>
            </a:lnSpc>
            <a:spcBef>
              <a:spcPct val="0"/>
            </a:spcBef>
            <a:spcAft>
              <a:spcPct val="35000"/>
            </a:spcAft>
          </a:pPr>
          <a:r>
            <a:rPr lang="en-US" sz="1300" kern="1200" dirty="0" smtClean="0"/>
            <a:t>- Musculoskeletal Problems</a:t>
          </a:r>
        </a:p>
        <a:p>
          <a:pPr marL="90488" lvl="0" indent="0" algn="l" defTabSz="577850">
            <a:lnSpc>
              <a:spcPct val="90000"/>
            </a:lnSpc>
            <a:spcBef>
              <a:spcPct val="0"/>
            </a:spcBef>
            <a:spcAft>
              <a:spcPct val="35000"/>
            </a:spcAft>
          </a:pPr>
          <a:r>
            <a:rPr lang="en-US" sz="1300" kern="1200" dirty="0" smtClean="0"/>
            <a:t>- Arthritis</a:t>
          </a:r>
        </a:p>
        <a:p>
          <a:pPr marL="90488" lvl="0" indent="0" algn="l" defTabSz="577850">
            <a:lnSpc>
              <a:spcPct val="90000"/>
            </a:lnSpc>
            <a:spcBef>
              <a:spcPct val="0"/>
            </a:spcBef>
            <a:spcAft>
              <a:spcPct val="35000"/>
            </a:spcAft>
          </a:pPr>
          <a:r>
            <a:rPr lang="en-US" sz="1300" kern="1200" dirty="0" smtClean="0"/>
            <a:t>- Chronic Liver Disease</a:t>
          </a:r>
        </a:p>
        <a:p>
          <a:pPr marL="90488" lvl="0" indent="0" algn="l" defTabSz="577850">
            <a:lnSpc>
              <a:spcPct val="90000"/>
            </a:lnSpc>
            <a:spcBef>
              <a:spcPct val="0"/>
            </a:spcBef>
            <a:spcAft>
              <a:spcPct val="35000"/>
            </a:spcAft>
          </a:pPr>
          <a:r>
            <a:rPr lang="en-US" sz="1300" kern="1200" dirty="0" smtClean="0"/>
            <a:t>- Kidney Disease</a:t>
          </a:r>
          <a:endParaRPr lang="en-US" sz="1300" kern="1200" dirty="0"/>
        </a:p>
      </dsp:txBody>
      <dsp:txXfrm>
        <a:off x="8048354" y="1338831"/>
        <a:ext cx="2218053" cy="29535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36BA55-B375-4A9C-80BD-55D77CEC9FA2}" type="datetimeFigureOut">
              <a:rPr lang="en-US" smtClean="0"/>
              <a:t>1/16/2019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2F64B-8D1F-4745-820D-1A7C8410BC06}" type="slidenum">
              <a:rPr lang="en-US" smtClean="0"/>
              <a:t>‹#›</a:t>
            </a:fld>
            <a:endParaRPr lang="en-US"/>
          </a:p>
        </p:txBody>
      </p:sp>
    </p:spTree>
    <p:extLst>
      <p:ext uri="{BB962C8B-B14F-4D97-AF65-F5344CB8AC3E}">
        <p14:creationId xmlns:p14="http://schemas.microsoft.com/office/powerpoint/2010/main" val="3973114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D87D09-9E2C-4891-AA02-297A661E5288}"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6C810-60FD-430C-868A-CC73AD56DA1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42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D87D09-9E2C-4891-AA02-297A661E5288}"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6C810-60FD-430C-868A-CC73AD56DA18}" type="slidenum">
              <a:rPr lang="en-US" smtClean="0"/>
              <a:t>‹#›</a:t>
            </a:fld>
            <a:endParaRPr lang="en-US"/>
          </a:p>
        </p:txBody>
      </p:sp>
    </p:spTree>
    <p:extLst>
      <p:ext uri="{BB962C8B-B14F-4D97-AF65-F5344CB8AC3E}">
        <p14:creationId xmlns:p14="http://schemas.microsoft.com/office/powerpoint/2010/main" val="3529614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D87D09-9E2C-4891-AA02-297A661E5288}"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6C810-60FD-430C-868A-CC73AD56DA18}" type="slidenum">
              <a:rPr lang="en-US" smtClean="0"/>
              <a:t>‹#›</a:t>
            </a:fld>
            <a:endParaRPr lang="en-US"/>
          </a:p>
        </p:txBody>
      </p:sp>
    </p:spTree>
    <p:extLst>
      <p:ext uri="{BB962C8B-B14F-4D97-AF65-F5344CB8AC3E}">
        <p14:creationId xmlns:p14="http://schemas.microsoft.com/office/powerpoint/2010/main" val="8619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D87D09-9E2C-4891-AA02-297A661E5288}"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6C810-60FD-430C-868A-CC73AD56DA18}" type="slidenum">
              <a:rPr lang="en-US" smtClean="0"/>
              <a:t>‹#›</a:t>
            </a:fld>
            <a:endParaRPr lang="en-US"/>
          </a:p>
        </p:txBody>
      </p:sp>
    </p:spTree>
    <p:extLst>
      <p:ext uri="{BB962C8B-B14F-4D97-AF65-F5344CB8AC3E}">
        <p14:creationId xmlns:p14="http://schemas.microsoft.com/office/powerpoint/2010/main" val="185066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D87D09-9E2C-4891-AA02-297A661E5288}"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6C810-60FD-430C-868A-CC73AD56DA1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73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D87D09-9E2C-4891-AA02-297A661E5288}"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6C810-60FD-430C-868A-CC73AD56DA18}" type="slidenum">
              <a:rPr lang="en-US" smtClean="0"/>
              <a:t>‹#›</a:t>
            </a:fld>
            <a:endParaRPr lang="en-US"/>
          </a:p>
        </p:txBody>
      </p:sp>
    </p:spTree>
    <p:extLst>
      <p:ext uri="{BB962C8B-B14F-4D97-AF65-F5344CB8AC3E}">
        <p14:creationId xmlns:p14="http://schemas.microsoft.com/office/powerpoint/2010/main" val="413287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D87D09-9E2C-4891-AA02-297A661E5288}"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66C810-60FD-430C-868A-CC73AD56DA18}" type="slidenum">
              <a:rPr lang="en-US" smtClean="0"/>
              <a:t>‹#›</a:t>
            </a:fld>
            <a:endParaRPr lang="en-US"/>
          </a:p>
        </p:txBody>
      </p:sp>
    </p:spTree>
    <p:extLst>
      <p:ext uri="{BB962C8B-B14F-4D97-AF65-F5344CB8AC3E}">
        <p14:creationId xmlns:p14="http://schemas.microsoft.com/office/powerpoint/2010/main" val="908227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D87D09-9E2C-4891-AA02-297A661E5288}"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6C810-60FD-430C-868A-CC73AD56DA18}" type="slidenum">
              <a:rPr lang="en-US" smtClean="0"/>
              <a:t>‹#›</a:t>
            </a:fld>
            <a:endParaRPr lang="en-US"/>
          </a:p>
        </p:txBody>
      </p:sp>
    </p:spTree>
    <p:extLst>
      <p:ext uri="{BB962C8B-B14F-4D97-AF65-F5344CB8AC3E}">
        <p14:creationId xmlns:p14="http://schemas.microsoft.com/office/powerpoint/2010/main" val="191901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DD87D09-9E2C-4891-AA02-297A661E5288}" type="datetimeFigureOut">
              <a:rPr lang="en-US" smtClean="0"/>
              <a:t>1/16/2019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766C810-60FD-430C-868A-CC73AD56DA18}" type="slidenum">
              <a:rPr lang="en-US" smtClean="0"/>
              <a:t>‹#›</a:t>
            </a:fld>
            <a:endParaRPr lang="en-US"/>
          </a:p>
        </p:txBody>
      </p:sp>
    </p:spTree>
    <p:extLst>
      <p:ext uri="{BB962C8B-B14F-4D97-AF65-F5344CB8AC3E}">
        <p14:creationId xmlns:p14="http://schemas.microsoft.com/office/powerpoint/2010/main" val="333576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DD87D09-9E2C-4891-AA02-297A661E5288}" type="datetimeFigureOut">
              <a:rPr lang="en-US" smtClean="0"/>
              <a:t>1/16/2019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766C810-60FD-430C-868A-CC73AD56DA18}" type="slidenum">
              <a:rPr lang="en-US" smtClean="0"/>
              <a:t>‹#›</a:t>
            </a:fld>
            <a:endParaRPr lang="en-US"/>
          </a:p>
        </p:txBody>
      </p:sp>
    </p:spTree>
    <p:extLst>
      <p:ext uri="{BB962C8B-B14F-4D97-AF65-F5344CB8AC3E}">
        <p14:creationId xmlns:p14="http://schemas.microsoft.com/office/powerpoint/2010/main" val="237006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DD87D09-9E2C-4891-AA02-297A661E5288}"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66C810-60FD-430C-868A-CC73AD56DA18}" type="slidenum">
              <a:rPr lang="en-US" smtClean="0"/>
              <a:t>‹#›</a:t>
            </a:fld>
            <a:endParaRPr lang="en-US"/>
          </a:p>
        </p:txBody>
      </p:sp>
    </p:spTree>
    <p:extLst>
      <p:ext uri="{BB962C8B-B14F-4D97-AF65-F5344CB8AC3E}">
        <p14:creationId xmlns:p14="http://schemas.microsoft.com/office/powerpoint/2010/main" val="2820027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DD87D09-9E2C-4891-AA02-297A661E5288}" type="datetimeFigureOut">
              <a:rPr lang="en-US" smtClean="0"/>
              <a:t>1/16/2019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766C810-60FD-430C-868A-CC73AD56DA1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82684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sych_Review"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phweb.bumc.bu.edu/otlt/MPH-Modules/SB/BehavioralChangeTheories/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347427"/>
            <a:ext cx="10058400" cy="1993301"/>
          </a:xfrm>
        </p:spPr>
        <p:txBody>
          <a:bodyPr/>
          <a:lstStyle/>
          <a:p>
            <a:r>
              <a:rPr lang="en-US" dirty="0"/>
              <a:t>	</a:t>
            </a:r>
            <a:r>
              <a:rPr lang="en-US" sz="4000" dirty="0"/>
              <a:t>Methods of prevention and control in NCDs</a:t>
            </a:r>
          </a:p>
        </p:txBody>
      </p:sp>
      <p:sp>
        <p:nvSpPr>
          <p:cNvPr id="3" name="Subtitle 2"/>
          <p:cNvSpPr>
            <a:spLocks noGrp="1"/>
          </p:cNvSpPr>
          <p:nvPr>
            <p:ph type="subTitle" idx="1"/>
          </p:nvPr>
        </p:nvSpPr>
        <p:spPr>
          <a:xfrm>
            <a:off x="1097280" y="3821878"/>
            <a:ext cx="10058400" cy="1143000"/>
          </a:xfrm>
        </p:spPr>
        <p:txBody>
          <a:bodyPr>
            <a:normAutofit fontScale="85000" lnSpcReduction="20000"/>
          </a:bodyPr>
          <a:lstStyle/>
          <a:p>
            <a:pPr algn="ctr"/>
            <a:r>
              <a:rPr lang="en-US" sz="2800" b="1" dirty="0" smtClean="0"/>
              <a:t>Dr Armen Torchyan</a:t>
            </a:r>
          </a:p>
          <a:p>
            <a:pPr algn="ctr"/>
            <a:endParaRPr lang="en-US" dirty="0"/>
          </a:p>
          <a:p>
            <a:pPr algn="ctr"/>
            <a:r>
              <a:rPr lang="en-US" dirty="0" smtClean="0"/>
              <a:t>Department of Family and Community Medicine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0137" y="416080"/>
            <a:ext cx="1710782" cy="685744"/>
          </a:xfrm>
          <a:prstGeom prst="rect">
            <a:avLst/>
          </a:prstGeom>
        </p:spPr>
      </p:pic>
    </p:spTree>
    <p:extLst>
      <p:ext uri="{BB962C8B-B14F-4D97-AF65-F5344CB8AC3E}">
        <p14:creationId xmlns:p14="http://schemas.microsoft.com/office/powerpoint/2010/main" val="2539459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02005" y="807739"/>
            <a:ext cx="10353675" cy="5314950"/>
          </a:xfrm>
          <a:prstGeom prst="rect">
            <a:avLst/>
          </a:prstGeom>
        </p:spPr>
      </p:pic>
    </p:spTree>
    <p:extLst>
      <p:ext uri="{BB962C8B-B14F-4D97-AF65-F5344CB8AC3E}">
        <p14:creationId xmlns:p14="http://schemas.microsoft.com/office/powerpoint/2010/main" val="29808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06792" y="678491"/>
            <a:ext cx="10239375" cy="4867275"/>
          </a:xfrm>
          <a:prstGeom prst="rect">
            <a:avLst/>
          </a:prstGeom>
        </p:spPr>
      </p:pic>
    </p:spTree>
    <p:extLst>
      <p:ext uri="{BB962C8B-B14F-4D97-AF65-F5344CB8AC3E}">
        <p14:creationId xmlns:p14="http://schemas.microsoft.com/office/powerpoint/2010/main" val="3545597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27385"/>
          </a:xfrm>
        </p:spPr>
        <p:txBody>
          <a:bodyPr>
            <a:normAutofit/>
          </a:bodyPr>
          <a:lstStyle/>
          <a:p>
            <a:r>
              <a:rPr lang="en-US" sz="4000" dirty="0" smtClean="0"/>
              <a:t>Study </a:t>
            </a:r>
            <a:r>
              <a:rPr lang="en-US" sz="4000" dirty="0"/>
              <a:t>Designs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6633969"/>
              </p:ext>
            </p:extLst>
          </p:nvPr>
        </p:nvGraphicFramePr>
        <p:xfrm>
          <a:off x="461727" y="1095469"/>
          <a:ext cx="11072388" cy="5218535"/>
        </p:xfrm>
        <a:graphic>
          <a:graphicData uri="http://schemas.openxmlformats.org/drawingml/2006/table">
            <a:tbl>
              <a:tblPr firstRow="1" firstCol="1" bandRow="1">
                <a:tableStyleId>{F2DE63D5-997A-4646-A377-4702673A728D}</a:tableStyleId>
              </a:tblPr>
              <a:tblGrid>
                <a:gridCol w="2645450">
                  <a:extLst>
                    <a:ext uri="{9D8B030D-6E8A-4147-A177-3AD203B41FA5}">
                      <a16:colId xmlns:a16="http://schemas.microsoft.com/office/drawing/2014/main" val="126096467"/>
                    </a:ext>
                  </a:extLst>
                </a:gridCol>
                <a:gridCol w="4338815">
                  <a:extLst>
                    <a:ext uri="{9D8B030D-6E8A-4147-A177-3AD203B41FA5}">
                      <a16:colId xmlns:a16="http://schemas.microsoft.com/office/drawing/2014/main" val="4160442575"/>
                    </a:ext>
                  </a:extLst>
                </a:gridCol>
                <a:gridCol w="4088123">
                  <a:extLst>
                    <a:ext uri="{9D8B030D-6E8A-4147-A177-3AD203B41FA5}">
                      <a16:colId xmlns:a16="http://schemas.microsoft.com/office/drawing/2014/main" val="2875853525"/>
                    </a:ext>
                  </a:extLst>
                </a:gridCol>
              </a:tblGrid>
              <a:tr h="336267">
                <a:tc>
                  <a:txBody>
                    <a:bodyPr/>
                    <a:lstStyle/>
                    <a:p>
                      <a:pPr algn="ctr">
                        <a:lnSpc>
                          <a:spcPct val="107000"/>
                        </a:lnSpc>
                        <a:spcAft>
                          <a:spcPts val="0"/>
                        </a:spcAft>
                      </a:pPr>
                      <a:r>
                        <a:rPr lang="en-US" sz="1400" dirty="0">
                          <a:effectLst/>
                        </a:rPr>
                        <a:t>Study Type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rPr>
                        <a:t>Strengths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400" dirty="0">
                          <a:effectLst/>
                        </a:rPr>
                        <a:t>Limitations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23918629"/>
                  </a:ext>
                </a:extLst>
              </a:tr>
              <a:tr h="280490">
                <a:tc>
                  <a:txBody>
                    <a:bodyPr/>
                    <a:lstStyle/>
                    <a:p>
                      <a:pPr algn="ctr">
                        <a:lnSpc>
                          <a:spcPct val="107000"/>
                        </a:lnSpc>
                        <a:spcAft>
                          <a:spcPts val="0"/>
                        </a:spcAft>
                      </a:pPr>
                      <a:r>
                        <a:rPr lang="en-US" sz="1400" dirty="0">
                          <a:effectLst/>
                        </a:rPr>
                        <a:t>Experimental studies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8171301"/>
                  </a:ext>
                </a:extLst>
              </a:tr>
              <a:tr h="738976">
                <a:tc>
                  <a:txBody>
                    <a:bodyPr/>
                    <a:lstStyle/>
                    <a:p>
                      <a:pPr>
                        <a:lnSpc>
                          <a:spcPct val="107000"/>
                        </a:lnSpc>
                        <a:spcAft>
                          <a:spcPts val="0"/>
                        </a:spcAft>
                      </a:pPr>
                      <a:r>
                        <a:rPr lang="en-US" sz="1400" b="0" dirty="0">
                          <a:effectLst/>
                        </a:rPr>
                        <a:t>Randomized clinical trial</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400" dirty="0" smtClean="0">
                          <a:effectLst/>
                        </a:rPr>
                        <a:t>-Controls </a:t>
                      </a:r>
                      <a:r>
                        <a:rPr lang="en-US" sz="1400" dirty="0">
                          <a:effectLst/>
                        </a:rPr>
                        <a:t>for bias by random assignment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a:effectLst/>
                        </a:rPr>
                        <a:t>-High cost</a:t>
                      </a:r>
                      <a:endParaRPr lang="en-US" sz="2000">
                        <a:effectLst/>
                      </a:endParaRPr>
                    </a:p>
                    <a:p>
                      <a:pPr>
                        <a:lnSpc>
                          <a:spcPct val="107000"/>
                        </a:lnSpc>
                        <a:spcAft>
                          <a:spcPts val="0"/>
                        </a:spcAft>
                      </a:pPr>
                      <a:r>
                        <a:rPr lang="en-US" sz="1400">
                          <a:effectLst/>
                        </a:rPr>
                        <a:t>-Not practical for many exposures</a:t>
                      </a:r>
                      <a:endParaRPr lang="en-US" sz="2000">
                        <a:effectLst/>
                      </a:endParaRPr>
                    </a:p>
                    <a:p>
                      <a:pPr>
                        <a:lnSpc>
                          <a:spcPct val="107000"/>
                        </a:lnSpc>
                        <a:spcAft>
                          <a:spcPts val="0"/>
                        </a:spcAft>
                      </a:pPr>
                      <a:r>
                        <a:rPr lang="en-US" sz="1400">
                          <a:effectLst/>
                        </a:rPr>
                        <a:t>(e.g., lifestyle, environmental, social/economic)</a:t>
                      </a:r>
                      <a:endParaRPr lang="en-US" sz="2000">
                        <a:effectLst/>
                      </a:endParaRPr>
                    </a:p>
                    <a:p>
                      <a:pPr>
                        <a:lnSpc>
                          <a:spcPct val="107000"/>
                        </a:lnSpc>
                        <a:spcAft>
                          <a:spcPts val="0"/>
                        </a:spcAft>
                      </a:pPr>
                      <a:r>
                        <a:rPr lang="en-US" sz="1400">
                          <a:effectLst/>
                        </a:rPr>
                        <a:t>-Not practical for long latency periods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8499019"/>
                  </a:ext>
                </a:extLst>
              </a:tr>
              <a:tr h="552172">
                <a:tc>
                  <a:txBody>
                    <a:bodyPr/>
                    <a:lstStyle/>
                    <a:p>
                      <a:pPr>
                        <a:lnSpc>
                          <a:spcPct val="107000"/>
                        </a:lnSpc>
                        <a:spcAft>
                          <a:spcPts val="0"/>
                        </a:spcAft>
                      </a:pPr>
                      <a:r>
                        <a:rPr lang="en-US" sz="1400" b="0" dirty="0">
                          <a:effectLst/>
                        </a:rPr>
                        <a:t>Randomized community trial</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400" dirty="0" smtClean="0">
                          <a:effectLst/>
                        </a:rPr>
                        <a:t>-Can </a:t>
                      </a:r>
                      <a:r>
                        <a:rPr lang="en-US" sz="1400" dirty="0">
                          <a:effectLst/>
                        </a:rPr>
                        <a:t>examine population wide exposures</a:t>
                      </a:r>
                      <a:endParaRPr lang="en-US" sz="2000" dirty="0">
                        <a:effectLst/>
                      </a:endParaRPr>
                    </a:p>
                    <a:p>
                      <a:pPr>
                        <a:lnSpc>
                          <a:spcPct val="107000"/>
                        </a:lnSpc>
                        <a:spcAft>
                          <a:spcPts val="0"/>
                        </a:spcAft>
                      </a:pPr>
                      <a:r>
                        <a:rPr lang="en-US" sz="1400" dirty="0">
                          <a:effectLst/>
                        </a:rPr>
                        <a:t>-Multicomponent interventions may be more effective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a:effectLst/>
                        </a:rPr>
                        <a:t>-Very high cost</a:t>
                      </a:r>
                      <a:endParaRPr lang="en-US" sz="2000">
                        <a:effectLst/>
                      </a:endParaRPr>
                    </a:p>
                    <a:p>
                      <a:pPr>
                        <a:lnSpc>
                          <a:spcPct val="107000"/>
                        </a:lnSpc>
                        <a:spcAft>
                          <a:spcPts val="0"/>
                        </a:spcAft>
                      </a:pPr>
                      <a:r>
                        <a:rPr lang="en-US" sz="1400">
                          <a:effectLst/>
                        </a:rPr>
                        <a:t>-Often involves small number of study groups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56257697"/>
                  </a:ext>
                </a:extLst>
              </a:tr>
              <a:tr h="925782">
                <a:tc>
                  <a:txBody>
                    <a:bodyPr/>
                    <a:lstStyle/>
                    <a:p>
                      <a:pPr>
                        <a:lnSpc>
                          <a:spcPct val="107000"/>
                        </a:lnSpc>
                        <a:spcAft>
                          <a:spcPts val="0"/>
                        </a:spcAft>
                      </a:pPr>
                      <a:r>
                        <a:rPr lang="en-US" sz="1400" b="0" dirty="0">
                          <a:effectLst/>
                        </a:rPr>
                        <a:t>Quasi-experimental studies</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400" dirty="0" smtClean="0">
                          <a:effectLst/>
                        </a:rPr>
                        <a:t>-Can </a:t>
                      </a:r>
                      <a:r>
                        <a:rPr lang="en-US" sz="1400" dirty="0">
                          <a:effectLst/>
                        </a:rPr>
                        <a:t>be used to study real world program and policy interventions</a:t>
                      </a:r>
                      <a:endParaRPr lang="en-US" sz="2000" dirty="0">
                        <a:effectLst/>
                      </a:endParaRPr>
                    </a:p>
                    <a:p>
                      <a:pPr>
                        <a:lnSpc>
                          <a:spcPct val="107000"/>
                        </a:lnSpc>
                        <a:spcAft>
                          <a:spcPts val="0"/>
                        </a:spcAft>
                      </a:pPr>
                      <a:r>
                        <a:rPr lang="en-US" sz="1400" dirty="0">
                          <a:effectLst/>
                        </a:rPr>
                        <a:t>-Can use multiple comparison groups, repeated baseline measures to strengthen design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a:effectLst/>
                        </a:rPr>
                        <a:t>-Potential for bias in comparison groups</a:t>
                      </a:r>
                      <a:endParaRPr lang="en-US" sz="2000">
                        <a:effectLst/>
                      </a:endParaRPr>
                    </a:p>
                    <a:p>
                      <a:pPr>
                        <a:lnSpc>
                          <a:spcPct val="107000"/>
                        </a:lnSpc>
                        <a:spcAft>
                          <a:spcPts val="0"/>
                        </a:spcAft>
                      </a:pPr>
                      <a:r>
                        <a:rPr lang="en-US" sz="1400">
                          <a:effectLst/>
                        </a:rPr>
                        <a:t>-Lack of control of confounding factors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68750616"/>
                  </a:ext>
                </a:extLst>
              </a:tr>
              <a:tr h="299891">
                <a:tc>
                  <a:txBody>
                    <a:bodyPr/>
                    <a:lstStyle/>
                    <a:p>
                      <a:pPr algn="ctr">
                        <a:lnSpc>
                          <a:spcPct val="107000"/>
                        </a:lnSpc>
                        <a:spcAft>
                          <a:spcPts val="0"/>
                        </a:spcAft>
                      </a:pPr>
                      <a:r>
                        <a:rPr lang="en-US" sz="1400">
                          <a:effectLst/>
                        </a:rPr>
                        <a:t>Observational studies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42342240"/>
                  </a:ext>
                </a:extLst>
              </a:tr>
              <a:tr h="925782">
                <a:tc>
                  <a:txBody>
                    <a:bodyPr/>
                    <a:lstStyle/>
                    <a:p>
                      <a:pPr>
                        <a:lnSpc>
                          <a:spcPct val="107000"/>
                        </a:lnSpc>
                        <a:spcAft>
                          <a:spcPts val="0"/>
                        </a:spcAft>
                      </a:pPr>
                      <a:r>
                        <a:rPr lang="en-US" sz="1400" b="0" dirty="0">
                          <a:effectLst/>
                        </a:rPr>
                        <a:t>Prospective cohort</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400" dirty="0" smtClean="0">
                          <a:effectLst/>
                        </a:rPr>
                        <a:t>-Opportunity </a:t>
                      </a:r>
                      <a:r>
                        <a:rPr lang="en-US" sz="1400" dirty="0">
                          <a:effectLst/>
                        </a:rPr>
                        <a:t>to measure risk factors before disease occurs</a:t>
                      </a:r>
                      <a:endParaRPr lang="en-US" sz="2000" dirty="0">
                        <a:effectLst/>
                      </a:endParaRPr>
                    </a:p>
                    <a:p>
                      <a:pPr>
                        <a:lnSpc>
                          <a:spcPct val="107000"/>
                        </a:lnSpc>
                        <a:spcAft>
                          <a:spcPts val="0"/>
                        </a:spcAft>
                      </a:pPr>
                      <a:r>
                        <a:rPr lang="en-US" sz="1400" dirty="0">
                          <a:effectLst/>
                        </a:rPr>
                        <a:t>-Can study multiple disease outcomes</a:t>
                      </a:r>
                      <a:endParaRPr lang="en-US" sz="2000" dirty="0">
                        <a:effectLst/>
                      </a:endParaRPr>
                    </a:p>
                    <a:p>
                      <a:pPr>
                        <a:lnSpc>
                          <a:spcPct val="107000"/>
                        </a:lnSpc>
                        <a:spcAft>
                          <a:spcPts val="0"/>
                        </a:spcAft>
                      </a:pPr>
                      <a:r>
                        <a:rPr lang="en-US" sz="1400" dirty="0">
                          <a:effectLst/>
                        </a:rPr>
                        <a:t>-Can yield incidence rates as well as relative risk estimates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dirty="0">
                          <a:effectLst/>
                        </a:rPr>
                        <a:t>-Often expensive</a:t>
                      </a:r>
                      <a:endParaRPr lang="en-US" sz="2000" dirty="0">
                        <a:effectLst/>
                      </a:endParaRPr>
                    </a:p>
                    <a:p>
                      <a:pPr>
                        <a:lnSpc>
                          <a:spcPct val="107000"/>
                        </a:lnSpc>
                        <a:spcAft>
                          <a:spcPts val="0"/>
                        </a:spcAft>
                      </a:pPr>
                      <a:r>
                        <a:rPr lang="en-US" sz="1400" dirty="0">
                          <a:effectLst/>
                        </a:rPr>
                        <a:t>-Requires large number of subjects</a:t>
                      </a:r>
                      <a:endParaRPr lang="en-US" sz="2000" dirty="0">
                        <a:effectLst/>
                      </a:endParaRPr>
                    </a:p>
                    <a:p>
                      <a:pPr>
                        <a:lnSpc>
                          <a:spcPct val="107000"/>
                        </a:lnSpc>
                        <a:spcAft>
                          <a:spcPts val="0"/>
                        </a:spcAft>
                      </a:pPr>
                      <a:r>
                        <a:rPr lang="en-US" sz="1400" dirty="0">
                          <a:effectLst/>
                        </a:rPr>
                        <a:t>-Requires long follow-up period</a:t>
                      </a:r>
                      <a:endParaRPr lang="en-US" sz="2000" dirty="0">
                        <a:effectLst/>
                      </a:endParaRPr>
                    </a:p>
                    <a:p>
                      <a:pPr>
                        <a:lnSpc>
                          <a:spcPct val="107000"/>
                        </a:lnSpc>
                        <a:spcAft>
                          <a:spcPts val="0"/>
                        </a:spcAft>
                      </a:pPr>
                      <a:r>
                        <a:rPr lang="en-US" sz="1400" dirty="0">
                          <a:effectLst/>
                        </a:rPr>
                        <a:t>-Difficult to control for all factors related to exposure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97422744"/>
                  </a:ext>
                </a:extLst>
              </a:tr>
              <a:tr h="738976">
                <a:tc>
                  <a:txBody>
                    <a:bodyPr/>
                    <a:lstStyle/>
                    <a:p>
                      <a:pPr>
                        <a:lnSpc>
                          <a:spcPct val="107000"/>
                        </a:lnSpc>
                        <a:spcAft>
                          <a:spcPts val="0"/>
                        </a:spcAft>
                      </a:pPr>
                      <a:r>
                        <a:rPr lang="en-US" sz="1400" b="0" dirty="0">
                          <a:effectLst/>
                        </a:rPr>
                        <a:t>Case-control</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US" sz="1400" dirty="0">
                          <a:effectLst/>
                        </a:rPr>
                        <a:t>-Useful for rare diseases</a:t>
                      </a:r>
                      <a:endParaRPr lang="en-US" sz="2000" dirty="0">
                        <a:effectLst/>
                      </a:endParaRPr>
                    </a:p>
                    <a:p>
                      <a:pPr>
                        <a:lnSpc>
                          <a:spcPct val="107000"/>
                        </a:lnSpc>
                        <a:spcAft>
                          <a:spcPts val="0"/>
                        </a:spcAft>
                      </a:pPr>
                      <a:r>
                        <a:rPr lang="en-US" sz="1400" dirty="0">
                          <a:effectLst/>
                        </a:rPr>
                        <a:t>-Relatively inexpensive</a:t>
                      </a:r>
                      <a:endParaRPr lang="en-US" sz="2000" dirty="0">
                        <a:effectLst/>
                      </a:endParaRPr>
                    </a:p>
                    <a:p>
                      <a:pPr>
                        <a:lnSpc>
                          <a:spcPct val="107000"/>
                        </a:lnSpc>
                        <a:spcAft>
                          <a:spcPts val="0"/>
                        </a:spcAft>
                      </a:pPr>
                      <a:r>
                        <a:rPr lang="en-US" sz="1400" dirty="0">
                          <a:effectLst/>
                        </a:rPr>
                        <a:t>-Relatively quick results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dirty="0">
                          <a:effectLst/>
                        </a:rPr>
                        <a:t>-Possible bias in measuring risk factors after disease has occurred</a:t>
                      </a:r>
                      <a:endParaRPr lang="en-US" sz="2000" dirty="0">
                        <a:effectLst/>
                      </a:endParaRPr>
                    </a:p>
                    <a:p>
                      <a:pPr>
                        <a:lnSpc>
                          <a:spcPct val="107000"/>
                        </a:lnSpc>
                        <a:spcAft>
                          <a:spcPts val="0"/>
                        </a:spcAft>
                      </a:pPr>
                      <a:r>
                        <a:rPr lang="en-US" sz="1400" dirty="0">
                          <a:effectLst/>
                        </a:rPr>
                        <a:t>-Possible bias in selecting control group</a:t>
                      </a:r>
                      <a:endParaRPr lang="en-US" sz="2000" dirty="0">
                        <a:effectLst/>
                      </a:endParaRPr>
                    </a:p>
                    <a:p>
                      <a:pPr>
                        <a:lnSpc>
                          <a:spcPct val="107000"/>
                        </a:lnSpc>
                        <a:spcAft>
                          <a:spcPts val="0"/>
                        </a:spcAft>
                      </a:pPr>
                      <a:r>
                        <a:rPr lang="en-US" sz="1400" dirty="0">
                          <a:effectLst/>
                        </a:rPr>
                        <a:t>-Identified cases may not represent all cases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60592218"/>
                  </a:ext>
                </a:extLst>
              </a:tr>
            </a:tbl>
          </a:graphicData>
        </a:graphic>
      </p:graphicFrame>
    </p:spTree>
    <p:extLst>
      <p:ext uri="{BB962C8B-B14F-4D97-AF65-F5344CB8AC3E}">
        <p14:creationId xmlns:p14="http://schemas.microsoft.com/office/powerpoint/2010/main" val="282080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7402" y="2619915"/>
            <a:ext cx="6281294" cy="4238085"/>
          </a:xfrm>
        </p:spPr>
        <p:txBody>
          <a:bodyPr>
            <a:normAutofit/>
          </a:bodyPr>
          <a:lstStyle/>
          <a:p>
            <a:pPr algn="ctr"/>
            <a:r>
              <a:rPr lang="en-US" sz="4000" spc="-50" dirty="0">
                <a:solidFill>
                  <a:schemeClr val="tx1">
                    <a:lumMod val="85000"/>
                    <a:lumOff val="15000"/>
                  </a:schemeClr>
                </a:solidFill>
                <a:latin typeface="+mj-lt"/>
                <a:ea typeface="+mj-ea"/>
                <a:cs typeface="+mj-cs"/>
              </a:rPr>
              <a:t>Intervention Methods for</a:t>
            </a:r>
          </a:p>
          <a:p>
            <a:pPr algn="ctr"/>
            <a:r>
              <a:rPr lang="en-US" sz="4000" spc="-50" dirty="0" smtClean="0">
                <a:solidFill>
                  <a:schemeClr val="tx1">
                    <a:lumMod val="85000"/>
                    <a:lumOff val="15000"/>
                  </a:schemeClr>
                </a:solidFill>
                <a:latin typeface="+mj-lt"/>
                <a:ea typeface="+mj-ea"/>
                <a:cs typeface="+mj-cs"/>
              </a:rPr>
              <a:t>NCD </a:t>
            </a:r>
            <a:r>
              <a:rPr lang="en-US" sz="4000" spc="-50" dirty="0">
                <a:solidFill>
                  <a:schemeClr val="tx1">
                    <a:lumMod val="85000"/>
                    <a:lumOff val="15000"/>
                  </a:schemeClr>
                </a:solidFill>
                <a:latin typeface="+mj-lt"/>
                <a:ea typeface="+mj-ea"/>
                <a:cs typeface="+mj-cs"/>
              </a:rPr>
              <a:t>Control</a:t>
            </a:r>
          </a:p>
        </p:txBody>
      </p:sp>
      <p:pic>
        <p:nvPicPr>
          <p:cNvPr id="2050" name="Picture 2" descr="Noncommunicable Diseas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1020" y="2199993"/>
            <a:ext cx="2767443" cy="3180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888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61951"/>
          </a:xfrm>
        </p:spPr>
        <p:txBody>
          <a:bodyPr>
            <a:normAutofit/>
          </a:bodyPr>
          <a:lstStyle/>
          <a:p>
            <a:r>
              <a:rPr lang="en-US" sz="4000" dirty="0"/>
              <a:t>Multiple Determinants of </a:t>
            </a:r>
            <a:r>
              <a:rPr lang="en-US" sz="4000" dirty="0" smtClean="0"/>
              <a:t>NCDs</a:t>
            </a:r>
            <a:endParaRPr lang="en-US" sz="4000" dirty="0"/>
          </a:p>
        </p:txBody>
      </p:sp>
      <p:sp>
        <p:nvSpPr>
          <p:cNvPr id="3" name="Content Placeholder 2"/>
          <p:cNvSpPr>
            <a:spLocks noGrp="1"/>
          </p:cNvSpPr>
          <p:nvPr>
            <p:ph idx="1"/>
          </p:nvPr>
        </p:nvSpPr>
        <p:spPr>
          <a:xfrm>
            <a:off x="1097280" y="1845733"/>
            <a:ext cx="4905168" cy="4573174"/>
          </a:xfrm>
        </p:spPr>
        <p:txBody>
          <a:bodyPr>
            <a:normAutofit/>
          </a:bodyPr>
          <a:lstStyle/>
          <a:p>
            <a:r>
              <a:rPr lang="en-US" b="1" i="1" dirty="0" smtClean="0"/>
              <a:t> - </a:t>
            </a:r>
            <a:r>
              <a:rPr lang="en-US" b="1" dirty="0" smtClean="0"/>
              <a:t>Behavioral Determinants</a:t>
            </a:r>
          </a:p>
          <a:p>
            <a:pPr marL="361950" indent="-90488">
              <a:lnSpc>
                <a:spcPct val="100000"/>
              </a:lnSpc>
              <a:spcBef>
                <a:spcPts val="0"/>
              </a:spcBef>
              <a:buFont typeface="Arial" panose="020B0604020202020204" pitchFamily="34" charset="0"/>
              <a:buChar char="•"/>
            </a:pPr>
            <a:r>
              <a:rPr lang="en-US" dirty="0" smtClean="0"/>
              <a:t> Poor diet</a:t>
            </a:r>
            <a:r>
              <a:rPr lang="en-US" dirty="0"/>
              <a:t>, physical inactivity, and </a:t>
            </a:r>
            <a:r>
              <a:rPr lang="en-US" dirty="0" smtClean="0"/>
              <a:t>smoking</a:t>
            </a:r>
          </a:p>
          <a:p>
            <a:pPr marL="544830" lvl="2" indent="-90488">
              <a:lnSpc>
                <a:spcPct val="100000"/>
              </a:lnSpc>
              <a:spcBef>
                <a:spcPts val="0"/>
              </a:spcBef>
              <a:buFont typeface="Arial" panose="020B0604020202020204" pitchFamily="34" charset="0"/>
              <a:buChar char="•"/>
            </a:pPr>
            <a:r>
              <a:rPr lang="en-US" dirty="0" smtClean="0"/>
              <a:t>80</a:t>
            </a:r>
            <a:r>
              <a:rPr lang="en-US" dirty="0"/>
              <a:t>% of heart disease </a:t>
            </a:r>
            <a:r>
              <a:rPr lang="en-US" dirty="0" smtClean="0"/>
              <a:t>and stroke,</a:t>
            </a:r>
          </a:p>
          <a:p>
            <a:pPr marL="544830" lvl="2" indent="-90488">
              <a:lnSpc>
                <a:spcPct val="100000"/>
              </a:lnSpc>
              <a:spcBef>
                <a:spcPts val="0"/>
              </a:spcBef>
              <a:buFont typeface="Arial" panose="020B0604020202020204" pitchFamily="34" charset="0"/>
              <a:buChar char="•"/>
            </a:pPr>
            <a:r>
              <a:rPr lang="en-US" dirty="0" smtClean="0"/>
              <a:t>80</a:t>
            </a:r>
            <a:r>
              <a:rPr lang="en-US" dirty="0"/>
              <a:t>% of type 2 </a:t>
            </a:r>
            <a:r>
              <a:rPr lang="en-US" dirty="0" smtClean="0"/>
              <a:t>diabetes</a:t>
            </a:r>
          </a:p>
          <a:p>
            <a:pPr marL="544830" lvl="2" indent="-90488">
              <a:lnSpc>
                <a:spcPct val="100000"/>
              </a:lnSpc>
              <a:spcBef>
                <a:spcPts val="0"/>
              </a:spcBef>
              <a:buFont typeface="Arial" panose="020B0604020202020204" pitchFamily="34" charset="0"/>
              <a:buChar char="•"/>
            </a:pPr>
            <a:r>
              <a:rPr lang="en-US" dirty="0" smtClean="0"/>
              <a:t>40</a:t>
            </a:r>
            <a:r>
              <a:rPr lang="en-US" dirty="0"/>
              <a:t>% of cancers </a:t>
            </a:r>
            <a:endParaRPr lang="en-US" dirty="0" smtClean="0"/>
          </a:p>
          <a:p>
            <a:pPr marL="544830" lvl="2" indent="-90488">
              <a:lnSpc>
                <a:spcPct val="100000"/>
              </a:lnSpc>
              <a:spcBef>
                <a:spcPts val="0"/>
              </a:spcBef>
              <a:buFont typeface="Arial" panose="020B0604020202020204" pitchFamily="34" charset="0"/>
              <a:buChar char="•"/>
            </a:pPr>
            <a:endParaRPr lang="en-US" dirty="0" smtClean="0"/>
          </a:p>
          <a:p>
            <a:r>
              <a:rPr lang="en-US" b="1" i="1" dirty="0"/>
              <a:t> - Environmental Determinants</a:t>
            </a:r>
          </a:p>
          <a:p>
            <a:pPr marL="544830" lvl="2" indent="-90488">
              <a:lnSpc>
                <a:spcPct val="100000"/>
              </a:lnSpc>
              <a:spcBef>
                <a:spcPts val="0"/>
              </a:spcBef>
              <a:buFont typeface="Arial" panose="020B0604020202020204" pitchFamily="34" charset="0"/>
              <a:buChar char="•"/>
            </a:pPr>
            <a:r>
              <a:rPr lang="en-US" dirty="0"/>
              <a:t>accessible and safe sidewalks</a:t>
            </a:r>
          </a:p>
          <a:p>
            <a:pPr marL="544830" lvl="2" indent="-90488">
              <a:lnSpc>
                <a:spcPct val="100000"/>
              </a:lnSpc>
              <a:spcBef>
                <a:spcPts val="0"/>
              </a:spcBef>
              <a:buFont typeface="Arial" panose="020B0604020202020204" pitchFamily="34" charset="0"/>
              <a:buChar char="•"/>
            </a:pPr>
            <a:r>
              <a:rPr lang="en-US" dirty="0"/>
              <a:t>nearby parks, </a:t>
            </a:r>
          </a:p>
          <a:p>
            <a:pPr marL="544830" lvl="2" indent="-90488">
              <a:lnSpc>
                <a:spcPct val="100000"/>
              </a:lnSpc>
              <a:spcBef>
                <a:spcPts val="0"/>
              </a:spcBef>
              <a:buFont typeface="Arial" panose="020B0604020202020204" pitchFamily="34" charset="0"/>
              <a:buChar char="•"/>
            </a:pPr>
            <a:r>
              <a:rPr lang="en-US" dirty="0"/>
              <a:t>bike trails</a:t>
            </a:r>
          </a:p>
          <a:p>
            <a:pPr marL="544830" lvl="2" indent="-90488">
              <a:lnSpc>
                <a:spcPct val="100000"/>
              </a:lnSpc>
              <a:spcBef>
                <a:spcPts val="0"/>
              </a:spcBef>
              <a:buFont typeface="Arial" panose="020B0604020202020204" pitchFamily="34" charset="0"/>
              <a:buChar char="•"/>
            </a:pPr>
            <a:r>
              <a:rPr lang="en-US" dirty="0"/>
              <a:t>community swimming pools</a:t>
            </a:r>
          </a:p>
          <a:p>
            <a:pPr marL="544830" lvl="2" indent="-90488">
              <a:lnSpc>
                <a:spcPct val="100000"/>
              </a:lnSpc>
              <a:spcBef>
                <a:spcPts val="0"/>
              </a:spcBef>
              <a:buFont typeface="Arial" panose="020B0604020202020204" pitchFamily="34" charset="0"/>
              <a:buChar char="•"/>
            </a:pPr>
            <a:r>
              <a:rPr lang="en-US" dirty="0"/>
              <a:t>multiple-television households,</a:t>
            </a:r>
          </a:p>
          <a:p>
            <a:pPr marL="544830" lvl="2" indent="-90488">
              <a:lnSpc>
                <a:spcPct val="100000"/>
              </a:lnSpc>
              <a:spcBef>
                <a:spcPts val="0"/>
              </a:spcBef>
              <a:buFont typeface="Arial" panose="020B0604020202020204" pitchFamily="34" charset="0"/>
              <a:buChar char="•"/>
            </a:pPr>
            <a:r>
              <a:rPr lang="en-US" dirty="0"/>
              <a:t>desktop computers, and sophisticated video games</a:t>
            </a:r>
          </a:p>
          <a:p>
            <a:pPr marL="544830" lvl="2" indent="-90488">
              <a:lnSpc>
                <a:spcPct val="100000"/>
              </a:lnSpc>
              <a:spcBef>
                <a:spcPts val="0"/>
              </a:spcBef>
              <a:buFont typeface="Arial" panose="020B0604020202020204" pitchFamily="34" charset="0"/>
              <a:buChar char="•"/>
            </a:pPr>
            <a:r>
              <a:rPr lang="en-US" dirty="0"/>
              <a:t>Healthy menu choices in schools, restaurants, and work site cafeterias</a:t>
            </a:r>
            <a:endParaRPr lang="en-US" b="1" dirty="0" smtClean="0"/>
          </a:p>
        </p:txBody>
      </p:sp>
      <p:sp>
        <p:nvSpPr>
          <p:cNvPr id="4" name="Content Placeholder 2"/>
          <p:cNvSpPr txBox="1">
            <a:spLocks/>
          </p:cNvSpPr>
          <p:nvPr/>
        </p:nvSpPr>
        <p:spPr>
          <a:xfrm>
            <a:off x="6473530" y="1845733"/>
            <a:ext cx="4515869" cy="457317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i="1" dirty="0" smtClean="0"/>
              <a:t>- Social Determinants</a:t>
            </a:r>
          </a:p>
          <a:p>
            <a:pPr marL="544830" lvl="2" indent="-90488">
              <a:lnSpc>
                <a:spcPct val="100000"/>
              </a:lnSpc>
              <a:spcBef>
                <a:spcPts val="0"/>
              </a:spcBef>
              <a:buFont typeface="Arial" panose="020B0604020202020204" pitchFamily="34" charset="0"/>
              <a:buChar char="•"/>
            </a:pPr>
            <a:r>
              <a:rPr lang="en-US" dirty="0" smtClean="0"/>
              <a:t>level of education</a:t>
            </a:r>
          </a:p>
          <a:p>
            <a:pPr marL="544830" lvl="2" indent="-90488">
              <a:lnSpc>
                <a:spcPct val="100000"/>
              </a:lnSpc>
              <a:spcBef>
                <a:spcPts val="0"/>
              </a:spcBef>
              <a:buFont typeface="Arial" panose="020B0604020202020204" pitchFamily="34" charset="0"/>
              <a:buChar char="•"/>
            </a:pPr>
            <a:r>
              <a:rPr lang="en-US" dirty="0" smtClean="0"/>
              <a:t>level of social or economic stressors</a:t>
            </a:r>
          </a:p>
          <a:p>
            <a:pPr marL="544830" lvl="2" indent="-90488">
              <a:lnSpc>
                <a:spcPct val="100000"/>
              </a:lnSpc>
              <a:spcBef>
                <a:spcPts val="0"/>
              </a:spcBef>
              <a:buFont typeface="Arial" panose="020B0604020202020204" pitchFamily="34" charset="0"/>
              <a:buChar char="•"/>
            </a:pPr>
            <a:r>
              <a:rPr lang="en-US" dirty="0" smtClean="0"/>
              <a:t>access to health care</a:t>
            </a:r>
          </a:p>
          <a:p>
            <a:pPr marL="544830" lvl="2" indent="-90488">
              <a:lnSpc>
                <a:spcPct val="100000"/>
              </a:lnSpc>
              <a:spcBef>
                <a:spcPts val="0"/>
              </a:spcBef>
              <a:buFont typeface="Arial" panose="020B0604020202020204" pitchFamily="34" charset="0"/>
              <a:buChar char="•"/>
            </a:pPr>
            <a:r>
              <a:rPr lang="en-US" dirty="0" smtClean="0"/>
              <a:t>transportation</a:t>
            </a:r>
          </a:p>
          <a:p>
            <a:pPr marL="544830" lvl="2" indent="-90488">
              <a:lnSpc>
                <a:spcPct val="100000"/>
              </a:lnSpc>
              <a:spcBef>
                <a:spcPts val="0"/>
              </a:spcBef>
              <a:buFont typeface="Arial" panose="020B0604020202020204" pitchFamily="34" charset="0"/>
              <a:buChar char="•"/>
            </a:pPr>
            <a:r>
              <a:rPr lang="en-US" dirty="0" smtClean="0"/>
              <a:t>housing</a:t>
            </a:r>
          </a:p>
          <a:p>
            <a:pPr marL="544830" lvl="2" indent="-90488">
              <a:lnSpc>
                <a:spcPct val="100000"/>
              </a:lnSpc>
              <a:spcBef>
                <a:spcPts val="0"/>
              </a:spcBef>
              <a:buFont typeface="Arial" panose="020B0604020202020204" pitchFamily="34" charset="0"/>
              <a:buChar char="•"/>
            </a:pPr>
            <a:r>
              <a:rPr lang="en-US" dirty="0" smtClean="0"/>
              <a:t>Income inequality</a:t>
            </a:r>
          </a:p>
          <a:p>
            <a:pPr marL="544830" lvl="2" indent="-90488">
              <a:lnSpc>
                <a:spcPct val="100000"/>
              </a:lnSpc>
              <a:spcBef>
                <a:spcPts val="0"/>
              </a:spcBef>
              <a:spcAft>
                <a:spcPts val="1200"/>
              </a:spcAft>
              <a:buFont typeface="Arial" panose="020B0604020202020204" pitchFamily="34" charset="0"/>
              <a:buChar char="•"/>
            </a:pPr>
            <a:r>
              <a:rPr lang="en-US" dirty="0" smtClean="0"/>
              <a:t>social inclusion or exclusion stemming from sex, race, or age</a:t>
            </a:r>
            <a:r>
              <a:rPr lang="en-US" b="1" dirty="0"/>
              <a:t> </a:t>
            </a:r>
            <a:endParaRPr lang="en-US" b="1" dirty="0" smtClean="0"/>
          </a:p>
          <a:p>
            <a:r>
              <a:rPr lang="en-US" b="1" dirty="0" smtClean="0"/>
              <a:t>- </a:t>
            </a:r>
            <a:r>
              <a:rPr lang="en-US" b="1" dirty="0"/>
              <a:t>Health Care Determinants</a:t>
            </a:r>
          </a:p>
          <a:p>
            <a:pPr marL="544830" lvl="2" indent="-90488">
              <a:lnSpc>
                <a:spcPct val="100000"/>
              </a:lnSpc>
              <a:spcBef>
                <a:spcPts val="0"/>
              </a:spcBef>
              <a:buFont typeface="Arial" panose="020B0604020202020204" pitchFamily="34" charset="0"/>
              <a:buChar char="•"/>
            </a:pPr>
            <a:r>
              <a:rPr lang="en-US" dirty="0"/>
              <a:t> more funding on primary prevention</a:t>
            </a:r>
          </a:p>
          <a:p>
            <a:pPr marL="544830" lvl="2" indent="-90488">
              <a:lnSpc>
                <a:spcPct val="100000"/>
              </a:lnSpc>
              <a:spcBef>
                <a:spcPts val="0"/>
              </a:spcBef>
              <a:buFont typeface="Arial" panose="020B0604020202020204" pitchFamily="34" charset="0"/>
              <a:buChar char="•"/>
            </a:pPr>
            <a:r>
              <a:rPr lang="en-US" dirty="0"/>
              <a:t> secondary prevention (e.g., screening for hypertension, hyperlipidemia, breast cancer)</a:t>
            </a:r>
          </a:p>
          <a:p>
            <a:pPr marL="544830" lvl="2" indent="-90488">
              <a:lnSpc>
                <a:spcPct val="100000"/>
              </a:lnSpc>
              <a:spcBef>
                <a:spcPts val="0"/>
              </a:spcBef>
              <a:buFont typeface="Arial" panose="020B0604020202020204" pitchFamily="34" charset="0"/>
              <a:buChar char="•"/>
            </a:pPr>
            <a:r>
              <a:rPr lang="en-US" dirty="0"/>
              <a:t>tertiary prevention will minimize hospitalizations and provider visits</a:t>
            </a:r>
          </a:p>
          <a:p>
            <a:pPr marL="544830" lvl="2" indent="-90488">
              <a:lnSpc>
                <a:spcPct val="100000"/>
              </a:lnSpc>
              <a:spcBef>
                <a:spcPts val="0"/>
              </a:spcBef>
              <a:buFont typeface="Arial" panose="020B0604020202020204" pitchFamily="34" charset="0"/>
              <a:buChar char="•"/>
            </a:pPr>
            <a:endParaRPr lang="en-US" dirty="0"/>
          </a:p>
        </p:txBody>
      </p:sp>
    </p:spTree>
    <p:extLst>
      <p:ext uri="{BB962C8B-B14F-4D97-AF65-F5344CB8AC3E}">
        <p14:creationId xmlns:p14="http://schemas.microsoft.com/office/powerpoint/2010/main" val="2817159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5016035" y="5349086"/>
            <a:ext cx="1312338" cy="12780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Other</a:t>
            </a:r>
            <a:endParaRPr lang="en-US" sz="1600" dirty="0"/>
          </a:p>
        </p:txBody>
      </p:sp>
      <p:sp>
        <p:nvSpPr>
          <p:cNvPr id="2" name="Title 1"/>
          <p:cNvSpPr>
            <a:spLocks noGrp="1"/>
          </p:cNvSpPr>
          <p:nvPr>
            <p:ph type="title"/>
          </p:nvPr>
        </p:nvSpPr>
        <p:spPr>
          <a:xfrm>
            <a:off x="1097280" y="286604"/>
            <a:ext cx="10058400" cy="1216272"/>
          </a:xfrm>
        </p:spPr>
        <p:txBody>
          <a:bodyPr>
            <a:normAutofit/>
          </a:bodyPr>
          <a:lstStyle/>
          <a:p>
            <a:r>
              <a:rPr lang="en-US" sz="4000" dirty="0" smtClean="0"/>
              <a:t>Evidence-based </a:t>
            </a:r>
            <a:r>
              <a:rPr lang="en-US" sz="4000" dirty="0"/>
              <a:t>interventions</a:t>
            </a:r>
          </a:p>
        </p:txBody>
      </p:sp>
      <p:sp>
        <p:nvSpPr>
          <p:cNvPr id="12" name="Oval 11"/>
          <p:cNvSpPr/>
          <p:nvPr/>
        </p:nvSpPr>
        <p:spPr>
          <a:xfrm>
            <a:off x="3295462" y="1759012"/>
            <a:ext cx="1645617" cy="1637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Environmental Health Sciences</a:t>
            </a:r>
            <a:endParaRPr lang="en-US" sz="1600" dirty="0"/>
          </a:p>
        </p:txBody>
      </p:sp>
      <p:sp>
        <p:nvSpPr>
          <p:cNvPr id="15" name="Oval 14"/>
          <p:cNvSpPr/>
          <p:nvPr/>
        </p:nvSpPr>
        <p:spPr>
          <a:xfrm>
            <a:off x="6869994" y="4158935"/>
            <a:ext cx="1957057" cy="1910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Health Policy and Management</a:t>
            </a:r>
            <a:endParaRPr lang="en-US" sz="1600" dirty="0"/>
          </a:p>
        </p:txBody>
      </p:sp>
      <p:sp>
        <p:nvSpPr>
          <p:cNvPr id="16" name="Oval 15"/>
          <p:cNvSpPr/>
          <p:nvPr/>
        </p:nvSpPr>
        <p:spPr>
          <a:xfrm>
            <a:off x="3249703" y="4359903"/>
            <a:ext cx="1525209" cy="15089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Epidemiology</a:t>
            </a:r>
            <a:endParaRPr lang="en-US" sz="1600" dirty="0"/>
          </a:p>
        </p:txBody>
      </p:sp>
      <p:sp>
        <p:nvSpPr>
          <p:cNvPr id="17" name="Oval 16"/>
          <p:cNvSpPr/>
          <p:nvPr/>
        </p:nvSpPr>
        <p:spPr>
          <a:xfrm>
            <a:off x="6126480" y="1846902"/>
            <a:ext cx="1647579" cy="1623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Social and Behavioral Sciences</a:t>
            </a:r>
            <a:endParaRPr lang="en-US" sz="1600" dirty="0"/>
          </a:p>
        </p:txBody>
      </p:sp>
      <p:sp>
        <p:nvSpPr>
          <p:cNvPr id="18" name="Oval 17"/>
          <p:cNvSpPr/>
          <p:nvPr/>
        </p:nvSpPr>
        <p:spPr>
          <a:xfrm>
            <a:off x="3777708" y="2298825"/>
            <a:ext cx="3838218" cy="367117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63500">
                  <a:schemeClr val="accent2">
                    <a:satMod val="175000"/>
                    <a:alpha val="40000"/>
                  </a:schemeClr>
                </a:glow>
              </a:effectLst>
            </a:endParaRPr>
          </a:p>
        </p:txBody>
      </p:sp>
      <p:sp>
        <p:nvSpPr>
          <p:cNvPr id="19" name="Oval 18"/>
          <p:cNvSpPr/>
          <p:nvPr/>
        </p:nvSpPr>
        <p:spPr>
          <a:xfrm>
            <a:off x="4778117" y="3315830"/>
            <a:ext cx="1645617" cy="163716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NCD control</a:t>
            </a:r>
            <a:endParaRPr lang="en-US" sz="1600" dirty="0"/>
          </a:p>
        </p:txBody>
      </p:sp>
    </p:spTree>
    <p:extLst>
      <p:ext uri="{BB962C8B-B14F-4D97-AF65-F5344CB8AC3E}">
        <p14:creationId xmlns:p14="http://schemas.microsoft.com/office/powerpoint/2010/main" val="2394938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71005"/>
          </a:xfrm>
        </p:spPr>
        <p:txBody>
          <a:bodyPr>
            <a:normAutofit/>
          </a:bodyPr>
          <a:lstStyle/>
          <a:p>
            <a:r>
              <a:rPr lang="en-US" sz="4000" dirty="0" smtClean="0"/>
              <a:t>Levels of intervention: Ecological </a:t>
            </a:r>
            <a:r>
              <a:rPr lang="en-US" sz="4000" dirty="0"/>
              <a:t>model of </a:t>
            </a:r>
            <a:r>
              <a:rPr lang="en-US" sz="4000" dirty="0" smtClean="0"/>
              <a:t>health</a:t>
            </a:r>
            <a:endParaRPr lang="en-US" sz="4000" dirty="0"/>
          </a:p>
        </p:txBody>
      </p:sp>
      <p:sp>
        <p:nvSpPr>
          <p:cNvPr id="5" name="TextBox 4"/>
          <p:cNvSpPr txBox="1"/>
          <p:nvPr/>
        </p:nvSpPr>
        <p:spPr>
          <a:xfrm>
            <a:off x="9560459" y="6092982"/>
            <a:ext cx="2631541" cy="215444"/>
          </a:xfrm>
          <a:prstGeom prst="rect">
            <a:avLst/>
          </a:prstGeom>
          <a:noFill/>
        </p:spPr>
        <p:txBody>
          <a:bodyPr wrap="square" rtlCol="0">
            <a:spAutoFit/>
          </a:bodyPr>
          <a:lstStyle/>
          <a:p>
            <a:r>
              <a:rPr lang="en-US" sz="800" dirty="0"/>
              <a:t>Source: Dahlgren &amp; Whitehead 1991.</a:t>
            </a:r>
          </a:p>
        </p:txBody>
      </p:sp>
      <p:pic>
        <p:nvPicPr>
          <p:cNvPr id="1030" name="Picture 6" descr="http://essentialhospitals.org/wp-content/uploads/2014/07/socialdeterminantsgen_sosioeconomi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424" y="1774328"/>
            <a:ext cx="7098049" cy="442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920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61951"/>
          </a:xfrm>
        </p:spPr>
        <p:txBody>
          <a:bodyPr>
            <a:normAutofit/>
          </a:bodyPr>
          <a:lstStyle/>
          <a:p>
            <a:r>
              <a:rPr lang="en-US" sz="4000" dirty="0" smtClean="0"/>
              <a:t>Levels of intervention: Ecological approach</a:t>
            </a:r>
            <a:endParaRPr lang="en-US" sz="4000" dirty="0"/>
          </a:p>
        </p:txBody>
      </p:sp>
      <p:sp>
        <p:nvSpPr>
          <p:cNvPr id="3" name="Content Placeholder 2"/>
          <p:cNvSpPr>
            <a:spLocks noGrp="1"/>
          </p:cNvSpPr>
          <p:nvPr>
            <p:ph idx="1"/>
          </p:nvPr>
        </p:nvSpPr>
        <p:spPr>
          <a:xfrm>
            <a:off x="1097280" y="1683944"/>
            <a:ext cx="10058400" cy="4807390"/>
          </a:xfrm>
        </p:spPr>
        <p:txBody>
          <a:bodyPr>
            <a:normAutofit fontScale="92500" lnSpcReduction="10000"/>
          </a:bodyPr>
          <a:lstStyle/>
          <a:p>
            <a:pPr algn="just">
              <a:lnSpc>
                <a:spcPct val="100000"/>
              </a:lnSpc>
            </a:pPr>
            <a:r>
              <a:rPr lang="en-US" dirty="0"/>
              <a:t>• </a:t>
            </a:r>
            <a:r>
              <a:rPr lang="en-US" b="1" dirty="0"/>
              <a:t>Intrapersonal </a:t>
            </a:r>
            <a:r>
              <a:rPr lang="en-US" b="1" dirty="0" smtClean="0"/>
              <a:t>factors - </a:t>
            </a:r>
            <a:r>
              <a:rPr lang="en-US" dirty="0" smtClean="0"/>
              <a:t>altering </a:t>
            </a:r>
            <a:r>
              <a:rPr lang="en-US" dirty="0"/>
              <a:t>knowledge, attitudes, skills, and future </a:t>
            </a:r>
            <a:r>
              <a:rPr lang="en-US" dirty="0" smtClean="0"/>
              <a:t>behavioral intentions </a:t>
            </a:r>
            <a:r>
              <a:rPr lang="en-US" dirty="0"/>
              <a:t>at the level of the individual person.</a:t>
            </a:r>
          </a:p>
          <a:p>
            <a:pPr algn="just">
              <a:lnSpc>
                <a:spcPct val="100000"/>
              </a:lnSpc>
            </a:pPr>
            <a:r>
              <a:rPr lang="en-US" dirty="0"/>
              <a:t>• </a:t>
            </a:r>
            <a:r>
              <a:rPr lang="en-US" b="1" dirty="0"/>
              <a:t>Interpersonal </a:t>
            </a:r>
            <a:r>
              <a:rPr lang="en-US" b="1" dirty="0" smtClean="0"/>
              <a:t>factors - </a:t>
            </a:r>
            <a:r>
              <a:rPr lang="en-US" dirty="0" smtClean="0"/>
              <a:t>understanding </a:t>
            </a:r>
            <a:r>
              <a:rPr lang="en-US" dirty="0"/>
              <a:t>and accessing the relationships that </a:t>
            </a:r>
            <a:r>
              <a:rPr lang="en-US" dirty="0" smtClean="0"/>
              <a:t>people have </a:t>
            </a:r>
            <a:r>
              <a:rPr lang="en-US" dirty="0"/>
              <a:t>with other individuals in their social network such as friends, peers, and coworkers</a:t>
            </a:r>
            <a:r>
              <a:rPr lang="en-US" dirty="0" smtClean="0"/>
              <a:t>, family </a:t>
            </a:r>
            <a:r>
              <a:rPr lang="en-US" dirty="0"/>
              <a:t>members, neighbors, and others from whom behavioral </a:t>
            </a:r>
            <a:r>
              <a:rPr lang="en-US" dirty="0" smtClean="0"/>
              <a:t>patterns and </a:t>
            </a:r>
            <a:r>
              <a:rPr lang="en-US" dirty="0"/>
              <a:t>behavioral norms are acquired.</a:t>
            </a:r>
          </a:p>
          <a:p>
            <a:pPr algn="just">
              <a:lnSpc>
                <a:spcPct val="100000"/>
              </a:lnSpc>
            </a:pPr>
            <a:r>
              <a:rPr lang="en-US" dirty="0"/>
              <a:t>• </a:t>
            </a:r>
            <a:r>
              <a:rPr lang="en-US" b="1" dirty="0"/>
              <a:t>Organizational </a:t>
            </a:r>
            <a:r>
              <a:rPr lang="en-US" b="1" dirty="0" smtClean="0"/>
              <a:t>factors - </a:t>
            </a:r>
            <a:r>
              <a:rPr lang="en-US" dirty="0" smtClean="0"/>
              <a:t>using </a:t>
            </a:r>
            <a:r>
              <a:rPr lang="en-US" dirty="0"/>
              <a:t>organizations such as schools, faith-based groups</a:t>
            </a:r>
            <a:r>
              <a:rPr lang="en-US" dirty="0" smtClean="0"/>
              <a:t>, work </a:t>
            </a:r>
            <a:r>
              <a:rPr lang="en-US" dirty="0"/>
              <a:t>sites, or health care facilities to direct, influence, or support health </a:t>
            </a:r>
            <a:r>
              <a:rPr lang="en-US" dirty="0" smtClean="0"/>
              <a:t>behavior change </a:t>
            </a:r>
            <a:r>
              <a:rPr lang="en-US" dirty="0"/>
              <a:t>and help to define health behavior norms.</a:t>
            </a:r>
          </a:p>
          <a:p>
            <a:pPr algn="just">
              <a:lnSpc>
                <a:spcPct val="100000"/>
              </a:lnSpc>
            </a:pPr>
            <a:r>
              <a:rPr lang="en-US" dirty="0" smtClean="0"/>
              <a:t>• </a:t>
            </a:r>
            <a:r>
              <a:rPr lang="en-US" b="1" dirty="0" smtClean="0"/>
              <a:t>Community factors</a:t>
            </a:r>
            <a:r>
              <a:rPr lang="en-US" dirty="0" smtClean="0"/>
              <a:t> - catalyzing </a:t>
            </a:r>
            <a:r>
              <a:rPr lang="en-US" dirty="0"/>
              <a:t>interest within an area having geographic or political boundaries to leverage power structures to achieve a particular set of health objectives, perhaps to address the most serious health problems among </a:t>
            </a:r>
            <a:r>
              <a:rPr lang="en-US" dirty="0" smtClean="0"/>
              <a:t>persons typically </a:t>
            </a:r>
            <a:r>
              <a:rPr lang="en-US" dirty="0"/>
              <a:t>in the weakest position to advocate on their own behalf (e.g., the </a:t>
            </a:r>
            <a:r>
              <a:rPr lang="en-US" dirty="0" smtClean="0"/>
              <a:t>rural poor</a:t>
            </a:r>
            <a:r>
              <a:rPr lang="en-US" dirty="0"/>
              <a:t>, members of underrepresented minorities, less educated, physically or </a:t>
            </a:r>
            <a:r>
              <a:rPr lang="en-US" dirty="0" smtClean="0"/>
              <a:t>mentally disabled).</a:t>
            </a:r>
          </a:p>
          <a:p>
            <a:pPr algn="just">
              <a:lnSpc>
                <a:spcPct val="100000"/>
              </a:lnSpc>
            </a:pPr>
            <a:r>
              <a:rPr lang="en-US" dirty="0"/>
              <a:t>• </a:t>
            </a:r>
            <a:r>
              <a:rPr lang="en-US" b="1" dirty="0" smtClean="0"/>
              <a:t>Policy factors</a:t>
            </a:r>
            <a:r>
              <a:rPr lang="en-US" dirty="0" smtClean="0"/>
              <a:t> - advocating </a:t>
            </a:r>
            <a:r>
              <a:rPr lang="en-US" dirty="0"/>
              <a:t>for and organizing and analyzing policies and procedures</a:t>
            </a:r>
            <a:r>
              <a:rPr lang="en-US" dirty="0" smtClean="0"/>
              <a:t>, regulations</a:t>
            </a:r>
            <a:r>
              <a:rPr lang="en-US" dirty="0"/>
              <a:t>, and laws that favorably influence the fight against chronic diseases.</a:t>
            </a:r>
          </a:p>
        </p:txBody>
      </p:sp>
    </p:spTree>
    <p:extLst>
      <p:ext uri="{BB962C8B-B14F-4D97-AF65-F5344CB8AC3E}">
        <p14:creationId xmlns:p14="http://schemas.microsoft.com/office/powerpoint/2010/main" val="879062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Content Placeholder 2"/>
          <p:cNvSpPr txBox="1">
            <a:spLocks/>
          </p:cNvSpPr>
          <p:nvPr/>
        </p:nvSpPr>
        <p:spPr>
          <a:xfrm>
            <a:off x="1097280" y="1981194"/>
            <a:ext cx="10058400" cy="30534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600" dirty="0"/>
              <a:t>Intrapersonal (Individual) Approaches</a:t>
            </a:r>
          </a:p>
        </p:txBody>
      </p:sp>
      <p:sp>
        <p:nvSpPr>
          <p:cNvPr id="6" name="TextBox 5"/>
          <p:cNvSpPr txBox="1"/>
          <p:nvPr/>
        </p:nvSpPr>
        <p:spPr>
          <a:xfrm>
            <a:off x="8102851" y="6112928"/>
            <a:ext cx="4089149" cy="215444"/>
          </a:xfrm>
          <a:prstGeom prst="rect">
            <a:avLst/>
          </a:prstGeom>
          <a:noFill/>
        </p:spPr>
        <p:txBody>
          <a:bodyPr wrap="square" rtlCol="0">
            <a:spAutoFit/>
          </a:bodyPr>
          <a:lstStyle/>
          <a:p>
            <a:r>
              <a:rPr lang="en-US" sz="800" dirty="0" smtClean="0"/>
              <a:t>Source: </a:t>
            </a:r>
            <a:r>
              <a:rPr lang="en-US" sz="800" dirty="0"/>
              <a:t>http://inteligencia-intrapersonal2016iii.blogspot.com/2016/09/caracteristicas.html</a:t>
            </a:r>
          </a:p>
        </p:txBody>
      </p:sp>
      <p:pic>
        <p:nvPicPr>
          <p:cNvPr id="4" name="Picture 2" descr="https://3.bp.blogspot.com/-t1rKNSQ8SKA/V8sMq_bKLnI/AAAAAAAAABs/-SacWDAckA0DdXIpLKw0XFUUZ9G95X7igCLcB/s400/Image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855" y="2884133"/>
            <a:ext cx="2293250" cy="265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59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16272"/>
          </a:xfrm>
        </p:spPr>
        <p:txBody>
          <a:bodyPr>
            <a:normAutofit/>
          </a:bodyPr>
          <a:lstStyle/>
          <a:p>
            <a:r>
              <a:rPr lang="en-US" sz="4000" dirty="0"/>
              <a:t>Intrapersonal (Individual) Approaches</a:t>
            </a:r>
          </a:p>
        </p:txBody>
      </p:sp>
      <p:sp>
        <p:nvSpPr>
          <p:cNvPr id="3" name="Content Placeholder 2"/>
          <p:cNvSpPr>
            <a:spLocks noGrp="1"/>
          </p:cNvSpPr>
          <p:nvPr>
            <p:ph idx="1"/>
          </p:nvPr>
        </p:nvSpPr>
        <p:spPr>
          <a:xfrm>
            <a:off x="1097280" y="1845733"/>
            <a:ext cx="10058400" cy="4645602"/>
          </a:xfrm>
        </p:spPr>
        <p:txBody>
          <a:bodyPr>
            <a:normAutofit fontScale="85000" lnSpcReduction="20000"/>
          </a:bodyPr>
          <a:lstStyle/>
          <a:p>
            <a:pPr algn="just"/>
            <a:r>
              <a:rPr lang="en-US" dirty="0" smtClean="0"/>
              <a:t>- Intrapersonal </a:t>
            </a:r>
            <a:r>
              <a:rPr lang="en-US" dirty="0"/>
              <a:t>models or theoretical frameworks draw on the assumption that people </a:t>
            </a:r>
            <a:r>
              <a:rPr lang="en-US" dirty="0" smtClean="0"/>
              <a:t>can be </a:t>
            </a:r>
            <a:r>
              <a:rPr lang="en-US" dirty="0"/>
              <a:t>motivated to take individual action that changes their health knowledge, attitudes</a:t>
            </a:r>
            <a:r>
              <a:rPr lang="en-US" dirty="0" smtClean="0"/>
              <a:t>, skills</a:t>
            </a:r>
            <a:r>
              <a:rPr lang="en-US" dirty="0"/>
              <a:t>, behavioral </a:t>
            </a:r>
            <a:r>
              <a:rPr lang="en-US" dirty="0" smtClean="0"/>
              <a:t>intentions</a:t>
            </a:r>
            <a:r>
              <a:rPr lang="en-US" dirty="0"/>
              <a:t>, and eventual behavior</a:t>
            </a:r>
            <a:r>
              <a:rPr lang="en-US" dirty="0" smtClean="0"/>
              <a:t>.</a:t>
            </a:r>
          </a:p>
          <a:p>
            <a:pPr algn="just"/>
            <a:endParaRPr lang="en-US" sz="100" dirty="0"/>
          </a:p>
          <a:p>
            <a:pPr algn="just">
              <a:lnSpc>
                <a:spcPct val="120000"/>
              </a:lnSpc>
              <a:buFont typeface="Wingdings" panose="05000000000000000000" pitchFamily="2" charset="2"/>
              <a:buChar char="v"/>
            </a:pPr>
            <a:r>
              <a:rPr lang="en-US" dirty="0" smtClean="0"/>
              <a:t>  </a:t>
            </a:r>
            <a:r>
              <a:rPr lang="en-US" b="1" dirty="0" smtClean="0"/>
              <a:t>Health </a:t>
            </a:r>
            <a:r>
              <a:rPr lang="en-US" b="1" dirty="0"/>
              <a:t>Belief Model </a:t>
            </a:r>
            <a:r>
              <a:rPr lang="en-US" dirty="0"/>
              <a:t>- The HBM suggests that a person's belief in a personal threat of an illness or disease together with a person's belief in the effectiveness of the recommended health behavior or action will predict the likelihood the person will adopt the behavior.</a:t>
            </a:r>
          </a:p>
          <a:p>
            <a:pPr algn="just">
              <a:lnSpc>
                <a:spcPct val="120000"/>
              </a:lnSpc>
              <a:buFont typeface="Wingdings" panose="05000000000000000000" pitchFamily="2" charset="2"/>
              <a:buChar char="v"/>
            </a:pPr>
            <a:r>
              <a:rPr lang="en-US" dirty="0" smtClean="0"/>
              <a:t>  </a:t>
            </a:r>
            <a:r>
              <a:rPr lang="en-US" b="1" dirty="0" err="1" smtClean="0"/>
              <a:t>Transtheoretical</a:t>
            </a:r>
            <a:r>
              <a:rPr lang="en-US" b="1" dirty="0" smtClean="0"/>
              <a:t> </a:t>
            </a:r>
            <a:r>
              <a:rPr lang="en-US" b="1" dirty="0"/>
              <a:t>Model and Stages of </a:t>
            </a:r>
            <a:r>
              <a:rPr lang="en-US" b="1" dirty="0" smtClean="0"/>
              <a:t>Change </a:t>
            </a:r>
            <a:r>
              <a:rPr lang="en-US" dirty="0" smtClean="0"/>
              <a:t>- </a:t>
            </a:r>
            <a:r>
              <a:rPr lang="en-US" dirty="0"/>
              <a:t>The TTM operates on the assumption that people do not change behaviors quickly and decisively. Rather, change in behavior, especially habitual behavior, occurs continuously through a cyclical process.</a:t>
            </a:r>
          </a:p>
          <a:p>
            <a:pPr algn="just">
              <a:lnSpc>
                <a:spcPct val="120000"/>
              </a:lnSpc>
              <a:buFont typeface="Wingdings" panose="05000000000000000000" pitchFamily="2" charset="2"/>
              <a:buChar char="v"/>
            </a:pPr>
            <a:r>
              <a:rPr lang="en-US" dirty="0" smtClean="0"/>
              <a:t>  </a:t>
            </a:r>
            <a:r>
              <a:rPr lang="en-US" b="1" dirty="0" smtClean="0"/>
              <a:t>Theory </a:t>
            </a:r>
            <a:r>
              <a:rPr lang="en-US" b="1" dirty="0"/>
              <a:t>of Planned </a:t>
            </a:r>
            <a:r>
              <a:rPr lang="en-US" b="1" dirty="0" smtClean="0"/>
              <a:t>Behavior </a:t>
            </a:r>
            <a:r>
              <a:rPr lang="en-US" dirty="0" smtClean="0"/>
              <a:t>- </a:t>
            </a:r>
            <a:r>
              <a:rPr lang="en-US" dirty="0"/>
              <a:t>The theory was intended to explain all behaviors over which people have the ability to exert self-control. The key component to this model is behavioral intent; behavioral intentions are influenced by the attitude about the likelihood that the behavior will have the expected outcome and the subjective evaluation of the risks and benefits of that outcome. </a:t>
            </a:r>
          </a:p>
          <a:p>
            <a:pPr algn="just">
              <a:lnSpc>
                <a:spcPct val="120000"/>
              </a:lnSpc>
              <a:buFont typeface="Wingdings" panose="05000000000000000000" pitchFamily="2" charset="2"/>
              <a:buChar char="v"/>
            </a:pPr>
            <a:r>
              <a:rPr lang="en-US" b="1" dirty="0"/>
              <a:t> </a:t>
            </a:r>
            <a:r>
              <a:rPr lang="en-US" b="1" dirty="0" smtClean="0"/>
              <a:t> Health </a:t>
            </a:r>
            <a:r>
              <a:rPr lang="en-US" b="1" dirty="0"/>
              <a:t>Locus of Control </a:t>
            </a:r>
            <a:r>
              <a:rPr lang="en-US" b="1" dirty="0" smtClean="0"/>
              <a:t>Model </a:t>
            </a:r>
            <a:r>
              <a:rPr lang="en-US" dirty="0" smtClean="0"/>
              <a:t>- </a:t>
            </a:r>
            <a:r>
              <a:rPr lang="en-US" dirty="0"/>
              <a:t>who or what is responsible for that which happens to </a:t>
            </a:r>
            <a:r>
              <a:rPr lang="en-US" dirty="0" smtClean="0"/>
              <a:t>one’s health</a:t>
            </a:r>
            <a:endParaRPr lang="en-US" dirty="0"/>
          </a:p>
        </p:txBody>
      </p:sp>
    </p:spTree>
    <p:extLst>
      <p:ext uri="{BB962C8B-B14F-4D97-AF65-F5344CB8AC3E}">
        <p14:creationId xmlns:p14="http://schemas.microsoft.com/office/powerpoint/2010/main" val="1883199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1097280" y="2199992"/>
            <a:ext cx="10058400" cy="3669102"/>
          </a:xfrm>
        </p:spPr>
        <p:txBody>
          <a:bodyPr/>
          <a:lstStyle/>
          <a:p>
            <a:r>
              <a:rPr lang="en-US" dirty="0"/>
              <a:t>•	Epidemiology as a method to understand the nature, extent and causes of NCDs.</a:t>
            </a:r>
          </a:p>
          <a:p>
            <a:r>
              <a:rPr lang="en-US" dirty="0"/>
              <a:t>•	Interventions for NCD control</a:t>
            </a:r>
          </a:p>
          <a:p>
            <a:r>
              <a:rPr lang="en-US" dirty="0"/>
              <a:t>•	Intrapersonal approaches for NCD control</a:t>
            </a:r>
          </a:p>
          <a:p>
            <a:r>
              <a:rPr lang="en-US" dirty="0"/>
              <a:t>•	Interpersonal approaches</a:t>
            </a:r>
          </a:p>
          <a:p>
            <a:r>
              <a:rPr lang="en-US" dirty="0"/>
              <a:t>•	Organizational level interventions</a:t>
            </a:r>
          </a:p>
          <a:p>
            <a:r>
              <a:rPr lang="en-US" dirty="0"/>
              <a:t>•	Community factors in NCD control</a:t>
            </a:r>
          </a:p>
          <a:p>
            <a:r>
              <a:rPr lang="en-US" dirty="0"/>
              <a:t>•	Health Policy and Legal Interventions</a:t>
            </a:r>
          </a:p>
          <a:p>
            <a:endParaRPr lang="en-US" dirty="0"/>
          </a:p>
        </p:txBody>
      </p:sp>
    </p:spTree>
    <p:extLst>
      <p:ext uri="{BB962C8B-B14F-4D97-AF65-F5344CB8AC3E}">
        <p14:creationId xmlns:p14="http://schemas.microsoft.com/office/powerpoint/2010/main" val="1814018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25326"/>
          </a:xfrm>
        </p:spPr>
        <p:txBody>
          <a:bodyPr>
            <a:normAutofit/>
          </a:bodyPr>
          <a:lstStyle/>
          <a:p>
            <a:r>
              <a:rPr lang="en-US" sz="4000" dirty="0" smtClean="0"/>
              <a:t>Health Believe model</a:t>
            </a:r>
            <a:endParaRPr lang="en-US" sz="4000" dirty="0"/>
          </a:p>
        </p:txBody>
      </p:sp>
      <p:pic>
        <p:nvPicPr>
          <p:cNvPr id="3074" name="Picture 2" descr="healthbelief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918" y="2045488"/>
            <a:ext cx="7773123" cy="39319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01893" y="5977468"/>
            <a:ext cx="6096000" cy="215444"/>
          </a:xfrm>
          <a:prstGeom prst="rect">
            <a:avLst/>
          </a:prstGeom>
        </p:spPr>
        <p:txBody>
          <a:bodyPr>
            <a:spAutoFit/>
          </a:bodyPr>
          <a:lstStyle/>
          <a:p>
            <a:r>
              <a:rPr lang="en-US" sz="800" dirty="0"/>
              <a:t>https://sbccimplementationkits.org/quality-malaria-medicines/health-belief-model/</a:t>
            </a:r>
          </a:p>
        </p:txBody>
      </p:sp>
    </p:spTree>
    <p:extLst>
      <p:ext uri="{BB962C8B-B14F-4D97-AF65-F5344CB8AC3E}">
        <p14:creationId xmlns:p14="http://schemas.microsoft.com/office/powerpoint/2010/main" val="3604643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53310"/>
          </a:xfrm>
        </p:spPr>
        <p:txBody>
          <a:bodyPr>
            <a:normAutofit/>
          </a:bodyPr>
          <a:lstStyle/>
          <a:p>
            <a:r>
              <a:rPr lang="en-US" sz="4000" dirty="0" err="1"/>
              <a:t>Transtheoretical</a:t>
            </a:r>
            <a:r>
              <a:rPr lang="en-US" sz="4000" dirty="0"/>
              <a:t> Model and Stages of Change</a:t>
            </a:r>
          </a:p>
        </p:txBody>
      </p:sp>
      <p:pic>
        <p:nvPicPr>
          <p:cNvPr id="4098" name="Picture 2" descr="https://valenbv26.files.wordpress.com/2014/11/stages-of-cha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914" y="1583451"/>
            <a:ext cx="5309507" cy="504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717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34791"/>
          </a:xfrm>
        </p:spPr>
        <p:txBody>
          <a:bodyPr>
            <a:normAutofit/>
          </a:bodyPr>
          <a:lstStyle/>
          <a:p>
            <a:r>
              <a:rPr lang="en-US" sz="4000" dirty="0"/>
              <a:t>Theory of Planned Behavior</a:t>
            </a:r>
          </a:p>
        </p:txBody>
      </p:sp>
      <p:sp>
        <p:nvSpPr>
          <p:cNvPr id="3" name="Content Placeholder 2"/>
          <p:cNvSpPr>
            <a:spLocks noGrp="1"/>
          </p:cNvSpPr>
          <p:nvPr>
            <p:ph idx="1"/>
          </p:nvPr>
        </p:nvSpPr>
        <p:spPr/>
        <p:txBody>
          <a:bodyPr/>
          <a:lstStyle/>
          <a:p>
            <a:endParaRPr lang="en-US"/>
          </a:p>
        </p:txBody>
      </p:sp>
      <p:pic>
        <p:nvPicPr>
          <p:cNvPr id="5122" name="Picture 2" descr="http://sphweb.bumc.bu.edu/otlt/MPH-Modules/SB/BehavioralChangeTheories/Theory%20of%20Planned%20Behavi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79" y="1894248"/>
            <a:ext cx="9536767" cy="44878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busph_subbran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3180" y="6070851"/>
            <a:ext cx="952500" cy="27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844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bs.twimg.com/media/DTRxRIpU0AAW97k.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184" y="866400"/>
            <a:ext cx="8200592" cy="52018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226776" y="6068270"/>
            <a:ext cx="2477523" cy="215444"/>
          </a:xfrm>
          <a:prstGeom prst="rect">
            <a:avLst/>
          </a:prstGeom>
        </p:spPr>
        <p:txBody>
          <a:bodyPr wrap="square">
            <a:spAutoFit/>
          </a:bodyPr>
          <a:lstStyle/>
          <a:p>
            <a:r>
              <a:rPr lang="en-US" sz="800" b="1" dirty="0">
                <a:solidFill>
                  <a:srgbClr val="657786"/>
                </a:solidFill>
                <a:latin typeface="Segoe UI" panose="020B0502040204020203" pitchFamily="34" charset="0"/>
                <a:hlinkClick r:id="rId3"/>
              </a:rPr>
              <a:t>AP Psychology Review</a:t>
            </a:r>
            <a:endParaRPr lang="en-US" sz="800" b="1" i="0" dirty="0">
              <a:solidFill>
                <a:srgbClr val="14171A"/>
              </a:solidFill>
              <a:effectLst/>
              <a:latin typeface="Segoe UI" panose="020B0502040204020203" pitchFamily="34" charset="0"/>
            </a:endParaRPr>
          </a:p>
        </p:txBody>
      </p:sp>
    </p:spTree>
    <p:extLst>
      <p:ext uri="{BB962C8B-B14F-4D97-AF65-F5344CB8AC3E}">
        <p14:creationId xmlns:p14="http://schemas.microsoft.com/office/powerpoint/2010/main" val="1037790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097280" y="1981194"/>
            <a:ext cx="10058400" cy="30534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600" dirty="0"/>
              <a:t>Interpersonal Approaches</a:t>
            </a:r>
          </a:p>
        </p:txBody>
      </p:sp>
      <p:sp>
        <p:nvSpPr>
          <p:cNvPr id="6" name="TextBox 5"/>
          <p:cNvSpPr txBox="1"/>
          <p:nvPr/>
        </p:nvSpPr>
        <p:spPr>
          <a:xfrm>
            <a:off x="8655113" y="6112928"/>
            <a:ext cx="3536887" cy="215444"/>
          </a:xfrm>
          <a:prstGeom prst="rect">
            <a:avLst/>
          </a:prstGeom>
          <a:noFill/>
        </p:spPr>
        <p:txBody>
          <a:bodyPr wrap="square" rtlCol="0">
            <a:spAutoFit/>
          </a:bodyPr>
          <a:lstStyle/>
          <a:p>
            <a:r>
              <a:rPr lang="en-US" sz="800" dirty="0" smtClean="0"/>
              <a:t>Source: </a:t>
            </a:r>
            <a:r>
              <a:rPr lang="en-US" sz="800" dirty="0"/>
              <a:t>https://jarvee.com/social-media-impact-interpersonal-relationships/</a:t>
            </a:r>
          </a:p>
        </p:txBody>
      </p:sp>
      <p:pic>
        <p:nvPicPr>
          <p:cNvPr id="6148" name="Picture 4" descr="Social Media and Its Impact on Interpersonal Relationsh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8925" y="2769125"/>
            <a:ext cx="3855110" cy="325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394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16684"/>
          </a:xfrm>
        </p:spPr>
        <p:txBody>
          <a:bodyPr>
            <a:normAutofit/>
          </a:bodyPr>
          <a:lstStyle/>
          <a:p>
            <a:r>
              <a:rPr lang="en-US" sz="4000" dirty="0"/>
              <a:t>Interpersonal Approaches</a:t>
            </a:r>
          </a:p>
        </p:txBody>
      </p:sp>
      <p:sp>
        <p:nvSpPr>
          <p:cNvPr id="3" name="Content Placeholder 2"/>
          <p:cNvSpPr>
            <a:spLocks noGrp="1"/>
          </p:cNvSpPr>
          <p:nvPr>
            <p:ph idx="1"/>
          </p:nvPr>
        </p:nvSpPr>
        <p:spPr>
          <a:xfrm>
            <a:off x="1097280" y="1755198"/>
            <a:ext cx="10058400" cy="4672762"/>
          </a:xfrm>
        </p:spPr>
        <p:txBody>
          <a:bodyPr>
            <a:normAutofit fontScale="77500" lnSpcReduction="20000"/>
          </a:bodyPr>
          <a:lstStyle/>
          <a:p>
            <a:r>
              <a:rPr lang="en-US" dirty="0" smtClean="0"/>
              <a:t>- Models </a:t>
            </a:r>
            <a:r>
              <a:rPr lang="en-US" dirty="0"/>
              <a:t>of interpersonal health behavior assume that the interpersonal environment is </a:t>
            </a:r>
            <a:r>
              <a:rPr lang="en-US" dirty="0" smtClean="0"/>
              <a:t>one of </a:t>
            </a:r>
            <a:r>
              <a:rPr lang="en-US" dirty="0"/>
              <a:t>the most powerful sources of influence for health-related behavior and health status</a:t>
            </a:r>
            <a:r>
              <a:rPr lang="en-US" dirty="0" smtClean="0"/>
              <a:t>.</a:t>
            </a:r>
          </a:p>
          <a:p>
            <a:r>
              <a:rPr lang="en-US" dirty="0" smtClean="0"/>
              <a:t>- “</a:t>
            </a:r>
            <a:r>
              <a:rPr lang="en-US" dirty="0"/>
              <a:t>People’s environments provide the means, model, reinforcements, resources, and </a:t>
            </a:r>
            <a:r>
              <a:rPr lang="en-US" dirty="0" smtClean="0"/>
              <a:t>sources of </a:t>
            </a:r>
            <a:r>
              <a:rPr lang="en-US" dirty="0"/>
              <a:t>influence from which people gain information, skills, self-confidence, </a:t>
            </a:r>
            <a:r>
              <a:rPr lang="en-US" dirty="0" smtClean="0"/>
              <a:t>self-management competencies</a:t>
            </a:r>
            <a:r>
              <a:rPr lang="en-US" dirty="0"/>
              <a:t>, coping behavior, and support” (</a:t>
            </a:r>
            <a:r>
              <a:rPr lang="en-US" dirty="0" err="1"/>
              <a:t>Glanz</a:t>
            </a:r>
            <a:r>
              <a:rPr lang="en-US" dirty="0"/>
              <a:t>, </a:t>
            </a:r>
            <a:r>
              <a:rPr lang="en-US" dirty="0" err="1"/>
              <a:t>Rimer</a:t>
            </a:r>
            <a:r>
              <a:rPr lang="en-US" dirty="0"/>
              <a:t>, and Lewis 2002, p. 265</a:t>
            </a:r>
            <a:r>
              <a:rPr lang="en-US" dirty="0" smtClean="0"/>
              <a:t>).</a:t>
            </a:r>
          </a:p>
          <a:p>
            <a:endParaRPr lang="en-US" sz="100" dirty="0"/>
          </a:p>
          <a:p>
            <a:pPr>
              <a:lnSpc>
                <a:spcPct val="120000"/>
              </a:lnSpc>
              <a:buFont typeface="Wingdings" panose="05000000000000000000" pitchFamily="2" charset="2"/>
              <a:buChar char="v"/>
            </a:pPr>
            <a:r>
              <a:rPr lang="en-US" sz="2100" b="1" dirty="0"/>
              <a:t>  Social Cognitive Theory - </a:t>
            </a:r>
            <a:r>
              <a:rPr lang="en-US" sz="2100" dirty="0"/>
              <a:t>learning occurs in a social context with a dynamic and reciprocal interaction of the person, environment, and behavior.</a:t>
            </a:r>
          </a:p>
          <a:p>
            <a:pPr>
              <a:lnSpc>
                <a:spcPct val="120000"/>
              </a:lnSpc>
              <a:buFont typeface="Wingdings" panose="05000000000000000000" pitchFamily="2" charset="2"/>
              <a:buChar char="v"/>
            </a:pPr>
            <a:r>
              <a:rPr lang="en-US" sz="2100" b="1" dirty="0"/>
              <a:t>  Family-Based Interventions - </a:t>
            </a:r>
            <a:r>
              <a:rPr lang="en-US" sz="2100" dirty="0"/>
              <a:t>for example, family members have been trained to provide support to individuals who are in programs to stop smoking</a:t>
            </a:r>
          </a:p>
          <a:p>
            <a:pPr>
              <a:lnSpc>
                <a:spcPct val="120000"/>
              </a:lnSpc>
              <a:buFont typeface="Wingdings" panose="05000000000000000000" pitchFamily="2" charset="2"/>
              <a:buChar char="v"/>
            </a:pPr>
            <a:r>
              <a:rPr lang="en-US" b="1" dirty="0" smtClean="0"/>
              <a:t>  Friends </a:t>
            </a:r>
            <a:r>
              <a:rPr lang="en-US" b="1" dirty="0"/>
              <a:t>and Social </a:t>
            </a:r>
            <a:r>
              <a:rPr lang="en-US" b="1" dirty="0" smtClean="0"/>
              <a:t>Networks </a:t>
            </a:r>
            <a:r>
              <a:rPr lang="en-US" dirty="0" smtClean="0"/>
              <a:t>- </a:t>
            </a:r>
            <a:r>
              <a:rPr lang="en-US" dirty="0"/>
              <a:t>developing new social network </a:t>
            </a:r>
            <a:r>
              <a:rPr lang="en-US" dirty="0" smtClean="0"/>
              <a:t>linkages through </a:t>
            </a:r>
            <a:r>
              <a:rPr lang="en-US" dirty="0"/>
              <a:t>mentor programs, buddy systems, and self-help groups. G</a:t>
            </a:r>
            <a:r>
              <a:rPr lang="en-US" dirty="0" smtClean="0"/>
              <a:t>roups </a:t>
            </a:r>
            <a:r>
              <a:rPr lang="en-US" dirty="0"/>
              <a:t>such </a:t>
            </a:r>
            <a:r>
              <a:rPr lang="en-US" dirty="0" smtClean="0"/>
              <a:t>as Alcoholics </a:t>
            </a:r>
            <a:r>
              <a:rPr lang="en-US" dirty="0"/>
              <a:t>Anonymous, Overeaters Anonymous, and Weight </a:t>
            </a:r>
            <a:r>
              <a:rPr lang="en-US" dirty="0" smtClean="0"/>
              <a:t>Watchers.</a:t>
            </a:r>
            <a:endParaRPr lang="en-US" dirty="0"/>
          </a:p>
          <a:p>
            <a:pPr>
              <a:lnSpc>
                <a:spcPct val="120000"/>
              </a:lnSpc>
              <a:buFont typeface="Wingdings" panose="05000000000000000000" pitchFamily="2" charset="2"/>
              <a:buChar char="v"/>
            </a:pPr>
            <a:r>
              <a:rPr lang="en-US" dirty="0"/>
              <a:t>  </a:t>
            </a:r>
            <a:r>
              <a:rPr lang="en-US" b="1" dirty="0"/>
              <a:t>Social Support and Social Networks </a:t>
            </a:r>
            <a:r>
              <a:rPr lang="en-US" dirty="0"/>
              <a:t>- impact of social relationships on health status, health behaviors, and health decisions </a:t>
            </a:r>
            <a:r>
              <a:rPr lang="en-US" dirty="0" smtClean="0"/>
              <a:t>has the </a:t>
            </a:r>
            <a:r>
              <a:rPr lang="en-US" dirty="0"/>
              <a:t>potential to make important contributions to the design of effective interventions.</a:t>
            </a:r>
          </a:p>
          <a:p>
            <a:pPr>
              <a:lnSpc>
                <a:spcPct val="120000"/>
              </a:lnSpc>
              <a:buFont typeface="Wingdings" panose="05000000000000000000" pitchFamily="2" charset="2"/>
              <a:buChar char="v"/>
            </a:pPr>
            <a:r>
              <a:rPr lang="en-US" dirty="0" smtClean="0"/>
              <a:t> </a:t>
            </a:r>
            <a:r>
              <a:rPr lang="en-US" b="1" dirty="0" smtClean="0"/>
              <a:t>Natural </a:t>
            </a:r>
            <a:r>
              <a:rPr lang="en-US" b="1" dirty="0"/>
              <a:t>Helpers </a:t>
            </a:r>
            <a:r>
              <a:rPr lang="en-US" dirty="0"/>
              <a:t>- respected and trusted members of social networks to whom </a:t>
            </a:r>
            <a:r>
              <a:rPr lang="en-US" dirty="0" smtClean="0"/>
              <a:t>other network </a:t>
            </a:r>
            <a:r>
              <a:rPr lang="en-US" dirty="0"/>
              <a:t>members turn for advice, support, and other types of aid</a:t>
            </a:r>
          </a:p>
        </p:txBody>
      </p:sp>
    </p:spTree>
    <p:extLst>
      <p:ext uri="{BB962C8B-B14F-4D97-AF65-F5344CB8AC3E}">
        <p14:creationId xmlns:p14="http://schemas.microsoft.com/office/powerpoint/2010/main" val="1707521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descr="http://www.art.danielandujar.org/wp-content/uploads/2014/09/organiza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6697" y="2823711"/>
            <a:ext cx="5843281" cy="350466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115387" y="2308634"/>
            <a:ext cx="10058400" cy="30534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600" dirty="0"/>
              <a:t>Organizational-Level Venues for Intervention</a:t>
            </a:r>
          </a:p>
        </p:txBody>
      </p:sp>
      <p:sp>
        <p:nvSpPr>
          <p:cNvPr id="6" name="TextBox 5"/>
          <p:cNvSpPr txBox="1"/>
          <p:nvPr/>
        </p:nvSpPr>
        <p:spPr>
          <a:xfrm>
            <a:off x="9207374" y="6112928"/>
            <a:ext cx="2984626" cy="215444"/>
          </a:xfrm>
          <a:prstGeom prst="rect">
            <a:avLst/>
          </a:prstGeom>
          <a:noFill/>
        </p:spPr>
        <p:txBody>
          <a:bodyPr wrap="square" rtlCol="0">
            <a:spAutoFit/>
          </a:bodyPr>
          <a:lstStyle/>
          <a:p>
            <a:r>
              <a:rPr lang="en-US" sz="800" dirty="0" smtClean="0"/>
              <a:t>Source: http://www.art.danielandujar.org/?portfolio=organization</a:t>
            </a:r>
            <a:endParaRPr lang="en-US" sz="800" dirty="0"/>
          </a:p>
        </p:txBody>
      </p:sp>
    </p:spTree>
    <p:extLst>
      <p:ext uri="{BB962C8B-B14F-4D97-AF65-F5344CB8AC3E}">
        <p14:creationId xmlns:p14="http://schemas.microsoft.com/office/powerpoint/2010/main" val="2958081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61951"/>
          </a:xfrm>
        </p:spPr>
        <p:txBody>
          <a:bodyPr>
            <a:normAutofit/>
          </a:bodyPr>
          <a:lstStyle/>
          <a:p>
            <a:r>
              <a:rPr lang="en-US" sz="4000" dirty="0"/>
              <a:t>Organizational-Level Venues for Intervention</a:t>
            </a: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marL="361950" indent="-361950">
              <a:buFont typeface="Wingdings" panose="05000000000000000000" pitchFamily="2" charset="2"/>
              <a:buChar char="v"/>
            </a:pPr>
            <a:r>
              <a:rPr lang="en-US" dirty="0"/>
              <a:t>Health Care System and Clinical </a:t>
            </a:r>
            <a:r>
              <a:rPr lang="en-US" dirty="0" smtClean="0"/>
              <a:t>Services</a:t>
            </a:r>
          </a:p>
          <a:p>
            <a:pPr marL="361950" indent="-361950">
              <a:buFont typeface="Wingdings" panose="05000000000000000000" pitchFamily="2" charset="2"/>
              <a:buChar char="v"/>
            </a:pPr>
            <a:r>
              <a:rPr lang="en-US" dirty="0" smtClean="0"/>
              <a:t>Schools</a:t>
            </a:r>
          </a:p>
          <a:p>
            <a:pPr marL="361950" indent="-361950">
              <a:buFont typeface="Wingdings" panose="05000000000000000000" pitchFamily="2" charset="2"/>
              <a:buChar char="v"/>
            </a:pPr>
            <a:r>
              <a:rPr lang="en-US" dirty="0"/>
              <a:t>Work </a:t>
            </a:r>
            <a:r>
              <a:rPr lang="en-US" dirty="0" smtClean="0"/>
              <a:t>Sites</a:t>
            </a:r>
          </a:p>
          <a:p>
            <a:pPr marL="361950" indent="-361950">
              <a:buFont typeface="Wingdings" panose="05000000000000000000" pitchFamily="2" charset="2"/>
              <a:buChar char="v"/>
            </a:pPr>
            <a:r>
              <a:rPr lang="en-US" dirty="0"/>
              <a:t>Faith-Based Organizations</a:t>
            </a:r>
            <a:endParaRPr lang="en-US" dirty="0" smtClean="0"/>
          </a:p>
          <a:p>
            <a:endParaRPr lang="en-US" dirty="0"/>
          </a:p>
        </p:txBody>
      </p:sp>
    </p:spTree>
    <p:extLst>
      <p:ext uri="{BB962C8B-B14F-4D97-AF65-F5344CB8AC3E}">
        <p14:creationId xmlns:p14="http://schemas.microsoft.com/office/powerpoint/2010/main" val="623948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16272"/>
          </a:xfrm>
        </p:spPr>
        <p:txBody>
          <a:bodyPr>
            <a:normAutofit/>
          </a:bodyPr>
          <a:lstStyle/>
          <a:p>
            <a:r>
              <a:rPr lang="en-US" sz="4000" dirty="0"/>
              <a:t>Health Care System and Clinical </a:t>
            </a:r>
            <a:r>
              <a:rPr lang="en-US" sz="4000" dirty="0" smtClean="0"/>
              <a:t>Services</a:t>
            </a:r>
            <a:endParaRPr lang="en-US" sz="4000" dirty="0"/>
          </a:p>
        </p:txBody>
      </p:sp>
      <p:sp>
        <p:nvSpPr>
          <p:cNvPr id="3" name="Content Placeholder 2"/>
          <p:cNvSpPr>
            <a:spLocks noGrp="1"/>
          </p:cNvSpPr>
          <p:nvPr>
            <p:ph idx="1"/>
          </p:nvPr>
        </p:nvSpPr>
        <p:spPr>
          <a:xfrm>
            <a:off x="1097280" y="1910281"/>
            <a:ext cx="10058400" cy="4200808"/>
          </a:xfrm>
        </p:spPr>
        <p:txBody>
          <a:bodyPr>
            <a:normAutofit fontScale="92500" lnSpcReduction="10000"/>
          </a:bodyPr>
          <a:lstStyle/>
          <a:p>
            <a:pPr marL="271463" indent="-271463">
              <a:buFont typeface="Wingdings" panose="05000000000000000000" pitchFamily="2" charset="2"/>
              <a:buChar char="§"/>
            </a:pPr>
            <a:r>
              <a:rPr lang="en-US" dirty="0"/>
              <a:t>Research has firmly established that physician advice given </a:t>
            </a:r>
            <a:r>
              <a:rPr lang="en-US" dirty="0" smtClean="0"/>
              <a:t>in the </a:t>
            </a:r>
            <a:r>
              <a:rPr lang="en-US" dirty="0"/>
              <a:t>health care setting provides a powerful and motivational message for </a:t>
            </a:r>
            <a:r>
              <a:rPr lang="en-US" dirty="0" smtClean="0"/>
              <a:t>cardiovascular disease </a:t>
            </a:r>
            <a:r>
              <a:rPr lang="en-US" dirty="0"/>
              <a:t>risk </a:t>
            </a:r>
            <a:r>
              <a:rPr lang="en-US" dirty="0" smtClean="0"/>
              <a:t>reduction, </a:t>
            </a:r>
            <a:r>
              <a:rPr lang="en-US" dirty="0"/>
              <a:t>weight loss, dietary change, and physical </a:t>
            </a:r>
            <a:r>
              <a:rPr lang="en-US" dirty="0" smtClean="0"/>
              <a:t>activity improvement </a:t>
            </a:r>
            <a:r>
              <a:rPr lang="en-US" dirty="0"/>
              <a:t>among </a:t>
            </a:r>
            <a:r>
              <a:rPr lang="en-US" dirty="0" smtClean="0"/>
              <a:t>adolescents, </a:t>
            </a:r>
            <a:r>
              <a:rPr lang="en-US" dirty="0"/>
              <a:t>tobacco </a:t>
            </a:r>
            <a:r>
              <a:rPr lang="en-US" dirty="0" smtClean="0"/>
              <a:t>control and alcohol consumption.</a:t>
            </a:r>
            <a:endParaRPr lang="en-US" dirty="0"/>
          </a:p>
          <a:p>
            <a:pPr marL="271463" indent="-271463">
              <a:buFont typeface="Wingdings" panose="05000000000000000000" pitchFamily="2" charset="2"/>
              <a:buChar char="§"/>
            </a:pPr>
            <a:r>
              <a:rPr lang="en-US" dirty="0" smtClean="0"/>
              <a:t>An </a:t>
            </a:r>
            <a:r>
              <a:rPr lang="en-US" dirty="0"/>
              <a:t>intervention that has shown effectiveness without being especially burdensome </a:t>
            </a:r>
            <a:r>
              <a:rPr lang="en-US" dirty="0" smtClean="0"/>
              <a:t>on health </a:t>
            </a:r>
            <a:r>
              <a:rPr lang="en-US" dirty="0"/>
              <a:t>care providers or patients is known as the “brief intervention</a:t>
            </a:r>
            <a:r>
              <a:rPr lang="en-US" dirty="0" smtClean="0"/>
              <a:t>.”</a:t>
            </a:r>
          </a:p>
          <a:p>
            <a:pPr marL="271463" indent="-271463">
              <a:buFont typeface="Wingdings" panose="05000000000000000000" pitchFamily="2" charset="2"/>
              <a:buChar char="§"/>
            </a:pPr>
            <a:r>
              <a:rPr lang="en-US" dirty="0" smtClean="0"/>
              <a:t>Brief interventions usually </a:t>
            </a:r>
            <a:r>
              <a:rPr lang="en-US" dirty="0"/>
              <a:t>last for 5–60 minutes and consist of counseling and education</a:t>
            </a:r>
            <a:r>
              <a:rPr lang="en-US" dirty="0" smtClean="0"/>
              <a:t>.</a:t>
            </a:r>
          </a:p>
          <a:p>
            <a:pPr marL="271463" indent="-271463">
              <a:buFont typeface="Wingdings" panose="05000000000000000000" pitchFamily="2" charset="2"/>
              <a:buChar char="§"/>
            </a:pPr>
            <a:r>
              <a:rPr lang="en-US" dirty="0" smtClean="0"/>
              <a:t>Sometimes</a:t>
            </a:r>
            <a:r>
              <a:rPr lang="en-US" dirty="0"/>
              <a:t>, </a:t>
            </a:r>
            <a:r>
              <a:rPr lang="en-US" dirty="0" smtClean="0"/>
              <a:t>there are </a:t>
            </a:r>
            <a:r>
              <a:rPr lang="en-US" dirty="0"/>
              <a:t>multiple sessions, perhaps initiated by a primary care provider, and then </a:t>
            </a:r>
            <a:r>
              <a:rPr lang="en-US" dirty="0" smtClean="0"/>
              <a:t>transitioned to </a:t>
            </a:r>
            <a:r>
              <a:rPr lang="en-US" dirty="0"/>
              <a:t>a health education specialist to carry on the intervention</a:t>
            </a:r>
            <a:r>
              <a:rPr lang="en-US" dirty="0" smtClean="0"/>
              <a:t>.</a:t>
            </a:r>
          </a:p>
          <a:p>
            <a:pPr marL="271463" indent="-271463">
              <a:buFont typeface="Wingdings" panose="05000000000000000000" pitchFamily="2" charset="2"/>
              <a:buChar char="§"/>
            </a:pPr>
            <a:r>
              <a:rPr lang="en-US" dirty="0" smtClean="0"/>
              <a:t>However</a:t>
            </a:r>
            <a:r>
              <a:rPr lang="en-US" dirty="0"/>
              <a:t>, a brief </a:t>
            </a:r>
            <a:r>
              <a:rPr lang="en-US" dirty="0" smtClean="0"/>
              <a:t>intervention can </a:t>
            </a:r>
            <a:r>
              <a:rPr lang="en-US" dirty="0"/>
              <a:t>be as limited as 30 seconds and consist of just one “teachable moment” </a:t>
            </a:r>
            <a:r>
              <a:rPr lang="en-US" dirty="0" smtClean="0"/>
              <a:t>session conducted </a:t>
            </a:r>
            <a:r>
              <a:rPr lang="en-US" dirty="0"/>
              <a:t>by an alert and opportunistic health care provider</a:t>
            </a:r>
            <a:r>
              <a:rPr lang="en-US" dirty="0" smtClean="0"/>
              <a:t>.</a:t>
            </a:r>
          </a:p>
          <a:p>
            <a:pPr marL="271463" indent="-271463">
              <a:buFont typeface="Wingdings" panose="05000000000000000000" pitchFamily="2" charset="2"/>
              <a:buChar char="§"/>
            </a:pPr>
            <a:r>
              <a:rPr lang="en-US" dirty="0" smtClean="0"/>
              <a:t>The </a:t>
            </a:r>
            <a:r>
              <a:rPr lang="en-US" dirty="0"/>
              <a:t>content, duration, </a:t>
            </a:r>
            <a:r>
              <a:rPr lang="en-US" dirty="0" smtClean="0"/>
              <a:t>and number </a:t>
            </a:r>
            <a:r>
              <a:rPr lang="en-US" dirty="0"/>
              <a:t>of sessions may depend on the provider, the patient’s receptivity and readiness </a:t>
            </a:r>
            <a:r>
              <a:rPr lang="en-US" dirty="0" smtClean="0"/>
              <a:t>to change</a:t>
            </a:r>
            <a:r>
              <a:rPr lang="en-US" dirty="0"/>
              <a:t>, the setting, and previous patient–provider rapport.</a:t>
            </a:r>
          </a:p>
        </p:txBody>
      </p:sp>
    </p:spTree>
    <p:extLst>
      <p:ext uri="{BB962C8B-B14F-4D97-AF65-F5344CB8AC3E}">
        <p14:creationId xmlns:p14="http://schemas.microsoft.com/office/powerpoint/2010/main" val="2656212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Examples of Brief </a:t>
            </a:r>
            <a:r>
              <a:rPr lang="en-US" sz="4000" dirty="0" smtClean="0"/>
              <a:t>Interventions for</a:t>
            </a:r>
            <a:br>
              <a:rPr lang="en-US" sz="4000" dirty="0" smtClean="0"/>
            </a:br>
            <a:r>
              <a:rPr lang="en-US" sz="4000" dirty="0" smtClean="0"/>
              <a:t>Health Promotion</a:t>
            </a:r>
            <a:endParaRPr lang="en-US" sz="4000" dirty="0"/>
          </a:p>
        </p:txBody>
      </p:sp>
      <p:sp>
        <p:nvSpPr>
          <p:cNvPr id="3" name="Content Placeholder 2"/>
          <p:cNvSpPr>
            <a:spLocks noGrp="1"/>
          </p:cNvSpPr>
          <p:nvPr>
            <p:ph idx="1"/>
          </p:nvPr>
        </p:nvSpPr>
        <p:spPr>
          <a:xfrm>
            <a:off x="1097280" y="2272420"/>
            <a:ext cx="10058400" cy="3911096"/>
          </a:xfrm>
        </p:spPr>
        <p:txBody>
          <a:bodyPr>
            <a:normAutofit/>
          </a:bodyPr>
          <a:lstStyle/>
          <a:p>
            <a:pPr marL="271463" indent="-271463">
              <a:buFont typeface="Wingdings" panose="05000000000000000000" pitchFamily="2" charset="2"/>
              <a:buChar char="§"/>
            </a:pPr>
            <a:r>
              <a:rPr lang="en-US" dirty="0" smtClean="0"/>
              <a:t>When </a:t>
            </a:r>
            <a:r>
              <a:rPr lang="en-US" dirty="0"/>
              <a:t>taking a blood pressure reading, sharing information about the causes and </a:t>
            </a:r>
            <a:r>
              <a:rPr lang="en-US" dirty="0" smtClean="0"/>
              <a:t>problems of </a:t>
            </a:r>
            <a:r>
              <a:rPr lang="en-US" dirty="0"/>
              <a:t>high blood pressure, talking about exercise and proper diet as ways to reduce </a:t>
            </a:r>
            <a:r>
              <a:rPr lang="en-US" dirty="0" smtClean="0"/>
              <a:t>blood pressure</a:t>
            </a:r>
            <a:endParaRPr lang="en-US" dirty="0"/>
          </a:p>
          <a:p>
            <a:pPr marL="271463" indent="-271463">
              <a:buFont typeface="Wingdings" panose="05000000000000000000" pitchFamily="2" charset="2"/>
              <a:buChar char="§"/>
            </a:pPr>
            <a:r>
              <a:rPr lang="en-US" dirty="0" smtClean="0"/>
              <a:t>Encouraging </a:t>
            </a:r>
            <a:r>
              <a:rPr lang="en-US" dirty="0"/>
              <a:t>a patient at risk of developing diabetes to talk about the foods they eat, </a:t>
            </a:r>
            <a:r>
              <a:rPr lang="en-US" dirty="0" smtClean="0"/>
              <a:t>offering nutrition </a:t>
            </a:r>
            <a:r>
              <a:rPr lang="en-US" dirty="0"/>
              <a:t>advice, talking about practical ways to shop for food and prepare healthy </a:t>
            </a:r>
            <a:r>
              <a:rPr lang="en-US" dirty="0" smtClean="0"/>
              <a:t>meals </a:t>
            </a:r>
            <a:endParaRPr lang="en-US" dirty="0"/>
          </a:p>
          <a:p>
            <a:pPr marL="271463" indent="-271463">
              <a:buFont typeface="Wingdings" panose="05000000000000000000" pitchFamily="2" charset="2"/>
              <a:buChar char="§"/>
            </a:pPr>
            <a:r>
              <a:rPr lang="en-US" dirty="0" smtClean="0"/>
              <a:t>When </a:t>
            </a:r>
            <a:r>
              <a:rPr lang="en-US" dirty="0"/>
              <a:t>treating an infant or child with a respiratory infection, talking to the mother </a:t>
            </a:r>
            <a:r>
              <a:rPr lang="en-US" dirty="0" smtClean="0"/>
              <a:t>who smokes </a:t>
            </a:r>
            <a:r>
              <a:rPr lang="en-US" dirty="0"/>
              <a:t>to find out if she knows about passive smoking, recommending ways of </a:t>
            </a:r>
            <a:r>
              <a:rPr lang="en-US" dirty="0" smtClean="0"/>
              <a:t>reducing the </a:t>
            </a:r>
            <a:r>
              <a:rPr lang="en-US" dirty="0"/>
              <a:t>child’s exposure to smoking, and asking if she is thinking about quitting</a:t>
            </a:r>
          </a:p>
          <a:p>
            <a:pPr marL="271463" indent="-271463">
              <a:buFont typeface="Wingdings" panose="05000000000000000000" pitchFamily="2" charset="2"/>
              <a:buChar char="§"/>
            </a:pPr>
            <a:r>
              <a:rPr lang="en-US" dirty="0" smtClean="0"/>
              <a:t>Finding </a:t>
            </a:r>
            <a:r>
              <a:rPr lang="en-US" dirty="0"/>
              <a:t>out from a patient who drinks alcohol if they are drinking in a harmful way, and </a:t>
            </a:r>
            <a:r>
              <a:rPr lang="en-US" dirty="0" smtClean="0"/>
              <a:t>if they </a:t>
            </a:r>
            <a:r>
              <a:rPr lang="en-US" dirty="0"/>
              <a:t>are, addressing the need to adjust their drinking to a healthier level, perhaps </a:t>
            </a:r>
            <a:r>
              <a:rPr lang="en-US" dirty="0" smtClean="0"/>
              <a:t>conveying factual </a:t>
            </a:r>
            <a:r>
              <a:rPr lang="en-US" dirty="0"/>
              <a:t>information about the health effects of alcohol</a:t>
            </a:r>
          </a:p>
        </p:txBody>
      </p:sp>
    </p:spTree>
    <p:extLst>
      <p:ext uri="{BB962C8B-B14F-4D97-AF65-F5344CB8AC3E}">
        <p14:creationId xmlns:p14="http://schemas.microsoft.com/office/powerpoint/2010/main" val="478636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058" y="71159"/>
            <a:ext cx="8036261" cy="60271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144610" y="6098355"/>
            <a:ext cx="1394234" cy="215444"/>
          </a:xfrm>
          <a:prstGeom prst="rect">
            <a:avLst/>
          </a:prstGeom>
          <a:noFill/>
        </p:spPr>
        <p:txBody>
          <a:bodyPr wrap="square" rtlCol="0">
            <a:spAutoFit/>
          </a:bodyPr>
          <a:lstStyle/>
          <a:p>
            <a:r>
              <a:rPr lang="en-US" sz="800" dirty="0" smtClean="0"/>
              <a:t>Source: http</a:t>
            </a:r>
            <a:r>
              <a:rPr lang="en-US" sz="800" dirty="0"/>
              <a:t>://emro.who.int</a:t>
            </a:r>
          </a:p>
        </p:txBody>
      </p:sp>
      <p:sp>
        <p:nvSpPr>
          <p:cNvPr id="4" name="Right Brace 3"/>
          <p:cNvSpPr/>
          <p:nvPr/>
        </p:nvSpPr>
        <p:spPr>
          <a:xfrm rot="5400000">
            <a:off x="5928557" y="4210709"/>
            <a:ext cx="229260" cy="3775295"/>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4299036" y="6442921"/>
            <a:ext cx="3488301" cy="369332"/>
          </a:xfrm>
          <a:prstGeom prst="rect">
            <a:avLst/>
          </a:prstGeom>
          <a:noFill/>
          <a:ln w="28575">
            <a:solidFill>
              <a:schemeClr val="bg1"/>
            </a:solidFill>
          </a:ln>
        </p:spPr>
        <p:txBody>
          <a:bodyPr wrap="square" rtlCol="0">
            <a:spAutoFit/>
          </a:bodyPr>
          <a:lstStyle/>
          <a:p>
            <a:r>
              <a:rPr lang="en-US" dirty="0"/>
              <a:t>M</a:t>
            </a:r>
            <a:r>
              <a:rPr lang="en-US" dirty="0" smtClean="0"/>
              <a:t>ultiple </a:t>
            </a:r>
            <a:r>
              <a:rPr lang="en-US" dirty="0"/>
              <a:t>and interrelated </a:t>
            </a:r>
            <a:r>
              <a:rPr lang="en-US" dirty="0" smtClean="0"/>
              <a:t>causes</a:t>
            </a:r>
            <a:endParaRPr lang="en-US" dirty="0"/>
          </a:p>
        </p:txBody>
      </p:sp>
      <p:sp>
        <p:nvSpPr>
          <p:cNvPr id="10" name="TextBox 9"/>
          <p:cNvSpPr txBox="1"/>
          <p:nvPr/>
        </p:nvSpPr>
        <p:spPr>
          <a:xfrm>
            <a:off x="5504508" y="5722063"/>
            <a:ext cx="2000816" cy="353943"/>
          </a:xfrm>
          <a:prstGeom prst="rect">
            <a:avLst/>
          </a:prstGeom>
          <a:noFill/>
        </p:spPr>
        <p:txBody>
          <a:bodyPr wrap="square" rtlCol="0">
            <a:spAutoFit/>
          </a:bodyPr>
          <a:lstStyle/>
          <a:p>
            <a:r>
              <a:rPr lang="en-US" sz="1700" b="1" dirty="0" smtClean="0"/>
              <a:t>Behavioral</a:t>
            </a:r>
            <a:endParaRPr lang="en-US" sz="1700" b="1" dirty="0"/>
          </a:p>
        </p:txBody>
      </p:sp>
    </p:spTree>
    <p:extLst>
      <p:ext uri="{BB962C8B-B14F-4D97-AF65-F5344CB8AC3E}">
        <p14:creationId xmlns:p14="http://schemas.microsoft.com/office/powerpoint/2010/main" val="2963072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61951"/>
          </a:xfrm>
        </p:spPr>
        <p:txBody>
          <a:bodyPr>
            <a:normAutofit/>
          </a:bodyPr>
          <a:lstStyle/>
          <a:p>
            <a:r>
              <a:rPr lang="en-US" sz="4000" dirty="0" smtClean="0"/>
              <a:t>Coordinated </a:t>
            </a:r>
            <a:r>
              <a:rPr lang="en-US" sz="4000" dirty="0"/>
              <a:t>school health program</a:t>
            </a:r>
          </a:p>
        </p:txBody>
      </p:sp>
      <p:sp>
        <p:nvSpPr>
          <p:cNvPr id="3" name="Content Placeholder 2"/>
          <p:cNvSpPr>
            <a:spLocks noGrp="1"/>
          </p:cNvSpPr>
          <p:nvPr>
            <p:ph idx="1"/>
          </p:nvPr>
        </p:nvSpPr>
        <p:spPr/>
        <p:txBody>
          <a:bodyPr/>
          <a:lstStyle/>
          <a:p>
            <a:endParaRPr lang="en-US" dirty="0"/>
          </a:p>
        </p:txBody>
      </p:sp>
      <p:pic>
        <p:nvPicPr>
          <p:cNvPr id="4098" name="Picture 2" descr="Students looking at printed materi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766" y="1936391"/>
            <a:ext cx="5024887" cy="425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404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61540"/>
          </a:xfrm>
        </p:spPr>
        <p:txBody>
          <a:bodyPr>
            <a:normAutofit/>
          </a:bodyPr>
          <a:lstStyle/>
          <a:p>
            <a:r>
              <a:rPr lang="en-US" sz="4000" dirty="0" smtClean="0"/>
              <a:t>Work </a:t>
            </a:r>
            <a:r>
              <a:rPr lang="en-US" sz="4000" dirty="0"/>
              <a:t>site health promotion services</a:t>
            </a:r>
          </a:p>
        </p:txBody>
      </p:sp>
      <p:sp>
        <p:nvSpPr>
          <p:cNvPr id="3" name="Content Placeholder 2"/>
          <p:cNvSpPr>
            <a:spLocks noGrp="1"/>
          </p:cNvSpPr>
          <p:nvPr>
            <p:ph idx="1"/>
          </p:nvPr>
        </p:nvSpPr>
        <p:spPr>
          <a:xfrm>
            <a:off x="1097280" y="2326740"/>
            <a:ext cx="10058400" cy="3542353"/>
          </a:xfrm>
        </p:spPr>
        <p:txBody>
          <a:bodyPr/>
          <a:lstStyle/>
          <a:p>
            <a:pPr marL="271463" indent="-271463">
              <a:buFont typeface="Wingdings" panose="05000000000000000000" pitchFamily="2" charset="2"/>
              <a:buChar char="§"/>
            </a:pPr>
            <a:r>
              <a:rPr lang="en-US" dirty="0"/>
              <a:t>fitness </a:t>
            </a:r>
            <a:r>
              <a:rPr lang="en-US" dirty="0" smtClean="0"/>
              <a:t>centers</a:t>
            </a:r>
          </a:p>
          <a:p>
            <a:pPr marL="271463" indent="-271463">
              <a:buFont typeface="Wingdings" panose="05000000000000000000" pitchFamily="2" charset="2"/>
              <a:buChar char="§"/>
            </a:pPr>
            <a:r>
              <a:rPr lang="en-US" dirty="0" smtClean="0"/>
              <a:t>on-site </a:t>
            </a:r>
            <a:r>
              <a:rPr lang="en-US" dirty="0"/>
              <a:t>exercise </a:t>
            </a:r>
            <a:r>
              <a:rPr lang="en-US" dirty="0" smtClean="0"/>
              <a:t>classes</a:t>
            </a:r>
          </a:p>
          <a:p>
            <a:pPr marL="271463" indent="-271463">
              <a:buFont typeface="Wingdings" panose="05000000000000000000" pitchFamily="2" charset="2"/>
              <a:buChar char="§"/>
            </a:pPr>
            <a:r>
              <a:rPr lang="en-US" dirty="0" smtClean="0"/>
              <a:t>weight loss programs</a:t>
            </a:r>
          </a:p>
          <a:p>
            <a:pPr marL="271463" indent="-271463">
              <a:buFont typeface="Wingdings" panose="05000000000000000000" pitchFamily="2" charset="2"/>
              <a:buChar char="§"/>
            </a:pPr>
            <a:r>
              <a:rPr lang="en-US" dirty="0" smtClean="0"/>
              <a:t>policies </a:t>
            </a:r>
            <a:r>
              <a:rPr lang="en-US" dirty="0"/>
              <a:t>related to paid time to exercise at </a:t>
            </a:r>
            <a:r>
              <a:rPr lang="en-US" dirty="0" smtClean="0"/>
              <a:t>work</a:t>
            </a:r>
          </a:p>
          <a:p>
            <a:pPr marL="271463" indent="-271463">
              <a:buFont typeface="Wingdings" panose="05000000000000000000" pitchFamily="2" charset="2"/>
              <a:buChar char="§"/>
            </a:pPr>
            <a:r>
              <a:rPr lang="en-US" dirty="0" smtClean="0"/>
              <a:t>healthy </a:t>
            </a:r>
            <a:r>
              <a:rPr lang="en-US" dirty="0"/>
              <a:t>vending </a:t>
            </a:r>
            <a:r>
              <a:rPr lang="en-US" dirty="0" smtClean="0"/>
              <a:t>and/or cafeteria </a:t>
            </a:r>
            <a:r>
              <a:rPr lang="en-US" dirty="0"/>
              <a:t>choices</a:t>
            </a:r>
          </a:p>
        </p:txBody>
      </p:sp>
    </p:spTree>
    <p:extLst>
      <p:ext uri="{BB962C8B-B14F-4D97-AF65-F5344CB8AC3E}">
        <p14:creationId xmlns:p14="http://schemas.microsoft.com/office/powerpoint/2010/main" val="3940694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98165"/>
          </a:xfrm>
        </p:spPr>
        <p:txBody>
          <a:bodyPr>
            <a:normAutofit/>
          </a:bodyPr>
          <a:lstStyle/>
          <a:p>
            <a:r>
              <a:rPr lang="en-US" sz="4000" dirty="0" smtClean="0"/>
              <a:t>Benefits through workplace interventions</a:t>
            </a:r>
            <a:endParaRPr lang="en-US" sz="4000" dirty="0"/>
          </a:p>
        </p:txBody>
      </p:sp>
      <p:sp>
        <p:nvSpPr>
          <p:cNvPr id="3" name="Content Placeholder 2"/>
          <p:cNvSpPr>
            <a:spLocks noGrp="1"/>
          </p:cNvSpPr>
          <p:nvPr>
            <p:ph idx="1"/>
          </p:nvPr>
        </p:nvSpPr>
        <p:spPr>
          <a:xfrm>
            <a:off x="1097280" y="1845734"/>
            <a:ext cx="10058400" cy="4256302"/>
          </a:xfrm>
        </p:spPr>
        <p:txBody>
          <a:bodyPr>
            <a:normAutofit fontScale="85000" lnSpcReduction="20000"/>
          </a:bodyPr>
          <a:lstStyle/>
          <a:p>
            <a:pPr algn="just">
              <a:lnSpc>
                <a:spcPct val="120000"/>
              </a:lnSpc>
            </a:pPr>
            <a:r>
              <a:rPr lang="en-US" dirty="0"/>
              <a:t>• </a:t>
            </a:r>
            <a:r>
              <a:rPr lang="en-US" b="1" dirty="0"/>
              <a:t>Improved employee productivity. </a:t>
            </a:r>
            <a:r>
              <a:rPr lang="en-US" dirty="0"/>
              <a:t>Employees with multiple health risk factors </a:t>
            </a:r>
            <a:r>
              <a:rPr lang="en-US" dirty="0" smtClean="0"/>
              <a:t>have been </a:t>
            </a:r>
            <a:r>
              <a:rPr lang="en-US" dirty="0"/>
              <a:t>found to be less productive than employees with fewer risk factors (</a:t>
            </a:r>
            <a:r>
              <a:rPr lang="en-US" dirty="0" smtClean="0"/>
              <a:t>Partnership for </a:t>
            </a:r>
            <a:r>
              <a:rPr lang="en-US" dirty="0"/>
              <a:t>Prevention 2001</a:t>
            </a:r>
            <a:r>
              <a:rPr lang="en-US" dirty="0" smtClean="0"/>
              <a:t>).</a:t>
            </a:r>
          </a:p>
          <a:p>
            <a:pPr algn="just">
              <a:lnSpc>
                <a:spcPct val="120000"/>
              </a:lnSpc>
            </a:pPr>
            <a:r>
              <a:rPr lang="en-US" dirty="0"/>
              <a:t>• </a:t>
            </a:r>
            <a:r>
              <a:rPr lang="en-US" b="1" dirty="0" smtClean="0"/>
              <a:t>Reduced </a:t>
            </a:r>
            <a:r>
              <a:rPr lang="en-US" b="1" dirty="0"/>
              <a:t>absenteeism. </a:t>
            </a:r>
            <a:r>
              <a:rPr lang="en-US" dirty="0"/>
              <a:t>In an analysis of the effects of work site wellness </a:t>
            </a:r>
            <a:r>
              <a:rPr lang="en-US" dirty="0" smtClean="0"/>
              <a:t>programs and </a:t>
            </a:r>
            <a:r>
              <a:rPr lang="en-US" dirty="0"/>
              <a:t>employee absenteeism, it was determined that there was an average savings </a:t>
            </a:r>
            <a:r>
              <a:rPr lang="en-US" dirty="0" smtClean="0"/>
              <a:t>of $5.00 </a:t>
            </a:r>
            <a:r>
              <a:rPr lang="en-US" dirty="0"/>
              <a:t>for every dollar spent on employee wellness.</a:t>
            </a:r>
          </a:p>
          <a:p>
            <a:pPr algn="just">
              <a:lnSpc>
                <a:spcPct val="120000"/>
              </a:lnSpc>
            </a:pPr>
            <a:r>
              <a:rPr lang="en-US" dirty="0"/>
              <a:t>• </a:t>
            </a:r>
            <a:r>
              <a:rPr lang="en-US" b="1" dirty="0"/>
              <a:t>Reduced employee health risks. </a:t>
            </a:r>
            <a:r>
              <a:rPr lang="en-US" dirty="0"/>
              <a:t>For a cost of $32 per employee, the Coors </a:t>
            </a:r>
            <a:r>
              <a:rPr lang="en-US" dirty="0" smtClean="0"/>
              <a:t>Brewing Company </a:t>
            </a:r>
            <a:r>
              <a:rPr lang="en-US" dirty="0"/>
              <a:t>“</a:t>
            </a:r>
            <a:r>
              <a:rPr lang="en-US" dirty="0" err="1"/>
              <a:t>Lifecheck</a:t>
            </a:r>
            <a:r>
              <a:rPr lang="en-US" dirty="0"/>
              <a:t>” program reduced employee risk for cardiovascular </a:t>
            </a:r>
            <a:r>
              <a:rPr lang="en-US" dirty="0" smtClean="0"/>
              <a:t>disease by </a:t>
            </a:r>
            <a:r>
              <a:rPr lang="en-US" dirty="0"/>
              <a:t>decreasing high blood pressure, high cholesterol, and weight among its </a:t>
            </a:r>
            <a:r>
              <a:rPr lang="en-US" dirty="0" smtClean="0"/>
              <a:t>employees (</a:t>
            </a:r>
            <a:r>
              <a:rPr lang="en-US" dirty="0" err="1"/>
              <a:t>Aldana</a:t>
            </a:r>
            <a:r>
              <a:rPr lang="en-US" dirty="0"/>
              <a:t> 1998).</a:t>
            </a:r>
          </a:p>
          <a:p>
            <a:pPr algn="just">
              <a:lnSpc>
                <a:spcPct val="120000"/>
              </a:lnSpc>
            </a:pPr>
            <a:r>
              <a:rPr lang="en-US" dirty="0"/>
              <a:t>• </a:t>
            </a:r>
            <a:r>
              <a:rPr lang="en-US" b="1" dirty="0"/>
              <a:t>Reduced health care costs. </a:t>
            </a:r>
            <a:r>
              <a:rPr lang="en-US" dirty="0"/>
              <a:t>An analysis of eight work site wellness programs </a:t>
            </a:r>
            <a:r>
              <a:rPr lang="en-US" dirty="0" smtClean="0"/>
              <a:t>determined a </a:t>
            </a:r>
            <a:r>
              <a:rPr lang="en-US" dirty="0"/>
              <a:t>reduction of health care expenses averaging $3.35 for every dollar </a:t>
            </a:r>
            <a:r>
              <a:rPr lang="en-US" dirty="0" smtClean="0"/>
              <a:t>spent on </a:t>
            </a:r>
            <a:r>
              <a:rPr lang="en-US" dirty="0"/>
              <a:t>employee health promotion (Partnership for Prevention 2001).</a:t>
            </a:r>
          </a:p>
          <a:p>
            <a:pPr algn="just">
              <a:lnSpc>
                <a:spcPct val="120000"/>
              </a:lnSpc>
            </a:pPr>
            <a:r>
              <a:rPr lang="en-US" dirty="0"/>
              <a:t>• </a:t>
            </a:r>
            <a:r>
              <a:rPr lang="en-US" b="1" dirty="0"/>
              <a:t>Improved corporate image. </a:t>
            </a:r>
            <a:r>
              <a:rPr lang="en-US" dirty="0"/>
              <a:t>Work site wellness programs offer further gains to </a:t>
            </a:r>
            <a:r>
              <a:rPr lang="en-US" dirty="0" smtClean="0"/>
              <a:t>employers by </a:t>
            </a:r>
            <a:r>
              <a:rPr lang="en-US" dirty="0"/>
              <a:t>demonstrating social responsibility in addition to promoting the health of </a:t>
            </a:r>
            <a:r>
              <a:rPr lang="en-US" dirty="0" smtClean="0"/>
              <a:t>employees and </a:t>
            </a:r>
            <a:r>
              <a:rPr lang="en-US" dirty="0"/>
              <a:t>their families in addition to retirees (Partnership for Prevention 2001).</a:t>
            </a:r>
          </a:p>
        </p:txBody>
      </p:sp>
    </p:spTree>
    <p:extLst>
      <p:ext uri="{BB962C8B-B14F-4D97-AF65-F5344CB8AC3E}">
        <p14:creationId xmlns:p14="http://schemas.microsoft.com/office/powerpoint/2010/main" val="1726940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98165"/>
          </a:xfrm>
        </p:spPr>
        <p:txBody>
          <a:bodyPr>
            <a:normAutofit/>
          </a:bodyPr>
          <a:lstStyle/>
          <a:p>
            <a:r>
              <a:rPr lang="en-US" sz="4000" dirty="0" smtClean="0"/>
              <a:t>Faith-Based </a:t>
            </a:r>
            <a:r>
              <a:rPr lang="en-US" sz="4000" dirty="0"/>
              <a:t>Organizations</a:t>
            </a:r>
          </a:p>
        </p:txBody>
      </p:sp>
      <p:sp>
        <p:nvSpPr>
          <p:cNvPr id="3" name="Content Placeholder 2"/>
          <p:cNvSpPr>
            <a:spLocks noGrp="1"/>
          </p:cNvSpPr>
          <p:nvPr>
            <p:ph idx="1"/>
          </p:nvPr>
        </p:nvSpPr>
        <p:spPr>
          <a:xfrm>
            <a:off x="1097280" y="2426328"/>
            <a:ext cx="10058400" cy="3442765"/>
          </a:xfrm>
        </p:spPr>
        <p:txBody>
          <a:bodyPr/>
          <a:lstStyle/>
          <a:p>
            <a:pPr marL="271463" indent="-271463">
              <a:buFont typeface="Wingdings" panose="05000000000000000000" pitchFamily="2" charset="2"/>
              <a:buChar char="§"/>
            </a:pPr>
            <a:r>
              <a:rPr lang="en-US" dirty="0" smtClean="0"/>
              <a:t>Can significantly </a:t>
            </a:r>
            <a:r>
              <a:rPr lang="en-US" dirty="0"/>
              <a:t>increase knowledge of the </a:t>
            </a:r>
            <a:r>
              <a:rPr lang="en-US" dirty="0" smtClean="0"/>
              <a:t>disease</a:t>
            </a:r>
          </a:p>
          <a:p>
            <a:pPr marL="271463" indent="-271463">
              <a:buFont typeface="Wingdings" panose="05000000000000000000" pitchFamily="2" charset="2"/>
              <a:buChar char="§"/>
            </a:pPr>
            <a:r>
              <a:rPr lang="en-US" dirty="0" smtClean="0"/>
              <a:t>Improve </a:t>
            </a:r>
            <a:r>
              <a:rPr lang="en-US" dirty="0"/>
              <a:t>screening </a:t>
            </a:r>
            <a:r>
              <a:rPr lang="en-US" dirty="0" smtClean="0"/>
              <a:t>behavior</a:t>
            </a:r>
          </a:p>
          <a:p>
            <a:pPr marL="271463" indent="-271463">
              <a:buFont typeface="Wingdings" panose="05000000000000000000" pitchFamily="2" charset="2"/>
              <a:buChar char="§"/>
            </a:pPr>
            <a:r>
              <a:rPr lang="en-US" dirty="0" smtClean="0"/>
              <a:t>Improve readiness to change</a:t>
            </a:r>
          </a:p>
          <a:p>
            <a:pPr marL="271463" indent="-271463">
              <a:buFont typeface="Wingdings" panose="05000000000000000000" pitchFamily="2" charset="2"/>
              <a:buChar char="§"/>
            </a:pPr>
            <a:r>
              <a:rPr lang="en-US" dirty="0" smtClean="0"/>
              <a:t>Reduce </a:t>
            </a:r>
            <a:r>
              <a:rPr lang="en-US" dirty="0"/>
              <a:t>the risk associated with disease and disease symptoms.</a:t>
            </a:r>
          </a:p>
        </p:txBody>
      </p:sp>
    </p:spTree>
    <p:extLst>
      <p:ext uri="{BB962C8B-B14F-4D97-AF65-F5344CB8AC3E}">
        <p14:creationId xmlns:p14="http://schemas.microsoft.com/office/powerpoint/2010/main" val="415785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387" y="2308634"/>
            <a:ext cx="10058400" cy="3053466"/>
          </a:xfrm>
        </p:spPr>
        <p:txBody>
          <a:bodyPr>
            <a:normAutofit/>
          </a:bodyPr>
          <a:lstStyle/>
          <a:p>
            <a:pPr algn="ctr"/>
            <a:r>
              <a:rPr lang="en-US" sz="3600" dirty="0"/>
              <a:t>Community-Level Interventions</a:t>
            </a:r>
          </a:p>
        </p:txBody>
      </p:sp>
      <p:pic>
        <p:nvPicPr>
          <p:cNvPr id="4" name="Picture 2" descr="http://www.custerhealth.com/sites/default/files/Community20Needs20Assess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139" y="3667861"/>
            <a:ext cx="4926896" cy="2483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035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71337"/>
          </a:xfrm>
        </p:spPr>
        <p:txBody>
          <a:bodyPr>
            <a:normAutofit/>
          </a:bodyPr>
          <a:lstStyle/>
          <a:p>
            <a:r>
              <a:rPr lang="en-US" sz="4000" dirty="0" smtClean="0"/>
              <a:t>Community </a:t>
            </a:r>
            <a:endParaRPr lang="en-US" sz="4000" dirty="0"/>
          </a:p>
        </p:txBody>
      </p:sp>
      <p:sp>
        <p:nvSpPr>
          <p:cNvPr id="3" name="Content Placeholder 2"/>
          <p:cNvSpPr>
            <a:spLocks noGrp="1"/>
          </p:cNvSpPr>
          <p:nvPr>
            <p:ph idx="1"/>
          </p:nvPr>
        </p:nvSpPr>
        <p:spPr/>
        <p:txBody>
          <a:bodyPr/>
          <a:lstStyle/>
          <a:p>
            <a:endParaRPr lang="en-US" dirty="0" smtClean="0"/>
          </a:p>
          <a:p>
            <a:pPr>
              <a:spcAft>
                <a:spcPts val="1200"/>
              </a:spcAft>
            </a:pPr>
            <a:r>
              <a:rPr lang="en-US" b="1" dirty="0" smtClean="0"/>
              <a:t>Group’s members must share:</a:t>
            </a:r>
          </a:p>
          <a:p>
            <a:pPr lvl="1">
              <a:lnSpc>
                <a:spcPct val="150000"/>
              </a:lnSpc>
            </a:pPr>
            <a:r>
              <a:rPr lang="en-US" dirty="0" smtClean="0"/>
              <a:t>a </a:t>
            </a:r>
            <a:r>
              <a:rPr lang="en-US" dirty="0"/>
              <a:t>sense of </a:t>
            </a:r>
            <a:r>
              <a:rPr lang="en-US" dirty="0" smtClean="0"/>
              <a:t>belonging</a:t>
            </a:r>
          </a:p>
          <a:p>
            <a:pPr lvl="1">
              <a:lnSpc>
                <a:spcPct val="150000"/>
              </a:lnSpc>
            </a:pPr>
            <a:r>
              <a:rPr lang="en-US" dirty="0" smtClean="0"/>
              <a:t>common symbols</a:t>
            </a:r>
          </a:p>
          <a:p>
            <a:pPr lvl="1">
              <a:lnSpc>
                <a:spcPct val="150000"/>
              </a:lnSpc>
            </a:pPr>
            <a:r>
              <a:rPr lang="en-US" dirty="0" smtClean="0"/>
              <a:t>norms </a:t>
            </a:r>
            <a:r>
              <a:rPr lang="en-US" dirty="0"/>
              <a:t>and </a:t>
            </a:r>
            <a:r>
              <a:rPr lang="en-US" dirty="0" smtClean="0"/>
              <a:t>values</a:t>
            </a:r>
            <a:endParaRPr lang="en-US" dirty="0"/>
          </a:p>
          <a:p>
            <a:pPr lvl="1">
              <a:lnSpc>
                <a:spcPct val="150000"/>
              </a:lnSpc>
            </a:pPr>
            <a:r>
              <a:rPr lang="en-US" dirty="0"/>
              <a:t>conditions and </a:t>
            </a:r>
            <a:r>
              <a:rPr lang="en-US" dirty="0" smtClean="0"/>
              <a:t>constraints</a:t>
            </a:r>
          </a:p>
          <a:p>
            <a:pPr lvl="1">
              <a:lnSpc>
                <a:spcPct val="150000"/>
              </a:lnSpc>
            </a:pPr>
            <a:r>
              <a:rPr lang="en-US" dirty="0" smtClean="0"/>
              <a:t>and </a:t>
            </a:r>
            <a:r>
              <a:rPr lang="en-US" dirty="0"/>
              <a:t>mutual influence</a:t>
            </a:r>
          </a:p>
        </p:txBody>
      </p:sp>
      <p:pic>
        <p:nvPicPr>
          <p:cNvPr id="4" name="Picture 2" descr="http://www.custerhealth.com/sites/default/files/Community20Needs20Assess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302" y="2344848"/>
            <a:ext cx="5863378" cy="29551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1103219" y="5869094"/>
            <a:ext cx="523983" cy="387794"/>
          </a:xfrm>
          <a:prstGeom prst="rect">
            <a:avLst/>
          </a:prstGeom>
        </p:spPr>
      </p:pic>
    </p:spTree>
    <p:extLst>
      <p:ext uri="{BB962C8B-B14F-4D97-AF65-F5344CB8AC3E}">
        <p14:creationId xmlns:p14="http://schemas.microsoft.com/office/powerpoint/2010/main" val="3445579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964601"/>
            <a:ext cx="10058400" cy="4626322"/>
          </a:xfrm>
        </p:spPr>
        <p:txBody>
          <a:bodyPr>
            <a:normAutofit fontScale="62500" lnSpcReduction="20000"/>
          </a:bodyPr>
          <a:lstStyle/>
          <a:p>
            <a:pPr marL="271463" indent="-271463" algn="just">
              <a:lnSpc>
                <a:spcPct val="120000"/>
              </a:lnSpc>
              <a:buFont typeface="Arial" panose="020B0604020202020204" pitchFamily="34" charset="0"/>
              <a:buChar char="•"/>
            </a:pPr>
            <a:r>
              <a:rPr lang="en-US" sz="2300" dirty="0" smtClean="0"/>
              <a:t>Intervention </a:t>
            </a:r>
            <a:r>
              <a:rPr lang="en-US" sz="2300" dirty="0"/>
              <a:t>strategies should be selected based on the needs and priorities of </a:t>
            </a:r>
            <a:r>
              <a:rPr lang="en-US" sz="2300" dirty="0" smtClean="0"/>
              <a:t>the specific </a:t>
            </a:r>
            <a:r>
              <a:rPr lang="en-US" sz="2300" dirty="0"/>
              <a:t>population so as to identify appropriate interventions that are compatible with </a:t>
            </a:r>
            <a:r>
              <a:rPr lang="en-US" sz="2300" dirty="0" smtClean="0"/>
              <a:t>the population’s </a:t>
            </a:r>
            <a:r>
              <a:rPr lang="en-US" sz="2300" dirty="0"/>
              <a:t>knowledge, attitudes, perceptions, and sociocultural and economic </a:t>
            </a:r>
            <a:r>
              <a:rPr lang="en-US" sz="2300" dirty="0" smtClean="0"/>
              <a:t>circumstances.</a:t>
            </a:r>
          </a:p>
          <a:p>
            <a:pPr marL="271463" indent="-271463" algn="just">
              <a:lnSpc>
                <a:spcPct val="120000"/>
              </a:lnSpc>
              <a:buFont typeface="Arial" panose="020B0604020202020204" pitchFamily="34" charset="0"/>
              <a:buChar char="•"/>
            </a:pPr>
            <a:r>
              <a:rPr lang="en-US" sz="2300" dirty="0" smtClean="0"/>
              <a:t>Chronic disease prevention </a:t>
            </a:r>
            <a:r>
              <a:rPr lang="en-US" sz="2300" dirty="0"/>
              <a:t>and control programs will be more effective if the population of interest </a:t>
            </a:r>
            <a:r>
              <a:rPr lang="en-US" sz="2300" dirty="0" smtClean="0"/>
              <a:t>is actively </a:t>
            </a:r>
            <a:r>
              <a:rPr lang="en-US" sz="2300" dirty="0"/>
              <a:t>involved in prioritizing, developing, and implementing all intervention </a:t>
            </a:r>
            <a:r>
              <a:rPr lang="en-US" sz="2300" dirty="0" smtClean="0"/>
              <a:t>activities.</a:t>
            </a:r>
            <a:endParaRPr lang="en-US" sz="2300" dirty="0"/>
          </a:p>
          <a:p>
            <a:pPr marL="271463" indent="-271463" algn="just">
              <a:lnSpc>
                <a:spcPct val="120000"/>
              </a:lnSpc>
              <a:buFont typeface="Arial" panose="020B0604020202020204" pitchFamily="34" charset="0"/>
              <a:buChar char="•"/>
            </a:pPr>
            <a:r>
              <a:rPr lang="en-US" sz="2300" dirty="0" smtClean="0"/>
              <a:t>Full </a:t>
            </a:r>
            <a:r>
              <a:rPr lang="en-US" sz="2300" dirty="0"/>
              <a:t>partnership between public </a:t>
            </a:r>
            <a:r>
              <a:rPr lang="en-US" sz="2300" dirty="0" smtClean="0"/>
              <a:t>health professionals </a:t>
            </a:r>
            <a:r>
              <a:rPr lang="en-US" sz="2300" dirty="0"/>
              <a:t>and local community members can lead to empowerment of individuals </a:t>
            </a:r>
            <a:r>
              <a:rPr lang="en-US" sz="2300" dirty="0" smtClean="0"/>
              <a:t>and groups </a:t>
            </a:r>
            <a:r>
              <a:rPr lang="en-US" sz="2300" dirty="0"/>
              <a:t>and result in more effective management of health issues and economic, social</a:t>
            </a:r>
            <a:r>
              <a:rPr lang="en-US" sz="2300" dirty="0" smtClean="0"/>
              <a:t>, and </a:t>
            </a:r>
            <a:r>
              <a:rPr lang="en-US" sz="2300" dirty="0"/>
              <a:t>political forces in the </a:t>
            </a:r>
            <a:r>
              <a:rPr lang="en-US" sz="2300" dirty="0" smtClean="0"/>
              <a:t>community.</a:t>
            </a:r>
          </a:p>
          <a:p>
            <a:pPr marL="271463" indent="-271463" algn="just">
              <a:lnSpc>
                <a:spcPct val="120000"/>
              </a:lnSpc>
              <a:buFont typeface="Arial" panose="020B0604020202020204" pitchFamily="34" charset="0"/>
              <a:buChar char="•"/>
            </a:pPr>
            <a:r>
              <a:rPr lang="en-US" sz="2300" dirty="0"/>
              <a:t>Community coalitions are often initiated to </a:t>
            </a:r>
            <a:r>
              <a:rPr lang="en-US" sz="2300" dirty="0" smtClean="0"/>
              <a:t>assist communities </a:t>
            </a:r>
            <a:r>
              <a:rPr lang="en-US" sz="2300" dirty="0"/>
              <a:t>in mobilizing resources and coordinating activities that improve </a:t>
            </a:r>
            <a:r>
              <a:rPr lang="en-US" sz="2300" dirty="0" smtClean="0"/>
              <a:t>the public’s </a:t>
            </a:r>
            <a:r>
              <a:rPr lang="en-US" sz="2300" dirty="0"/>
              <a:t>health.</a:t>
            </a:r>
            <a:endParaRPr lang="en-US" sz="2300" dirty="0" smtClean="0"/>
          </a:p>
          <a:p>
            <a:pPr marL="271463" indent="-271463" algn="just">
              <a:lnSpc>
                <a:spcPct val="120000"/>
              </a:lnSpc>
              <a:buFont typeface="Arial" panose="020B0604020202020204" pitchFamily="34" charset="0"/>
              <a:buChar char="•"/>
            </a:pPr>
            <a:r>
              <a:rPr lang="en-US" sz="2300" dirty="0" smtClean="0"/>
              <a:t>Media advocacy </a:t>
            </a:r>
            <a:r>
              <a:rPr lang="en-US" sz="2300" dirty="0"/>
              <a:t> </a:t>
            </a:r>
            <a:r>
              <a:rPr lang="en-US" sz="2300" dirty="0" smtClean="0"/>
              <a:t>- “the </a:t>
            </a:r>
            <a:r>
              <a:rPr lang="en-US" sz="2300" dirty="0"/>
              <a:t>strategic use of mass media in </a:t>
            </a:r>
            <a:r>
              <a:rPr lang="en-US" sz="2300" dirty="0" smtClean="0"/>
              <a:t>combination with </a:t>
            </a:r>
            <a:r>
              <a:rPr lang="en-US" sz="2300" dirty="0"/>
              <a:t>community organizing to advance healthy public policies” </a:t>
            </a:r>
            <a:r>
              <a:rPr lang="en-US" sz="2300" dirty="0" smtClean="0"/>
              <a:t>.</a:t>
            </a:r>
            <a:endParaRPr lang="en-US" sz="2300" dirty="0"/>
          </a:p>
          <a:p>
            <a:pPr marL="271463" indent="-271463" algn="just">
              <a:lnSpc>
                <a:spcPct val="120000"/>
              </a:lnSpc>
              <a:buFont typeface="Arial" panose="020B0604020202020204" pitchFamily="34" charset="0"/>
              <a:buChar char="•"/>
            </a:pPr>
            <a:r>
              <a:rPr lang="en-US" sz="2300" dirty="0" smtClean="0"/>
              <a:t>Media advocacy </a:t>
            </a:r>
            <a:r>
              <a:rPr lang="en-US" sz="2300" dirty="0"/>
              <a:t>differs from other uses of mass media in its attempt to shift power back to </a:t>
            </a:r>
            <a:r>
              <a:rPr lang="en-US" sz="2300" dirty="0" smtClean="0"/>
              <a:t>communities so </a:t>
            </a:r>
            <a:r>
              <a:rPr lang="en-US" sz="2300" dirty="0"/>
              <a:t>they can change policies that affect their lives (i.e., addressing the power </a:t>
            </a:r>
            <a:r>
              <a:rPr lang="en-US" sz="2300" dirty="0" smtClean="0"/>
              <a:t>gap) rather </a:t>
            </a:r>
            <a:r>
              <a:rPr lang="en-US" sz="2300" dirty="0"/>
              <a:t>than promote messages about the need for individual behavior </a:t>
            </a:r>
            <a:r>
              <a:rPr lang="en-US" sz="2300" dirty="0" smtClean="0"/>
              <a:t>change.</a:t>
            </a:r>
          </a:p>
          <a:p>
            <a:pPr marL="271463" indent="-271463" algn="just">
              <a:lnSpc>
                <a:spcPct val="120000"/>
              </a:lnSpc>
              <a:buFont typeface="Arial" panose="020B0604020202020204" pitchFamily="34" charset="0"/>
              <a:buChar char="•"/>
            </a:pPr>
            <a:r>
              <a:rPr lang="en-US" sz="2300" dirty="0" smtClean="0"/>
              <a:t>By </a:t>
            </a:r>
            <a:r>
              <a:rPr lang="en-US" sz="2300" dirty="0"/>
              <a:t>learning to use media to address system-level factors, communities are </a:t>
            </a:r>
            <a:r>
              <a:rPr lang="en-US" sz="2300" dirty="0" smtClean="0"/>
              <a:t>empowered to </a:t>
            </a:r>
            <a:r>
              <a:rPr lang="en-US" sz="2300" dirty="0"/>
              <a:t>participate in the political process</a:t>
            </a:r>
            <a:r>
              <a:rPr lang="en-US" sz="2300" dirty="0" smtClean="0"/>
              <a:t>.</a:t>
            </a:r>
          </a:p>
        </p:txBody>
      </p:sp>
      <p:sp>
        <p:nvSpPr>
          <p:cNvPr id="4" name="Title 1"/>
          <p:cNvSpPr>
            <a:spLocks noGrp="1"/>
          </p:cNvSpPr>
          <p:nvPr>
            <p:ph type="title"/>
          </p:nvPr>
        </p:nvSpPr>
        <p:spPr>
          <a:xfrm>
            <a:off x="1097280" y="286603"/>
            <a:ext cx="10058400" cy="1171337"/>
          </a:xfrm>
        </p:spPr>
        <p:txBody>
          <a:bodyPr>
            <a:normAutofit/>
          </a:bodyPr>
          <a:lstStyle/>
          <a:p>
            <a:r>
              <a:rPr lang="en-US" sz="4000" dirty="0" smtClean="0"/>
              <a:t>Community interventions</a:t>
            </a:r>
            <a:endParaRPr lang="en-US" sz="4000" dirty="0"/>
          </a:p>
        </p:txBody>
      </p:sp>
    </p:spTree>
    <p:extLst>
      <p:ext uri="{BB962C8B-B14F-4D97-AF65-F5344CB8AC3E}">
        <p14:creationId xmlns:p14="http://schemas.microsoft.com/office/powerpoint/2010/main" val="2548412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525917"/>
            <a:ext cx="10058400" cy="3053466"/>
          </a:xfrm>
        </p:spPr>
        <p:txBody>
          <a:bodyPr>
            <a:normAutofit/>
          </a:bodyPr>
          <a:lstStyle/>
          <a:p>
            <a:pPr algn="ctr"/>
            <a:r>
              <a:rPr lang="en-US" sz="3600" dirty="0"/>
              <a:t>Health Policy and Legal Interventions</a:t>
            </a:r>
          </a:p>
        </p:txBody>
      </p:sp>
      <p:pic>
        <p:nvPicPr>
          <p:cNvPr id="6146" name="Picture 2" descr="Image result for poli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790" y="3698105"/>
            <a:ext cx="4367380" cy="24148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453628" y="6112928"/>
            <a:ext cx="1702052" cy="215444"/>
          </a:xfrm>
          <a:prstGeom prst="rect">
            <a:avLst/>
          </a:prstGeom>
          <a:noFill/>
        </p:spPr>
        <p:txBody>
          <a:bodyPr wrap="square" rtlCol="0">
            <a:spAutoFit/>
          </a:bodyPr>
          <a:lstStyle/>
          <a:p>
            <a:r>
              <a:rPr lang="en-US" sz="800" dirty="0" smtClean="0"/>
              <a:t>Source: Hill </a:t>
            </a:r>
            <a:r>
              <a:rPr lang="en-US" sz="800" dirty="0" err="1" smtClean="0"/>
              <a:t>Havurah</a:t>
            </a:r>
            <a:r>
              <a:rPr lang="en-US" sz="800" dirty="0" smtClean="0"/>
              <a:t>, 2018</a:t>
            </a:r>
            <a:endParaRPr lang="en-US" sz="800" dirty="0"/>
          </a:p>
        </p:txBody>
      </p:sp>
    </p:spTree>
    <p:extLst>
      <p:ext uri="{BB962C8B-B14F-4D97-AF65-F5344CB8AC3E}">
        <p14:creationId xmlns:p14="http://schemas.microsoft.com/office/powerpoint/2010/main" val="23206812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84740" y="439517"/>
            <a:ext cx="10153245" cy="5881274"/>
          </a:xfrm>
          <a:prstGeom prst="rect">
            <a:avLst/>
          </a:prstGeom>
        </p:spPr>
      </p:pic>
    </p:spTree>
    <p:extLst>
      <p:ext uri="{BB962C8B-B14F-4D97-AF65-F5344CB8AC3E}">
        <p14:creationId xmlns:p14="http://schemas.microsoft.com/office/powerpoint/2010/main" val="3115799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9198321" y="6112928"/>
            <a:ext cx="1957359" cy="215444"/>
          </a:xfrm>
          <a:prstGeom prst="rect">
            <a:avLst/>
          </a:prstGeom>
          <a:noFill/>
        </p:spPr>
        <p:txBody>
          <a:bodyPr wrap="square" rtlCol="0">
            <a:spAutoFit/>
          </a:bodyPr>
          <a:lstStyle/>
          <a:p>
            <a:r>
              <a:rPr lang="en-US" sz="800" dirty="0" smtClean="0"/>
              <a:t>Source: World Health Organization, 2004</a:t>
            </a:r>
            <a:endParaRPr lang="en-US" sz="800" dirty="0"/>
          </a:p>
        </p:txBody>
      </p:sp>
      <p:pic>
        <p:nvPicPr>
          <p:cNvPr id="4" name="Picture 3"/>
          <p:cNvPicPr>
            <a:picLocks noChangeAspect="1"/>
          </p:cNvPicPr>
          <p:nvPr/>
        </p:nvPicPr>
        <p:blipFill>
          <a:blip r:embed="rId2"/>
          <a:stretch>
            <a:fillRect/>
          </a:stretch>
        </p:blipFill>
        <p:spPr>
          <a:xfrm>
            <a:off x="2408222" y="409623"/>
            <a:ext cx="7168882" cy="5703305"/>
          </a:xfrm>
          <a:prstGeom prst="rect">
            <a:avLst/>
          </a:prstGeom>
        </p:spPr>
      </p:pic>
    </p:spTree>
    <p:extLst>
      <p:ext uri="{BB962C8B-B14F-4D97-AF65-F5344CB8AC3E}">
        <p14:creationId xmlns:p14="http://schemas.microsoft.com/office/powerpoint/2010/main" val="1681138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complicated web of interconnected factors causeing weight disor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518" y="261378"/>
            <a:ext cx="10920865" cy="60508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8">
            <a:extLst>
              <a:ext uri="{FF2B5EF4-FFF2-40B4-BE49-F238E27FC236}">
                <a16:creationId xmlns:a16="http://schemas.microsoft.com/office/drawing/2014/main" id="{47F5EC21-D93A-44A9-958B-8EC2D1D52C57}"/>
              </a:ext>
            </a:extLst>
          </p:cNvPr>
          <p:cNvPicPr>
            <a:picLocks noChangeAspect="1"/>
          </p:cNvPicPr>
          <p:nvPr/>
        </p:nvPicPr>
        <p:blipFill>
          <a:blip r:embed="rId3"/>
          <a:stretch>
            <a:fillRect/>
          </a:stretch>
        </p:blipFill>
        <p:spPr>
          <a:xfrm>
            <a:off x="9580786" y="5955078"/>
            <a:ext cx="1339432" cy="255738"/>
          </a:xfrm>
          <a:prstGeom prst="rect">
            <a:avLst/>
          </a:prstGeom>
        </p:spPr>
      </p:pic>
    </p:spTree>
    <p:extLst>
      <p:ext uri="{BB962C8B-B14F-4D97-AF65-F5344CB8AC3E}">
        <p14:creationId xmlns:p14="http://schemas.microsoft.com/office/powerpoint/2010/main" val="18805443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25326"/>
          </a:xfrm>
        </p:spPr>
        <p:txBody>
          <a:bodyPr>
            <a:normAutofit/>
          </a:bodyPr>
          <a:lstStyle/>
          <a:p>
            <a:r>
              <a:rPr lang="en-US" sz="4000" dirty="0" smtClean="0"/>
              <a:t>References</a:t>
            </a:r>
            <a:endParaRPr lang="en-US" sz="4000" dirty="0"/>
          </a:p>
        </p:txBody>
      </p:sp>
      <p:sp>
        <p:nvSpPr>
          <p:cNvPr id="4" name="Content Placeholder 3"/>
          <p:cNvSpPr>
            <a:spLocks noGrp="1"/>
          </p:cNvSpPr>
          <p:nvPr>
            <p:ph idx="1"/>
          </p:nvPr>
        </p:nvSpPr>
        <p:spPr/>
        <p:txBody>
          <a:bodyPr/>
          <a:lstStyle/>
          <a:p>
            <a:r>
              <a:rPr lang="en-US" sz="1600" dirty="0" smtClean="0"/>
              <a:t>Remington PL, </a:t>
            </a:r>
            <a:r>
              <a:rPr lang="de-DE" sz="1600" dirty="0" smtClean="0"/>
              <a:t>Brownson RC, Wegner MV. </a:t>
            </a:r>
            <a:r>
              <a:rPr lang="en-US" sz="1600" dirty="0" smtClean="0"/>
              <a:t>Chronic </a:t>
            </a:r>
            <a:r>
              <a:rPr lang="en-US" sz="1600" dirty="0"/>
              <a:t>disease epidemiology and control - 3rd ed</a:t>
            </a:r>
            <a:r>
              <a:rPr lang="en-US" sz="1600" dirty="0" smtClean="0"/>
              <a:t>. </a:t>
            </a:r>
            <a:r>
              <a:rPr lang="en-US" sz="1600" dirty="0"/>
              <a:t>Washington, </a:t>
            </a:r>
            <a:r>
              <a:rPr lang="en-US" sz="1600" dirty="0" smtClean="0"/>
              <a:t>DC: American </a:t>
            </a:r>
            <a:r>
              <a:rPr lang="en-US" sz="1600" dirty="0"/>
              <a:t>Public Health </a:t>
            </a:r>
            <a:r>
              <a:rPr lang="en-US" sz="1600" dirty="0" smtClean="0"/>
              <a:t>Association; 2010.</a:t>
            </a:r>
          </a:p>
          <a:p>
            <a:r>
              <a:rPr lang="en-US" sz="1600" dirty="0" err="1" smtClean="0"/>
              <a:t>LaMorte</a:t>
            </a:r>
            <a:r>
              <a:rPr lang="en-US" sz="1600" dirty="0" smtClean="0"/>
              <a:t> WW. Behavioral </a:t>
            </a:r>
            <a:r>
              <a:rPr lang="en-US" sz="1600" dirty="0"/>
              <a:t>Change </a:t>
            </a:r>
            <a:r>
              <a:rPr lang="en-US" sz="1600" dirty="0" smtClean="0"/>
              <a:t>Models. </a:t>
            </a:r>
            <a:r>
              <a:rPr lang="en-US" sz="1600" dirty="0"/>
              <a:t>Boston University School of Public </a:t>
            </a:r>
            <a:r>
              <a:rPr lang="en-US" sz="1600" dirty="0" smtClean="0"/>
              <a:t>Health; 2018. </a:t>
            </a:r>
            <a:r>
              <a:rPr lang="en-US" sz="1600" dirty="0"/>
              <a:t>Available on: </a:t>
            </a:r>
            <a:r>
              <a:rPr lang="en-US" sz="1600" dirty="0">
                <a:hlinkClick r:id="rId2"/>
              </a:rPr>
              <a:t>http://</a:t>
            </a:r>
            <a:r>
              <a:rPr lang="en-US" sz="1600" dirty="0" smtClean="0">
                <a:hlinkClick r:id="rId2"/>
              </a:rPr>
              <a:t>sphweb.bumc.bu.edu/otlt/MPH-Modules/SB/BehavioralChangeTheories/index.html</a:t>
            </a:r>
            <a:endParaRPr lang="en-US" sz="1600" dirty="0" smtClean="0"/>
          </a:p>
          <a:p>
            <a:r>
              <a:rPr lang="en-US" sz="1600" dirty="0" smtClean="0"/>
              <a:t>Key </a:t>
            </a:r>
            <a:r>
              <a:rPr lang="en-US" sz="1600" dirty="0"/>
              <a:t>considerations for the use of law to prevent </a:t>
            </a:r>
            <a:r>
              <a:rPr lang="en-US" sz="1600" dirty="0" err="1"/>
              <a:t>noncommunicable</a:t>
            </a:r>
            <a:r>
              <a:rPr lang="en-US" sz="1600" dirty="0"/>
              <a:t> diseases in the WHO European </a:t>
            </a:r>
            <a:r>
              <a:rPr lang="en-US" sz="1600" dirty="0" smtClean="0"/>
              <a:t>Region.  </a:t>
            </a:r>
            <a:r>
              <a:rPr lang="en-US" sz="1600" dirty="0"/>
              <a:t>Report of an intensive legal training and capacity-building workshop on law and </a:t>
            </a:r>
            <a:r>
              <a:rPr lang="en-US" sz="1600" dirty="0" err="1" smtClean="0"/>
              <a:t>noncommunicable</a:t>
            </a:r>
            <a:r>
              <a:rPr lang="en-US" sz="1600" dirty="0" smtClean="0"/>
              <a:t> diseases. </a:t>
            </a:r>
            <a:r>
              <a:rPr lang="en-US" sz="1600" dirty="0"/>
              <a:t>Moscow, 30 May–3 June </a:t>
            </a:r>
            <a:r>
              <a:rPr lang="en-US" sz="1600" dirty="0" smtClean="0"/>
              <a:t>2016.</a:t>
            </a:r>
            <a:endParaRPr lang="en-US" sz="1600" dirty="0"/>
          </a:p>
          <a:p>
            <a:r>
              <a:rPr lang="en-US" dirty="0"/>
              <a:t/>
            </a:r>
            <a:br>
              <a:rPr lang="en-US" dirty="0"/>
            </a:br>
            <a:endParaRPr lang="en-US" dirty="0"/>
          </a:p>
        </p:txBody>
      </p:sp>
    </p:spTree>
    <p:extLst>
      <p:ext uri="{BB962C8B-B14F-4D97-AF65-F5344CB8AC3E}">
        <p14:creationId xmlns:p14="http://schemas.microsoft.com/office/powerpoint/2010/main" val="1600869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disease continuum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3350899"/>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41818" y="3136703"/>
            <a:ext cx="461665" cy="1441843"/>
          </a:xfrm>
          <a:prstGeom prst="rect">
            <a:avLst/>
          </a:prstGeom>
          <a:noFill/>
        </p:spPr>
        <p:txBody>
          <a:bodyPr vert="vert270" wrap="square" rtlCol="0">
            <a:spAutoFit/>
          </a:bodyPr>
          <a:lstStyle/>
          <a:p>
            <a:r>
              <a:rPr lang="en-US" b="1" dirty="0" smtClean="0"/>
              <a:t>Determinants</a:t>
            </a:r>
            <a:endParaRPr lang="en-US" b="1" dirty="0"/>
          </a:p>
        </p:txBody>
      </p:sp>
      <p:pic>
        <p:nvPicPr>
          <p:cNvPr id="3076" name="Picture 4" descr="http://nordiclifecore.com/wp-content/uploads/2017/11/lifecourse-188ea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7393" y="4578546"/>
            <a:ext cx="6241333" cy="18016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a:stretch>
            <a:fillRect/>
          </a:stretch>
        </p:blipFill>
        <p:spPr>
          <a:xfrm>
            <a:off x="9123313" y="5998636"/>
            <a:ext cx="615821" cy="251927"/>
          </a:xfrm>
          <a:prstGeom prst="rect">
            <a:avLst/>
          </a:prstGeom>
        </p:spPr>
      </p:pic>
    </p:spTree>
    <p:extLst>
      <p:ext uri="{BB962C8B-B14F-4D97-AF65-F5344CB8AC3E}">
        <p14:creationId xmlns:p14="http://schemas.microsoft.com/office/powerpoint/2010/main" val="1874778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25326"/>
          </a:xfrm>
        </p:spPr>
        <p:txBody>
          <a:bodyPr>
            <a:normAutofit/>
          </a:bodyPr>
          <a:lstStyle/>
          <a:p>
            <a:r>
              <a:rPr lang="en-US" sz="4000" dirty="0" smtClean="0"/>
              <a:t>Chronic disease continuum</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6217513"/>
              </p:ext>
            </p:extLst>
          </p:nvPr>
        </p:nvGraphicFramePr>
        <p:xfrm>
          <a:off x="2360985" y="3777073"/>
          <a:ext cx="7530989" cy="2454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500251" y="4581051"/>
            <a:ext cx="338554" cy="846176"/>
          </a:xfrm>
          <a:prstGeom prst="rect">
            <a:avLst/>
          </a:prstGeom>
          <a:noFill/>
        </p:spPr>
        <p:txBody>
          <a:bodyPr vert="vert270" wrap="square" rtlCol="0">
            <a:spAutoFit/>
          </a:bodyPr>
          <a:lstStyle/>
          <a:p>
            <a:r>
              <a:rPr lang="en-US" sz="1000" b="1" dirty="0" smtClean="0"/>
              <a:t>Determinants</a:t>
            </a:r>
            <a:endParaRPr lang="en-US" sz="1000" b="1" dirty="0"/>
          </a:p>
        </p:txBody>
      </p:sp>
      <p:sp>
        <p:nvSpPr>
          <p:cNvPr id="3" name="Right Brace 2"/>
          <p:cNvSpPr/>
          <p:nvPr/>
        </p:nvSpPr>
        <p:spPr>
          <a:xfrm rot="16200000">
            <a:off x="6004257" y="1335385"/>
            <a:ext cx="244444" cy="543208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3328053" y="1981309"/>
            <a:ext cx="5596851" cy="1723549"/>
          </a:xfrm>
          <a:prstGeom prst="rect">
            <a:avLst/>
          </a:prstGeom>
          <a:noFill/>
        </p:spPr>
        <p:txBody>
          <a:bodyPr wrap="square" rtlCol="0">
            <a:spAutoFit/>
          </a:bodyPr>
          <a:lstStyle/>
          <a:p>
            <a:pPr>
              <a:spcAft>
                <a:spcPts val="600"/>
              </a:spcAft>
            </a:pPr>
            <a:r>
              <a:rPr lang="en-US" sz="1600" b="1" dirty="0" smtClean="0"/>
              <a:t>1. Descriptive </a:t>
            </a:r>
            <a:r>
              <a:rPr lang="en-US" sz="1600" b="1" dirty="0"/>
              <a:t>epidemiology</a:t>
            </a:r>
            <a:r>
              <a:rPr lang="en-US" sz="1600" dirty="0"/>
              <a:t>: Describing </a:t>
            </a:r>
            <a:r>
              <a:rPr lang="en-US" sz="1600" dirty="0" smtClean="0"/>
              <a:t>the distribution </a:t>
            </a:r>
            <a:r>
              <a:rPr lang="en-US" sz="1600" dirty="0"/>
              <a:t>of the continuum in populations by </a:t>
            </a:r>
            <a:r>
              <a:rPr lang="en-US" sz="1600" b="1" dirty="0"/>
              <a:t>time</a:t>
            </a:r>
            <a:r>
              <a:rPr lang="en-US" sz="1600" b="1" dirty="0" smtClean="0"/>
              <a:t>, person</a:t>
            </a:r>
            <a:r>
              <a:rPr lang="en-US" sz="1600" b="1" dirty="0"/>
              <a:t>, and place</a:t>
            </a:r>
          </a:p>
          <a:p>
            <a:pPr>
              <a:spcAft>
                <a:spcPts val="600"/>
              </a:spcAft>
            </a:pPr>
            <a:r>
              <a:rPr lang="en-US" sz="1600" b="1" dirty="0"/>
              <a:t>2. Analytic epidemiology</a:t>
            </a:r>
            <a:r>
              <a:rPr lang="en-US" sz="1600" dirty="0"/>
              <a:t>: Discovering the causes </a:t>
            </a:r>
            <a:r>
              <a:rPr lang="en-US" sz="1600" dirty="0" smtClean="0"/>
              <a:t>of each </a:t>
            </a:r>
            <a:r>
              <a:rPr lang="en-US" sz="1600" dirty="0"/>
              <a:t>of the factors along the continuum</a:t>
            </a:r>
          </a:p>
          <a:p>
            <a:r>
              <a:rPr lang="en-US" sz="1600" b="1" dirty="0"/>
              <a:t>3. Intervention and evaluation research</a:t>
            </a:r>
            <a:r>
              <a:rPr lang="en-US" sz="1600" dirty="0"/>
              <a:t>: </a:t>
            </a:r>
            <a:r>
              <a:rPr lang="en-US" sz="1600" dirty="0" smtClean="0"/>
              <a:t>Finding programs </a:t>
            </a:r>
            <a:r>
              <a:rPr lang="en-US" sz="1600" dirty="0"/>
              <a:t>that work along the continuum </a:t>
            </a:r>
            <a:r>
              <a:rPr lang="en-US" sz="1600" dirty="0" smtClean="0"/>
              <a:t>from primary </a:t>
            </a:r>
            <a:r>
              <a:rPr lang="en-US" sz="1600" dirty="0"/>
              <a:t>to tertiary prevention</a:t>
            </a:r>
          </a:p>
        </p:txBody>
      </p:sp>
    </p:spTree>
    <p:extLst>
      <p:ext uri="{BB962C8B-B14F-4D97-AF65-F5344CB8AC3E}">
        <p14:creationId xmlns:p14="http://schemas.microsoft.com/office/powerpoint/2010/main" val="4141949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disease continuum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0298997"/>
              </p:ext>
            </p:extLst>
          </p:nvPr>
        </p:nvGraphicFramePr>
        <p:xfrm>
          <a:off x="1096962" y="905347"/>
          <a:ext cx="10391885" cy="563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368566" y="2927625"/>
            <a:ext cx="1836360" cy="292388"/>
          </a:xfrm>
          <a:prstGeom prst="rect">
            <a:avLst/>
          </a:prstGeom>
          <a:noFill/>
        </p:spPr>
        <p:txBody>
          <a:bodyPr vert="horz" wrap="square" rtlCol="0">
            <a:spAutoFit/>
          </a:bodyPr>
          <a:lstStyle/>
          <a:p>
            <a:pPr algn="ctr"/>
            <a:r>
              <a:rPr lang="en-US" sz="1300" b="1" dirty="0"/>
              <a:t>Determinants</a:t>
            </a:r>
          </a:p>
        </p:txBody>
      </p:sp>
    </p:spTree>
    <p:extLst>
      <p:ext uri="{BB962C8B-B14F-4D97-AF65-F5344CB8AC3E}">
        <p14:creationId xmlns:p14="http://schemas.microsoft.com/office/powerpoint/2010/main" val="143319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71005"/>
          </a:xfrm>
        </p:spPr>
        <p:txBody>
          <a:bodyPr>
            <a:normAutofit/>
          </a:bodyPr>
          <a:lstStyle/>
          <a:p>
            <a:r>
              <a:rPr lang="en-US" sz="4000" dirty="0" smtClean="0"/>
              <a:t>Epidemiology</a:t>
            </a:r>
            <a:endParaRPr lang="en-US" sz="4000" dirty="0"/>
          </a:p>
        </p:txBody>
      </p:sp>
      <p:sp>
        <p:nvSpPr>
          <p:cNvPr id="3" name="Content Placeholder 2"/>
          <p:cNvSpPr>
            <a:spLocks noGrp="1"/>
          </p:cNvSpPr>
          <p:nvPr>
            <p:ph idx="1"/>
          </p:nvPr>
        </p:nvSpPr>
        <p:spPr>
          <a:xfrm>
            <a:off x="1097280" y="2154725"/>
            <a:ext cx="10058400" cy="3714369"/>
          </a:xfrm>
        </p:spPr>
        <p:txBody>
          <a:bodyPr/>
          <a:lstStyle/>
          <a:p>
            <a:pPr algn="just">
              <a:lnSpc>
                <a:spcPct val="100000"/>
              </a:lnSpc>
            </a:pPr>
            <a:r>
              <a:rPr lang="en-US" dirty="0"/>
              <a:t>The Centers for Disease Control and Prevention (CDC) currently defines </a:t>
            </a:r>
            <a:r>
              <a:rPr lang="en-US" dirty="0" smtClean="0"/>
              <a:t>epidemiology as </a:t>
            </a:r>
            <a:r>
              <a:rPr lang="en-US" dirty="0"/>
              <a:t>“the study of the distribution and determinants of health-related states </a:t>
            </a:r>
            <a:r>
              <a:rPr lang="en-US" dirty="0" smtClean="0"/>
              <a:t>in specified </a:t>
            </a:r>
            <a:r>
              <a:rPr lang="en-US" dirty="0"/>
              <a:t>populations, and the </a:t>
            </a:r>
            <a:r>
              <a:rPr lang="en-US" dirty="0" smtClean="0"/>
              <a:t>application </a:t>
            </a:r>
            <a:r>
              <a:rPr lang="en-US" dirty="0"/>
              <a:t>of this study to control health problems.”</a:t>
            </a:r>
          </a:p>
        </p:txBody>
      </p:sp>
      <p:pic>
        <p:nvPicPr>
          <p:cNvPr id="4102" name="Picture 6" descr="inspectorCharacter200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9293" y="3724737"/>
            <a:ext cx="2714374" cy="21443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7483667" y="5621799"/>
            <a:ext cx="409622" cy="247295"/>
          </a:xfrm>
          <a:prstGeom prst="rect">
            <a:avLst/>
          </a:prstGeom>
        </p:spPr>
      </p:pic>
    </p:spTree>
    <p:extLst>
      <p:ext uri="{BB962C8B-B14F-4D97-AF65-F5344CB8AC3E}">
        <p14:creationId xmlns:p14="http://schemas.microsoft.com/office/powerpoint/2010/main" val="867390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89111"/>
          </a:xfrm>
        </p:spPr>
        <p:txBody>
          <a:bodyPr>
            <a:normAutofit/>
          </a:bodyPr>
          <a:lstStyle/>
          <a:p>
            <a:r>
              <a:rPr lang="en-US" sz="4000" dirty="0"/>
              <a:t>Epidemiology key words</a:t>
            </a:r>
          </a:p>
        </p:txBody>
      </p:sp>
      <p:sp>
        <p:nvSpPr>
          <p:cNvPr id="3" name="Content Placeholder 2"/>
          <p:cNvSpPr>
            <a:spLocks noGrp="1"/>
          </p:cNvSpPr>
          <p:nvPr>
            <p:ph idx="1"/>
          </p:nvPr>
        </p:nvSpPr>
        <p:spPr>
          <a:xfrm>
            <a:off x="805758" y="1718985"/>
            <a:ext cx="10349922" cy="4564120"/>
          </a:xfrm>
        </p:spPr>
        <p:txBody>
          <a:bodyPr>
            <a:noAutofit/>
          </a:bodyPr>
          <a:lstStyle/>
          <a:p>
            <a:pPr algn="just">
              <a:lnSpc>
                <a:spcPct val="110000"/>
              </a:lnSpc>
            </a:pPr>
            <a:r>
              <a:rPr lang="en-US" sz="1600" dirty="0" smtClean="0"/>
              <a:t>· </a:t>
            </a:r>
            <a:r>
              <a:rPr lang="en-US" sz="1600" b="1" dirty="0" smtClean="0"/>
              <a:t>Study</a:t>
            </a:r>
            <a:r>
              <a:rPr lang="en-US" sz="1600" b="1" i="1" dirty="0" smtClean="0"/>
              <a:t> - </a:t>
            </a:r>
            <a:r>
              <a:rPr lang="en-US" sz="1600" dirty="0" smtClean="0"/>
              <a:t>Epidemiology is a quantitative discipline based on principles of statistics and research methods.</a:t>
            </a:r>
          </a:p>
          <a:p>
            <a:pPr algn="just">
              <a:lnSpc>
                <a:spcPct val="110000"/>
              </a:lnSpc>
            </a:pPr>
            <a:r>
              <a:rPr lang="en-US" sz="1600" dirty="0" smtClean="0"/>
              <a:t>· </a:t>
            </a:r>
            <a:r>
              <a:rPr lang="en-US" sz="1600" b="1" dirty="0" smtClean="0"/>
              <a:t>Distribution</a:t>
            </a:r>
            <a:r>
              <a:rPr lang="en-US" sz="1600" i="1" dirty="0" smtClean="0"/>
              <a:t> - </a:t>
            </a:r>
            <a:r>
              <a:rPr lang="en-US" sz="1600" dirty="0" smtClean="0"/>
              <a:t>Epidemiologists study the “distribution” of health events within groups in a population, characterizing health events in terms of </a:t>
            </a:r>
            <a:r>
              <a:rPr lang="en-US" sz="1600" b="1" dirty="0" smtClean="0"/>
              <a:t>person, place, and time</a:t>
            </a:r>
            <a:r>
              <a:rPr lang="en-US" sz="1600" dirty="0" smtClean="0"/>
              <a:t>. This type of epidemiology is referred to as </a:t>
            </a:r>
            <a:r>
              <a:rPr lang="en-US" sz="1600" b="1" dirty="0" smtClean="0"/>
              <a:t>descriptive epidemiology</a:t>
            </a:r>
            <a:r>
              <a:rPr lang="en-US" sz="1600" dirty="0" smtClean="0"/>
              <a:t>.</a:t>
            </a:r>
          </a:p>
          <a:p>
            <a:pPr algn="just">
              <a:lnSpc>
                <a:spcPct val="110000"/>
              </a:lnSpc>
            </a:pPr>
            <a:r>
              <a:rPr lang="en-US" sz="1600" dirty="0" smtClean="0"/>
              <a:t>· </a:t>
            </a:r>
            <a:r>
              <a:rPr lang="en-US" sz="1600" b="1" dirty="0" smtClean="0"/>
              <a:t>Determinants</a:t>
            </a:r>
            <a:r>
              <a:rPr lang="en-US" sz="1600" i="1" dirty="0" smtClean="0"/>
              <a:t> - </a:t>
            </a:r>
            <a:r>
              <a:rPr lang="en-US" sz="1600" dirty="0" smtClean="0"/>
              <a:t>Epidemiologists also search for “determinants” (i.e., causes or factors) that are associated with increased risk or probability of disease. This type of epidemiology, where we move from questions of “who,” “what,” “where,” and “when” and start trying to answer “how” and “why,” is referred to as “analytical epidemiology.”</a:t>
            </a:r>
          </a:p>
          <a:p>
            <a:pPr algn="just">
              <a:lnSpc>
                <a:spcPct val="110000"/>
              </a:lnSpc>
            </a:pPr>
            <a:r>
              <a:rPr lang="en-US" sz="1600" dirty="0" smtClean="0"/>
              <a:t>· </a:t>
            </a:r>
            <a:r>
              <a:rPr lang="en-US" sz="1600" b="1" dirty="0" smtClean="0"/>
              <a:t>Health-related states </a:t>
            </a:r>
            <a:r>
              <a:rPr lang="en-US" sz="1600" b="1" i="1" dirty="0" smtClean="0"/>
              <a:t>- </a:t>
            </a:r>
            <a:r>
              <a:rPr lang="en-US" sz="1600" dirty="0" smtClean="0"/>
              <a:t>Although infectious diseases were clearly the focus of much of the early epidemiological work, the field is no longer limited in this way. Epidemiology as it is practiced today is applied to the whole spectrum of health-related events, which includes NCDs, conditions, and risk factors.</a:t>
            </a:r>
          </a:p>
          <a:p>
            <a:pPr algn="just">
              <a:lnSpc>
                <a:spcPct val="110000"/>
              </a:lnSpc>
            </a:pPr>
            <a:r>
              <a:rPr lang="en-US" sz="1600" dirty="0" smtClean="0"/>
              <a:t>· </a:t>
            </a:r>
            <a:r>
              <a:rPr lang="en-US" sz="1600" b="1" dirty="0" smtClean="0"/>
              <a:t>Populations </a:t>
            </a:r>
            <a:r>
              <a:rPr lang="en-US" sz="1600" b="1" i="1" dirty="0" smtClean="0"/>
              <a:t>- </a:t>
            </a:r>
            <a:r>
              <a:rPr lang="en-US" sz="1600" dirty="0" smtClean="0"/>
              <a:t>One of the most important distinguishing characteristics of epidemiology is that it deals with groups of people rather than with individual patients.</a:t>
            </a:r>
          </a:p>
          <a:p>
            <a:pPr algn="just">
              <a:lnSpc>
                <a:spcPct val="110000"/>
              </a:lnSpc>
            </a:pPr>
            <a:r>
              <a:rPr lang="en-US" sz="1600" dirty="0" smtClean="0"/>
              <a:t>· </a:t>
            </a:r>
            <a:r>
              <a:rPr lang="en-US" sz="1600" b="1" dirty="0" smtClean="0"/>
              <a:t>Control  - </a:t>
            </a:r>
            <a:r>
              <a:rPr lang="en-US" sz="1600" dirty="0" smtClean="0"/>
              <a:t>Epidemiological data and methods steer public health decision-making and aids in developing and evaluating interventions to control and prevent health problems. This is the primary function of applied, field, or consequential epidemiology.</a:t>
            </a:r>
            <a:endParaRPr lang="en-US" sz="1600" dirty="0"/>
          </a:p>
        </p:txBody>
      </p:sp>
    </p:spTree>
    <p:extLst>
      <p:ext uri="{BB962C8B-B14F-4D97-AF65-F5344CB8AC3E}">
        <p14:creationId xmlns:p14="http://schemas.microsoft.com/office/powerpoint/2010/main" val="2251536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2392</TotalTime>
  <Words>2500</Words>
  <Application>Microsoft Office PowerPoint</Application>
  <PresentationFormat>Widescreen</PresentationFormat>
  <Paragraphs>254</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Segoe UI</vt:lpstr>
      <vt:lpstr>Wingdings</vt:lpstr>
      <vt:lpstr>Retrospect</vt:lpstr>
      <vt:lpstr> Methods of prevention and control in NCDs</vt:lpstr>
      <vt:lpstr>Objectives</vt:lpstr>
      <vt:lpstr>PowerPoint Presentation</vt:lpstr>
      <vt:lpstr>PowerPoint Presentation</vt:lpstr>
      <vt:lpstr>Chronic disease continuum</vt:lpstr>
      <vt:lpstr>Chronic disease continuum</vt:lpstr>
      <vt:lpstr>Chronic disease continuum</vt:lpstr>
      <vt:lpstr>Epidemiology</vt:lpstr>
      <vt:lpstr>Epidemiology key words</vt:lpstr>
      <vt:lpstr>PowerPoint Presentation</vt:lpstr>
      <vt:lpstr>PowerPoint Presentation</vt:lpstr>
      <vt:lpstr>Study Designs</vt:lpstr>
      <vt:lpstr>PowerPoint Presentation</vt:lpstr>
      <vt:lpstr>Multiple Determinants of NCDs</vt:lpstr>
      <vt:lpstr>Evidence-based interventions</vt:lpstr>
      <vt:lpstr>Levels of intervention: Ecological model of health</vt:lpstr>
      <vt:lpstr>Levels of intervention: Ecological approach</vt:lpstr>
      <vt:lpstr>PowerPoint Presentation</vt:lpstr>
      <vt:lpstr>Intrapersonal (Individual) Approaches</vt:lpstr>
      <vt:lpstr>Health Believe model</vt:lpstr>
      <vt:lpstr>Transtheoretical Model and Stages of Change</vt:lpstr>
      <vt:lpstr>Theory of Planned Behavior</vt:lpstr>
      <vt:lpstr>PowerPoint Presentation</vt:lpstr>
      <vt:lpstr>PowerPoint Presentation</vt:lpstr>
      <vt:lpstr>Interpersonal Approaches</vt:lpstr>
      <vt:lpstr>PowerPoint Presentation</vt:lpstr>
      <vt:lpstr>Organizational-Level Venues for Intervention</vt:lpstr>
      <vt:lpstr>Health Care System and Clinical Services</vt:lpstr>
      <vt:lpstr>Examples of Brief Interventions for Health Promotion</vt:lpstr>
      <vt:lpstr>Coordinated school health program</vt:lpstr>
      <vt:lpstr>Work site health promotion services</vt:lpstr>
      <vt:lpstr>Benefits through workplace interventions</vt:lpstr>
      <vt:lpstr>Faith-Based Organizations</vt:lpstr>
      <vt:lpstr>PowerPoint Presentation</vt:lpstr>
      <vt:lpstr>Community </vt:lpstr>
      <vt:lpstr>Community interventions</vt:lpstr>
      <vt:lpstr>PowerPoint Presentation</vt:lpstr>
      <vt:lpstr>PowerPoint Presentation</vt:lpstr>
      <vt:lpstr>PowerPoint Presentation</vt:lpstr>
      <vt:lpstr>References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Methods of prevention and control in NCDs</dc:title>
  <dc:creator>Armen Torchyan</dc:creator>
  <cp:lastModifiedBy>Armen Torchyan</cp:lastModifiedBy>
  <cp:revision>100</cp:revision>
  <dcterms:created xsi:type="dcterms:W3CDTF">2018-11-22T07:36:31Z</dcterms:created>
  <dcterms:modified xsi:type="dcterms:W3CDTF">2019-01-16T10:01:16Z</dcterms:modified>
</cp:coreProperties>
</file>