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 id="259" r:id="rId4"/>
    <p:sldId id="257" r:id="rId5"/>
    <p:sldId id="261" r:id="rId6"/>
    <p:sldId id="268" r:id="rId7"/>
    <p:sldId id="266" r:id="rId8"/>
    <p:sldId id="276" r:id="rId9"/>
    <p:sldId id="269" r:id="rId10"/>
    <p:sldId id="274" r:id="rId11"/>
    <p:sldId id="263" r:id="rId12"/>
    <p:sldId id="270" r:id="rId13"/>
    <p:sldId id="272" r:id="rId14"/>
    <p:sldId id="273" r:id="rId15"/>
    <p:sldId id="275" r:id="rId16"/>
    <p:sldId id="303" r:id="rId17"/>
    <p:sldId id="277" r:id="rId18"/>
    <p:sldId id="279" r:id="rId19"/>
    <p:sldId id="280" r:id="rId20"/>
    <p:sldId id="282" r:id="rId21"/>
    <p:sldId id="283" r:id="rId22"/>
    <p:sldId id="284" r:id="rId23"/>
    <p:sldId id="289" r:id="rId24"/>
    <p:sldId id="285" r:id="rId25"/>
    <p:sldId id="286" r:id="rId26"/>
    <p:sldId id="287" r:id="rId27"/>
    <p:sldId id="305" r:id="rId28"/>
    <p:sldId id="291" r:id="rId29"/>
    <p:sldId id="288" r:id="rId30"/>
    <p:sldId id="292" r:id="rId31"/>
    <p:sldId id="298" r:id="rId32"/>
    <p:sldId id="299" r:id="rId33"/>
    <p:sldId id="295" r:id="rId34"/>
    <p:sldId id="300" r:id="rId35"/>
    <p:sldId id="297" r:id="rId36"/>
    <p:sldId id="301" r:id="rId37"/>
    <p:sldId id="302" r:id="rId38"/>
    <p:sldId id="293" r:id="rId39"/>
    <p:sldId id="294" r:id="rId40"/>
    <p:sldId id="2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BFCFD-412C-4593-BE72-DCAE0830587C}" type="doc">
      <dgm:prSet loTypeId="urn:microsoft.com/office/officeart/2005/8/layout/process1" loCatId="process" qsTypeId="urn:microsoft.com/office/officeart/2005/8/quickstyle/simple1" qsCatId="simple" csTypeId="urn:microsoft.com/office/officeart/2005/8/colors/accent1_2" csCatId="accent1" phldr="1"/>
      <dgm:spPr/>
    </dgm:pt>
    <dgm:pt modelId="{25A4985D-7D63-4808-8D69-B055D4F8F15E}">
      <dgm:prSet phldrT="[Text]"/>
      <dgm:spPr/>
      <dgm:t>
        <a:bodyPr/>
        <a:lstStyle/>
        <a:p>
          <a:r>
            <a:rPr lang="en-US" dirty="0" smtClean="0"/>
            <a:t>Socioeconomic position</a:t>
          </a:r>
          <a:endParaRPr lang="en-US" dirty="0"/>
        </a:p>
      </dgm:t>
    </dgm:pt>
    <dgm:pt modelId="{362B8462-8225-486C-A032-D155CF40C7CB}" type="parTrans" cxnId="{A9F47713-CF4A-4F8D-9DAD-8E34138263B7}">
      <dgm:prSet/>
      <dgm:spPr/>
      <dgm:t>
        <a:bodyPr/>
        <a:lstStyle/>
        <a:p>
          <a:endParaRPr lang="en-US"/>
        </a:p>
      </dgm:t>
    </dgm:pt>
    <dgm:pt modelId="{5739B76A-5E2D-4CE8-BF62-EC7AA596B3F3}" type="sibTrans" cxnId="{A9F47713-CF4A-4F8D-9DAD-8E34138263B7}">
      <dgm:prSet/>
      <dgm:spPr/>
      <dgm:t>
        <a:bodyPr/>
        <a:lstStyle/>
        <a:p>
          <a:endParaRPr lang="en-US"/>
        </a:p>
      </dgm:t>
    </dgm:pt>
    <dgm:pt modelId="{68A35CCF-DCDD-40D6-BFE6-071926483E5B}">
      <dgm:prSet phldrT="[Text]"/>
      <dgm:spPr/>
      <dgm:t>
        <a:bodyPr/>
        <a:lstStyle/>
        <a:p>
          <a:r>
            <a:rPr lang="en-US" dirty="0" smtClean="0"/>
            <a:t>NCDs</a:t>
          </a:r>
          <a:endParaRPr lang="en-US" dirty="0"/>
        </a:p>
      </dgm:t>
    </dgm:pt>
    <dgm:pt modelId="{4A0D54E7-9C2D-494E-922B-52F040B171D6}" type="parTrans" cxnId="{633C3D57-4C94-4BD6-8DB6-9DA1FE0A4B8B}">
      <dgm:prSet/>
      <dgm:spPr/>
      <dgm:t>
        <a:bodyPr/>
        <a:lstStyle/>
        <a:p>
          <a:endParaRPr lang="en-US"/>
        </a:p>
      </dgm:t>
    </dgm:pt>
    <dgm:pt modelId="{DED42725-C1DD-435E-9FCE-4168D67C7068}" type="sibTrans" cxnId="{633C3D57-4C94-4BD6-8DB6-9DA1FE0A4B8B}">
      <dgm:prSet/>
      <dgm:spPr/>
      <dgm:t>
        <a:bodyPr/>
        <a:lstStyle/>
        <a:p>
          <a:endParaRPr lang="en-US"/>
        </a:p>
      </dgm:t>
    </dgm:pt>
    <dgm:pt modelId="{710BACD8-32C0-4C5D-ADD1-4CFECA60E3D7}" type="pres">
      <dgm:prSet presAssocID="{A2BBFCFD-412C-4593-BE72-DCAE0830587C}" presName="Name0" presStyleCnt="0">
        <dgm:presLayoutVars>
          <dgm:dir/>
          <dgm:resizeHandles val="exact"/>
        </dgm:presLayoutVars>
      </dgm:prSet>
      <dgm:spPr/>
    </dgm:pt>
    <dgm:pt modelId="{331BE313-431B-41B4-9D86-5A5BCCDF218C}" type="pres">
      <dgm:prSet presAssocID="{25A4985D-7D63-4808-8D69-B055D4F8F15E}" presName="node" presStyleLbl="node1" presStyleIdx="0" presStyleCnt="2">
        <dgm:presLayoutVars>
          <dgm:bulletEnabled val="1"/>
        </dgm:presLayoutVars>
      </dgm:prSet>
      <dgm:spPr/>
      <dgm:t>
        <a:bodyPr/>
        <a:lstStyle/>
        <a:p>
          <a:endParaRPr lang="en-US"/>
        </a:p>
      </dgm:t>
    </dgm:pt>
    <dgm:pt modelId="{410B9C41-DAAD-4B4E-B40A-9C47143A0653}" type="pres">
      <dgm:prSet presAssocID="{5739B76A-5E2D-4CE8-BF62-EC7AA596B3F3}" presName="sibTrans" presStyleLbl="sibTrans2D1" presStyleIdx="0" presStyleCnt="1"/>
      <dgm:spPr/>
      <dgm:t>
        <a:bodyPr/>
        <a:lstStyle/>
        <a:p>
          <a:endParaRPr lang="en-US"/>
        </a:p>
      </dgm:t>
    </dgm:pt>
    <dgm:pt modelId="{6EC1B75D-890D-42A8-84DC-542895C797A2}" type="pres">
      <dgm:prSet presAssocID="{5739B76A-5E2D-4CE8-BF62-EC7AA596B3F3}" presName="connectorText" presStyleLbl="sibTrans2D1" presStyleIdx="0" presStyleCnt="1"/>
      <dgm:spPr/>
      <dgm:t>
        <a:bodyPr/>
        <a:lstStyle/>
        <a:p>
          <a:endParaRPr lang="en-US"/>
        </a:p>
      </dgm:t>
    </dgm:pt>
    <dgm:pt modelId="{179D633A-8343-4AE4-A9B3-C090AFACE09B}" type="pres">
      <dgm:prSet presAssocID="{68A35CCF-DCDD-40D6-BFE6-071926483E5B}" presName="node" presStyleLbl="node1" presStyleIdx="1" presStyleCnt="2">
        <dgm:presLayoutVars>
          <dgm:bulletEnabled val="1"/>
        </dgm:presLayoutVars>
      </dgm:prSet>
      <dgm:spPr/>
      <dgm:t>
        <a:bodyPr/>
        <a:lstStyle/>
        <a:p>
          <a:endParaRPr lang="en-US"/>
        </a:p>
      </dgm:t>
    </dgm:pt>
  </dgm:ptLst>
  <dgm:cxnLst>
    <dgm:cxn modelId="{B401A5CB-2306-4596-91D1-00E235F9EFE5}" type="presOf" srcId="{A2BBFCFD-412C-4593-BE72-DCAE0830587C}" destId="{710BACD8-32C0-4C5D-ADD1-4CFECA60E3D7}" srcOrd="0" destOrd="0" presId="urn:microsoft.com/office/officeart/2005/8/layout/process1"/>
    <dgm:cxn modelId="{AC62C747-8F00-4E40-8E3E-043FA4E53627}" type="presOf" srcId="{68A35CCF-DCDD-40D6-BFE6-071926483E5B}" destId="{179D633A-8343-4AE4-A9B3-C090AFACE09B}" srcOrd="0" destOrd="0" presId="urn:microsoft.com/office/officeart/2005/8/layout/process1"/>
    <dgm:cxn modelId="{30FB3782-614F-4C37-A1D1-1FD1B478A018}" type="presOf" srcId="{5739B76A-5E2D-4CE8-BF62-EC7AA596B3F3}" destId="{410B9C41-DAAD-4B4E-B40A-9C47143A0653}" srcOrd="0" destOrd="0" presId="urn:microsoft.com/office/officeart/2005/8/layout/process1"/>
    <dgm:cxn modelId="{633C3D57-4C94-4BD6-8DB6-9DA1FE0A4B8B}" srcId="{A2BBFCFD-412C-4593-BE72-DCAE0830587C}" destId="{68A35CCF-DCDD-40D6-BFE6-071926483E5B}" srcOrd="1" destOrd="0" parTransId="{4A0D54E7-9C2D-494E-922B-52F040B171D6}" sibTransId="{DED42725-C1DD-435E-9FCE-4168D67C7068}"/>
    <dgm:cxn modelId="{A9F47713-CF4A-4F8D-9DAD-8E34138263B7}" srcId="{A2BBFCFD-412C-4593-BE72-DCAE0830587C}" destId="{25A4985D-7D63-4808-8D69-B055D4F8F15E}" srcOrd="0" destOrd="0" parTransId="{362B8462-8225-486C-A032-D155CF40C7CB}" sibTransId="{5739B76A-5E2D-4CE8-BF62-EC7AA596B3F3}"/>
    <dgm:cxn modelId="{1B9041F9-0114-4D50-89E0-FCB37EEB1C19}" type="presOf" srcId="{25A4985D-7D63-4808-8D69-B055D4F8F15E}" destId="{331BE313-431B-41B4-9D86-5A5BCCDF218C}" srcOrd="0" destOrd="0" presId="urn:microsoft.com/office/officeart/2005/8/layout/process1"/>
    <dgm:cxn modelId="{2ADE6C7C-882C-4AA8-B1FD-1EA942BF79E2}" type="presOf" srcId="{5739B76A-5E2D-4CE8-BF62-EC7AA596B3F3}" destId="{6EC1B75D-890D-42A8-84DC-542895C797A2}" srcOrd="1" destOrd="0" presId="urn:microsoft.com/office/officeart/2005/8/layout/process1"/>
    <dgm:cxn modelId="{EDFF4622-060B-4AE4-92D7-D908B9A0C865}" type="presParOf" srcId="{710BACD8-32C0-4C5D-ADD1-4CFECA60E3D7}" destId="{331BE313-431B-41B4-9D86-5A5BCCDF218C}" srcOrd="0" destOrd="0" presId="urn:microsoft.com/office/officeart/2005/8/layout/process1"/>
    <dgm:cxn modelId="{FD760311-C686-490F-8F08-B335D78F5142}" type="presParOf" srcId="{710BACD8-32C0-4C5D-ADD1-4CFECA60E3D7}" destId="{410B9C41-DAAD-4B4E-B40A-9C47143A0653}" srcOrd="1" destOrd="0" presId="urn:microsoft.com/office/officeart/2005/8/layout/process1"/>
    <dgm:cxn modelId="{E1053FC0-6FCF-4DC6-A17B-4480008072D9}" type="presParOf" srcId="{410B9C41-DAAD-4B4E-B40A-9C47143A0653}" destId="{6EC1B75D-890D-42A8-84DC-542895C797A2}" srcOrd="0" destOrd="0" presId="urn:microsoft.com/office/officeart/2005/8/layout/process1"/>
    <dgm:cxn modelId="{4A3C7905-FC9C-4D3D-B0A6-6EB30DCE9394}" type="presParOf" srcId="{710BACD8-32C0-4C5D-ADD1-4CFECA60E3D7}" destId="{179D633A-8343-4AE4-A9B3-C090AFACE09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BFCFD-412C-4593-BE72-DCAE0830587C}" type="doc">
      <dgm:prSet loTypeId="urn:microsoft.com/office/officeart/2005/8/layout/process1" loCatId="process" qsTypeId="urn:microsoft.com/office/officeart/2005/8/quickstyle/simple1" qsCatId="simple" csTypeId="urn:microsoft.com/office/officeart/2005/8/colors/accent1_2" csCatId="accent1" phldr="1"/>
      <dgm:spPr/>
    </dgm:pt>
    <dgm:pt modelId="{25A4985D-7D63-4808-8D69-B055D4F8F15E}">
      <dgm:prSet phldrT="[Text]"/>
      <dgm:spPr/>
      <dgm:t>
        <a:bodyPr/>
        <a:lstStyle/>
        <a:p>
          <a:r>
            <a:rPr lang="en-US" dirty="0" smtClean="0"/>
            <a:t>Socioeconomic position</a:t>
          </a:r>
          <a:endParaRPr lang="en-US" dirty="0"/>
        </a:p>
      </dgm:t>
    </dgm:pt>
    <dgm:pt modelId="{362B8462-8225-486C-A032-D155CF40C7CB}" type="parTrans" cxnId="{A9F47713-CF4A-4F8D-9DAD-8E34138263B7}">
      <dgm:prSet/>
      <dgm:spPr/>
      <dgm:t>
        <a:bodyPr/>
        <a:lstStyle/>
        <a:p>
          <a:endParaRPr lang="en-US"/>
        </a:p>
      </dgm:t>
    </dgm:pt>
    <dgm:pt modelId="{5739B76A-5E2D-4CE8-BF62-EC7AA596B3F3}" type="sibTrans" cxnId="{A9F47713-CF4A-4F8D-9DAD-8E34138263B7}">
      <dgm:prSet/>
      <dgm:spPr/>
      <dgm:t>
        <a:bodyPr/>
        <a:lstStyle/>
        <a:p>
          <a:endParaRPr lang="en-US" dirty="0"/>
        </a:p>
      </dgm:t>
    </dgm:pt>
    <dgm:pt modelId="{68A35CCF-DCDD-40D6-BFE6-071926483E5B}">
      <dgm:prSet phldrT="[Text]"/>
      <dgm:spPr/>
      <dgm:t>
        <a:bodyPr/>
        <a:lstStyle/>
        <a:p>
          <a:r>
            <a:rPr lang="en-US" dirty="0" smtClean="0"/>
            <a:t>NCDs</a:t>
          </a:r>
          <a:endParaRPr lang="en-US" dirty="0"/>
        </a:p>
      </dgm:t>
    </dgm:pt>
    <dgm:pt modelId="{4A0D54E7-9C2D-494E-922B-52F040B171D6}" type="parTrans" cxnId="{633C3D57-4C94-4BD6-8DB6-9DA1FE0A4B8B}">
      <dgm:prSet/>
      <dgm:spPr/>
      <dgm:t>
        <a:bodyPr/>
        <a:lstStyle/>
        <a:p>
          <a:endParaRPr lang="en-US"/>
        </a:p>
      </dgm:t>
    </dgm:pt>
    <dgm:pt modelId="{DED42725-C1DD-435E-9FCE-4168D67C7068}" type="sibTrans" cxnId="{633C3D57-4C94-4BD6-8DB6-9DA1FE0A4B8B}">
      <dgm:prSet/>
      <dgm:spPr/>
      <dgm:t>
        <a:bodyPr/>
        <a:lstStyle/>
        <a:p>
          <a:endParaRPr lang="en-US"/>
        </a:p>
      </dgm:t>
    </dgm:pt>
    <dgm:pt modelId="{710BACD8-32C0-4C5D-ADD1-4CFECA60E3D7}" type="pres">
      <dgm:prSet presAssocID="{A2BBFCFD-412C-4593-BE72-DCAE0830587C}" presName="Name0" presStyleCnt="0">
        <dgm:presLayoutVars>
          <dgm:dir/>
          <dgm:resizeHandles val="exact"/>
        </dgm:presLayoutVars>
      </dgm:prSet>
      <dgm:spPr/>
    </dgm:pt>
    <dgm:pt modelId="{331BE313-431B-41B4-9D86-5A5BCCDF218C}" type="pres">
      <dgm:prSet presAssocID="{25A4985D-7D63-4808-8D69-B055D4F8F15E}" presName="node" presStyleLbl="node1" presStyleIdx="0" presStyleCnt="2">
        <dgm:presLayoutVars>
          <dgm:bulletEnabled val="1"/>
        </dgm:presLayoutVars>
      </dgm:prSet>
      <dgm:spPr/>
      <dgm:t>
        <a:bodyPr/>
        <a:lstStyle/>
        <a:p>
          <a:endParaRPr lang="en-US"/>
        </a:p>
      </dgm:t>
    </dgm:pt>
    <dgm:pt modelId="{410B9C41-DAAD-4B4E-B40A-9C47143A0653}" type="pres">
      <dgm:prSet presAssocID="{5739B76A-5E2D-4CE8-BF62-EC7AA596B3F3}" presName="sibTrans" presStyleLbl="sibTrans2D1" presStyleIdx="0" presStyleCnt="1" custAng="10800000"/>
      <dgm:spPr/>
      <dgm:t>
        <a:bodyPr/>
        <a:lstStyle/>
        <a:p>
          <a:endParaRPr lang="en-US"/>
        </a:p>
      </dgm:t>
    </dgm:pt>
    <dgm:pt modelId="{6EC1B75D-890D-42A8-84DC-542895C797A2}" type="pres">
      <dgm:prSet presAssocID="{5739B76A-5E2D-4CE8-BF62-EC7AA596B3F3}" presName="connectorText" presStyleLbl="sibTrans2D1" presStyleIdx="0" presStyleCnt="1"/>
      <dgm:spPr/>
      <dgm:t>
        <a:bodyPr/>
        <a:lstStyle/>
        <a:p>
          <a:endParaRPr lang="en-US"/>
        </a:p>
      </dgm:t>
    </dgm:pt>
    <dgm:pt modelId="{179D633A-8343-4AE4-A9B3-C090AFACE09B}" type="pres">
      <dgm:prSet presAssocID="{68A35CCF-DCDD-40D6-BFE6-071926483E5B}" presName="node" presStyleLbl="node1" presStyleIdx="1" presStyleCnt="2">
        <dgm:presLayoutVars>
          <dgm:bulletEnabled val="1"/>
        </dgm:presLayoutVars>
      </dgm:prSet>
      <dgm:spPr/>
      <dgm:t>
        <a:bodyPr/>
        <a:lstStyle/>
        <a:p>
          <a:endParaRPr lang="en-US"/>
        </a:p>
      </dgm:t>
    </dgm:pt>
  </dgm:ptLst>
  <dgm:cxnLst>
    <dgm:cxn modelId="{B401A5CB-2306-4596-91D1-00E235F9EFE5}" type="presOf" srcId="{A2BBFCFD-412C-4593-BE72-DCAE0830587C}" destId="{710BACD8-32C0-4C5D-ADD1-4CFECA60E3D7}" srcOrd="0" destOrd="0" presId="urn:microsoft.com/office/officeart/2005/8/layout/process1"/>
    <dgm:cxn modelId="{AC62C747-8F00-4E40-8E3E-043FA4E53627}" type="presOf" srcId="{68A35CCF-DCDD-40D6-BFE6-071926483E5B}" destId="{179D633A-8343-4AE4-A9B3-C090AFACE09B}" srcOrd="0" destOrd="0" presId="urn:microsoft.com/office/officeart/2005/8/layout/process1"/>
    <dgm:cxn modelId="{30FB3782-614F-4C37-A1D1-1FD1B478A018}" type="presOf" srcId="{5739B76A-5E2D-4CE8-BF62-EC7AA596B3F3}" destId="{410B9C41-DAAD-4B4E-B40A-9C47143A0653}" srcOrd="0" destOrd="0" presId="urn:microsoft.com/office/officeart/2005/8/layout/process1"/>
    <dgm:cxn modelId="{633C3D57-4C94-4BD6-8DB6-9DA1FE0A4B8B}" srcId="{A2BBFCFD-412C-4593-BE72-DCAE0830587C}" destId="{68A35CCF-DCDD-40D6-BFE6-071926483E5B}" srcOrd="1" destOrd="0" parTransId="{4A0D54E7-9C2D-494E-922B-52F040B171D6}" sibTransId="{DED42725-C1DD-435E-9FCE-4168D67C7068}"/>
    <dgm:cxn modelId="{A9F47713-CF4A-4F8D-9DAD-8E34138263B7}" srcId="{A2BBFCFD-412C-4593-BE72-DCAE0830587C}" destId="{25A4985D-7D63-4808-8D69-B055D4F8F15E}" srcOrd="0" destOrd="0" parTransId="{362B8462-8225-486C-A032-D155CF40C7CB}" sibTransId="{5739B76A-5E2D-4CE8-BF62-EC7AA596B3F3}"/>
    <dgm:cxn modelId="{1B9041F9-0114-4D50-89E0-FCB37EEB1C19}" type="presOf" srcId="{25A4985D-7D63-4808-8D69-B055D4F8F15E}" destId="{331BE313-431B-41B4-9D86-5A5BCCDF218C}" srcOrd="0" destOrd="0" presId="urn:microsoft.com/office/officeart/2005/8/layout/process1"/>
    <dgm:cxn modelId="{2ADE6C7C-882C-4AA8-B1FD-1EA942BF79E2}" type="presOf" srcId="{5739B76A-5E2D-4CE8-BF62-EC7AA596B3F3}" destId="{6EC1B75D-890D-42A8-84DC-542895C797A2}" srcOrd="1" destOrd="0" presId="urn:microsoft.com/office/officeart/2005/8/layout/process1"/>
    <dgm:cxn modelId="{EDFF4622-060B-4AE4-92D7-D908B9A0C865}" type="presParOf" srcId="{710BACD8-32C0-4C5D-ADD1-4CFECA60E3D7}" destId="{331BE313-431B-41B4-9D86-5A5BCCDF218C}" srcOrd="0" destOrd="0" presId="urn:microsoft.com/office/officeart/2005/8/layout/process1"/>
    <dgm:cxn modelId="{FD760311-C686-490F-8F08-B335D78F5142}" type="presParOf" srcId="{710BACD8-32C0-4C5D-ADD1-4CFECA60E3D7}" destId="{410B9C41-DAAD-4B4E-B40A-9C47143A0653}" srcOrd="1" destOrd="0" presId="urn:microsoft.com/office/officeart/2005/8/layout/process1"/>
    <dgm:cxn modelId="{E1053FC0-6FCF-4DC6-A17B-4480008072D9}" type="presParOf" srcId="{410B9C41-DAAD-4B4E-B40A-9C47143A0653}" destId="{6EC1B75D-890D-42A8-84DC-542895C797A2}" srcOrd="0" destOrd="0" presId="urn:microsoft.com/office/officeart/2005/8/layout/process1"/>
    <dgm:cxn modelId="{4A3C7905-FC9C-4D3D-B0A6-6EB30DCE9394}" type="presParOf" srcId="{710BACD8-32C0-4C5D-ADD1-4CFECA60E3D7}" destId="{179D633A-8343-4AE4-A9B3-C090AFACE09B}"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AC9AB-BC98-4EE5-A8E0-CA3B8996928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7AC5F39-3F3B-4396-8144-96F8FAA2EC2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Childhood stressors during development</a:t>
          </a:r>
        </a:p>
      </dgm:t>
    </dgm:pt>
    <dgm:pt modelId="{98B2A4BF-47C3-4952-A985-7266927BCA63}" type="parTrans" cxnId="{01024EEB-8DCE-421A-B2A5-111BF308FA90}">
      <dgm:prSet/>
      <dgm:spPr/>
      <dgm:t>
        <a:bodyPr/>
        <a:lstStyle/>
        <a:p>
          <a:endParaRPr lang="en-US" sz="1800"/>
        </a:p>
      </dgm:t>
    </dgm:pt>
    <dgm:pt modelId="{6CB140E2-1A1D-4DB9-896B-C68519499F8C}" type="sibTrans" cxnId="{01024EEB-8DCE-421A-B2A5-111BF308FA90}">
      <dgm:prSet custT="1"/>
      <dgm:spPr/>
      <dgm:t>
        <a:bodyPr/>
        <a:lstStyle/>
        <a:p>
          <a:endParaRPr lang="en-US" sz="1800"/>
        </a:p>
      </dgm:t>
    </dgm:pt>
    <dgm:pt modelId="{A5CF12FE-214E-47C7-A99E-53738AE978E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Changes in the structure and function of the limbic brain</a:t>
          </a:r>
        </a:p>
      </dgm:t>
    </dgm:pt>
    <dgm:pt modelId="{3D522458-CFBA-4B71-82C9-C5C9D68A37FA}" type="parTrans" cxnId="{1E28F19D-FC35-4DCC-AFB3-C9AD548D13B8}">
      <dgm:prSet/>
      <dgm:spPr/>
      <dgm:t>
        <a:bodyPr/>
        <a:lstStyle/>
        <a:p>
          <a:endParaRPr lang="en-US" sz="1800"/>
        </a:p>
      </dgm:t>
    </dgm:pt>
    <dgm:pt modelId="{AFC564E3-3769-40B7-B930-C05B8BAF301D}" type="sibTrans" cxnId="{1E28F19D-FC35-4DCC-AFB3-C9AD548D13B8}">
      <dgm:prSet custT="1"/>
      <dgm:spPr/>
      <dgm:t>
        <a:bodyPr/>
        <a:lstStyle/>
        <a:p>
          <a:endParaRPr lang="en-US" sz="1800"/>
        </a:p>
      </dgm:t>
    </dgm:pt>
    <dgm:pt modelId="{72F6CEDD-1DF4-466B-B097-A80A4B90A54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Affected neuroplasticity</a:t>
          </a:r>
          <a:endParaRPr lang="en-US" sz="3600" dirty="0" smtClean="0"/>
        </a:p>
      </dgm:t>
    </dgm:pt>
    <dgm:pt modelId="{68CBAB23-3890-422A-8D81-521777A4C8D0}" type="parTrans" cxnId="{BA46B266-78C5-4FB4-8430-24EE93C52C18}">
      <dgm:prSet/>
      <dgm:spPr/>
      <dgm:t>
        <a:bodyPr/>
        <a:lstStyle/>
        <a:p>
          <a:endParaRPr lang="en-US" sz="1800"/>
        </a:p>
      </dgm:t>
    </dgm:pt>
    <dgm:pt modelId="{58594BD4-A20E-4523-924E-B332F08F7B92}" type="sibTrans" cxnId="{BA46B266-78C5-4FB4-8430-24EE93C52C18}">
      <dgm:prSet/>
      <dgm:spPr/>
      <dgm:t>
        <a:bodyPr/>
        <a:lstStyle/>
        <a:p>
          <a:endParaRPr lang="en-US" sz="1800"/>
        </a:p>
      </dgm:t>
    </dgm:pt>
    <dgm:pt modelId="{86A4B9C7-D59B-4BF7-B37C-C3103B9C12E9}" type="pres">
      <dgm:prSet presAssocID="{20BAC9AB-BC98-4EE5-A8E0-CA3B89969286}" presName="Name0" presStyleCnt="0">
        <dgm:presLayoutVars>
          <dgm:dir/>
          <dgm:resizeHandles val="exact"/>
        </dgm:presLayoutVars>
      </dgm:prSet>
      <dgm:spPr/>
      <dgm:t>
        <a:bodyPr/>
        <a:lstStyle/>
        <a:p>
          <a:endParaRPr lang="en-US"/>
        </a:p>
      </dgm:t>
    </dgm:pt>
    <dgm:pt modelId="{162692B8-2CE7-45B7-8067-7044201EFF09}" type="pres">
      <dgm:prSet presAssocID="{97AC5F39-3F3B-4396-8144-96F8FAA2EC27}" presName="node" presStyleLbl="node1" presStyleIdx="0" presStyleCnt="3" custScaleY="56246">
        <dgm:presLayoutVars>
          <dgm:bulletEnabled val="1"/>
        </dgm:presLayoutVars>
      </dgm:prSet>
      <dgm:spPr/>
      <dgm:t>
        <a:bodyPr/>
        <a:lstStyle/>
        <a:p>
          <a:endParaRPr lang="en-US"/>
        </a:p>
      </dgm:t>
    </dgm:pt>
    <dgm:pt modelId="{ED685848-8220-4D8E-9AF1-A0CEAF4B713E}" type="pres">
      <dgm:prSet presAssocID="{6CB140E2-1A1D-4DB9-896B-C68519499F8C}" presName="sibTrans" presStyleLbl="sibTrans2D1" presStyleIdx="0" presStyleCnt="2"/>
      <dgm:spPr/>
      <dgm:t>
        <a:bodyPr/>
        <a:lstStyle/>
        <a:p>
          <a:endParaRPr lang="en-US"/>
        </a:p>
      </dgm:t>
    </dgm:pt>
    <dgm:pt modelId="{85F678EE-2760-45B0-AA15-D5CB6B9563C3}" type="pres">
      <dgm:prSet presAssocID="{6CB140E2-1A1D-4DB9-896B-C68519499F8C}" presName="connectorText" presStyleLbl="sibTrans2D1" presStyleIdx="0" presStyleCnt="2"/>
      <dgm:spPr/>
      <dgm:t>
        <a:bodyPr/>
        <a:lstStyle/>
        <a:p>
          <a:endParaRPr lang="en-US"/>
        </a:p>
      </dgm:t>
    </dgm:pt>
    <dgm:pt modelId="{BD2B918A-1DF4-4EBF-9995-740D09B8BA83}" type="pres">
      <dgm:prSet presAssocID="{A5CF12FE-214E-47C7-A99E-53738AE978EE}" presName="node" presStyleLbl="node1" presStyleIdx="1" presStyleCnt="3" custScaleX="124928" custScaleY="58505">
        <dgm:presLayoutVars>
          <dgm:bulletEnabled val="1"/>
        </dgm:presLayoutVars>
      </dgm:prSet>
      <dgm:spPr/>
      <dgm:t>
        <a:bodyPr/>
        <a:lstStyle/>
        <a:p>
          <a:endParaRPr lang="en-US"/>
        </a:p>
      </dgm:t>
    </dgm:pt>
    <dgm:pt modelId="{8AA072B5-EB5C-4E63-8B07-7D9B498651AE}" type="pres">
      <dgm:prSet presAssocID="{AFC564E3-3769-40B7-B930-C05B8BAF301D}" presName="sibTrans" presStyleLbl="sibTrans2D1" presStyleIdx="1" presStyleCnt="2"/>
      <dgm:spPr/>
      <dgm:t>
        <a:bodyPr/>
        <a:lstStyle/>
        <a:p>
          <a:endParaRPr lang="en-US"/>
        </a:p>
      </dgm:t>
    </dgm:pt>
    <dgm:pt modelId="{0C4F571B-19ED-4C40-980D-8640983DC954}" type="pres">
      <dgm:prSet presAssocID="{AFC564E3-3769-40B7-B930-C05B8BAF301D}" presName="connectorText" presStyleLbl="sibTrans2D1" presStyleIdx="1" presStyleCnt="2"/>
      <dgm:spPr/>
      <dgm:t>
        <a:bodyPr/>
        <a:lstStyle/>
        <a:p>
          <a:endParaRPr lang="en-US"/>
        </a:p>
      </dgm:t>
    </dgm:pt>
    <dgm:pt modelId="{8FE9F8E8-FCF4-4E7E-A3D6-38A98D5BCC72}" type="pres">
      <dgm:prSet presAssocID="{72F6CEDD-1DF4-466B-B097-A80A4B90A540}" presName="node" presStyleLbl="node1" presStyleIdx="2" presStyleCnt="3" custScaleX="88100" custScaleY="57310">
        <dgm:presLayoutVars>
          <dgm:bulletEnabled val="1"/>
        </dgm:presLayoutVars>
      </dgm:prSet>
      <dgm:spPr/>
      <dgm:t>
        <a:bodyPr/>
        <a:lstStyle/>
        <a:p>
          <a:endParaRPr lang="en-US"/>
        </a:p>
      </dgm:t>
    </dgm:pt>
  </dgm:ptLst>
  <dgm:cxnLst>
    <dgm:cxn modelId="{BA46B266-78C5-4FB4-8430-24EE93C52C18}" srcId="{20BAC9AB-BC98-4EE5-A8E0-CA3B89969286}" destId="{72F6CEDD-1DF4-466B-B097-A80A4B90A540}" srcOrd="2" destOrd="0" parTransId="{68CBAB23-3890-422A-8D81-521777A4C8D0}" sibTransId="{58594BD4-A20E-4523-924E-B332F08F7B92}"/>
    <dgm:cxn modelId="{2ACDCF18-27A6-443D-ACD9-7F8702777DF3}" type="presOf" srcId="{AFC564E3-3769-40B7-B930-C05B8BAF301D}" destId="{8AA072B5-EB5C-4E63-8B07-7D9B498651AE}" srcOrd="0" destOrd="0" presId="urn:microsoft.com/office/officeart/2005/8/layout/process1"/>
    <dgm:cxn modelId="{3DF82839-E999-4637-B6F9-D45C3CBD46DE}" type="presOf" srcId="{20BAC9AB-BC98-4EE5-A8E0-CA3B89969286}" destId="{86A4B9C7-D59B-4BF7-B37C-C3103B9C12E9}" srcOrd="0" destOrd="0" presId="urn:microsoft.com/office/officeart/2005/8/layout/process1"/>
    <dgm:cxn modelId="{67356E74-8A53-4177-B484-B63C29F12155}" type="presOf" srcId="{72F6CEDD-1DF4-466B-B097-A80A4B90A540}" destId="{8FE9F8E8-FCF4-4E7E-A3D6-38A98D5BCC72}" srcOrd="0" destOrd="0" presId="urn:microsoft.com/office/officeart/2005/8/layout/process1"/>
    <dgm:cxn modelId="{E5DC953E-4490-47B6-A835-644E040E528D}" type="presOf" srcId="{97AC5F39-3F3B-4396-8144-96F8FAA2EC27}" destId="{162692B8-2CE7-45B7-8067-7044201EFF09}" srcOrd="0" destOrd="0" presId="urn:microsoft.com/office/officeart/2005/8/layout/process1"/>
    <dgm:cxn modelId="{E2331CDA-704B-4F95-9929-21139C514499}" type="presOf" srcId="{6CB140E2-1A1D-4DB9-896B-C68519499F8C}" destId="{ED685848-8220-4D8E-9AF1-A0CEAF4B713E}" srcOrd="0" destOrd="0" presId="urn:microsoft.com/office/officeart/2005/8/layout/process1"/>
    <dgm:cxn modelId="{1CB7847C-2792-4AE8-9186-14F563EC9CC1}" type="presOf" srcId="{AFC564E3-3769-40B7-B930-C05B8BAF301D}" destId="{0C4F571B-19ED-4C40-980D-8640983DC954}" srcOrd="1" destOrd="0" presId="urn:microsoft.com/office/officeart/2005/8/layout/process1"/>
    <dgm:cxn modelId="{1E28F19D-FC35-4DCC-AFB3-C9AD548D13B8}" srcId="{20BAC9AB-BC98-4EE5-A8E0-CA3B89969286}" destId="{A5CF12FE-214E-47C7-A99E-53738AE978EE}" srcOrd="1" destOrd="0" parTransId="{3D522458-CFBA-4B71-82C9-C5C9D68A37FA}" sibTransId="{AFC564E3-3769-40B7-B930-C05B8BAF301D}"/>
    <dgm:cxn modelId="{5606C767-2BA0-439D-AC1C-6B2EB40909CE}" type="presOf" srcId="{6CB140E2-1A1D-4DB9-896B-C68519499F8C}" destId="{85F678EE-2760-45B0-AA15-D5CB6B9563C3}" srcOrd="1" destOrd="0" presId="urn:microsoft.com/office/officeart/2005/8/layout/process1"/>
    <dgm:cxn modelId="{29104A3B-BD7E-4402-B219-2BCE16D9846A}" type="presOf" srcId="{A5CF12FE-214E-47C7-A99E-53738AE978EE}" destId="{BD2B918A-1DF4-4EBF-9995-740D09B8BA83}" srcOrd="0" destOrd="0" presId="urn:microsoft.com/office/officeart/2005/8/layout/process1"/>
    <dgm:cxn modelId="{01024EEB-8DCE-421A-B2A5-111BF308FA90}" srcId="{20BAC9AB-BC98-4EE5-A8E0-CA3B89969286}" destId="{97AC5F39-3F3B-4396-8144-96F8FAA2EC27}" srcOrd="0" destOrd="0" parTransId="{98B2A4BF-47C3-4952-A985-7266927BCA63}" sibTransId="{6CB140E2-1A1D-4DB9-896B-C68519499F8C}"/>
    <dgm:cxn modelId="{FFA6B328-8929-4108-A06D-1F2AAFCBC97F}" type="presParOf" srcId="{86A4B9C7-D59B-4BF7-B37C-C3103B9C12E9}" destId="{162692B8-2CE7-45B7-8067-7044201EFF09}" srcOrd="0" destOrd="0" presId="urn:microsoft.com/office/officeart/2005/8/layout/process1"/>
    <dgm:cxn modelId="{56910B2B-B69D-4D3D-AE82-A7E58DD03E90}" type="presParOf" srcId="{86A4B9C7-D59B-4BF7-B37C-C3103B9C12E9}" destId="{ED685848-8220-4D8E-9AF1-A0CEAF4B713E}" srcOrd="1" destOrd="0" presId="urn:microsoft.com/office/officeart/2005/8/layout/process1"/>
    <dgm:cxn modelId="{D68A45C9-2571-4672-8585-A3DDA6A84D10}" type="presParOf" srcId="{ED685848-8220-4D8E-9AF1-A0CEAF4B713E}" destId="{85F678EE-2760-45B0-AA15-D5CB6B9563C3}" srcOrd="0" destOrd="0" presId="urn:microsoft.com/office/officeart/2005/8/layout/process1"/>
    <dgm:cxn modelId="{BAC42F79-F6E4-46F4-943B-9F5C9B44DB1D}" type="presParOf" srcId="{86A4B9C7-D59B-4BF7-B37C-C3103B9C12E9}" destId="{BD2B918A-1DF4-4EBF-9995-740D09B8BA83}" srcOrd="2" destOrd="0" presId="urn:microsoft.com/office/officeart/2005/8/layout/process1"/>
    <dgm:cxn modelId="{09E3E7D6-7E17-49C6-8594-5FDA6A593AD0}" type="presParOf" srcId="{86A4B9C7-D59B-4BF7-B37C-C3103B9C12E9}" destId="{8AA072B5-EB5C-4E63-8B07-7D9B498651AE}" srcOrd="3" destOrd="0" presId="urn:microsoft.com/office/officeart/2005/8/layout/process1"/>
    <dgm:cxn modelId="{B0963343-9932-40B6-9D65-AED87C293D50}" type="presParOf" srcId="{8AA072B5-EB5C-4E63-8B07-7D9B498651AE}" destId="{0C4F571B-19ED-4C40-980D-8640983DC954}" srcOrd="0" destOrd="0" presId="urn:microsoft.com/office/officeart/2005/8/layout/process1"/>
    <dgm:cxn modelId="{C15FE3C8-EDAA-48E9-9E86-7417C927D0C8}" type="presParOf" srcId="{86A4B9C7-D59B-4BF7-B37C-C3103B9C12E9}" destId="{8FE9F8E8-FCF4-4E7E-A3D6-38A98D5BCC7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BE313-431B-41B4-9D86-5A5BCCDF218C}">
      <dsp:nvSpPr>
        <dsp:cNvPr id="0" name=""/>
        <dsp:cNvSpPr/>
      </dsp:nvSpPr>
      <dsp:spPr>
        <a:xfrm>
          <a:off x="1176" y="824912"/>
          <a:ext cx="2508208" cy="1504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Socioeconomic position</a:t>
          </a:r>
          <a:endParaRPr lang="en-US" sz="2800" kern="1200" dirty="0"/>
        </a:p>
      </dsp:txBody>
      <dsp:txXfrm>
        <a:off x="45254" y="868990"/>
        <a:ext cx="2420052" cy="1416768"/>
      </dsp:txXfrm>
    </dsp:sp>
    <dsp:sp modelId="{410B9C41-DAAD-4B4E-B40A-9C47143A0653}">
      <dsp:nvSpPr>
        <dsp:cNvPr id="0" name=""/>
        <dsp:cNvSpPr/>
      </dsp:nvSpPr>
      <dsp:spPr>
        <a:xfrm>
          <a:off x="2760205" y="1266357"/>
          <a:ext cx="531740" cy="622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760205" y="1390764"/>
        <a:ext cx="372218" cy="373221"/>
      </dsp:txXfrm>
    </dsp:sp>
    <dsp:sp modelId="{179D633A-8343-4AE4-A9B3-C090AFACE09B}">
      <dsp:nvSpPr>
        <dsp:cNvPr id="0" name=""/>
        <dsp:cNvSpPr/>
      </dsp:nvSpPr>
      <dsp:spPr>
        <a:xfrm>
          <a:off x="3512667" y="824912"/>
          <a:ext cx="2508208" cy="1504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NCDs</a:t>
          </a:r>
          <a:endParaRPr lang="en-US" sz="2800" kern="1200" dirty="0"/>
        </a:p>
      </dsp:txBody>
      <dsp:txXfrm>
        <a:off x="3556745" y="868990"/>
        <a:ext cx="2420052" cy="141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BE313-431B-41B4-9D86-5A5BCCDF218C}">
      <dsp:nvSpPr>
        <dsp:cNvPr id="0" name=""/>
        <dsp:cNvSpPr/>
      </dsp:nvSpPr>
      <dsp:spPr>
        <a:xfrm>
          <a:off x="1176" y="784849"/>
          <a:ext cx="2508208" cy="1504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Socioeconomic position</a:t>
          </a:r>
          <a:endParaRPr lang="en-US" sz="2800" kern="1200" dirty="0"/>
        </a:p>
      </dsp:txBody>
      <dsp:txXfrm>
        <a:off x="45254" y="828927"/>
        <a:ext cx="2420052" cy="1416768"/>
      </dsp:txXfrm>
    </dsp:sp>
    <dsp:sp modelId="{410B9C41-DAAD-4B4E-B40A-9C47143A0653}">
      <dsp:nvSpPr>
        <dsp:cNvPr id="0" name=""/>
        <dsp:cNvSpPr/>
      </dsp:nvSpPr>
      <dsp:spPr>
        <a:xfrm rot="10800000">
          <a:off x="2760205" y="1226294"/>
          <a:ext cx="531740" cy="622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919727" y="1350701"/>
        <a:ext cx="372218" cy="373221"/>
      </dsp:txXfrm>
    </dsp:sp>
    <dsp:sp modelId="{179D633A-8343-4AE4-A9B3-C090AFACE09B}">
      <dsp:nvSpPr>
        <dsp:cNvPr id="0" name=""/>
        <dsp:cNvSpPr/>
      </dsp:nvSpPr>
      <dsp:spPr>
        <a:xfrm>
          <a:off x="3512667" y="784849"/>
          <a:ext cx="2508208" cy="1504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NCDs</a:t>
          </a:r>
          <a:endParaRPr lang="en-US" sz="2800" kern="1200" dirty="0"/>
        </a:p>
      </dsp:txBody>
      <dsp:txXfrm>
        <a:off x="3556745" y="828927"/>
        <a:ext cx="2420052" cy="1416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692B8-2CE7-45B7-8067-7044201EFF09}">
      <dsp:nvSpPr>
        <dsp:cNvPr id="0" name=""/>
        <dsp:cNvSpPr/>
      </dsp:nvSpPr>
      <dsp:spPr>
        <a:xfrm>
          <a:off x="867" y="212623"/>
          <a:ext cx="2790241" cy="9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Childhood stressors during development</a:t>
          </a:r>
        </a:p>
      </dsp:txBody>
      <dsp:txXfrm>
        <a:off x="28447" y="240203"/>
        <a:ext cx="2735081" cy="886479"/>
      </dsp:txXfrm>
    </dsp:sp>
    <dsp:sp modelId="{ED685848-8220-4D8E-9AF1-A0CEAF4B713E}">
      <dsp:nvSpPr>
        <dsp:cNvPr id="0" name=""/>
        <dsp:cNvSpPr/>
      </dsp:nvSpPr>
      <dsp:spPr>
        <a:xfrm>
          <a:off x="3070133" y="337453"/>
          <a:ext cx="591531" cy="691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070133" y="475849"/>
        <a:ext cx="414072" cy="415187"/>
      </dsp:txXfrm>
    </dsp:sp>
    <dsp:sp modelId="{BD2B918A-1DF4-4EBF-9995-740D09B8BA83}">
      <dsp:nvSpPr>
        <dsp:cNvPr id="0" name=""/>
        <dsp:cNvSpPr/>
      </dsp:nvSpPr>
      <dsp:spPr>
        <a:xfrm>
          <a:off x="3907206" y="193713"/>
          <a:ext cx="3485793" cy="979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Changes in the structure and function of the limbic brain</a:t>
          </a:r>
        </a:p>
      </dsp:txBody>
      <dsp:txXfrm>
        <a:off x="3935893" y="222400"/>
        <a:ext cx="3428419" cy="922084"/>
      </dsp:txXfrm>
    </dsp:sp>
    <dsp:sp modelId="{8AA072B5-EB5C-4E63-8B07-7D9B498651AE}">
      <dsp:nvSpPr>
        <dsp:cNvPr id="0" name=""/>
        <dsp:cNvSpPr/>
      </dsp:nvSpPr>
      <dsp:spPr>
        <a:xfrm>
          <a:off x="7672023" y="337453"/>
          <a:ext cx="591531" cy="691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672023" y="475849"/>
        <a:ext cx="414072" cy="415187"/>
      </dsp:txXfrm>
    </dsp:sp>
    <dsp:sp modelId="{8FE9F8E8-FCF4-4E7E-A3D6-38A98D5BCC72}">
      <dsp:nvSpPr>
        <dsp:cNvPr id="0" name=""/>
        <dsp:cNvSpPr/>
      </dsp:nvSpPr>
      <dsp:spPr>
        <a:xfrm>
          <a:off x="8509096" y="203716"/>
          <a:ext cx="2458202" cy="9594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Affected neuroplasticity</a:t>
          </a:r>
          <a:endParaRPr lang="en-US" sz="3600" kern="1200" dirty="0" smtClean="0"/>
        </a:p>
      </dsp:txBody>
      <dsp:txXfrm>
        <a:off x="8537197" y="231817"/>
        <a:ext cx="2402000" cy="9032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41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5062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54357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F4A14E-1F58-4748-83E8-A299DDFAAA42}"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103553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F4A14E-1F58-4748-83E8-A299DDFAAA42}"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0BAC-2A27-44CC-B60B-18A3FE651E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5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F4A14E-1F58-4748-83E8-A299DDFAAA42}"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873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F4A14E-1F58-4748-83E8-A299DDFAAA42}"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150860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F4A14E-1F58-4748-83E8-A299DDFAAA42}"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114647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F4A14E-1F58-4748-83E8-A299DDFAAA42}" type="datetimeFigureOut">
              <a:rPr lang="en-US" smtClean="0"/>
              <a:t>1/20/2019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1789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F4A14E-1F58-4748-83E8-A299DDFAAA42}" type="datetimeFigureOut">
              <a:rPr lang="en-US" smtClean="0"/>
              <a:t>1/20/2019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10BAC-2A27-44CC-B60B-18A3FE651E57}" type="slidenum">
              <a:rPr lang="en-US" smtClean="0"/>
              <a:t>‹#›</a:t>
            </a:fld>
            <a:endParaRPr lang="en-US"/>
          </a:p>
        </p:txBody>
      </p:sp>
    </p:spTree>
    <p:extLst>
      <p:ext uri="{BB962C8B-B14F-4D97-AF65-F5344CB8AC3E}">
        <p14:creationId xmlns:p14="http://schemas.microsoft.com/office/powerpoint/2010/main" val="253913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F4A14E-1F58-4748-83E8-A299DDFAAA42}"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0BAC-2A27-44CC-B60B-18A3FE651E57}" type="slidenum">
              <a:rPr lang="en-US" smtClean="0"/>
              <a:t>‹#›</a:t>
            </a:fld>
            <a:endParaRPr lang="en-US"/>
          </a:p>
        </p:txBody>
      </p:sp>
    </p:spTree>
    <p:extLst>
      <p:ext uri="{BB962C8B-B14F-4D97-AF65-F5344CB8AC3E}">
        <p14:creationId xmlns:p14="http://schemas.microsoft.com/office/powerpoint/2010/main" val="179730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F4A14E-1F58-4748-83E8-A299DDFAAA42}" type="datetimeFigureOut">
              <a:rPr lang="en-US" smtClean="0"/>
              <a:t>1/20/2019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510BAC-2A27-44CC-B60B-18A3FE651E5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31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7427"/>
            <a:ext cx="10058400" cy="1993301"/>
          </a:xfrm>
        </p:spPr>
        <p:txBody>
          <a:bodyPr/>
          <a:lstStyle/>
          <a:p>
            <a:pPr algn="ctr"/>
            <a:r>
              <a:rPr lang="en-US" sz="4000" dirty="0" smtClean="0"/>
              <a:t>Social Determinants of NCDs</a:t>
            </a:r>
            <a:endParaRPr lang="en-US" sz="4000" dirty="0"/>
          </a:p>
        </p:txBody>
      </p:sp>
      <p:sp>
        <p:nvSpPr>
          <p:cNvPr id="3" name="Subtitle 2"/>
          <p:cNvSpPr>
            <a:spLocks noGrp="1"/>
          </p:cNvSpPr>
          <p:nvPr>
            <p:ph type="subTitle" idx="1"/>
          </p:nvPr>
        </p:nvSpPr>
        <p:spPr>
          <a:xfrm>
            <a:off x="1097280" y="3821878"/>
            <a:ext cx="10058400" cy="1143000"/>
          </a:xfrm>
        </p:spPr>
        <p:txBody>
          <a:bodyPr>
            <a:normAutofit fontScale="85000" lnSpcReduction="20000"/>
          </a:bodyPr>
          <a:lstStyle/>
          <a:p>
            <a:pPr algn="ctr"/>
            <a:r>
              <a:rPr lang="en-US" sz="2800" b="1" dirty="0" smtClean="0"/>
              <a:t>Dr Armen Torchyan</a:t>
            </a:r>
          </a:p>
          <a:p>
            <a:pPr algn="ctr"/>
            <a:endParaRPr lang="en-US" dirty="0"/>
          </a:p>
          <a:p>
            <a:pPr algn="ctr"/>
            <a:r>
              <a:rPr lang="en-US" dirty="0" smtClean="0"/>
              <a:t>Department of Family and Community Medicine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37" y="416080"/>
            <a:ext cx="1710782" cy="685744"/>
          </a:xfrm>
          <a:prstGeom prst="rect">
            <a:avLst/>
          </a:prstGeom>
        </p:spPr>
      </p:pic>
    </p:spTree>
    <p:extLst>
      <p:ext uri="{BB962C8B-B14F-4D97-AF65-F5344CB8AC3E}">
        <p14:creationId xmlns:p14="http://schemas.microsoft.com/office/powerpoint/2010/main" val="2502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4379"/>
          </a:xfrm>
        </p:spPr>
        <p:txBody>
          <a:bodyPr>
            <a:normAutofit/>
          </a:bodyPr>
          <a:lstStyle/>
          <a:p>
            <a:r>
              <a:rPr lang="en-US" sz="4000" dirty="0"/>
              <a:t>Material Living Conditions</a:t>
            </a:r>
          </a:p>
        </p:txBody>
      </p:sp>
      <p:sp>
        <p:nvSpPr>
          <p:cNvPr id="3" name="Content Placeholder 2"/>
          <p:cNvSpPr>
            <a:spLocks noGrp="1"/>
          </p:cNvSpPr>
          <p:nvPr>
            <p:ph idx="1"/>
          </p:nvPr>
        </p:nvSpPr>
        <p:spPr>
          <a:xfrm>
            <a:off x="1097280" y="2117412"/>
            <a:ext cx="10058400" cy="3442764"/>
          </a:xfrm>
        </p:spPr>
        <p:txBody>
          <a:bodyPr/>
          <a:lstStyle/>
          <a:p>
            <a:pPr marL="227013" indent="-227013">
              <a:buFont typeface="Wingdings" panose="05000000000000000000" pitchFamily="2" charset="2"/>
              <a:buChar char="§"/>
            </a:pPr>
            <a:r>
              <a:rPr lang="en-US" dirty="0" smtClean="0"/>
              <a:t>Financial resources</a:t>
            </a:r>
          </a:p>
          <a:p>
            <a:pPr marL="227013" indent="-227013">
              <a:buFont typeface="Wingdings" panose="05000000000000000000" pitchFamily="2" charset="2"/>
              <a:buChar char="§"/>
            </a:pPr>
            <a:r>
              <a:rPr lang="en-US" dirty="0" smtClean="0"/>
              <a:t>Food</a:t>
            </a:r>
          </a:p>
          <a:p>
            <a:pPr marL="227013" indent="-227013">
              <a:buFont typeface="Wingdings" panose="05000000000000000000" pitchFamily="2" charset="2"/>
              <a:buChar char="§"/>
            </a:pPr>
            <a:r>
              <a:rPr lang="en-US" dirty="0" smtClean="0"/>
              <a:t>Shelter</a:t>
            </a:r>
          </a:p>
          <a:p>
            <a:pPr marL="227013" indent="-227013">
              <a:buFont typeface="Wingdings" panose="05000000000000000000" pitchFamily="2" charset="2"/>
              <a:buChar char="§"/>
            </a:pPr>
            <a:r>
              <a:rPr lang="en-US" dirty="0" smtClean="0"/>
              <a:t>Transportation</a:t>
            </a:r>
          </a:p>
          <a:p>
            <a:pPr marL="227013" indent="-227013">
              <a:buFont typeface="Wingdings" panose="05000000000000000000" pitchFamily="2" charset="2"/>
              <a:buChar char="§"/>
            </a:pPr>
            <a:r>
              <a:rPr lang="en-US" dirty="0" smtClean="0"/>
              <a:t>Health care</a:t>
            </a:r>
          </a:p>
          <a:p>
            <a:pPr marL="227013" indent="-227013">
              <a:buFont typeface="Wingdings" panose="05000000000000000000" pitchFamily="2" charset="2"/>
              <a:buChar char="§"/>
            </a:pPr>
            <a:r>
              <a:rPr lang="en-US" dirty="0" smtClean="0"/>
              <a:t>Safe environments</a:t>
            </a:r>
          </a:p>
          <a:p>
            <a:pPr marL="227013" indent="-227013">
              <a:buFont typeface="Wingdings" panose="05000000000000000000" pitchFamily="2" charset="2"/>
              <a:buChar char="§"/>
            </a:pPr>
            <a:endParaRPr lang="en-US" dirty="0"/>
          </a:p>
        </p:txBody>
      </p:sp>
      <p:sp>
        <p:nvSpPr>
          <p:cNvPr id="4" name="Down Arrow 3"/>
          <p:cNvSpPr/>
          <p:nvPr/>
        </p:nvSpPr>
        <p:spPr>
          <a:xfrm>
            <a:off x="4343851" y="1934275"/>
            <a:ext cx="742384" cy="323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Socioeconomic status</a:t>
            </a:r>
            <a:endParaRPr lang="en-US" dirty="0"/>
          </a:p>
        </p:txBody>
      </p:sp>
      <p:sp>
        <p:nvSpPr>
          <p:cNvPr id="5" name="Rounded Rectangle 4"/>
          <p:cNvSpPr/>
          <p:nvPr/>
        </p:nvSpPr>
        <p:spPr>
          <a:xfrm>
            <a:off x="6161256" y="2055261"/>
            <a:ext cx="4612741" cy="1003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 rates of nearly </a:t>
            </a:r>
            <a:r>
              <a:rPr lang="en-US" dirty="0"/>
              <a:t>every major health risk factor or health-damaging process</a:t>
            </a:r>
          </a:p>
        </p:txBody>
      </p:sp>
      <p:sp>
        <p:nvSpPr>
          <p:cNvPr id="6" name="Rounded Rectangle 5"/>
          <p:cNvSpPr/>
          <p:nvPr/>
        </p:nvSpPr>
        <p:spPr>
          <a:xfrm>
            <a:off x="6935328" y="3839495"/>
            <a:ext cx="3060071" cy="1067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a:t>
            </a:r>
            <a:r>
              <a:rPr lang="en-US" dirty="0"/>
              <a:t>inequities over the entire life course</a:t>
            </a:r>
          </a:p>
        </p:txBody>
      </p:sp>
      <p:sp>
        <p:nvSpPr>
          <p:cNvPr id="7" name="Down Arrow 6"/>
          <p:cNvSpPr/>
          <p:nvPr/>
        </p:nvSpPr>
        <p:spPr>
          <a:xfrm>
            <a:off x="8347668" y="3113993"/>
            <a:ext cx="235389" cy="657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22669" y="5347293"/>
            <a:ext cx="8807621" cy="830997"/>
          </a:xfrm>
          <a:prstGeom prst="rect">
            <a:avLst/>
          </a:prstGeom>
          <a:noFill/>
        </p:spPr>
        <p:txBody>
          <a:bodyPr wrap="square" rtlCol="0">
            <a:spAutoFit/>
          </a:bodyPr>
          <a:lstStyle/>
          <a:p>
            <a:pPr algn="just"/>
            <a:r>
              <a:rPr lang="en-US" sz="1600" dirty="0"/>
              <a:t>“impact of </a:t>
            </a:r>
            <a:r>
              <a:rPr lang="en-US" sz="1600" dirty="0" smtClean="0"/>
              <a:t>material and </a:t>
            </a:r>
            <a:r>
              <a:rPr lang="en-US" sz="1600" dirty="0"/>
              <a:t>psychological stresses imposed by social inequities and </a:t>
            </a:r>
            <a:r>
              <a:rPr lang="en-US" sz="1600" dirty="0" smtClean="0"/>
              <a:t>marginalization is </a:t>
            </a:r>
            <a:r>
              <a:rPr lang="en-US" sz="1600" dirty="0"/>
              <a:t>felt most intensely during perinatal/early childhood and puberty</a:t>
            </a:r>
            <a:r>
              <a:rPr lang="en-US" sz="1600" dirty="0" smtClean="0"/>
              <a:t>/ adolescent </a:t>
            </a:r>
            <a:r>
              <a:rPr lang="en-US" sz="1600" dirty="0"/>
              <a:t>periods, when developmental genes are expressed and interact </a:t>
            </a:r>
            <a:r>
              <a:rPr lang="en-US" sz="1600" dirty="0" smtClean="0"/>
              <a:t>with social-physical </a:t>
            </a:r>
            <a:r>
              <a:rPr lang="en-US" sz="1600" dirty="0"/>
              <a:t>environments</a:t>
            </a:r>
            <a:r>
              <a:rPr lang="en-US" sz="1600" dirty="0" smtClean="0"/>
              <a:t>.” </a:t>
            </a:r>
            <a:r>
              <a:rPr lang="en-US" sz="1600" dirty="0" err="1"/>
              <a:t>Furumoto</a:t>
            </a:r>
            <a:r>
              <a:rPr lang="en-US" sz="1600" dirty="0"/>
              <a:t>-Dawson et al. (2007</a:t>
            </a:r>
            <a:r>
              <a:rPr lang="en-US" sz="1600" dirty="0" smtClean="0"/>
              <a:t>)</a:t>
            </a:r>
            <a:endParaRPr lang="en-US" sz="1600" dirty="0"/>
          </a:p>
        </p:txBody>
      </p:sp>
    </p:spTree>
    <p:extLst>
      <p:ext uri="{BB962C8B-B14F-4D97-AF65-F5344CB8AC3E}">
        <p14:creationId xmlns:p14="http://schemas.microsoft.com/office/powerpoint/2010/main" val="2173249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43845"/>
          </a:xfrm>
        </p:spPr>
        <p:txBody>
          <a:bodyPr>
            <a:normAutofit/>
          </a:bodyPr>
          <a:lstStyle/>
          <a:p>
            <a:r>
              <a:rPr lang="en-US" sz="4000" dirty="0"/>
              <a:t>Health-Risk Behaviors</a:t>
            </a:r>
          </a:p>
        </p:txBody>
      </p:sp>
      <p:sp>
        <p:nvSpPr>
          <p:cNvPr id="8" name="Rectangle 7"/>
          <p:cNvSpPr/>
          <p:nvPr/>
        </p:nvSpPr>
        <p:spPr>
          <a:xfrm>
            <a:off x="4399983" y="1973655"/>
            <a:ext cx="3186821" cy="39563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dirty="0" smtClean="0"/>
              <a:t>Tobacco use</a:t>
            </a:r>
          </a:p>
          <a:p>
            <a:pPr algn="ctr">
              <a:lnSpc>
                <a:spcPct val="150000"/>
              </a:lnSpc>
            </a:pPr>
            <a:r>
              <a:rPr lang="en-US" dirty="0" smtClean="0"/>
              <a:t>Illicit </a:t>
            </a:r>
            <a:r>
              <a:rPr lang="en-US" dirty="0"/>
              <a:t>drug </a:t>
            </a:r>
            <a:r>
              <a:rPr lang="en-US" dirty="0" smtClean="0"/>
              <a:t>use</a:t>
            </a:r>
          </a:p>
          <a:p>
            <a:pPr algn="ctr">
              <a:lnSpc>
                <a:spcPct val="150000"/>
              </a:lnSpc>
            </a:pPr>
            <a:r>
              <a:rPr lang="en-US" dirty="0" smtClean="0"/>
              <a:t>Obesity</a:t>
            </a:r>
            <a:endParaRPr lang="en-US" dirty="0"/>
          </a:p>
          <a:p>
            <a:pPr algn="ctr">
              <a:lnSpc>
                <a:spcPct val="150000"/>
              </a:lnSpc>
            </a:pPr>
            <a:r>
              <a:rPr lang="en-US" dirty="0" smtClean="0"/>
              <a:t>Physical inactivity</a:t>
            </a:r>
          </a:p>
          <a:p>
            <a:pPr algn="ctr">
              <a:lnSpc>
                <a:spcPct val="150000"/>
              </a:lnSpc>
            </a:pPr>
            <a:r>
              <a:rPr lang="en-US" dirty="0" smtClean="0"/>
              <a:t>Sexual </a:t>
            </a:r>
            <a:r>
              <a:rPr lang="en-US" dirty="0"/>
              <a:t>risk </a:t>
            </a:r>
            <a:r>
              <a:rPr lang="en-US" dirty="0" smtClean="0"/>
              <a:t>taking</a:t>
            </a:r>
          </a:p>
          <a:p>
            <a:pPr algn="ctr">
              <a:lnSpc>
                <a:spcPct val="150000"/>
              </a:lnSpc>
            </a:pPr>
            <a:r>
              <a:rPr lang="en-US" dirty="0" smtClean="0"/>
              <a:t>Driving </a:t>
            </a:r>
            <a:r>
              <a:rPr lang="en-US" dirty="0"/>
              <a:t>while </a:t>
            </a:r>
            <a:r>
              <a:rPr lang="en-US" dirty="0" smtClean="0"/>
              <a:t>intoxicated</a:t>
            </a:r>
          </a:p>
          <a:p>
            <a:pPr algn="ctr">
              <a:lnSpc>
                <a:spcPct val="150000"/>
              </a:lnSpc>
            </a:pPr>
            <a:r>
              <a:rPr lang="en-US" dirty="0" smtClean="0"/>
              <a:t>Not wearing a helmet</a:t>
            </a:r>
          </a:p>
          <a:p>
            <a:pPr algn="ctr">
              <a:lnSpc>
                <a:spcPct val="150000"/>
              </a:lnSpc>
            </a:pPr>
            <a:r>
              <a:rPr lang="en-US" dirty="0" smtClean="0"/>
              <a:t>others</a:t>
            </a:r>
            <a:endParaRPr lang="en-US" dirty="0"/>
          </a:p>
        </p:txBody>
      </p:sp>
      <p:sp>
        <p:nvSpPr>
          <p:cNvPr id="9" name="Down Arrow 8"/>
          <p:cNvSpPr/>
          <p:nvPr/>
        </p:nvSpPr>
        <p:spPr>
          <a:xfrm>
            <a:off x="2842787"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Socioeconomic status</a:t>
            </a:r>
            <a:endParaRPr lang="en-US" dirty="0"/>
          </a:p>
        </p:txBody>
      </p:sp>
      <p:sp>
        <p:nvSpPr>
          <p:cNvPr id="10" name="Down Arrow 9"/>
          <p:cNvSpPr/>
          <p:nvPr/>
        </p:nvSpPr>
        <p:spPr>
          <a:xfrm rot="10800000">
            <a:off x="8229600"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Risky Behavior</a:t>
            </a:r>
            <a:endParaRPr lang="en-US" dirty="0"/>
          </a:p>
        </p:txBody>
      </p:sp>
    </p:spTree>
    <p:extLst>
      <p:ext uri="{BB962C8B-B14F-4D97-AF65-F5344CB8AC3E}">
        <p14:creationId xmlns:p14="http://schemas.microsoft.com/office/powerpoint/2010/main" val="50093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16272"/>
          </a:xfrm>
        </p:spPr>
        <p:txBody>
          <a:bodyPr>
            <a:normAutofit/>
          </a:bodyPr>
          <a:lstStyle/>
          <a:p>
            <a:r>
              <a:rPr lang="en-US" sz="4000" dirty="0"/>
              <a:t>Psychosocial Risk Factors</a:t>
            </a:r>
          </a:p>
        </p:txBody>
      </p:sp>
      <p:sp>
        <p:nvSpPr>
          <p:cNvPr id="3" name="Content Placeholder 2"/>
          <p:cNvSpPr>
            <a:spLocks noGrp="1"/>
          </p:cNvSpPr>
          <p:nvPr>
            <p:ph idx="1"/>
          </p:nvPr>
        </p:nvSpPr>
        <p:spPr>
          <a:xfrm>
            <a:off x="1097280" y="1845734"/>
            <a:ext cx="10058400" cy="4392104"/>
          </a:xfrm>
        </p:spPr>
        <p:txBody>
          <a:bodyPr>
            <a:normAutofit fontScale="92500" lnSpcReduction="10000"/>
          </a:bodyPr>
          <a:lstStyle/>
          <a:p>
            <a:pPr marL="271463" indent="-271463">
              <a:buFont typeface="Wingdings" panose="05000000000000000000" pitchFamily="2" charset="2"/>
              <a:buChar char="§"/>
            </a:pPr>
            <a:r>
              <a:rPr lang="en-US" dirty="0" smtClean="0"/>
              <a:t>Stress (both acute and chronic)</a:t>
            </a:r>
          </a:p>
          <a:p>
            <a:pPr marL="271463" indent="-271463">
              <a:buFont typeface="Wingdings" panose="05000000000000000000" pitchFamily="2" charset="2"/>
              <a:buChar char="§"/>
            </a:pPr>
            <a:r>
              <a:rPr lang="en-US" dirty="0" smtClean="0"/>
              <a:t>Personality factors</a:t>
            </a:r>
          </a:p>
          <a:p>
            <a:pPr marL="564071" lvl="1" indent="-271463">
              <a:buFont typeface="Wingdings" panose="05000000000000000000" pitchFamily="2" charset="2"/>
              <a:buChar char="§"/>
            </a:pPr>
            <a:r>
              <a:rPr lang="en-US" dirty="0" smtClean="0"/>
              <a:t>traumatic life events</a:t>
            </a:r>
          </a:p>
          <a:p>
            <a:pPr marL="564071" lvl="1" indent="-271463">
              <a:buFont typeface="Wingdings" panose="05000000000000000000" pitchFamily="2" charset="2"/>
              <a:buChar char="§"/>
            </a:pPr>
            <a:r>
              <a:rPr lang="en-US" dirty="0" smtClean="0"/>
              <a:t>coping and resilience</a:t>
            </a:r>
          </a:p>
          <a:p>
            <a:pPr marL="564071" lvl="1" indent="-271463">
              <a:buFont typeface="Wingdings" panose="05000000000000000000" pitchFamily="2" charset="2"/>
              <a:buChar char="§"/>
            </a:pPr>
            <a:r>
              <a:rPr lang="en-US" dirty="0" smtClean="0"/>
              <a:t>self-efficacy</a:t>
            </a:r>
          </a:p>
          <a:p>
            <a:pPr marL="564071" lvl="1" indent="-271463">
              <a:buFont typeface="Wingdings" panose="05000000000000000000" pitchFamily="2" charset="2"/>
              <a:buChar char="§"/>
            </a:pPr>
            <a:r>
              <a:rPr lang="en-US" dirty="0" smtClean="0"/>
              <a:t>self-esteem</a:t>
            </a:r>
          </a:p>
          <a:p>
            <a:pPr marL="564071" lvl="1" indent="-271463">
              <a:buFont typeface="Wingdings" panose="05000000000000000000" pitchFamily="2" charset="2"/>
              <a:buChar char="§"/>
            </a:pPr>
            <a:r>
              <a:rPr lang="en-US" dirty="0" smtClean="0"/>
              <a:t>cynical hostility</a:t>
            </a:r>
          </a:p>
          <a:p>
            <a:pPr marL="564071" lvl="1" indent="-271463">
              <a:buFont typeface="Wingdings" panose="05000000000000000000" pitchFamily="2" charset="2"/>
              <a:buChar char="§"/>
            </a:pPr>
            <a:r>
              <a:rPr lang="en-US" dirty="0" smtClean="0"/>
              <a:t>Hopelessness</a:t>
            </a:r>
          </a:p>
          <a:p>
            <a:pPr marL="271463" indent="-271463">
              <a:buFont typeface="Wingdings" panose="05000000000000000000" pitchFamily="2" charset="2"/>
              <a:buChar char="§"/>
            </a:pPr>
            <a:r>
              <a:rPr lang="en-US" dirty="0" smtClean="0"/>
              <a:t>Social relationships</a:t>
            </a:r>
          </a:p>
          <a:p>
            <a:pPr marL="564071" lvl="1" indent="-271463">
              <a:buFont typeface="Wingdings" panose="05000000000000000000" pitchFamily="2" charset="2"/>
              <a:buChar char="§"/>
            </a:pPr>
            <a:r>
              <a:rPr lang="en-US" dirty="0" smtClean="0"/>
              <a:t>social support</a:t>
            </a:r>
          </a:p>
          <a:p>
            <a:pPr marL="564071" lvl="1" indent="-271463">
              <a:buFont typeface="Wingdings" panose="05000000000000000000" pitchFamily="2" charset="2"/>
              <a:buChar char="§"/>
            </a:pPr>
            <a:r>
              <a:rPr lang="en-US" dirty="0" smtClean="0"/>
              <a:t>social networks</a:t>
            </a:r>
          </a:p>
          <a:p>
            <a:pPr marL="564071" lvl="1" indent="-271463">
              <a:buFont typeface="Wingdings" panose="05000000000000000000" pitchFamily="2" charset="2"/>
              <a:buChar char="§"/>
            </a:pPr>
            <a:r>
              <a:rPr lang="en-US" dirty="0" smtClean="0"/>
              <a:t>sense of job control</a:t>
            </a:r>
          </a:p>
          <a:p>
            <a:pPr marL="564071" lvl="1" indent="-271463">
              <a:buFont typeface="Wingdings" panose="05000000000000000000" pitchFamily="2" charset="2"/>
              <a:buChar char="§"/>
            </a:pPr>
            <a:r>
              <a:rPr lang="en-US" dirty="0" smtClean="0"/>
              <a:t>experiences of discrimination</a:t>
            </a:r>
          </a:p>
          <a:p>
            <a:pPr marL="564071" lvl="1" indent="-271463">
              <a:buFont typeface="Wingdings" panose="05000000000000000000" pitchFamily="2" charset="2"/>
              <a:buChar char="§"/>
            </a:pPr>
            <a:r>
              <a:rPr lang="en-US" dirty="0"/>
              <a:t>use of risky behaviors as a form of self-medication</a:t>
            </a:r>
          </a:p>
        </p:txBody>
      </p:sp>
      <p:sp>
        <p:nvSpPr>
          <p:cNvPr id="4" name="Down Arrow 3"/>
          <p:cNvSpPr/>
          <p:nvPr/>
        </p:nvSpPr>
        <p:spPr>
          <a:xfrm>
            <a:off x="6581868" y="2064191"/>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Socioeconomic status</a:t>
            </a:r>
            <a:endParaRPr lang="en-US" dirty="0"/>
          </a:p>
        </p:txBody>
      </p:sp>
      <p:sp>
        <p:nvSpPr>
          <p:cNvPr id="5" name="Down Arrow 4"/>
          <p:cNvSpPr/>
          <p:nvPr/>
        </p:nvSpPr>
        <p:spPr>
          <a:xfrm rot="10800000">
            <a:off x="8229600" y="2109458"/>
            <a:ext cx="914400" cy="3748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Risk Factors</a:t>
            </a:r>
            <a:endParaRPr lang="en-US" dirty="0"/>
          </a:p>
        </p:txBody>
      </p:sp>
    </p:spTree>
    <p:extLst>
      <p:ext uri="{BB962C8B-B14F-4D97-AF65-F5344CB8AC3E}">
        <p14:creationId xmlns:p14="http://schemas.microsoft.com/office/powerpoint/2010/main" val="124890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43845"/>
          </a:xfrm>
        </p:spPr>
        <p:txBody>
          <a:bodyPr>
            <a:normAutofit/>
          </a:bodyPr>
          <a:lstStyle/>
          <a:p>
            <a:r>
              <a:rPr lang="en-US" sz="4000" dirty="0"/>
              <a:t>Neighborhood Factors</a:t>
            </a:r>
          </a:p>
        </p:txBody>
      </p:sp>
      <p:sp>
        <p:nvSpPr>
          <p:cNvPr id="3" name="Content Placeholder 2"/>
          <p:cNvSpPr>
            <a:spLocks noGrp="1"/>
          </p:cNvSpPr>
          <p:nvPr>
            <p:ph idx="1"/>
          </p:nvPr>
        </p:nvSpPr>
        <p:spPr>
          <a:xfrm>
            <a:off x="1097280" y="2127564"/>
            <a:ext cx="10058400" cy="3741530"/>
          </a:xfrm>
        </p:spPr>
        <p:txBody>
          <a:bodyPr/>
          <a:lstStyle/>
          <a:p>
            <a:pPr marL="271463" indent="-271463">
              <a:lnSpc>
                <a:spcPct val="100000"/>
              </a:lnSpc>
              <a:buFont typeface="Wingdings" panose="05000000000000000000" pitchFamily="2" charset="2"/>
              <a:buChar char="§"/>
            </a:pPr>
            <a:r>
              <a:rPr lang="en-US" dirty="0" smtClean="0"/>
              <a:t>the </a:t>
            </a:r>
            <a:r>
              <a:rPr lang="en-US" dirty="0"/>
              <a:t>physical infrastructure and environment shared by residents,</a:t>
            </a:r>
          </a:p>
          <a:p>
            <a:pPr marL="271463" indent="-271463">
              <a:lnSpc>
                <a:spcPct val="100000"/>
              </a:lnSpc>
              <a:buFont typeface="Wingdings" panose="05000000000000000000" pitchFamily="2" charset="2"/>
              <a:buChar char="§"/>
            </a:pPr>
            <a:r>
              <a:rPr lang="en-US" dirty="0"/>
              <a:t>including water, air, and street and sidewalk </a:t>
            </a:r>
            <a:r>
              <a:rPr lang="en-US" dirty="0" smtClean="0"/>
              <a:t>conditions</a:t>
            </a:r>
          </a:p>
          <a:p>
            <a:pPr marL="271463" indent="-271463">
              <a:lnSpc>
                <a:spcPct val="100000"/>
              </a:lnSpc>
              <a:buFont typeface="Wingdings" panose="05000000000000000000" pitchFamily="2" charset="2"/>
              <a:buChar char="§"/>
            </a:pPr>
            <a:r>
              <a:rPr lang="en-US" dirty="0" smtClean="0"/>
              <a:t>the </a:t>
            </a:r>
            <a:r>
              <a:rPr lang="en-US" dirty="0"/>
              <a:t>level of risk in </a:t>
            </a:r>
            <a:r>
              <a:rPr lang="en-US" dirty="0" smtClean="0"/>
              <a:t>the environments </a:t>
            </a:r>
            <a:r>
              <a:rPr lang="en-US" dirty="0"/>
              <a:t>in which people work, play, and </a:t>
            </a:r>
            <a:r>
              <a:rPr lang="en-US" dirty="0" smtClean="0"/>
              <a:t>rest</a:t>
            </a:r>
          </a:p>
          <a:p>
            <a:pPr marL="271463" indent="-271463">
              <a:lnSpc>
                <a:spcPct val="100000"/>
              </a:lnSpc>
              <a:buFont typeface="Wingdings" panose="05000000000000000000" pitchFamily="2" charset="2"/>
              <a:buChar char="§"/>
            </a:pPr>
            <a:r>
              <a:rPr lang="en-US" dirty="0" smtClean="0"/>
              <a:t>the </a:t>
            </a:r>
            <a:r>
              <a:rPr lang="en-US" dirty="0"/>
              <a:t>quality of public </a:t>
            </a:r>
            <a:r>
              <a:rPr lang="en-US" dirty="0" smtClean="0"/>
              <a:t>and private </a:t>
            </a:r>
            <a:r>
              <a:rPr lang="en-US" dirty="0"/>
              <a:t>services provided to residents, such as garbage removal, police protection</a:t>
            </a:r>
            <a:r>
              <a:rPr lang="en-US" dirty="0" smtClean="0"/>
              <a:t>, and </a:t>
            </a:r>
            <a:r>
              <a:rPr lang="en-US" dirty="0"/>
              <a:t>social </a:t>
            </a:r>
            <a:r>
              <a:rPr lang="en-US" dirty="0" smtClean="0"/>
              <a:t>services</a:t>
            </a:r>
          </a:p>
          <a:p>
            <a:pPr marL="271463" indent="-271463">
              <a:lnSpc>
                <a:spcPct val="100000"/>
              </a:lnSpc>
              <a:buFont typeface="Wingdings" panose="05000000000000000000" pitchFamily="2" charset="2"/>
              <a:buChar char="§"/>
            </a:pPr>
            <a:r>
              <a:rPr lang="en-US" dirty="0" smtClean="0"/>
              <a:t>sociocultural </a:t>
            </a:r>
            <a:r>
              <a:rPr lang="en-US" dirty="0"/>
              <a:t>features of neighborhoods, </a:t>
            </a:r>
            <a:r>
              <a:rPr lang="en-US" dirty="0" smtClean="0"/>
              <a:t>including norms</a:t>
            </a:r>
            <a:r>
              <a:rPr lang="en-US" dirty="0"/>
              <a:t>, values, social cohesion, social networks, and civic </a:t>
            </a:r>
            <a:r>
              <a:rPr lang="en-US" dirty="0" smtClean="0"/>
              <a:t>engagement</a:t>
            </a:r>
          </a:p>
          <a:p>
            <a:pPr marL="271463" indent="-271463">
              <a:lnSpc>
                <a:spcPct val="100000"/>
              </a:lnSpc>
              <a:buFont typeface="Wingdings" panose="05000000000000000000" pitchFamily="2" charset="2"/>
              <a:buChar char="§"/>
            </a:pPr>
            <a:r>
              <a:rPr lang="en-US" dirty="0" smtClean="0"/>
              <a:t>the </a:t>
            </a:r>
            <a:r>
              <a:rPr lang="en-US" dirty="0"/>
              <a:t>reputation of a neighborhood, which signals how it is perceived by </a:t>
            </a:r>
            <a:r>
              <a:rPr lang="en-US" dirty="0" smtClean="0"/>
              <a:t>residents and </a:t>
            </a:r>
            <a:r>
              <a:rPr lang="en-US" dirty="0"/>
              <a:t>nonresidents, and involves shared community morale.</a:t>
            </a:r>
          </a:p>
        </p:txBody>
      </p:sp>
    </p:spTree>
    <p:extLst>
      <p:ext uri="{BB962C8B-B14F-4D97-AF65-F5344CB8AC3E}">
        <p14:creationId xmlns:p14="http://schemas.microsoft.com/office/powerpoint/2010/main" val="407851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1951"/>
          </a:xfrm>
        </p:spPr>
        <p:txBody>
          <a:bodyPr>
            <a:normAutofit/>
          </a:bodyPr>
          <a:lstStyle/>
          <a:p>
            <a:r>
              <a:rPr lang="en-US" sz="4000" dirty="0"/>
              <a:t>Neighborhood Factors</a:t>
            </a:r>
          </a:p>
        </p:txBody>
      </p:sp>
      <p:sp>
        <p:nvSpPr>
          <p:cNvPr id="3" name="Content Placeholder 2"/>
          <p:cNvSpPr>
            <a:spLocks noGrp="1"/>
          </p:cNvSpPr>
          <p:nvPr>
            <p:ph idx="1"/>
          </p:nvPr>
        </p:nvSpPr>
        <p:spPr>
          <a:xfrm>
            <a:off x="1097280" y="2109456"/>
            <a:ext cx="10058400" cy="3759637"/>
          </a:xfrm>
        </p:spPr>
        <p:txBody>
          <a:bodyPr>
            <a:normAutofit/>
          </a:bodyPr>
          <a:lstStyle/>
          <a:p>
            <a:pPr algn="just">
              <a:lnSpc>
                <a:spcPct val="100000"/>
              </a:lnSpc>
            </a:pPr>
            <a:r>
              <a:rPr lang="en-US" dirty="0" smtClean="0"/>
              <a:t>- Many </a:t>
            </a:r>
            <a:r>
              <a:rPr lang="en-US" dirty="0"/>
              <a:t>features of the built environment and urban </a:t>
            </a:r>
            <a:r>
              <a:rPr lang="en-US" dirty="0" smtClean="0"/>
              <a:t>design (</a:t>
            </a:r>
            <a:r>
              <a:rPr lang="en-US" dirty="0"/>
              <a:t>including land-use patterns, sidewalks, transportation systems, and </a:t>
            </a:r>
            <a:r>
              <a:rPr lang="en-US" dirty="0" smtClean="0"/>
              <a:t>street connectivity</a:t>
            </a:r>
            <a:r>
              <a:rPr lang="en-US" dirty="0"/>
              <a:t>) are associated with physical activity and other features of </a:t>
            </a:r>
            <a:r>
              <a:rPr lang="en-US" dirty="0" smtClean="0"/>
              <a:t>mobility important </a:t>
            </a:r>
            <a:r>
              <a:rPr lang="en-US" dirty="0"/>
              <a:t>to </a:t>
            </a:r>
            <a:r>
              <a:rPr lang="en-US" dirty="0" smtClean="0"/>
              <a:t>health.</a:t>
            </a:r>
          </a:p>
          <a:p>
            <a:pPr algn="just">
              <a:lnSpc>
                <a:spcPct val="100000"/>
              </a:lnSpc>
            </a:pPr>
            <a:r>
              <a:rPr lang="en-US" dirty="0" smtClean="0"/>
              <a:t>- Neighborhood features </a:t>
            </a:r>
            <a:r>
              <a:rPr lang="en-US" dirty="0"/>
              <a:t>such as the absence of grocery stores and the types of food </a:t>
            </a:r>
            <a:r>
              <a:rPr lang="en-US" dirty="0" smtClean="0"/>
              <a:t>available are </a:t>
            </a:r>
            <a:r>
              <a:rPr lang="en-US" dirty="0"/>
              <a:t>associated with dietary features and obesity rates across communities</a:t>
            </a:r>
            <a:r>
              <a:rPr lang="en-US" dirty="0" smtClean="0"/>
              <a:t>.</a:t>
            </a:r>
          </a:p>
          <a:p>
            <a:pPr algn="just">
              <a:lnSpc>
                <a:spcPct val="100000"/>
              </a:lnSpc>
            </a:pPr>
            <a:r>
              <a:rPr lang="en-US" dirty="0" smtClean="0"/>
              <a:t>- One U.S</a:t>
            </a:r>
            <a:r>
              <a:rPr lang="en-US" dirty="0"/>
              <a:t>. study found that features of urban food deserts, such as distance </a:t>
            </a:r>
            <a:r>
              <a:rPr lang="en-US" dirty="0" smtClean="0"/>
              <a:t>between stores </a:t>
            </a:r>
            <a:r>
              <a:rPr lang="en-US" dirty="0"/>
              <a:t>and prices, were associated with obesity, and that price was the </a:t>
            </a:r>
            <a:r>
              <a:rPr lang="en-US" dirty="0" smtClean="0"/>
              <a:t>main driver </a:t>
            </a:r>
            <a:r>
              <a:rPr lang="en-US" dirty="0"/>
              <a:t>of this </a:t>
            </a:r>
            <a:r>
              <a:rPr lang="en-US" dirty="0" smtClean="0"/>
              <a:t>relationship.</a:t>
            </a:r>
          </a:p>
          <a:p>
            <a:pPr algn="just">
              <a:lnSpc>
                <a:spcPct val="100000"/>
              </a:lnSpc>
            </a:pPr>
            <a:r>
              <a:rPr lang="en-US" dirty="0" smtClean="0"/>
              <a:t>- Above </a:t>
            </a:r>
            <a:r>
              <a:rPr lang="en-US" dirty="0"/>
              <a:t>and beyond the individual characteristics of residents, </a:t>
            </a:r>
            <a:r>
              <a:rPr lang="en-US" dirty="0" smtClean="0"/>
              <a:t>neighborhood characteristics </a:t>
            </a:r>
            <a:r>
              <a:rPr lang="en-US" dirty="0"/>
              <a:t>produce both positive and negative impacts on health behaviors</a:t>
            </a:r>
            <a:r>
              <a:rPr lang="en-US" dirty="0" smtClean="0"/>
              <a:t>, health </a:t>
            </a:r>
            <a:r>
              <a:rPr lang="en-US" dirty="0"/>
              <a:t>status outcomes, and health </a:t>
            </a:r>
            <a:r>
              <a:rPr lang="en-US" dirty="0" smtClean="0"/>
              <a:t>inequities.</a:t>
            </a:r>
            <a:endParaRPr lang="en-US" dirty="0"/>
          </a:p>
          <a:p>
            <a:endParaRPr lang="en-US" dirty="0"/>
          </a:p>
        </p:txBody>
      </p:sp>
    </p:spTree>
    <p:extLst>
      <p:ext uri="{BB962C8B-B14F-4D97-AF65-F5344CB8AC3E}">
        <p14:creationId xmlns:p14="http://schemas.microsoft.com/office/powerpoint/2010/main" val="46912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3978"/>
          </a:xfrm>
        </p:spPr>
        <p:txBody>
          <a:bodyPr>
            <a:normAutofit/>
          </a:bodyPr>
          <a:lstStyle/>
          <a:p>
            <a:pPr algn="ctr"/>
            <a:r>
              <a:rPr lang="en-US" sz="4000" b="1" dirty="0"/>
              <a:t>Reverse Causality</a:t>
            </a:r>
          </a:p>
        </p:txBody>
      </p:sp>
      <p:graphicFrame>
        <p:nvGraphicFramePr>
          <p:cNvPr id="4" name="Diagram 3"/>
          <p:cNvGraphicFramePr/>
          <p:nvPr>
            <p:extLst>
              <p:ext uri="{D42A27DB-BD31-4B8C-83A1-F6EECF244321}">
                <p14:modId xmlns:p14="http://schemas.microsoft.com/office/powerpoint/2010/main" val="3534086856"/>
              </p:ext>
            </p:extLst>
          </p:nvPr>
        </p:nvGraphicFramePr>
        <p:xfrm>
          <a:off x="2876851" y="1162726"/>
          <a:ext cx="6022052" cy="315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702182024"/>
              </p:ext>
            </p:extLst>
          </p:nvPr>
        </p:nvGraphicFramePr>
        <p:xfrm>
          <a:off x="2876852" y="3250762"/>
          <a:ext cx="6022052" cy="3074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8889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55138"/>
            <a:ext cx="10058400" cy="3813956"/>
          </a:xfrm>
        </p:spPr>
        <p:txBody>
          <a:bodyPr>
            <a:normAutofit/>
          </a:bodyPr>
          <a:lstStyle/>
          <a:p>
            <a:pPr algn="ctr"/>
            <a:r>
              <a:rPr lang="en-US" sz="4000" dirty="0"/>
              <a:t>Pathophysiology</a:t>
            </a:r>
          </a:p>
        </p:txBody>
      </p:sp>
      <p:pic>
        <p:nvPicPr>
          <p:cNvPr id="1030" name="Picture 6" descr="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675" y="3119484"/>
            <a:ext cx="2749610" cy="274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87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1686"/>
          </a:xfrm>
        </p:spPr>
        <p:txBody>
          <a:bodyPr>
            <a:normAutofit/>
          </a:bodyPr>
          <a:lstStyle/>
          <a:p>
            <a:r>
              <a:rPr lang="en-US" sz="4000" dirty="0"/>
              <a:t>The </a:t>
            </a:r>
            <a:r>
              <a:rPr lang="en-US" sz="4000" dirty="0" smtClean="0"/>
              <a:t>Whitehall </a:t>
            </a:r>
            <a:r>
              <a:rPr lang="en-US" sz="4000" dirty="0"/>
              <a:t>study</a:t>
            </a:r>
          </a:p>
        </p:txBody>
      </p:sp>
      <p:pic>
        <p:nvPicPr>
          <p:cNvPr id="3074" name="Picture 2" descr="3d small people - trip 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998" y="2096173"/>
            <a:ext cx="3217682" cy="3217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280" y="2355994"/>
            <a:ext cx="5929459" cy="2613023"/>
          </a:xfrm>
          <a:prstGeom prst="rect">
            <a:avLst/>
          </a:prstGeom>
          <a:noFill/>
        </p:spPr>
        <p:txBody>
          <a:bodyPr wrap="square" rtlCol="0">
            <a:spAutoFit/>
          </a:bodyPr>
          <a:lstStyle/>
          <a:p>
            <a:pPr indent="274320" algn="just">
              <a:lnSpc>
                <a:spcPct val="130000"/>
              </a:lnSpc>
            </a:pPr>
            <a:r>
              <a:rPr lang="en-US" dirty="0"/>
              <a:t>The </a:t>
            </a:r>
            <a:r>
              <a:rPr lang="en-US" dirty="0" smtClean="0"/>
              <a:t>Whitehall </a:t>
            </a:r>
            <a:r>
              <a:rPr lang="en-US" dirty="0"/>
              <a:t>study demonstrated an inverse relationship </a:t>
            </a:r>
            <a:r>
              <a:rPr lang="en-US" dirty="0" smtClean="0"/>
              <a:t>between social </a:t>
            </a:r>
            <a:r>
              <a:rPr lang="en-US" dirty="0"/>
              <a:t>status and coronary heart disease (CHD) mortality among </a:t>
            </a:r>
            <a:r>
              <a:rPr lang="en-US" dirty="0" smtClean="0"/>
              <a:t>middle aged British </a:t>
            </a:r>
            <a:r>
              <a:rPr lang="en-US" dirty="0"/>
              <a:t>men with stable employment, such that those with lower </a:t>
            </a:r>
            <a:r>
              <a:rPr lang="en-US" dirty="0" smtClean="0"/>
              <a:t>social </a:t>
            </a:r>
            <a:r>
              <a:rPr lang="en-US" dirty="0"/>
              <a:t>status </a:t>
            </a:r>
            <a:r>
              <a:rPr lang="en-US" b="1" dirty="0"/>
              <a:t>based on occupation</a:t>
            </a:r>
            <a:r>
              <a:rPr lang="en-US" dirty="0"/>
              <a:t> had higher rates of mortality; this </a:t>
            </a:r>
            <a:r>
              <a:rPr lang="en-US" dirty="0" smtClean="0"/>
              <a:t>association remained </a:t>
            </a:r>
            <a:r>
              <a:rPr lang="en-US" dirty="0"/>
              <a:t>even after controlling for potential behavioral and </a:t>
            </a:r>
            <a:r>
              <a:rPr lang="en-US" dirty="0" smtClean="0"/>
              <a:t>laboratory-based confounders.</a:t>
            </a:r>
            <a:endParaRPr lang="en-US" dirty="0"/>
          </a:p>
        </p:txBody>
      </p:sp>
      <p:sp>
        <p:nvSpPr>
          <p:cNvPr id="5" name="Rectangle 4"/>
          <p:cNvSpPr/>
          <p:nvPr/>
        </p:nvSpPr>
        <p:spPr>
          <a:xfrm>
            <a:off x="1419677" y="5563184"/>
            <a:ext cx="9413606" cy="338554"/>
          </a:xfrm>
          <a:prstGeom prst="rect">
            <a:avLst/>
          </a:prstGeom>
        </p:spPr>
        <p:txBody>
          <a:bodyPr wrap="square">
            <a:spAutoFit/>
          </a:bodyPr>
          <a:lstStyle/>
          <a:p>
            <a:pPr algn="ctr"/>
            <a:r>
              <a:rPr lang="en-US" sz="1600" b="1" dirty="0" smtClean="0">
                <a:latin typeface="MinionPro-Regular"/>
              </a:rPr>
              <a:t>Lack </a:t>
            </a:r>
            <a:r>
              <a:rPr lang="en-US" sz="1600" b="1" dirty="0">
                <a:latin typeface="MinionPro-Regular"/>
              </a:rPr>
              <a:t>of material goods, health behaviors, illiteracy, or access to </a:t>
            </a:r>
            <a:r>
              <a:rPr lang="en-US" sz="1600" b="1" dirty="0" smtClean="0">
                <a:latin typeface="MinionPro-Regular"/>
              </a:rPr>
              <a:t>quality health care ???</a:t>
            </a:r>
            <a:endParaRPr lang="en-US" sz="1600" b="1" dirty="0"/>
          </a:p>
        </p:txBody>
      </p:sp>
    </p:spTree>
    <p:extLst>
      <p:ext uri="{BB962C8B-B14F-4D97-AF65-F5344CB8AC3E}">
        <p14:creationId xmlns:p14="http://schemas.microsoft.com/office/powerpoint/2010/main" val="270776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39408" y="377072"/>
            <a:ext cx="3967025" cy="5919189"/>
          </a:xfrm>
          <a:prstGeom prst="rect">
            <a:avLst/>
          </a:prstGeom>
        </p:spPr>
      </p:pic>
      <p:sp>
        <p:nvSpPr>
          <p:cNvPr id="7" name="Title 6"/>
          <p:cNvSpPr>
            <a:spLocks noGrp="1"/>
          </p:cNvSpPr>
          <p:nvPr>
            <p:ph type="title"/>
          </p:nvPr>
        </p:nvSpPr>
        <p:spPr>
          <a:xfrm>
            <a:off x="1097280" y="286603"/>
            <a:ext cx="10058400" cy="1193405"/>
          </a:xfrm>
        </p:spPr>
        <p:txBody>
          <a:bodyPr>
            <a:normAutofit/>
          </a:bodyPr>
          <a:lstStyle/>
          <a:p>
            <a:r>
              <a:rPr lang="en-US" sz="4000" dirty="0" err="1" smtClean="0"/>
              <a:t>Allostatic</a:t>
            </a:r>
            <a:r>
              <a:rPr lang="en-US" sz="4000" dirty="0" smtClean="0"/>
              <a:t> load</a:t>
            </a:r>
            <a:endParaRPr lang="en-US" sz="4000" dirty="0"/>
          </a:p>
        </p:txBody>
      </p:sp>
      <p:sp>
        <p:nvSpPr>
          <p:cNvPr id="8" name="TextBox 7"/>
          <p:cNvSpPr txBox="1"/>
          <p:nvPr/>
        </p:nvSpPr>
        <p:spPr>
          <a:xfrm>
            <a:off x="716438" y="1870306"/>
            <a:ext cx="6155703" cy="4425955"/>
          </a:xfrm>
          <a:prstGeom prst="rect">
            <a:avLst/>
          </a:prstGeom>
          <a:noFill/>
        </p:spPr>
        <p:txBody>
          <a:bodyPr wrap="square" rtlCol="0">
            <a:spAutoFit/>
          </a:bodyPr>
          <a:lstStyle/>
          <a:p>
            <a:pPr marL="285750" indent="-285750" algn="just">
              <a:lnSpc>
                <a:spcPct val="110000"/>
              </a:lnSpc>
              <a:spcAft>
                <a:spcPts val="1800"/>
              </a:spcAft>
              <a:buFont typeface="Wingdings" panose="05000000000000000000" pitchFamily="2" charset="2"/>
              <a:buChar char="§"/>
            </a:pPr>
            <a:r>
              <a:rPr lang="en-US" b="1" dirty="0" err="1"/>
              <a:t>Allostasis</a:t>
            </a:r>
            <a:r>
              <a:rPr lang="en-US" dirty="0"/>
              <a:t> refers to fluctuations in physiologic systems within the body to </a:t>
            </a:r>
            <a:r>
              <a:rPr lang="en-US" dirty="0" smtClean="0"/>
              <a:t>meet the </a:t>
            </a:r>
            <a:r>
              <a:rPr lang="en-US" dirty="0"/>
              <a:t>demands of external </a:t>
            </a:r>
            <a:r>
              <a:rPr lang="en-US" dirty="0" smtClean="0"/>
              <a:t>stressors.</a:t>
            </a:r>
          </a:p>
          <a:p>
            <a:pPr marL="285750" indent="-285750" algn="just">
              <a:lnSpc>
                <a:spcPct val="110000"/>
              </a:lnSpc>
              <a:spcAft>
                <a:spcPts val="1800"/>
              </a:spcAft>
              <a:buFont typeface="Wingdings" panose="05000000000000000000" pitchFamily="2" charset="2"/>
              <a:buChar char="§"/>
            </a:pPr>
            <a:r>
              <a:rPr lang="en-US" dirty="0" err="1" smtClean="0"/>
              <a:t>Allostatic</a:t>
            </a:r>
            <a:r>
              <a:rPr lang="en-US" dirty="0" smtClean="0"/>
              <a:t> </a:t>
            </a:r>
            <a:r>
              <a:rPr lang="en-US" dirty="0"/>
              <a:t>systems </a:t>
            </a:r>
            <a:r>
              <a:rPr lang="en-US" dirty="0" smtClean="0"/>
              <a:t>allow individuals </a:t>
            </a:r>
            <a:r>
              <a:rPr lang="en-US" dirty="0"/>
              <a:t>to respond to a broad range of stressors, not only biologic, such </a:t>
            </a:r>
            <a:r>
              <a:rPr lang="en-US" dirty="0" smtClean="0"/>
              <a:t>as infection </a:t>
            </a:r>
            <a:r>
              <a:rPr lang="en-US" dirty="0"/>
              <a:t>or injury, but also to those stressors that may fall into the </a:t>
            </a:r>
            <a:r>
              <a:rPr lang="en-US" dirty="0" smtClean="0"/>
              <a:t>category of </a:t>
            </a:r>
            <a:r>
              <a:rPr lang="en-US" b="1" dirty="0"/>
              <a:t>social determinants of health</a:t>
            </a:r>
            <a:r>
              <a:rPr lang="en-US" dirty="0" smtClean="0"/>
              <a:t>.</a:t>
            </a:r>
          </a:p>
          <a:p>
            <a:pPr marL="285750" indent="-285750" algn="just">
              <a:lnSpc>
                <a:spcPct val="110000"/>
              </a:lnSpc>
              <a:spcAft>
                <a:spcPts val="1800"/>
              </a:spcAft>
              <a:buFont typeface="Wingdings" panose="05000000000000000000" pitchFamily="2" charset="2"/>
              <a:buChar char="§"/>
            </a:pPr>
            <a:r>
              <a:rPr lang="en-US" dirty="0" smtClean="0"/>
              <a:t>The </a:t>
            </a:r>
            <a:r>
              <a:rPr lang="en-US" dirty="0"/>
              <a:t>body’s response to any stressor </a:t>
            </a:r>
            <a:r>
              <a:rPr lang="en-US" dirty="0" smtClean="0"/>
              <a:t>should involve </a:t>
            </a:r>
            <a:r>
              <a:rPr lang="en-US" dirty="0"/>
              <a:t>both turning on an </a:t>
            </a:r>
            <a:r>
              <a:rPr lang="en-US" dirty="0" err="1"/>
              <a:t>allostatic</a:t>
            </a:r>
            <a:r>
              <a:rPr lang="en-US" dirty="0"/>
              <a:t> response and turning off the </a:t>
            </a:r>
            <a:r>
              <a:rPr lang="en-US" dirty="0" smtClean="0"/>
              <a:t>response once </a:t>
            </a:r>
            <a:r>
              <a:rPr lang="en-US" dirty="0"/>
              <a:t>the stressor has </a:t>
            </a:r>
            <a:r>
              <a:rPr lang="en-US" dirty="0" smtClean="0"/>
              <a:t>passed.</a:t>
            </a:r>
          </a:p>
          <a:p>
            <a:pPr marL="285750" indent="-285750" algn="just">
              <a:lnSpc>
                <a:spcPct val="110000"/>
              </a:lnSpc>
              <a:spcAft>
                <a:spcPts val="1800"/>
              </a:spcAft>
              <a:buFont typeface="Wingdings" panose="05000000000000000000" pitchFamily="2" charset="2"/>
              <a:buChar char="§"/>
            </a:pPr>
            <a:r>
              <a:rPr lang="en-US" dirty="0"/>
              <a:t>Over time, the “wear and tear” that accumulates as a result of the </a:t>
            </a:r>
            <a:r>
              <a:rPr lang="en-US" dirty="0" smtClean="0"/>
              <a:t>chronic </a:t>
            </a:r>
            <a:r>
              <a:rPr lang="en-US" dirty="0" err="1" smtClean="0"/>
              <a:t>overactivity</a:t>
            </a:r>
            <a:r>
              <a:rPr lang="en-US" dirty="0" smtClean="0"/>
              <a:t> </a:t>
            </a:r>
            <a:r>
              <a:rPr lang="en-US" dirty="0"/>
              <a:t>or underactivity of </a:t>
            </a:r>
            <a:r>
              <a:rPr lang="en-US" dirty="0" err="1"/>
              <a:t>allostatic</a:t>
            </a:r>
            <a:r>
              <a:rPr lang="en-US" dirty="0"/>
              <a:t> systems is referred to as the </a:t>
            </a:r>
            <a:r>
              <a:rPr lang="en-US" b="1" dirty="0" err="1" smtClean="0"/>
              <a:t>allostatic</a:t>
            </a:r>
            <a:r>
              <a:rPr lang="en-US" b="1" dirty="0" smtClean="0"/>
              <a:t> load</a:t>
            </a:r>
            <a:r>
              <a:rPr lang="en-US" dirty="0" smtClean="0"/>
              <a:t>.</a:t>
            </a:r>
            <a:endParaRPr lang="en-US" dirty="0"/>
          </a:p>
        </p:txBody>
      </p:sp>
    </p:spTree>
    <p:extLst>
      <p:ext uri="{BB962C8B-B14F-4D97-AF65-F5344CB8AC3E}">
        <p14:creationId xmlns:p14="http://schemas.microsoft.com/office/powerpoint/2010/main" val="236951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294" y="993128"/>
            <a:ext cx="10906504" cy="4606394"/>
          </a:xfrm>
        </p:spPr>
      </p:pic>
      <p:sp>
        <p:nvSpPr>
          <p:cNvPr id="5" name="TextBox 4"/>
          <p:cNvSpPr txBox="1"/>
          <p:nvPr/>
        </p:nvSpPr>
        <p:spPr>
          <a:xfrm>
            <a:off x="10369485" y="6070862"/>
            <a:ext cx="1656507" cy="276999"/>
          </a:xfrm>
          <a:prstGeom prst="rect">
            <a:avLst/>
          </a:prstGeom>
          <a:noFill/>
        </p:spPr>
        <p:txBody>
          <a:bodyPr wrap="square" rtlCol="0">
            <a:spAutoFit/>
          </a:bodyPr>
          <a:lstStyle/>
          <a:p>
            <a:r>
              <a:rPr lang="en-US" sz="1200" dirty="0"/>
              <a:t>McEwen, B. S. (</a:t>
            </a:r>
            <a:r>
              <a:rPr lang="en-US" sz="1200" dirty="0" smtClean="0"/>
              <a:t>2016).</a:t>
            </a:r>
            <a:endParaRPr lang="en-US" sz="1200" dirty="0"/>
          </a:p>
        </p:txBody>
      </p:sp>
    </p:spTree>
    <p:extLst>
      <p:ext uri="{BB962C8B-B14F-4D97-AF65-F5344CB8AC3E}">
        <p14:creationId xmlns:p14="http://schemas.microsoft.com/office/powerpoint/2010/main" val="264649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162606"/>
            <a:ext cx="10058400" cy="4023360"/>
          </a:xfrm>
        </p:spPr>
        <p:txBody>
          <a:bodyPr/>
          <a:lstStyle/>
          <a:p>
            <a:r>
              <a:rPr lang="en-US" dirty="0"/>
              <a:t>•	Define the social determinants of NCDs</a:t>
            </a:r>
          </a:p>
          <a:p>
            <a:r>
              <a:rPr lang="en-US" dirty="0"/>
              <a:t>•	Discuss the  significance, high risk groups and health consequences of social </a:t>
            </a:r>
            <a:r>
              <a:rPr lang="en-US" dirty="0" smtClean="0"/>
              <a:t>	determinants </a:t>
            </a:r>
            <a:r>
              <a:rPr lang="en-US" dirty="0"/>
              <a:t>of NCDs</a:t>
            </a:r>
          </a:p>
          <a:p>
            <a:r>
              <a:rPr lang="en-US" dirty="0"/>
              <a:t>•	Material conditions needed for individual and community well-being</a:t>
            </a:r>
          </a:p>
          <a:p>
            <a:r>
              <a:rPr lang="en-US" dirty="0"/>
              <a:t>•	The relationship between SES and health-risk behaviors</a:t>
            </a:r>
          </a:p>
          <a:p>
            <a:r>
              <a:rPr lang="en-US" dirty="0"/>
              <a:t>•	Psychosocial risk factors influencing NCDs</a:t>
            </a:r>
          </a:p>
          <a:p>
            <a:r>
              <a:rPr lang="en-US" dirty="0"/>
              <a:t>•	Neighborhood factors influencing NCDs</a:t>
            </a:r>
          </a:p>
          <a:p>
            <a:r>
              <a:rPr lang="en-US" dirty="0"/>
              <a:t>•	Evidence-based approaches to improving the social determinants of NCDs</a:t>
            </a:r>
          </a:p>
          <a:p>
            <a:endParaRPr lang="en-US" dirty="0"/>
          </a:p>
        </p:txBody>
      </p:sp>
      <p:sp>
        <p:nvSpPr>
          <p:cNvPr id="4" name="Title 1"/>
          <p:cNvSpPr>
            <a:spLocks noGrp="1"/>
          </p:cNvSpPr>
          <p:nvPr>
            <p:ph type="title"/>
          </p:nvPr>
        </p:nvSpPr>
        <p:spPr>
          <a:xfrm>
            <a:off x="1097280" y="286603"/>
            <a:ext cx="10058400" cy="1450757"/>
          </a:xfrm>
        </p:spPr>
        <p:txBody>
          <a:bodyPr/>
          <a:lstStyle/>
          <a:p>
            <a:r>
              <a:rPr lang="en-US" dirty="0" smtClean="0"/>
              <a:t>Objectives</a:t>
            </a:r>
            <a:endParaRPr lang="en-US" dirty="0"/>
          </a:p>
        </p:txBody>
      </p:sp>
    </p:spTree>
    <p:extLst>
      <p:ext uri="{BB962C8B-B14F-4D97-AF65-F5344CB8AC3E}">
        <p14:creationId xmlns:p14="http://schemas.microsoft.com/office/powerpoint/2010/main" val="83309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17512" y="405353"/>
            <a:ext cx="5157016" cy="6127423"/>
          </a:xfrm>
          <a:prstGeom prst="rect">
            <a:avLst/>
          </a:prstGeom>
        </p:spPr>
      </p:pic>
      <p:sp>
        <p:nvSpPr>
          <p:cNvPr id="8" name="TextBox 7"/>
          <p:cNvSpPr txBox="1"/>
          <p:nvPr/>
        </p:nvSpPr>
        <p:spPr>
          <a:xfrm>
            <a:off x="10369485" y="6070862"/>
            <a:ext cx="1656507" cy="276999"/>
          </a:xfrm>
          <a:prstGeom prst="rect">
            <a:avLst/>
          </a:prstGeom>
          <a:noFill/>
        </p:spPr>
        <p:txBody>
          <a:bodyPr wrap="square" rtlCol="0">
            <a:spAutoFit/>
          </a:bodyPr>
          <a:lstStyle/>
          <a:p>
            <a:r>
              <a:rPr lang="en-US" sz="1200" dirty="0"/>
              <a:t>McEwen, B. S. (</a:t>
            </a:r>
            <a:r>
              <a:rPr lang="en-US" sz="1200" dirty="0" smtClean="0"/>
              <a:t>2016).</a:t>
            </a:r>
            <a:endParaRPr lang="en-US" sz="1200" dirty="0"/>
          </a:p>
        </p:txBody>
      </p:sp>
    </p:spTree>
    <p:extLst>
      <p:ext uri="{BB962C8B-B14F-4D97-AF65-F5344CB8AC3E}">
        <p14:creationId xmlns:p14="http://schemas.microsoft.com/office/powerpoint/2010/main" val="153272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86202"/>
          </a:xfrm>
        </p:spPr>
        <p:txBody>
          <a:bodyPr>
            <a:normAutofit fontScale="90000"/>
          </a:bodyPr>
          <a:lstStyle/>
          <a:p>
            <a:r>
              <a:rPr lang="en-US" sz="4000" dirty="0"/>
              <a:t>M</a:t>
            </a:r>
            <a:r>
              <a:rPr lang="en-US" sz="4000" dirty="0" smtClean="0"/>
              <a:t>ediators </a:t>
            </a:r>
            <a:r>
              <a:rPr lang="en-US" sz="4000" dirty="0"/>
              <a:t>of </a:t>
            </a:r>
            <a:r>
              <a:rPr lang="en-US" sz="4000" dirty="0" err="1"/>
              <a:t>allostasis</a:t>
            </a:r>
            <a:r>
              <a:rPr lang="en-US" sz="4000" dirty="0"/>
              <a:t> involved in the stress response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69687" y="1225486"/>
            <a:ext cx="10485993" cy="5416536"/>
          </a:xfrm>
          <a:prstGeom prst="rect">
            <a:avLst/>
          </a:prstGeom>
        </p:spPr>
      </p:pic>
      <p:sp>
        <p:nvSpPr>
          <p:cNvPr id="5" name="TextBox 4"/>
          <p:cNvSpPr txBox="1"/>
          <p:nvPr/>
        </p:nvSpPr>
        <p:spPr>
          <a:xfrm>
            <a:off x="10613929" y="6612987"/>
            <a:ext cx="1656507" cy="276999"/>
          </a:xfrm>
          <a:prstGeom prst="rect">
            <a:avLst/>
          </a:prstGeom>
          <a:noFill/>
        </p:spPr>
        <p:txBody>
          <a:bodyPr wrap="square" rtlCol="0">
            <a:spAutoFit/>
          </a:bodyPr>
          <a:lstStyle/>
          <a:p>
            <a:r>
              <a:rPr lang="en-US" sz="1200" dirty="0"/>
              <a:t>McEwen, B. S. (</a:t>
            </a:r>
            <a:r>
              <a:rPr lang="en-US" sz="1200" dirty="0" smtClean="0"/>
              <a:t>2016).</a:t>
            </a:r>
            <a:endParaRPr lang="en-US" sz="1200" dirty="0"/>
          </a:p>
        </p:txBody>
      </p:sp>
    </p:spTree>
    <p:extLst>
      <p:ext uri="{BB962C8B-B14F-4D97-AF65-F5344CB8AC3E}">
        <p14:creationId xmlns:p14="http://schemas.microsoft.com/office/powerpoint/2010/main" val="1687109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49" y="286604"/>
            <a:ext cx="10505231" cy="665503"/>
          </a:xfrm>
        </p:spPr>
        <p:txBody>
          <a:bodyPr>
            <a:noAutofit/>
          </a:bodyPr>
          <a:lstStyle/>
          <a:p>
            <a:r>
              <a:rPr lang="en-US" sz="3600" dirty="0" smtClean="0"/>
              <a:t>Brain </a:t>
            </a:r>
            <a:r>
              <a:rPr lang="en-US" sz="3600" dirty="0"/>
              <a:t>regions that </a:t>
            </a:r>
            <a:r>
              <a:rPr lang="en-US" sz="3600" dirty="0" smtClean="0"/>
              <a:t>remodel dendrites </a:t>
            </a:r>
            <a:r>
              <a:rPr lang="en-US" sz="3600" dirty="0"/>
              <a:t>and synapses. </a:t>
            </a:r>
          </a:p>
        </p:txBody>
      </p:sp>
      <p:pic>
        <p:nvPicPr>
          <p:cNvPr id="4" name="Picture 3"/>
          <p:cNvPicPr>
            <a:picLocks noChangeAspect="1"/>
          </p:cNvPicPr>
          <p:nvPr/>
        </p:nvPicPr>
        <p:blipFill>
          <a:blip r:embed="rId2"/>
          <a:stretch>
            <a:fillRect/>
          </a:stretch>
        </p:blipFill>
        <p:spPr>
          <a:xfrm>
            <a:off x="1821601" y="1065230"/>
            <a:ext cx="8162925" cy="5638800"/>
          </a:xfrm>
          <a:prstGeom prst="rect">
            <a:avLst/>
          </a:prstGeom>
        </p:spPr>
      </p:pic>
      <p:sp>
        <p:nvSpPr>
          <p:cNvPr id="5" name="TextBox 4"/>
          <p:cNvSpPr txBox="1"/>
          <p:nvPr/>
        </p:nvSpPr>
        <p:spPr>
          <a:xfrm>
            <a:off x="10613929" y="6565530"/>
            <a:ext cx="1656507" cy="276999"/>
          </a:xfrm>
          <a:prstGeom prst="rect">
            <a:avLst/>
          </a:prstGeom>
          <a:noFill/>
        </p:spPr>
        <p:txBody>
          <a:bodyPr wrap="square" rtlCol="0">
            <a:spAutoFit/>
          </a:bodyPr>
          <a:lstStyle/>
          <a:p>
            <a:r>
              <a:rPr lang="en-US" sz="1200" dirty="0"/>
              <a:t>McEwen, B. S. (</a:t>
            </a:r>
            <a:r>
              <a:rPr lang="en-US" sz="1200" dirty="0" smtClean="0"/>
              <a:t>2016).</a:t>
            </a:r>
            <a:endParaRPr lang="en-US" sz="1200" dirty="0"/>
          </a:p>
        </p:txBody>
      </p:sp>
    </p:spTree>
    <p:extLst>
      <p:ext uri="{BB962C8B-B14F-4D97-AF65-F5344CB8AC3E}">
        <p14:creationId xmlns:p14="http://schemas.microsoft.com/office/powerpoint/2010/main" val="1458017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Allostatic</a:t>
            </a:r>
            <a:r>
              <a:rPr lang="en-US" dirty="0"/>
              <a:t> </a:t>
            </a:r>
            <a:r>
              <a:rPr lang="en-US" dirty="0" smtClean="0"/>
              <a:t>load (cont.)</a:t>
            </a:r>
            <a:endParaRPr lang="en-US" dirty="0"/>
          </a:p>
        </p:txBody>
      </p:sp>
      <p:sp>
        <p:nvSpPr>
          <p:cNvPr id="3" name="Content Placeholder 2"/>
          <p:cNvSpPr>
            <a:spLocks noGrp="1"/>
          </p:cNvSpPr>
          <p:nvPr>
            <p:ph idx="1"/>
          </p:nvPr>
        </p:nvSpPr>
        <p:spPr>
          <a:xfrm>
            <a:off x="1097280" y="2413262"/>
            <a:ext cx="10058400" cy="3455831"/>
          </a:xfrm>
        </p:spPr>
        <p:txBody>
          <a:bodyPr/>
          <a:lstStyle/>
          <a:p>
            <a:pPr marL="227013" indent="-227013">
              <a:lnSpc>
                <a:spcPct val="100000"/>
              </a:lnSpc>
              <a:spcAft>
                <a:spcPts val="1200"/>
              </a:spcAft>
              <a:buFont typeface="Wingdings" panose="05000000000000000000" pitchFamily="2" charset="2"/>
              <a:buChar char="§"/>
            </a:pPr>
            <a:r>
              <a:rPr lang="en-US" dirty="0"/>
              <a:t>A population-based, longitudinal study in the United States found </a:t>
            </a:r>
            <a:r>
              <a:rPr lang="en-US" dirty="0" smtClean="0"/>
              <a:t>that negative </a:t>
            </a:r>
            <a:r>
              <a:rPr lang="en-US" dirty="0"/>
              <a:t>life events and other types of stressors were more common in </a:t>
            </a:r>
            <a:r>
              <a:rPr lang="en-US" dirty="0" smtClean="0"/>
              <a:t>lower socioeconomic strata.</a:t>
            </a:r>
          </a:p>
          <a:p>
            <a:pPr marL="227013" indent="-227013">
              <a:lnSpc>
                <a:spcPct val="100000"/>
              </a:lnSpc>
              <a:spcAft>
                <a:spcPts val="1200"/>
              </a:spcAft>
              <a:buFont typeface="Wingdings" panose="05000000000000000000" pitchFamily="2" charset="2"/>
              <a:buChar char="§"/>
            </a:pPr>
            <a:r>
              <a:rPr lang="en-US" dirty="0"/>
              <a:t>D</a:t>
            </a:r>
            <a:r>
              <a:rPr lang="en-US" dirty="0" smtClean="0"/>
              <a:t>ecreased </a:t>
            </a:r>
            <a:r>
              <a:rPr lang="en-US" dirty="0"/>
              <a:t>ability </a:t>
            </a:r>
            <a:r>
              <a:rPr lang="en-US" dirty="0" smtClean="0"/>
              <a:t>to change </a:t>
            </a:r>
            <a:r>
              <a:rPr lang="en-US" dirty="0"/>
              <a:t>risk </a:t>
            </a:r>
            <a:r>
              <a:rPr lang="en-US" dirty="0" smtClean="0"/>
              <a:t>behaviors - </a:t>
            </a:r>
            <a:r>
              <a:rPr lang="en-US" dirty="0"/>
              <a:t>helplessness, hopelessness</a:t>
            </a:r>
            <a:r>
              <a:rPr lang="en-US" dirty="0" smtClean="0"/>
              <a:t>, fatalism</a:t>
            </a:r>
            <a:r>
              <a:rPr lang="en-US" dirty="0"/>
              <a:t>, low self-esteem, alienated </a:t>
            </a:r>
            <a:r>
              <a:rPr lang="en-US" dirty="0" smtClean="0"/>
              <a:t>labor</a:t>
            </a:r>
            <a:r>
              <a:rPr lang="en-US" dirty="0"/>
              <a:t>, hostility, anger, and </a:t>
            </a:r>
            <a:r>
              <a:rPr lang="en-US" dirty="0" smtClean="0"/>
              <a:t>passive coping.</a:t>
            </a:r>
          </a:p>
          <a:p>
            <a:pPr marL="227013" indent="-227013">
              <a:lnSpc>
                <a:spcPct val="100000"/>
              </a:lnSpc>
              <a:spcAft>
                <a:spcPts val="1200"/>
              </a:spcAft>
              <a:buFont typeface="Wingdings" panose="05000000000000000000" pitchFamily="2" charset="2"/>
              <a:buChar char="§"/>
            </a:pPr>
            <a:r>
              <a:rPr lang="en-US" dirty="0" smtClean="0"/>
              <a:t>“rooted </a:t>
            </a:r>
            <a:r>
              <a:rPr lang="en-US" dirty="0"/>
              <a:t>and shaped by adverse </a:t>
            </a:r>
            <a:r>
              <a:rPr lang="en-US" dirty="0" smtClean="0"/>
              <a:t>socio-economic conditions </a:t>
            </a:r>
            <a:r>
              <a:rPr lang="en-US" dirty="0"/>
              <a:t>during upbringing and adulthood, and . . . are related to </a:t>
            </a:r>
            <a:r>
              <a:rPr lang="en-US" dirty="0" smtClean="0"/>
              <a:t>adverse health </a:t>
            </a:r>
            <a:r>
              <a:rPr lang="en-US" dirty="0"/>
              <a:t>outcomes through complex psychological, behavioral and </a:t>
            </a:r>
            <a:r>
              <a:rPr lang="en-US" dirty="0" smtClean="0"/>
              <a:t>biological pathways</a:t>
            </a:r>
            <a:r>
              <a:rPr lang="en-US" dirty="0"/>
              <a:t>”</a:t>
            </a:r>
          </a:p>
        </p:txBody>
      </p:sp>
    </p:spTree>
    <p:extLst>
      <p:ext uri="{BB962C8B-B14F-4D97-AF65-F5344CB8AC3E}">
        <p14:creationId xmlns:p14="http://schemas.microsoft.com/office/powerpoint/2010/main" val="3145314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8767061"/>
              </p:ext>
            </p:extLst>
          </p:nvPr>
        </p:nvGraphicFramePr>
        <p:xfrm>
          <a:off x="642396" y="1913642"/>
          <a:ext cx="10968167" cy="136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6"/>
          <p:cNvSpPr>
            <a:spLocks noGrp="1"/>
          </p:cNvSpPr>
          <p:nvPr>
            <p:ph type="title"/>
          </p:nvPr>
        </p:nvSpPr>
        <p:spPr>
          <a:xfrm>
            <a:off x="1097280" y="286603"/>
            <a:ext cx="10058400" cy="1193405"/>
          </a:xfrm>
        </p:spPr>
        <p:txBody>
          <a:bodyPr>
            <a:normAutofit/>
          </a:bodyPr>
          <a:lstStyle/>
          <a:p>
            <a:r>
              <a:rPr lang="en-US" sz="4000" dirty="0" smtClean="0"/>
              <a:t>Childhood stressors - neuroplasticity</a:t>
            </a:r>
            <a:endParaRPr lang="en-US" sz="4000" dirty="0"/>
          </a:p>
        </p:txBody>
      </p:sp>
      <p:sp>
        <p:nvSpPr>
          <p:cNvPr id="9" name="TextBox 8"/>
          <p:cNvSpPr txBox="1"/>
          <p:nvPr/>
        </p:nvSpPr>
        <p:spPr>
          <a:xfrm>
            <a:off x="782424" y="3450211"/>
            <a:ext cx="9709609" cy="2769989"/>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
            </a:pPr>
            <a:r>
              <a:rPr lang="en-US" dirty="0" smtClean="0"/>
              <a:t>Can </a:t>
            </a:r>
            <a:r>
              <a:rPr lang="en-US" dirty="0"/>
              <a:t>affect patterns of emotional expression </a:t>
            </a:r>
            <a:r>
              <a:rPr lang="en-US" dirty="0" smtClean="0"/>
              <a:t>and regulation</a:t>
            </a:r>
            <a:r>
              <a:rPr lang="en-US" dirty="0"/>
              <a:t>, stress reactivity, recovery, coping, and perhaps even bodily </a:t>
            </a:r>
            <a:r>
              <a:rPr lang="en-US" dirty="0" smtClean="0"/>
              <a:t>aging</a:t>
            </a:r>
          </a:p>
          <a:p>
            <a:pPr marL="285750" indent="-285750" algn="just">
              <a:spcAft>
                <a:spcPts val="1200"/>
              </a:spcAft>
              <a:buFont typeface="Wingdings" panose="05000000000000000000" pitchFamily="2" charset="2"/>
              <a:buChar char="§"/>
            </a:pPr>
            <a:r>
              <a:rPr lang="en-US" dirty="0"/>
              <a:t>M</a:t>
            </a:r>
            <a:r>
              <a:rPr lang="en-US" dirty="0" smtClean="0"/>
              <a:t>ay </a:t>
            </a:r>
            <a:r>
              <a:rPr lang="en-US" dirty="0"/>
              <a:t>affect an individual’s ability to process new information </a:t>
            </a:r>
            <a:r>
              <a:rPr lang="en-US" dirty="0" smtClean="0"/>
              <a:t>and make </a:t>
            </a:r>
            <a:r>
              <a:rPr lang="en-US" dirty="0"/>
              <a:t>decisions on how best to approach </a:t>
            </a:r>
            <a:r>
              <a:rPr lang="en-US" dirty="0" smtClean="0"/>
              <a:t>challenges</a:t>
            </a:r>
          </a:p>
          <a:p>
            <a:pPr marL="285750" indent="-285750" algn="just">
              <a:spcAft>
                <a:spcPts val="1200"/>
              </a:spcAft>
              <a:buFont typeface="Wingdings" panose="05000000000000000000" pitchFamily="2" charset="2"/>
              <a:buChar char="§"/>
            </a:pPr>
            <a:r>
              <a:rPr lang="en-US" dirty="0" smtClean="0"/>
              <a:t>Can potentially </a:t>
            </a:r>
            <a:r>
              <a:rPr lang="en-US" dirty="0"/>
              <a:t>lead to elevated HPA activity and repeated stresses through </a:t>
            </a:r>
            <a:r>
              <a:rPr lang="en-US" dirty="0" smtClean="0"/>
              <a:t>a glucocorticoid cascade</a:t>
            </a:r>
          </a:p>
          <a:p>
            <a:pPr marL="285750" indent="-285750" algn="just">
              <a:spcAft>
                <a:spcPts val="1200"/>
              </a:spcAft>
              <a:buFont typeface="Wingdings" panose="05000000000000000000" pitchFamily="2" charset="2"/>
              <a:buChar char="§"/>
            </a:pPr>
            <a:r>
              <a:rPr lang="en-US" dirty="0" smtClean="0"/>
              <a:t>Change in major </a:t>
            </a:r>
            <a:r>
              <a:rPr lang="en-US" dirty="0"/>
              <a:t>regulatory </a:t>
            </a:r>
            <a:r>
              <a:rPr lang="en-US" dirty="0" smtClean="0"/>
              <a:t>system parameters</a:t>
            </a:r>
            <a:r>
              <a:rPr lang="en-US" dirty="0"/>
              <a:t>, including cardiovascular, metabolic, and inflammatory </a:t>
            </a:r>
            <a:r>
              <a:rPr lang="en-US" dirty="0" smtClean="0"/>
              <a:t>system parameters</a:t>
            </a:r>
            <a:endParaRPr lang="en-US" dirty="0"/>
          </a:p>
        </p:txBody>
      </p:sp>
    </p:spTree>
    <p:extLst>
      <p:ext uri="{BB962C8B-B14F-4D97-AF65-F5344CB8AC3E}">
        <p14:creationId xmlns:p14="http://schemas.microsoft.com/office/powerpoint/2010/main" val="468864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24842"/>
            <a:ext cx="10058400" cy="4140287"/>
          </a:xfrm>
        </p:spPr>
        <p:txBody>
          <a:bodyPr>
            <a:normAutofit/>
          </a:bodyPr>
          <a:lstStyle/>
          <a:p>
            <a:pPr marL="227013" indent="-227013" algn="just">
              <a:lnSpc>
                <a:spcPct val="100000"/>
              </a:lnSpc>
              <a:buFont typeface="Wingdings" panose="05000000000000000000" pitchFamily="2" charset="2"/>
              <a:buChar char="§"/>
            </a:pPr>
            <a:r>
              <a:rPr lang="en-US" dirty="0"/>
              <a:t>E</a:t>
            </a:r>
            <a:r>
              <a:rPr lang="en-US" dirty="0" smtClean="0"/>
              <a:t>arly childhood stress </a:t>
            </a:r>
            <a:r>
              <a:rPr lang="en-US" dirty="0"/>
              <a:t>and exposure to disadvantage establishes a health trajectory that </a:t>
            </a:r>
            <a:r>
              <a:rPr lang="en-US" dirty="0" smtClean="0"/>
              <a:t>is difficult </a:t>
            </a:r>
            <a:r>
              <a:rPr lang="en-US" dirty="0"/>
              <a:t>for an individual to change despite subsequent upward social </a:t>
            </a:r>
            <a:r>
              <a:rPr lang="en-US" dirty="0" smtClean="0"/>
              <a:t>mobility.</a:t>
            </a:r>
          </a:p>
          <a:p>
            <a:pPr marL="227013" indent="-227013" algn="just">
              <a:lnSpc>
                <a:spcPct val="100000"/>
              </a:lnSpc>
              <a:buFont typeface="Wingdings" panose="05000000000000000000" pitchFamily="2" charset="2"/>
              <a:buChar char="§"/>
            </a:pPr>
            <a:r>
              <a:rPr lang="en-US" dirty="0"/>
              <a:t>Independent of adult SES, childhood SES has been </a:t>
            </a:r>
            <a:r>
              <a:rPr lang="en-US" dirty="0" smtClean="0"/>
              <a:t>shown to </a:t>
            </a:r>
            <a:r>
              <a:rPr lang="en-US" dirty="0"/>
              <a:t>predict blood </a:t>
            </a:r>
            <a:r>
              <a:rPr lang="en-US" dirty="0" smtClean="0"/>
              <a:t>pressure.</a:t>
            </a:r>
          </a:p>
          <a:p>
            <a:pPr marL="227013" indent="-227013" algn="just">
              <a:lnSpc>
                <a:spcPct val="100000"/>
              </a:lnSpc>
              <a:buFont typeface="Wingdings" panose="05000000000000000000" pitchFamily="2" charset="2"/>
              <a:buChar char="§"/>
            </a:pPr>
            <a:r>
              <a:rPr lang="en-US" dirty="0"/>
              <a:t>There </a:t>
            </a:r>
            <a:r>
              <a:rPr lang="en-US" dirty="0" smtClean="0"/>
              <a:t>has also </a:t>
            </a:r>
            <a:r>
              <a:rPr lang="en-US" dirty="0"/>
              <a:t>been a suggested association with low SES in childhood and </a:t>
            </a:r>
            <a:r>
              <a:rPr lang="en-US" dirty="0" smtClean="0"/>
              <a:t>diminished cortisol-mediated </a:t>
            </a:r>
            <a:r>
              <a:rPr lang="en-US" dirty="0"/>
              <a:t>signaling through adulthood, which in turn </a:t>
            </a:r>
            <a:r>
              <a:rPr lang="en-US" dirty="0" smtClean="0"/>
              <a:t>facilitates excessive </a:t>
            </a:r>
            <a:r>
              <a:rPr lang="en-US" dirty="0"/>
              <a:t>inflammatory responding in cells of immune system and </a:t>
            </a:r>
            <a:r>
              <a:rPr lang="en-US" dirty="0" smtClean="0"/>
              <a:t>excessive cortisol </a:t>
            </a:r>
            <a:r>
              <a:rPr lang="en-US" dirty="0"/>
              <a:t>release by the HPA </a:t>
            </a:r>
            <a:r>
              <a:rPr lang="en-US" dirty="0" smtClean="0"/>
              <a:t>axis.</a:t>
            </a:r>
          </a:p>
          <a:p>
            <a:pPr marL="227013" indent="-227013" algn="just">
              <a:lnSpc>
                <a:spcPct val="100000"/>
              </a:lnSpc>
              <a:buFont typeface="Wingdings" panose="05000000000000000000" pitchFamily="2" charset="2"/>
              <a:buChar char="§"/>
            </a:pPr>
            <a:r>
              <a:rPr lang="en-US" dirty="0" smtClean="0"/>
              <a:t>Inflammatory markers </a:t>
            </a:r>
            <a:r>
              <a:rPr lang="en-US" dirty="0"/>
              <a:t>were found to be higher among adults who had low SES </a:t>
            </a:r>
            <a:r>
              <a:rPr lang="en-US" dirty="0" smtClean="0"/>
              <a:t>as children</a:t>
            </a:r>
            <a:r>
              <a:rPr lang="en-US" dirty="0"/>
              <a:t>, even after controlling for adult </a:t>
            </a:r>
            <a:r>
              <a:rPr lang="en-US" dirty="0" smtClean="0"/>
              <a:t>SES</a:t>
            </a:r>
          </a:p>
          <a:p>
            <a:pPr marL="227013" indent="-227013" algn="just">
              <a:lnSpc>
                <a:spcPct val="100000"/>
              </a:lnSpc>
              <a:buFont typeface="Wingdings" panose="05000000000000000000" pitchFamily="2" charset="2"/>
              <a:buChar char="§"/>
            </a:pPr>
            <a:r>
              <a:rPr lang="en-US" dirty="0"/>
              <a:t>A</a:t>
            </a:r>
            <a:r>
              <a:rPr lang="en-US" dirty="0" smtClean="0"/>
              <a:t>mong </a:t>
            </a:r>
            <a:r>
              <a:rPr lang="en-US" dirty="0"/>
              <a:t>British adult women, parent’s occupation status more was </a:t>
            </a:r>
            <a:r>
              <a:rPr lang="en-US" dirty="0" smtClean="0"/>
              <a:t>found to </a:t>
            </a:r>
            <a:r>
              <a:rPr lang="en-US" dirty="0"/>
              <a:t>have a greater impact on insulin resistance, dyslipidemia, and obesity </a:t>
            </a:r>
            <a:r>
              <a:rPr lang="en-US" dirty="0" smtClean="0"/>
              <a:t>than adult </a:t>
            </a:r>
            <a:r>
              <a:rPr lang="en-US" dirty="0"/>
              <a:t>occupation status</a:t>
            </a:r>
            <a:endParaRPr lang="en-US" dirty="0" smtClean="0"/>
          </a:p>
          <a:p>
            <a:endParaRPr lang="en-US" dirty="0"/>
          </a:p>
        </p:txBody>
      </p:sp>
      <p:sp>
        <p:nvSpPr>
          <p:cNvPr id="4" name="Title 6"/>
          <p:cNvSpPr txBox="1">
            <a:spLocks/>
          </p:cNvSpPr>
          <p:nvPr/>
        </p:nvSpPr>
        <p:spPr>
          <a:xfrm>
            <a:off x="1097280" y="286603"/>
            <a:ext cx="10058400" cy="119340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smtClean="0"/>
              <a:t>Childhood stressors - neuroplasticity</a:t>
            </a:r>
            <a:endParaRPr lang="en-US" sz="4000" dirty="0"/>
          </a:p>
        </p:txBody>
      </p:sp>
    </p:spTree>
    <p:extLst>
      <p:ext uri="{BB962C8B-B14F-4D97-AF65-F5344CB8AC3E}">
        <p14:creationId xmlns:p14="http://schemas.microsoft.com/office/powerpoint/2010/main" val="2339112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3978"/>
          </a:xfrm>
        </p:spPr>
        <p:txBody>
          <a:bodyPr>
            <a:normAutofit/>
          </a:bodyPr>
          <a:lstStyle/>
          <a:p>
            <a:r>
              <a:rPr lang="en-US" sz="4000" dirty="0"/>
              <a:t>Discrimination and Stress</a:t>
            </a:r>
          </a:p>
        </p:txBody>
      </p:sp>
      <p:pic>
        <p:nvPicPr>
          <p:cNvPr id="5" name="Picture 2" descr="Discri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481" y="2259416"/>
            <a:ext cx="4667105" cy="2969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6755" y="2259416"/>
            <a:ext cx="6193410" cy="2539157"/>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t>S</a:t>
            </a:r>
            <a:r>
              <a:rPr lang="en-US" dirty="0" smtClean="0"/>
              <a:t>elf-reported </a:t>
            </a:r>
            <a:r>
              <a:rPr lang="en-US" dirty="0"/>
              <a:t>experiences of </a:t>
            </a:r>
            <a:r>
              <a:rPr lang="en-US" dirty="0" smtClean="0"/>
              <a:t>discrimination on </a:t>
            </a:r>
            <a:r>
              <a:rPr lang="en-US" dirty="0"/>
              <a:t>the basis of on race, ethnicity, and social class </a:t>
            </a:r>
            <a:r>
              <a:rPr lang="en-US" dirty="0" smtClean="0"/>
              <a:t>demonstrates significant </a:t>
            </a:r>
            <a:r>
              <a:rPr lang="en-US" dirty="0"/>
              <a:t>associations with a number of health </a:t>
            </a:r>
            <a:r>
              <a:rPr lang="en-US" dirty="0" smtClean="0"/>
              <a:t>outcomes.</a:t>
            </a:r>
          </a:p>
          <a:p>
            <a:pPr marL="285750" indent="-285750" algn="just">
              <a:spcAft>
                <a:spcPts val="1800"/>
              </a:spcAf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The research literature is most developed in the case </a:t>
            </a:r>
            <a:r>
              <a:rPr lang="en-US" dirty="0" smtClean="0"/>
              <a:t>of perceived </a:t>
            </a:r>
            <a:r>
              <a:rPr lang="en-US" dirty="0"/>
              <a:t>racial/ethnic discrimination and mental health disorders (i.e</a:t>
            </a:r>
            <a:r>
              <a:rPr lang="en-US" dirty="0" smtClean="0"/>
              <a:t>., depression</a:t>
            </a:r>
            <a:r>
              <a:rPr lang="en-US" dirty="0"/>
              <a:t>, anxiety disorders) and the physical health outcomes </a:t>
            </a:r>
            <a:r>
              <a:rPr lang="en-US" dirty="0" smtClean="0"/>
              <a:t>of hypertension </a:t>
            </a:r>
            <a:r>
              <a:rPr lang="en-US" dirty="0"/>
              <a:t>and low birth </a:t>
            </a:r>
            <a:r>
              <a:rPr lang="en-US" dirty="0" smtClean="0"/>
              <a:t>weight.</a:t>
            </a:r>
            <a:endParaRPr lang="en-US" dirty="0"/>
          </a:p>
        </p:txBody>
      </p:sp>
    </p:spTree>
    <p:extLst>
      <p:ext uri="{BB962C8B-B14F-4D97-AF65-F5344CB8AC3E}">
        <p14:creationId xmlns:p14="http://schemas.microsoft.com/office/powerpoint/2010/main" val="4231026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55138"/>
            <a:ext cx="10058400" cy="3813956"/>
          </a:xfrm>
        </p:spPr>
        <p:txBody>
          <a:bodyPr>
            <a:normAutofit/>
          </a:bodyPr>
          <a:lstStyle/>
          <a:p>
            <a:pPr algn="ctr"/>
            <a:r>
              <a:rPr lang="en-US" sz="4000" dirty="0" smtClean="0"/>
              <a:t>Key Interventions</a:t>
            </a:r>
            <a:endParaRPr lang="en-US" sz="4000" dirty="0"/>
          </a:p>
        </p:txBody>
      </p:sp>
      <p:pic>
        <p:nvPicPr>
          <p:cNvPr id="2050" name="Picture 2" descr="Stopping the domino effect concept with a business solution and inter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385" y="2974456"/>
            <a:ext cx="4830189" cy="32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78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9816" y="230367"/>
            <a:ext cx="8782050" cy="6057900"/>
          </a:xfrm>
          <a:prstGeom prst="rect">
            <a:avLst/>
          </a:prstGeom>
        </p:spPr>
      </p:pic>
    </p:spTree>
    <p:extLst>
      <p:ext uri="{BB962C8B-B14F-4D97-AF65-F5344CB8AC3E}">
        <p14:creationId xmlns:p14="http://schemas.microsoft.com/office/powerpoint/2010/main" val="382519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566662" y="6495942"/>
            <a:ext cx="1371600"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050" dirty="0" smtClean="0"/>
              <a:t>Baird et al, 2017</a:t>
            </a:r>
            <a:endParaRPr lang="en-US" sz="1050" dirty="0"/>
          </a:p>
        </p:txBody>
      </p:sp>
      <p:pic>
        <p:nvPicPr>
          <p:cNvPr id="5" name="Picture 2" descr="http://www.mdpi.com/healthcare/healthcare-05-00014/article_deploy/html/images/healthcare-05-00014-g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111" y="189115"/>
            <a:ext cx="9146595" cy="612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4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1097280" y="2553076"/>
            <a:ext cx="10058400" cy="3316017"/>
          </a:xfrm>
        </p:spPr>
        <p:txBody>
          <a:bodyPr/>
          <a:lstStyle/>
          <a:p>
            <a:pPr algn="just">
              <a:lnSpc>
                <a:spcPct val="150000"/>
              </a:lnSpc>
            </a:pPr>
            <a:r>
              <a:rPr lang="en-US" dirty="0" smtClean="0"/>
              <a:t>  The </a:t>
            </a:r>
            <a:r>
              <a:rPr lang="en-US" dirty="0"/>
              <a:t>social determinants of health are the conditions in which people are born, grow, live, work and </a:t>
            </a:r>
            <a:r>
              <a:rPr lang="en-US" dirty="0" smtClean="0"/>
              <a:t>age, </a:t>
            </a:r>
            <a:r>
              <a:rPr lang="en-US" dirty="0"/>
              <a:t>and the wider set of forces and systems shaping the conditions of daily life. </a:t>
            </a:r>
            <a:r>
              <a:rPr lang="en-US" dirty="0" smtClean="0"/>
              <a:t>These forces </a:t>
            </a:r>
            <a:r>
              <a:rPr lang="en-US" dirty="0"/>
              <a:t>and systems include economic policies and systems, development agendas, social norms, social policies and political systems.</a:t>
            </a:r>
          </a:p>
        </p:txBody>
      </p:sp>
    </p:spTree>
    <p:extLst>
      <p:ext uri="{BB962C8B-B14F-4D97-AF65-F5344CB8AC3E}">
        <p14:creationId xmlns:p14="http://schemas.microsoft.com/office/powerpoint/2010/main" val="1415625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3149"/>
          </a:xfrm>
        </p:spPr>
        <p:txBody>
          <a:bodyPr>
            <a:normAutofit/>
          </a:bodyPr>
          <a:lstStyle/>
          <a:p>
            <a:r>
              <a:rPr lang="en-US" sz="3600" dirty="0" smtClean="0"/>
              <a:t>Improving health</a:t>
            </a:r>
            <a:endParaRPr lang="en-US" sz="3600" dirty="0"/>
          </a:p>
        </p:txBody>
      </p:sp>
      <p:sp>
        <p:nvSpPr>
          <p:cNvPr id="3" name="Content Placeholder 2"/>
          <p:cNvSpPr>
            <a:spLocks noGrp="1"/>
          </p:cNvSpPr>
          <p:nvPr>
            <p:ph idx="1"/>
          </p:nvPr>
        </p:nvSpPr>
        <p:spPr>
          <a:xfrm>
            <a:off x="2154967" y="2948670"/>
            <a:ext cx="7943025" cy="4023360"/>
          </a:xfrm>
        </p:spPr>
        <p:txBody>
          <a:bodyPr/>
          <a:lstStyle/>
          <a:p>
            <a:pPr indent="274320" algn="just">
              <a:lnSpc>
                <a:spcPct val="120000"/>
              </a:lnSpc>
            </a:pPr>
            <a:r>
              <a:rPr lang="en-US" dirty="0"/>
              <a:t>“Despite an increasing awareness about the social determinants of health</a:t>
            </a:r>
            <a:r>
              <a:rPr lang="en-US" dirty="0" smtClean="0"/>
              <a:t>, many </a:t>
            </a:r>
            <a:r>
              <a:rPr lang="en-US" dirty="0"/>
              <a:t>people still believe that health is largely improved by reducing </a:t>
            </a:r>
            <a:r>
              <a:rPr lang="en-US" dirty="0" smtClean="0"/>
              <a:t>unhealthy behaviors </a:t>
            </a:r>
            <a:r>
              <a:rPr lang="en-US" dirty="0"/>
              <a:t>and increasing access to health </a:t>
            </a:r>
            <a:r>
              <a:rPr lang="en-US" dirty="0" smtClean="0"/>
              <a:t>care”</a:t>
            </a:r>
            <a:endParaRPr lang="en-US" dirty="0"/>
          </a:p>
          <a:p>
            <a:pPr indent="274320">
              <a:lnSpc>
                <a:spcPct val="120000"/>
              </a:lnSpc>
            </a:pPr>
            <a:endParaRPr lang="en-US" dirty="0"/>
          </a:p>
          <a:p>
            <a:pPr indent="274320" algn="r">
              <a:lnSpc>
                <a:spcPct val="120000"/>
              </a:lnSpc>
            </a:pPr>
            <a:r>
              <a:rPr lang="en-US" sz="1400" dirty="0"/>
              <a:t>Remington </a:t>
            </a:r>
            <a:r>
              <a:rPr lang="en-US" sz="1400" dirty="0" smtClean="0"/>
              <a:t>PL (2010)</a:t>
            </a:r>
            <a:endParaRPr lang="en-US" sz="1400" dirty="0"/>
          </a:p>
        </p:txBody>
      </p:sp>
    </p:spTree>
    <p:extLst>
      <p:ext uri="{BB962C8B-B14F-4D97-AF65-F5344CB8AC3E}">
        <p14:creationId xmlns:p14="http://schemas.microsoft.com/office/powerpoint/2010/main" val="564379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dn2.sph.harvard.edu/wp-content/uploads/sites/125/2013/08/BravemanFig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743" y="1569326"/>
            <a:ext cx="8122655" cy="3794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493398" y="5977468"/>
            <a:ext cx="662282" cy="158441"/>
          </a:xfrm>
          <a:prstGeom prst="rect">
            <a:avLst/>
          </a:prstGeom>
        </p:spPr>
      </p:pic>
    </p:spTree>
    <p:extLst>
      <p:ext uri="{BB962C8B-B14F-4D97-AF65-F5344CB8AC3E}">
        <p14:creationId xmlns:p14="http://schemas.microsoft.com/office/powerpoint/2010/main" val="1881209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inod_don't_Delete\AR\PU-online\PU32CH21-Braveman\tif\Braveman-Fig5.rev.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572" y="424205"/>
            <a:ext cx="5552510" cy="628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29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6844"/>
          </a:xfrm>
        </p:spPr>
        <p:txBody>
          <a:bodyPr>
            <a:normAutofit/>
          </a:bodyPr>
          <a:lstStyle/>
          <a:p>
            <a:r>
              <a:rPr lang="en-US" sz="4000" dirty="0" smtClean="0"/>
              <a:t>Education</a:t>
            </a:r>
            <a:endParaRPr lang="en-US" sz="4000" dirty="0"/>
          </a:p>
        </p:txBody>
      </p:sp>
      <p:sp>
        <p:nvSpPr>
          <p:cNvPr id="3" name="Content Placeholder 2"/>
          <p:cNvSpPr>
            <a:spLocks noGrp="1"/>
          </p:cNvSpPr>
          <p:nvPr>
            <p:ph idx="1"/>
          </p:nvPr>
        </p:nvSpPr>
        <p:spPr>
          <a:xfrm>
            <a:off x="550525" y="2432116"/>
            <a:ext cx="10058400" cy="3804624"/>
          </a:xfrm>
        </p:spPr>
        <p:txBody>
          <a:bodyPr/>
          <a:lstStyle/>
          <a:p>
            <a:pPr>
              <a:spcAft>
                <a:spcPts val="1200"/>
              </a:spcAft>
            </a:pPr>
            <a:r>
              <a:rPr lang="en-US" dirty="0" smtClean="0"/>
              <a:t>Early </a:t>
            </a:r>
            <a:r>
              <a:rPr lang="en-US" dirty="0"/>
              <a:t>childhood education is </a:t>
            </a:r>
            <a:r>
              <a:rPr lang="en-US" dirty="0" smtClean="0"/>
              <a:t>associated with:</a:t>
            </a:r>
          </a:p>
          <a:p>
            <a:pPr marL="461963" indent="-269875">
              <a:buFont typeface="Wingdings" panose="05000000000000000000" pitchFamily="2" charset="2"/>
              <a:buChar char="§"/>
            </a:pPr>
            <a:r>
              <a:rPr lang="en-US" dirty="0"/>
              <a:t>improved </a:t>
            </a:r>
            <a:r>
              <a:rPr lang="en-US" dirty="0" smtClean="0"/>
              <a:t>graduation rates </a:t>
            </a:r>
            <a:r>
              <a:rPr lang="en-US" dirty="0"/>
              <a:t>and earnings</a:t>
            </a:r>
            <a:endParaRPr lang="en-US" dirty="0" smtClean="0"/>
          </a:p>
          <a:p>
            <a:pPr marL="461963" indent="-269875">
              <a:buFont typeface="Wingdings" panose="05000000000000000000" pitchFamily="2" charset="2"/>
              <a:buChar char="§"/>
            </a:pPr>
            <a:r>
              <a:rPr lang="en-US" dirty="0" smtClean="0"/>
              <a:t>improved </a:t>
            </a:r>
            <a:r>
              <a:rPr lang="en-US" dirty="0"/>
              <a:t>adult health </a:t>
            </a:r>
            <a:r>
              <a:rPr lang="en-US" dirty="0" smtClean="0"/>
              <a:t>status</a:t>
            </a:r>
          </a:p>
          <a:p>
            <a:pPr marL="461963" indent="-269875">
              <a:buFont typeface="Wingdings" panose="05000000000000000000" pitchFamily="2" charset="2"/>
              <a:buChar char="§"/>
            </a:pPr>
            <a:r>
              <a:rPr lang="en-US" dirty="0" smtClean="0"/>
              <a:t>lower </a:t>
            </a:r>
            <a:r>
              <a:rPr lang="en-US" dirty="0"/>
              <a:t>behavioral risk </a:t>
            </a:r>
            <a:r>
              <a:rPr lang="en-US" dirty="0" smtClean="0"/>
              <a:t>factors</a:t>
            </a:r>
          </a:p>
          <a:p>
            <a:pPr marL="461963" indent="-269875">
              <a:buFont typeface="Wingdings" panose="05000000000000000000" pitchFamily="2" charset="2"/>
              <a:buChar char="§"/>
            </a:pPr>
            <a:r>
              <a:rPr lang="en-US" dirty="0" smtClean="0"/>
              <a:t>lower </a:t>
            </a:r>
            <a:r>
              <a:rPr lang="en-US" dirty="0"/>
              <a:t>criminal activity</a:t>
            </a:r>
          </a:p>
        </p:txBody>
      </p:sp>
      <p:pic>
        <p:nvPicPr>
          <p:cNvPr id="11266" name="Picture 2" descr="Image result for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016" y="2620652"/>
            <a:ext cx="5076564" cy="252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66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inod_don't_Delete\AR\PU-online\PU32CH21-Braveman\tif\Braveman-f0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613" y="348793"/>
            <a:ext cx="6979444" cy="598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714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31112"/>
          </a:xfrm>
        </p:spPr>
        <p:txBody>
          <a:bodyPr>
            <a:normAutofit/>
          </a:bodyPr>
          <a:lstStyle/>
          <a:p>
            <a:r>
              <a:rPr lang="en-US" sz="4000" dirty="0" smtClean="0"/>
              <a:t>Employment and Income</a:t>
            </a:r>
            <a:endParaRPr lang="en-US" sz="4000" dirty="0"/>
          </a:p>
        </p:txBody>
      </p:sp>
      <p:sp>
        <p:nvSpPr>
          <p:cNvPr id="3" name="Content Placeholder 2"/>
          <p:cNvSpPr>
            <a:spLocks noGrp="1"/>
          </p:cNvSpPr>
          <p:nvPr>
            <p:ph idx="1"/>
          </p:nvPr>
        </p:nvSpPr>
        <p:spPr>
          <a:xfrm>
            <a:off x="1097280" y="2073896"/>
            <a:ext cx="10058400" cy="4053527"/>
          </a:xfrm>
        </p:spPr>
        <p:txBody>
          <a:bodyPr>
            <a:normAutofit fontScale="92500" lnSpcReduction="10000"/>
          </a:bodyPr>
          <a:lstStyle/>
          <a:p>
            <a:pPr marL="519113" indent="-269875">
              <a:buFont typeface="Wingdings" panose="05000000000000000000" pitchFamily="2" charset="2"/>
              <a:buChar char="§"/>
            </a:pPr>
            <a:r>
              <a:rPr lang="en-US" dirty="0"/>
              <a:t>Improved financial security</a:t>
            </a:r>
          </a:p>
          <a:p>
            <a:pPr marL="519113" indent="-269875">
              <a:buFont typeface="Wingdings" panose="05000000000000000000" pitchFamily="2" charset="2"/>
              <a:buChar char="§"/>
            </a:pPr>
            <a:r>
              <a:rPr lang="en-US" dirty="0"/>
              <a:t>Social status</a:t>
            </a:r>
          </a:p>
          <a:p>
            <a:pPr marL="519113" indent="-269875">
              <a:buFont typeface="Wingdings" panose="05000000000000000000" pitchFamily="2" charset="2"/>
              <a:buChar char="§"/>
            </a:pPr>
            <a:r>
              <a:rPr lang="en-US" dirty="0"/>
              <a:t>Personal development</a:t>
            </a:r>
          </a:p>
          <a:p>
            <a:pPr marL="519113" indent="-269875">
              <a:buFont typeface="Wingdings" panose="05000000000000000000" pitchFamily="2" charset="2"/>
              <a:buChar char="§"/>
            </a:pPr>
            <a:r>
              <a:rPr lang="en-US" dirty="0"/>
              <a:t>Social relations</a:t>
            </a:r>
          </a:p>
          <a:p>
            <a:pPr marL="519113" indent="-269875">
              <a:buFont typeface="Wingdings" panose="05000000000000000000" pitchFamily="2" charset="2"/>
              <a:buChar char="§"/>
            </a:pPr>
            <a:r>
              <a:rPr lang="en-US" dirty="0"/>
              <a:t>Self-esteem</a:t>
            </a:r>
          </a:p>
          <a:p>
            <a:pPr marL="519113" indent="-269875">
              <a:buFont typeface="Wingdings" panose="05000000000000000000" pitchFamily="2" charset="2"/>
              <a:buChar char="§"/>
            </a:pPr>
            <a:r>
              <a:rPr lang="en-US" dirty="0"/>
              <a:t>Protection from physical and psychosocial hazards</a:t>
            </a:r>
          </a:p>
          <a:p>
            <a:pPr marL="519113" indent="-269875">
              <a:buFont typeface="Wingdings" panose="05000000000000000000" pitchFamily="2" charset="2"/>
              <a:buChar char="§"/>
            </a:pPr>
            <a:r>
              <a:rPr lang="en-US" dirty="0"/>
              <a:t>Access to health care</a:t>
            </a:r>
          </a:p>
          <a:p>
            <a:pPr marL="519113" indent="-269875">
              <a:buFont typeface="Wingdings" panose="05000000000000000000" pitchFamily="2" charset="2"/>
              <a:buChar char="§"/>
            </a:pPr>
            <a:r>
              <a:rPr lang="en-US" dirty="0"/>
              <a:t>Safe houses and neighborhoods</a:t>
            </a:r>
          </a:p>
          <a:p>
            <a:pPr marL="519113" indent="-269875">
              <a:buFont typeface="Wingdings" panose="05000000000000000000" pitchFamily="2" charset="2"/>
              <a:buChar char="§"/>
            </a:pPr>
            <a:r>
              <a:rPr lang="en-US" dirty="0"/>
              <a:t>Healthy and affordable foods</a:t>
            </a:r>
          </a:p>
          <a:p>
            <a:pPr marL="519113" indent="-269875">
              <a:buFont typeface="Wingdings" panose="05000000000000000000" pitchFamily="2" charset="2"/>
              <a:buChar char="§"/>
            </a:pPr>
            <a:r>
              <a:rPr lang="en-US" dirty="0"/>
              <a:t>Time and safe space for physical activity</a:t>
            </a:r>
          </a:p>
          <a:p>
            <a:endParaRPr lang="en-US" dirty="0"/>
          </a:p>
        </p:txBody>
      </p:sp>
      <p:pic>
        <p:nvPicPr>
          <p:cNvPr id="13314" name="Picture 2" descr="Image result for 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120" y="2608676"/>
            <a:ext cx="4759560" cy="2985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64014" y="5320840"/>
            <a:ext cx="391666" cy="273378"/>
          </a:xfrm>
          <a:prstGeom prst="rect">
            <a:avLst/>
          </a:prstGeom>
        </p:spPr>
      </p:pic>
    </p:spTree>
    <p:extLst>
      <p:ext uri="{BB962C8B-B14F-4D97-AF65-F5344CB8AC3E}">
        <p14:creationId xmlns:p14="http://schemas.microsoft.com/office/powerpoint/2010/main" val="194861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inod_don't_Delete\AR\PU-online\PU32CH21-Braveman\tif\Braveman-f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445" y="1272618"/>
            <a:ext cx="7314034" cy="475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67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3405"/>
          </a:xfrm>
        </p:spPr>
        <p:txBody>
          <a:bodyPr>
            <a:normAutofit/>
          </a:bodyPr>
          <a:lstStyle/>
          <a:p>
            <a:r>
              <a:rPr lang="en-US" sz="4000" dirty="0"/>
              <a:t>Fair Employment and Decent Work</a:t>
            </a:r>
          </a:p>
        </p:txBody>
      </p:sp>
      <p:sp>
        <p:nvSpPr>
          <p:cNvPr id="3" name="Content Placeholder 2"/>
          <p:cNvSpPr>
            <a:spLocks noGrp="1"/>
          </p:cNvSpPr>
          <p:nvPr>
            <p:ph idx="1"/>
          </p:nvPr>
        </p:nvSpPr>
        <p:spPr>
          <a:xfrm>
            <a:off x="1097280" y="2026803"/>
            <a:ext cx="10058400" cy="4023360"/>
          </a:xfrm>
        </p:spPr>
        <p:txBody>
          <a:bodyPr/>
          <a:lstStyle/>
          <a:p>
            <a:pPr marL="288925" indent="-288925">
              <a:buFont typeface="Wingdings" panose="05000000000000000000" pitchFamily="2" charset="2"/>
              <a:buChar char="§"/>
            </a:pPr>
            <a:r>
              <a:rPr lang="en-US" dirty="0"/>
              <a:t>Full and fair employment and decent work </a:t>
            </a:r>
            <a:r>
              <a:rPr lang="en-US" dirty="0" smtClean="0"/>
              <a:t>as a national policy agenda.</a:t>
            </a:r>
          </a:p>
          <a:p>
            <a:pPr marL="288925" indent="-288925">
              <a:buFont typeface="Wingdings" panose="05000000000000000000" pitchFamily="2" charset="2"/>
              <a:buChar char="§"/>
            </a:pPr>
            <a:r>
              <a:rPr lang="en-US" dirty="0" smtClean="0"/>
              <a:t>Strengthened </a:t>
            </a:r>
            <a:r>
              <a:rPr lang="en-US" dirty="0"/>
              <a:t>representation of workers in the creation of policy, legislation, and </a:t>
            </a:r>
            <a:r>
              <a:rPr lang="en-US" dirty="0" smtClean="0"/>
              <a:t>programs </a:t>
            </a:r>
            <a:r>
              <a:rPr lang="en-US" dirty="0"/>
              <a:t>relating to employment and work</a:t>
            </a:r>
            <a:r>
              <a:rPr lang="en-US" dirty="0" smtClean="0"/>
              <a:t>.</a:t>
            </a:r>
          </a:p>
          <a:p>
            <a:pPr marL="288925" indent="-288925">
              <a:buFont typeface="Wingdings" panose="05000000000000000000" pitchFamily="2" charset="2"/>
              <a:buChar char="§"/>
            </a:pPr>
            <a:r>
              <a:rPr lang="en-US" dirty="0"/>
              <a:t>Provide quality work for men and women with a living wage that takes into account the real and current cost of healthy living</a:t>
            </a:r>
            <a:r>
              <a:rPr lang="en-US" dirty="0" smtClean="0"/>
              <a:t>.</a:t>
            </a:r>
          </a:p>
          <a:p>
            <a:pPr marL="288925" indent="-288925">
              <a:buFont typeface="Wingdings" panose="05000000000000000000" pitchFamily="2" charset="2"/>
              <a:buChar char="§"/>
            </a:pPr>
            <a:r>
              <a:rPr lang="en-US" dirty="0" smtClean="0"/>
              <a:t>Protect </a:t>
            </a:r>
            <a:r>
              <a:rPr lang="en-US" dirty="0"/>
              <a:t>all workers. </a:t>
            </a:r>
            <a:endParaRPr lang="en-US" dirty="0" smtClean="0"/>
          </a:p>
          <a:p>
            <a:pPr marL="288925" indent="-288925">
              <a:buFont typeface="Wingdings" panose="05000000000000000000" pitchFamily="2" charset="2"/>
              <a:buChar char="§"/>
            </a:pPr>
            <a:r>
              <a:rPr lang="en-US" dirty="0"/>
              <a:t>I</a:t>
            </a:r>
            <a:r>
              <a:rPr lang="en-US" dirty="0" smtClean="0"/>
              <a:t>mplement </a:t>
            </a:r>
            <a:r>
              <a:rPr lang="en-US" dirty="0"/>
              <a:t>core </a:t>
            </a:r>
            <a:r>
              <a:rPr lang="en-US" dirty="0" smtClean="0"/>
              <a:t>labor </a:t>
            </a:r>
            <a:r>
              <a:rPr lang="en-US" dirty="0"/>
              <a:t>standards for formal and informal </a:t>
            </a:r>
            <a:r>
              <a:rPr lang="en-US" dirty="0" smtClean="0"/>
              <a:t>workers.</a:t>
            </a:r>
          </a:p>
          <a:p>
            <a:pPr marL="288925" indent="-288925">
              <a:buFont typeface="Wingdings" panose="05000000000000000000" pitchFamily="2" charset="2"/>
              <a:buChar char="§"/>
            </a:pPr>
            <a:r>
              <a:rPr lang="en-US" dirty="0" smtClean="0"/>
              <a:t>Develop </a:t>
            </a:r>
            <a:r>
              <a:rPr lang="en-US" dirty="0"/>
              <a:t>policies to ensure a balanced work-home </a:t>
            </a:r>
            <a:r>
              <a:rPr lang="en-US" dirty="0" smtClean="0"/>
              <a:t>life.</a:t>
            </a:r>
          </a:p>
          <a:p>
            <a:pPr marL="288925" indent="-288925">
              <a:buFont typeface="Wingdings" panose="05000000000000000000" pitchFamily="2" charset="2"/>
              <a:buChar char="§"/>
            </a:pPr>
            <a:r>
              <a:rPr lang="en-US" dirty="0"/>
              <a:t>R</a:t>
            </a:r>
            <a:r>
              <a:rPr lang="en-US" dirty="0" smtClean="0"/>
              <a:t>educe </a:t>
            </a:r>
            <a:r>
              <a:rPr lang="en-US" dirty="0"/>
              <a:t>the negative effects of insecurity among workers in precarious work </a:t>
            </a:r>
            <a:r>
              <a:rPr lang="en-US" dirty="0" smtClean="0"/>
              <a:t>arrangements.</a:t>
            </a:r>
            <a:endParaRPr lang="en-US" dirty="0"/>
          </a:p>
        </p:txBody>
      </p:sp>
    </p:spTree>
    <p:extLst>
      <p:ext uri="{BB962C8B-B14F-4D97-AF65-F5344CB8AC3E}">
        <p14:creationId xmlns:p14="http://schemas.microsoft.com/office/powerpoint/2010/main" val="717641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3978"/>
          </a:xfrm>
        </p:spPr>
        <p:txBody>
          <a:bodyPr>
            <a:normAutofit/>
          </a:bodyPr>
          <a:lstStyle/>
          <a:p>
            <a:r>
              <a:rPr lang="en-US" sz="4000" dirty="0"/>
              <a:t>Housing </a:t>
            </a:r>
            <a:r>
              <a:rPr lang="en-US" sz="4000" dirty="0" smtClean="0"/>
              <a:t>access and </a:t>
            </a:r>
            <a:r>
              <a:rPr lang="en-US" sz="4000" dirty="0"/>
              <a:t>quality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027" y="2119018"/>
            <a:ext cx="5852906" cy="3763307"/>
          </a:xfrm>
        </p:spPr>
      </p:pic>
    </p:spTree>
    <p:extLst>
      <p:ext uri="{BB962C8B-B14F-4D97-AF65-F5344CB8AC3E}">
        <p14:creationId xmlns:p14="http://schemas.microsoft.com/office/powerpoint/2010/main" val="3569792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3149"/>
          </a:xfrm>
        </p:spPr>
        <p:txBody>
          <a:bodyPr>
            <a:normAutofit/>
          </a:bodyPr>
          <a:lstStyle/>
          <a:p>
            <a:r>
              <a:rPr lang="en-US" sz="3600" dirty="0"/>
              <a:t>Equity from the start</a:t>
            </a:r>
          </a:p>
        </p:txBody>
      </p:sp>
      <p:sp>
        <p:nvSpPr>
          <p:cNvPr id="3" name="Content Placeholder 2"/>
          <p:cNvSpPr>
            <a:spLocks noGrp="1"/>
          </p:cNvSpPr>
          <p:nvPr>
            <p:ph idx="1"/>
          </p:nvPr>
        </p:nvSpPr>
        <p:spPr>
          <a:xfrm>
            <a:off x="2154967" y="2595398"/>
            <a:ext cx="7943025" cy="4023360"/>
          </a:xfrm>
        </p:spPr>
        <p:txBody>
          <a:bodyPr/>
          <a:lstStyle/>
          <a:p>
            <a:pPr indent="274320" algn="just">
              <a:lnSpc>
                <a:spcPct val="120000"/>
              </a:lnSpc>
            </a:pPr>
            <a:r>
              <a:rPr lang="en-US" dirty="0"/>
              <a:t>“Each one of you is your own person, endowed with rights, worthy of respect and dignity. Each one of you deserves to have the best possible start in life, to complete a basic education of the highest quality, to be allowed to develop your full potential and provided the opportunities for meaningful participation in your communities</a:t>
            </a:r>
            <a:r>
              <a:rPr lang="en-US" dirty="0" smtClean="0"/>
              <a:t>.”</a:t>
            </a:r>
          </a:p>
          <a:p>
            <a:pPr indent="274320">
              <a:lnSpc>
                <a:spcPct val="120000"/>
              </a:lnSpc>
            </a:pPr>
            <a:endParaRPr lang="en-US" dirty="0"/>
          </a:p>
          <a:p>
            <a:pPr indent="274320" algn="r">
              <a:lnSpc>
                <a:spcPct val="120000"/>
              </a:lnSpc>
            </a:pPr>
            <a:r>
              <a:rPr lang="en-US" sz="1400" dirty="0" smtClean="0"/>
              <a:t>Nelson </a:t>
            </a:r>
            <a:r>
              <a:rPr lang="en-US" sz="1400" dirty="0"/>
              <a:t>Mandela and </a:t>
            </a:r>
            <a:r>
              <a:rPr lang="en-US" sz="1400" dirty="0" err="1"/>
              <a:t>Graça</a:t>
            </a:r>
            <a:r>
              <a:rPr lang="en-US" sz="1400" dirty="0"/>
              <a:t> </a:t>
            </a:r>
            <a:r>
              <a:rPr lang="en-US" sz="1400" dirty="0" err="1"/>
              <a:t>Machel</a:t>
            </a:r>
            <a:r>
              <a:rPr lang="en-US" sz="1400" dirty="0"/>
              <a:t> (UNICEF, 2000)</a:t>
            </a:r>
          </a:p>
        </p:txBody>
      </p:sp>
    </p:spTree>
    <p:extLst>
      <p:ext uri="{BB962C8B-B14F-4D97-AF65-F5344CB8AC3E}">
        <p14:creationId xmlns:p14="http://schemas.microsoft.com/office/powerpoint/2010/main" val="151316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ulab.be.washington.edu/omeka/files/original/8e518108f702188ce76810937ee895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490" y="763331"/>
            <a:ext cx="9521980" cy="544113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8012316" y="2214088"/>
            <a:ext cx="715223" cy="14378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8890503" y="2697933"/>
            <a:ext cx="1539089" cy="646331"/>
          </a:xfrm>
          <a:prstGeom prst="rect">
            <a:avLst/>
          </a:prstGeom>
          <a:noFill/>
        </p:spPr>
        <p:txBody>
          <a:bodyPr wrap="square" rtlCol="0">
            <a:spAutoFit/>
          </a:bodyPr>
          <a:lstStyle/>
          <a:p>
            <a:r>
              <a:rPr lang="en-US" b="1" dirty="0" smtClean="0"/>
              <a:t>47% of health outcomes</a:t>
            </a:r>
            <a:endParaRPr lang="en-US" b="1" dirty="0"/>
          </a:p>
        </p:txBody>
      </p:sp>
    </p:spTree>
    <p:extLst>
      <p:ext uri="{BB962C8B-B14F-4D97-AF65-F5344CB8AC3E}">
        <p14:creationId xmlns:p14="http://schemas.microsoft.com/office/powerpoint/2010/main" val="8037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5125"/>
          </a:xfrm>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a:xfrm>
            <a:off x="1097280" y="2102176"/>
            <a:ext cx="10058400" cy="3766917"/>
          </a:xfrm>
        </p:spPr>
        <p:txBody>
          <a:bodyPr/>
          <a:lstStyle/>
          <a:p>
            <a:pPr algn="just"/>
            <a:r>
              <a:rPr lang="en-US" sz="1800" dirty="0"/>
              <a:t>McEwen BS. Chapter 5 - Central Role of the Brain in Stress and Adaptation: </a:t>
            </a:r>
            <a:r>
              <a:rPr lang="en-US" sz="1800" dirty="0" err="1"/>
              <a:t>Allostasis</a:t>
            </a:r>
            <a:r>
              <a:rPr lang="en-US" sz="1800" dirty="0"/>
              <a:t>, Biological Embedding, and Cumulative Change. In: Fink G, editor. Stress: Concepts, Cognition, Emotion, and Behavior. San Diego: Academic Press; 2016. p. 39-55</a:t>
            </a:r>
            <a:r>
              <a:rPr lang="en-US" sz="1800" dirty="0" smtClean="0"/>
              <a:t>.</a:t>
            </a:r>
          </a:p>
          <a:p>
            <a:pPr algn="just"/>
            <a:r>
              <a:rPr lang="en-US" sz="1800" dirty="0"/>
              <a:t>CSDH (2008). Closing the gap in a generation: health equity through action on the social determinants of health. Final Report of the Commission on Social Determinants of Health. Geneva, World Health Organization</a:t>
            </a:r>
            <a:r>
              <a:rPr lang="en-US" sz="1800" dirty="0" smtClean="0"/>
              <a:t>.</a:t>
            </a:r>
          </a:p>
          <a:p>
            <a:pPr algn="just"/>
            <a:r>
              <a:rPr lang="en-US" sz="1800" dirty="0" smtClean="0"/>
              <a:t>Remington PL, </a:t>
            </a:r>
            <a:r>
              <a:rPr lang="de-DE" sz="1800" dirty="0" smtClean="0"/>
              <a:t>Brownson RC, Wegner MV. </a:t>
            </a:r>
            <a:r>
              <a:rPr lang="en-US" sz="1800" dirty="0"/>
              <a:t>Chronic Disease Epidemiology, Prevention, and Control, 4th edition. Washington, DC: American Public Health Association; </a:t>
            </a:r>
            <a:r>
              <a:rPr lang="en-US" sz="1800" dirty="0" smtClean="0"/>
              <a:t>2016.</a:t>
            </a:r>
            <a:endParaRPr lang="en-US" sz="1800" dirty="0"/>
          </a:p>
          <a:p>
            <a:pPr algn="just"/>
            <a:endParaRPr lang="en-US" dirty="0" smtClean="0"/>
          </a:p>
          <a:p>
            <a:pPr algn="just"/>
            <a:endParaRPr lang="en-US" dirty="0"/>
          </a:p>
        </p:txBody>
      </p:sp>
    </p:spTree>
    <p:extLst>
      <p:ext uri="{BB962C8B-B14F-4D97-AF65-F5344CB8AC3E}">
        <p14:creationId xmlns:p14="http://schemas.microsoft.com/office/powerpoint/2010/main" val="72608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58" y="71159"/>
            <a:ext cx="8036261" cy="6027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44610" y="6098355"/>
            <a:ext cx="1394234" cy="215444"/>
          </a:xfrm>
          <a:prstGeom prst="rect">
            <a:avLst/>
          </a:prstGeom>
          <a:noFill/>
        </p:spPr>
        <p:txBody>
          <a:bodyPr wrap="square" rtlCol="0">
            <a:spAutoFit/>
          </a:bodyPr>
          <a:lstStyle/>
          <a:p>
            <a:r>
              <a:rPr lang="en-US" sz="800" dirty="0" smtClean="0"/>
              <a:t>Source: http</a:t>
            </a:r>
            <a:r>
              <a:rPr lang="en-US" sz="800" dirty="0"/>
              <a:t>://emro.who.int</a:t>
            </a:r>
          </a:p>
        </p:txBody>
      </p:sp>
      <p:sp>
        <p:nvSpPr>
          <p:cNvPr id="4" name="Right Brace 3"/>
          <p:cNvSpPr/>
          <p:nvPr/>
        </p:nvSpPr>
        <p:spPr>
          <a:xfrm rot="5400000">
            <a:off x="5928557" y="4210709"/>
            <a:ext cx="229260" cy="377529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299036" y="6442921"/>
            <a:ext cx="3488301" cy="369332"/>
          </a:xfrm>
          <a:prstGeom prst="rect">
            <a:avLst/>
          </a:prstGeom>
          <a:noFill/>
          <a:ln w="28575">
            <a:solidFill>
              <a:schemeClr val="bg1"/>
            </a:solidFill>
          </a:ln>
        </p:spPr>
        <p:txBody>
          <a:bodyPr wrap="square" rtlCol="0">
            <a:spAutoFit/>
          </a:bodyPr>
          <a:lstStyle/>
          <a:p>
            <a:r>
              <a:rPr lang="en-US" dirty="0"/>
              <a:t>M</a:t>
            </a:r>
            <a:r>
              <a:rPr lang="en-US" dirty="0" smtClean="0"/>
              <a:t>ultiple </a:t>
            </a:r>
            <a:r>
              <a:rPr lang="en-US" dirty="0"/>
              <a:t>and interrelated </a:t>
            </a:r>
            <a:r>
              <a:rPr lang="en-US" dirty="0" smtClean="0"/>
              <a:t>causes</a:t>
            </a:r>
            <a:endParaRPr lang="en-US" dirty="0"/>
          </a:p>
        </p:txBody>
      </p:sp>
      <p:sp>
        <p:nvSpPr>
          <p:cNvPr id="10" name="TextBox 9"/>
          <p:cNvSpPr txBox="1"/>
          <p:nvPr/>
        </p:nvSpPr>
        <p:spPr>
          <a:xfrm>
            <a:off x="5504508" y="5722063"/>
            <a:ext cx="2000816" cy="353943"/>
          </a:xfrm>
          <a:prstGeom prst="rect">
            <a:avLst/>
          </a:prstGeom>
          <a:noFill/>
        </p:spPr>
        <p:txBody>
          <a:bodyPr wrap="square" rtlCol="0">
            <a:spAutoFit/>
          </a:bodyPr>
          <a:lstStyle/>
          <a:p>
            <a:r>
              <a:rPr lang="en-US" sz="1700" b="1" dirty="0" smtClean="0"/>
              <a:t>Behavioral</a:t>
            </a:r>
            <a:endParaRPr lang="en-US" sz="1700" b="1" dirty="0"/>
          </a:p>
        </p:txBody>
      </p:sp>
      <p:sp>
        <p:nvSpPr>
          <p:cNvPr id="2" name="TextBox 1"/>
          <p:cNvSpPr txBox="1"/>
          <p:nvPr/>
        </p:nvSpPr>
        <p:spPr>
          <a:xfrm>
            <a:off x="9402222" y="3337194"/>
            <a:ext cx="2498757" cy="830997"/>
          </a:xfrm>
          <a:prstGeom prst="rect">
            <a:avLst/>
          </a:prstGeom>
          <a:noFill/>
        </p:spPr>
        <p:txBody>
          <a:bodyPr wrap="square" rtlCol="0">
            <a:spAutoFit/>
          </a:bodyPr>
          <a:lstStyle/>
          <a:p>
            <a:pPr algn="ctr"/>
            <a:r>
              <a:rPr lang="en-US" sz="1600" dirty="0" smtClean="0"/>
              <a:t>Ability to adhere is largely influenced by individual </a:t>
            </a:r>
            <a:r>
              <a:rPr lang="en-US" sz="1600" dirty="0"/>
              <a:t>and </a:t>
            </a:r>
            <a:r>
              <a:rPr lang="en-US" sz="1600" b="1" dirty="0"/>
              <a:t>contextual social factors</a:t>
            </a:r>
          </a:p>
        </p:txBody>
      </p:sp>
      <p:sp>
        <p:nvSpPr>
          <p:cNvPr id="3" name="Rounded Rectangle 2"/>
          <p:cNvSpPr/>
          <p:nvPr/>
        </p:nvSpPr>
        <p:spPr>
          <a:xfrm>
            <a:off x="3367889" y="4282289"/>
            <a:ext cx="5377759" cy="192378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Line Callout 3 (Border and Accent Bar) 7"/>
          <p:cNvSpPr/>
          <p:nvPr/>
        </p:nvSpPr>
        <p:spPr>
          <a:xfrm>
            <a:off x="9354315" y="3361677"/>
            <a:ext cx="2594573" cy="782033"/>
          </a:xfrm>
          <a:prstGeom prst="accentBorderCallout3">
            <a:avLst>
              <a:gd name="adj1" fmla="val 18750"/>
              <a:gd name="adj2" fmla="val -8333"/>
              <a:gd name="adj3" fmla="val 18750"/>
              <a:gd name="adj4" fmla="val -16667"/>
              <a:gd name="adj5" fmla="val 100000"/>
              <a:gd name="adj6" fmla="val -16667"/>
              <a:gd name="adj7" fmla="val 158113"/>
              <a:gd name="adj8" fmla="val -23080"/>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42714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205" y="394887"/>
            <a:ext cx="9734550" cy="5762625"/>
          </a:xfrm>
          <a:prstGeom prst="rect">
            <a:avLst/>
          </a:prstGeom>
        </p:spPr>
      </p:pic>
      <p:sp>
        <p:nvSpPr>
          <p:cNvPr id="5" name="Rectangle 4"/>
          <p:cNvSpPr/>
          <p:nvPr/>
        </p:nvSpPr>
        <p:spPr>
          <a:xfrm>
            <a:off x="8308063" y="6112245"/>
            <a:ext cx="3950328" cy="230832"/>
          </a:xfrm>
          <a:prstGeom prst="rect">
            <a:avLst/>
          </a:prstGeom>
        </p:spPr>
        <p:txBody>
          <a:bodyPr wrap="square">
            <a:spAutoFit/>
          </a:bodyPr>
          <a:lstStyle/>
          <a:p>
            <a:r>
              <a:rPr lang="en-US" sz="900" dirty="0" smtClean="0"/>
              <a:t>WHO: A conceptual framework for action on the social determinants of health</a:t>
            </a:r>
            <a:endParaRPr lang="en-US" sz="900" dirty="0"/>
          </a:p>
        </p:txBody>
      </p:sp>
    </p:spTree>
    <p:extLst>
      <p:ext uri="{BB962C8B-B14F-4D97-AF65-F5344CB8AC3E}">
        <p14:creationId xmlns:p14="http://schemas.microsoft.com/office/powerpoint/2010/main" val="118719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0476"/>
          </a:xfrm>
        </p:spPr>
        <p:txBody>
          <a:bodyPr>
            <a:normAutofit/>
          </a:bodyPr>
          <a:lstStyle/>
          <a:p>
            <a:r>
              <a:rPr lang="en-US" sz="4000" dirty="0" smtClean="0"/>
              <a:t>Powerful determinants of health</a:t>
            </a:r>
            <a:endParaRPr lang="en-US" sz="4000" dirty="0"/>
          </a:p>
        </p:txBody>
      </p:sp>
      <p:grpSp>
        <p:nvGrpSpPr>
          <p:cNvPr id="6" name="Group 5"/>
          <p:cNvGrpSpPr/>
          <p:nvPr/>
        </p:nvGrpSpPr>
        <p:grpSpPr>
          <a:xfrm>
            <a:off x="2921287" y="1932310"/>
            <a:ext cx="1743501" cy="937639"/>
            <a:chOff x="2186585" y="1026821"/>
            <a:chExt cx="1743501" cy="1394802"/>
          </a:xfrm>
          <a:solidFill>
            <a:schemeClr val="tx2">
              <a:lumMod val="20000"/>
              <a:lumOff val="80000"/>
            </a:schemeClr>
          </a:solidFill>
          <a:scene3d>
            <a:camera prst="orthographicFront"/>
            <a:lightRig rig="flat" dir="t"/>
          </a:scene3d>
        </p:grpSpPr>
        <p:sp>
          <p:nvSpPr>
            <p:cNvPr id="13" name="Rounded Rectangle 12"/>
            <p:cNvSpPr/>
            <p:nvPr/>
          </p:nvSpPr>
          <p:spPr>
            <a:xfrm>
              <a:off x="2186585" y="1026822"/>
              <a:ext cx="1743501" cy="1394801"/>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4" name="Rounded Rectangle 4"/>
            <p:cNvSpPr txBox="1"/>
            <p:nvPr/>
          </p:nvSpPr>
          <p:spPr>
            <a:xfrm>
              <a:off x="2227436" y="1026821"/>
              <a:ext cx="1661797" cy="131309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000" kern="1200" dirty="0" smtClean="0"/>
                <a:t>Income</a:t>
              </a:r>
              <a:endParaRPr lang="en-US" sz="2000" kern="1200" dirty="0"/>
            </a:p>
          </p:txBody>
        </p:sp>
      </p:grpSp>
      <p:grpSp>
        <p:nvGrpSpPr>
          <p:cNvPr id="7" name="Group 6"/>
          <p:cNvGrpSpPr/>
          <p:nvPr/>
        </p:nvGrpSpPr>
        <p:grpSpPr>
          <a:xfrm>
            <a:off x="5151822" y="1932312"/>
            <a:ext cx="1743501" cy="937638"/>
            <a:chOff x="4157449" y="856"/>
            <a:chExt cx="1743501" cy="1394801"/>
          </a:xfrm>
          <a:solidFill>
            <a:schemeClr val="tx2">
              <a:lumMod val="20000"/>
              <a:lumOff val="80000"/>
            </a:schemeClr>
          </a:solidFill>
          <a:scene3d>
            <a:camera prst="orthographicFront"/>
            <a:lightRig rig="flat" dir="t"/>
          </a:scene3d>
        </p:grpSpPr>
        <p:sp>
          <p:nvSpPr>
            <p:cNvPr id="11" name="Rounded Rectangle 10"/>
            <p:cNvSpPr/>
            <p:nvPr/>
          </p:nvSpPr>
          <p:spPr>
            <a:xfrm>
              <a:off x="4157449" y="856"/>
              <a:ext cx="1743501" cy="1394801"/>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1620045"/>
                <a:satOff val="225"/>
                <a:lumOff val="196"/>
                <a:alphaOff val="0"/>
              </a:schemeClr>
            </a:fillRef>
            <a:effectRef idx="1">
              <a:schemeClr val="accent2">
                <a:hueOff val="1620045"/>
                <a:satOff val="225"/>
                <a:lumOff val="196"/>
                <a:alphaOff val="0"/>
              </a:schemeClr>
            </a:effectRef>
            <a:fontRef idx="minor">
              <a:schemeClr val="dk1"/>
            </a:fontRef>
          </p:style>
        </p:sp>
        <p:sp>
          <p:nvSpPr>
            <p:cNvPr id="12" name="Rounded Rectangle 6"/>
            <p:cNvSpPr txBox="1"/>
            <p:nvPr/>
          </p:nvSpPr>
          <p:spPr>
            <a:xfrm>
              <a:off x="4198301" y="41708"/>
              <a:ext cx="1661797" cy="131309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000" kern="1200" dirty="0" smtClean="0"/>
                <a:t>Education</a:t>
              </a:r>
              <a:endParaRPr lang="en-US" sz="2000" kern="1200" dirty="0"/>
            </a:p>
          </p:txBody>
        </p:sp>
      </p:grpSp>
      <p:grpSp>
        <p:nvGrpSpPr>
          <p:cNvPr id="8" name="Group 7"/>
          <p:cNvGrpSpPr/>
          <p:nvPr/>
        </p:nvGrpSpPr>
        <p:grpSpPr>
          <a:xfrm>
            <a:off x="7521038" y="1932312"/>
            <a:ext cx="1743501" cy="937638"/>
            <a:chOff x="6128312" y="1026822"/>
            <a:chExt cx="1743501" cy="1394801"/>
          </a:xfrm>
          <a:solidFill>
            <a:schemeClr val="tx2">
              <a:lumMod val="20000"/>
              <a:lumOff val="80000"/>
            </a:schemeClr>
          </a:solidFill>
          <a:scene3d>
            <a:camera prst="orthographicFront"/>
            <a:lightRig rig="flat" dir="t"/>
          </a:scene3d>
        </p:grpSpPr>
        <p:sp>
          <p:nvSpPr>
            <p:cNvPr id="9" name="Rounded Rectangle 8"/>
            <p:cNvSpPr/>
            <p:nvPr/>
          </p:nvSpPr>
          <p:spPr>
            <a:xfrm>
              <a:off x="6128312" y="1026822"/>
              <a:ext cx="1743501" cy="1394801"/>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3240090"/>
                <a:satOff val="451"/>
                <a:lumOff val="392"/>
                <a:alphaOff val="0"/>
              </a:schemeClr>
            </a:fillRef>
            <a:effectRef idx="1">
              <a:schemeClr val="accent2">
                <a:hueOff val="3240090"/>
                <a:satOff val="451"/>
                <a:lumOff val="392"/>
                <a:alphaOff val="0"/>
              </a:schemeClr>
            </a:effectRef>
            <a:fontRef idx="minor">
              <a:schemeClr val="dk1"/>
            </a:fontRef>
          </p:style>
        </p:sp>
        <p:sp>
          <p:nvSpPr>
            <p:cNvPr id="10" name="Rounded Rectangle 8"/>
            <p:cNvSpPr txBox="1"/>
            <p:nvPr/>
          </p:nvSpPr>
          <p:spPr>
            <a:xfrm>
              <a:off x="6169164" y="1067674"/>
              <a:ext cx="1661797" cy="131309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000" kern="1200" dirty="0" smtClean="0"/>
                <a:t>Occupation</a:t>
              </a:r>
              <a:endParaRPr lang="en-US" sz="2000" kern="1200" dirty="0"/>
            </a:p>
          </p:txBody>
        </p:sp>
      </p:grpSp>
      <p:grpSp>
        <p:nvGrpSpPr>
          <p:cNvPr id="26" name="Group 25"/>
          <p:cNvGrpSpPr/>
          <p:nvPr/>
        </p:nvGrpSpPr>
        <p:grpSpPr>
          <a:xfrm>
            <a:off x="5151822" y="3352708"/>
            <a:ext cx="1743501" cy="756356"/>
            <a:chOff x="4157449" y="856"/>
            <a:chExt cx="1743501" cy="1394801"/>
          </a:xfrm>
          <a:solidFill>
            <a:schemeClr val="accent4">
              <a:lumMod val="20000"/>
              <a:lumOff val="80000"/>
            </a:schemeClr>
          </a:solidFill>
          <a:scene3d>
            <a:camera prst="orthographicFront"/>
            <a:lightRig rig="flat" dir="t"/>
          </a:scene3d>
        </p:grpSpPr>
        <p:sp>
          <p:nvSpPr>
            <p:cNvPr id="27" name="Rounded Rectangle 26"/>
            <p:cNvSpPr/>
            <p:nvPr/>
          </p:nvSpPr>
          <p:spPr>
            <a:xfrm>
              <a:off x="4157449" y="856"/>
              <a:ext cx="1743501" cy="1394801"/>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2">
                <a:hueOff val="1620045"/>
                <a:satOff val="225"/>
                <a:lumOff val="196"/>
                <a:alphaOff val="0"/>
              </a:schemeClr>
            </a:fillRef>
            <a:effectRef idx="1">
              <a:schemeClr val="accent2">
                <a:hueOff val="1620045"/>
                <a:satOff val="225"/>
                <a:lumOff val="196"/>
                <a:alphaOff val="0"/>
              </a:schemeClr>
            </a:effectRef>
            <a:fontRef idx="minor">
              <a:schemeClr val="dk1"/>
            </a:fontRef>
          </p:style>
        </p:sp>
        <p:sp>
          <p:nvSpPr>
            <p:cNvPr id="28" name="Rounded Rectangle 6"/>
            <p:cNvSpPr txBox="1"/>
            <p:nvPr/>
          </p:nvSpPr>
          <p:spPr>
            <a:xfrm>
              <a:off x="4198301" y="41707"/>
              <a:ext cx="1661797" cy="131309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000" kern="1200" dirty="0" smtClean="0"/>
                <a:t>Health</a:t>
              </a:r>
              <a:endParaRPr lang="en-US" sz="2000" kern="1200" dirty="0"/>
            </a:p>
          </p:txBody>
        </p:sp>
      </p:grpSp>
      <p:sp>
        <p:nvSpPr>
          <p:cNvPr id="34" name="Right Brace 33"/>
          <p:cNvSpPr/>
          <p:nvPr/>
        </p:nvSpPr>
        <p:spPr>
          <a:xfrm rot="5400000">
            <a:off x="5948587" y="838910"/>
            <a:ext cx="233735" cy="4544838"/>
          </a:xfrm>
          <a:prstGeom prst="rightBrace">
            <a:avLst/>
          </a:prstGeom>
          <a:ln w="28575"/>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 name="TextBox 2"/>
          <p:cNvSpPr txBox="1"/>
          <p:nvPr/>
        </p:nvSpPr>
        <p:spPr>
          <a:xfrm>
            <a:off x="433057" y="4233575"/>
            <a:ext cx="11181030" cy="2123658"/>
          </a:xfrm>
          <a:prstGeom prst="rect">
            <a:avLst/>
          </a:prstGeom>
          <a:noFill/>
        </p:spPr>
        <p:txBody>
          <a:bodyPr wrap="square" rtlCol="0">
            <a:spAutoFit/>
          </a:bodyPr>
          <a:lstStyle/>
          <a:p>
            <a:pPr algn="just">
              <a:spcAft>
                <a:spcPts val="1200"/>
              </a:spcAft>
            </a:pPr>
            <a:r>
              <a:rPr lang="en-US" sz="1600" dirty="0" smtClean="0"/>
              <a:t>- Differential exposure to conditions that have more immediate effects on health, such as access to healthy foods, a safe and clean place to live, and the ability to get routine physical exercise.</a:t>
            </a:r>
          </a:p>
          <a:p>
            <a:pPr algn="just">
              <a:spcAft>
                <a:spcPts val="1200"/>
              </a:spcAft>
            </a:pPr>
            <a:r>
              <a:rPr lang="en-US" sz="1600" dirty="0" smtClean="0"/>
              <a:t>- Those </a:t>
            </a:r>
            <a:r>
              <a:rPr lang="en-US" sz="1600" dirty="0"/>
              <a:t>with less education and less </a:t>
            </a:r>
            <a:r>
              <a:rPr lang="en-US" sz="1600" dirty="0" smtClean="0"/>
              <a:t>income are </a:t>
            </a:r>
            <a:r>
              <a:rPr lang="en-US" sz="1600" dirty="0"/>
              <a:t>more likely to </a:t>
            </a:r>
            <a:r>
              <a:rPr lang="en-US" sz="1600" dirty="0" smtClean="0"/>
              <a:t>smoke, </a:t>
            </a:r>
            <a:r>
              <a:rPr lang="en-US" sz="1600" dirty="0"/>
              <a:t>less likely to engage in </a:t>
            </a:r>
            <a:r>
              <a:rPr lang="en-US" sz="1600" dirty="0" smtClean="0"/>
              <a:t>physical activity </a:t>
            </a:r>
            <a:r>
              <a:rPr lang="en-US" sz="1600" dirty="0"/>
              <a:t>and less physically fit than their higher-income peers </a:t>
            </a:r>
            <a:r>
              <a:rPr lang="en-US" sz="1600" dirty="0" smtClean="0"/>
              <a:t>and </a:t>
            </a:r>
            <a:r>
              <a:rPr lang="en-US" sz="1600" dirty="0"/>
              <a:t>are less likely to consume fiber and fresh fruits and </a:t>
            </a:r>
            <a:r>
              <a:rPr lang="en-US" sz="1600" dirty="0" smtClean="0"/>
              <a:t>vegetables.</a:t>
            </a:r>
          </a:p>
          <a:p>
            <a:pPr algn="just">
              <a:spcAft>
                <a:spcPts val="1200"/>
              </a:spcAft>
            </a:pPr>
            <a:r>
              <a:rPr lang="en-US" sz="1600" dirty="0" smtClean="0"/>
              <a:t>- Education promotes </a:t>
            </a:r>
            <a:r>
              <a:rPr lang="en-US" sz="1600" dirty="0"/>
              <a:t>knowledge and life skills, which increase access to </a:t>
            </a:r>
            <a:r>
              <a:rPr lang="en-US" sz="1600" dirty="0" smtClean="0"/>
              <a:t>information and </a:t>
            </a:r>
            <a:r>
              <a:rPr lang="en-US" sz="1600" dirty="0"/>
              <a:t>resources that promote health </a:t>
            </a:r>
            <a:r>
              <a:rPr lang="en-US" sz="1600" dirty="0" smtClean="0"/>
              <a:t>In </a:t>
            </a:r>
            <a:r>
              <a:rPr lang="en-US" sz="1600" dirty="0"/>
              <a:t>addition</a:t>
            </a:r>
            <a:r>
              <a:rPr lang="en-US" sz="1600" dirty="0" smtClean="0"/>
              <a:t>, education </a:t>
            </a:r>
            <a:r>
              <a:rPr lang="en-US" sz="1600" dirty="0"/>
              <a:t>builds occupational opportunities and earning potential, which </a:t>
            </a:r>
            <a:r>
              <a:rPr lang="en-US" sz="1600" dirty="0" smtClean="0"/>
              <a:t>in turn </a:t>
            </a:r>
            <a:r>
              <a:rPr lang="en-US" sz="1600" dirty="0"/>
              <a:t>can lead to better nutrition, housing, schooling, and </a:t>
            </a:r>
            <a:r>
              <a:rPr lang="en-US" sz="1600" dirty="0" smtClean="0"/>
              <a:t>recreation.</a:t>
            </a:r>
            <a:endParaRPr lang="en-US" sz="1600" dirty="0"/>
          </a:p>
        </p:txBody>
      </p:sp>
    </p:spTree>
    <p:extLst>
      <p:ext uri="{BB962C8B-B14F-4D97-AF65-F5344CB8AC3E}">
        <p14:creationId xmlns:p14="http://schemas.microsoft.com/office/powerpoint/2010/main" val="6606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3659" y="2692877"/>
            <a:ext cx="6485642" cy="2246769"/>
          </a:xfrm>
          <a:prstGeom prst="rect">
            <a:avLst/>
          </a:prstGeom>
        </p:spPr>
        <p:txBody>
          <a:bodyPr wrap="square">
            <a:spAutoFit/>
          </a:bodyPr>
          <a:lstStyle/>
          <a:p>
            <a:pPr algn="just"/>
            <a:r>
              <a:rPr lang="en-US" sz="2000" dirty="0" smtClean="0">
                <a:latin typeface="MinionPro-Regular"/>
              </a:rPr>
              <a:t>Education is </a:t>
            </a:r>
            <a:r>
              <a:rPr lang="en-US" sz="2000" dirty="0">
                <a:latin typeface="MinionPro-Regular"/>
              </a:rPr>
              <a:t>more strongly </a:t>
            </a:r>
            <a:r>
              <a:rPr lang="en-US" sz="2000" dirty="0" smtClean="0">
                <a:latin typeface="MinionPro-Regular"/>
              </a:rPr>
              <a:t>related </a:t>
            </a:r>
            <a:r>
              <a:rPr lang="en-US" sz="2000" dirty="0">
                <a:latin typeface="MinionPro-Regular"/>
              </a:rPr>
              <a:t>to </a:t>
            </a:r>
            <a:r>
              <a:rPr lang="en-US" sz="2000" dirty="0" smtClean="0">
                <a:latin typeface="MinionPro-Regular"/>
              </a:rPr>
              <a:t>the</a:t>
            </a:r>
          </a:p>
          <a:p>
            <a:pPr algn="just"/>
            <a:r>
              <a:rPr lang="en-US" sz="2000" dirty="0" smtClean="0">
                <a:latin typeface="MinionPro-Regular"/>
              </a:rPr>
              <a:t>onset </a:t>
            </a:r>
            <a:r>
              <a:rPr lang="en-US" sz="2000" dirty="0">
                <a:latin typeface="MinionPro-Regular"/>
              </a:rPr>
              <a:t>of illness and chronic conditions</a:t>
            </a:r>
            <a:r>
              <a:rPr lang="en-US" sz="2000" dirty="0" smtClean="0">
                <a:latin typeface="MinionPro-Regular"/>
              </a:rPr>
              <a:t>, </a:t>
            </a:r>
          </a:p>
          <a:p>
            <a:pPr algn="just"/>
            <a:endParaRPr lang="en-US" sz="2000" dirty="0">
              <a:latin typeface="MinionPro-Regular"/>
            </a:endParaRPr>
          </a:p>
          <a:p>
            <a:pPr algn="ctr"/>
            <a:r>
              <a:rPr lang="en-US" sz="2000" dirty="0">
                <a:latin typeface="MinionPro-Regular"/>
              </a:rPr>
              <a:t>a</a:t>
            </a:r>
            <a:r>
              <a:rPr lang="en-US" sz="2000" dirty="0" smtClean="0">
                <a:latin typeface="MinionPro-Regular"/>
              </a:rPr>
              <a:t>nd</a:t>
            </a:r>
          </a:p>
          <a:p>
            <a:pPr algn="just"/>
            <a:endParaRPr lang="en-US" sz="2000" dirty="0" smtClean="0">
              <a:latin typeface="MinionPro-Regular"/>
            </a:endParaRPr>
          </a:p>
          <a:p>
            <a:pPr marL="1546225" indent="-169863" algn="just"/>
            <a:r>
              <a:rPr lang="en-US" sz="2000" dirty="0" smtClean="0">
                <a:latin typeface="MinionPro-Regular"/>
              </a:rPr>
              <a:t>Income </a:t>
            </a:r>
            <a:r>
              <a:rPr lang="en-US" sz="2000" dirty="0">
                <a:latin typeface="MinionPro-Regular"/>
              </a:rPr>
              <a:t>is more predictive of </a:t>
            </a:r>
            <a:r>
              <a:rPr lang="en-US" sz="2000" dirty="0" smtClean="0">
                <a:latin typeface="MinionPro-Regular"/>
              </a:rPr>
              <a:t>health</a:t>
            </a:r>
          </a:p>
          <a:p>
            <a:pPr marL="1546225" indent="-169863" algn="just"/>
            <a:r>
              <a:rPr lang="en-US" sz="2000" dirty="0" smtClean="0">
                <a:latin typeface="MinionPro-Regular"/>
              </a:rPr>
              <a:t>trajectories </a:t>
            </a:r>
            <a:r>
              <a:rPr lang="en-US" sz="2000" dirty="0">
                <a:latin typeface="MinionPro-Regular"/>
              </a:rPr>
              <a:t>and mortality after </a:t>
            </a:r>
            <a:r>
              <a:rPr lang="en-US" sz="2000" dirty="0" smtClean="0">
                <a:latin typeface="MinionPro-Regular"/>
              </a:rPr>
              <a:t>illness </a:t>
            </a:r>
            <a:r>
              <a:rPr lang="da-DK" sz="2000" dirty="0" smtClean="0">
                <a:latin typeface="MinionPro-Regular"/>
              </a:rPr>
              <a:t>onset.</a:t>
            </a:r>
            <a:endParaRPr lang="en-US" sz="2000" dirty="0"/>
          </a:p>
        </p:txBody>
      </p:sp>
      <p:sp>
        <p:nvSpPr>
          <p:cNvPr id="5" name="Title 1"/>
          <p:cNvSpPr>
            <a:spLocks noGrp="1"/>
          </p:cNvSpPr>
          <p:nvPr>
            <p:ph type="title"/>
          </p:nvPr>
        </p:nvSpPr>
        <p:spPr>
          <a:xfrm>
            <a:off x="1097280" y="286604"/>
            <a:ext cx="10058400" cy="1060476"/>
          </a:xfrm>
        </p:spPr>
        <p:txBody>
          <a:bodyPr>
            <a:normAutofit/>
          </a:bodyPr>
          <a:lstStyle/>
          <a:p>
            <a:r>
              <a:rPr lang="en-US" sz="4000" dirty="0" smtClean="0"/>
              <a:t>Powerful determinants of health (cont.)</a:t>
            </a:r>
            <a:endParaRPr lang="en-US" sz="4000" dirty="0"/>
          </a:p>
        </p:txBody>
      </p:sp>
      <p:pic>
        <p:nvPicPr>
          <p:cNvPr id="11" name="Picture 10"/>
          <p:cNvPicPr>
            <a:picLocks noChangeAspect="1"/>
          </p:cNvPicPr>
          <p:nvPr/>
        </p:nvPicPr>
        <p:blipFill>
          <a:blip r:embed="rId2"/>
          <a:stretch>
            <a:fillRect/>
          </a:stretch>
        </p:blipFill>
        <p:spPr>
          <a:xfrm>
            <a:off x="190500" y="2551837"/>
            <a:ext cx="2423727" cy="2326778"/>
          </a:xfrm>
          <a:prstGeom prst="rect">
            <a:avLst/>
          </a:prstGeom>
        </p:spPr>
      </p:pic>
      <p:pic>
        <p:nvPicPr>
          <p:cNvPr id="12" name="Picture 11"/>
          <p:cNvPicPr>
            <a:picLocks noChangeAspect="1"/>
          </p:cNvPicPr>
          <p:nvPr/>
        </p:nvPicPr>
        <p:blipFill>
          <a:blip r:embed="rId3"/>
          <a:stretch>
            <a:fillRect/>
          </a:stretch>
        </p:blipFill>
        <p:spPr>
          <a:xfrm>
            <a:off x="2112918" y="4762666"/>
            <a:ext cx="501309" cy="115949"/>
          </a:xfrm>
          <a:prstGeom prst="rect">
            <a:avLst/>
          </a:prstGeom>
        </p:spPr>
      </p:pic>
      <p:pic>
        <p:nvPicPr>
          <p:cNvPr id="2058" name="Picture 10" descr="3d small people - thoughts and inc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8733" y="2551837"/>
            <a:ext cx="2553267" cy="255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22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5326"/>
          </a:xfrm>
        </p:spPr>
        <p:txBody>
          <a:bodyPr>
            <a:normAutofit/>
          </a:bodyPr>
          <a:lstStyle/>
          <a:p>
            <a:r>
              <a:rPr lang="en-US" sz="4000" dirty="0" smtClean="0"/>
              <a:t>Intermediate determinants</a:t>
            </a:r>
            <a:endParaRPr lang="en-US" sz="4000" dirty="0"/>
          </a:p>
        </p:txBody>
      </p:sp>
      <p:sp>
        <p:nvSpPr>
          <p:cNvPr id="3" name="Content Placeholder 2"/>
          <p:cNvSpPr>
            <a:spLocks noGrp="1"/>
          </p:cNvSpPr>
          <p:nvPr>
            <p:ph idx="1"/>
          </p:nvPr>
        </p:nvSpPr>
        <p:spPr>
          <a:xfrm>
            <a:off x="1097280" y="1964602"/>
            <a:ext cx="10058400" cy="4164594"/>
          </a:xfrm>
        </p:spPr>
        <p:txBody>
          <a:bodyPr>
            <a:normAutofit/>
          </a:bodyPr>
          <a:lstStyle/>
          <a:p>
            <a:pPr marL="361950" indent="-361950" algn="just">
              <a:lnSpc>
                <a:spcPct val="100000"/>
              </a:lnSpc>
              <a:buFont typeface="Wingdings" panose="05000000000000000000" pitchFamily="2" charset="2"/>
              <a:buChar char="v"/>
            </a:pPr>
            <a:r>
              <a:rPr lang="en-US" dirty="0" smtClean="0"/>
              <a:t>Material </a:t>
            </a:r>
            <a:r>
              <a:rPr lang="en-US" dirty="0"/>
              <a:t>circumstances include factors such as housing and neighborhood quality, consumption potential (e.g. the financial means to buy healthy food, warm clothing, etc.), and the physical work environment</a:t>
            </a:r>
            <a:r>
              <a:rPr lang="en-US" dirty="0" smtClean="0"/>
              <a:t>.</a:t>
            </a:r>
          </a:p>
          <a:p>
            <a:pPr marL="361950" indent="-361950" algn="just">
              <a:lnSpc>
                <a:spcPct val="100000"/>
              </a:lnSpc>
              <a:buFont typeface="Wingdings" panose="05000000000000000000" pitchFamily="2" charset="2"/>
              <a:buChar char="v"/>
            </a:pPr>
            <a:r>
              <a:rPr lang="en-US" dirty="0" smtClean="0"/>
              <a:t>Psychosocial </a:t>
            </a:r>
            <a:r>
              <a:rPr lang="en-US" dirty="0"/>
              <a:t>circumstances include psychosocial stressors, stressful living circumstances and relationships, and social support and coping styles (or the lack thereof</a:t>
            </a:r>
            <a:r>
              <a:rPr lang="en-US" dirty="0" smtClean="0"/>
              <a:t>).</a:t>
            </a:r>
          </a:p>
          <a:p>
            <a:pPr marL="361950" indent="-361950" algn="just">
              <a:lnSpc>
                <a:spcPct val="100000"/>
              </a:lnSpc>
              <a:buFont typeface="Wingdings" panose="05000000000000000000" pitchFamily="2" charset="2"/>
              <a:buChar char="v"/>
            </a:pPr>
            <a:r>
              <a:rPr lang="en-US" dirty="0" smtClean="0"/>
              <a:t>Behavioral </a:t>
            </a:r>
            <a:r>
              <a:rPr lang="en-US" dirty="0"/>
              <a:t>and biological factors include nutrition, physical activity, tobacco consumption and alcohol consumption, which are distributed differently among different social groups. Biological factors also include genetic factors</a:t>
            </a:r>
            <a:r>
              <a:rPr lang="en-US" dirty="0" smtClean="0"/>
              <a:t>.</a:t>
            </a:r>
          </a:p>
          <a:p>
            <a:pPr marL="361950" indent="-361950" algn="just">
              <a:lnSpc>
                <a:spcPct val="100000"/>
              </a:lnSpc>
              <a:buFont typeface="Wingdings" panose="05000000000000000000" pitchFamily="2" charset="2"/>
              <a:buChar char="v"/>
            </a:pPr>
            <a:r>
              <a:rPr lang="en-US" dirty="0"/>
              <a:t>The health system plays an important role in mediating the differential consequences of illness in people’s lives.</a:t>
            </a:r>
          </a:p>
        </p:txBody>
      </p:sp>
    </p:spTree>
    <p:extLst>
      <p:ext uri="{BB962C8B-B14F-4D97-AF65-F5344CB8AC3E}">
        <p14:creationId xmlns:p14="http://schemas.microsoft.com/office/powerpoint/2010/main" val="29065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8985</TotalTime>
  <Words>1827</Words>
  <Application>Microsoft Office PowerPoint</Application>
  <PresentationFormat>Widescreen</PresentationFormat>
  <Paragraphs>174</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MinionPro-Regular</vt:lpstr>
      <vt:lpstr>Wingdings</vt:lpstr>
      <vt:lpstr>Retrospect</vt:lpstr>
      <vt:lpstr>Social Determinants of NCDs</vt:lpstr>
      <vt:lpstr>Objectives</vt:lpstr>
      <vt:lpstr>Definition</vt:lpstr>
      <vt:lpstr>PowerPoint Presentation</vt:lpstr>
      <vt:lpstr>PowerPoint Presentation</vt:lpstr>
      <vt:lpstr>PowerPoint Presentation</vt:lpstr>
      <vt:lpstr>Powerful determinants of health</vt:lpstr>
      <vt:lpstr>Powerful determinants of health (cont.)</vt:lpstr>
      <vt:lpstr>Intermediate determinants</vt:lpstr>
      <vt:lpstr>Material Living Conditions</vt:lpstr>
      <vt:lpstr>Health-Risk Behaviors</vt:lpstr>
      <vt:lpstr>Psychosocial Risk Factors</vt:lpstr>
      <vt:lpstr>Neighborhood Factors</vt:lpstr>
      <vt:lpstr>Neighborhood Factors</vt:lpstr>
      <vt:lpstr>Reverse Causality</vt:lpstr>
      <vt:lpstr>PowerPoint Presentation</vt:lpstr>
      <vt:lpstr>The Whitehall study</vt:lpstr>
      <vt:lpstr>Allostatic load</vt:lpstr>
      <vt:lpstr>PowerPoint Presentation</vt:lpstr>
      <vt:lpstr>PowerPoint Presentation</vt:lpstr>
      <vt:lpstr>Mediators of allostasis involved in the stress response</vt:lpstr>
      <vt:lpstr>Brain regions that remodel dendrites and synapses. </vt:lpstr>
      <vt:lpstr>Allostatic load (cont.)</vt:lpstr>
      <vt:lpstr>Childhood stressors - neuroplasticity</vt:lpstr>
      <vt:lpstr>PowerPoint Presentation</vt:lpstr>
      <vt:lpstr>Discrimination and Stress</vt:lpstr>
      <vt:lpstr>PowerPoint Presentation</vt:lpstr>
      <vt:lpstr>PowerPoint Presentation</vt:lpstr>
      <vt:lpstr>PowerPoint Presentation</vt:lpstr>
      <vt:lpstr>Improving health</vt:lpstr>
      <vt:lpstr>PowerPoint Presentation</vt:lpstr>
      <vt:lpstr>PowerPoint Presentation</vt:lpstr>
      <vt:lpstr>Education</vt:lpstr>
      <vt:lpstr>PowerPoint Presentation</vt:lpstr>
      <vt:lpstr>Employment and Income</vt:lpstr>
      <vt:lpstr>PowerPoint Presentation</vt:lpstr>
      <vt:lpstr>Fair Employment and Decent Work</vt:lpstr>
      <vt:lpstr>Housing access and quality</vt:lpstr>
      <vt:lpstr>Equity from the start</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Armen Torchyan</dc:creator>
  <cp:lastModifiedBy>Windows User</cp:lastModifiedBy>
  <cp:revision>126</cp:revision>
  <dcterms:created xsi:type="dcterms:W3CDTF">2018-11-25T06:32:32Z</dcterms:created>
  <dcterms:modified xsi:type="dcterms:W3CDTF">2019-01-20T06:04:42Z</dcterms:modified>
</cp:coreProperties>
</file>