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334" r:id="rId69"/>
    <p:sldId id="335" r:id="rId70"/>
    <p:sldId id="336" r:id="rId71"/>
    <p:sldId id="337" r:id="rId7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63546" y="659306"/>
            <a:ext cx="5216906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39A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39A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39A6"/>
                </a:solidFill>
                <a:latin typeface="Arial"/>
                <a:cs typeface="Arial"/>
              </a:defRPr>
            </a:lvl1pPr>
          </a:lstStyle>
          <a:p>
            <a:pPr marL="24765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39A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0039A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39A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39A6"/>
                </a:solidFill>
                <a:latin typeface="Arial"/>
                <a:cs typeface="Arial"/>
              </a:defRPr>
            </a:lvl1pPr>
          </a:lstStyle>
          <a:p>
            <a:pPr marL="24765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39A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07390" y="1749526"/>
            <a:ext cx="2806065" cy="4414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39A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26940" y="1748560"/>
            <a:ext cx="3230879" cy="4123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39A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39A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39A6"/>
                </a:solidFill>
                <a:latin typeface="Arial"/>
                <a:cs typeface="Arial"/>
              </a:defRPr>
            </a:lvl1pPr>
          </a:lstStyle>
          <a:p>
            <a:pPr marL="24765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39A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39A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39A6"/>
                </a:solidFill>
                <a:latin typeface="Arial"/>
                <a:cs typeface="Arial"/>
              </a:defRPr>
            </a:lvl1pPr>
          </a:lstStyle>
          <a:p>
            <a:pPr marL="24765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39A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39A6"/>
                </a:solidFill>
                <a:latin typeface="Arial"/>
                <a:cs typeface="Arial"/>
              </a:defRPr>
            </a:lvl1pPr>
          </a:lstStyle>
          <a:p>
            <a:pPr marL="24765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6042" y="354506"/>
            <a:ext cx="7951914" cy="1243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39A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5628" y="1572158"/>
            <a:ext cx="7749540" cy="4335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0039A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4327" y="6529409"/>
            <a:ext cx="2493010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39A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97747" y="6562973"/>
            <a:ext cx="221615" cy="206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39A6"/>
                </a:solidFill>
                <a:latin typeface="Arial"/>
                <a:cs typeface="Arial"/>
              </a:defRPr>
            </a:lvl1pPr>
          </a:lstStyle>
          <a:p>
            <a:pPr marL="24765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mediacentre/factsheets/en/" TargetMode="External"/><Relationship Id="rId2" Type="http://schemas.openxmlformats.org/officeDocument/2006/relationships/hyperlink" Target="http://www.who.int/gho/en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/cardiovascular_diseases/en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/mediacentre/factsheets/fs312/en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ugs.com/health-guide/type-1-diabetes-mellitus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f.org/regions" TargetMode="External"/><Relationship Id="rId2" Type="http://schemas.openxmlformats.org/officeDocument/2006/relationships/hyperlink" Target="http://www.who.int/mediacentre/factsheets/en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cer.gov/cancertopics/cancerlibrary/what-is-cancer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/mediacentre/factsheets/fs297/en/index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globocan.iarc.fr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globocan.iarc.fr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globocan.iarc.fr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/gho/ncd/mortality_morbidity/en/index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globocan.iarc.fr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globocan.iarc.fr/factsheet.asp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globocan.iarc.fr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yoclinic.com/health/colon-cancer/DS00035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globocan.iarc.fr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/respiratory/about_topic/en/index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ldcopd.org/other-resources-gold-teaching-slide-set.htm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/mediacentre/factsheets/fs339/en/index.html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cdc.gov/tobacco/global/gtss/tobacco_atlas/index.ht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itt.edu/~super4/41011-42001/41171.pdf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/nmh/events/2012/discussion_paper3.pdf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0140673612608988" TargetMode="External"/><Relationship Id="rId2" Type="http://schemas.openxmlformats.org/officeDocument/2006/relationships/hyperlink" Target="http://www.cdc.gov/physicalactivity/everyone/guidelines/adults.html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alth.gov/paguidelines/factsheetprof.aspx" TargetMode="Externa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/substance_abuse/publications/global_alcohol_report/msbgsruprofiles.pdf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who.int/substance_abuse/publications/global_alcohol_report/en/index.html" TargetMode="Externa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gamapserver.who.int/gho/interactive_charts/ncd/risk_factors/blood_pressure_prevalence/atlas.html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/gho/ncd/risk_factors/en/index.html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/gho/ncd/risk_factors/cholesterol_text/en/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/dietphysicalactivity/childhood_what/en/index.h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/nmh/events/2012/discussion_paper3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07539" y="6261890"/>
            <a:ext cx="246634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Department of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Health and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Human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Services 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Centers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Disease Control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Prevention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1020" y="1892708"/>
            <a:ext cx="8061959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5"/>
              </a:spcBef>
            </a:pPr>
            <a:r>
              <a:rPr sz="3600" b="1" dirty="0">
                <a:solidFill>
                  <a:srgbClr val="0039A6"/>
                </a:solidFill>
                <a:latin typeface="Arial"/>
                <a:cs typeface="Arial"/>
              </a:rPr>
              <a:t>Overview of  </a:t>
            </a:r>
            <a:r>
              <a:rPr sz="3600" b="1" spc="-5" dirty="0">
                <a:solidFill>
                  <a:srgbClr val="0039A6"/>
                </a:solidFill>
                <a:latin typeface="Arial"/>
                <a:cs typeface="Arial"/>
              </a:rPr>
              <a:t>Noncommunicable  </a:t>
            </a:r>
            <a:r>
              <a:rPr sz="3600" b="1" dirty="0">
                <a:solidFill>
                  <a:srgbClr val="0039A6"/>
                </a:solidFill>
                <a:latin typeface="Arial"/>
                <a:cs typeface="Arial"/>
              </a:rPr>
              <a:t>Diseases and Related</a:t>
            </a:r>
            <a:r>
              <a:rPr sz="3600" b="1" spc="-20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39A6"/>
                </a:solidFill>
                <a:latin typeface="Arial"/>
                <a:cs typeface="Arial"/>
              </a:rPr>
              <a:t>Risk  </a:t>
            </a:r>
            <a:r>
              <a:rPr sz="3600" b="1" spc="-5" dirty="0">
                <a:solidFill>
                  <a:srgbClr val="0039A6"/>
                </a:solidFill>
                <a:latin typeface="Arial"/>
                <a:cs typeface="Arial"/>
              </a:rPr>
              <a:t>Factors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14499" y="3810000"/>
            <a:ext cx="5600702" cy="1021562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605"/>
              </a:spcBef>
            </a:pPr>
            <a:r>
              <a:rPr lang="en-US" sz="2000" b="1" dirty="0" smtClean="0">
                <a:solidFill>
                  <a:srgbClr val="4A4A4A"/>
                </a:solidFill>
                <a:latin typeface="Arial"/>
                <a:cs typeface="Arial"/>
              </a:rPr>
              <a:t>As modified by Dr. Armen Torchyan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393065" marR="387350" indent="1270" algn="ctr">
              <a:lnSpc>
                <a:spcPct val="112700"/>
              </a:lnSpc>
              <a:spcBef>
                <a:spcPts val="5"/>
              </a:spcBef>
            </a:pPr>
            <a:r>
              <a:rPr lang="en-US" sz="1800" spc="-15" dirty="0" smtClean="0">
                <a:solidFill>
                  <a:srgbClr val="0039A6"/>
                </a:solidFill>
                <a:latin typeface="Arial"/>
                <a:cs typeface="Arial"/>
              </a:rPr>
              <a:t>Department of Family and Community Medicine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0330" y="659306"/>
            <a:ext cx="33439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WHO</a:t>
            </a:r>
            <a:r>
              <a:rPr spc="-75" dirty="0"/>
              <a:t> </a:t>
            </a:r>
            <a:r>
              <a:rPr spc="-15" dirty="0"/>
              <a:t>Website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ts val="1425"/>
              </a:lnSpc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5847" y="1405533"/>
            <a:ext cx="7931150" cy="508000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Global Health Observatory (GHO):</a:t>
            </a:r>
            <a:r>
              <a:rPr sz="2200" spc="10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39A6"/>
                </a:solidFill>
                <a:latin typeface="Arial"/>
                <a:cs typeface="Arial"/>
                <a:hlinkClick r:id="rId2"/>
              </a:rPr>
              <a:t>http://www.who.int/gho/en/</a:t>
            </a:r>
            <a:endParaRPr sz="22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530"/>
              </a:spcBef>
              <a:buChar char="•"/>
              <a:tabLst>
                <a:tab pos="756285" algn="l"/>
                <a:tab pos="756920" algn="l"/>
              </a:tabLst>
            </a:pP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Provides data and analyses on global health</a:t>
            </a:r>
            <a:r>
              <a:rPr sz="2200" spc="6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priorities</a:t>
            </a:r>
            <a:endParaRPr sz="22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530"/>
              </a:spcBef>
              <a:buChar char="•"/>
              <a:tabLst>
                <a:tab pos="756285" algn="l"/>
                <a:tab pos="756920" algn="l"/>
              </a:tabLst>
            </a:pP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Noncommunicable</a:t>
            </a:r>
            <a:r>
              <a:rPr sz="2200" spc="2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diseases</a:t>
            </a:r>
            <a:endParaRPr sz="2200">
              <a:latin typeface="Arial"/>
              <a:cs typeface="Arial"/>
            </a:endParaRPr>
          </a:p>
          <a:p>
            <a:pPr marL="988060" lvl="1" indent="-228600">
              <a:lnSpc>
                <a:spcPct val="100000"/>
              </a:lnSpc>
              <a:spcBef>
                <a:spcPts val="465"/>
              </a:spcBef>
              <a:buChar char="‒"/>
              <a:tabLst>
                <a:tab pos="988694" algn="l"/>
              </a:tabLst>
            </a:pPr>
            <a:r>
              <a:rPr sz="1900" spc="-5" dirty="0">
                <a:solidFill>
                  <a:srgbClr val="0039A6"/>
                </a:solidFill>
                <a:latin typeface="Arial"/>
                <a:cs typeface="Arial"/>
              </a:rPr>
              <a:t>Mortality/morbidity</a:t>
            </a:r>
            <a:endParaRPr sz="1900">
              <a:latin typeface="Arial"/>
              <a:cs typeface="Arial"/>
            </a:endParaRPr>
          </a:p>
          <a:p>
            <a:pPr marL="988060" lvl="1" indent="-228600">
              <a:lnSpc>
                <a:spcPct val="100000"/>
              </a:lnSpc>
              <a:spcBef>
                <a:spcPts val="455"/>
              </a:spcBef>
              <a:buChar char="‒"/>
              <a:tabLst>
                <a:tab pos="988694" algn="l"/>
              </a:tabLst>
            </a:pPr>
            <a:r>
              <a:rPr sz="1900" spc="-5" dirty="0">
                <a:solidFill>
                  <a:srgbClr val="0039A6"/>
                </a:solidFill>
                <a:latin typeface="Arial"/>
                <a:cs typeface="Arial"/>
              </a:rPr>
              <a:t>Risk</a:t>
            </a:r>
            <a:r>
              <a:rPr sz="1900" spc="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39A6"/>
                </a:solidFill>
                <a:latin typeface="Arial"/>
                <a:cs typeface="Arial"/>
              </a:rPr>
              <a:t>Factors</a:t>
            </a:r>
            <a:endParaRPr sz="19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520"/>
              </a:spcBef>
              <a:buChar char="•"/>
              <a:tabLst>
                <a:tab pos="756285" algn="l"/>
                <a:tab pos="756920" algn="l"/>
              </a:tabLst>
            </a:pP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Country </a:t>
            </a:r>
            <a:r>
              <a:rPr sz="2200" dirty="0">
                <a:solidFill>
                  <a:srgbClr val="0039A6"/>
                </a:solidFill>
                <a:latin typeface="Arial"/>
                <a:cs typeface="Arial"/>
              </a:rPr>
              <a:t>statistics: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health data and </a:t>
            </a:r>
            <a:r>
              <a:rPr sz="2200" dirty="0">
                <a:solidFill>
                  <a:srgbClr val="0039A6"/>
                </a:solidFill>
                <a:latin typeface="Arial"/>
                <a:cs typeface="Arial"/>
              </a:rPr>
              <a:t>statistics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for countries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39A6"/>
              </a:buClr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Media centre fact</a:t>
            </a:r>
            <a:r>
              <a:rPr sz="2200" spc="2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sheets: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b="1" spc="-5" dirty="0">
                <a:solidFill>
                  <a:srgbClr val="0039A6"/>
                </a:solidFill>
                <a:latin typeface="Arial"/>
                <a:cs typeface="Arial"/>
                <a:hlinkClick r:id="rId3"/>
              </a:rPr>
              <a:t>http://www.who.int/mediacentre/factsheets/en/</a:t>
            </a:r>
            <a:endParaRPr sz="2200">
              <a:latin typeface="Arial"/>
              <a:cs typeface="Arial"/>
            </a:endParaRPr>
          </a:p>
          <a:p>
            <a:pPr marL="755650" indent="-286385">
              <a:lnSpc>
                <a:spcPct val="100000"/>
              </a:lnSpc>
              <a:spcBef>
                <a:spcPts val="530"/>
              </a:spcBef>
              <a:buChar char="•"/>
              <a:tabLst>
                <a:tab pos="755650" algn="l"/>
                <a:tab pos="756285" algn="l"/>
              </a:tabLst>
            </a:pP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Key</a:t>
            </a:r>
            <a:r>
              <a:rPr sz="220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facts</a:t>
            </a:r>
            <a:endParaRPr sz="2200">
              <a:latin typeface="Arial"/>
              <a:cs typeface="Arial"/>
            </a:endParaRPr>
          </a:p>
          <a:p>
            <a:pPr marL="755650" indent="-286385">
              <a:lnSpc>
                <a:spcPct val="100000"/>
              </a:lnSpc>
              <a:spcBef>
                <a:spcPts val="530"/>
              </a:spcBef>
              <a:buChar char="•"/>
              <a:tabLst>
                <a:tab pos="755650" algn="l"/>
                <a:tab pos="756285" algn="l"/>
              </a:tabLst>
            </a:pPr>
            <a:r>
              <a:rPr sz="2200" spc="-10" dirty="0">
                <a:solidFill>
                  <a:srgbClr val="0039A6"/>
                </a:solidFill>
                <a:latin typeface="Arial"/>
                <a:cs typeface="Arial"/>
              </a:rPr>
              <a:t>Symptoms</a:t>
            </a:r>
            <a:endParaRPr sz="2200">
              <a:latin typeface="Arial"/>
              <a:cs typeface="Arial"/>
            </a:endParaRPr>
          </a:p>
          <a:p>
            <a:pPr marL="755650" indent="-286385">
              <a:lnSpc>
                <a:spcPct val="100000"/>
              </a:lnSpc>
              <a:spcBef>
                <a:spcPts val="525"/>
              </a:spcBef>
              <a:buChar char="•"/>
              <a:tabLst>
                <a:tab pos="755650" algn="l"/>
                <a:tab pos="756285" algn="l"/>
              </a:tabLst>
            </a:pP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Risk</a:t>
            </a:r>
            <a:r>
              <a:rPr sz="2200" spc="-1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factors</a:t>
            </a:r>
            <a:endParaRPr sz="2200">
              <a:latin typeface="Arial"/>
              <a:cs typeface="Arial"/>
            </a:endParaRPr>
          </a:p>
          <a:p>
            <a:pPr marL="755650" indent="-286385">
              <a:lnSpc>
                <a:spcPct val="100000"/>
              </a:lnSpc>
              <a:spcBef>
                <a:spcPts val="530"/>
              </a:spcBef>
              <a:buChar char="•"/>
              <a:tabLst>
                <a:tab pos="755650" algn="l"/>
                <a:tab pos="756285" algn="l"/>
              </a:tabLst>
            </a:pP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Burden of</a:t>
            </a:r>
            <a:r>
              <a:rPr sz="2200" spc="1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disease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05430" marR="5080" indent="-1780539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Cardiovascular </a:t>
            </a:r>
            <a:r>
              <a:rPr spc="-10" dirty="0"/>
              <a:t>Disease:  </a:t>
            </a:r>
            <a:r>
              <a:rPr spc="-5" dirty="0"/>
              <a:t>Definition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ts val="1425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65627" y="1650795"/>
            <a:ext cx="8295005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Cardiovascular disease (CVD)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is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a group of disorders  of the heart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and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blood vessels,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and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may</a:t>
            </a:r>
            <a:r>
              <a:rPr sz="2600" spc="-7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include:</a:t>
            </a:r>
            <a:endParaRPr sz="26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60450" y="2593489"/>
          <a:ext cx="6934200" cy="36485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0953">
                <a:tc>
                  <a:txBody>
                    <a:bodyPr/>
                    <a:lstStyle/>
                    <a:p>
                      <a:pPr marL="91440" marR="57531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Coronary</a:t>
                      </a:r>
                      <a:r>
                        <a:rPr sz="1800" b="1" spc="-7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heart  </a:t>
                      </a:r>
                      <a:r>
                        <a:rPr sz="1800" b="1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disease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39A6"/>
                      </a:solidFill>
                      <a:prstDash val="solid"/>
                    </a:lnL>
                    <a:lnR w="12700">
                      <a:solidFill>
                        <a:srgbClr val="0039A6"/>
                      </a:solidFill>
                      <a:prstDash val="solid"/>
                    </a:lnR>
                    <a:lnT w="12700">
                      <a:solidFill>
                        <a:srgbClr val="0039A6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0701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Disease of the </a:t>
                      </a: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blood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vessels </a:t>
                      </a: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supplying the  heart</a:t>
                      </a:r>
                      <a:r>
                        <a:rPr sz="180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muscle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39A6"/>
                      </a:solidFill>
                      <a:prstDash val="solid"/>
                    </a:lnL>
                    <a:lnR w="12700">
                      <a:solidFill>
                        <a:srgbClr val="0039A6"/>
                      </a:solidFill>
                      <a:prstDash val="solid"/>
                    </a:lnR>
                    <a:lnT w="12700">
                      <a:solidFill>
                        <a:srgbClr val="0039A6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9605">
                <a:tc>
                  <a:txBody>
                    <a:bodyPr/>
                    <a:lstStyle/>
                    <a:p>
                      <a:pPr marL="91440" marR="41719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800" b="1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800" b="1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800" b="1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800" b="1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spc="-4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800" b="1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asc</a:t>
                      </a:r>
                      <a:r>
                        <a:rPr sz="1800" b="1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ul</a:t>
                      </a:r>
                      <a:r>
                        <a:rPr sz="1800" b="1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ar  disease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(Stroke)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39A6"/>
                      </a:solidFill>
                      <a:prstDash val="solid"/>
                    </a:lnL>
                    <a:lnR w="12700">
                      <a:solidFill>
                        <a:srgbClr val="0039A6"/>
                      </a:solidFill>
                      <a:prstDash val="solid"/>
                    </a:lnR>
                    <a:lnT w="12700">
                      <a:solidFill>
                        <a:srgbClr val="0039A6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0701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Disease of the </a:t>
                      </a: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blood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vessels </a:t>
                      </a: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supplying the  brain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39A6"/>
                      </a:solidFill>
                      <a:prstDash val="solid"/>
                    </a:lnL>
                    <a:lnR w="12700">
                      <a:solidFill>
                        <a:srgbClr val="0039A6"/>
                      </a:solidFill>
                      <a:prstDash val="solid"/>
                    </a:lnR>
                    <a:lnT w="12700">
                      <a:solidFill>
                        <a:srgbClr val="0039A6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91440" marR="2717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Peripheral </a:t>
                      </a:r>
                      <a:r>
                        <a:rPr sz="1800" b="1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arterial  disease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39A6"/>
                      </a:solidFill>
                      <a:prstDash val="solid"/>
                    </a:lnL>
                    <a:lnR w="12700">
                      <a:solidFill>
                        <a:srgbClr val="0039A6"/>
                      </a:solidFill>
                      <a:prstDash val="solid"/>
                    </a:lnR>
                    <a:lnT w="12700">
                      <a:solidFill>
                        <a:srgbClr val="0039A6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58801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Disease of </a:t>
                      </a: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blood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vessels </a:t>
                      </a: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supplying the 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arms </a:t>
                      </a: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800" spc="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legs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39A6"/>
                      </a:solidFill>
                      <a:prstDash val="solid"/>
                    </a:lnL>
                    <a:lnR w="12700">
                      <a:solidFill>
                        <a:srgbClr val="0039A6"/>
                      </a:solidFill>
                      <a:prstDash val="solid"/>
                    </a:lnR>
                    <a:lnT w="12700">
                      <a:solidFill>
                        <a:srgbClr val="0039A6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3601">
                <a:tc>
                  <a:txBody>
                    <a:bodyPr/>
                    <a:lstStyle/>
                    <a:p>
                      <a:pPr marL="91440" marR="4089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Congenital</a:t>
                      </a:r>
                      <a:r>
                        <a:rPr sz="1800" b="1" spc="-6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heart  </a:t>
                      </a:r>
                      <a:r>
                        <a:rPr sz="1800" b="1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disease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39A6"/>
                      </a:solidFill>
                      <a:prstDash val="solid"/>
                    </a:lnL>
                    <a:lnR w="12700">
                      <a:solidFill>
                        <a:srgbClr val="0039A6"/>
                      </a:solidFill>
                      <a:prstDash val="solid"/>
                    </a:lnR>
                    <a:lnT w="12700">
                      <a:solidFill>
                        <a:srgbClr val="0039A6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08279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Malformations of </a:t>
                      </a: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heart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structure </a:t>
                      </a: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existing at 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birth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39A6"/>
                      </a:solidFill>
                      <a:prstDash val="solid"/>
                    </a:lnL>
                    <a:lnR w="12700">
                      <a:solidFill>
                        <a:srgbClr val="0039A6"/>
                      </a:solidFill>
                      <a:prstDash val="solid"/>
                    </a:lnR>
                    <a:lnT w="12700">
                      <a:solidFill>
                        <a:srgbClr val="0039A6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57705" marR="5080" indent="-93281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Cardiovascular </a:t>
            </a:r>
            <a:r>
              <a:rPr spc="-10" dirty="0"/>
              <a:t>Disease:  </a:t>
            </a:r>
            <a:r>
              <a:rPr spc="-5" dirty="0"/>
              <a:t>Definition </a:t>
            </a:r>
            <a:r>
              <a:rPr i="1" spc="-5" dirty="0">
                <a:latin typeface="Arial"/>
                <a:cs typeface="Arial"/>
              </a:rPr>
              <a:t>(cont.)</a:t>
            </a:r>
          </a:p>
        </p:txBody>
      </p:sp>
      <p:sp>
        <p:nvSpPr>
          <p:cNvPr id="3" name="object 3"/>
          <p:cNvSpPr/>
          <p:nvPr/>
        </p:nvSpPr>
        <p:spPr>
          <a:xfrm>
            <a:off x="1533525" y="1681886"/>
            <a:ext cx="6096000" cy="4641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ts val="1425"/>
              </a:lnSpc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16250" marR="5080" indent="-300418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Global Burden of </a:t>
            </a:r>
            <a:r>
              <a:rPr spc="-10" dirty="0"/>
              <a:t>Cardiovascular  Disease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ts val="1425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652319"/>
            <a:ext cx="8024495" cy="4711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481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84810" algn="l"/>
                <a:tab pos="385445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CVDs are the #1 cause of death</a:t>
            </a:r>
            <a:r>
              <a:rPr sz="2400" spc="3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039A6"/>
                </a:solidFill>
                <a:latin typeface="Arial"/>
                <a:cs typeface="Arial"/>
              </a:rPr>
              <a:t>globally.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39A6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84810" marR="662940" indent="-342900">
              <a:lnSpc>
                <a:spcPct val="100000"/>
              </a:lnSpc>
              <a:buChar char="•"/>
              <a:tabLst>
                <a:tab pos="384810" algn="l"/>
                <a:tab pos="385445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An estimated 17.3 million people died </a:t>
            </a:r>
            <a:r>
              <a:rPr sz="2400" dirty="0">
                <a:solidFill>
                  <a:srgbClr val="0039A6"/>
                </a:solidFill>
                <a:latin typeface="Arial"/>
                <a:cs typeface="Arial"/>
              </a:rPr>
              <a:t>from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CVDs in  2008. (30% of all global</a:t>
            </a:r>
            <a:r>
              <a:rPr sz="2400" spc="6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deaths)</a:t>
            </a:r>
            <a:endParaRPr sz="2400">
              <a:latin typeface="Arial"/>
              <a:cs typeface="Arial"/>
            </a:endParaRPr>
          </a:p>
          <a:p>
            <a:pPr marL="785495" lvl="1" indent="-286385">
              <a:lnSpc>
                <a:spcPct val="100000"/>
              </a:lnSpc>
              <a:spcBef>
                <a:spcPts val="525"/>
              </a:spcBef>
              <a:buChar char="•"/>
              <a:tabLst>
                <a:tab pos="785495" algn="l"/>
                <a:tab pos="786130" algn="l"/>
              </a:tabLst>
            </a:pP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7.3 million were due to coronary heart</a:t>
            </a:r>
            <a:r>
              <a:rPr sz="2200" spc="6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disease</a:t>
            </a:r>
            <a:endParaRPr sz="2200">
              <a:latin typeface="Arial"/>
              <a:cs typeface="Arial"/>
            </a:endParaRPr>
          </a:p>
          <a:p>
            <a:pPr marL="785495" lvl="1" indent="-286385">
              <a:lnSpc>
                <a:spcPct val="100000"/>
              </a:lnSpc>
              <a:spcBef>
                <a:spcPts val="530"/>
              </a:spcBef>
              <a:buChar char="•"/>
              <a:tabLst>
                <a:tab pos="785495" algn="l"/>
                <a:tab pos="786130" algn="l"/>
              </a:tabLst>
            </a:pP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6.2 million were due to</a:t>
            </a:r>
            <a:r>
              <a:rPr sz="2200" spc="4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stroke</a:t>
            </a:r>
            <a:endParaRPr sz="2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0039A6"/>
              </a:buClr>
              <a:buFont typeface="Arial"/>
              <a:buChar char="•"/>
            </a:pPr>
            <a:endParaRPr sz="3250">
              <a:latin typeface="Times New Roman"/>
              <a:cs typeface="Times New Roman"/>
            </a:endParaRPr>
          </a:p>
          <a:p>
            <a:pPr marL="384810" marR="5080" indent="-342900">
              <a:lnSpc>
                <a:spcPct val="100000"/>
              </a:lnSpc>
              <a:buChar char="•"/>
              <a:tabLst>
                <a:tab pos="384810" algn="l"/>
                <a:tab pos="385445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Over 80% CVD deaths occur in </a:t>
            </a:r>
            <a:r>
              <a:rPr sz="2400" spc="-10" dirty="0">
                <a:solidFill>
                  <a:srgbClr val="0039A6"/>
                </a:solidFill>
                <a:latin typeface="Arial"/>
                <a:cs typeface="Arial"/>
              </a:rPr>
              <a:t>low-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and middle- income  countries.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39A6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84810" indent="-342900">
              <a:lnSpc>
                <a:spcPct val="100000"/>
              </a:lnSpc>
              <a:buChar char="•"/>
              <a:tabLst>
                <a:tab pos="384810" algn="l"/>
                <a:tab pos="385445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By 2030, almost 25 million people will die from</a:t>
            </a:r>
            <a:r>
              <a:rPr sz="2400" spc="12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CVDs.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  <a:hlinkClick r:id="rId2"/>
              </a:rPr>
              <a:t>http://www.who.int/cardiovascular_diseases/en/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58795" marR="5080" indent="-26416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Cardiovascular </a:t>
            </a:r>
            <a:r>
              <a:rPr spc="-10" dirty="0"/>
              <a:t>Disease: </a:t>
            </a:r>
            <a:r>
              <a:rPr spc="-5" dirty="0"/>
              <a:t>Risk  Factors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ts val="1425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84250" y="1670050"/>
          <a:ext cx="7086600" cy="441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i="1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Major modifiable risk</a:t>
                      </a:r>
                      <a:r>
                        <a:rPr sz="1800" b="1" i="1" spc="-2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factors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Times New Roman"/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High blood</a:t>
                      </a:r>
                      <a:r>
                        <a:rPr sz="1800" spc="2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pressure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Times New Roman"/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Abnormal blood</a:t>
                      </a:r>
                      <a:r>
                        <a:rPr sz="1800" spc="3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lipids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Times New Roman"/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3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Tobacco</a:t>
                      </a: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use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Times New Roman"/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Physical</a:t>
                      </a:r>
                      <a:r>
                        <a:rPr sz="1800" spc="3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inactivity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Times New Roman"/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Obesity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Times New Roman"/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Unhealthy diet</a:t>
                      </a:r>
                      <a:r>
                        <a:rPr sz="1800" spc="3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(salt)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Times New Roman"/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Diabetes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39A6"/>
                      </a:solidFill>
                      <a:prstDash val="solid"/>
                    </a:lnL>
                    <a:lnR w="12700">
                      <a:solidFill>
                        <a:srgbClr val="0039A6"/>
                      </a:solidFill>
                      <a:prstDash val="solid"/>
                    </a:lnR>
                    <a:lnT w="12700">
                      <a:solidFill>
                        <a:srgbClr val="0039A6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i="1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Other modifiable risk</a:t>
                      </a:r>
                      <a:r>
                        <a:rPr sz="1800" b="1" i="1" spc="-2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factors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Times New Roman"/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Low socioeconomic</a:t>
                      </a:r>
                      <a:r>
                        <a:rPr sz="1800" spc="3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status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Times New Roman"/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Mental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ill </a:t>
                      </a: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health</a:t>
                      </a:r>
                      <a:r>
                        <a:rPr sz="1800" spc="3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(depression)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Times New Roman"/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Psychosocial</a:t>
                      </a:r>
                      <a:r>
                        <a:rPr sz="1800" spc="4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stress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Times New Roman"/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Heavy alcohol</a:t>
                      </a:r>
                      <a:r>
                        <a:rPr sz="1800" spc="3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use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Times New Roman"/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Use of certain</a:t>
                      </a:r>
                      <a:r>
                        <a:rPr sz="1800" spc="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medication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Times New Roman"/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Lipoprotein(a)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39A6"/>
                      </a:solidFill>
                      <a:prstDash val="solid"/>
                    </a:lnL>
                    <a:lnR w="12700">
                      <a:solidFill>
                        <a:srgbClr val="0039A6"/>
                      </a:solidFill>
                      <a:prstDash val="solid"/>
                    </a:lnR>
                    <a:lnT w="12700">
                      <a:solidFill>
                        <a:srgbClr val="0039A6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i="1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Non-modifiable risk</a:t>
                      </a:r>
                      <a:r>
                        <a:rPr sz="1800" b="1" i="1" spc="-2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factors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Times New Roman"/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Age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Times New Roman"/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Heredity or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family</a:t>
                      </a:r>
                      <a:r>
                        <a:rPr sz="1800" spc="2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history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Times New Roman"/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Gender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Times New Roman"/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Ethnicity or</a:t>
                      </a:r>
                      <a:r>
                        <a:rPr sz="180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race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39A6"/>
                      </a:solidFill>
                      <a:prstDash val="solid"/>
                    </a:lnL>
                    <a:lnR w="12700">
                      <a:solidFill>
                        <a:srgbClr val="0039A6"/>
                      </a:solidFill>
                      <a:prstDash val="solid"/>
                    </a:lnR>
                    <a:lnT w="12700">
                      <a:solidFill>
                        <a:srgbClr val="0039A6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i="1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“Novel” risk</a:t>
                      </a:r>
                      <a:r>
                        <a:rPr sz="1800" b="1" i="1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factors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Times New Roman"/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Excess homocysteine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800" spc="5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blood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377825" marR="566420" indent="-286385">
                        <a:lnSpc>
                          <a:spcPct val="100000"/>
                        </a:lnSpc>
                        <a:buFont typeface="Times New Roman"/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Inflammatory markers (C-  reactive</a:t>
                      </a:r>
                      <a:r>
                        <a:rPr sz="1800" spc="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protein)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377825" marR="330200" indent="-286385">
                        <a:lnSpc>
                          <a:spcPct val="100000"/>
                        </a:lnSpc>
                        <a:buFont typeface="Times New Roman"/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Abnormal blood coagulation  (elevated blood levels of  fibrinogen)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39A6"/>
                      </a:solidFill>
                      <a:prstDash val="solid"/>
                    </a:lnL>
                    <a:lnR w="12700">
                      <a:solidFill>
                        <a:srgbClr val="0039A6"/>
                      </a:solidFill>
                      <a:prstDash val="solid"/>
                    </a:lnR>
                    <a:lnT w="12700">
                      <a:solidFill>
                        <a:srgbClr val="0039A6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4906" y="659306"/>
            <a:ext cx="47955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Diabetes:</a:t>
            </a:r>
            <a:r>
              <a:rPr spc="-30" dirty="0"/>
              <a:t> </a:t>
            </a:r>
            <a:r>
              <a:rPr spc="-5" dirty="0"/>
              <a:t>Definition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ts val="1425"/>
              </a:lnSpc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5898896"/>
            <a:ext cx="4986020" cy="4648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81610" indent="-168910">
              <a:lnSpc>
                <a:spcPct val="100000"/>
              </a:lnSpc>
              <a:spcBef>
                <a:spcPts val="385"/>
              </a:spcBef>
              <a:buAutoNum type="arabicPeriod"/>
              <a:tabLst>
                <a:tab pos="182245" algn="l"/>
              </a:tabLst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  <a:hlinkClick r:id="rId2"/>
              </a:rPr>
              <a:t>http://www.who.int/mediacentre/factsheets/fs312/en/</a:t>
            </a:r>
            <a:endParaRPr sz="1200">
              <a:latin typeface="Arial"/>
              <a:cs typeface="Arial"/>
            </a:endParaRPr>
          </a:p>
          <a:p>
            <a:pPr marL="181610" indent="-168910">
              <a:lnSpc>
                <a:spcPct val="100000"/>
              </a:lnSpc>
              <a:spcBef>
                <a:spcPts val="290"/>
              </a:spcBef>
              <a:buAutoNum type="arabicPeriod"/>
              <a:tabLst>
                <a:tab pos="182245" algn="l"/>
              </a:tabLst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National institute </a:t>
            </a:r>
            <a:r>
              <a:rPr sz="1200" dirty="0">
                <a:solidFill>
                  <a:srgbClr val="0039A6"/>
                </a:solidFill>
                <a:latin typeface="Arial"/>
                <a:cs typeface="Arial"/>
              </a:rPr>
              <a:t>of </a:t>
            </a: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Diabetes and Digestive and Kidney Diseases,</a:t>
            </a:r>
            <a:r>
              <a:rPr sz="1200" spc="-8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2012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5628" y="1650795"/>
            <a:ext cx="8015605" cy="3916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74930" indent="-457200">
              <a:lnSpc>
                <a:spcPct val="10000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Diabetes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is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a disorder of metabolism— the way the 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body uses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digested food for growth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and</a:t>
            </a:r>
            <a:r>
              <a:rPr sz="2600" spc="-7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0039A6"/>
                </a:solidFill>
                <a:latin typeface="Arial"/>
                <a:cs typeface="Arial"/>
              </a:rPr>
              <a:t>energy.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39A6"/>
              </a:buClr>
              <a:buFont typeface="Arial"/>
              <a:buChar char="•"/>
            </a:pPr>
            <a:endParaRPr sz="375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spcBef>
                <a:spcPts val="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There are 4 types: </a:t>
            </a:r>
            <a:r>
              <a:rPr sz="2600" spc="-35" dirty="0">
                <a:solidFill>
                  <a:srgbClr val="0039A6"/>
                </a:solidFill>
                <a:latin typeface="Arial"/>
                <a:cs typeface="Arial"/>
              </a:rPr>
              <a:t>Type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1, </a:t>
            </a:r>
            <a:r>
              <a:rPr sz="2600" spc="-35" dirty="0">
                <a:solidFill>
                  <a:srgbClr val="0039A6"/>
                </a:solidFill>
                <a:latin typeface="Arial"/>
                <a:cs typeface="Arial"/>
              </a:rPr>
              <a:t>Type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2, Gestational,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and 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Pre-Diabetes (Impaired Glucose</a:t>
            </a:r>
            <a:r>
              <a:rPr sz="2600" spc="-11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0039A6"/>
                </a:solidFill>
                <a:latin typeface="Arial"/>
                <a:cs typeface="Arial"/>
              </a:rPr>
              <a:t>Tolerance).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39A6"/>
              </a:buClr>
              <a:buFont typeface="Arial"/>
              <a:buChar char="•"/>
            </a:pPr>
            <a:endParaRPr sz="3750">
              <a:latin typeface="Times New Roman"/>
              <a:cs typeface="Times New Roman"/>
            </a:endParaRPr>
          </a:p>
          <a:p>
            <a:pPr marL="588645" marR="230504" indent="-575945">
              <a:lnSpc>
                <a:spcPct val="100000"/>
              </a:lnSpc>
              <a:buChar char="•"/>
              <a:tabLst>
                <a:tab pos="588645" algn="l"/>
                <a:tab pos="589280" algn="l"/>
              </a:tabLst>
            </a:pPr>
            <a:r>
              <a:rPr sz="2600" spc="-35" dirty="0">
                <a:solidFill>
                  <a:srgbClr val="0039A6"/>
                </a:solidFill>
                <a:latin typeface="Arial"/>
                <a:cs typeface="Arial"/>
              </a:rPr>
              <a:t>Type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2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is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caused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by modifiable risk factors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and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is 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the most common</a:t>
            </a:r>
            <a:r>
              <a:rPr sz="2600" spc="-5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worldwide.</a:t>
            </a:r>
            <a:endParaRPr sz="2600">
              <a:latin typeface="Arial"/>
              <a:cs typeface="Arial"/>
            </a:endParaRPr>
          </a:p>
          <a:p>
            <a:pPr marL="939165" lvl="1" indent="-411480">
              <a:lnSpc>
                <a:spcPct val="100000"/>
              </a:lnSpc>
              <a:spcBef>
                <a:spcPts val="530"/>
              </a:spcBef>
              <a:buChar char="•"/>
              <a:tabLst>
                <a:tab pos="939165" algn="l"/>
                <a:tab pos="939800" algn="l"/>
              </a:tabLst>
            </a:pP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&gt;90% of all adult diabetes cases are </a:t>
            </a:r>
            <a:r>
              <a:rPr sz="2200" spc="-35" dirty="0">
                <a:solidFill>
                  <a:srgbClr val="0039A6"/>
                </a:solidFill>
                <a:latin typeface="Arial"/>
                <a:cs typeface="Arial"/>
              </a:rPr>
              <a:t>Type</a:t>
            </a:r>
            <a:r>
              <a:rPr sz="2200" spc="1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2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4906" y="659306"/>
            <a:ext cx="47955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Diabetes:</a:t>
            </a:r>
            <a:r>
              <a:rPr spc="-30" dirty="0"/>
              <a:t> </a:t>
            </a:r>
            <a:r>
              <a:rPr spc="-5" dirty="0"/>
              <a:t>Definition</a:t>
            </a:r>
          </a:p>
        </p:txBody>
      </p:sp>
      <p:sp>
        <p:nvSpPr>
          <p:cNvPr id="3" name="object 3"/>
          <p:cNvSpPr/>
          <p:nvPr/>
        </p:nvSpPr>
        <p:spPr>
          <a:xfrm>
            <a:off x="309829" y="1889423"/>
            <a:ext cx="8457933" cy="33858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44223" y="1884958"/>
            <a:ext cx="0" cy="3385185"/>
          </a:xfrm>
          <a:custGeom>
            <a:avLst/>
            <a:gdLst/>
            <a:ahLst/>
            <a:cxnLst/>
            <a:rect l="l" t="t" r="r" b="b"/>
            <a:pathLst>
              <a:path h="3385185">
                <a:moveTo>
                  <a:pt x="0" y="0"/>
                </a:moveTo>
                <a:lnTo>
                  <a:pt x="0" y="3384740"/>
                </a:lnTo>
              </a:path>
            </a:pathLst>
          </a:custGeom>
          <a:ln w="76200">
            <a:solidFill>
              <a:srgbClr val="0039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6154928"/>
            <a:ext cx="43465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  <a:hlinkClick r:id="rId3"/>
              </a:rPr>
              <a:t>http://www.drugs.com/health-guide/type-1-diabetes-mellitus.html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10447" y="6563775"/>
            <a:ext cx="1962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21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7250" y="659306"/>
            <a:ext cx="69107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Diabetes: Burden of</a:t>
            </a:r>
            <a:r>
              <a:rPr dirty="0"/>
              <a:t> </a:t>
            </a:r>
            <a:r>
              <a:rPr spc="-10" dirty="0"/>
              <a:t>Disease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5898896"/>
            <a:ext cx="3294379" cy="464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200" dirty="0">
                <a:solidFill>
                  <a:srgbClr val="0039A6"/>
                </a:solidFill>
                <a:latin typeface="Arial"/>
                <a:cs typeface="Arial"/>
              </a:rPr>
              <a:t>1. </a:t>
            </a:r>
            <a:r>
              <a:rPr sz="1200" spc="-5" dirty="0">
                <a:solidFill>
                  <a:srgbClr val="0039A6"/>
                </a:solidFill>
                <a:latin typeface="Arial"/>
                <a:cs typeface="Arial"/>
                <a:hlinkClick r:id="rId2"/>
              </a:rPr>
              <a:t>http://www.who.int/mediacentre/factsheets/en/ </a:t>
            </a: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 2</a:t>
            </a:r>
            <a:r>
              <a:rPr sz="1200" spc="-5" dirty="0">
                <a:solidFill>
                  <a:srgbClr val="0039A6"/>
                </a:solidFill>
                <a:latin typeface="Arial"/>
                <a:cs typeface="Arial"/>
                <a:hlinkClick r:id="rId3"/>
              </a:rPr>
              <a:t>.http://</a:t>
            </a: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w</a:t>
            </a:r>
            <a:r>
              <a:rPr sz="1200" spc="-5" dirty="0">
                <a:solidFill>
                  <a:srgbClr val="0039A6"/>
                </a:solidFill>
                <a:latin typeface="Arial"/>
                <a:cs typeface="Arial"/>
                <a:hlinkClick r:id="rId3"/>
              </a:rPr>
              <a:t>ww.idf.org/regions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5197" y="1591359"/>
            <a:ext cx="7974330" cy="3989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0039A6"/>
                </a:solidFill>
                <a:latin typeface="Arial"/>
                <a:cs typeface="Arial"/>
              </a:rPr>
              <a:t>347 </a:t>
            </a:r>
            <a:r>
              <a:rPr sz="2000" spc="-5" dirty="0">
                <a:solidFill>
                  <a:srgbClr val="0039A6"/>
                </a:solidFill>
                <a:latin typeface="Arial"/>
                <a:cs typeface="Arial"/>
              </a:rPr>
              <a:t>million </a:t>
            </a:r>
            <a:r>
              <a:rPr sz="2000" dirty="0">
                <a:solidFill>
                  <a:srgbClr val="0039A6"/>
                </a:solidFill>
                <a:latin typeface="Arial"/>
                <a:cs typeface="Arial"/>
              </a:rPr>
              <a:t>people worldwide </a:t>
            </a:r>
            <a:r>
              <a:rPr sz="2000" spc="-5" dirty="0">
                <a:solidFill>
                  <a:srgbClr val="0039A6"/>
                </a:solidFill>
                <a:latin typeface="Arial"/>
                <a:cs typeface="Arial"/>
              </a:rPr>
              <a:t>have</a:t>
            </a:r>
            <a:r>
              <a:rPr sz="2000" spc="-7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9A6"/>
                </a:solidFill>
                <a:latin typeface="Arial"/>
                <a:cs typeface="Arial"/>
              </a:rPr>
              <a:t>diabetes.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39A6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0039A6"/>
                </a:solidFill>
                <a:latin typeface="Arial"/>
                <a:cs typeface="Arial"/>
              </a:rPr>
              <a:t>In </a:t>
            </a:r>
            <a:r>
              <a:rPr sz="2000" dirty="0">
                <a:solidFill>
                  <a:srgbClr val="0039A6"/>
                </a:solidFill>
                <a:latin typeface="Arial"/>
                <a:cs typeface="Arial"/>
              </a:rPr>
              <a:t>2004, an </a:t>
            </a:r>
            <a:r>
              <a:rPr sz="2000" spc="-5" dirty="0">
                <a:solidFill>
                  <a:srgbClr val="0039A6"/>
                </a:solidFill>
                <a:latin typeface="Arial"/>
                <a:cs typeface="Arial"/>
              </a:rPr>
              <a:t>estimated </a:t>
            </a:r>
            <a:r>
              <a:rPr sz="2000" dirty="0">
                <a:solidFill>
                  <a:srgbClr val="0039A6"/>
                </a:solidFill>
                <a:latin typeface="Arial"/>
                <a:cs typeface="Arial"/>
              </a:rPr>
              <a:t>3.4 </a:t>
            </a:r>
            <a:r>
              <a:rPr sz="2000" spc="-5" dirty="0">
                <a:solidFill>
                  <a:srgbClr val="0039A6"/>
                </a:solidFill>
                <a:latin typeface="Arial"/>
                <a:cs typeface="Arial"/>
              </a:rPr>
              <a:t>million </a:t>
            </a:r>
            <a:r>
              <a:rPr sz="2000" dirty="0">
                <a:solidFill>
                  <a:srgbClr val="0039A6"/>
                </a:solidFill>
                <a:latin typeface="Arial"/>
                <a:cs typeface="Arial"/>
              </a:rPr>
              <a:t>people died </a:t>
            </a:r>
            <a:r>
              <a:rPr sz="2000" spc="-5" dirty="0">
                <a:solidFill>
                  <a:srgbClr val="0039A6"/>
                </a:solidFill>
                <a:latin typeface="Arial"/>
                <a:cs typeface="Arial"/>
              </a:rPr>
              <a:t>from </a:t>
            </a:r>
            <a:r>
              <a:rPr sz="2000" dirty="0">
                <a:solidFill>
                  <a:srgbClr val="0039A6"/>
                </a:solidFill>
                <a:latin typeface="Arial"/>
                <a:cs typeface="Arial"/>
              </a:rPr>
              <a:t>consequences</a:t>
            </a:r>
            <a:r>
              <a:rPr sz="2000" spc="-16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9A6"/>
                </a:solidFill>
                <a:latin typeface="Arial"/>
                <a:cs typeface="Arial"/>
              </a:rPr>
              <a:t>of  high blood</a:t>
            </a:r>
            <a:r>
              <a:rPr sz="2000" spc="-2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39A6"/>
                </a:solidFill>
                <a:latin typeface="Arial"/>
                <a:cs typeface="Arial"/>
              </a:rPr>
              <a:t>sugar.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39A6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marR="32384" indent="-342900">
              <a:lnSpc>
                <a:spcPct val="8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0039A6"/>
                </a:solidFill>
                <a:latin typeface="Arial"/>
                <a:cs typeface="Arial"/>
              </a:rPr>
              <a:t>More </a:t>
            </a:r>
            <a:r>
              <a:rPr sz="2000" spc="-5" dirty="0">
                <a:solidFill>
                  <a:srgbClr val="0039A6"/>
                </a:solidFill>
                <a:latin typeface="Arial"/>
                <a:cs typeface="Arial"/>
              </a:rPr>
              <a:t>than </a:t>
            </a:r>
            <a:r>
              <a:rPr sz="2000" dirty="0">
                <a:solidFill>
                  <a:srgbClr val="0039A6"/>
                </a:solidFill>
                <a:latin typeface="Arial"/>
                <a:cs typeface="Arial"/>
              </a:rPr>
              <a:t>80% of </a:t>
            </a:r>
            <a:r>
              <a:rPr sz="2000" spc="-5" dirty="0">
                <a:solidFill>
                  <a:srgbClr val="0039A6"/>
                </a:solidFill>
                <a:latin typeface="Arial"/>
                <a:cs typeface="Arial"/>
              </a:rPr>
              <a:t>diabetes </a:t>
            </a:r>
            <a:r>
              <a:rPr sz="2000" dirty="0">
                <a:solidFill>
                  <a:srgbClr val="0039A6"/>
                </a:solidFill>
                <a:latin typeface="Arial"/>
                <a:cs typeface="Arial"/>
              </a:rPr>
              <a:t>deaths occur </a:t>
            </a:r>
            <a:r>
              <a:rPr sz="2000" spc="-5" dirty="0">
                <a:solidFill>
                  <a:srgbClr val="0039A6"/>
                </a:solidFill>
                <a:latin typeface="Arial"/>
                <a:cs typeface="Arial"/>
              </a:rPr>
              <a:t>in </a:t>
            </a:r>
            <a:r>
              <a:rPr sz="2000" dirty="0">
                <a:solidFill>
                  <a:srgbClr val="0039A6"/>
                </a:solidFill>
                <a:latin typeface="Arial"/>
                <a:cs typeface="Arial"/>
              </a:rPr>
              <a:t>low- and</a:t>
            </a:r>
            <a:r>
              <a:rPr sz="2000" spc="-19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9A6"/>
                </a:solidFill>
                <a:latin typeface="Arial"/>
                <a:cs typeface="Arial"/>
              </a:rPr>
              <a:t>middle-income  countries.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39A6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marR="724535" indent="-342900">
              <a:lnSpc>
                <a:spcPct val="8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5" dirty="0">
                <a:solidFill>
                  <a:srgbClr val="0039A6"/>
                </a:solidFill>
                <a:latin typeface="Arial"/>
                <a:cs typeface="Arial"/>
              </a:rPr>
              <a:t>WHO </a:t>
            </a:r>
            <a:r>
              <a:rPr sz="2000" dirty="0">
                <a:solidFill>
                  <a:srgbClr val="0039A6"/>
                </a:solidFill>
                <a:latin typeface="Arial"/>
                <a:cs typeface="Arial"/>
              </a:rPr>
              <a:t>projects </a:t>
            </a:r>
            <a:r>
              <a:rPr sz="2000" spc="-5" dirty="0">
                <a:solidFill>
                  <a:srgbClr val="0039A6"/>
                </a:solidFill>
                <a:latin typeface="Arial"/>
                <a:cs typeface="Arial"/>
              </a:rPr>
              <a:t>that </a:t>
            </a:r>
            <a:r>
              <a:rPr sz="2000" dirty="0">
                <a:solidFill>
                  <a:srgbClr val="0039A6"/>
                </a:solidFill>
                <a:latin typeface="Arial"/>
                <a:cs typeface="Arial"/>
              </a:rPr>
              <a:t>diabetes deaths </a:t>
            </a:r>
            <a:r>
              <a:rPr sz="2000" spc="-5" dirty="0">
                <a:solidFill>
                  <a:srgbClr val="0039A6"/>
                </a:solidFill>
                <a:latin typeface="Arial"/>
                <a:cs typeface="Arial"/>
              </a:rPr>
              <a:t>will </a:t>
            </a:r>
            <a:r>
              <a:rPr sz="2000" dirty="0">
                <a:solidFill>
                  <a:srgbClr val="0039A6"/>
                </a:solidFill>
                <a:latin typeface="Arial"/>
                <a:cs typeface="Arial"/>
              </a:rPr>
              <a:t>increase by two</a:t>
            </a:r>
            <a:r>
              <a:rPr sz="2000" spc="-20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39A6"/>
                </a:solidFill>
                <a:latin typeface="Arial"/>
                <a:cs typeface="Arial"/>
              </a:rPr>
              <a:t>thirds  </a:t>
            </a:r>
            <a:r>
              <a:rPr sz="2000" dirty="0">
                <a:solidFill>
                  <a:srgbClr val="0039A6"/>
                </a:solidFill>
                <a:latin typeface="Arial"/>
                <a:cs typeface="Arial"/>
              </a:rPr>
              <a:t>between 2008 and</a:t>
            </a:r>
            <a:r>
              <a:rPr sz="2000" spc="-7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9A6"/>
                </a:solidFill>
                <a:latin typeface="Arial"/>
                <a:cs typeface="Arial"/>
              </a:rPr>
              <a:t>2030.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39A6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4965" marR="160655" indent="-342265">
              <a:lnSpc>
                <a:spcPct val="8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39A6"/>
                </a:solidFill>
                <a:latin typeface="Arial"/>
                <a:cs typeface="Arial"/>
              </a:rPr>
              <a:t>Healthy </a:t>
            </a:r>
            <a:r>
              <a:rPr sz="2000" spc="-5" dirty="0">
                <a:solidFill>
                  <a:srgbClr val="0039A6"/>
                </a:solidFill>
                <a:latin typeface="Arial"/>
                <a:cs typeface="Arial"/>
              </a:rPr>
              <a:t>diet, </a:t>
            </a:r>
            <a:r>
              <a:rPr sz="2000" dirty="0">
                <a:solidFill>
                  <a:srgbClr val="0039A6"/>
                </a:solidFill>
                <a:latin typeface="Arial"/>
                <a:cs typeface="Arial"/>
              </a:rPr>
              <a:t>regular physical </a:t>
            </a:r>
            <a:r>
              <a:rPr sz="2000" spc="-20" dirty="0">
                <a:solidFill>
                  <a:srgbClr val="0039A6"/>
                </a:solidFill>
                <a:latin typeface="Arial"/>
                <a:cs typeface="Arial"/>
              </a:rPr>
              <a:t>activity, </a:t>
            </a:r>
            <a:r>
              <a:rPr sz="2000" spc="-5" dirty="0">
                <a:solidFill>
                  <a:srgbClr val="0039A6"/>
                </a:solidFill>
                <a:latin typeface="Arial"/>
                <a:cs typeface="Arial"/>
              </a:rPr>
              <a:t>maintaining </a:t>
            </a:r>
            <a:r>
              <a:rPr sz="2000" dirty="0">
                <a:solidFill>
                  <a:srgbClr val="0039A6"/>
                </a:solidFill>
                <a:latin typeface="Arial"/>
                <a:cs typeface="Arial"/>
              </a:rPr>
              <a:t>a normal body  weight and </a:t>
            </a:r>
            <a:r>
              <a:rPr sz="2000" spc="-5" dirty="0">
                <a:solidFill>
                  <a:srgbClr val="0039A6"/>
                </a:solidFill>
                <a:latin typeface="Arial"/>
                <a:cs typeface="Arial"/>
              </a:rPr>
              <a:t>avoiding </a:t>
            </a:r>
            <a:r>
              <a:rPr sz="2000" dirty="0">
                <a:solidFill>
                  <a:srgbClr val="0039A6"/>
                </a:solidFill>
                <a:latin typeface="Arial"/>
                <a:cs typeface="Arial"/>
              </a:rPr>
              <a:t>tobacco use can prevent or delay the onset</a:t>
            </a:r>
            <a:r>
              <a:rPr sz="2000" spc="-22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9A6"/>
                </a:solidFill>
                <a:latin typeface="Arial"/>
                <a:cs typeface="Arial"/>
              </a:rPr>
              <a:t>of  </a:t>
            </a:r>
            <a:r>
              <a:rPr sz="2000" spc="-5" dirty="0">
                <a:solidFill>
                  <a:srgbClr val="0039A6"/>
                </a:solidFill>
                <a:latin typeface="Arial"/>
                <a:cs typeface="Arial"/>
              </a:rPr>
              <a:t>type </a:t>
            </a:r>
            <a:r>
              <a:rPr sz="2000" dirty="0">
                <a:solidFill>
                  <a:srgbClr val="0039A6"/>
                </a:solidFill>
                <a:latin typeface="Arial"/>
                <a:cs typeface="Arial"/>
              </a:rPr>
              <a:t>2</a:t>
            </a:r>
            <a:r>
              <a:rPr sz="2000" spc="-2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9A6"/>
                </a:solidFill>
                <a:latin typeface="Arial"/>
                <a:cs typeface="Arial"/>
              </a:rPr>
              <a:t>diabetes.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1338" y="659306"/>
            <a:ext cx="55016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Diabetes: Risk</a:t>
            </a:r>
            <a:r>
              <a:rPr spc="-35" dirty="0"/>
              <a:t> </a:t>
            </a:r>
            <a:r>
              <a:rPr spc="-5" dirty="0"/>
              <a:t>Factors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84250" y="1746250"/>
          <a:ext cx="7010400" cy="414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3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i="1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Major modifiable Risk</a:t>
                      </a:r>
                      <a:r>
                        <a:rPr sz="1800" b="1" i="1" spc="-2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Factors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Unhealthy</a:t>
                      </a:r>
                      <a:r>
                        <a:rPr sz="1800" spc="2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diets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Physical</a:t>
                      </a:r>
                      <a:r>
                        <a:rPr sz="1800" spc="3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Inactivity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Obesity </a:t>
                      </a: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Overweight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High Blood</a:t>
                      </a:r>
                      <a:r>
                        <a:rPr sz="1800" spc="2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Pressure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High</a:t>
                      </a:r>
                      <a:r>
                        <a:rPr sz="1800" spc="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Cholesterol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39A6"/>
                      </a:solidFill>
                      <a:prstDash val="solid"/>
                    </a:lnL>
                    <a:lnR w="12700">
                      <a:solidFill>
                        <a:srgbClr val="0039A6"/>
                      </a:solidFill>
                      <a:prstDash val="solid"/>
                    </a:lnR>
                    <a:lnT w="12700">
                      <a:solidFill>
                        <a:srgbClr val="0039A6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i="1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Other Modifiable Risk</a:t>
                      </a:r>
                      <a:r>
                        <a:rPr sz="1800" b="1" i="1" spc="-3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Factors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Low socioeconomic</a:t>
                      </a:r>
                      <a:r>
                        <a:rPr sz="1800" spc="3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status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Heavy alcohol</a:t>
                      </a:r>
                      <a:r>
                        <a:rPr sz="1800" spc="3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use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Psychological</a:t>
                      </a:r>
                      <a:r>
                        <a:rPr sz="1800" spc="4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stress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77825" marR="327660" indent="-286385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High consumption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of sugar-  </a:t>
                      </a:r>
                      <a:r>
                        <a:rPr sz="1800" spc="-1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sweetened</a:t>
                      </a:r>
                      <a:r>
                        <a:rPr sz="1800" spc="5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beverages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Low consumption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3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fiber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39A6"/>
                      </a:solidFill>
                      <a:prstDash val="solid"/>
                    </a:lnL>
                    <a:lnR w="12700">
                      <a:solidFill>
                        <a:srgbClr val="0039A6"/>
                      </a:solidFill>
                      <a:prstDash val="solid"/>
                    </a:lnR>
                    <a:lnT w="12700">
                      <a:solidFill>
                        <a:srgbClr val="0039A6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i="1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Non-modifiable Risk</a:t>
                      </a:r>
                      <a:r>
                        <a:rPr sz="1800" b="1" i="1" spc="-2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Factors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Increased</a:t>
                      </a:r>
                      <a:r>
                        <a:rPr sz="1800" spc="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age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Family </a:t>
                      </a: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history/genetics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Race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Distribution of</a:t>
                      </a:r>
                      <a:r>
                        <a:rPr sz="1800" spc="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fat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39A6"/>
                      </a:solidFill>
                      <a:prstDash val="solid"/>
                    </a:lnL>
                    <a:lnR w="12700">
                      <a:solidFill>
                        <a:srgbClr val="0039A6"/>
                      </a:solidFill>
                      <a:prstDash val="solid"/>
                    </a:lnR>
                    <a:lnT w="12700">
                      <a:solidFill>
                        <a:srgbClr val="0039A6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i="1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Other Risk</a:t>
                      </a:r>
                      <a:r>
                        <a:rPr sz="1800" b="1" i="1" spc="-1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Factors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Low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birth</a:t>
                      </a:r>
                      <a:r>
                        <a:rPr sz="1800" spc="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weight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Presence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1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autoantibodies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39A6"/>
                      </a:solidFill>
                      <a:prstDash val="solid"/>
                    </a:lnL>
                    <a:lnR w="12700">
                      <a:solidFill>
                        <a:srgbClr val="0039A6"/>
                      </a:solidFill>
                      <a:prstDash val="solid"/>
                    </a:lnR>
                    <a:lnT w="12700">
                      <a:solidFill>
                        <a:srgbClr val="0039A6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2995" y="659306"/>
            <a:ext cx="43992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Cancer: </a:t>
            </a:r>
            <a:r>
              <a:rPr spc="-5" dirty="0"/>
              <a:t>Definition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19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65628" y="1650795"/>
            <a:ext cx="7951470" cy="2562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Generic term for a large group of diseases that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can  </a:t>
            </a:r>
            <a:r>
              <a:rPr sz="2600" spc="-10" dirty="0">
                <a:solidFill>
                  <a:srgbClr val="0039A6"/>
                </a:solidFill>
                <a:latin typeface="Arial"/>
                <a:cs typeface="Arial"/>
              </a:rPr>
              <a:t>affect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any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part of the </a:t>
            </a:r>
            <a:r>
              <a:rPr sz="2600" spc="-35" dirty="0">
                <a:solidFill>
                  <a:srgbClr val="0039A6"/>
                </a:solidFill>
                <a:latin typeface="Arial"/>
                <a:cs typeface="Arial"/>
              </a:rPr>
              <a:t>body.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39A6"/>
              </a:buClr>
              <a:buFont typeface="Arial"/>
              <a:buChar char="•"/>
            </a:pPr>
            <a:endParaRPr sz="3750">
              <a:latin typeface="Times New Roman"/>
              <a:cs typeface="Times New Roman"/>
            </a:endParaRPr>
          </a:p>
          <a:p>
            <a:pPr marL="469900" marR="6350" indent="-457200">
              <a:lnSpc>
                <a:spcPct val="100000"/>
              </a:lnSpc>
              <a:spcBef>
                <a:spcPts val="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“Rapid creation of abnormal cells that grow</a:t>
            </a:r>
            <a:r>
              <a:rPr sz="2600" spc="-6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beyond 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their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usual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boundaries,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and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which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can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then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invade 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adjoining parts of the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body and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spread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to</a:t>
            </a:r>
            <a:r>
              <a:rPr sz="2600" spc="-2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other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2828" y="4186576"/>
            <a:ext cx="124142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organs.”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20336" y="4288838"/>
            <a:ext cx="1369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39A6"/>
                </a:solidFill>
                <a:latin typeface="Arial"/>
                <a:cs typeface="Arial"/>
              </a:rPr>
              <a:t>(WHO,</a:t>
            </a:r>
            <a:r>
              <a:rPr sz="1800" spc="-5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39A6"/>
                </a:solidFill>
                <a:latin typeface="Arial"/>
                <a:cs typeface="Arial"/>
              </a:rPr>
              <a:t>2012)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5628" y="4991402"/>
            <a:ext cx="3020695" cy="1373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Benign</a:t>
            </a:r>
            <a:r>
              <a:rPr sz="2600" spc="-8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tumors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39A6"/>
              </a:buClr>
              <a:buFont typeface="Arial"/>
              <a:buChar char="•"/>
            </a:pPr>
            <a:endParaRPr sz="3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Malignant</a:t>
            </a:r>
            <a:r>
              <a:rPr sz="2600" spc="-8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tumors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287" y="490054"/>
            <a:ext cx="1111242" cy="1027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72054" y="668752"/>
            <a:ext cx="41992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10" dirty="0" smtClean="0"/>
              <a:t>Objectives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83092" y="6563699"/>
            <a:ext cx="158115" cy="20574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2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800" y="1828800"/>
            <a:ext cx="7432675" cy="347210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575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 smtClean="0">
                <a:solidFill>
                  <a:srgbClr val="0039A6"/>
                </a:solidFill>
                <a:latin typeface="Arial"/>
                <a:cs typeface="Arial"/>
              </a:rPr>
              <a:t>Definition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of risk factors and metabolic risk</a:t>
            </a:r>
            <a:r>
              <a:rPr sz="2400" spc="7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factors</a:t>
            </a:r>
            <a:endParaRPr sz="24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Common risk factors for</a:t>
            </a:r>
            <a:r>
              <a:rPr sz="2400" spc="-1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NCDs</a:t>
            </a:r>
            <a:endParaRPr sz="2400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58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More in-depth discussion on 4 leading NCDs, 4  behavioral/lifestyle risk factors, and 4 metabolic risk  factors</a:t>
            </a:r>
            <a:endParaRPr sz="2400" dirty="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595"/>
              </a:spcBef>
              <a:buChar char="‒"/>
              <a:tabLst>
                <a:tab pos="1155700" algn="l"/>
              </a:tabLst>
            </a:pPr>
            <a:r>
              <a:rPr sz="2500" spc="-5" dirty="0">
                <a:solidFill>
                  <a:srgbClr val="0039A6"/>
                </a:solidFill>
                <a:latin typeface="Arial"/>
                <a:cs typeface="Arial"/>
              </a:rPr>
              <a:t>Definition</a:t>
            </a:r>
            <a:endParaRPr sz="2500" dirty="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600"/>
              </a:spcBef>
              <a:buChar char="‒"/>
              <a:tabLst>
                <a:tab pos="1155700" algn="l"/>
              </a:tabLst>
            </a:pPr>
            <a:r>
              <a:rPr sz="2500" spc="-5" dirty="0">
                <a:solidFill>
                  <a:srgbClr val="0039A6"/>
                </a:solidFill>
                <a:latin typeface="Arial"/>
                <a:cs typeface="Arial"/>
              </a:rPr>
              <a:t>Global</a:t>
            </a:r>
            <a:r>
              <a:rPr sz="2500" spc="-2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0039A6"/>
                </a:solidFill>
                <a:latin typeface="Arial"/>
                <a:cs typeface="Arial"/>
              </a:rPr>
              <a:t>burden</a:t>
            </a:r>
            <a:endParaRPr sz="2500" dirty="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600"/>
              </a:spcBef>
              <a:buChar char="‒"/>
              <a:tabLst>
                <a:tab pos="1155700" algn="l"/>
              </a:tabLst>
            </a:pPr>
            <a:r>
              <a:rPr sz="2500" spc="-5" dirty="0">
                <a:solidFill>
                  <a:srgbClr val="0039A6"/>
                </a:solidFill>
                <a:latin typeface="Arial"/>
                <a:cs typeface="Arial"/>
              </a:rPr>
              <a:t>Health</a:t>
            </a:r>
            <a:r>
              <a:rPr sz="2500" spc="-1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0039A6"/>
                </a:solidFill>
                <a:latin typeface="Arial"/>
                <a:cs typeface="Arial"/>
              </a:rPr>
              <a:t>effects</a:t>
            </a:r>
            <a:endParaRPr sz="25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5682" y="659306"/>
            <a:ext cx="60928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Cancer: </a:t>
            </a:r>
            <a:r>
              <a:rPr spc="-5" dirty="0"/>
              <a:t>Definition</a:t>
            </a:r>
            <a:r>
              <a:rPr spc="30" dirty="0"/>
              <a:t> </a:t>
            </a:r>
            <a:r>
              <a:rPr i="1" spc="-5" dirty="0">
                <a:latin typeface="Arial"/>
                <a:cs typeface="Arial"/>
              </a:rPr>
              <a:t>(cont.)</a:t>
            </a:r>
          </a:p>
        </p:txBody>
      </p:sp>
      <p:sp>
        <p:nvSpPr>
          <p:cNvPr id="3" name="object 3"/>
          <p:cNvSpPr/>
          <p:nvPr/>
        </p:nvSpPr>
        <p:spPr>
          <a:xfrm>
            <a:off x="1226008" y="1377698"/>
            <a:ext cx="6781800" cy="4573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6169364"/>
            <a:ext cx="43465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10" dirty="0">
                <a:solidFill>
                  <a:srgbClr val="0039A6"/>
                </a:solidFill>
                <a:latin typeface="Arial"/>
                <a:cs typeface="Arial"/>
                <a:hlinkClick r:id="rId3"/>
              </a:rPr>
              <a:t>http://www.cancer.gov/cancertopics/cancerlibrary/what-is-cancer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20</a:t>
            </a:fld>
            <a:endParaRPr spc="-5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9847" y="659306"/>
            <a:ext cx="60045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Global Burden of</a:t>
            </a:r>
            <a:r>
              <a:rPr spc="-35" dirty="0"/>
              <a:t> </a:t>
            </a:r>
            <a:r>
              <a:rPr spc="-10" dirty="0"/>
              <a:t>Cancer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6169364"/>
            <a:ext cx="42322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  <a:hlinkClick r:id="rId2"/>
              </a:rPr>
              <a:t>http://www.who.int/mediacentre/factsheets/fs297/en/index.html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21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65628" y="1650795"/>
            <a:ext cx="7875905" cy="4464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7.6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million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people died from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cancer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in</a:t>
            </a:r>
            <a:r>
              <a:rPr sz="2600" spc="-5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2008.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39A6"/>
              </a:buClr>
              <a:buFont typeface="Arial"/>
              <a:buChar char="•"/>
            </a:pPr>
            <a:endParaRPr sz="375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70%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of all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cancer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deaths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occur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in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low-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and</a:t>
            </a:r>
            <a:r>
              <a:rPr sz="2600" spc="-12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middle-  income</a:t>
            </a:r>
            <a:r>
              <a:rPr sz="2600" spc="-3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countries.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39A6"/>
              </a:buClr>
              <a:buFont typeface="Arial"/>
              <a:buChar char="•"/>
            </a:pPr>
            <a:endParaRPr sz="3800">
              <a:latin typeface="Times New Roman"/>
              <a:cs typeface="Times New Roman"/>
            </a:endParaRPr>
          </a:p>
          <a:p>
            <a:pPr marL="469900" marR="391795" indent="-457200">
              <a:lnSpc>
                <a:spcPct val="100000"/>
              </a:lnSpc>
              <a:buChar char="•"/>
              <a:tabLst>
                <a:tab pos="469900" algn="l"/>
                <a:tab pos="470534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Deaths from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cancer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are estimated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to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reach</a:t>
            </a:r>
            <a:r>
              <a:rPr sz="2600" spc="-5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13.1 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million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by</a:t>
            </a:r>
            <a:r>
              <a:rPr sz="2600" spc="-1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2030.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39A6"/>
              </a:buClr>
              <a:buFont typeface="Arial"/>
              <a:buChar char="•"/>
            </a:pPr>
            <a:endParaRPr sz="3750">
              <a:latin typeface="Times New Roman"/>
              <a:cs typeface="Times New Roman"/>
            </a:endParaRPr>
          </a:p>
          <a:p>
            <a:pPr marL="469900" marR="127635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About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30%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of cancers are attributable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to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behavior 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risk</a:t>
            </a:r>
            <a:r>
              <a:rPr sz="2600" spc="-1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factors.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Cancer</a:t>
            </a:r>
            <a:r>
              <a:rPr spc="-40" dirty="0"/>
              <a:t> </a:t>
            </a:r>
            <a:r>
              <a:rPr spc="-5" dirty="0"/>
              <a:t>Epidemiology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456357"/>
            <a:ext cx="81572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39A6"/>
                </a:solidFill>
                <a:latin typeface="Arial"/>
                <a:cs typeface="Arial"/>
              </a:rPr>
              <a:t>Estimated age-standardised incidence and mortality </a:t>
            </a:r>
            <a:r>
              <a:rPr sz="1800" b="1" spc="-10" dirty="0">
                <a:solidFill>
                  <a:srgbClr val="0039A6"/>
                </a:solidFill>
                <a:latin typeface="Arial"/>
                <a:cs typeface="Arial"/>
              </a:rPr>
              <a:t>rates: </a:t>
            </a:r>
            <a:r>
              <a:rPr sz="1800" b="1" spc="-5" dirty="0">
                <a:solidFill>
                  <a:srgbClr val="0039A6"/>
                </a:solidFill>
                <a:latin typeface="Arial"/>
                <a:cs typeface="Arial"/>
              </a:rPr>
              <a:t>total</a:t>
            </a:r>
            <a:r>
              <a:rPr sz="1800" b="1" spc="10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39A6"/>
                </a:solidFill>
                <a:latin typeface="Arial"/>
                <a:cs typeface="Arial"/>
              </a:rPr>
              <a:t>population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13560" y="1908535"/>
            <a:ext cx="5490489" cy="4242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6169364"/>
            <a:ext cx="149288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  <a:hlinkClick r:id="rId3"/>
              </a:rPr>
              <a:t>http://globocan.iarc.fr/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22</a:t>
            </a:fld>
            <a:endParaRPr spc="-5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2322" y="659306"/>
            <a:ext cx="651890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Cervical </a:t>
            </a:r>
            <a:r>
              <a:rPr spc="-10" dirty="0"/>
              <a:t>Cancer:</a:t>
            </a:r>
            <a:r>
              <a:rPr spc="15" dirty="0"/>
              <a:t> </a:t>
            </a:r>
            <a:r>
              <a:rPr spc="-5" dirty="0"/>
              <a:t>Definition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5628" y="1572158"/>
            <a:ext cx="7970520" cy="232410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Cancer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of the female reproductive</a:t>
            </a:r>
            <a:r>
              <a:rPr sz="2600" spc="-6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system: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spc="-45" dirty="0">
                <a:solidFill>
                  <a:srgbClr val="0039A6"/>
                </a:solidFill>
                <a:latin typeface="Arial"/>
                <a:cs typeface="Arial"/>
              </a:rPr>
              <a:t>Two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cell types present (</a:t>
            </a:r>
            <a:r>
              <a:rPr sz="2600" i="1" dirty="0">
                <a:solidFill>
                  <a:srgbClr val="0039A6"/>
                </a:solidFill>
                <a:latin typeface="Arial"/>
                <a:cs typeface="Arial"/>
              </a:rPr>
              <a:t>squamous </a:t>
            </a:r>
            <a:r>
              <a:rPr sz="2600" i="1" spc="5" dirty="0">
                <a:solidFill>
                  <a:srgbClr val="0039A6"/>
                </a:solidFill>
                <a:latin typeface="Arial"/>
                <a:cs typeface="Arial"/>
              </a:rPr>
              <a:t>and</a:t>
            </a:r>
            <a:r>
              <a:rPr sz="2600" i="1" spc="-2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i="1" dirty="0">
                <a:solidFill>
                  <a:srgbClr val="0039A6"/>
                </a:solidFill>
                <a:latin typeface="Arial"/>
                <a:cs typeface="Arial"/>
              </a:rPr>
              <a:t>glandular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)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spc="-70" dirty="0">
                <a:solidFill>
                  <a:srgbClr val="0039A6"/>
                </a:solidFill>
                <a:latin typeface="Arial"/>
                <a:cs typeface="Arial"/>
              </a:rPr>
              <a:t>Tend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to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occur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where the two cell types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meet</a:t>
            </a:r>
            <a:endParaRPr sz="260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99%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of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cases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linked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to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genital infection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with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human 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papillomavirus</a:t>
            </a:r>
            <a:r>
              <a:rPr sz="2600" spc="-1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(HPV)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11420" y="3589964"/>
            <a:ext cx="1896622" cy="2587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41112" y="3586162"/>
            <a:ext cx="1680118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6154928"/>
            <a:ext cx="368172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0039A6"/>
                </a:solidFill>
                <a:latin typeface="Arial"/>
                <a:cs typeface="Arial"/>
              </a:rPr>
              <a:t>TAP </a:t>
            </a: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Pharmaceuticals, “Female Reproductive</a:t>
            </a:r>
            <a:r>
              <a:rPr sz="1200" spc="-6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Systems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410447" y="6563775"/>
            <a:ext cx="1962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28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Cervical</a:t>
            </a:r>
            <a:r>
              <a:rPr spc="20" dirty="0"/>
              <a:t> </a:t>
            </a:r>
            <a:r>
              <a:rPr spc="-10" dirty="0"/>
              <a:t>Cancer</a:t>
            </a: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2400" spc="-5" dirty="0"/>
              <a:t>Estimated age-standardised rates </a:t>
            </a:r>
            <a:r>
              <a:rPr sz="2400" spc="-10" dirty="0"/>
              <a:t>(World) </a:t>
            </a:r>
            <a:r>
              <a:rPr sz="2400" spc="-5" dirty="0"/>
              <a:t>per 100,000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772640" y="1679016"/>
            <a:ext cx="5760719" cy="4389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6154928"/>
            <a:ext cx="1492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  <a:hlinkClick r:id="rId3"/>
              </a:rPr>
              <a:t>http://globocan.iarc.fr/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24</a:t>
            </a:fld>
            <a:endParaRPr spc="-5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8754" y="659306"/>
            <a:ext cx="72250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Cervical </a:t>
            </a:r>
            <a:r>
              <a:rPr spc="-10" dirty="0"/>
              <a:t>Cancer: </a:t>
            </a:r>
            <a:r>
              <a:rPr spc="-5" dirty="0"/>
              <a:t>Risk</a:t>
            </a:r>
            <a:r>
              <a:rPr spc="25" dirty="0"/>
              <a:t> </a:t>
            </a:r>
            <a:r>
              <a:rPr spc="-5" dirty="0"/>
              <a:t>Factors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25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65628" y="1572158"/>
            <a:ext cx="6160135" cy="287845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20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Human papilloma virus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infection</a:t>
            </a:r>
            <a:r>
              <a:rPr sz="2600" spc="-7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(HPV)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Smoking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Immune</a:t>
            </a:r>
            <a:r>
              <a:rPr sz="2600" spc="-1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Deficiencies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Poverty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No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access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to </a:t>
            </a:r>
            <a:r>
              <a:rPr sz="2600" spc="-65" dirty="0">
                <a:solidFill>
                  <a:srgbClr val="0039A6"/>
                </a:solidFill>
                <a:latin typeface="Arial"/>
                <a:cs typeface="Arial"/>
              </a:rPr>
              <a:t>PAP</a:t>
            </a:r>
            <a:r>
              <a:rPr sz="2600" spc="-10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screening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20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Family history of cervical</a:t>
            </a:r>
            <a:r>
              <a:rPr sz="2600" spc="-8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cancer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2654" y="659306"/>
            <a:ext cx="57804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Lung Cancer:</a:t>
            </a:r>
            <a:r>
              <a:rPr spc="25" dirty="0"/>
              <a:t> </a:t>
            </a:r>
            <a:r>
              <a:rPr spc="-5" dirty="0"/>
              <a:t>Definition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26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65628" y="1650795"/>
            <a:ext cx="7965440" cy="3520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189865" indent="-457200">
              <a:lnSpc>
                <a:spcPct val="10000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Cancer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that forms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in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tissues of the lung, usually</a:t>
            </a:r>
            <a:r>
              <a:rPr sz="2600" spc="-7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in 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the cells lining air</a:t>
            </a:r>
            <a:r>
              <a:rPr sz="2600" spc="-2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passages</a:t>
            </a:r>
            <a:endParaRPr sz="260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620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Leading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cause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of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cancer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death </a:t>
            </a:r>
            <a:r>
              <a:rPr sz="2600" spc="-15" dirty="0">
                <a:solidFill>
                  <a:srgbClr val="0039A6"/>
                </a:solidFill>
                <a:latin typeface="Arial"/>
                <a:cs typeface="Arial"/>
              </a:rPr>
              <a:t>globally,1.37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million 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deaths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in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2008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spc="-10" dirty="0">
                <a:solidFill>
                  <a:srgbClr val="0039A6"/>
                </a:solidFill>
                <a:latin typeface="Arial"/>
                <a:cs typeface="Arial"/>
              </a:rPr>
              <a:t>Affects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more men than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women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spc="-45" dirty="0">
                <a:solidFill>
                  <a:srgbClr val="0039A6"/>
                </a:solidFill>
                <a:latin typeface="Arial"/>
                <a:cs typeface="Arial"/>
              </a:rPr>
              <a:t>Two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main</a:t>
            </a:r>
            <a:r>
              <a:rPr sz="2600" spc="1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types:</a:t>
            </a:r>
            <a:endParaRPr sz="2600">
              <a:latin typeface="Arial"/>
              <a:cs typeface="Arial"/>
            </a:endParaRPr>
          </a:p>
          <a:p>
            <a:pPr marL="989330" lvl="1" indent="-463550">
              <a:lnSpc>
                <a:spcPct val="100000"/>
              </a:lnSpc>
              <a:spcBef>
                <a:spcPts val="585"/>
              </a:spcBef>
              <a:buChar char="‒"/>
              <a:tabLst>
                <a:tab pos="989330" algn="l"/>
                <a:tab pos="989965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Small cell lung</a:t>
            </a:r>
            <a:r>
              <a:rPr sz="2400" spc="5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cancer</a:t>
            </a:r>
            <a:endParaRPr sz="2400">
              <a:latin typeface="Arial"/>
              <a:cs typeface="Arial"/>
            </a:endParaRPr>
          </a:p>
          <a:p>
            <a:pPr marL="989330" lvl="1" indent="-463550">
              <a:lnSpc>
                <a:spcPct val="100000"/>
              </a:lnSpc>
              <a:spcBef>
                <a:spcPts val="575"/>
              </a:spcBef>
              <a:buChar char="‒"/>
              <a:tabLst>
                <a:tab pos="989330" algn="l"/>
                <a:tab pos="989965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Non-small cell lung</a:t>
            </a:r>
            <a:r>
              <a:rPr sz="2400" spc="5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cancer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Lung</a:t>
            </a:r>
            <a:r>
              <a:rPr spc="-15" dirty="0"/>
              <a:t> </a:t>
            </a:r>
            <a:r>
              <a:rPr spc="-10" dirty="0"/>
              <a:t>Cancer</a:t>
            </a: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2400" spc="-5" dirty="0"/>
              <a:t>Incidence and Mortality </a:t>
            </a:r>
            <a:r>
              <a:rPr sz="2400" dirty="0"/>
              <a:t>in </a:t>
            </a:r>
            <a:r>
              <a:rPr sz="2400" spc="-5" dirty="0"/>
              <a:t>2008: Both</a:t>
            </a:r>
            <a:r>
              <a:rPr sz="2400" spc="-45" dirty="0"/>
              <a:t> </a:t>
            </a:r>
            <a:r>
              <a:rPr sz="2400" spc="-10" dirty="0"/>
              <a:t>Sexes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680121" y="1678838"/>
            <a:ext cx="5943593" cy="43834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6154928"/>
            <a:ext cx="20599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Source:</a:t>
            </a:r>
            <a:r>
              <a:rPr sz="1200" spc="-2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39A6"/>
                </a:solidFill>
                <a:latin typeface="Arial"/>
                <a:cs typeface="Arial"/>
                <a:hlinkClick r:id="rId3"/>
              </a:rPr>
              <a:t>http://globocan.iarc.fr/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27</a:t>
            </a:fld>
            <a:endParaRPr spc="-5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9086" y="659306"/>
            <a:ext cx="64858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Lung Cancer: </a:t>
            </a:r>
            <a:r>
              <a:rPr spc="-5" dirty="0"/>
              <a:t>Risk</a:t>
            </a:r>
            <a:r>
              <a:rPr spc="20" dirty="0"/>
              <a:t> </a:t>
            </a:r>
            <a:r>
              <a:rPr spc="-5" dirty="0"/>
              <a:t>Factors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28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65628" y="1650795"/>
            <a:ext cx="8007350" cy="35134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102870" indent="-457200">
              <a:lnSpc>
                <a:spcPct val="10000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Smoking cigarettes, pipes, or cigars -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now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or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in</a:t>
            </a:r>
            <a:r>
              <a:rPr sz="2600" spc="-7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the 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past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20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Being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exposed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to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second-hand</a:t>
            </a:r>
            <a:r>
              <a:rPr sz="2600" spc="-6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smoke</a:t>
            </a:r>
            <a:endParaRPr sz="260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Being treated with radiation therapy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to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the breast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or  chest</a:t>
            </a:r>
            <a:endParaRPr sz="2600">
              <a:latin typeface="Arial"/>
              <a:cs typeface="Arial"/>
            </a:endParaRPr>
          </a:p>
          <a:p>
            <a:pPr marL="469900" marR="79375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Being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exposed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to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asbestos,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radon,</a:t>
            </a:r>
            <a:r>
              <a:rPr sz="2600" spc="-9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chromium,  nickel, arsenic, soot, or</a:t>
            </a:r>
            <a:r>
              <a:rPr sz="2600" spc="-7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tar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Living where there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is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air</a:t>
            </a:r>
            <a:r>
              <a:rPr sz="2600" spc="-4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pollution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0411" y="659306"/>
            <a:ext cx="61239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Breast Cancer:</a:t>
            </a:r>
            <a:r>
              <a:rPr spc="60" dirty="0"/>
              <a:t> </a:t>
            </a:r>
            <a:r>
              <a:rPr spc="-5" dirty="0"/>
              <a:t>Definition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29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65628" y="1650795"/>
            <a:ext cx="7879715" cy="3117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724535" indent="-457200">
              <a:lnSpc>
                <a:spcPct val="10000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Cancer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that forms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in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the tissues of the breast,  usually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in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the ducts or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in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the</a:t>
            </a:r>
            <a:r>
              <a:rPr sz="2600" spc="-2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lobules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39A6"/>
              </a:buClr>
              <a:buFont typeface="Arial"/>
              <a:buChar char="•"/>
            </a:pPr>
            <a:endParaRPr sz="37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Occurs commonly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in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women, rarely occurs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in</a:t>
            </a:r>
            <a:r>
              <a:rPr sz="2600" spc="-9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men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39A6"/>
              </a:buClr>
              <a:buFont typeface="Arial"/>
              <a:buChar char="•"/>
            </a:pPr>
            <a:endParaRPr sz="375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1 of 8 women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will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be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diagnosed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with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breast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cancer 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in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her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 lifetime.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3838" y="583106"/>
            <a:ext cx="35966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0" dirty="0"/>
              <a:t>Types </a:t>
            </a:r>
            <a:r>
              <a:rPr spc="-5" dirty="0"/>
              <a:t>of</a:t>
            </a:r>
            <a:r>
              <a:rPr spc="20" dirty="0"/>
              <a:t> </a:t>
            </a:r>
            <a:r>
              <a:rPr spc="-10" dirty="0"/>
              <a:t>NCDs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83092" y="6563699"/>
            <a:ext cx="158115" cy="20574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3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7613" y="1624076"/>
            <a:ext cx="7419340" cy="4067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361315" indent="-457200">
              <a:lnSpc>
                <a:spcPct val="10000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Cardiovascular disease (e.g., Coronary</a:t>
            </a:r>
            <a:r>
              <a:rPr sz="2600" spc="-7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heart  disease,</a:t>
            </a:r>
            <a:r>
              <a:rPr sz="2600" spc="-2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Stroke)</a:t>
            </a:r>
            <a:endParaRPr sz="26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20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Cancer</a:t>
            </a:r>
            <a:endParaRPr sz="26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Chronic respiratory</a:t>
            </a:r>
            <a:r>
              <a:rPr sz="2600" spc="-4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disease</a:t>
            </a:r>
            <a:endParaRPr sz="26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Diabetes</a:t>
            </a:r>
            <a:endParaRPr sz="2600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Chronic neurologic disorders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(e.g.,</a:t>
            </a:r>
            <a:r>
              <a:rPr sz="2600" spc="-21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Alzheimer’s, 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dementias)</a:t>
            </a:r>
            <a:endParaRPr sz="26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20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Arthritis/Musculoskeletal</a:t>
            </a:r>
            <a:r>
              <a:rPr sz="2600" spc="-3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diseases</a:t>
            </a:r>
            <a:endParaRPr sz="26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Unintentional injuries (e.g., from </a:t>
            </a:r>
            <a:r>
              <a:rPr sz="2600" spc="-10" dirty="0">
                <a:solidFill>
                  <a:srgbClr val="0039A6"/>
                </a:solidFill>
                <a:latin typeface="Arial"/>
                <a:cs typeface="Arial"/>
              </a:rPr>
              <a:t>traffic</a:t>
            </a:r>
            <a:r>
              <a:rPr sz="2600" spc="-5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crashes)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6154928"/>
            <a:ext cx="41040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  <a:hlinkClick r:id="rId2"/>
              </a:rPr>
              <a:t>http://www.who.int/gho/ncd/mortality_morbidity/en/index.html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Breast</a:t>
            </a:r>
            <a:r>
              <a:rPr spc="15" dirty="0"/>
              <a:t> </a:t>
            </a:r>
            <a:r>
              <a:rPr spc="-10" dirty="0"/>
              <a:t>Cancer</a:t>
            </a: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2400" spc="-5" dirty="0"/>
              <a:t>Incidence and Mortality </a:t>
            </a:r>
            <a:r>
              <a:rPr sz="2400" dirty="0"/>
              <a:t>in </a:t>
            </a:r>
            <a:r>
              <a:rPr sz="2400" spc="-5" dirty="0"/>
              <a:t>2008: Both</a:t>
            </a:r>
            <a:r>
              <a:rPr sz="2400" spc="-45" dirty="0"/>
              <a:t> </a:t>
            </a:r>
            <a:r>
              <a:rPr sz="2400" spc="-10" dirty="0"/>
              <a:t>Sexes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757324" y="1633237"/>
            <a:ext cx="5669279" cy="4297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6154928"/>
            <a:ext cx="1492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  <a:hlinkClick r:id="rId3"/>
              </a:rPr>
              <a:t>http://globocan.iarc.fr/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30</a:t>
            </a:fld>
            <a:endParaRPr spc="-5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6842" y="659306"/>
            <a:ext cx="68306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Breast Cancer: </a:t>
            </a:r>
            <a:r>
              <a:rPr spc="-5" dirty="0"/>
              <a:t>Risk</a:t>
            </a:r>
            <a:r>
              <a:rPr spc="65" dirty="0"/>
              <a:t> </a:t>
            </a:r>
            <a:r>
              <a:rPr spc="-5" dirty="0"/>
              <a:t>Factors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31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65628" y="1572158"/>
            <a:ext cx="5571490" cy="3281679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20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Hormone</a:t>
            </a:r>
            <a:r>
              <a:rPr sz="2600" spc="-3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therapies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Weight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and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physical</a:t>
            </a:r>
            <a:r>
              <a:rPr sz="2600" spc="-6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activity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Race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Genetics or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family</a:t>
            </a:r>
            <a:r>
              <a:rPr sz="2600" spc="-3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history</a:t>
            </a:r>
            <a:endParaRPr sz="2600">
              <a:latin typeface="Arial"/>
              <a:cs typeface="Arial"/>
            </a:endParaRPr>
          </a:p>
          <a:p>
            <a:pPr marL="862965" lvl="1" indent="-285115">
              <a:lnSpc>
                <a:spcPct val="100000"/>
              </a:lnSpc>
              <a:spcBef>
                <a:spcPts val="585"/>
              </a:spcBef>
              <a:buChar char="‒"/>
              <a:tabLst>
                <a:tab pos="8636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BRCA1 and BRCA2</a:t>
            </a:r>
            <a:r>
              <a:rPr sz="2400" spc="4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39A6"/>
                </a:solidFill>
                <a:latin typeface="Arial"/>
                <a:cs typeface="Arial"/>
              </a:rPr>
              <a:t>genes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600" b="1" dirty="0">
                <a:solidFill>
                  <a:srgbClr val="0039A6"/>
                </a:solidFill>
                <a:latin typeface="Arial"/>
                <a:cs typeface="Arial"/>
              </a:rPr>
              <a:t>Age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is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the most reliable risk</a:t>
            </a:r>
            <a:r>
              <a:rPr sz="2600" spc="-9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factor!</a:t>
            </a:r>
            <a:endParaRPr sz="2600">
              <a:latin typeface="Arial"/>
              <a:cs typeface="Arial"/>
            </a:endParaRPr>
          </a:p>
          <a:p>
            <a:pPr marL="862965" lvl="1" indent="-285115">
              <a:lnSpc>
                <a:spcPct val="100000"/>
              </a:lnSpc>
              <a:spcBef>
                <a:spcPts val="585"/>
              </a:spcBef>
              <a:buChar char="‒"/>
              <a:tabLst>
                <a:tab pos="8636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Risk increases with</a:t>
            </a:r>
            <a:r>
              <a:rPr sz="2400" spc="4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39A6"/>
                </a:solidFill>
                <a:latin typeface="Arial"/>
                <a:cs typeface="Arial"/>
              </a:rPr>
              <a:t>age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1532" y="696690"/>
            <a:ext cx="39192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Prostate</a:t>
            </a:r>
            <a:r>
              <a:rPr spc="-45" dirty="0"/>
              <a:t> </a:t>
            </a:r>
            <a:r>
              <a:rPr spc="-10" dirty="0"/>
              <a:t>Cancer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1798" y="1848335"/>
            <a:ext cx="3557904" cy="3354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marR="247015" indent="-456565">
              <a:lnSpc>
                <a:spcPct val="10000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2</a:t>
            </a:r>
            <a:r>
              <a:rPr sz="2550" spc="7" baseline="26143" dirty="0">
                <a:solidFill>
                  <a:srgbClr val="0039A6"/>
                </a:solidFill>
                <a:latin typeface="Arial"/>
                <a:cs typeface="Arial"/>
              </a:rPr>
              <a:t>nd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most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common  cancer among</a:t>
            </a:r>
            <a:r>
              <a:rPr sz="2600" spc="-13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men</a:t>
            </a:r>
            <a:endParaRPr sz="2600" dirty="0">
              <a:latin typeface="Arial"/>
              <a:cs typeface="Arial"/>
            </a:endParaRPr>
          </a:p>
          <a:p>
            <a:pPr marL="469900" marR="5080" indent="-457200" algn="just">
              <a:lnSpc>
                <a:spcPct val="100000"/>
              </a:lnSpc>
              <a:spcBef>
                <a:spcPts val="620"/>
              </a:spcBef>
              <a:buChar char="•"/>
              <a:tabLst>
                <a:tab pos="469900" algn="l"/>
              </a:tabLst>
            </a:pP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The cancer</a:t>
            </a:r>
            <a:r>
              <a:rPr sz="2600" spc="-12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develops 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inside of the</a:t>
            </a:r>
            <a:r>
              <a:rPr sz="2600" spc="-6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prostate  gland.</a:t>
            </a:r>
            <a:endParaRPr sz="2600" dirty="0">
              <a:latin typeface="Arial"/>
              <a:cs typeface="Arial"/>
            </a:endParaRPr>
          </a:p>
          <a:p>
            <a:pPr marL="469900" marR="85725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Risk factors: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age, 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race, </a:t>
            </a:r>
            <a:r>
              <a:rPr sz="2600" spc="-25" dirty="0">
                <a:solidFill>
                  <a:srgbClr val="0039A6"/>
                </a:solidFill>
                <a:latin typeface="Arial"/>
                <a:cs typeface="Arial"/>
              </a:rPr>
              <a:t>obesity,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weight  gain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31970" y="1940242"/>
            <a:ext cx="3886200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93092" y="3291569"/>
            <a:ext cx="196215" cy="9652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Mortality</a:t>
            </a:r>
            <a:r>
              <a:rPr sz="1200" spc="-5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Rate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32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6050523" y="5649328"/>
            <a:ext cx="3346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solidFill>
                  <a:srgbClr val="0039A6"/>
                </a:solidFill>
                <a:latin typeface="Arial"/>
                <a:cs typeface="Arial"/>
              </a:rPr>
              <a:t>Year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9729" y="6125883"/>
            <a:ext cx="2399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  <a:hlinkClick r:id="rId3"/>
              </a:rPr>
              <a:t>http://globocan.iarc.fr/factsheet.asp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Prostate</a:t>
            </a:r>
            <a:r>
              <a:rPr spc="10" dirty="0"/>
              <a:t> </a:t>
            </a:r>
            <a:r>
              <a:rPr spc="-10" dirty="0"/>
              <a:t>Cancer</a:t>
            </a: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2400" spc="-5" dirty="0"/>
              <a:t>Incidence and Mortality </a:t>
            </a:r>
            <a:r>
              <a:rPr sz="2400" dirty="0"/>
              <a:t>in </a:t>
            </a:r>
            <a:r>
              <a:rPr sz="2400" spc="-5" dirty="0"/>
              <a:t>2008: </a:t>
            </a:r>
            <a:r>
              <a:rPr sz="2400" spc="-40" dirty="0"/>
              <a:t>Total</a:t>
            </a:r>
            <a:r>
              <a:rPr sz="2400" spc="-55" dirty="0"/>
              <a:t> </a:t>
            </a:r>
            <a:r>
              <a:rPr sz="2400" spc="-5" dirty="0"/>
              <a:t>Population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833600" y="1557731"/>
            <a:ext cx="5760707" cy="4270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6169364"/>
            <a:ext cx="149288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  <a:hlinkClick r:id="rId3"/>
              </a:rPr>
              <a:t>http://globocan.iarc.fr/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33</a:t>
            </a:fld>
            <a:endParaRPr spc="-5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6742" y="659306"/>
            <a:ext cx="4370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Colorectal</a:t>
            </a:r>
            <a:r>
              <a:rPr spc="-35" dirty="0"/>
              <a:t> </a:t>
            </a:r>
            <a:r>
              <a:rPr spc="-10" dirty="0"/>
              <a:t>Cancer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6169364"/>
            <a:ext cx="385572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  <a:hlinkClick r:id="rId2"/>
              </a:rPr>
              <a:t>http://www.mayoclinic.com/health/colon-cancer/DS00035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34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65628" y="1572158"/>
            <a:ext cx="7324725" cy="4043679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20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3</a:t>
            </a:r>
            <a:r>
              <a:rPr sz="2550" spc="7" baseline="26143" dirty="0">
                <a:solidFill>
                  <a:srgbClr val="0039A6"/>
                </a:solidFill>
                <a:latin typeface="Arial"/>
                <a:cs typeface="Arial"/>
              </a:rPr>
              <a:t>rd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most common type of</a:t>
            </a:r>
            <a:r>
              <a:rPr sz="2600" spc="-28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cancer</a:t>
            </a:r>
            <a:endParaRPr sz="260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Forms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in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the lower part of the digestive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system 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(large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intestine)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Risk Factors</a:t>
            </a:r>
            <a:r>
              <a:rPr sz="2600" spc="-4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include:</a:t>
            </a:r>
            <a:endParaRPr sz="2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85"/>
              </a:spcBef>
              <a:buChar char="‒"/>
              <a:tabLst>
                <a:tab pos="75692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Aging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har char="‒"/>
              <a:tabLst>
                <a:tab pos="75692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Black</a:t>
            </a:r>
            <a:r>
              <a:rPr sz="2400" spc="1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race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har char="‒"/>
              <a:tabLst>
                <a:tab pos="75692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Unhealthy diet and low</a:t>
            </a:r>
            <a:r>
              <a:rPr sz="2400" spc="6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exercise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har char="‒"/>
              <a:tabLst>
                <a:tab pos="75692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Diabetes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80"/>
              </a:spcBef>
              <a:buChar char="‒"/>
              <a:tabLst>
                <a:tab pos="75692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Family history of colorectal</a:t>
            </a:r>
            <a:r>
              <a:rPr sz="2400" spc="3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cancer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Colorectal</a:t>
            </a:r>
            <a:r>
              <a:rPr spc="20" dirty="0"/>
              <a:t> </a:t>
            </a:r>
            <a:r>
              <a:rPr spc="-10" dirty="0"/>
              <a:t>Cancer</a:t>
            </a: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2400" spc="-5" dirty="0"/>
              <a:t>Incidence and Mortality </a:t>
            </a:r>
            <a:r>
              <a:rPr sz="2400" dirty="0"/>
              <a:t>in </a:t>
            </a:r>
            <a:r>
              <a:rPr sz="2400" spc="-5" dirty="0"/>
              <a:t>2008: Both</a:t>
            </a:r>
            <a:r>
              <a:rPr sz="2400" spc="-45" dirty="0"/>
              <a:t> </a:t>
            </a:r>
            <a:r>
              <a:rPr sz="2400" spc="-10" dirty="0"/>
              <a:t>Sexes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847526" y="1678838"/>
            <a:ext cx="5577833" cy="4389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6169364"/>
            <a:ext cx="149288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  <a:hlinkClick r:id="rId3"/>
              </a:rPr>
              <a:t>http://globocan.iarc.fr/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82507" y="6565909"/>
            <a:ext cx="2216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35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956" y="5028918"/>
            <a:ext cx="6755130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0039A6"/>
                </a:solidFill>
                <a:latin typeface="Arial"/>
                <a:cs typeface="Arial"/>
              </a:rPr>
              <a:t>CHRONIC</a:t>
            </a:r>
            <a:r>
              <a:rPr sz="4400" b="1" spc="-7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4400" b="1" spc="-55" dirty="0">
                <a:solidFill>
                  <a:srgbClr val="0039A6"/>
                </a:solidFill>
                <a:latin typeface="Arial"/>
                <a:cs typeface="Arial"/>
              </a:rPr>
              <a:t>RESPIRATORY  </a:t>
            </a:r>
            <a:r>
              <a:rPr sz="4400" b="1" dirty="0">
                <a:solidFill>
                  <a:srgbClr val="0039A6"/>
                </a:solidFill>
                <a:latin typeface="Arial"/>
                <a:cs typeface="Arial"/>
              </a:rPr>
              <a:t>DISEASES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46615" y="1552563"/>
            <a:ext cx="1508760" cy="2168525"/>
          </a:xfrm>
          <a:custGeom>
            <a:avLst/>
            <a:gdLst/>
            <a:ahLst/>
            <a:cxnLst/>
            <a:rect l="l" t="t" r="r" b="b"/>
            <a:pathLst>
              <a:path w="1508760" h="2168525">
                <a:moveTo>
                  <a:pt x="933572" y="2168120"/>
                </a:moveTo>
                <a:lnTo>
                  <a:pt x="274129" y="1983892"/>
                </a:lnTo>
                <a:lnTo>
                  <a:pt x="111185" y="1822223"/>
                </a:lnTo>
                <a:lnTo>
                  <a:pt x="28754" y="1646768"/>
                </a:lnTo>
                <a:lnTo>
                  <a:pt x="0" y="1373560"/>
                </a:lnTo>
                <a:lnTo>
                  <a:pt x="28754" y="982547"/>
                </a:lnTo>
                <a:lnTo>
                  <a:pt x="417903" y="305792"/>
                </a:lnTo>
                <a:lnTo>
                  <a:pt x="563594" y="50129"/>
                </a:lnTo>
                <a:lnTo>
                  <a:pt x="657526" y="0"/>
                </a:lnTo>
                <a:lnTo>
                  <a:pt x="739957" y="27571"/>
                </a:lnTo>
                <a:lnTo>
                  <a:pt x="830055" y="76448"/>
                </a:lnTo>
                <a:lnTo>
                  <a:pt x="973829" y="238116"/>
                </a:lnTo>
                <a:lnTo>
                  <a:pt x="1104184" y="512577"/>
                </a:lnTo>
                <a:lnTo>
                  <a:pt x="1343808" y="718111"/>
                </a:lnTo>
                <a:lnTo>
                  <a:pt x="1495250" y="871007"/>
                </a:lnTo>
                <a:lnTo>
                  <a:pt x="1508669" y="1163013"/>
                </a:lnTo>
                <a:lnTo>
                  <a:pt x="1261377" y="1889897"/>
                </a:lnTo>
                <a:lnTo>
                  <a:pt x="1090765" y="2145560"/>
                </a:lnTo>
                <a:lnTo>
                  <a:pt x="933572" y="2168120"/>
                </a:lnTo>
                <a:close/>
              </a:path>
            </a:pathLst>
          </a:custGeom>
          <a:solidFill>
            <a:srgbClr val="E08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2203" y="1237998"/>
            <a:ext cx="4460826" cy="28373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36</a:t>
            </a:fld>
            <a:endParaRPr spc="-5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32890" marR="5080" indent="-64643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Global Burden of Chronic  Respiratory</a:t>
            </a:r>
            <a:r>
              <a:rPr spc="25" dirty="0"/>
              <a:t> </a:t>
            </a:r>
            <a:r>
              <a:rPr spc="-10" dirty="0"/>
              <a:t>Disease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10447" y="6563775"/>
            <a:ext cx="1962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42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5628" y="2047643"/>
            <a:ext cx="7047865" cy="145224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20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A leading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cause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of</a:t>
            </a:r>
            <a:r>
              <a:rPr sz="2600" spc="-17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death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High under-diagnoses</a:t>
            </a:r>
            <a:r>
              <a:rPr sz="2600" spc="-5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rates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90%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of deaths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occur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in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low-income</a:t>
            </a:r>
            <a:r>
              <a:rPr sz="2600" spc="-8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countries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6154928"/>
            <a:ext cx="37915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  <a:hlinkClick r:id="rId2"/>
              </a:rPr>
              <a:t>http://www.who.int/respiratory/about_topic/en/index.html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6778" rIns="0" bIns="0" rtlCol="0">
            <a:spAutoFit/>
          </a:bodyPr>
          <a:lstStyle/>
          <a:p>
            <a:pPr marL="2756535" marR="5080" indent="-2480945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Chronic Respiratory </a:t>
            </a:r>
            <a:r>
              <a:rPr sz="3200" spc="-10" dirty="0"/>
              <a:t>Diseases: </a:t>
            </a:r>
            <a:r>
              <a:rPr sz="3200" spc="-5" dirty="0"/>
              <a:t>Shared  Risk</a:t>
            </a:r>
            <a:r>
              <a:rPr sz="3200" spc="-25" dirty="0"/>
              <a:t> </a:t>
            </a:r>
            <a:r>
              <a:rPr sz="3200" spc="-5" dirty="0"/>
              <a:t>Factors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763589" y="1489713"/>
            <a:ext cx="7318373" cy="45292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48400" y="1537157"/>
            <a:ext cx="1905000" cy="431165"/>
          </a:xfrm>
          <a:prstGeom prst="rect">
            <a:avLst/>
          </a:prstGeom>
          <a:solidFill>
            <a:srgbClr val="FFFFFF"/>
          </a:solidFill>
          <a:ln w="38100">
            <a:solidFill>
              <a:srgbClr val="4A4A4A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5"/>
              </a:spcBef>
            </a:pP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Genes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38</a:t>
            </a:fld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6248400" y="2375357"/>
            <a:ext cx="1905000" cy="431165"/>
          </a:xfrm>
          <a:prstGeom prst="rect">
            <a:avLst/>
          </a:prstGeom>
          <a:solidFill>
            <a:srgbClr val="FFFFFF"/>
          </a:solidFill>
          <a:ln w="38100">
            <a:solidFill>
              <a:srgbClr val="4A4A4A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5"/>
              </a:spcBef>
            </a:pPr>
            <a:r>
              <a:rPr sz="2200" b="1" spc="-5" dirty="0">
                <a:solidFill>
                  <a:srgbClr val="FF3300"/>
                </a:solidFill>
                <a:latin typeface="Arial"/>
                <a:cs typeface="Arial"/>
              </a:rPr>
              <a:t>Infections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8400" y="3213557"/>
            <a:ext cx="2362200" cy="769620"/>
          </a:xfrm>
          <a:prstGeom prst="rect">
            <a:avLst/>
          </a:prstGeom>
          <a:solidFill>
            <a:srgbClr val="FFFFFF"/>
          </a:solidFill>
          <a:ln w="38100">
            <a:solidFill>
              <a:srgbClr val="4A4A4A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0805" marR="105410">
              <a:lnSpc>
                <a:spcPct val="100000"/>
              </a:lnSpc>
              <a:spcBef>
                <a:spcPts val="295"/>
              </a:spcBef>
            </a:pPr>
            <a:r>
              <a:rPr sz="2200" b="1" spc="-1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ocio-economic status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48400" y="4508957"/>
            <a:ext cx="2362200" cy="769620"/>
          </a:xfrm>
          <a:prstGeom prst="rect">
            <a:avLst/>
          </a:prstGeom>
          <a:solidFill>
            <a:srgbClr val="FFFFFF"/>
          </a:solidFill>
          <a:ln w="38100">
            <a:solidFill>
              <a:srgbClr val="4A4A4A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0805" marR="664210">
              <a:lnSpc>
                <a:spcPct val="100000"/>
              </a:lnSpc>
              <a:spcBef>
                <a:spcPts val="295"/>
              </a:spcBef>
            </a:pPr>
            <a:r>
              <a:rPr sz="2200" b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ging </a:t>
            </a:r>
            <a:r>
              <a:rPr sz="2200" b="1" spc="-1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opulations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6154928"/>
            <a:ext cx="46666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  <a:hlinkClick r:id="rId3"/>
              </a:rPr>
              <a:t>http://www.goldcopd.org/other-resources-gold-teaching-slide-set.html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3935" y="659306"/>
            <a:ext cx="4595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Why </a:t>
            </a:r>
            <a:r>
              <a:rPr spc="-5" dirty="0"/>
              <a:t>Risk</a:t>
            </a:r>
            <a:r>
              <a:rPr spc="-50" dirty="0"/>
              <a:t> </a:t>
            </a:r>
            <a:r>
              <a:rPr spc="-5" dirty="0"/>
              <a:t>Factors?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" dirty="0"/>
              <a:t>39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65628" y="1650795"/>
            <a:ext cx="7966075" cy="3446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Surveillance for non-communicable disease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can</a:t>
            </a:r>
            <a:r>
              <a:rPr sz="2600" spc="-8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be  </a:t>
            </a:r>
            <a:r>
              <a:rPr sz="2600" spc="-10" dirty="0">
                <a:solidFill>
                  <a:srgbClr val="0039A6"/>
                </a:solidFill>
                <a:latin typeface="Arial"/>
                <a:cs typeface="Arial"/>
              </a:rPr>
              <a:t>difficult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because</a:t>
            </a:r>
            <a:r>
              <a:rPr sz="2600" spc="-1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of:</a:t>
            </a:r>
            <a:endParaRPr sz="2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80"/>
              </a:spcBef>
              <a:buChar char="•"/>
              <a:tabLst>
                <a:tab pos="756285" algn="l"/>
                <a:tab pos="75692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Lag time between exposure and health</a:t>
            </a:r>
            <a:r>
              <a:rPr sz="2400" spc="5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condition,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80"/>
              </a:spcBef>
              <a:buChar char="•"/>
              <a:tabLst>
                <a:tab pos="756285" algn="l"/>
                <a:tab pos="75692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More than one exposure for a health condition,</a:t>
            </a:r>
            <a:r>
              <a:rPr sz="2400" spc="7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39A6"/>
                </a:solidFill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har char="•"/>
              <a:tabLst>
                <a:tab pos="756285" algn="l"/>
                <a:tab pos="75692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Exposure linked </a:t>
            </a:r>
            <a:r>
              <a:rPr sz="2400" dirty="0">
                <a:solidFill>
                  <a:srgbClr val="0039A6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more than one health</a:t>
            </a:r>
            <a:r>
              <a:rPr sz="2400" spc="4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condition.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0039A6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469900" marR="186055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Interventions that target risk factors are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needed</a:t>
            </a:r>
            <a:r>
              <a:rPr sz="2600" spc="-4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to 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prevent</a:t>
            </a:r>
            <a:r>
              <a:rPr sz="2600" spc="-2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disease.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263" y="659306"/>
            <a:ext cx="54444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Risk Factor:</a:t>
            </a:r>
            <a:r>
              <a:rPr spc="-25" dirty="0"/>
              <a:t> </a:t>
            </a:r>
            <a:r>
              <a:rPr spc="-5" dirty="0"/>
              <a:t>Definition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95792" y="6563775"/>
            <a:ext cx="110489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46253" rIns="0" bIns="0" rtlCol="0">
            <a:spAutoFit/>
          </a:bodyPr>
          <a:lstStyle/>
          <a:p>
            <a:pPr marL="554355" marR="5080" indent="4445">
              <a:lnSpc>
                <a:spcPct val="100000"/>
              </a:lnSpc>
              <a:spcBef>
                <a:spcPts val="105"/>
              </a:spcBef>
            </a:pPr>
            <a:r>
              <a:rPr dirty="0"/>
              <a:t>“An </a:t>
            </a:r>
            <a:r>
              <a:rPr spc="5" dirty="0"/>
              <a:t>aspect </a:t>
            </a:r>
            <a:r>
              <a:rPr dirty="0"/>
              <a:t>of personal behavior or lifestyle, </a:t>
            </a:r>
            <a:r>
              <a:rPr spc="5" dirty="0"/>
              <a:t>an  </a:t>
            </a:r>
            <a:r>
              <a:rPr dirty="0"/>
              <a:t>environmental </a:t>
            </a:r>
            <a:r>
              <a:rPr spc="5" dirty="0"/>
              <a:t>exposure, </a:t>
            </a:r>
            <a:r>
              <a:rPr dirty="0"/>
              <a:t>or a hereditary  characteristic that </a:t>
            </a:r>
            <a:r>
              <a:rPr spc="-5" dirty="0"/>
              <a:t>is </a:t>
            </a:r>
            <a:r>
              <a:rPr dirty="0"/>
              <a:t>associated </a:t>
            </a:r>
            <a:r>
              <a:rPr spc="-5" dirty="0"/>
              <a:t>with </a:t>
            </a:r>
            <a:r>
              <a:rPr dirty="0"/>
              <a:t>an increase  </a:t>
            </a:r>
            <a:r>
              <a:rPr spc="-5" dirty="0"/>
              <a:t>in </a:t>
            </a:r>
            <a:r>
              <a:rPr dirty="0"/>
              <a:t>the occurrence of a particular disease, injury,  or other health</a:t>
            </a:r>
            <a:r>
              <a:rPr spc="-25" dirty="0"/>
              <a:t> </a:t>
            </a:r>
            <a:r>
              <a:rPr dirty="0"/>
              <a:t>condition.”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6154928"/>
            <a:ext cx="2646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Principles </a:t>
            </a:r>
            <a:r>
              <a:rPr sz="1200" dirty="0">
                <a:solidFill>
                  <a:srgbClr val="0039A6"/>
                </a:solidFill>
                <a:latin typeface="Arial"/>
                <a:cs typeface="Arial"/>
              </a:rPr>
              <a:t>of </a:t>
            </a: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Epidemiology, CDC,</a:t>
            </a:r>
            <a:r>
              <a:rPr sz="1200" spc="-7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2006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9502" y="659306"/>
            <a:ext cx="59232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Risk </a:t>
            </a:r>
            <a:r>
              <a:rPr spc="-10" dirty="0"/>
              <a:t>Factor</a:t>
            </a:r>
            <a:r>
              <a:rPr spc="-15" dirty="0"/>
              <a:t> </a:t>
            </a:r>
            <a:r>
              <a:rPr spc="-5" dirty="0"/>
              <a:t>Surveillance</a:t>
            </a:r>
          </a:p>
        </p:txBody>
      </p:sp>
      <p:sp>
        <p:nvSpPr>
          <p:cNvPr id="3" name="object 3"/>
          <p:cNvSpPr/>
          <p:nvPr/>
        </p:nvSpPr>
        <p:spPr>
          <a:xfrm>
            <a:off x="3313208" y="1630235"/>
            <a:ext cx="2571298" cy="4179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" dirty="0"/>
              <a:t>40</a:t>
            </a:fld>
            <a:endParaRPr spc="-5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6778" rIns="0" bIns="0" rtlCol="0">
            <a:spAutoFit/>
          </a:bodyPr>
          <a:lstStyle/>
          <a:p>
            <a:pPr marL="311150" marR="5080" indent="28321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Deaths attributed </a:t>
            </a:r>
            <a:r>
              <a:rPr sz="3200" dirty="0"/>
              <a:t>to </a:t>
            </a:r>
            <a:r>
              <a:rPr sz="3200" spc="-5" dirty="0"/>
              <a:t>19 leading risk  factors, by country income level,</a:t>
            </a:r>
            <a:r>
              <a:rPr sz="3200" spc="-110" dirty="0"/>
              <a:t> </a:t>
            </a:r>
            <a:r>
              <a:rPr sz="3200" spc="-10" dirty="0"/>
              <a:t>2004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6154851"/>
            <a:ext cx="2159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solidFill>
                  <a:srgbClr val="0039A6"/>
                </a:solidFill>
                <a:latin typeface="Arial"/>
                <a:cs typeface="Arial"/>
              </a:rPr>
              <a:t>WHO </a:t>
            </a: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Global Health risks</a:t>
            </a:r>
            <a:r>
              <a:rPr sz="1200" spc="-9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report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" dirty="0"/>
              <a:t>41</a:t>
            </a:fld>
            <a:endParaRPr spc="-5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154" y="1693054"/>
            <a:ext cx="6517689" cy="436721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9358" y="659306"/>
            <a:ext cx="31457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5" dirty="0"/>
              <a:t>Tobacco</a:t>
            </a:r>
            <a:r>
              <a:rPr spc="-30" dirty="0"/>
              <a:t> </a:t>
            </a:r>
            <a:r>
              <a:rPr spc="-10" dirty="0"/>
              <a:t>Use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6169364"/>
            <a:ext cx="42322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  <a:hlinkClick r:id="rId2"/>
              </a:rPr>
              <a:t>http://www.who.int/mediacentre/factsheets/fs339/en/index.html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42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65628" y="1564839"/>
            <a:ext cx="7901940" cy="292735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70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spc="-45" dirty="0">
                <a:solidFill>
                  <a:srgbClr val="0039A6"/>
                </a:solidFill>
                <a:latin typeface="Arial"/>
                <a:cs typeface="Arial"/>
              </a:rPr>
              <a:t>Tobacco </a:t>
            </a: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kills up to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half of </a:t>
            </a: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its</a:t>
            </a:r>
            <a:r>
              <a:rPr sz="2800" spc="4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users.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75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spc="-45" dirty="0">
                <a:solidFill>
                  <a:srgbClr val="0039A6"/>
                </a:solidFill>
                <a:latin typeface="Arial"/>
                <a:cs typeface="Arial"/>
              </a:rPr>
              <a:t>Tobacco </a:t>
            </a: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kills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nearly </a:t>
            </a: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6 million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people each</a:t>
            </a:r>
            <a:r>
              <a:rPr sz="2800" spc="7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0039A6"/>
                </a:solidFill>
                <a:latin typeface="Arial"/>
                <a:cs typeface="Arial"/>
              </a:rPr>
              <a:t>year.</a:t>
            </a:r>
            <a:endParaRPr sz="2800">
              <a:latin typeface="Arial"/>
              <a:cs typeface="Arial"/>
            </a:endParaRPr>
          </a:p>
          <a:p>
            <a:pPr marL="469900" marR="750570" indent="-457200">
              <a:lnSpc>
                <a:spcPct val="100000"/>
              </a:lnSpc>
              <a:spcBef>
                <a:spcPts val="670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Annual death </a:t>
            </a: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toll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could rise </a:t>
            </a: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to more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than </a:t>
            </a: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8  million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by</a:t>
            </a:r>
            <a:r>
              <a:rPr sz="2800" spc="2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2030.</a:t>
            </a:r>
            <a:endParaRPr sz="280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670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Nearly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80% of </a:t>
            </a: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the </a:t>
            </a:r>
            <a:r>
              <a:rPr sz="2800" spc="-10" dirty="0">
                <a:solidFill>
                  <a:srgbClr val="0039A6"/>
                </a:solidFill>
                <a:latin typeface="Arial"/>
                <a:cs typeface="Arial"/>
              </a:rPr>
              <a:t>world’s </a:t>
            </a: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1 billion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smokers live  </a:t>
            </a: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in low-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and </a:t>
            </a: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middle-income</a:t>
            </a:r>
            <a:r>
              <a:rPr sz="2800" spc="6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countries.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8670" y="659306"/>
            <a:ext cx="70485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Global Adult </a:t>
            </a:r>
            <a:r>
              <a:rPr spc="-55" dirty="0"/>
              <a:t>Tobacco</a:t>
            </a:r>
            <a:r>
              <a:rPr spc="-160" dirty="0"/>
              <a:t> </a:t>
            </a:r>
            <a:r>
              <a:rPr spc="-5" dirty="0"/>
              <a:t>Survey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6154928"/>
            <a:ext cx="43243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  <a:hlinkClick r:id="rId2"/>
              </a:rPr>
              <a:t>http://www.cdc.gov/tobacco/global/gtss/tobacco_atlas/index.htm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10447" y="6563775"/>
            <a:ext cx="1962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54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70" y="1392788"/>
            <a:ext cx="7349771" cy="46790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4800600"/>
            <a:ext cx="1454039" cy="119538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9254" y="659306"/>
            <a:ext cx="68446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5" dirty="0"/>
              <a:t>Tobacco </a:t>
            </a:r>
            <a:r>
              <a:rPr spc="-10" dirty="0"/>
              <a:t>Use: </a:t>
            </a:r>
            <a:r>
              <a:rPr spc="-5" dirty="0"/>
              <a:t>Health</a:t>
            </a:r>
            <a:r>
              <a:rPr spc="80" dirty="0"/>
              <a:t> </a:t>
            </a:r>
            <a:r>
              <a:rPr spc="-5" dirty="0"/>
              <a:t>Effects</a:t>
            </a:r>
          </a:p>
        </p:txBody>
      </p:sp>
      <p:sp>
        <p:nvSpPr>
          <p:cNvPr id="3" name="object 3"/>
          <p:cNvSpPr/>
          <p:nvPr/>
        </p:nvSpPr>
        <p:spPr>
          <a:xfrm>
            <a:off x="858519" y="1452017"/>
            <a:ext cx="7619999" cy="4478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63980" y="2077824"/>
            <a:ext cx="990600" cy="3848735"/>
          </a:xfrm>
          <a:custGeom>
            <a:avLst/>
            <a:gdLst/>
            <a:ahLst/>
            <a:cxnLst/>
            <a:rect l="l" t="t" r="r" b="b"/>
            <a:pathLst>
              <a:path w="990600" h="3848735">
                <a:moveTo>
                  <a:pt x="0" y="1924151"/>
                </a:moveTo>
                <a:lnTo>
                  <a:pt x="341" y="1852015"/>
                </a:lnTo>
                <a:lnTo>
                  <a:pt x="1358" y="1780549"/>
                </a:lnTo>
                <a:lnTo>
                  <a:pt x="3038" y="1709799"/>
                </a:lnTo>
                <a:lnTo>
                  <a:pt x="5370" y="1639813"/>
                </a:lnTo>
                <a:lnTo>
                  <a:pt x="8341" y="1570636"/>
                </a:lnTo>
                <a:lnTo>
                  <a:pt x="11939" y="1502315"/>
                </a:lnTo>
                <a:lnTo>
                  <a:pt x="16153" y="1434897"/>
                </a:lnTo>
                <a:lnTo>
                  <a:pt x="20970" y="1368429"/>
                </a:lnTo>
                <a:lnTo>
                  <a:pt x="26379" y="1302955"/>
                </a:lnTo>
                <a:lnTo>
                  <a:pt x="32367" y="1238524"/>
                </a:lnTo>
                <a:lnTo>
                  <a:pt x="38923" y="1175182"/>
                </a:lnTo>
                <a:lnTo>
                  <a:pt x="46034" y="1112975"/>
                </a:lnTo>
                <a:lnTo>
                  <a:pt x="53689" y="1051949"/>
                </a:lnTo>
                <a:lnTo>
                  <a:pt x="61876" y="992152"/>
                </a:lnTo>
                <a:lnTo>
                  <a:pt x="70582" y="933629"/>
                </a:lnTo>
                <a:lnTo>
                  <a:pt x="79796" y="876428"/>
                </a:lnTo>
                <a:lnTo>
                  <a:pt x="89505" y="820594"/>
                </a:lnTo>
                <a:lnTo>
                  <a:pt x="99699" y="766175"/>
                </a:lnTo>
                <a:lnTo>
                  <a:pt x="110364" y="713216"/>
                </a:lnTo>
                <a:lnTo>
                  <a:pt x="121489" y="661764"/>
                </a:lnTo>
                <a:lnTo>
                  <a:pt x="133061" y="611866"/>
                </a:lnTo>
                <a:lnTo>
                  <a:pt x="145070" y="563568"/>
                </a:lnTo>
                <a:lnTo>
                  <a:pt x="157502" y="516917"/>
                </a:lnTo>
                <a:lnTo>
                  <a:pt x="170347" y="471960"/>
                </a:lnTo>
                <a:lnTo>
                  <a:pt x="183591" y="428742"/>
                </a:lnTo>
                <a:lnTo>
                  <a:pt x="197223" y="387310"/>
                </a:lnTo>
                <a:lnTo>
                  <a:pt x="211232" y="347711"/>
                </a:lnTo>
                <a:lnTo>
                  <a:pt x="225604" y="309991"/>
                </a:lnTo>
                <a:lnTo>
                  <a:pt x="240328" y="274197"/>
                </a:lnTo>
                <a:lnTo>
                  <a:pt x="270785" y="208572"/>
                </a:lnTo>
                <a:lnTo>
                  <a:pt x="302507" y="151208"/>
                </a:lnTo>
                <a:lnTo>
                  <a:pt x="335397" y="102477"/>
                </a:lnTo>
                <a:lnTo>
                  <a:pt x="369361" y="62752"/>
                </a:lnTo>
                <a:lnTo>
                  <a:pt x="404301" y="32404"/>
                </a:lnTo>
                <a:lnTo>
                  <a:pt x="440123" y="11804"/>
                </a:lnTo>
                <a:lnTo>
                  <a:pt x="495300" y="0"/>
                </a:lnTo>
                <a:lnTo>
                  <a:pt x="513868" y="1327"/>
                </a:lnTo>
                <a:lnTo>
                  <a:pt x="568491" y="20862"/>
                </a:lnTo>
                <a:lnTo>
                  <a:pt x="603884" y="46382"/>
                </a:lnTo>
                <a:lnTo>
                  <a:pt x="638348" y="81466"/>
                </a:lnTo>
                <a:lnTo>
                  <a:pt x="671787" y="125740"/>
                </a:lnTo>
                <a:lnTo>
                  <a:pt x="704105" y="178834"/>
                </a:lnTo>
                <a:lnTo>
                  <a:pt x="735206" y="240375"/>
                </a:lnTo>
                <a:lnTo>
                  <a:pt x="764995" y="309991"/>
                </a:lnTo>
                <a:lnTo>
                  <a:pt x="779367" y="347711"/>
                </a:lnTo>
                <a:lnTo>
                  <a:pt x="793376" y="387310"/>
                </a:lnTo>
                <a:lnTo>
                  <a:pt x="807008" y="428742"/>
                </a:lnTo>
                <a:lnTo>
                  <a:pt x="820252" y="471960"/>
                </a:lnTo>
                <a:lnTo>
                  <a:pt x="833097" y="516917"/>
                </a:lnTo>
                <a:lnTo>
                  <a:pt x="845529" y="563568"/>
                </a:lnTo>
                <a:lnTo>
                  <a:pt x="857538" y="611866"/>
                </a:lnTo>
                <a:lnTo>
                  <a:pt x="869110" y="661764"/>
                </a:lnTo>
                <a:lnTo>
                  <a:pt x="880235" y="713216"/>
                </a:lnTo>
                <a:lnTo>
                  <a:pt x="890900" y="766175"/>
                </a:lnTo>
                <a:lnTo>
                  <a:pt x="901094" y="820594"/>
                </a:lnTo>
                <a:lnTo>
                  <a:pt x="910803" y="876428"/>
                </a:lnTo>
                <a:lnTo>
                  <a:pt x="920017" y="933629"/>
                </a:lnTo>
                <a:lnTo>
                  <a:pt x="928723" y="992152"/>
                </a:lnTo>
                <a:lnTo>
                  <a:pt x="936910" y="1051949"/>
                </a:lnTo>
                <a:lnTo>
                  <a:pt x="944565" y="1112975"/>
                </a:lnTo>
                <a:lnTo>
                  <a:pt x="951676" y="1175182"/>
                </a:lnTo>
                <a:lnTo>
                  <a:pt x="958232" y="1238524"/>
                </a:lnTo>
                <a:lnTo>
                  <a:pt x="964220" y="1302955"/>
                </a:lnTo>
                <a:lnTo>
                  <a:pt x="969629" y="1368429"/>
                </a:lnTo>
                <a:lnTo>
                  <a:pt x="974446" y="1434897"/>
                </a:lnTo>
                <a:lnTo>
                  <a:pt x="978660" y="1502315"/>
                </a:lnTo>
                <a:lnTo>
                  <a:pt x="982258" y="1570636"/>
                </a:lnTo>
                <a:lnTo>
                  <a:pt x="985229" y="1639813"/>
                </a:lnTo>
                <a:lnTo>
                  <a:pt x="987561" y="1709799"/>
                </a:lnTo>
                <a:lnTo>
                  <a:pt x="989241" y="1780549"/>
                </a:lnTo>
                <a:lnTo>
                  <a:pt x="990258" y="1852015"/>
                </a:lnTo>
                <a:lnTo>
                  <a:pt x="990600" y="1924151"/>
                </a:lnTo>
                <a:lnTo>
                  <a:pt x="990258" y="1996287"/>
                </a:lnTo>
                <a:lnTo>
                  <a:pt x="989241" y="2067753"/>
                </a:lnTo>
                <a:lnTo>
                  <a:pt x="987561" y="2138503"/>
                </a:lnTo>
                <a:lnTo>
                  <a:pt x="985229" y="2208489"/>
                </a:lnTo>
                <a:lnTo>
                  <a:pt x="982258" y="2277666"/>
                </a:lnTo>
                <a:lnTo>
                  <a:pt x="978660" y="2345987"/>
                </a:lnTo>
                <a:lnTo>
                  <a:pt x="974446" y="2413405"/>
                </a:lnTo>
                <a:lnTo>
                  <a:pt x="969629" y="2479874"/>
                </a:lnTo>
                <a:lnTo>
                  <a:pt x="964220" y="2545347"/>
                </a:lnTo>
                <a:lnTo>
                  <a:pt x="958232" y="2609778"/>
                </a:lnTo>
                <a:lnTo>
                  <a:pt x="951676" y="2673120"/>
                </a:lnTo>
                <a:lnTo>
                  <a:pt x="944565" y="2735327"/>
                </a:lnTo>
                <a:lnTo>
                  <a:pt x="936910" y="2796353"/>
                </a:lnTo>
                <a:lnTo>
                  <a:pt x="928723" y="2856150"/>
                </a:lnTo>
                <a:lnTo>
                  <a:pt x="920017" y="2914673"/>
                </a:lnTo>
                <a:lnTo>
                  <a:pt x="910803" y="2971874"/>
                </a:lnTo>
                <a:lnTo>
                  <a:pt x="901094" y="3027708"/>
                </a:lnTo>
                <a:lnTo>
                  <a:pt x="890900" y="3082128"/>
                </a:lnTo>
                <a:lnTo>
                  <a:pt x="880235" y="3135086"/>
                </a:lnTo>
                <a:lnTo>
                  <a:pt x="869110" y="3186538"/>
                </a:lnTo>
                <a:lnTo>
                  <a:pt x="857538" y="3236436"/>
                </a:lnTo>
                <a:lnTo>
                  <a:pt x="845529" y="3284734"/>
                </a:lnTo>
                <a:lnTo>
                  <a:pt x="833097" y="3331385"/>
                </a:lnTo>
                <a:lnTo>
                  <a:pt x="820252" y="3376343"/>
                </a:lnTo>
                <a:lnTo>
                  <a:pt x="807008" y="3419561"/>
                </a:lnTo>
                <a:lnTo>
                  <a:pt x="793376" y="3460993"/>
                </a:lnTo>
                <a:lnTo>
                  <a:pt x="779367" y="3500592"/>
                </a:lnTo>
                <a:lnTo>
                  <a:pt x="764995" y="3538311"/>
                </a:lnTo>
                <a:lnTo>
                  <a:pt x="750271" y="3574105"/>
                </a:lnTo>
                <a:lnTo>
                  <a:pt x="719814" y="3639730"/>
                </a:lnTo>
                <a:lnTo>
                  <a:pt x="688092" y="3697094"/>
                </a:lnTo>
                <a:lnTo>
                  <a:pt x="655202" y="3745825"/>
                </a:lnTo>
                <a:lnTo>
                  <a:pt x="621238" y="3785550"/>
                </a:lnTo>
                <a:lnTo>
                  <a:pt x="586298" y="3815899"/>
                </a:lnTo>
                <a:lnTo>
                  <a:pt x="550476" y="3836498"/>
                </a:lnTo>
                <a:lnTo>
                  <a:pt x="495300" y="3848303"/>
                </a:lnTo>
                <a:lnTo>
                  <a:pt x="476731" y="3846976"/>
                </a:lnTo>
                <a:lnTo>
                  <a:pt x="422108" y="3827440"/>
                </a:lnTo>
                <a:lnTo>
                  <a:pt x="386715" y="3801920"/>
                </a:lnTo>
                <a:lnTo>
                  <a:pt x="352251" y="3766836"/>
                </a:lnTo>
                <a:lnTo>
                  <a:pt x="318812" y="3722562"/>
                </a:lnTo>
                <a:lnTo>
                  <a:pt x="286494" y="3669468"/>
                </a:lnTo>
                <a:lnTo>
                  <a:pt x="255393" y="3607927"/>
                </a:lnTo>
                <a:lnTo>
                  <a:pt x="225604" y="3538311"/>
                </a:lnTo>
                <a:lnTo>
                  <a:pt x="211232" y="3500592"/>
                </a:lnTo>
                <a:lnTo>
                  <a:pt x="197223" y="3460993"/>
                </a:lnTo>
                <a:lnTo>
                  <a:pt x="183591" y="3419561"/>
                </a:lnTo>
                <a:lnTo>
                  <a:pt x="170347" y="3376343"/>
                </a:lnTo>
                <a:lnTo>
                  <a:pt x="157502" y="3331385"/>
                </a:lnTo>
                <a:lnTo>
                  <a:pt x="145070" y="3284734"/>
                </a:lnTo>
                <a:lnTo>
                  <a:pt x="133061" y="3236436"/>
                </a:lnTo>
                <a:lnTo>
                  <a:pt x="121489" y="3186538"/>
                </a:lnTo>
                <a:lnTo>
                  <a:pt x="110364" y="3135086"/>
                </a:lnTo>
                <a:lnTo>
                  <a:pt x="99699" y="3082128"/>
                </a:lnTo>
                <a:lnTo>
                  <a:pt x="89505" y="3027708"/>
                </a:lnTo>
                <a:lnTo>
                  <a:pt x="79796" y="2971874"/>
                </a:lnTo>
                <a:lnTo>
                  <a:pt x="70582" y="2914673"/>
                </a:lnTo>
                <a:lnTo>
                  <a:pt x="61876" y="2856150"/>
                </a:lnTo>
                <a:lnTo>
                  <a:pt x="53689" y="2796353"/>
                </a:lnTo>
                <a:lnTo>
                  <a:pt x="46034" y="2735327"/>
                </a:lnTo>
                <a:lnTo>
                  <a:pt x="38923" y="2673120"/>
                </a:lnTo>
                <a:lnTo>
                  <a:pt x="32367" y="2609778"/>
                </a:lnTo>
                <a:lnTo>
                  <a:pt x="26379" y="2545347"/>
                </a:lnTo>
                <a:lnTo>
                  <a:pt x="20970" y="2479874"/>
                </a:lnTo>
                <a:lnTo>
                  <a:pt x="16153" y="2413405"/>
                </a:lnTo>
                <a:lnTo>
                  <a:pt x="11939" y="2345987"/>
                </a:lnTo>
                <a:lnTo>
                  <a:pt x="8341" y="2277666"/>
                </a:lnTo>
                <a:lnTo>
                  <a:pt x="5370" y="2208489"/>
                </a:lnTo>
                <a:lnTo>
                  <a:pt x="3038" y="2138503"/>
                </a:lnTo>
                <a:lnTo>
                  <a:pt x="1358" y="2067753"/>
                </a:lnTo>
                <a:lnTo>
                  <a:pt x="341" y="1996287"/>
                </a:lnTo>
                <a:lnTo>
                  <a:pt x="0" y="1924151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57600" y="3624893"/>
            <a:ext cx="838200" cy="2286000"/>
          </a:xfrm>
          <a:custGeom>
            <a:avLst/>
            <a:gdLst/>
            <a:ahLst/>
            <a:cxnLst/>
            <a:rect l="l" t="t" r="r" b="b"/>
            <a:pathLst>
              <a:path w="838200" h="2286000">
                <a:moveTo>
                  <a:pt x="0" y="1142999"/>
                </a:moveTo>
                <a:lnTo>
                  <a:pt x="711" y="1075839"/>
                </a:lnTo>
                <a:lnTo>
                  <a:pt x="2819" y="1009701"/>
                </a:lnTo>
                <a:lnTo>
                  <a:pt x="6285" y="944691"/>
                </a:lnTo>
                <a:lnTo>
                  <a:pt x="11068" y="880919"/>
                </a:lnTo>
                <a:lnTo>
                  <a:pt x="17131" y="818489"/>
                </a:lnTo>
                <a:lnTo>
                  <a:pt x="24433" y="757511"/>
                </a:lnTo>
                <a:lnTo>
                  <a:pt x="32935" y="698090"/>
                </a:lnTo>
                <a:lnTo>
                  <a:pt x="42598" y="640335"/>
                </a:lnTo>
                <a:lnTo>
                  <a:pt x="53383" y="584352"/>
                </a:lnTo>
                <a:lnTo>
                  <a:pt x="65250" y="530249"/>
                </a:lnTo>
                <a:lnTo>
                  <a:pt x="78159" y="478132"/>
                </a:lnTo>
                <a:lnTo>
                  <a:pt x="92073" y="428109"/>
                </a:lnTo>
                <a:lnTo>
                  <a:pt x="106950" y="380288"/>
                </a:lnTo>
                <a:lnTo>
                  <a:pt x="122753" y="334775"/>
                </a:lnTo>
                <a:lnTo>
                  <a:pt x="139441" y="291677"/>
                </a:lnTo>
                <a:lnTo>
                  <a:pt x="156976" y="251102"/>
                </a:lnTo>
                <a:lnTo>
                  <a:pt x="175318" y="213157"/>
                </a:lnTo>
                <a:lnTo>
                  <a:pt x="194427" y="177950"/>
                </a:lnTo>
                <a:lnTo>
                  <a:pt x="234792" y="116175"/>
                </a:lnTo>
                <a:lnTo>
                  <a:pt x="277756" y="66634"/>
                </a:lnTo>
                <a:lnTo>
                  <a:pt x="323005" y="30187"/>
                </a:lnTo>
                <a:lnTo>
                  <a:pt x="370225" y="7689"/>
                </a:lnTo>
                <a:lnTo>
                  <a:pt x="419100" y="0"/>
                </a:lnTo>
                <a:lnTo>
                  <a:pt x="443724" y="1940"/>
                </a:lnTo>
                <a:lnTo>
                  <a:pt x="491811" y="17141"/>
                </a:lnTo>
                <a:lnTo>
                  <a:pt x="538084" y="46720"/>
                </a:lnTo>
                <a:lnTo>
                  <a:pt x="582230" y="89821"/>
                </a:lnTo>
                <a:lnTo>
                  <a:pt x="623934" y="145586"/>
                </a:lnTo>
                <a:lnTo>
                  <a:pt x="662881" y="213157"/>
                </a:lnTo>
                <a:lnTo>
                  <a:pt x="681223" y="251102"/>
                </a:lnTo>
                <a:lnTo>
                  <a:pt x="698758" y="291677"/>
                </a:lnTo>
                <a:lnTo>
                  <a:pt x="715446" y="334775"/>
                </a:lnTo>
                <a:lnTo>
                  <a:pt x="731249" y="380288"/>
                </a:lnTo>
                <a:lnTo>
                  <a:pt x="746126" y="428109"/>
                </a:lnTo>
                <a:lnTo>
                  <a:pt x="760040" y="478132"/>
                </a:lnTo>
                <a:lnTo>
                  <a:pt x="772949" y="530249"/>
                </a:lnTo>
                <a:lnTo>
                  <a:pt x="784816" y="584352"/>
                </a:lnTo>
                <a:lnTo>
                  <a:pt x="795601" y="640335"/>
                </a:lnTo>
                <a:lnTo>
                  <a:pt x="805264" y="698090"/>
                </a:lnTo>
                <a:lnTo>
                  <a:pt x="813766" y="757511"/>
                </a:lnTo>
                <a:lnTo>
                  <a:pt x="821068" y="818489"/>
                </a:lnTo>
                <a:lnTo>
                  <a:pt x="827131" y="880919"/>
                </a:lnTo>
                <a:lnTo>
                  <a:pt x="831914" y="944691"/>
                </a:lnTo>
                <a:lnTo>
                  <a:pt x="835380" y="1009701"/>
                </a:lnTo>
                <a:lnTo>
                  <a:pt x="837488" y="1075839"/>
                </a:lnTo>
                <a:lnTo>
                  <a:pt x="838200" y="1142999"/>
                </a:lnTo>
                <a:lnTo>
                  <a:pt x="837488" y="1210160"/>
                </a:lnTo>
                <a:lnTo>
                  <a:pt x="835380" y="1276298"/>
                </a:lnTo>
                <a:lnTo>
                  <a:pt x="831914" y="1341308"/>
                </a:lnTo>
                <a:lnTo>
                  <a:pt x="827131" y="1405080"/>
                </a:lnTo>
                <a:lnTo>
                  <a:pt x="821068" y="1467510"/>
                </a:lnTo>
                <a:lnTo>
                  <a:pt x="813766" y="1528488"/>
                </a:lnTo>
                <a:lnTo>
                  <a:pt x="805264" y="1587909"/>
                </a:lnTo>
                <a:lnTo>
                  <a:pt x="795601" y="1645664"/>
                </a:lnTo>
                <a:lnTo>
                  <a:pt x="784816" y="1701647"/>
                </a:lnTo>
                <a:lnTo>
                  <a:pt x="772949" y="1755750"/>
                </a:lnTo>
                <a:lnTo>
                  <a:pt x="760040" y="1807867"/>
                </a:lnTo>
                <a:lnTo>
                  <a:pt x="746126" y="1857890"/>
                </a:lnTo>
                <a:lnTo>
                  <a:pt x="731249" y="1905711"/>
                </a:lnTo>
                <a:lnTo>
                  <a:pt x="715446" y="1951224"/>
                </a:lnTo>
                <a:lnTo>
                  <a:pt x="698758" y="1994322"/>
                </a:lnTo>
                <a:lnTo>
                  <a:pt x="681223" y="2034897"/>
                </a:lnTo>
                <a:lnTo>
                  <a:pt x="662881" y="2072842"/>
                </a:lnTo>
                <a:lnTo>
                  <a:pt x="643772" y="2108049"/>
                </a:lnTo>
                <a:lnTo>
                  <a:pt x="603407" y="2169824"/>
                </a:lnTo>
                <a:lnTo>
                  <a:pt x="560443" y="2219365"/>
                </a:lnTo>
                <a:lnTo>
                  <a:pt x="515194" y="2255812"/>
                </a:lnTo>
                <a:lnTo>
                  <a:pt x="467974" y="2278310"/>
                </a:lnTo>
                <a:lnTo>
                  <a:pt x="419100" y="2285999"/>
                </a:lnTo>
                <a:lnTo>
                  <a:pt x="394475" y="2284059"/>
                </a:lnTo>
                <a:lnTo>
                  <a:pt x="346388" y="2268858"/>
                </a:lnTo>
                <a:lnTo>
                  <a:pt x="300115" y="2239279"/>
                </a:lnTo>
                <a:lnTo>
                  <a:pt x="255969" y="2196178"/>
                </a:lnTo>
                <a:lnTo>
                  <a:pt x="214265" y="2140413"/>
                </a:lnTo>
                <a:lnTo>
                  <a:pt x="175318" y="2072842"/>
                </a:lnTo>
                <a:lnTo>
                  <a:pt x="156976" y="2034897"/>
                </a:lnTo>
                <a:lnTo>
                  <a:pt x="139441" y="1994322"/>
                </a:lnTo>
                <a:lnTo>
                  <a:pt x="122753" y="1951224"/>
                </a:lnTo>
                <a:lnTo>
                  <a:pt x="106950" y="1905711"/>
                </a:lnTo>
                <a:lnTo>
                  <a:pt x="92073" y="1857890"/>
                </a:lnTo>
                <a:lnTo>
                  <a:pt x="78159" y="1807867"/>
                </a:lnTo>
                <a:lnTo>
                  <a:pt x="65250" y="1755750"/>
                </a:lnTo>
                <a:lnTo>
                  <a:pt x="53383" y="1701647"/>
                </a:lnTo>
                <a:lnTo>
                  <a:pt x="42598" y="1645664"/>
                </a:lnTo>
                <a:lnTo>
                  <a:pt x="32935" y="1587909"/>
                </a:lnTo>
                <a:lnTo>
                  <a:pt x="24433" y="1528488"/>
                </a:lnTo>
                <a:lnTo>
                  <a:pt x="17131" y="1467510"/>
                </a:lnTo>
                <a:lnTo>
                  <a:pt x="11068" y="1405080"/>
                </a:lnTo>
                <a:lnTo>
                  <a:pt x="6285" y="1341308"/>
                </a:lnTo>
                <a:lnTo>
                  <a:pt x="2819" y="1276298"/>
                </a:lnTo>
                <a:lnTo>
                  <a:pt x="711" y="1210160"/>
                </a:lnTo>
                <a:lnTo>
                  <a:pt x="0" y="1142999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29400" y="4188698"/>
            <a:ext cx="762000" cy="1714500"/>
          </a:xfrm>
          <a:custGeom>
            <a:avLst/>
            <a:gdLst/>
            <a:ahLst/>
            <a:cxnLst/>
            <a:rect l="l" t="t" r="r" b="b"/>
            <a:pathLst>
              <a:path w="762000" h="1714500">
                <a:moveTo>
                  <a:pt x="0" y="857148"/>
                </a:moveTo>
                <a:lnTo>
                  <a:pt x="1044" y="793178"/>
                </a:lnTo>
                <a:lnTo>
                  <a:pt x="4130" y="730484"/>
                </a:lnTo>
                <a:lnTo>
                  <a:pt x="9184" y="669234"/>
                </a:lnTo>
                <a:lnTo>
                  <a:pt x="16130" y="609591"/>
                </a:lnTo>
                <a:lnTo>
                  <a:pt x="24897" y="551723"/>
                </a:lnTo>
                <a:lnTo>
                  <a:pt x="35410" y="495795"/>
                </a:lnTo>
                <a:lnTo>
                  <a:pt x="47595" y="441972"/>
                </a:lnTo>
                <a:lnTo>
                  <a:pt x="61379" y="390421"/>
                </a:lnTo>
                <a:lnTo>
                  <a:pt x="76689" y="341306"/>
                </a:lnTo>
                <a:lnTo>
                  <a:pt x="93450" y="294795"/>
                </a:lnTo>
                <a:lnTo>
                  <a:pt x="111590" y="251052"/>
                </a:lnTo>
                <a:lnTo>
                  <a:pt x="131033" y="210243"/>
                </a:lnTo>
                <a:lnTo>
                  <a:pt x="151707" y="172534"/>
                </a:lnTo>
                <a:lnTo>
                  <a:pt x="173538" y="138091"/>
                </a:lnTo>
                <a:lnTo>
                  <a:pt x="196453" y="107079"/>
                </a:lnTo>
                <a:lnTo>
                  <a:pt x="245237" y="56013"/>
                </a:lnTo>
                <a:lnTo>
                  <a:pt x="297471" y="20662"/>
                </a:lnTo>
                <a:lnTo>
                  <a:pt x="352564" y="2351"/>
                </a:lnTo>
                <a:lnTo>
                  <a:pt x="381000" y="0"/>
                </a:lnTo>
                <a:lnTo>
                  <a:pt x="409435" y="2351"/>
                </a:lnTo>
                <a:lnTo>
                  <a:pt x="464528" y="20662"/>
                </a:lnTo>
                <a:lnTo>
                  <a:pt x="516762" y="56013"/>
                </a:lnTo>
                <a:lnTo>
                  <a:pt x="565546" y="107079"/>
                </a:lnTo>
                <a:lnTo>
                  <a:pt x="588461" y="138091"/>
                </a:lnTo>
                <a:lnTo>
                  <a:pt x="610292" y="172534"/>
                </a:lnTo>
                <a:lnTo>
                  <a:pt x="630966" y="210243"/>
                </a:lnTo>
                <a:lnTo>
                  <a:pt x="650409" y="251052"/>
                </a:lnTo>
                <a:lnTo>
                  <a:pt x="668549" y="294795"/>
                </a:lnTo>
                <a:lnTo>
                  <a:pt x="685310" y="341306"/>
                </a:lnTo>
                <a:lnTo>
                  <a:pt x="700620" y="390421"/>
                </a:lnTo>
                <a:lnTo>
                  <a:pt x="714404" y="441972"/>
                </a:lnTo>
                <a:lnTo>
                  <a:pt x="726589" y="495795"/>
                </a:lnTo>
                <a:lnTo>
                  <a:pt x="737102" y="551723"/>
                </a:lnTo>
                <a:lnTo>
                  <a:pt x="745869" y="609591"/>
                </a:lnTo>
                <a:lnTo>
                  <a:pt x="752815" y="669234"/>
                </a:lnTo>
                <a:lnTo>
                  <a:pt x="757869" y="730484"/>
                </a:lnTo>
                <a:lnTo>
                  <a:pt x="760955" y="793178"/>
                </a:lnTo>
                <a:lnTo>
                  <a:pt x="762000" y="857148"/>
                </a:lnTo>
                <a:lnTo>
                  <a:pt x="760955" y="921118"/>
                </a:lnTo>
                <a:lnTo>
                  <a:pt x="757869" y="983812"/>
                </a:lnTo>
                <a:lnTo>
                  <a:pt x="752815" y="1045062"/>
                </a:lnTo>
                <a:lnTo>
                  <a:pt x="745869" y="1104705"/>
                </a:lnTo>
                <a:lnTo>
                  <a:pt x="737102" y="1162573"/>
                </a:lnTo>
                <a:lnTo>
                  <a:pt x="726589" y="1218501"/>
                </a:lnTo>
                <a:lnTo>
                  <a:pt x="714404" y="1272324"/>
                </a:lnTo>
                <a:lnTo>
                  <a:pt x="700620" y="1323875"/>
                </a:lnTo>
                <a:lnTo>
                  <a:pt x="685310" y="1372990"/>
                </a:lnTo>
                <a:lnTo>
                  <a:pt x="668549" y="1419501"/>
                </a:lnTo>
                <a:lnTo>
                  <a:pt x="650409" y="1463244"/>
                </a:lnTo>
                <a:lnTo>
                  <a:pt x="630966" y="1504053"/>
                </a:lnTo>
                <a:lnTo>
                  <a:pt x="610292" y="1541762"/>
                </a:lnTo>
                <a:lnTo>
                  <a:pt x="588461" y="1576205"/>
                </a:lnTo>
                <a:lnTo>
                  <a:pt x="565546" y="1607217"/>
                </a:lnTo>
                <a:lnTo>
                  <a:pt x="516762" y="1658283"/>
                </a:lnTo>
                <a:lnTo>
                  <a:pt x="464528" y="1693634"/>
                </a:lnTo>
                <a:lnTo>
                  <a:pt x="409435" y="1711945"/>
                </a:lnTo>
                <a:lnTo>
                  <a:pt x="381000" y="1714296"/>
                </a:lnTo>
                <a:lnTo>
                  <a:pt x="352564" y="1711945"/>
                </a:lnTo>
                <a:lnTo>
                  <a:pt x="297471" y="1693634"/>
                </a:lnTo>
                <a:lnTo>
                  <a:pt x="245237" y="1658283"/>
                </a:lnTo>
                <a:lnTo>
                  <a:pt x="196453" y="1607217"/>
                </a:lnTo>
                <a:lnTo>
                  <a:pt x="173538" y="1576205"/>
                </a:lnTo>
                <a:lnTo>
                  <a:pt x="151707" y="1541762"/>
                </a:lnTo>
                <a:lnTo>
                  <a:pt x="131033" y="1504053"/>
                </a:lnTo>
                <a:lnTo>
                  <a:pt x="111590" y="1463244"/>
                </a:lnTo>
                <a:lnTo>
                  <a:pt x="93450" y="1419501"/>
                </a:lnTo>
                <a:lnTo>
                  <a:pt x="76689" y="1372990"/>
                </a:lnTo>
                <a:lnTo>
                  <a:pt x="61379" y="1323875"/>
                </a:lnTo>
                <a:lnTo>
                  <a:pt x="47595" y="1272324"/>
                </a:lnTo>
                <a:lnTo>
                  <a:pt x="35410" y="1218501"/>
                </a:lnTo>
                <a:lnTo>
                  <a:pt x="24897" y="1162573"/>
                </a:lnTo>
                <a:lnTo>
                  <a:pt x="16130" y="1104705"/>
                </a:lnTo>
                <a:lnTo>
                  <a:pt x="9184" y="1045062"/>
                </a:lnTo>
                <a:lnTo>
                  <a:pt x="4130" y="983812"/>
                </a:lnTo>
                <a:lnTo>
                  <a:pt x="1044" y="921118"/>
                </a:lnTo>
                <a:lnTo>
                  <a:pt x="0" y="857148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6712" y="5922136"/>
            <a:ext cx="80048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2420" marR="5080" indent="-30035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Mathers CD, Loncar D. </a:t>
            </a:r>
            <a:r>
              <a:rPr sz="1200" i="1" spc="-5" dirty="0">
                <a:solidFill>
                  <a:srgbClr val="0039A6"/>
                </a:solidFill>
                <a:latin typeface="Arial"/>
                <a:cs typeface="Arial"/>
              </a:rPr>
              <a:t>Projections </a:t>
            </a:r>
            <a:r>
              <a:rPr sz="1200" i="1" dirty="0">
                <a:solidFill>
                  <a:srgbClr val="0039A6"/>
                </a:solidFill>
                <a:latin typeface="Arial"/>
                <a:cs typeface="Arial"/>
              </a:rPr>
              <a:t>of </a:t>
            </a:r>
            <a:r>
              <a:rPr sz="1200" i="1" spc="-5" dirty="0">
                <a:solidFill>
                  <a:srgbClr val="0039A6"/>
                </a:solidFill>
                <a:latin typeface="Arial"/>
                <a:cs typeface="Arial"/>
              </a:rPr>
              <a:t>global mortality and burden </a:t>
            </a:r>
            <a:r>
              <a:rPr sz="1200" i="1" dirty="0">
                <a:solidFill>
                  <a:srgbClr val="0039A6"/>
                </a:solidFill>
                <a:latin typeface="Arial"/>
                <a:cs typeface="Arial"/>
              </a:rPr>
              <a:t>of </a:t>
            </a:r>
            <a:r>
              <a:rPr sz="1200" i="1" spc="-5" dirty="0">
                <a:solidFill>
                  <a:srgbClr val="0039A6"/>
                </a:solidFill>
                <a:latin typeface="Arial"/>
                <a:cs typeface="Arial"/>
              </a:rPr>
              <a:t>disease from 2002 </a:t>
            </a:r>
            <a:r>
              <a:rPr sz="1200" i="1" dirty="0">
                <a:solidFill>
                  <a:srgbClr val="0039A6"/>
                </a:solidFill>
                <a:latin typeface="Arial"/>
                <a:cs typeface="Arial"/>
              </a:rPr>
              <a:t>to </a:t>
            </a:r>
            <a:r>
              <a:rPr sz="1200" i="1" spc="-5" dirty="0">
                <a:solidFill>
                  <a:srgbClr val="0039A6"/>
                </a:solidFill>
                <a:latin typeface="Arial"/>
                <a:cs typeface="Arial"/>
              </a:rPr>
              <a:t>2030. </a:t>
            </a: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PLoS Medicine, </a:t>
            </a:r>
            <a:r>
              <a:rPr sz="1200" i="1" spc="-5" dirty="0">
                <a:solidFill>
                  <a:srgbClr val="0039A6"/>
                </a:solidFill>
                <a:latin typeface="Arial"/>
                <a:cs typeface="Arial"/>
              </a:rPr>
              <a:t>2006,  </a:t>
            </a:r>
            <a:r>
              <a:rPr sz="1200" i="1" spc="-20" dirty="0">
                <a:solidFill>
                  <a:srgbClr val="0039A6"/>
                </a:solidFill>
                <a:latin typeface="Arial"/>
                <a:cs typeface="Arial"/>
              </a:rPr>
              <a:t>3(11):</a:t>
            </a:r>
            <a:r>
              <a:rPr sz="1200" i="1" spc="-2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39A6"/>
                </a:solidFill>
                <a:latin typeface="Arial"/>
                <a:cs typeface="Arial"/>
              </a:rPr>
              <a:t>e442.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44</a:t>
            </a:fld>
            <a:endParaRPr spc="-5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pc="-55" dirty="0"/>
              <a:t>Tobacco </a:t>
            </a:r>
            <a:r>
              <a:rPr spc="-10" dirty="0"/>
              <a:t>Use: </a:t>
            </a:r>
            <a:r>
              <a:rPr spc="-5" dirty="0"/>
              <a:t>Health</a:t>
            </a:r>
            <a:r>
              <a:rPr spc="80" dirty="0"/>
              <a:t> </a:t>
            </a:r>
            <a:r>
              <a:rPr spc="-5" dirty="0"/>
              <a:t>Effects</a:t>
            </a:r>
          </a:p>
          <a:p>
            <a:pPr marL="635" algn="ctr">
              <a:lnSpc>
                <a:spcPct val="100000"/>
              </a:lnSpc>
            </a:pPr>
            <a:r>
              <a:rPr i="1" spc="-5" dirty="0">
                <a:latin typeface="Arial"/>
                <a:cs typeface="Arial"/>
              </a:rPr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2216785"/>
            <a:ext cx="3686175" cy="33909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675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Cancer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Coronary heart</a:t>
            </a:r>
            <a:r>
              <a:rPr sz="2400" spc="-2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disease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Diseases of the </a:t>
            </a:r>
            <a:r>
              <a:rPr sz="2400" spc="-10" dirty="0">
                <a:solidFill>
                  <a:srgbClr val="0039A6"/>
                </a:solidFill>
                <a:latin typeface="Arial"/>
                <a:cs typeface="Arial"/>
              </a:rPr>
              <a:t>lungs</a:t>
            </a:r>
            <a:endParaRPr sz="2400">
              <a:latin typeface="Arial"/>
              <a:cs typeface="Arial"/>
            </a:endParaRPr>
          </a:p>
          <a:p>
            <a:pPr marL="469900" marR="599440" indent="-457200">
              <a:lnSpc>
                <a:spcPct val="100000"/>
              </a:lnSpc>
              <a:spcBef>
                <a:spcPts val="58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Peripheral</a:t>
            </a:r>
            <a:r>
              <a:rPr sz="2400" spc="-3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vascular  disease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Stroke</a:t>
            </a:r>
            <a:endParaRPr sz="240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575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Fetal complications </a:t>
            </a:r>
            <a:r>
              <a:rPr sz="2400" spc="-10" dirty="0">
                <a:solidFill>
                  <a:srgbClr val="0039A6"/>
                </a:solidFill>
                <a:latin typeface="Arial"/>
                <a:cs typeface="Arial"/>
              </a:rPr>
              <a:t>and 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stillbirth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390" y="1851025"/>
            <a:ext cx="41516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31615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0039A6"/>
                </a:solidFill>
                <a:latin typeface="Arial"/>
                <a:cs typeface="Arial"/>
              </a:rPr>
              <a:t>m</a:t>
            </a:r>
            <a:r>
              <a:rPr sz="2400" spc="-10" dirty="0">
                <a:solidFill>
                  <a:srgbClr val="0039A6"/>
                </a:solidFill>
                <a:latin typeface="Arial"/>
                <a:cs typeface="Arial"/>
              </a:rPr>
              <a:t>on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g</a:t>
            </a:r>
            <a:r>
              <a:rPr sz="2400" spc="1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9A6"/>
                </a:solidFill>
                <a:latin typeface="Arial"/>
                <a:cs typeface="Arial"/>
              </a:rPr>
              <a:t>sm</a:t>
            </a:r>
            <a:r>
              <a:rPr sz="2400" spc="-10" dirty="0">
                <a:solidFill>
                  <a:srgbClr val="0039A6"/>
                </a:solidFill>
                <a:latin typeface="Arial"/>
                <a:cs typeface="Arial"/>
              </a:rPr>
              <a:t>o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k</a:t>
            </a:r>
            <a:r>
              <a:rPr sz="2400" spc="-10" dirty="0">
                <a:solidFill>
                  <a:srgbClr val="0039A6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0039A6"/>
                </a:solidFill>
                <a:latin typeface="Arial"/>
                <a:cs typeface="Arial"/>
              </a:rPr>
              <a:t>s:	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6940" y="1851025"/>
            <a:ext cx="3619500" cy="200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572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Second-hand smoke  causes: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Heart disease, including  heart</a:t>
            </a:r>
            <a:r>
              <a:rPr sz="2400" spc="-1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attack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Lung</a:t>
            </a:r>
            <a:r>
              <a:rPr sz="2400" spc="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cancer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61967" y="4804567"/>
            <a:ext cx="1142771" cy="1142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45</a:t>
            </a:fld>
            <a:endParaRPr spc="-5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5340804"/>
            <a:ext cx="12998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0039A6"/>
                </a:solidFill>
                <a:latin typeface="Arial"/>
                <a:cs typeface="Arial"/>
              </a:rPr>
              <a:t>DIET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5978" y="500557"/>
            <a:ext cx="2971791" cy="24383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11052" y="3199217"/>
            <a:ext cx="2713119" cy="16495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38541" y="1710194"/>
            <a:ext cx="3007886" cy="18287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46</a:t>
            </a:fld>
            <a:endParaRPr spc="-5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0190" y="659306"/>
            <a:ext cx="55829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Global </a:t>
            </a:r>
            <a:r>
              <a:rPr spc="-10" dirty="0"/>
              <a:t>Changes </a:t>
            </a:r>
            <a:r>
              <a:rPr dirty="0"/>
              <a:t>in</a:t>
            </a:r>
            <a:r>
              <a:rPr spc="-20" dirty="0"/>
              <a:t> </a:t>
            </a:r>
            <a:r>
              <a:rPr spc="-5" dirty="0"/>
              <a:t>Diet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47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6154928"/>
            <a:ext cx="349757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039A6"/>
                </a:solidFill>
                <a:latin typeface="Arial"/>
                <a:cs typeface="Arial"/>
                <a:hlinkClick r:id="rId2"/>
              </a:rPr>
              <a:t>http://www.pitt.edu/~super4/41011-42001/41171.pdf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5628" y="1650794"/>
            <a:ext cx="7604759" cy="4214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313690" indent="-457200">
              <a:lnSpc>
                <a:spcPct val="100000"/>
              </a:lnSpc>
              <a:spcBef>
                <a:spcPts val="95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Most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countries have increased overall daily  consumption</a:t>
            </a:r>
            <a:r>
              <a:rPr sz="2800" spc="1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of: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har char="•"/>
              <a:tabLst>
                <a:tab pos="756285" algn="l"/>
                <a:tab pos="756920" algn="l"/>
              </a:tabLst>
            </a:pP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Daily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 calories,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Char char="•"/>
              <a:tabLst>
                <a:tab pos="756285" algn="l"/>
                <a:tab pos="756920" algn="l"/>
              </a:tabLst>
            </a:pP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Fat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and </a:t>
            </a: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meats,</a:t>
            </a:r>
            <a:r>
              <a:rPr sz="2800" spc="1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and</a:t>
            </a:r>
            <a:endParaRPr sz="28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670"/>
              </a:spcBef>
              <a:buChar char="•"/>
              <a:tabLst>
                <a:tab pos="756285" algn="l"/>
                <a:tab pos="756920" algn="l"/>
              </a:tabLst>
            </a:pP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Energy dense and nutrient-poor foods such  as:</a:t>
            </a:r>
            <a:endParaRPr sz="28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615"/>
              </a:spcBef>
              <a:buChar char="‒"/>
              <a:tabLst>
                <a:tab pos="1155700" algn="l"/>
              </a:tabLst>
            </a:pPr>
            <a:r>
              <a:rPr sz="2500" spc="-5" dirty="0">
                <a:solidFill>
                  <a:srgbClr val="0039A6"/>
                </a:solidFill>
                <a:latin typeface="Arial"/>
                <a:cs typeface="Arial"/>
              </a:rPr>
              <a:t>Starches</a:t>
            </a:r>
            <a:endParaRPr sz="25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600"/>
              </a:spcBef>
              <a:buChar char="‒"/>
              <a:tabLst>
                <a:tab pos="1155700" algn="l"/>
              </a:tabLst>
            </a:pPr>
            <a:r>
              <a:rPr sz="2500" spc="-5" dirty="0">
                <a:solidFill>
                  <a:srgbClr val="0039A6"/>
                </a:solidFill>
                <a:latin typeface="Arial"/>
                <a:cs typeface="Arial"/>
              </a:rPr>
              <a:t>Refined</a:t>
            </a:r>
            <a:r>
              <a:rPr sz="2500" spc="-1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039A6"/>
                </a:solidFill>
                <a:latin typeface="Arial"/>
                <a:cs typeface="Arial"/>
              </a:rPr>
              <a:t>sugars</a:t>
            </a:r>
            <a:endParaRPr sz="25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600"/>
              </a:spcBef>
              <a:buChar char="‒"/>
              <a:tabLst>
                <a:tab pos="1155700" algn="l"/>
              </a:tabLst>
            </a:pPr>
            <a:r>
              <a:rPr sz="2500" spc="-15" dirty="0">
                <a:solidFill>
                  <a:srgbClr val="0039A6"/>
                </a:solidFill>
                <a:latin typeface="Arial"/>
                <a:cs typeface="Arial"/>
              </a:rPr>
              <a:t>Trans-fats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2846" y="659306"/>
            <a:ext cx="72790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Unhealthy Diet: Health Effects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5628" y="1575206"/>
            <a:ext cx="5817235" cy="333247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00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Coronary heart</a:t>
            </a:r>
            <a:r>
              <a:rPr sz="2600" spc="-4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disease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Stroke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Cancer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spc="-35" dirty="0">
                <a:solidFill>
                  <a:srgbClr val="0039A6"/>
                </a:solidFill>
                <a:latin typeface="Arial"/>
                <a:cs typeface="Arial"/>
              </a:rPr>
              <a:t>Type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2</a:t>
            </a:r>
            <a:r>
              <a:rPr sz="2600" spc="1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diabetes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Hypertension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Diseases of the liver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and</a:t>
            </a:r>
            <a:r>
              <a:rPr sz="2600" spc="-6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gallbladder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Obesity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90644" y="1757375"/>
            <a:ext cx="2850194" cy="2137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48</a:t>
            </a:fld>
            <a:endParaRPr spc="-5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956" y="5028918"/>
            <a:ext cx="610425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0039A6"/>
                </a:solidFill>
                <a:latin typeface="Arial"/>
                <a:cs typeface="Arial"/>
              </a:rPr>
              <a:t>PHYSICAL</a:t>
            </a:r>
            <a:r>
              <a:rPr sz="4400" b="1" spc="-16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39A6"/>
                </a:solidFill>
                <a:latin typeface="Arial"/>
                <a:cs typeface="Arial"/>
              </a:rPr>
              <a:t>INACTIVITY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01487" y="1002961"/>
            <a:ext cx="1843405" cy="23495"/>
          </a:xfrm>
          <a:custGeom>
            <a:avLst/>
            <a:gdLst/>
            <a:ahLst/>
            <a:cxnLst/>
            <a:rect l="l" t="t" r="r" b="b"/>
            <a:pathLst>
              <a:path w="1843404" h="23494">
                <a:moveTo>
                  <a:pt x="0" y="23173"/>
                </a:moveTo>
                <a:lnTo>
                  <a:pt x="1842846" y="23173"/>
                </a:lnTo>
                <a:lnTo>
                  <a:pt x="1842846" y="0"/>
                </a:lnTo>
                <a:lnTo>
                  <a:pt x="0" y="0"/>
                </a:lnTo>
                <a:lnTo>
                  <a:pt x="0" y="231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1487" y="3036475"/>
            <a:ext cx="1843405" cy="17780"/>
          </a:xfrm>
          <a:custGeom>
            <a:avLst/>
            <a:gdLst/>
            <a:ahLst/>
            <a:cxnLst/>
            <a:rect l="l" t="t" r="r" b="b"/>
            <a:pathLst>
              <a:path w="1843404" h="17780">
                <a:moveTo>
                  <a:pt x="0" y="17380"/>
                </a:moveTo>
                <a:lnTo>
                  <a:pt x="1842846" y="17380"/>
                </a:lnTo>
                <a:lnTo>
                  <a:pt x="1842846" y="0"/>
                </a:lnTo>
                <a:lnTo>
                  <a:pt x="0" y="0"/>
                </a:lnTo>
                <a:lnTo>
                  <a:pt x="0" y="173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01487" y="3969227"/>
            <a:ext cx="1843405" cy="12065"/>
          </a:xfrm>
          <a:custGeom>
            <a:avLst/>
            <a:gdLst/>
            <a:ahLst/>
            <a:cxnLst/>
            <a:rect l="l" t="t" r="r" b="b"/>
            <a:pathLst>
              <a:path w="1843404" h="12064">
                <a:moveTo>
                  <a:pt x="0" y="11586"/>
                </a:moveTo>
                <a:lnTo>
                  <a:pt x="1842846" y="11586"/>
                </a:lnTo>
                <a:lnTo>
                  <a:pt x="1842846" y="0"/>
                </a:lnTo>
                <a:lnTo>
                  <a:pt x="0" y="0"/>
                </a:lnTo>
                <a:lnTo>
                  <a:pt x="0" y="115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18819" y="1026135"/>
            <a:ext cx="1808480" cy="2010410"/>
          </a:xfrm>
          <a:custGeom>
            <a:avLst/>
            <a:gdLst/>
            <a:ahLst/>
            <a:cxnLst/>
            <a:rect l="l" t="t" r="r" b="b"/>
            <a:pathLst>
              <a:path w="1808479" h="2010410">
                <a:moveTo>
                  <a:pt x="0" y="0"/>
                </a:moveTo>
                <a:lnTo>
                  <a:pt x="1808178" y="0"/>
                </a:lnTo>
                <a:lnTo>
                  <a:pt x="1808178" y="2010340"/>
                </a:lnTo>
                <a:lnTo>
                  <a:pt x="0" y="2010340"/>
                </a:lnTo>
                <a:lnTo>
                  <a:pt x="0" y="0"/>
                </a:lnTo>
                <a:close/>
              </a:path>
            </a:pathLst>
          </a:custGeom>
          <a:solidFill>
            <a:srgbClr val="C5DC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18819" y="765427"/>
            <a:ext cx="1951050" cy="3327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49</a:t>
            </a:fld>
            <a:endParaRPr spc="-5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263" y="659306"/>
            <a:ext cx="54432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Modifiable Risk</a:t>
            </a:r>
            <a:r>
              <a:rPr spc="-15" dirty="0"/>
              <a:t> </a:t>
            </a:r>
            <a:r>
              <a:rPr spc="-10" dirty="0"/>
              <a:t>Factor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ts val="1425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64540" y="2006600"/>
            <a:ext cx="7198359" cy="3886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92759" indent="-34290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0039A6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behavioral risk factor that </a:t>
            </a:r>
            <a:r>
              <a:rPr sz="2400" b="1" spc="-5" dirty="0">
                <a:solidFill>
                  <a:srgbClr val="0039A6"/>
                </a:solidFill>
                <a:latin typeface="Arial"/>
                <a:cs typeface="Arial"/>
              </a:rPr>
              <a:t>can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be reduced </a:t>
            </a:r>
            <a:r>
              <a:rPr sz="2400" spc="-10" dirty="0">
                <a:solidFill>
                  <a:srgbClr val="0039A6"/>
                </a:solidFill>
                <a:latin typeface="Arial"/>
                <a:cs typeface="Arial"/>
              </a:rPr>
              <a:t>or 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controlled by intervention, thereby reducing the  probability of</a:t>
            </a:r>
            <a:r>
              <a:rPr sz="2400" spc="3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disease.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WHO has prioritized the following</a:t>
            </a:r>
            <a:r>
              <a:rPr sz="2400" spc="7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four:</a:t>
            </a:r>
            <a:endParaRPr sz="24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1125"/>
              </a:spcBef>
              <a:buChar char="‒"/>
              <a:tabLst>
                <a:tab pos="812165" algn="l"/>
                <a:tab pos="812800" algn="l"/>
              </a:tabLst>
            </a:pP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Physical</a:t>
            </a:r>
            <a:r>
              <a:rPr sz="2200" spc="-1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inactivity,</a:t>
            </a:r>
            <a:endParaRPr sz="22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1125"/>
              </a:spcBef>
              <a:buChar char="‒"/>
              <a:tabLst>
                <a:tab pos="812165" algn="l"/>
                <a:tab pos="812800" algn="l"/>
              </a:tabLst>
            </a:pP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Tobacco use,</a:t>
            </a:r>
            <a:endParaRPr sz="22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1130"/>
              </a:spcBef>
              <a:buChar char="‒"/>
              <a:tabLst>
                <a:tab pos="812165" algn="l"/>
                <a:tab pos="812800" algn="l"/>
              </a:tabLst>
            </a:pP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Alcohol use,</a:t>
            </a:r>
            <a:r>
              <a:rPr sz="2200" spc="-1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and</a:t>
            </a:r>
            <a:endParaRPr sz="2200">
              <a:latin typeface="Arial"/>
              <a:cs typeface="Arial"/>
            </a:endParaRPr>
          </a:p>
          <a:p>
            <a:pPr marL="812800" marR="5080" lvl="1" indent="-342900">
              <a:lnSpc>
                <a:spcPct val="100000"/>
              </a:lnSpc>
              <a:spcBef>
                <a:spcPts val="1125"/>
              </a:spcBef>
              <a:buChar char="‒"/>
              <a:tabLst>
                <a:tab pos="812165" algn="l"/>
                <a:tab pos="812800" algn="l"/>
              </a:tabLst>
            </a:pP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Unhealthy diets (increased fat and sodium, with low  fruit and vegetable</a:t>
            </a:r>
            <a:r>
              <a:rPr sz="2200" spc="1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intake).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6154928"/>
            <a:ext cx="40335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  <a:hlinkClick r:id="rId2"/>
              </a:rPr>
              <a:t>http://www.who.int/nmh/events/2012/discussion_paper3.pdf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58795" marR="5080" indent="-24130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Global </a:t>
            </a:r>
            <a:r>
              <a:rPr spc="-10" dirty="0"/>
              <a:t>Changes </a:t>
            </a:r>
            <a:r>
              <a:rPr dirty="0"/>
              <a:t>in </a:t>
            </a:r>
            <a:r>
              <a:rPr spc="-10" dirty="0"/>
              <a:t>Physical  </a:t>
            </a:r>
            <a:r>
              <a:rPr spc="-5" dirty="0"/>
              <a:t>Activity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50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65628" y="1650795"/>
            <a:ext cx="7914005" cy="3483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31%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of the </a:t>
            </a:r>
            <a:r>
              <a:rPr sz="2600" spc="-10" dirty="0">
                <a:solidFill>
                  <a:srgbClr val="0039A6"/>
                </a:solidFill>
                <a:latin typeface="Arial"/>
                <a:cs typeface="Arial"/>
              </a:rPr>
              <a:t>world’s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population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does not get</a:t>
            </a:r>
            <a:r>
              <a:rPr sz="2600" spc="-6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enough 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physical</a:t>
            </a:r>
            <a:r>
              <a:rPr sz="2600" spc="-3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0039A6"/>
                </a:solidFill>
                <a:latin typeface="Arial"/>
                <a:cs typeface="Arial"/>
              </a:rPr>
              <a:t>activity.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39A6"/>
              </a:buClr>
              <a:buFont typeface="Arial"/>
              <a:buChar char="•"/>
            </a:pPr>
            <a:endParaRPr sz="3750">
              <a:latin typeface="Times New Roman"/>
              <a:cs typeface="Times New Roman"/>
            </a:endParaRPr>
          </a:p>
          <a:p>
            <a:pPr marL="469900" marR="283845" indent="-457200">
              <a:lnSpc>
                <a:spcPct val="100000"/>
              </a:lnSpc>
              <a:spcBef>
                <a:spcPts val="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Many social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and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economic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changes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contribute</a:t>
            </a:r>
            <a:r>
              <a:rPr sz="2600" spc="-9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to  this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trend:</a:t>
            </a:r>
            <a:endParaRPr sz="2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80"/>
              </a:spcBef>
              <a:buChar char="•"/>
              <a:tabLst>
                <a:tab pos="756285" algn="l"/>
                <a:tab pos="75692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Aging</a:t>
            </a:r>
            <a:r>
              <a:rPr sz="2400" spc="2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populations,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80"/>
              </a:spcBef>
              <a:buChar char="•"/>
              <a:tabLst>
                <a:tab pos="756285" algn="l"/>
                <a:tab pos="756920" algn="l"/>
              </a:tabLst>
            </a:pPr>
            <a:r>
              <a:rPr sz="2400" spc="-10" dirty="0">
                <a:solidFill>
                  <a:srgbClr val="0039A6"/>
                </a:solidFill>
                <a:latin typeface="Arial"/>
                <a:cs typeface="Arial"/>
              </a:rPr>
              <a:t>Transportation,</a:t>
            </a:r>
            <a:r>
              <a:rPr sz="2400" spc="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39A6"/>
                </a:solidFill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har char="•"/>
              <a:tabLst>
                <a:tab pos="756285" algn="l"/>
                <a:tab pos="75692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Communication</a:t>
            </a:r>
            <a:r>
              <a:rPr sz="2400" spc="3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39A6"/>
                </a:solidFill>
                <a:latin typeface="Arial"/>
                <a:cs typeface="Arial"/>
              </a:rPr>
              <a:t>technology.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5898896"/>
            <a:ext cx="4850765" cy="4648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81610" indent="-168910">
              <a:lnSpc>
                <a:spcPct val="100000"/>
              </a:lnSpc>
              <a:spcBef>
                <a:spcPts val="385"/>
              </a:spcBef>
              <a:buAutoNum type="arabicPeriod"/>
              <a:tabLst>
                <a:tab pos="182245" algn="l"/>
              </a:tabLst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  <a:hlinkClick r:id="rId2"/>
              </a:rPr>
              <a:t>http://www.cdc.gov/physicalactivity/everyone/guidelines/adults.html</a:t>
            </a:r>
            <a:endParaRPr sz="1200">
              <a:latin typeface="Arial"/>
              <a:cs typeface="Arial"/>
            </a:endParaRPr>
          </a:p>
          <a:p>
            <a:pPr marL="181610" indent="-168910">
              <a:lnSpc>
                <a:spcPct val="100000"/>
              </a:lnSpc>
              <a:spcBef>
                <a:spcPts val="290"/>
              </a:spcBef>
              <a:buAutoNum type="arabicPeriod"/>
              <a:tabLst>
                <a:tab pos="182245" algn="l"/>
              </a:tabLst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  <a:hlinkClick r:id="rId3"/>
              </a:rPr>
              <a:t>http://www.sciencedirect.com/science/article/pii/S0140673612608988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11070" marR="5080" indent="-156527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Global </a:t>
            </a:r>
            <a:r>
              <a:rPr spc="-10" dirty="0"/>
              <a:t>Changes </a:t>
            </a:r>
            <a:r>
              <a:rPr dirty="0"/>
              <a:t>in </a:t>
            </a:r>
            <a:r>
              <a:rPr spc="-10" dirty="0"/>
              <a:t>Physical  </a:t>
            </a:r>
            <a:r>
              <a:rPr spc="-5" dirty="0"/>
              <a:t>Activity</a:t>
            </a:r>
            <a:r>
              <a:rPr spc="15" dirty="0"/>
              <a:t> </a:t>
            </a:r>
            <a:r>
              <a:rPr i="1" spc="-5" dirty="0">
                <a:latin typeface="Arial"/>
                <a:cs typeface="Arial"/>
              </a:rPr>
              <a:t>(cont.)</a:t>
            </a:r>
          </a:p>
        </p:txBody>
      </p:sp>
      <p:sp>
        <p:nvSpPr>
          <p:cNvPr id="3" name="object 3"/>
          <p:cNvSpPr/>
          <p:nvPr/>
        </p:nvSpPr>
        <p:spPr>
          <a:xfrm>
            <a:off x="490210" y="3002495"/>
            <a:ext cx="8216897" cy="1434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5789244"/>
            <a:ext cx="7912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Lee IM, Shiroma </a:t>
            </a:r>
            <a:r>
              <a:rPr sz="1200" dirty="0">
                <a:solidFill>
                  <a:srgbClr val="0039A6"/>
                </a:solidFill>
                <a:latin typeface="Arial"/>
                <a:cs typeface="Arial"/>
              </a:rPr>
              <a:t>EJ, </a:t>
            </a: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Lobelo </a:t>
            </a:r>
            <a:r>
              <a:rPr sz="1200" spc="-70" dirty="0">
                <a:solidFill>
                  <a:srgbClr val="0039A6"/>
                </a:solidFill>
                <a:latin typeface="Arial"/>
                <a:cs typeface="Arial"/>
              </a:rPr>
              <a:t>F, </a:t>
            </a: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Puska </a:t>
            </a:r>
            <a:r>
              <a:rPr sz="1200" spc="-80" dirty="0">
                <a:solidFill>
                  <a:srgbClr val="0039A6"/>
                </a:solidFill>
                <a:latin typeface="Arial"/>
                <a:cs typeface="Arial"/>
              </a:rPr>
              <a:t>P, </a:t>
            </a: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Blair SN, Katzmarzyk </a:t>
            </a:r>
            <a:r>
              <a:rPr sz="1200" dirty="0">
                <a:solidFill>
                  <a:srgbClr val="0039A6"/>
                </a:solidFill>
                <a:latin typeface="Arial"/>
                <a:cs typeface="Arial"/>
              </a:rPr>
              <a:t>PT; </a:t>
            </a: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Lancet Physical Activity Series Working Group.  </a:t>
            </a:r>
            <a:r>
              <a:rPr sz="1200" dirty="0">
                <a:solidFill>
                  <a:srgbClr val="0039A6"/>
                </a:solidFill>
                <a:latin typeface="Arial"/>
                <a:cs typeface="Arial"/>
              </a:rPr>
              <a:t>Effect of </a:t>
            </a: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physical inactivity on major non-communicable diseases worldwide: an analysis </a:t>
            </a:r>
            <a:r>
              <a:rPr sz="1200" dirty="0">
                <a:solidFill>
                  <a:srgbClr val="0039A6"/>
                </a:solidFill>
                <a:latin typeface="Arial"/>
                <a:cs typeface="Arial"/>
              </a:rPr>
              <a:t>of </a:t>
            </a: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burden </a:t>
            </a:r>
            <a:r>
              <a:rPr sz="1200" dirty="0">
                <a:solidFill>
                  <a:srgbClr val="0039A6"/>
                </a:solidFill>
                <a:latin typeface="Arial"/>
                <a:cs typeface="Arial"/>
              </a:rPr>
              <a:t>of </a:t>
            </a: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disease and life  </a:t>
            </a:r>
            <a:r>
              <a:rPr sz="1200" spc="-15" dirty="0">
                <a:solidFill>
                  <a:srgbClr val="0039A6"/>
                </a:solidFill>
                <a:latin typeface="Arial"/>
                <a:cs typeface="Arial"/>
              </a:rPr>
              <a:t>expectancy. </a:t>
            </a:r>
            <a:r>
              <a:rPr sz="1200" dirty="0">
                <a:solidFill>
                  <a:srgbClr val="0039A6"/>
                </a:solidFill>
                <a:latin typeface="Arial"/>
                <a:cs typeface="Arial"/>
              </a:rPr>
              <a:t>Lancet. </a:t>
            </a: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2012 Jul</a:t>
            </a:r>
            <a:r>
              <a:rPr sz="1200" spc="-8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21;380(9838):219-29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06436" y="1984248"/>
            <a:ext cx="5737223" cy="1011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10447" y="6563699"/>
            <a:ext cx="1962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62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29280" marR="5080" indent="-20955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Physical </a:t>
            </a:r>
            <a:r>
              <a:rPr spc="-5" dirty="0"/>
              <a:t>Activity:</a:t>
            </a:r>
            <a:r>
              <a:rPr spc="-130" dirty="0"/>
              <a:t> </a:t>
            </a:r>
            <a:r>
              <a:rPr spc="-5" dirty="0"/>
              <a:t>Health  Effects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pc="-10" dirty="0"/>
              <a:t>Reduces:</a:t>
            </a:r>
          </a:p>
          <a:p>
            <a:pPr marL="469900" marR="388620" indent="-457200">
              <a:lnSpc>
                <a:spcPct val="100000"/>
              </a:lnSpc>
              <a:spcBef>
                <a:spcPts val="770"/>
              </a:spcBef>
              <a:buChar char="•"/>
              <a:tabLst>
                <a:tab pos="469265" algn="l"/>
                <a:tab pos="469900" algn="l"/>
              </a:tabLst>
            </a:pPr>
            <a:r>
              <a:rPr b="0" spc="-5" dirty="0">
                <a:latin typeface="Arial"/>
                <a:cs typeface="Arial"/>
              </a:rPr>
              <a:t>High</a:t>
            </a:r>
            <a:r>
              <a:rPr b="0" spc="-8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blood  </a:t>
            </a:r>
            <a:r>
              <a:rPr b="0" spc="-5" dirty="0">
                <a:latin typeface="Arial"/>
                <a:cs typeface="Arial"/>
              </a:rPr>
              <a:t>pressure</a:t>
            </a:r>
          </a:p>
          <a:p>
            <a:pPr marL="469900" marR="5080" indent="-457200">
              <a:lnSpc>
                <a:spcPct val="100000"/>
              </a:lnSpc>
              <a:spcBef>
                <a:spcPts val="765"/>
              </a:spcBef>
              <a:buChar char="•"/>
              <a:tabLst>
                <a:tab pos="469265" algn="l"/>
                <a:tab pos="469900" algn="l"/>
              </a:tabLst>
            </a:pPr>
            <a:r>
              <a:rPr b="0" spc="-5" dirty="0">
                <a:latin typeface="Arial"/>
                <a:cs typeface="Arial"/>
              </a:rPr>
              <a:t>Adverse</a:t>
            </a:r>
            <a:r>
              <a:rPr b="0" spc="-95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lipid  profile</a:t>
            </a:r>
          </a:p>
          <a:p>
            <a:pPr marL="469900" indent="-457200">
              <a:lnSpc>
                <a:spcPct val="100000"/>
              </a:lnSpc>
              <a:spcBef>
                <a:spcPts val="770"/>
              </a:spcBef>
              <a:buChar char="•"/>
              <a:tabLst>
                <a:tab pos="469265" algn="l"/>
                <a:tab pos="469900" algn="l"/>
              </a:tabLst>
            </a:pPr>
            <a:r>
              <a:rPr b="0" spc="-5" dirty="0">
                <a:latin typeface="Arial"/>
                <a:cs typeface="Arial"/>
              </a:rPr>
              <a:t>Arthritis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pain</a:t>
            </a:r>
          </a:p>
          <a:p>
            <a:pPr marL="469900" marR="360680" indent="-457200">
              <a:lnSpc>
                <a:spcPct val="100000"/>
              </a:lnSpc>
              <a:spcBef>
                <a:spcPts val="770"/>
              </a:spcBef>
              <a:buChar char="•"/>
              <a:tabLst>
                <a:tab pos="469265" algn="l"/>
                <a:tab pos="469900" algn="l"/>
              </a:tabLst>
            </a:pPr>
            <a:r>
              <a:rPr b="0" spc="-5" dirty="0">
                <a:latin typeface="Arial"/>
                <a:cs typeface="Arial"/>
              </a:rPr>
              <a:t>P</a:t>
            </a:r>
            <a:r>
              <a:rPr b="0" spc="5" dirty="0">
                <a:latin typeface="Arial"/>
                <a:cs typeface="Arial"/>
              </a:rPr>
              <a:t>syc</a:t>
            </a:r>
            <a:r>
              <a:rPr b="0" spc="-10" dirty="0">
                <a:latin typeface="Arial"/>
                <a:cs typeface="Arial"/>
              </a:rPr>
              <a:t>h</a:t>
            </a:r>
            <a:r>
              <a:rPr b="0" spc="-5" dirty="0">
                <a:latin typeface="Arial"/>
                <a:cs typeface="Arial"/>
              </a:rPr>
              <a:t>i</a:t>
            </a:r>
            <a:r>
              <a:rPr b="0" spc="-10" dirty="0">
                <a:latin typeface="Arial"/>
                <a:cs typeface="Arial"/>
              </a:rPr>
              <a:t>a</a:t>
            </a:r>
            <a:r>
              <a:rPr b="0" spc="-5" dirty="0">
                <a:latin typeface="Arial"/>
                <a:cs typeface="Arial"/>
              </a:rPr>
              <a:t>t</a:t>
            </a:r>
            <a:r>
              <a:rPr b="0" dirty="0">
                <a:latin typeface="Arial"/>
                <a:cs typeface="Arial"/>
              </a:rPr>
              <a:t>r</a:t>
            </a:r>
            <a:r>
              <a:rPr b="0" spc="-5" dirty="0">
                <a:latin typeface="Arial"/>
                <a:cs typeface="Arial"/>
              </a:rPr>
              <a:t>i</a:t>
            </a:r>
            <a:r>
              <a:rPr b="0" dirty="0">
                <a:latin typeface="Arial"/>
                <a:cs typeface="Arial"/>
              </a:rPr>
              <a:t>c  </a:t>
            </a:r>
            <a:r>
              <a:rPr b="0" spc="-5" dirty="0">
                <a:latin typeface="Arial"/>
                <a:cs typeface="Arial"/>
              </a:rPr>
              <a:t>issues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pc="-5" dirty="0"/>
              <a:t>Reduces risk</a:t>
            </a:r>
            <a:r>
              <a:rPr spc="-100" dirty="0"/>
              <a:t> </a:t>
            </a:r>
            <a:r>
              <a:rPr dirty="0"/>
              <a:t>of: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b="0" spc="-50" dirty="0">
                <a:latin typeface="Arial"/>
                <a:cs typeface="Arial"/>
              </a:rPr>
              <a:t>Type </a:t>
            </a:r>
            <a:r>
              <a:rPr b="0" dirty="0">
                <a:latin typeface="Arial"/>
                <a:cs typeface="Arial"/>
              </a:rPr>
              <a:t>2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diabetes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b="0" spc="-5" dirty="0">
                <a:latin typeface="Arial"/>
                <a:cs typeface="Arial"/>
              </a:rPr>
              <a:t>Certain</a:t>
            </a:r>
            <a:r>
              <a:rPr b="0" spc="-65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cancers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b="0" spc="-5" dirty="0">
                <a:latin typeface="Arial"/>
                <a:cs typeface="Arial"/>
              </a:rPr>
              <a:t>Heart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attacks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b="0" dirty="0">
                <a:latin typeface="Arial"/>
                <a:cs typeface="Arial"/>
              </a:rPr>
              <a:t>Stroke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b="0" spc="-5" dirty="0">
                <a:latin typeface="Arial"/>
                <a:cs typeface="Arial"/>
              </a:rPr>
              <a:t>Falls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b="0" spc="-5" dirty="0">
                <a:latin typeface="Arial"/>
                <a:cs typeface="Arial"/>
              </a:rPr>
              <a:t>Early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death</a:t>
            </a:r>
          </a:p>
        </p:txBody>
      </p:sp>
      <p:sp>
        <p:nvSpPr>
          <p:cNvPr id="5" name="object 5"/>
          <p:cNvSpPr/>
          <p:nvPr/>
        </p:nvSpPr>
        <p:spPr>
          <a:xfrm>
            <a:off x="4129375" y="3809993"/>
            <a:ext cx="481965" cy="463550"/>
          </a:xfrm>
          <a:custGeom>
            <a:avLst/>
            <a:gdLst/>
            <a:ahLst/>
            <a:cxnLst/>
            <a:rect l="l" t="t" r="r" b="b"/>
            <a:pathLst>
              <a:path w="481964" h="463550">
                <a:moveTo>
                  <a:pt x="86750" y="463238"/>
                </a:moveTo>
                <a:lnTo>
                  <a:pt x="28651" y="453698"/>
                </a:lnTo>
                <a:lnTo>
                  <a:pt x="6367" y="411562"/>
                </a:lnTo>
                <a:lnTo>
                  <a:pt x="0" y="356707"/>
                </a:lnTo>
                <a:lnTo>
                  <a:pt x="6367" y="279593"/>
                </a:lnTo>
                <a:lnTo>
                  <a:pt x="19101" y="212017"/>
                </a:lnTo>
                <a:lnTo>
                  <a:pt x="58099" y="115026"/>
                </a:lnTo>
                <a:lnTo>
                  <a:pt x="122565" y="37116"/>
                </a:lnTo>
                <a:lnTo>
                  <a:pt x="218112" y="0"/>
                </a:lnTo>
                <a:lnTo>
                  <a:pt x="229693" y="0"/>
                </a:lnTo>
                <a:lnTo>
                  <a:pt x="296862" y="18036"/>
                </a:lnTo>
                <a:lnTo>
                  <a:pt x="358145" y="76071"/>
                </a:lnTo>
                <a:lnTo>
                  <a:pt x="378042" y="143646"/>
                </a:lnTo>
                <a:lnTo>
                  <a:pt x="358145" y="227917"/>
                </a:lnTo>
                <a:lnTo>
                  <a:pt x="319943" y="315367"/>
                </a:lnTo>
                <a:lnTo>
                  <a:pt x="481507" y="356707"/>
                </a:lnTo>
                <a:lnTo>
                  <a:pt x="481507" y="363862"/>
                </a:lnTo>
                <a:lnTo>
                  <a:pt x="300046" y="363862"/>
                </a:lnTo>
                <a:lnTo>
                  <a:pt x="277761" y="386122"/>
                </a:lnTo>
                <a:lnTo>
                  <a:pt x="219662" y="415537"/>
                </a:lnTo>
                <a:lnTo>
                  <a:pt x="154401" y="453698"/>
                </a:lnTo>
                <a:lnTo>
                  <a:pt x="86750" y="463238"/>
                </a:lnTo>
                <a:close/>
              </a:path>
              <a:path w="481964" h="463550">
                <a:moveTo>
                  <a:pt x="445691" y="395662"/>
                </a:moveTo>
                <a:lnTo>
                  <a:pt x="300046" y="363862"/>
                </a:lnTo>
                <a:lnTo>
                  <a:pt x="481507" y="363862"/>
                </a:lnTo>
                <a:lnTo>
                  <a:pt x="481507" y="392482"/>
                </a:lnTo>
                <a:lnTo>
                  <a:pt x="445691" y="3956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31436" y="4367836"/>
            <a:ext cx="520700" cy="910590"/>
          </a:xfrm>
          <a:custGeom>
            <a:avLst/>
            <a:gdLst/>
            <a:ahLst/>
            <a:cxnLst/>
            <a:rect l="l" t="t" r="r" b="b"/>
            <a:pathLst>
              <a:path w="520700" h="910589">
                <a:moveTo>
                  <a:pt x="203745" y="910278"/>
                </a:moveTo>
                <a:lnTo>
                  <a:pt x="132911" y="910278"/>
                </a:lnTo>
                <a:lnTo>
                  <a:pt x="84363" y="884043"/>
                </a:lnTo>
                <a:lnTo>
                  <a:pt x="19101" y="777514"/>
                </a:lnTo>
                <a:lnTo>
                  <a:pt x="0" y="667802"/>
                </a:lnTo>
                <a:lnTo>
                  <a:pt x="6367" y="525497"/>
                </a:lnTo>
                <a:lnTo>
                  <a:pt x="54915" y="348210"/>
                </a:lnTo>
                <a:lnTo>
                  <a:pt x="103464" y="232141"/>
                </a:lnTo>
                <a:lnTo>
                  <a:pt x="174297" y="135150"/>
                </a:lnTo>
                <a:lnTo>
                  <a:pt x="239560" y="67576"/>
                </a:lnTo>
                <a:lnTo>
                  <a:pt x="346207" y="3180"/>
                </a:lnTo>
                <a:lnTo>
                  <a:pt x="394755" y="0"/>
                </a:lnTo>
                <a:lnTo>
                  <a:pt x="481506" y="28620"/>
                </a:lnTo>
                <a:lnTo>
                  <a:pt x="520504" y="70756"/>
                </a:lnTo>
                <a:lnTo>
                  <a:pt x="520504" y="135150"/>
                </a:lnTo>
                <a:lnTo>
                  <a:pt x="456038" y="254401"/>
                </a:lnTo>
                <a:lnTo>
                  <a:pt x="384409" y="348210"/>
                </a:lnTo>
                <a:lnTo>
                  <a:pt x="355757" y="425327"/>
                </a:lnTo>
                <a:lnTo>
                  <a:pt x="335860" y="515957"/>
                </a:lnTo>
                <a:lnTo>
                  <a:pt x="355757" y="603407"/>
                </a:lnTo>
                <a:lnTo>
                  <a:pt x="374858" y="686883"/>
                </a:lnTo>
                <a:lnTo>
                  <a:pt x="374858" y="783874"/>
                </a:lnTo>
                <a:lnTo>
                  <a:pt x="346207" y="841908"/>
                </a:lnTo>
                <a:lnTo>
                  <a:pt x="280945" y="874503"/>
                </a:lnTo>
                <a:lnTo>
                  <a:pt x="203745" y="9102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05688" y="4261306"/>
            <a:ext cx="494665" cy="575310"/>
          </a:xfrm>
          <a:custGeom>
            <a:avLst/>
            <a:gdLst/>
            <a:ahLst/>
            <a:cxnLst/>
            <a:rect l="l" t="t" r="r" b="b"/>
            <a:pathLst>
              <a:path w="494664" h="575310">
                <a:moveTo>
                  <a:pt x="28651" y="574787"/>
                </a:moveTo>
                <a:lnTo>
                  <a:pt x="9550" y="535832"/>
                </a:lnTo>
                <a:lnTo>
                  <a:pt x="0" y="415786"/>
                </a:lnTo>
                <a:lnTo>
                  <a:pt x="19101" y="216240"/>
                </a:lnTo>
                <a:lnTo>
                  <a:pt x="47752" y="50879"/>
                </a:lnTo>
                <a:lnTo>
                  <a:pt x="77200" y="12719"/>
                </a:lnTo>
                <a:lnTo>
                  <a:pt x="116198" y="0"/>
                </a:lnTo>
                <a:lnTo>
                  <a:pt x="154400" y="0"/>
                </a:lnTo>
                <a:lnTo>
                  <a:pt x="219661" y="31799"/>
                </a:lnTo>
                <a:lnTo>
                  <a:pt x="257863" y="50879"/>
                </a:lnTo>
                <a:lnTo>
                  <a:pt x="281103" y="58034"/>
                </a:lnTo>
                <a:lnTo>
                  <a:pt x="125748" y="58034"/>
                </a:lnTo>
                <a:lnTo>
                  <a:pt x="86750" y="109709"/>
                </a:lnTo>
                <a:lnTo>
                  <a:pt x="67649" y="235321"/>
                </a:lnTo>
                <a:lnTo>
                  <a:pt x="67649" y="357750"/>
                </a:lnTo>
                <a:lnTo>
                  <a:pt x="86750" y="406245"/>
                </a:lnTo>
                <a:lnTo>
                  <a:pt x="141666" y="448381"/>
                </a:lnTo>
                <a:lnTo>
                  <a:pt x="135299" y="515957"/>
                </a:lnTo>
                <a:lnTo>
                  <a:pt x="93117" y="564452"/>
                </a:lnTo>
                <a:lnTo>
                  <a:pt x="28651" y="574787"/>
                </a:lnTo>
                <a:close/>
              </a:path>
              <a:path w="494664" h="575310">
                <a:moveTo>
                  <a:pt x="422611" y="205905"/>
                </a:moveTo>
                <a:lnTo>
                  <a:pt x="367695" y="196365"/>
                </a:lnTo>
                <a:lnTo>
                  <a:pt x="238762" y="135150"/>
                </a:lnTo>
                <a:lnTo>
                  <a:pt x="180663" y="70754"/>
                </a:lnTo>
                <a:lnTo>
                  <a:pt x="125748" y="58034"/>
                </a:lnTo>
                <a:lnTo>
                  <a:pt x="281103" y="58034"/>
                </a:lnTo>
                <a:lnTo>
                  <a:pt x="374062" y="86654"/>
                </a:lnTo>
                <a:lnTo>
                  <a:pt x="471160" y="106529"/>
                </a:lnTo>
                <a:lnTo>
                  <a:pt x="494240" y="138330"/>
                </a:lnTo>
                <a:lnTo>
                  <a:pt x="483894" y="177285"/>
                </a:lnTo>
                <a:lnTo>
                  <a:pt x="422611" y="205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87195" y="4446542"/>
            <a:ext cx="660400" cy="449580"/>
          </a:xfrm>
          <a:custGeom>
            <a:avLst/>
            <a:gdLst/>
            <a:ahLst/>
            <a:cxnLst/>
            <a:rect l="l" t="t" r="r" b="b"/>
            <a:pathLst>
              <a:path w="660400" h="449579">
                <a:moveTo>
                  <a:pt x="261844" y="449176"/>
                </a:moveTo>
                <a:lnTo>
                  <a:pt x="187031" y="429301"/>
                </a:lnTo>
                <a:lnTo>
                  <a:pt x="125748" y="341850"/>
                </a:lnTo>
                <a:lnTo>
                  <a:pt x="67648" y="235321"/>
                </a:lnTo>
                <a:lnTo>
                  <a:pt x="22284" y="158205"/>
                </a:lnTo>
                <a:lnTo>
                  <a:pt x="0" y="96194"/>
                </a:lnTo>
                <a:lnTo>
                  <a:pt x="0" y="28620"/>
                </a:lnTo>
                <a:lnTo>
                  <a:pt x="41384" y="0"/>
                </a:lnTo>
                <a:lnTo>
                  <a:pt x="86750" y="3179"/>
                </a:lnTo>
                <a:lnTo>
                  <a:pt x="116198" y="70754"/>
                </a:lnTo>
                <a:lnTo>
                  <a:pt x="125748" y="167744"/>
                </a:lnTo>
                <a:lnTo>
                  <a:pt x="167929" y="283815"/>
                </a:lnTo>
                <a:lnTo>
                  <a:pt x="216478" y="368085"/>
                </a:lnTo>
                <a:lnTo>
                  <a:pt x="271393" y="396705"/>
                </a:lnTo>
                <a:lnTo>
                  <a:pt x="398852" y="396705"/>
                </a:lnTo>
                <a:lnTo>
                  <a:pt x="348593" y="435661"/>
                </a:lnTo>
                <a:lnTo>
                  <a:pt x="261844" y="449176"/>
                </a:lnTo>
                <a:close/>
              </a:path>
              <a:path w="660400" h="449579">
                <a:moveTo>
                  <a:pt x="398852" y="396705"/>
                </a:moveTo>
                <a:lnTo>
                  <a:pt x="271393" y="396705"/>
                </a:lnTo>
                <a:lnTo>
                  <a:pt x="323126" y="387165"/>
                </a:lnTo>
                <a:lnTo>
                  <a:pt x="378042" y="341850"/>
                </a:lnTo>
                <a:lnTo>
                  <a:pt x="478322" y="255195"/>
                </a:lnTo>
                <a:lnTo>
                  <a:pt x="533237" y="177284"/>
                </a:lnTo>
                <a:lnTo>
                  <a:pt x="533237" y="135149"/>
                </a:lnTo>
                <a:lnTo>
                  <a:pt x="517320" y="100169"/>
                </a:lnTo>
                <a:lnTo>
                  <a:pt x="552339" y="38159"/>
                </a:lnTo>
                <a:lnTo>
                  <a:pt x="604070" y="9539"/>
                </a:lnTo>
                <a:lnTo>
                  <a:pt x="649436" y="31799"/>
                </a:lnTo>
                <a:lnTo>
                  <a:pt x="660164" y="67731"/>
                </a:lnTo>
                <a:lnTo>
                  <a:pt x="660164" y="84310"/>
                </a:lnTo>
                <a:lnTo>
                  <a:pt x="623968" y="177284"/>
                </a:lnTo>
                <a:lnTo>
                  <a:pt x="494239" y="322771"/>
                </a:lnTo>
                <a:lnTo>
                  <a:pt x="398852" y="3967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6183" y="5097650"/>
            <a:ext cx="657225" cy="678180"/>
          </a:xfrm>
          <a:custGeom>
            <a:avLst/>
            <a:gdLst/>
            <a:ahLst/>
            <a:cxnLst/>
            <a:rect l="l" t="t" r="r" b="b"/>
            <a:pathLst>
              <a:path w="657225" h="678179">
                <a:moveTo>
                  <a:pt x="58099" y="122429"/>
                </a:moveTo>
                <a:lnTo>
                  <a:pt x="15917" y="112890"/>
                </a:lnTo>
                <a:lnTo>
                  <a:pt x="0" y="96195"/>
                </a:lnTo>
                <a:lnTo>
                  <a:pt x="0" y="64395"/>
                </a:lnTo>
                <a:lnTo>
                  <a:pt x="54916" y="0"/>
                </a:lnTo>
                <a:lnTo>
                  <a:pt x="135299" y="0"/>
                </a:lnTo>
                <a:lnTo>
                  <a:pt x="287312" y="15900"/>
                </a:lnTo>
                <a:lnTo>
                  <a:pt x="465588" y="25440"/>
                </a:lnTo>
                <a:lnTo>
                  <a:pt x="533238" y="54855"/>
                </a:lnTo>
                <a:lnTo>
                  <a:pt x="557778" y="86655"/>
                </a:lnTo>
                <a:lnTo>
                  <a:pt x="300046" y="86655"/>
                </a:lnTo>
                <a:lnTo>
                  <a:pt x="161563" y="112890"/>
                </a:lnTo>
                <a:lnTo>
                  <a:pt x="58099" y="122429"/>
                </a:lnTo>
                <a:close/>
              </a:path>
              <a:path w="657225" h="678179">
                <a:moveTo>
                  <a:pt x="329493" y="655082"/>
                </a:moveTo>
                <a:lnTo>
                  <a:pt x="296862" y="648722"/>
                </a:lnTo>
                <a:lnTo>
                  <a:pt x="280945" y="626462"/>
                </a:lnTo>
                <a:lnTo>
                  <a:pt x="280945" y="493696"/>
                </a:lnTo>
                <a:lnTo>
                  <a:pt x="326310" y="435661"/>
                </a:lnTo>
                <a:lnTo>
                  <a:pt x="393960" y="348211"/>
                </a:lnTo>
                <a:lnTo>
                  <a:pt x="452058" y="271095"/>
                </a:lnTo>
                <a:lnTo>
                  <a:pt x="491057" y="213060"/>
                </a:lnTo>
                <a:lnTo>
                  <a:pt x="510954" y="161384"/>
                </a:lnTo>
                <a:lnTo>
                  <a:pt x="500607" y="131969"/>
                </a:lnTo>
                <a:lnTo>
                  <a:pt x="475139" y="96195"/>
                </a:lnTo>
                <a:lnTo>
                  <a:pt x="436141" y="86655"/>
                </a:lnTo>
                <a:lnTo>
                  <a:pt x="557778" y="86655"/>
                </a:lnTo>
                <a:lnTo>
                  <a:pt x="562686" y="93015"/>
                </a:lnTo>
                <a:lnTo>
                  <a:pt x="569053" y="151049"/>
                </a:lnTo>
                <a:lnTo>
                  <a:pt x="549156" y="213060"/>
                </a:lnTo>
                <a:lnTo>
                  <a:pt x="494240" y="306076"/>
                </a:lnTo>
                <a:lnTo>
                  <a:pt x="423408" y="383986"/>
                </a:lnTo>
                <a:lnTo>
                  <a:pt x="368491" y="454741"/>
                </a:lnTo>
                <a:lnTo>
                  <a:pt x="345411" y="509596"/>
                </a:lnTo>
                <a:lnTo>
                  <a:pt x="329493" y="548551"/>
                </a:lnTo>
                <a:lnTo>
                  <a:pt x="335860" y="577966"/>
                </a:lnTo>
                <a:lnTo>
                  <a:pt x="339044" y="597046"/>
                </a:lnTo>
                <a:lnTo>
                  <a:pt x="611334" y="597046"/>
                </a:lnTo>
                <a:lnTo>
                  <a:pt x="636702" y="606586"/>
                </a:lnTo>
                <a:lnTo>
                  <a:pt x="650776" y="629642"/>
                </a:lnTo>
                <a:lnTo>
                  <a:pt x="500607" y="629642"/>
                </a:lnTo>
                <a:lnTo>
                  <a:pt x="436141" y="636002"/>
                </a:lnTo>
                <a:lnTo>
                  <a:pt x="329493" y="655082"/>
                </a:lnTo>
                <a:close/>
              </a:path>
              <a:path w="657225" h="678179">
                <a:moveTo>
                  <a:pt x="611334" y="597046"/>
                </a:moveTo>
                <a:lnTo>
                  <a:pt x="404307" y="597046"/>
                </a:lnTo>
                <a:lnTo>
                  <a:pt x="504586" y="581146"/>
                </a:lnTo>
                <a:lnTo>
                  <a:pt x="569053" y="581146"/>
                </a:lnTo>
                <a:lnTo>
                  <a:pt x="611334" y="597046"/>
                </a:lnTo>
                <a:close/>
              </a:path>
              <a:path w="657225" h="678179">
                <a:moveTo>
                  <a:pt x="608051" y="678137"/>
                </a:moveTo>
                <a:lnTo>
                  <a:pt x="562686" y="664622"/>
                </a:lnTo>
                <a:lnTo>
                  <a:pt x="500607" y="629642"/>
                </a:lnTo>
                <a:lnTo>
                  <a:pt x="650776" y="629642"/>
                </a:lnTo>
                <a:lnTo>
                  <a:pt x="656599" y="639182"/>
                </a:lnTo>
                <a:lnTo>
                  <a:pt x="636702" y="667802"/>
                </a:lnTo>
                <a:lnTo>
                  <a:pt x="608051" y="6781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63974" y="4971244"/>
            <a:ext cx="834390" cy="646430"/>
          </a:xfrm>
          <a:custGeom>
            <a:avLst/>
            <a:gdLst/>
            <a:ahLst/>
            <a:cxnLst/>
            <a:rect l="l" t="t" r="r" b="b"/>
            <a:pathLst>
              <a:path w="834389" h="646429">
                <a:moveTo>
                  <a:pt x="173577" y="112891"/>
                </a:moveTo>
                <a:lnTo>
                  <a:pt x="67649" y="112891"/>
                </a:lnTo>
                <a:lnTo>
                  <a:pt x="100280" y="106531"/>
                </a:lnTo>
                <a:lnTo>
                  <a:pt x="158380" y="64395"/>
                </a:lnTo>
                <a:lnTo>
                  <a:pt x="216479" y="19080"/>
                </a:lnTo>
                <a:lnTo>
                  <a:pt x="271394" y="6360"/>
                </a:lnTo>
                <a:lnTo>
                  <a:pt x="349390" y="0"/>
                </a:lnTo>
                <a:lnTo>
                  <a:pt x="352574" y="34980"/>
                </a:lnTo>
                <a:lnTo>
                  <a:pt x="340798" y="58035"/>
                </a:lnTo>
                <a:lnTo>
                  <a:pt x="232397" y="58035"/>
                </a:lnTo>
                <a:lnTo>
                  <a:pt x="187828" y="93016"/>
                </a:lnTo>
                <a:lnTo>
                  <a:pt x="173577" y="112891"/>
                </a:lnTo>
                <a:close/>
              </a:path>
              <a:path w="834389" h="646429">
                <a:moveTo>
                  <a:pt x="498220" y="646337"/>
                </a:moveTo>
                <a:lnTo>
                  <a:pt x="426590" y="636002"/>
                </a:lnTo>
                <a:lnTo>
                  <a:pt x="371675" y="607382"/>
                </a:lnTo>
                <a:lnTo>
                  <a:pt x="352574" y="558887"/>
                </a:lnTo>
                <a:lnTo>
                  <a:pt x="329493" y="474617"/>
                </a:lnTo>
                <a:lnTo>
                  <a:pt x="304025" y="319591"/>
                </a:lnTo>
                <a:lnTo>
                  <a:pt x="284128" y="213060"/>
                </a:lnTo>
                <a:lnTo>
                  <a:pt x="284128" y="86656"/>
                </a:lnTo>
                <a:lnTo>
                  <a:pt x="271394" y="64395"/>
                </a:lnTo>
                <a:lnTo>
                  <a:pt x="232397" y="58035"/>
                </a:lnTo>
                <a:lnTo>
                  <a:pt x="340798" y="58035"/>
                </a:lnTo>
                <a:lnTo>
                  <a:pt x="332677" y="73935"/>
                </a:lnTo>
                <a:lnTo>
                  <a:pt x="329493" y="174106"/>
                </a:lnTo>
                <a:lnTo>
                  <a:pt x="352574" y="306871"/>
                </a:lnTo>
                <a:lnTo>
                  <a:pt x="387592" y="435662"/>
                </a:lnTo>
                <a:lnTo>
                  <a:pt x="420223" y="513573"/>
                </a:lnTo>
                <a:lnTo>
                  <a:pt x="468773" y="549347"/>
                </a:lnTo>
                <a:lnTo>
                  <a:pt x="655856" y="549347"/>
                </a:lnTo>
                <a:lnTo>
                  <a:pt x="639886" y="568427"/>
                </a:lnTo>
                <a:lnTo>
                  <a:pt x="572237" y="620102"/>
                </a:lnTo>
                <a:lnTo>
                  <a:pt x="498220" y="646337"/>
                </a:lnTo>
                <a:close/>
              </a:path>
              <a:path w="834389" h="646429">
                <a:moveTo>
                  <a:pt x="97097" y="183646"/>
                </a:moveTo>
                <a:lnTo>
                  <a:pt x="22284" y="183646"/>
                </a:lnTo>
                <a:lnTo>
                  <a:pt x="0" y="164566"/>
                </a:lnTo>
                <a:lnTo>
                  <a:pt x="0" y="131971"/>
                </a:lnTo>
                <a:lnTo>
                  <a:pt x="32631" y="103351"/>
                </a:lnTo>
                <a:lnTo>
                  <a:pt x="67649" y="112891"/>
                </a:lnTo>
                <a:lnTo>
                  <a:pt x="173577" y="112891"/>
                </a:lnTo>
                <a:lnTo>
                  <a:pt x="145646" y="151846"/>
                </a:lnTo>
                <a:lnTo>
                  <a:pt x="97097" y="183646"/>
                </a:lnTo>
                <a:close/>
              </a:path>
              <a:path w="834389" h="646429">
                <a:moveTo>
                  <a:pt x="655856" y="549347"/>
                </a:moveTo>
                <a:lnTo>
                  <a:pt x="517321" y="549347"/>
                </a:lnTo>
                <a:lnTo>
                  <a:pt x="565870" y="513573"/>
                </a:lnTo>
                <a:lnTo>
                  <a:pt x="630335" y="432482"/>
                </a:lnTo>
                <a:lnTo>
                  <a:pt x="672517" y="316411"/>
                </a:lnTo>
                <a:lnTo>
                  <a:pt x="678884" y="267916"/>
                </a:lnTo>
                <a:lnTo>
                  <a:pt x="691618" y="183646"/>
                </a:lnTo>
                <a:lnTo>
                  <a:pt x="740167" y="151846"/>
                </a:lnTo>
                <a:lnTo>
                  <a:pt x="798266" y="144691"/>
                </a:lnTo>
                <a:lnTo>
                  <a:pt x="834081" y="183646"/>
                </a:lnTo>
                <a:lnTo>
                  <a:pt x="818163" y="258376"/>
                </a:lnTo>
                <a:lnTo>
                  <a:pt x="785532" y="358546"/>
                </a:lnTo>
                <a:lnTo>
                  <a:pt x="721065" y="471437"/>
                </a:lnTo>
                <a:lnTo>
                  <a:pt x="655856" y="5493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5940" y="6214432"/>
            <a:ext cx="3654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  <a:hlinkClick r:id="rId2"/>
              </a:rPr>
              <a:t>http://www.health.gov/paguidelines/factsheetprof.aspx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52</a:t>
            </a:fld>
            <a:endParaRPr spc="-5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5336" y="5181600"/>
            <a:ext cx="79108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400" b="1" dirty="0" smtClean="0">
                <a:solidFill>
                  <a:srgbClr val="0039A6"/>
                </a:solidFill>
                <a:latin typeface="Arial"/>
                <a:cs typeface="Arial"/>
              </a:rPr>
              <a:t>ALCOHOL USE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79024" y="540626"/>
            <a:ext cx="3409950" cy="4334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53</a:t>
            </a:fld>
            <a:endParaRPr spc="-5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547" y="659306"/>
            <a:ext cx="69970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Global Alcohol</a:t>
            </a:r>
            <a:r>
              <a:rPr spc="-175" dirty="0"/>
              <a:t> </a:t>
            </a:r>
            <a:r>
              <a:rPr spc="-10" dirty="0"/>
              <a:t>Consumption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54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65628" y="1650794"/>
            <a:ext cx="7903845" cy="3695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95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spc="-45" dirty="0">
                <a:solidFill>
                  <a:srgbClr val="0039A6"/>
                </a:solidFill>
                <a:latin typeface="Arial"/>
                <a:cs typeface="Arial"/>
              </a:rPr>
              <a:t>11.5%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of </a:t>
            </a: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all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global drinkers are episodic, heavy  users.</a:t>
            </a:r>
            <a:endParaRPr sz="2800">
              <a:latin typeface="Arial"/>
              <a:cs typeface="Arial"/>
            </a:endParaRPr>
          </a:p>
          <a:p>
            <a:pPr marL="756285" marR="1749425" lvl="1" indent="-286385">
              <a:lnSpc>
                <a:spcPct val="100000"/>
              </a:lnSpc>
              <a:spcBef>
                <a:spcPts val="670"/>
              </a:spcBef>
              <a:buChar char="•"/>
              <a:tabLst>
                <a:tab pos="756285" algn="l"/>
                <a:tab pos="756920" algn="l"/>
              </a:tabLst>
            </a:pP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2.5 million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people </a:t>
            </a: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die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from alcohol  consumption per</a:t>
            </a:r>
            <a:r>
              <a:rPr sz="2800" spc="1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year</a:t>
            </a:r>
            <a:endParaRPr sz="2800">
              <a:latin typeface="Arial"/>
              <a:cs typeface="Arial"/>
            </a:endParaRPr>
          </a:p>
          <a:p>
            <a:pPr marL="469900" marR="774700" indent="-457200">
              <a:lnSpc>
                <a:spcPct val="100000"/>
              </a:lnSpc>
              <a:spcBef>
                <a:spcPts val="675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The majority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of adults consume at low-risk  levels.</a:t>
            </a:r>
            <a:endParaRPr sz="2800">
              <a:latin typeface="Arial"/>
              <a:cs typeface="Arial"/>
            </a:endParaRPr>
          </a:p>
          <a:p>
            <a:pPr marL="469900" marR="415925" indent="-457200">
              <a:lnSpc>
                <a:spcPct val="100000"/>
              </a:lnSpc>
              <a:spcBef>
                <a:spcPts val="670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Estimated worldwide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consumption of alcohol  has remained relatively</a:t>
            </a:r>
            <a:r>
              <a:rPr sz="2800" spc="1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stable.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6154928"/>
            <a:ext cx="6189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039A6"/>
                </a:solidFill>
                <a:latin typeface="Arial"/>
                <a:cs typeface="Arial"/>
                <a:hlinkClick r:id="rId2"/>
              </a:rPr>
              <a:t>http://www.who.int/substance_abuse/publications/global_alcohol_report/msbgsruprofiles.pdf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041" y="474359"/>
            <a:ext cx="795191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Global Alcohol</a:t>
            </a:r>
            <a:r>
              <a:rPr spc="-175" dirty="0"/>
              <a:t> </a:t>
            </a:r>
            <a:r>
              <a:rPr spc="-10" dirty="0" smtClean="0"/>
              <a:t>Consumption</a:t>
            </a: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6154928"/>
            <a:ext cx="5768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039A6"/>
                </a:solidFill>
                <a:latin typeface="Arial"/>
                <a:cs typeface="Arial"/>
                <a:hlinkClick r:id="rId2"/>
              </a:rPr>
              <a:t>http://www.who.int/substance_abuse/publications/global_alcohol_report/en/index.html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" dirty="0"/>
              <a:t>55</a:t>
            </a:fld>
            <a:endParaRPr spc="-5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46" y="1268297"/>
            <a:ext cx="8224105" cy="46005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230" y="353947"/>
            <a:ext cx="795191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05430" marR="5080" indent="-1713230">
              <a:lnSpc>
                <a:spcPct val="100000"/>
              </a:lnSpc>
              <a:spcBef>
                <a:spcPts val="95"/>
              </a:spcBef>
            </a:pPr>
            <a:r>
              <a:rPr spc="-10" dirty="0" smtClean="0"/>
              <a:t>Use </a:t>
            </a:r>
            <a:r>
              <a:rPr spc="-5" dirty="0"/>
              <a:t>of</a:t>
            </a:r>
            <a:r>
              <a:rPr spc="-155" dirty="0"/>
              <a:t> </a:t>
            </a:r>
            <a:r>
              <a:rPr spc="-5" dirty="0"/>
              <a:t>Alcohol:  </a:t>
            </a:r>
            <a:r>
              <a:rPr spc="-5" dirty="0" smtClean="0"/>
              <a:t>Definition</a:t>
            </a:r>
            <a:r>
              <a:rPr lang="en-US" spc="-5" dirty="0" smtClean="0"/>
              <a:t>s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65628" y="1570434"/>
            <a:ext cx="6112510" cy="284480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Excessive drinking,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per</a:t>
            </a:r>
            <a:r>
              <a:rPr sz="2600" spc="-6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day</a:t>
            </a:r>
            <a:endParaRPr sz="26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585"/>
              </a:spcBef>
              <a:buChar char="•"/>
              <a:tabLst>
                <a:tab pos="756285" algn="l"/>
                <a:tab pos="75692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Heavy drinking – on</a:t>
            </a:r>
            <a:r>
              <a:rPr sz="2400" spc="4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average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39A6"/>
              </a:buClr>
              <a:buFont typeface="Arial"/>
              <a:buChar char="•"/>
            </a:pPr>
            <a:endParaRPr sz="3550">
              <a:latin typeface="Times New Roman"/>
              <a:cs typeface="Times New Roman"/>
            </a:endParaRPr>
          </a:p>
          <a:p>
            <a:pPr marL="2129155">
              <a:lnSpc>
                <a:spcPct val="100000"/>
              </a:lnSpc>
              <a:tabLst>
                <a:tab pos="5892165" algn="l"/>
              </a:tabLst>
            </a:pP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&gt;	&gt;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0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Binge drinking – single</a:t>
            </a:r>
            <a:r>
              <a:rPr sz="2400" spc="7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occasion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7049" y="2591184"/>
            <a:ext cx="1444467" cy="1444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90289" y="2747937"/>
            <a:ext cx="1130898" cy="1130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74951" y="2747936"/>
            <a:ext cx="1130898" cy="1130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53024" y="2606954"/>
            <a:ext cx="747708" cy="1412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39840" y="2747935"/>
            <a:ext cx="1130898" cy="1130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50389" y="4728415"/>
            <a:ext cx="1444467" cy="1444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52253" y="4799660"/>
            <a:ext cx="650989" cy="6509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89326" y="4799660"/>
            <a:ext cx="650989" cy="6509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89326" y="5595773"/>
            <a:ext cx="650989" cy="650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40443" y="5162551"/>
            <a:ext cx="650989" cy="650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52253" y="5573611"/>
            <a:ext cx="650989" cy="6509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552476" y="5245530"/>
            <a:ext cx="2203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≥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421126" y="4951412"/>
            <a:ext cx="747708" cy="14128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79831" y="4799660"/>
            <a:ext cx="650992" cy="6509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92775" y="5519573"/>
            <a:ext cx="650999" cy="650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79824" y="5521886"/>
            <a:ext cx="650999" cy="650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92775" y="4777794"/>
            <a:ext cx="650999" cy="650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423374" y="5245530"/>
            <a:ext cx="2203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≥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" dirty="0"/>
              <a:t>56</a:t>
            </a:fld>
            <a:endParaRPr spc="-5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8348" y="696690"/>
            <a:ext cx="76269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 smtClean="0"/>
              <a:t>Alcohol</a:t>
            </a:r>
            <a:r>
              <a:rPr lang="en-US" spc="-5" dirty="0" smtClean="0"/>
              <a:t> Use</a:t>
            </a:r>
            <a:r>
              <a:rPr spc="-5" dirty="0" smtClean="0"/>
              <a:t>:</a:t>
            </a:r>
            <a:r>
              <a:rPr spc="-135" dirty="0" smtClean="0"/>
              <a:t> </a:t>
            </a:r>
            <a:r>
              <a:rPr spc="-5" dirty="0"/>
              <a:t>Effects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" dirty="0"/>
              <a:t>57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07390" y="2289936"/>
            <a:ext cx="3325495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74675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Diminished brain  function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Loss of body</a:t>
            </a:r>
            <a:r>
              <a:rPr sz="240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39A6"/>
                </a:solidFill>
                <a:latin typeface="Arial"/>
                <a:cs typeface="Arial"/>
              </a:rPr>
              <a:t>heat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Fetal</a:t>
            </a:r>
            <a:r>
              <a:rPr sz="2400" spc="-1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damage</a:t>
            </a:r>
            <a:endParaRPr sz="240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575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Risk for</a:t>
            </a:r>
            <a:r>
              <a:rPr sz="2400" spc="-7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unintentional  injuries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Risk for</a:t>
            </a:r>
            <a:r>
              <a:rPr sz="2400" spc="-6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violence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8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Coma and</a:t>
            </a:r>
            <a:r>
              <a:rPr sz="2400" spc="-6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death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390" y="1851025"/>
            <a:ext cx="64985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3225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Immediate</a:t>
            </a:r>
            <a:r>
              <a:rPr sz="2400" spc="1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39A6"/>
                </a:solidFill>
                <a:latin typeface="Arial"/>
                <a:cs typeface="Arial"/>
              </a:rPr>
              <a:t>effects:	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Long-term</a:t>
            </a:r>
            <a:r>
              <a:rPr sz="2400" spc="-3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39A6"/>
                </a:solidFill>
                <a:latin typeface="Arial"/>
                <a:cs typeface="Arial"/>
              </a:rPr>
              <a:t>effects: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6940" y="2216785"/>
            <a:ext cx="3013710" cy="302514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Liver</a:t>
            </a:r>
            <a:r>
              <a:rPr sz="2400" spc="1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diseases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Cancers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Hypertension</a:t>
            </a:r>
            <a:endParaRPr sz="2400">
              <a:latin typeface="Arial"/>
              <a:cs typeface="Arial"/>
            </a:endParaRPr>
          </a:p>
          <a:p>
            <a:pPr marL="355600" marR="532765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39A6"/>
                </a:solidFill>
                <a:latin typeface="Arial"/>
                <a:cs typeface="Arial"/>
              </a:rPr>
              <a:t>G</a:t>
            </a:r>
            <a:r>
              <a:rPr sz="2400" spc="-10" dirty="0">
                <a:solidFill>
                  <a:srgbClr val="0039A6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0039A6"/>
                </a:solidFill>
                <a:latin typeface="Arial"/>
                <a:cs typeface="Arial"/>
              </a:rPr>
              <a:t>tr</a:t>
            </a:r>
            <a:r>
              <a:rPr sz="2400" spc="-10" dirty="0">
                <a:solidFill>
                  <a:srgbClr val="0039A6"/>
                </a:solidFill>
                <a:latin typeface="Arial"/>
                <a:cs typeface="Arial"/>
              </a:rPr>
              <a:t>oi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0039A6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0039A6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0039A6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0039A6"/>
                </a:solidFill>
                <a:latin typeface="Arial"/>
                <a:cs typeface="Arial"/>
              </a:rPr>
              <a:t>inal 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disorders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Neurological</a:t>
            </a:r>
            <a:r>
              <a:rPr sz="2400" spc="-3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issues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Psychiatric</a:t>
            </a:r>
            <a:r>
              <a:rPr sz="2400" spc="-4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issues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3875" y="659306"/>
            <a:ext cx="55568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Metabolic Risk</a:t>
            </a:r>
            <a:r>
              <a:rPr spc="-35" dirty="0"/>
              <a:t> </a:t>
            </a:r>
            <a:r>
              <a:rPr spc="-5" dirty="0"/>
              <a:t>Factors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" dirty="0"/>
              <a:t>58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65628" y="1564839"/>
            <a:ext cx="6905625" cy="258572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What are </a:t>
            </a: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four </a:t>
            </a:r>
            <a:r>
              <a:rPr sz="2800" b="1" spc="-5" dirty="0">
                <a:solidFill>
                  <a:srgbClr val="0039A6"/>
                </a:solidFill>
                <a:latin typeface="Arial"/>
                <a:cs typeface="Arial"/>
              </a:rPr>
              <a:t>metabolic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risk factors?</a:t>
            </a:r>
            <a:endParaRPr sz="2800">
              <a:latin typeface="Arial"/>
              <a:cs typeface="Arial"/>
            </a:endParaRPr>
          </a:p>
          <a:p>
            <a:pPr marL="814069" indent="-45720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814069" algn="l"/>
                <a:tab pos="814705" algn="l"/>
              </a:tabLst>
            </a:pP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Raised Blood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Pressure</a:t>
            </a:r>
            <a:r>
              <a:rPr sz="2800" spc="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(Hypertension)</a:t>
            </a:r>
            <a:endParaRPr sz="2800">
              <a:latin typeface="Arial"/>
              <a:cs typeface="Arial"/>
            </a:endParaRPr>
          </a:p>
          <a:p>
            <a:pPr marL="814069" indent="-45720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814069" algn="l"/>
                <a:tab pos="814705" algn="l"/>
              </a:tabLst>
            </a:pP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Raised</a:t>
            </a:r>
            <a:r>
              <a:rPr sz="2800" spc="1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Cholesterol</a:t>
            </a:r>
            <a:endParaRPr sz="2800">
              <a:latin typeface="Arial"/>
              <a:cs typeface="Arial"/>
            </a:endParaRPr>
          </a:p>
          <a:p>
            <a:pPr marL="814069" indent="-45720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814069" algn="l"/>
                <a:tab pos="814705" algn="l"/>
              </a:tabLst>
            </a:pP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Raised Blood</a:t>
            </a:r>
            <a:r>
              <a:rPr sz="2800" spc="2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Glucose</a:t>
            </a:r>
            <a:endParaRPr sz="2800">
              <a:latin typeface="Arial"/>
              <a:cs typeface="Arial"/>
            </a:endParaRPr>
          </a:p>
          <a:p>
            <a:pPr marL="814069" indent="-45720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814069" algn="l"/>
                <a:tab pos="814705" algn="l"/>
                <a:tab pos="2811780" algn="l"/>
              </a:tabLst>
            </a:pP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Overweight	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and</a:t>
            </a:r>
            <a:r>
              <a:rPr sz="2800" spc="1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Obesity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0158" y="659306"/>
            <a:ext cx="55829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Raised Blood</a:t>
            </a:r>
            <a:r>
              <a:rPr spc="-60" dirty="0"/>
              <a:t> </a:t>
            </a:r>
            <a:r>
              <a:rPr spc="-5" dirty="0"/>
              <a:t>Pressure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" dirty="0"/>
              <a:t>59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65628" y="1579169"/>
            <a:ext cx="7663815" cy="25126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Hypertension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(Systolic)/(Diastolic) in </a:t>
            </a:r>
            <a:r>
              <a:rPr sz="2400" dirty="0">
                <a:solidFill>
                  <a:srgbClr val="0039A6"/>
                </a:solidFill>
                <a:latin typeface="Arial"/>
                <a:cs typeface="Arial"/>
              </a:rPr>
              <a:t>mm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of Hg</a:t>
            </a:r>
            <a:r>
              <a:rPr sz="2400" spc="3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(mercury)</a:t>
            </a:r>
            <a:endParaRPr sz="2400">
              <a:latin typeface="Arial"/>
              <a:cs typeface="Arial"/>
            </a:endParaRPr>
          </a:p>
          <a:p>
            <a:pPr marL="355600" marR="1066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Systolic </a:t>
            </a:r>
            <a:r>
              <a:rPr sz="2400" dirty="0">
                <a:solidFill>
                  <a:srgbClr val="0039A6"/>
                </a:solidFill>
                <a:latin typeface="Arial"/>
                <a:cs typeface="Arial"/>
              </a:rPr>
              <a:t>=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amount of force your arteries use when the  heart</a:t>
            </a:r>
            <a:r>
              <a:rPr sz="2400" spc="-1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pumps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Diastolic </a:t>
            </a:r>
            <a:r>
              <a:rPr sz="2400" dirty="0">
                <a:solidFill>
                  <a:srgbClr val="0039A6"/>
                </a:solidFill>
                <a:latin typeface="Arial"/>
                <a:cs typeface="Arial"/>
              </a:rPr>
              <a:t>=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amount of force your arteries use when the  heart</a:t>
            </a:r>
            <a:r>
              <a:rPr sz="2400" spc="-10" dirty="0">
                <a:solidFill>
                  <a:srgbClr val="0039A6"/>
                </a:solidFill>
                <a:latin typeface="Arial"/>
                <a:cs typeface="Arial"/>
              </a:rPr>
              <a:t> relaxes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36650" y="4260850"/>
          <a:ext cx="6933563" cy="19568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8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1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67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Measurement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Normal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Pre-Hypertensive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Hypertensive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i="1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Systolic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mmHg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39A6"/>
                      </a:solidFill>
                      <a:prstDash val="solid"/>
                    </a:lnL>
                    <a:lnR w="12700">
                      <a:solidFill>
                        <a:srgbClr val="0039A6"/>
                      </a:solidFill>
                      <a:prstDash val="solid"/>
                    </a:lnR>
                    <a:lnT w="12700">
                      <a:solidFill>
                        <a:srgbClr val="0039A6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&lt;120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39A6"/>
                      </a:solidFill>
                      <a:prstDash val="solid"/>
                    </a:lnL>
                    <a:lnR w="12700">
                      <a:solidFill>
                        <a:srgbClr val="0039A6"/>
                      </a:solidFill>
                      <a:prstDash val="solid"/>
                    </a:lnR>
                    <a:lnT w="12700">
                      <a:solidFill>
                        <a:srgbClr val="0039A6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120-139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39A6"/>
                      </a:solidFill>
                      <a:prstDash val="solid"/>
                    </a:lnL>
                    <a:lnR w="12700">
                      <a:solidFill>
                        <a:srgbClr val="0039A6"/>
                      </a:solidFill>
                      <a:prstDash val="solid"/>
                    </a:lnR>
                    <a:lnT w="12700">
                      <a:solidFill>
                        <a:srgbClr val="0039A6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140+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39A6"/>
                      </a:solidFill>
                      <a:prstDash val="solid"/>
                    </a:lnL>
                    <a:lnR w="12700">
                      <a:solidFill>
                        <a:srgbClr val="0039A6"/>
                      </a:solidFill>
                      <a:prstDash val="solid"/>
                    </a:lnR>
                    <a:lnT w="12700">
                      <a:solidFill>
                        <a:srgbClr val="0039A6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i="1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Diastolic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mmHg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39A6"/>
                      </a:solidFill>
                      <a:prstDash val="solid"/>
                    </a:lnL>
                    <a:lnR w="12700">
                      <a:solidFill>
                        <a:srgbClr val="0039A6"/>
                      </a:solidFill>
                      <a:prstDash val="solid"/>
                    </a:lnR>
                    <a:lnT w="12700">
                      <a:solidFill>
                        <a:srgbClr val="0039A6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&lt;80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39A6"/>
                      </a:solidFill>
                      <a:prstDash val="solid"/>
                    </a:lnL>
                    <a:lnR w="12700">
                      <a:solidFill>
                        <a:srgbClr val="0039A6"/>
                      </a:solidFill>
                      <a:prstDash val="solid"/>
                    </a:lnR>
                    <a:lnT w="12700">
                      <a:solidFill>
                        <a:srgbClr val="0039A6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80-89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39A6"/>
                      </a:solidFill>
                      <a:prstDash val="solid"/>
                    </a:lnL>
                    <a:lnR w="12700">
                      <a:solidFill>
                        <a:srgbClr val="0039A6"/>
                      </a:solidFill>
                      <a:prstDash val="solid"/>
                    </a:lnR>
                    <a:lnT w="12700">
                      <a:solidFill>
                        <a:srgbClr val="0039A6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90+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39A6"/>
                      </a:solidFill>
                      <a:prstDash val="solid"/>
                    </a:lnL>
                    <a:lnR w="12700">
                      <a:solidFill>
                        <a:srgbClr val="0039A6"/>
                      </a:solidFill>
                      <a:prstDash val="solid"/>
                    </a:lnR>
                    <a:lnT w="12700">
                      <a:solidFill>
                        <a:srgbClr val="0039A6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2666" y="659306"/>
            <a:ext cx="65982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Non-Modifiable Risk </a:t>
            </a:r>
            <a:r>
              <a:rPr spc="-10" dirty="0"/>
              <a:t>Factor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ts val="1425"/>
              </a:lnSpc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65628" y="1650794"/>
            <a:ext cx="7687309" cy="2926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A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risk factor that cannot </a:t>
            </a: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be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reduced or</a:t>
            </a:r>
            <a:r>
              <a:rPr sz="2800" spc="-18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controlled  by intervention; for</a:t>
            </a: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example:</a:t>
            </a:r>
            <a:endParaRPr sz="2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70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Age,</a:t>
            </a:r>
            <a:endParaRPr sz="2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75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spc="-25" dirty="0">
                <a:solidFill>
                  <a:srgbClr val="0039A6"/>
                </a:solidFill>
                <a:latin typeface="Arial"/>
                <a:cs typeface="Arial"/>
              </a:rPr>
              <a:t>Gender,</a:t>
            </a:r>
            <a:endParaRPr sz="2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70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Race,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and</a:t>
            </a:r>
            <a:endParaRPr sz="2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75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Family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history</a:t>
            </a:r>
            <a:r>
              <a:rPr sz="2800" spc="1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(genetics).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9938" y="659306"/>
            <a:ext cx="50444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High Blood</a:t>
            </a:r>
            <a:r>
              <a:rPr spc="-80" dirty="0"/>
              <a:t> </a:t>
            </a:r>
            <a:r>
              <a:rPr spc="-5" dirty="0"/>
              <a:t>Pressure</a:t>
            </a:r>
          </a:p>
        </p:txBody>
      </p:sp>
      <p:sp>
        <p:nvSpPr>
          <p:cNvPr id="3" name="object 3"/>
          <p:cNvSpPr/>
          <p:nvPr/>
        </p:nvSpPr>
        <p:spPr>
          <a:xfrm>
            <a:off x="1079266" y="1315415"/>
            <a:ext cx="6926496" cy="4640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5898896"/>
            <a:ext cx="7286625" cy="4648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5"/>
              </a:spcBef>
              <a:buAutoNum type="arabicPeriod"/>
              <a:tabLst>
                <a:tab pos="241300" algn="l"/>
              </a:tabLst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US Department </a:t>
            </a:r>
            <a:r>
              <a:rPr sz="1200" dirty="0">
                <a:solidFill>
                  <a:srgbClr val="0039A6"/>
                </a:solidFill>
                <a:latin typeface="Arial"/>
                <a:cs typeface="Arial"/>
              </a:rPr>
              <a:t>of </a:t>
            </a: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Health </a:t>
            </a:r>
            <a:r>
              <a:rPr sz="1200" dirty="0">
                <a:solidFill>
                  <a:srgbClr val="0039A6"/>
                </a:solidFill>
                <a:latin typeface="Arial"/>
                <a:cs typeface="Arial"/>
              </a:rPr>
              <a:t>&amp; </a:t>
            </a: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Human Services, National Heart, Lung, and</a:t>
            </a:r>
            <a:r>
              <a:rPr sz="1200" spc="-114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Blood</a:t>
            </a:r>
            <a:endParaRPr sz="12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90"/>
              </a:spcBef>
              <a:buAutoNum type="arabicPeriod"/>
              <a:tabLst>
                <a:tab pos="241300" algn="l"/>
              </a:tabLst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  <a:hlinkClick r:id="rId3"/>
              </a:rPr>
              <a:t>http://gamapserver.who.int/gho/interactive_charts/ncd/risk_factors/blood_pressure_prevalence/atlas.html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" dirty="0"/>
              <a:t>60</a:t>
            </a:fld>
            <a:endParaRPr spc="-5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28645" marR="5080" indent="-286385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Raised Blood Pressure: Health  Effects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" dirty="0"/>
              <a:t>61</a:t>
            </a:fld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2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/>
              <a:t>Leading risk factor for</a:t>
            </a:r>
            <a:r>
              <a:rPr spc="-30" dirty="0"/>
              <a:t> </a:t>
            </a:r>
            <a:r>
              <a:rPr dirty="0"/>
              <a:t>stroke</a:t>
            </a: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/>
              <a:t>Major risk factor for coronary heart</a:t>
            </a:r>
            <a:r>
              <a:rPr spc="-80" dirty="0"/>
              <a:t> </a:t>
            </a:r>
            <a:r>
              <a:rPr spc="5" dirty="0"/>
              <a:t>disease</a:t>
            </a:r>
          </a:p>
          <a:p>
            <a:pPr marL="469900" marR="508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pc="-5" dirty="0"/>
              <a:t>In </a:t>
            </a:r>
            <a:r>
              <a:rPr dirty="0"/>
              <a:t>some </a:t>
            </a:r>
            <a:r>
              <a:rPr spc="5" dirty="0"/>
              <a:t>age </a:t>
            </a:r>
            <a:r>
              <a:rPr dirty="0"/>
              <a:t>groups, the risk of CVD doubles for  </a:t>
            </a:r>
            <a:r>
              <a:rPr spc="5" dirty="0"/>
              <a:t>each </a:t>
            </a:r>
            <a:r>
              <a:rPr dirty="0"/>
              <a:t>increment of 20/10 mmHg of blood</a:t>
            </a:r>
            <a:r>
              <a:rPr spc="-45" dirty="0"/>
              <a:t> </a:t>
            </a:r>
            <a:r>
              <a:rPr dirty="0"/>
              <a:t>pressure</a:t>
            </a: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/>
              <a:t>Other complications of raised blood</a:t>
            </a:r>
            <a:r>
              <a:rPr spc="-50" dirty="0"/>
              <a:t> </a:t>
            </a:r>
            <a:r>
              <a:rPr dirty="0"/>
              <a:t>pressure:</a:t>
            </a:r>
          </a:p>
          <a:p>
            <a:pPr marL="1091565" lvl="1" indent="-285115">
              <a:lnSpc>
                <a:spcPct val="100000"/>
              </a:lnSpc>
              <a:spcBef>
                <a:spcPts val="530"/>
              </a:spcBef>
              <a:buChar char="‒"/>
              <a:tabLst>
                <a:tab pos="1091565" algn="l"/>
                <a:tab pos="1092200" algn="l"/>
              </a:tabLst>
            </a:pP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Heart</a:t>
            </a:r>
            <a:r>
              <a:rPr sz="2200" spc="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failure</a:t>
            </a:r>
            <a:endParaRPr sz="2200">
              <a:latin typeface="Arial"/>
              <a:cs typeface="Arial"/>
            </a:endParaRPr>
          </a:p>
          <a:p>
            <a:pPr marL="1091565" lvl="1" indent="-285115">
              <a:lnSpc>
                <a:spcPct val="100000"/>
              </a:lnSpc>
              <a:spcBef>
                <a:spcPts val="530"/>
              </a:spcBef>
              <a:buChar char="‒"/>
              <a:tabLst>
                <a:tab pos="1091565" algn="l"/>
                <a:tab pos="1092200" algn="l"/>
              </a:tabLst>
            </a:pP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Peripheral vascular</a:t>
            </a:r>
            <a:r>
              <a:rPr sz="2200" spc="1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disease</a:t>
            </a:r>
            <a:endParaRPr sz="2200">
              <a:latin typeface="Arial"/>
              <a:cs typeface="Arial"/>
            </a:endParaRPr>
          </a:p>
          <a:p>
            <a:pPr marL="1091565" lvl="1" indent="-285115">
              <a:lnSpc>
                <a:spcPct val="100000"/>
              </a:lnSpc>
              <a:spcBef>
                <a:spcPts val="525"/>
              </a:spcBef>
              <a:buChar char="‒"/>
              <a:tabLst>
                <a:tab pos="1091565" algn="l"/>
                <a:tab pos="1092200" algn="l"/>
              </a:tabLst>
            </a:pP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Renal</a:t>
            </a:r>
            <a:r>
              <a:rPr sz="220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impairment</a:t>
            </a:r>
            <a:endParaRPr sz="2200">
              <a:latin typeface="Arial"/>
              <a:cs typeface="Arial"/>
            </a:endParaRPr>
          </a:p>
          <a:p>
            <a:pPr marL="1091565" lvl="1" indent="-285115">
              <a:lnSpc>
                <a:spcPct val="100000"/>
              </a:lnSpc>
              <a:spcBef>
                <a:spcPts val="530"/>
              </a:spcBef>
              <a:buChar char="‒"/>
              <a:tabLst>
                <a:tab pos="1091565" algn="l"/>
                <a:tab pos="1092200" algn="l"/>
              </a:tabLst>
            </a:pP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Retinal</a:t>
            </a:r>
            <a:r>
              <a:rPr sz="220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hemorrhage</a:t>
            </a:r>
            <a:endParaRPr sz="2200">
              <a:latin typeface="Arial"/>
              <a:cs typeface="Arial"/>
            </a:endParaRPr>
          </a:p>
          <a:p>
            <a:pPr marL="1091565" lvl="1" indent="-285115">
              <a:lnSpc>
                <a:spcPct val="100000"/>
              </a:lnSpc>
              <a:spcBef>
                <a:spcPts val="530"/>
              </a:spcBef>
              <a:buChar char="‒"/>
              <a:tabLst>
                <a:tab pos="1091565" algn="l"/>
                <a:tab pos="1092200" algn="l"/>
              </a:tabLst>
            </a:pPr>
            <a:r>
              <a:rPr sz="2200" spc="-10" dirty="0">
                <a:solidFill>
                  <a:srgbClr val="0039A6"/>
                </a:solidFill>
                <a:latin typeface="Arial"/>
                <a:cs typeface="Arial"/>
              </a:rPr>
              <a:t>Visual</a:t>
            </a:r>
            <a:r>
              <a:rPr sz="2200" spc="-1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impairment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39645" marR="5080" indent="-17068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Hypertension </a:t>
            </a:r>
            <a:r>
              <a:rPr spc="-10" dirty="0"/>
              <a:t>and Excessive  </a:t>
            </a:r>
            <a:r>
              <a:rPr spc="-5" dirty="0"/>
              <a:t>Sodium</a:t>
            </a:r>
            <a:r>
              <a:rPr spc="5" dirty="0"/>
              <a:t> </a:t>
            </a:r>
            <a:r>
              <a:rPr spc="-5" dirty="0"/>
              <a:t>Intake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" dirty="0"/>
              <a:t>62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40701" y="1981200"/>
            <a:ext cx="8062595" cy="35134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208279" indent="-457200">
              <a:lnSpc>
                <a:spcPct val="100000"/>
              </a:lnSpc>
              <a:spcBef>
                <a:spcPts val="105"/>
              </a:spcBef>
              <a:buChar char="•"/>
              <a:tabLst>
                <a:tab pos="469900" algn="l"/>
                <a:tab pos="470534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Sodium, through hypertension,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is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a major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cause of 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cardiovascular disease deaths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and</a:t>
            </a:r>
            <a:r>
              <a:rPr sz="2600" spc="-7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0039A6"/>
                </a:solidFill>
                <a:latin typeface="Arial"/>
                <a:cs typeface="Arial"/>
              </a:rPr>
              <a:t>disability.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39A6"/>
              </a:buClr>
              <a:buFont typeface="Arial"/>
              <a:buChar char="•"/>
            </a:pPr>
            <a:endParaRPr sz="3750" dirty="0">
              <a:latin typeface="Times New Roman"/>
              <a:cs typeface="Times New Roman"/>
            </a:endParaRPr>
          </a:p>
          <a:p>
            <a:pPr marL="469900" marR="208915" indent="-457200">
              <a:lnSpc>
                <a:spcPct val="100000"/>
              </a:lnSpc>
              <a:buChar char="•"/>
              <a:tabLst>
                <a:tab pos="469900" algn="l"/>
                <a:tab pos="470534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About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10%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of cardiovascular disease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is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caused</a:t>
            </a:r>
            <a:r>
              <a:rPr sz="2600" spc="-8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by  excess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sodium</a:t>
            </a:r>
            <a:r>
              <a:rPr sz="2600" spc="-6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intake.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39A6"/>
              </a:buClr>
              <a:buFont typeface="Arial"/>
              <a:buChar char="•"/>
            </a:pPr>
            <a:endParaRPr sz="3750" dirty="0">
              <a:latin typeface="Times New Roman"/>
              <a:cs typeface="Times New Roman"/>
            </a:endParaRPr>
          </a:p>
          <a:p>
            <a:pPr marL="469265" marR="5080" indent="-456565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8.5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million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deaths could be prevented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over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10 years 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if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sodium intake were reduced by</a:t>
            </a:r>
            <a:r>
              <a:rPr sz="2600" spc="-4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15%.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6502" y="659306"/>
            <a:ext cx="46513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Sources </a:t>
            </a:r>
            <a:r>
              <a:rPr spc="-5" dirty="0"/>
              <a:t>of </a:t>
            </a:r>
            <a:r>
              <a:rPr spc="-10" dirty="0"/>
              <a:t>Sodium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" dirty="0"/>
              <a:t>63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65128" y="1650795"/>
            <a:ext cx="7765415" cy="35134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111760" indent="-457200">
              <a:lnSpc>
                <a:spcPct val="100000"/>
              </a:lnSpc>
              <a:spcBef>
                <a:spcPts val="105"/>
              </a:spcBef>
              <a:buChar char="•"/>
              <a:tabLst>
                <a:tab pos="469900" algn="l"/>
                <a:tab pos="470534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People are unaware of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how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much dietary</a:t>
            </a:r>
            <a:r>
              <a:rPr sz="2600" spc="-6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sodium 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they are</a:t>
            </a:r>
            <a:r>
              <a:rPr sz="2600" spc="-1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eating.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39A6"/>
              </a:buClr>
              <a:buFont typeface="Arial"/>
              <a:buChar char="•"/>
            </a:pPr>
            <a:endParaRPr sz="375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buChar char="•"/>
              <a:tabLst>
                <a:tab pos="469900" algn="l"/>
                <a:tab pos="470534" algn="l"/>
              </a:tabLst>
            </a:pP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In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the U.S.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75%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of sodium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consumed comes</a:t>
            </a:r>
            <a:r>
              <a:rPr sz="2600" spc="-114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from 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processed and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restaurant</a:t>
            </a:r>
            <a:r>
              <a:rPr sz="2600" spc="-6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foods.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39A6"/>
              </a:buClr>
              <a:buFont typeface="Arial"/>
              <a:buChar char="•"/>
            </a:pPr>
            <a:endParaRPr sz="3750">
              <a:latin typeface="Times New Roman"/>
              <a:cs typeface="Times New Roman"/>
            </a:endParaRPr>
          </a:p>
          <a:p>
            <a:pPr marL="469265" marR="319405" indent="-456565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In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China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and Japan, 75%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of sodium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consumed  comes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from cooking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with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high sodium</a:t>
            </a:r>
            <a:r>
              <a:rPr sz="2600" spc="-7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products.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9874" y="659203"/>
            <a:ext cx="7285355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90955" marR="5080" indent="-127889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Recommendations and</a:t>
            </a:r>
            <a:r>
              <a:rPr spc="-85" dirty="0"/>
              <a:t> </a:t>
            </a:r>
            <a:r>
              <a:rPr spc="-10" dirty="0"/>
              <a:t>Actual  </a:t>
            </a:r>
            <a:r>
              <a:rPr spc="-5" dirty="0"/>
              <a:t>Intakes</a:t>
            </a:r>
            <a:r>
              <a:rPr spc="15" dirty="0"/>
              <a:t> </a:t>
            </a:r>
            <a:r>
              <a:rPr spc="-45" dirty="0"/>
              <a:t>WHO/PAHO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58193"/>
            <a:ext cx="7929880" cy="379539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3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Recommendations</a:t>
            </a:r>
            <a:endParaRPr sz="2600" dirty="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535"/>
              </a:spcBef>
              <a:buSzPct val="68181"/>
              <a:buChar char="•"/>
              <a:tabLst>
                <a:tab pos="756285" algn="l"/>
                <a:tab pos="756920" algn="l"/>
                <a:tab pos="3300729" algn="l"/>
              </a:tabLst>
            </a:pP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A population salt intake of less than 5 grams or  approximately 2,000 milligrams of sodium, per person per  day is recommended to reach national targets or in their  absence.</a:t>
            </a:r>
            <a:r>
              <a:rPr sz="2200" spc="-2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This</a:t>
            </a:r>
            <a:r>
              <a:rPr sz="2200" spc="1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level	was recommended for the prevention  of cardiovascular</a:t>
            </a:r>
            <a:r>
              <a:rPr sz="2200" spc="1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diseases.</a:t>
            </a:r>
            <a:endParaRPr sz="22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20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Actual</a:t>
            </a:r>
            <a:r>
              <a:rPr sz="2600" spc="-1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Intake</a:t>
            </a:r>
            <a:endParaRPr sz="2600" dirty="0">
              <a:latin typeface="Arial"/>
              <a:cs typeface="Arial"/>
            </a:endParaRPr>
          </a:p>
          <a:p>
            <a:pPr marL="699770" marR="39370" lvl="1" indent="-342900">
              <a:lnSpc>
                <a:spcPct val="100000"/>
              </a:lnSpc>
              <a:spcBef>
                <a:spcPts val="530"/>
              </a:spcBef>
              <a:buSzPct val="68181"/>
              <a:buChar char="•"/>
              <a:tabLst>
                <a:tab pos="699770" algn="l"/>
                <a:tab pos="700405" algn="l"/>
                <a:tab pos="1601470" algn="l"/>
                <a:tab pos="4523105" algn="l"/>
                <a:tab pos="6809740" algn="l"/>
              </a:tabLst>
            </a:pP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Latest	global</a:t>
            </a:r>
            <a:r>
              <a:rPr sz="2200" spc="1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estimates</a:t>
            </a:r>
            <a:r>
              <a:rPr sz="2200" spc="2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show	that average sodium intake  varies	from 2,000 to 7,200 milligrams</a:t>
            </a:r>
            <a:r>
              <a:rPr sz="2200" spc="12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of</a:t>
            </a:r>
            <a:r>
              <a:rPr sz="2200" spc="1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sodium	per  person per</a:t>
            </a:r>
            <a:r>
              <a:rPr sz="2200" spc="1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0039A6"/>
                </a:solidFill>
                <a:latin typeface="Arial"/>
                <a:cs typeface="Arial"/>
              </a:rPr>
              <a:t>day.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3232" y="5613260"/>
            <a:ext cx="1676397" cy="8297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15137" y="5694887"/>
            <a:ext cx="1809749" cy="737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" dirty="0"/>
              <a:t>64</a:t>
            </a:fld>
            <a:endParaRPr spc="-5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1882" y="659306"/>
            <a:ext cx="59378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Raised </a:t>
            </a:r>
            <a:r>
              <a:rPr spc="-70" dirty="0"/>
              <a:t>Total</a:t>
            </a:r>
            <a:r>
              <a:rPr spc="-35" dirty="0"/>
              <a:t> </a:t>
            </a:r>
            <a:r>
              <a:rPr spc="-5" dirty="0"/>
              <a:t>Cholesterol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5628" y="1560174"/>
            <a:ext cx="8030209" cy="207137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2200" b="1" spc="-5" dirty="0">
                <a:solidFill>
                  <a:srgbClr val="0039A6"/>
                </a:solidFill>
                <a:latin typeface="Arial"/>
                <a:cs typeface="Arial"/>
              </a:rPr>
              <a:t>HDL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: High density lipoproteins; often called “good</a:t>
            </a:r>
            <a:r>
              <a:rPr sz="2200" spc="9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cholesterol”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200" b="1" spc="-5" dirty="0">
                <a:solidFill>
                  <a:srgbClr val="0039A6"/>
                </a:solidFill>
                <a:latin typeface="Arial"/>
                <a:cs typeface="Arial"/>
              </a:rPr>
              <a:t>LDL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: Low density lipoproteins; often called “bad</a:t>
            </a:r>
            <a:r>
              <a:rPr sz="2200" spc="8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cholesterol”</a:t>
            </a:r>
            <a:endParaRPr sz="2200">
              <a:latin typeface="Arial"/>
              <a:cs typeface="Arial"/>
            </a:endParaRPr>
          </a:p>
          <a:p>
            <a:pPr marL="12700" marR="690245">
              <a:lnSpc>
                <a:spcPct val="105900"/>
              </a:lnSpc>
              <a:spcBef>
                <a:spcPts val="540"/>
              </a:spcBef>
            </a:pPr>
            <a:r>
              <a:rPr sz="2200" b="1" spc="-5" dirty="0">
                <a:solidFill>
                  <a:srgbClr val="0039A6"/>
                </a:solidFill>
                <a:latin typeface="Arial"/>
                <a:cs typeface="Arial"/>
              </a:rPr>
              <a:t>VLDL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: </a:t>
            </a:r>
            <a:r>
              <a:rPr sz="2200" spc="-35" dirty="0">
                <a:solidFill>
                  <a:srgbClr val="0039A6"/>
                </a:solidFill>
                <a:latin typeface="Arial"/>
                <a:cs typeface="Arial"/>
              </a:rPr>
              <a:t>Very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low density lipoproteins; has highest amount of  triglycerides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200" b="1" spc="-15" dirty="0">
                <a:solidFill>
                  <a:srgbClr val="0039A6"/>
                </a:solidFill>
                <a:latin typeface="Arial"/>
                <a:cs typeface="Arial"/>
              </a:rPr>
              <a:t>Triglycerides</a:t>
            </a:r>
            <a:r>
              <a:rPr sz="2200" spc="-15" dirty="0">
                <a:solidFill>
                  <a:srgbClr val="0039A6"/>
                </a:solidFill>
                <a:latin typeface="Arial"/>
                <a:cs typeface="Arial"/>
              </a:rPr>
              <a:t>: </a:t>
            </a:r>
            <a:r>
              <a:rPr sz="2200" spc="-35" dirty="0">
                <a:solidFill>
                  <a:srgbClr val="0039A6"/>
                </a:solidFill>
                <a:latin typeface="Arial"/>
                <a:cs typeface="Arial"/>
              </a:rPr>
              <a:t>Type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of fat found in your blood (stored in fat</a:t>
            </a:r>
            <a:r>
              <a:rPr sz="2200" spc="19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cells)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7707" y="3814777"/>
            <a:ext cx="3962397" cy="20832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60087" y="3814347"/>
            <a:ext cx="2938715" cy="22083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" dirty="0"/>
              <a:t>65</a:t>
            </a:fld>
            <a:endParaRPr spc="-5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80005" marR="5080" indent="-222504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Global Burden of Raised </a:t>
            </a:r>
            <a:r>
              <a:rPr spc="-70" dirty="0"/>
              <a:t>Total  </a:t>
            </a:r>
            <a:r>
              <a:rPr spc="-5" dirty="0"/>
              <a:t>Cholesterol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" dirty="0"/>
              <a:t>66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65628" y="1650795"/>
            <a:ext cx="7967345" cy="3867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marR="268605" indent="-456565">
              <a:lnSpc>
                <a:spcPct val="10000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In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2008,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global prevalence of raised total  cholesterol among adults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(≥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5.0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mmol/l)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was 39%  (37% for males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and 40%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for</a:t>
            </a:r>
            <a:r>
              <a:rPr sz="2600" spc="-6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females).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39A6"/>
              </a:buClr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Estimated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to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cause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2.6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million</a:t>
            </a:r>
            <a:r>
              <a:rPr sz="2600" spc="-4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deaths.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39A6"/>
              </a:buClr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spcBef>
                <a:spcPts val="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What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is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the prevalence of raised total cholesterol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in 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your</a:t>
            </a:r>
            <a:r>
              <a:rPr sz="2600" spc="-2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country?</a:t>
            </a:r>
            <a:endParaRPr sz="2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Search the WHO Global Health Observatory</a:t>
            </a:r>
            <a:r>
              <a:rPr sz="2200" spc="7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website:</a:t>
            </a:r>
            <a:endParaRPr sz="2200">
              <a:latin typeface="Arial"/>
              <a:cs typeface="Arial"/>
            </a:endParaRPr>
          </a:p>
          <a:p>
            <a:pPr marL="434340">
              <a:lnSpc>
                <a:spcPct val="100000"/>
              </a:lnSpc>
            </a:pPr>
            <a:r>
              <a:rPr sz="2200" b="1" spc="-5" dirty="0">
                <a:solidFill>
                  <a:srgbClr val="0039A6"/>
                </a:solidFill>
                <a:latin typeface="Arial"/>
                <a:cs typeface="Arial"/>
                <a:hlinkClick r:id="rId2"/>
              </a:rPr>
              <a:t>http://www.who.int/gho/ncd/risk_factors/en/index.html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28645" marR="5080" indent="-304355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Raised </a:t>
            </a:r>
            <a:r>
              <a:rPr spc="-70" dirty="0"/>
              <a:t>Total </a:t>
            </a:r>
            <a:r>
              <a:rPr spc="-5" dirty="0"/>
              <a:t>Cholesterol: Health  Effects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" dirty="0"/>
              <a:t>67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6154928"/>
            <a:ext cx="40195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  <a:hlinkClick r:id="rId2"/>
              </a:rPr>
              <a:t>http://www.who.int/gho/ncd/risk_factors/cholesterol_text/en/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5628" y="1570196"/>
            <a:ext cx="8030845" cy="3386454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3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Increases risks of heart disease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and</a:t>
            </a:r>
            <a:r>
              <a:rPr sz="2600" spc="-7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stroke</a:t>
            </a:r>
            <a:endParaRPr sz="2600">
              <a:latin typeface="Arial"/>
              <a:cs typeface="Arial"/>
            </a:endParaRPr>
          </a:p>
          <a:p>
            <a:pPr marL="756285" marR="292100" lvl="1" indent="-286385">
              <a:lnSpc>
                <a:spcPct val="100000"/>
              </a:lnSpc>
              <a:spcBef>
                <a:spcPts val="535"/>
              </a:spcBef>
              <a:buChar char="•"/>
              <a:tabLst>
                <a:tab pos="756285" algn="l"/>
                <a:tab pos="756920" algn="l"/>
              </a:tabLst>
            </a:pPr>
            <a:r>
              <a:rPr sz="2200" spc="-25" dirty="0">
                <a:solidFill>
                  <a:srgbClr val="0039A6"/>
                </a:solidFill>
                <a:latin typeface="Arial"/>
                <a:cs typeface="Arial"/>
              </a:rPr>
              <a:t>Globally,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1/3 of ischaemic heart disease is attributable to  high cholesterol</a:t>
            </a:r>
            <a:endParaRPr sz="22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525"/>
              </a:spcBef>
              <a:buChar char="•"/>
              <a:tabLst>
                <a:tab pos="756285" algn="l"/>
                <a:tab pos="756920" algn="l"/>
              </a:tabLst>
            </a:pP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A 10% reduction in serum cholesterol in </a:t>
            </a:r>
            <a:r>
              <a:rPr sz="2200" spc="-10" dirty="0">
                <a:solidFill>
                  <a:srgbClr val="0039A6"/>
                </a:solidFill>
                <a:latin typeface="Arial"/>
                <a:cs typeface="Arial"/>
              </a:rPr>
              <a:t>men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aged 40 has  been reported to result in a 50% reduction in heart disease  within 5</a:t>
            </a:r>
            <a:r>
              <a:rPr sz="220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years</a:t>
            </a:r>
            <a:endParaRPr sz="2200">
              <a:latin typeface="Arial"/>
              <a:cs typeface="Arial"/>
            </a:endParaRPr>
          </a:p>
          <a:p>
            <a:pPr marL="756285" marR="643255" lvl="1" indent="-286385" algn="just">
              <a:lnSpc>
                <a:spcPct val="100000"/>
              </a:lnSpc>
              <a:spcBef>
                <a:spcPts val="530"/>
              </a:spcBef>
              <a:buChar char="•"/>
              <a:tabLst>
                <a:tab pos="756920" algn="l"/>
              </a:tabLst>
            </a:pP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A 10% reduction in serum cholesterol in </a:t>
            </a:r>
            <a:r>
              <a:rPr sz="2200" spc="-10" dirty="0">
                <a:solidFill>
                  <a:srgbClr val="0039A6"/>
                </a:solidFill>
                <a:latin typeface="Arial"/>
                <a:cs typeface="Arial"/>
              </a:rPr>
              <a:t>men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aged 70  years can result in an average 20% reduction in heart  disease occurrence in the next 5</a:t>
            </a:r>
            <a:r>
              <a:rPr sz="2200" spc="4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years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3130" y="659306"/>
            <a:ext cx="42583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Elevated</a:t>
            </a:r>
            <a:r>
              <a:rPr spc="-70" dirty="0"/>
              <a:t> </a:t>
            </a:r>
            <a:r>
              <a:rPr spc="-5" dirty="0"/>
              <a:t>Glucose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" dirty="0"/>
              <a:t>68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65628" y="1572158"/>
            <a:ext cx="7676515" cy="137287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20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Sugar produces fuel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and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energy for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our</a:t>
            </a:r>
            <a:r>
              <a:rPr sz="2600" spc="-5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cells</a:t>
            </a:r>
            <a:endParaRPr sz="260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Insulin helps control the amount of glucose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in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our  bodies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4975" marR="5080" indent="-217360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Global Burden of Elevated  </a:t>
            </a:r>
            <a:r>
              <a:rPr spc="-10" dirty="0"/>
              <a:t>Glucose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" dirty="0"/>
              <a:t>69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65628" y="1650795"/>
            <a:ext cx="7743190" cy="2165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36830" indent="-457200">
              <a:lnSpc>
                <a:spcPct val="10000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In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2004,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it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was estimated that elevated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glucose 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resulted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in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3.4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million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deaths (5.8% of all</a:t>
            </a:r>
            <a:r>
              <a:rPr sz="2600" spc="1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deaths).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39A6"/>
              </a:buClr>
              <a:buFont typeface="Arial"/>
              <a:buChar char="•"/>
            </a:pPr>
            <a:endParaRPr sz="375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spcBef>
                <a:spcPts val="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spc="-25" dirty="0">
                <a:solidFill>
                  <a:srgbClr val="0039A6"/>
                </a:solidFill>
                <a:latin typeface="Arial"/>
                <a:cs typeface="Arial"/>
              </a:rPr>
              <a:t>Globally,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approximately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9%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of adults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aged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25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and  over had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elevated blood glucose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in</a:t>
            </a:r>
            <a:r>
              <a:rPr sz="2600" spc="-7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2008.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5502" y="354506"/>
            <a:ext cx="54140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Common </a:t>
            </a:r>
            <a:r>
              <a:rPr spc="-5" dirty="0"/>
              <a:t>Risk</a:t>
            </a:r>
            <a:r>
              <a:rPr spc="-30" dirty="0"/>
              <a:t> </a:t>
            </a:r>
            <a:r>
              <a:rPr spc="-5" dirty="0"/>
              <a:t>Factors</a:t>
            </a:r>
          </a:p>
        </p:txBody>
      </p:sp>
      <p:sp>
        <p:nvSpPr>
          <p:cNvPr id="3" name="object 3"/>
          <p:cNvSpPr/>
          <p:nvPr/>
        </p:nvSpPr>
        <p:spPr>
          <a:xfrm>
            <a:off x="1000915" y="1189829"/>
            <a:ext cx="6854825" cy="5141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ts val="1425"/>
              </a:lnSpc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7754" y="354506"/>
            <a:ext cx="4427220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1334" marR="5080" indent="-50927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Elevated </a:t>
            </a:r>
            <a:r>
              <a:rPr spc="-10" dirty="0"/>
              <a:t>Glucose:  </a:t>
            </a:r>
            <a:r>
              <a:rPr spc="-5" dirty="0"/>
              <a:t>Health</a:t>
            </a:r>
            <a:r>
              <a:rPr spc="-15" dirty="0"/>
              <a:t> </a:t>
            </a:r>
            <a:r>
              <a:rPr spc="-5" dirty="0"/>
              <a:t>Effects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" dirty="0"/>
              <a:t>70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65628" y="1650795"/>
            <a:ext cx="7693659" cy="3641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1052830" indent="-457200">
              <a:lnSpc>
                <a:spcPct val="10000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Elevated glucose levels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can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lead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to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type 2  diabetes.</a:t>
            </a:r>
            <a:endParaRPr sz="2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30"/>
              </a:spcBef>
              <a:buChar char="•"/>
              <a:tabLst>
                <a:tab pos="756285" algn="l"/>
                <a:tab pos="756920" algn="l"/>
              </a:tabLst>
            </a:pP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Diabetes: leading cause of renal</a:t>
            </a:r>
            <a:r>
              <a:rPr sz="2200" spc="3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failure</a:t>
            </a:r>
            <a:endParaRPr sz="2200">
              <a:latin typeface="Arial"/>
              <a:cs typeface="Arial"/>
            </a:endParaRPr>
          </a:p>
          <a:p>
            <a:pPr marL="756285" marR="416559" lvl="1" indent="-286385">
              <a:lnSpc>
                <a:spcPct val="100000"/>
              </a:lnSpc>
              <a:spcBef>
                <a:spcPts val="525"/>
              </a:spcBef>
              <a:buChar char="•"/>
              <a:tabLst>
                <a:tab pos="756285" algn="l"/>
                <a:tab pos="756920" algn="l"/>
              </a:tabLst>
            </a:pP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Lower limb amputations are at least 10 times more  </a:t>
            </a:r>
            <a:r>
              <a:rPr sz="2200" spc="-10" dirty="0">
                <a:solidFill>
                  <a:srgbClr val="0039A6"/>
                </a:solidFill>
                <a:latin typeface="Arial"/>
                <a:cs typeface="Arial"/>
              </a:rPr>
              <a:t>common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in people with diabetes than in non-diabetic  people</a:t>
            </a:r>
            <a:endParaRPr sz="2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0039A6"/>
              </a:buClr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spcBef>
                <a:spcPts val="160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Raised glucose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is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a major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cause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of heart</a:t>
            </a:r>
            <a:r>
              <a:rPr sz="2600" spc="-8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disease  and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renal</a:t>
            </a:r>
            <a:r>
              <a:rPr sz="2600" spc="-1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disease.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2174" y="659306"/>
            <a:ext cx="58388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Overweight and</a:t>
            </a:r>
            <a:r>
              <a:rPr spc="15" dirty="0"/>
              <a:t> </a:t>
            </a:r>
            <a:r>
              <a:rPr spc="-5" dirty="0"/>
              <a:t>Obesity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" dirty="0"/>
              <a:t>71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6154928"/>
            <a:ext cx="4606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39A6"/>
                </a:solidFill>
                <a:latin typeface="Arial"/>
                <a:cs typeface="Arial"/>
              </a:rPr>
              <a:t>1.</a:t>
            </a:r>
            <a:r>
              <a:rPr sz="1200" spc="10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39A6"/>
                </a:solidFill>
                <a:latin typeface="Arial"/>
                <a:cs typeface="Arial"/>
                <a:hlinkClick r:id="rId2"/>
              </a:rPr>
              <a:t>http://www.who.int/dietphysicalactivity/childhood_what/en/index.ht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5628" y="1652319"/>
            <a:ext cx="7404100" cy="448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Overweight and obesity are defined as ''abnormal </a:t>
            </a:r>
            <a:r>
              <a:rPr sz="2400" spc="-10" dirty="0">
                <a:solidFill>
                  <a:srgbClr val="0039A6"/>
                </a:solidFill>
                <a:latin typeface="Arial"/>
                <a:cs typeface="Arial"/>
              </a:rPr>
              <a:t>or 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excessive fat accumulation that presents a risk </a:t>
            </a:r>
            <a:r>
              <a:rPr sz="2400" dirty="0">
                <a:solidFill>
                  <a:srgbClr val="0039A6"/>
                </a:solidFill>
                <a:latin typeface="Arial"/>
                <a:cs typeface="Arial"/>
              </a:rPr>
              <a:t>to 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health.”</a:t>
            </a:r>
            <a:r>
              <a:rPr sz="2400" spc="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(1)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BMI </a:t>
            </a:r>
            <a:r>
              <a:rPr sz="2400" dirty="0">
                <a:solidFill>
                  <a:srgbClr val="0039A6"/>
                </a:solidFill>
                <a:latin typeface="Arial"/>
                <a:cs typeface="Arial"/>
              </a:rPr>
              <a:t>-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the Body Mass</a:t>
            </a:r>
            <a:r>
              <a:rPr sz="2400" spc="-2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Index</a:t>
            </a:r>
            <a:endParaRPr sz="2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775"/>
              </a:spcBef>
            </a:pPr>
            <a:r>
              <a:rPr sz="2200" i="1" spc="-10" dirty="0">
                <a:solidFill>
                  <a:srgbClr val="0039A6"/>
                </a:solidFill>
                <a:latin typeface="Arial"/>
                <a:cs typeface="Arial"/>
              </a:rPr>
              <a:t>BMI </a:t>
            </a:r>
            <a:r>
              <a:rPr sz="2200" i="1" spc="-5" dirty="0">
                <a:solidFill>
                  <a:srgbClr val="0039A6"/>
                </a:solidFill>
                <a:latin typeface="Arial"/>
                <a:cs typeface="Arial"/>
              </a:rPr>
              <a:t>= (weight in kg)/(height in meters,</a:t>
            </a:r>
            <a:r>
              <a:rPr sz="2200" i="1" spc="9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0039A6"/>
                </a:solidFill>
                <a:latin typeface="Arial"/>
                <a:cs typeface="Arial"/>
              </a:rPr>
              <a:t>squared)</a:t>
            </a:r>
            <a:endParaRPr sz="22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565"/>
              </a:spcBef>
            </a:pPr>
            <a:r>
              <a:rPr sz="2200" i="1" spc="-5" dirty="0">
                <a:solidFill>
                  <a:srgbClr val="0039A6"/>
                </a:solidFill>
                <a:latin typeface="Arial"/>
                <a:cs typeface="Arial"/>
              </a:rPr>
              <a:t>-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Between 25 and 29.9 indicates</a:t>
            </a:r>
            <a:r>
              <a:rPr sz="2200" spc="3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overweight</a:t>
            </a:r>
            <a:endParaRPr sz="22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530"/>
              </a:spcBef>
            </a:pP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- 30 or higher indicates</a:t>
            </a:r>
            <a:r>
              <a:rPr sz="2200" spc="2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obesity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Skinfold Thickness</a:t>
            </a:r>
            <a:r>
              <a:rPr sz="2400" spc="-4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0039A6"/>
                </a:solidFill>
                <a:latin typeface="Arial"/>
                <a:cs typeface="Arial"/>
              </a:rPr>
              <a:t>Test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039A6"/>
                </a:solidFill>
                <a:latin typeface="Arial"/>
                <a:cs typeface="Arial"/>
              </a:rPr>
              <a:t>Waist-to-Hip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Circumference</a:t>
            </a:r>
            <a:r>
              <a:rPr sz="2400" spc="1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Ratio</a:t>
            </a:r>
            <a:endParaRPr sz="24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520"/>
              </a:spcBef>
              <a:buChar char="‒"/>
              <a:tabLst>
                <a:tab pos="1155700" algn="l"/>
              </a:tabLst>
            </a:pPr>
            <a:r>
              <a:rPr sz="2200" spc="-10" dirty="0">
                <a:solidFill>
                  <a:srgbClr val="0039A6"/>
                </a:solidFill>
                <a:latin typeface="Arial"/>
                <a:cs typeface="Arial"/>
              </a:rPr>
              <a:t>Men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&gt; 102 cm are considered high</a:t>
            </a:r>
            <a:r>
              <a:rPr sz="2200" spc="6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risk</a:t>
            </a:r>
            <a:endParaRPr sz="22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530"/>
              </a:spcBef>
              <a:buChar char="‒"/>
              <a:tabLst>
                <a:tab pos="1155700" algn="l"/>
              </a:tabLst>
            </a:pPr>
            <a:r>
              <a:rPr sz="2200" spc="-15" dirty="0">
                <a:solidFill>
                  <a:srgbClr val="0039A6"/>
                </a:solidFill>
                <a:latin typeface="Arial"/>
                <a:cs typeface="Arial"/>
              </a:rPr>
              <a:t>Women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&gt; 88 cm are considered high</a:t>
            </a:r>
            <a:r>
              <a:rPr sz="2200" spc="7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risk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1175" y="659306"/>
            <a:ext cx="55568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Metabolic Risk</a:t>
            </a:r>
            <a:r>
              <a:rPr spc="-35" dirty="0"/>
              <a:t> </a:t>
            </a:r>
            <a:r>
              <a:rPr spc="-5" dirty="0"/>
              <a:t>Factors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ts val="1425"/>
              </a:lnSpc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6154928"/>
            <a:ext cx="40335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  <a:hlinkClick r:id="rId2"/>
              </a:rPr>
              <a:t>http://www.who.int/nmh/events/2012/discussion_paper3.pdf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5628" y="1611171"/>
            <a:ext cx="7541895" cy="397446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469900" marR="123825" indent="-457200">
              <a:lnSpc>
                <a:spcPts val="2810"/>
              </a:lnSpc>
              <a:spcBef>
                <a:spcPts val="45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“Metabolic" refers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to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the biochemical</a:t>
            </a:r>
            <a:r>
              <a:rPr sz="2600" spc="-8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processes 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involved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in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the body's normal</a:t>
            </a:r>
            <a:r>
              <a:rPr sz="2600" spc="-5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functioning</a:t>
            </a:r>
            <a:endParaRPr sz="2600">
              <a:latin typeface="Arial"/>
              <a:cs typeface="Arial"/>
            </a:endParaRPr>
          </a:p>
          <a:p>
            <a:pPr marL="469900" marR="375920" indent="-457200">
              <a:lnSpc>
                <a:spcPts val="2810"/>
              </a:lnSpc>
              <a:spcBef>
                <a:spcPts val="620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Behaviors (modifiable risk factors)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can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lead</a:t>
            </a:r>
            <a:r>
              <a:rPr sz="2600" spc="-10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to 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metabolic/physiologic</a:t>
            </a:r>
            <a:r>
              <a:rPr sz="2600" spc="-1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changes.</a:t>
            </a:r>
            <a:endParaRPr sz="2600">
              <a:latin typeface="Arial"/>
              <a:cs typeface="Arial"/>
            </a:endParaRPr>
          </a:p>
          <a:p>
            <a:pPr marL="469900" marR="5080" indent="-457200">
              <a:lnSpc>
                <a:spcPts val="2810"/>
              </a:lnSpc>
              <a:spcBef>
                <a:spcPts val="620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WHO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has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prioritized the following four</a:t>
            </a:r>
            <a:r>
              <a:rPr sz="2600" spc="-9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metabolic  risk</a:t>
            </a:r>
            <a:r>
              <a:rPr sz="2600" spc="-1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factors:</a:t>
            </a:r>
            <a:endParaRPr sz="2600">
              <a:latin typeface="Arial"/>
              <a:cs typeface="Arial"/>
            </a:endParaRPr>
          </a:p>
          <a:p>
            <a:pPr marL="957580" lvl="1" indent="-426720">
              <a:lnSpc>
                <a:spcPct val="100000"/>
              </a:lnSpc>
              <a:spcBef>
                <a:spcPts val="250"/>
              </a:spcBef>
              <a:buChar char="‒"/>
              <a:tabLst>
                <a:tab pos="956944" algn="l"/>
                <a:tab pos="95758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Raised blood</a:t>
            </a:r>
            <a:r>
              <a:rPr sz="2400" spc="5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pressure</a:t>
            </a:r>
            <a:endParaRPr sz="2400">
              <a:latin typeface="Arial"/>
              <a:cs typeface="Arial"/>
            </a:endParaRPr>
          </a:p>
          <a:p>
            <a:pPr marL="957580" lvl="1" indent="-426720">
              <a:lnSpc>
                <a:spcPct val="100000"/>
              </a:lnSpc>
              <a:spcBef>
                <a:spcPts val="290"/>
              </a:spcBef>
              <a:buChar char="‒"/>
              <a:tabLst>
                <a:tab pos="956944" algn="l"/>
                <a:tab pos="957580" algn="l"/>
                <a:tab pos="2077085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Raised	total</a:t>
            </a:r>
            <a:r>
              <a:rPr sz="2400" spc="-2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cholesterol</a:t>
            </a:r>
            <a:endParaRPr sz="2400">
              <a:latin typeface="Arial"/>
              <a:cs typeface="Arial"/>
            </a:endParaRPr>
          </a:p>
          <a:p>
            <a:pPr marL="957580" lvl="1" indent="-426720">
              <a:lnSpc>
                <a:spcPct val="100000"/>
              </a:lnSpc>
              <a:spcBef>
                <a:spcPts val="285"/>
              </a:spcBef>
              <a:buChar char="‒"/>
              <a:tabLst>
                <a:tab pos="956944" algn="l"/>
                <a:tab pos="95758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Elevated</a:t>
            </a:r>
            <a:r>
              <a:rPr sz="2400" spc="2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glucose</a:t>
            </a:r>
            <a:endParaRPr sz="2400">
              <a:latin typeface="Arial"/>
              <a:cs typeface="Arial"/>
            </a:endParaRPr>
          </a:p>
          <a:p>
            <a:pPr marL="957580" lvl="1" indent="-426720">
              <a:lnSpc>
                <a:spcPct val="100000"/>
              </a:lnSpc>
              <a:spcBef>
                <a:spcPts val="290"/>
              </a:spcBef>
              <a:buChar char="‒"/>
              <a:tabLst>
                <a:tab pos="956944" algn="l"/>
                <a:tab pos="95758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Overweight and</a:t>
            </a:r>
            <a:r>
              <a:rPr sz="2400" spc="3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obesity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80832" y="570864"/>
            <a:ext cx="60185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solidFill>
                  <a:srgbClr val="0039A6"/>
                </a:solidFill>
                <a:latin typeface="Arial"/>
                <a:cs typeface="Arial"/>
              </a:rPr>
              <a:t>FOUR </a:t>
            </a:r>
            <a:r>
              <a:rPr sz="4400" b="1" dirty="0">
                <a:solidFill>
                  <a:srgbClr val="0039A6"/>
                </a:solidFill>
                <a:latin typeface="Arial"/>
                <a:cs typeface="Arial"/>
              </a:rPr>
              <a:t>LEADING</a:t>
            </a:r>
            <a:r>
              <a:rPr sz="4400" b="1" spc="-7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4400" b="1" dirty="0" smtClean="0">
                <a:solidFill>
                  <a:srgbClr val="0039A6"/>
                </a:solidFill>
                <a:latin typeface="Arial"/>
                <a:cs typeface="Arial"/>
              </a:rPr>
              <a:t>NCD</a:t>
            </a:r>
            <a:r>
              <a:rPr lang="en-US" sz="4400" b="1" dirty="0" smtClean="0">
                <a:solidFill>
                  <a:srgbClr val="0039A6"/>
                </a:solidFill>
                <a:latin typeface="Arial"/>
                <a:cs typeface="Arial"/>
              </a:rPr>
              <a:t>s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ts val="1425"/>
              </a:lnSpc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936" y="1447800"/>
            <a:ext cx="6204321" cy="465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9A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1818</TotalTime>
  <Words>3132</Words>
  <Application>Microsoft Office PowerPoint</Application>
  <PresentationFormat>On-screen Show (4:3)</PresentationFormat>
  <Paragraphs>607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5" baseType="lpstr">
      <vt:lpstr>Arial</vt:lpstr>
      <vt:lpstr>Calibri</vt:lpstr>
      <vt:lpstr>Times New Roman</vt:lpstr>
      <vt:lpstr>Office Theme</vt:lpstr>
      <vt:lpstr>PowerPoint Presentation</vt:lpstr>
      <vt:lpstr>Objectives</vt:lpstr>
      <vt:lpstr>Types of NCDs</vt:lpstr>
      <vt:lpstr>Risk Factor: Definition</vt:lpstr>
      <vt:lpstr>Modifiable Risk Factor</vt:lpstr>
      <vt:lpstr>Non-Modifiable Risk Factor</vt:lpstr>
      <vt:lpstr>Common Risk Factors</vt:lpstr>
      <vt:lpstr>Metabolic Risk Factors</vt:lpstr>
      <vt:lpstr>PowerPoint Presentation</vt:lpstr>
      <vt:lpstr>WHO Website</vt:lpstr>
      <vt:lpstr>Cardiovascular Disease:  Definition</vt:lpstr>
      <vt:lpstr>Cardiovascular Disease:  Definition (cont.)</vt:lpstr>
      <vt:lpstr>Global Burden of Cardiovascular  Disease</vt:lpstr>
      <vt:lpstr>Cardiovascular Disease: Risk  Factors</vt:lpstr>
      <vt:lpstr>Diabetes: Definition</vt:lpstr>
      <vt:lpstr>Diabetes: Definition</vt:lpstr>
      <vt:lpstr>Diabetes: Burden of Disease</vt:lpstr>
      <vt:lpstr>Diabetes: Risk Factors</vt:lpstr>
      <vt:lpstr>Cancer: Definition</vt:lpstr>
      <vt:lpstr>Cancer: Definition (cont.)</vt:lpstr>
      <vt:lpstr>Global Burden of Cancer</vt:lpstr>
      <vt:lpstr>Cancer Epidemiology</vt:lpstr>
      <vt:lpstr>Cervical Cancer: Definition</vt:lpstr>
      <vt:lpstr>Cervical Cancer Estimated age-standardised rates (World) per 100,000</vt:lpstr>
      <vt:lpstr>Cervical Cancer: Risk Factors</vt:lpstr>
      <vt:lpstr>Lung Cancer: Definition</vt:lpstr>
      <vt:lpstr>Lung Cancer Incidence and Mortality in 2008: Both Sexes</vt:lpstr>
      <vt:lpstr>Lung Cancer: Risk Factors</vt:lpstr>
      <vt:lpstr>Breast Cancer: Definition</vt:lpstr>
      <vt:lpstr>Breast Cancer Incidence and Mortality in 2008: Both Sexes</vt:lpstr>
      <vt:lpstr>Breast Cancer: Risk Factors</vt:lpstr>
      <vt:lpstr>Prostate Cancer</vt:lpstr>
      <vt:lpstr>Prostate Cancer Incidence and Mortality in 2008: Total Population</vt:lpstr>
      <vt:lpstr>Colorectal Cancer</vt:lpstr>
      <vt:lpstr>Colorectal Cancer Incidence and Mortality in 2008: Both Sexes</vt:lpstr>
      <vt:lpstr>PowerPoint Presentation</vt:lpstr>
      <vt:lpstr>Global Burden of Chronic  Respiratory Disease</vt:lpstr>
      <vt:lpstr>Chronic Respiratory Diseases: Shared  Risk Factors</vt:lpstr>
      <vt:lpstr>Why Risk Factors?</vt:lpstr>
      <vt:lpstr>Risk Factor Surveillance</vt:lpstr>
      <vt:lpstr>Deaths attributed to 19 leading risk  factors, by country income level, 2004</vt:lpstr>
      <vt:lpstr>Tobacco Use</vt:lpstr>
      <vt:lpstr>Global Adult Tobacco Survey</vt:lpstr>
      <vt:lpstr>Tobacco Use: Health Effects</vt:lpstr>
      <vt:lpstr>Tobacco Use: Health Effects (cont.)</vt:lpstr>
      <vt:lpstr>PowerPoint Presentation</vt:lpstr>
      <vt:lpstr>Global Changes in Diet</vt:lpstr>
      <vt:lpstr>Unhealthy Diet: Health Effects</vt:lpstr>
      <vt:lpstr>PowerPoint Presentation</vt:lpstr>
      <vt:lpstr>Global Changes in Physical  Activity</vt:lpstr>
      <vt:lpstr>Global Changes in Physical  Activity (cont.)</vt:lpstr>
      <vt:lpstr>Physical Activity: Health  Effects</vt:lpstr>
      <vt:lpstr>PowerPoint Presentation</vt:lpstr>
      <vt:lpstr>Global Alcohol Consumption</vt:lpstr>
      <vt:lpstr>Global Alcohol Consumption</vt:lpstr>
      <vt:lpstr>Use of Alcohol:  Definitions</vt:lpstr>
      <vt:lpstr>Alcohol Use: Effects</vt:lpstr>
      <vt:lpstr>Metabolic Risk Factors</vt:lpstr>
      <vt:lpstr>Raised Blood Pressure</vt:lpstr>
      <vt:lpstr>High Blood Pressure</vt:lpstr>
      <vt:lpstr>Raised Blood Pressure: Health  Effects</vt:lpstr>
      <vt:lpstr>Hypertension and Excessive  Sodium Intake</vt:lpstr>
      <vt:lpstr>Sources of Sodium</vt:lpstr>
      <vt:lpstr>Recommendations and Actual  Intakes WHO/PAHO</vt:lpstr>
      <vt:lpstr>Raised Total Cholesterol</vt:lpstr>
      <vt:lpstr>Global Burden of Raised Total  Cholesterol</vt:lpstr>
      <vt:lpstr>Raised Total Cholesterol: Health  Effects</vt:lpstr>
      <vt:lpstr>Elevated Glucose</vt:lpstr>
      <vt:lpstr>Global Burden of Elevated  Glucose</vt:lpstr>
      <vt:lpstr>Elevated Glucose:  Health Effects</vt:lpstr>
      <vt:lpstr>Overweight and Obesity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Noncommunicable Diseases and Related Risk Factors</dc:title>
  <dc:subject>Overview of NCD's and Risk Factors Presentation</dc:subject>
  <dc:creator>CDC</dc:creator>
  <cp:lastModifiedBy>Windows User</cp:lastModifiedBy>
  <cp:revision>14</cp:revision>
  <dcterms:created xsi:type="dcterms:W3CDTF">2018-12-09T06:10:44Z</dcterms:created>
  <dcterms:modified xsi:type="dcterms:W3CDTF">2019-01-23T08:56:07Z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2013-09-11T00:00:00Z</vt:filetime>
  </property>
  <property fmtid="{D5CDD505-2E9C-101B-9397-08002B2CF9AE}" pid="3" name="Creator">
    <vt:lpwstr>Acrobat PDFMaker 11 for PowerPoint</vt:lpwstr>
  </property>
  <property fmtid="{D5CDD505-2E9C-101B-9397-08002B2CF9AE}" pid="4" name="LastSaved">
    <vt:filetime>2018-12-09T00:00:00Z</vt:filetime>
  </property>
</Properties>
</file>