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6"/>
  </p:notesMasterIdLst>
  <p:sldIdLst>
    <p:sldId id="256" r:id="rId2"/>
    <p:sldId id="294" r:id="rId3"/>
    <p:sldId id="272" r:id="rId4"/>
    <p:sldId id="257" r:id="rId5"/>
    <p:sldId id="258" r:id="rId6"/>
    <p:sldId id="259" r:id="rId7"/>
    <p:sldId id="260" r:id="rId8"/>
    <p:sldId id="261" r:id="rId9"/>
    <p:sldId id="295" r:id="rId10"/>
    <p:sldId id="322" r:id="rId11"/>
    <p:sldId id="274" r:id="rId12"/>
    <p:sldId id="262" r:id="rId13"/>
    <p:sldId id="263" r:id="rId14"/>
    <p:sldId id="264" r:id="rId15"/>
    <p:sldId id="265" r:id="rId16"/>
    <p:sldId id="292" r:id="rId17"/>
    <p:sldId id="291" r:id="rId18"/>
    <p:sldId id="323" r:id="rId19"/>
    <p:sldId id="283" r:id="rId20"/>
    <p:sldId id="284" r:id="rId21"/>
    <p:sldId id="285" r:id="rId22"/>
    <p:sldId id="289" r:id="rId23"/>
    <p:sldId id="287" r:id="rId24"/>
    <p:sldId id="288" r:id="rId25"/>
    <p:sldId id="268" r:id="rId26"/>
    <p:sldId id="277" r:id="rId27"/>
    <p:sldId id="290" r:id="rId28"/>
    <p:sldId id="293" r:id="rId29"/>
    <p:sldId id="269" r:id="rId30"/>
    <p:sldId id="275" r:id="rId31"/>
    <p:sldId id="276" r:id="rId32"/>
    <p:sldId id="278" r:id="rId33"/>
    <p:sldId id="280" r:id="rId34"/>
    <p:sldId id="324" r:id="rId35"/>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984"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A06760CD-6E35-4104-BFF3-EB1A7F358C74}" type="datetimeFigureOut">
              <a:rPr lang="ar-SA" smtClean="0"/>
              <a:t>21/05/1440</a:t>
            </a:fld>
            <a:endParaRPr lang="ar-S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423B721A-DD83-462F-A3B2-BE76B8625B63}" type="slidenum">
              <a:rPr lang="ar-SA" smtClean="0"/>
              <a:t>‹#›</a:t>
            </a:fld>
            <a:endParaRPr lang="ar-SA"/>
          </a:p>
        </p:txBody>
      </p:sp>
    </p:spTree>
    <p:extLst>
      <p:ext uri="{BB962C8B-B14F-4D97-AF65-F5344CB8AC3E}">
        <p14:creationId xmlns:p14="http://schemas.microsoft.com/office/powerpoint/2010/main" val="371410318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423B721A-DD83-462F-A3B2-BE76B8625B63}" type="slidenum">
              <a:rPr lang="ar-SA" smtClean="0"/>
              <a:t>2</a:t>
            </a:fld>
            <a:endParaRPr lang="ar-SA"/>
          </a:p>
        </p:txBody>
      </p:sp>
    </p:spTree>
    <p:extLst>
      <p:ext uri="{BB962C8B-B14F-4D97-AF65-F5344CB8AC3E}">
        <p14:creationId xmlns:p14="http://schemas.microsoft.com/office/powerpoint/2010/main" val="2748024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xmlns="" id="{E5B9C983-E43E-4822-A1B2-65B14E6AF1ED}"/>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2803D56C-FF98-4565-AF9A-737814E79066}" type="slidenum">
              <a:rPr lang="ar-SA" altLang="fr-FR" sz="1200"/>
              <a:pPr algn="r" eaLnBrk="1" hangingPunct="1"/>
              <a:t>9</a:t>
            </a:fld>
            <a:endParaRPr lang="fr-FR" altLang="fr-FR" sz="1200"/>
          </a:p>
        </p:txBody>
      </p:sp>
      <p:sp>
        <p:nvSpPr>
          <p:cNvPr id="73731" name="Rectangle 2">
            <a:extLst>
              <a:ext uri="{FF2B5EF4-FFF2-40B4-BE49-F238E27FC236}">
                <a16:creationId xmlns:a16="http://schemas.microsoft.com/office/drawing/2014/main" xmlns="" id="{9BA6C4FD-8BF3-40C0-A2EB-509E9B45A49D}"/>
              </a:ext>
            </a:extLst>
          </p:cNvPr>
          <p:cNvSpPr>
            <a:spLocks noGrp="1" noRot="1" noChangeAspect="1" noChangeArrowheads="1" noTextEdit="1"/>
          </p:cNvSpPr>
          <p:nvPr>
            <p:ph type="sldImg"/>
          </p:nvPr>
        </p:nvSpPr>
        <p:spPr>
          <a:ln/>
        </p:spPr>
      </p:sp>
      <p:sp>
        <p:nvSpPr>
          <p:cNvPr id="73732" name="Rectangle 3">
            <a:extLst>
              <a:ext uri="{FF2B5EF4-FFF2-40B4-BE49-F238E27FC236}">
                <a16:creationId xmlns:a16="http://schemas.microsoft.com/office/drawing/2014/main" xmlns="" id="{03077CED-2206-4F86-861B-0C270062709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r-FR" altLang="fr-FR">
              <a:cs typeface="Arial" panose="020B0604020202020204" pitchFamily="34" charset="0"/>
            </a:endParaRPr>
          </a:p>
        </p:txBody>
      </p:sp>
    </p:spTree>
    <p:extLst>
      <p:ext uri="{BB962C8B-B14F-4D97-AF65-F5344CB8AC3E}">
        <p14:creationId xmlns:p14="http://schemas.microsoft.com/office/powerpoint/2010/main" val="5751050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a:extLst>
              <a:ext uri="{FF2B5EF4-FFF2-40B4-BE49-F238E27FC236}">
                <a16:creationId xmlns:a16="http://schemas.microsoft.com/office/drawing/2014/main" xmlns="" id="{B16B1963-14E2-4904-8EEA-D55207E632A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AFBD210-0F17-4CB8-A22E-130C7836874B}" type="slidenum">
              <a:rPr lang="ar-SA" altLang="en-US"/>
              <a:pPr/>
              <a:t>10</a:t>
            </a:fld>
            <a:endParaRPr lang="en-US" altLang="en-US"/>
          </a:p>
        </p:txBody>
      </p:sp>
      <p:sp>
        <p:nvSpPr>
          <p:cNvPr id="75779" name="Rectangle 2">
            <a:extLst>
              <a:ext uri="{FF2B5EF4-FFF2-40B4-BE49-F238E27FC236}">
                <a16:creationId xmlns:a16="http://schemas.microsoft.com/office/drawing/2014/main" xmlns="" id="{2E608503-6724-43CA-8C5F-0A5E6D1C2B37}"/>
              </a:ext>
            </a:extLst>
          </p:cNvPr>
          <p:cNvSpPr>
            <a:spLocks noGrp="1" noRot="1" noChangeAspect="1" noChangeArrowheads="1" noTextEdit="1"/>
          </p:cNvSpPr>
          <p:nvPr>
            <p:ph type="sldImg"/>
          </p:nvPr>
        </p:nvSpPr>
        <p:spPr>
          <a:xfrm>
            <a:off x="1173163" y="685800"/>
            <a:ext cx="4492625" cy="2527300"/>
          </a:xfrm>
          <a:ln/>
        </p:spPr>
      </p:sp>
      <p:sp>
        <p:nvSpPr>
          <p:cNvPr id="75780" name="Rectangle 3">
            <a:extLst>
              <a:ext uri="{FF2B5EF4-FFF2-40B4-BE49-F238E27FC236}">
                <a16:creationId xmlns:a16="http://schemas.microsoft.com/office/drawing/2014/main" xmlns="" id="{3BFC1DE0-53A4-4245-A5DF-7F4C035DC051}"/>
              </a:ext>
            </a:extLst>
          </p:cNvPr>
          <p:cNvSpPr>
            <a:spLocks noGrp="1" noChangeArrowheads="1"/>
          </p:cNvSpPr>
          <p:nvPr>
            <p:ph type="body" idx="1"/>
          </p:nvPr>
        </p:nvSpPr>
        <p:spPr>
          <a:xfrm>
            <a:off x="776288" y="3352800"/>
            <a:ext cx="5340350" cy="5105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ts val="600"/>
              </a:spcBef>
            </a:pPr>
            <a:r>
              <a:rPr lang="en-GB" altLang="en-US" u="sng">
                <a:cs typeface="Arial" panose="020B0604020202020204" pitchFamily="34" charset="0"/>
              </a:rPr>
              <a:t>Description: </a:t>
            </a:r>
          </a:p>
          <a:p>
            <a:pPr eaLnBrk="1" hangingPunct="1">
              <a:spcBef>
                <a:spcPts val="600"/>
              </a:spcBef>
            </a:pPr>
            <a:r>
              <a:rPr lang="en-GB" altLang="en-US">
                <a:cs typeface="Arial" panose="020B0604020202020204" pitchFamily="34" charset="0"/>
              </a:rPr>
              <a:t>Pulse pressure is useful for predicting coronary heart disease (CHD). For individuals, e.g. with systolic blood pressure of 170 mm Hg, it is interesting to know that, according to current treatment guidelines, individuals with a diastolic blood pressure &lt; 80 or 90 mm Hg appear to have a higher coronary risk than individuals with a diastolic blood pressure of 110 mm Hg. In other words, for a given systolic pressure, lower diastolic pressure was associated with greater mortality. These relations might have great impact on future treatment recommendations.</a:t>
            </a:r>
          </a:p>
          <a:p>
            <a:pPr eaLnBrk="1" hangingPunct="1">
              <a:spcBef>
                <a:spcPts val="600"/>
              </a:spcBef>
            </a:pPr>
            <a:r>
              <a:rPr lang="en-GB" altLang="en-US" u="sng">
                <a:cs typeface="Arial" panose="020B0604020202020204" pitchFamily="34" charset="0"/>
              </a:rPr>
              <a:t>Interaction: </a:t>
            </a:r>
          </a:p>
          <a:p>
            <a:pPr eaLnBrk="1" hangingPunct="1">
              <a:spcBef>
                <a:spcPts val="600"/>
              </a:spcBef>
            </a:pPr>
            <a:r>
              <a:rPr lang="en-GB" altLang="en-US">
                <a:cs typeface="Arial" panose="020B0604020202020204" pitchFamily="34" charset="0"/>
              </a:rPr>
              <a:t>When treating a 72 year-old male what do you think is "better", a blood pressure of 170/85 mm Hg or 170/110 mm Hg?</a:t>
            </a:r>
          </a:p>
          <a:p>
            <a:pPr eaLnBrk="1" hangingPunct="1">
              <a:spcBef>
                <a:spcPts val="600"/>
              </a:spcBef>
            </a:pPr>
            <a:r>
              <a:rPr lang="en-GB" altLang="en-US" u="sng">
                <a:cs typeface="Arial" panose="020B0604020202020204" pitchFamily="34" charset="0"/>
              </a:rPr>
              <a:t>Background: </a:t>
            </a:r>
          </a:p>
          <a:p>
            <a:pPr eaLnBrk="1" hangingPunct="1">
              <a:spcBef>
                <a:spcPts val="600"/>
              </a:spcBef>
            </a:pPr>
            <a:r>
              <a:rPr lang="en-GB" altLang="en-US">
                <a:cs typeface="Arial" panose="020B0604020202020204" pitchFamily="34" charset="0"/>
              </a:rPr>
              <a:t>In this study, mortality was related independently with initial systolic, diastolic, and pulse pressure, but the strongest association was with pulse pressure. When systolic pulse pressure was initially considered, there was a negative association with diastolic pressure. Therefore, in the future, treatment of systolic blood pressure (SBP) will become more important and intervention trials will help to consider pulse pressure as a target parameter along with SBP and diastolic blood pressure (DPB).</a:t>
            </a:r>
          </a:p>
          <a:p>
            <a:pPr eaLnBrk="1" hangingPunct="1">
              <a:spcBef>
                <a:spcPts val="600"/>
              </a:spcBef>
            </a:pPr>
            <a:r>
              <a:rPr lang="en-GB" altLang="en-US" u="sng">
                <a:cs typeface="Arial" panose="020B0604020202020204" pitchFamily="34" charset="0"/>
              </a:rPr>
              <a:t>Reference:</a:t>
            </a:r>
          </a:p>
          <a:p>
            <a:pPr eaLnBrk="1" hangingPunct="1">
              <a:spcBef>
                <a:spcPts val="600"/>
              </a:spcBef>
            </a:pPr>
            <a:r>
              <a:rPr lang="en-GB" altLang="en-US">
                <a:cs typeface="Arial" panose="020B0604020202020204" pitchFamily="34" charset="0"/>
              </a:rPr>
              <a:t>See also appendix slide 9 and 11.</a:t>
            </a:r>
          </a:p>
        </p:txBody>
      </p:sp>
    </p:spTree>
    <p:extLst>
      <p:ext uri="{BB962C8B-B14F-4D97-AF65-F5344CB8AC3E}">
        <p14:creationId xmlns:p14="http://schemas.microsoft.com/office/powerpoint/2010/main" val="34336447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1400736" y="914977"/>
            <a:ext cx="4055129" cy="3134591"/>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2058" tIns="41029" rIns="82058" bIns="41029" anchor="ctr"/>
          <a:lstStyle/>
          <a:p>
            <a:endParaRPr lang="x-none"/>
          </a:p>
        </p:txBody>
      </p:sp>
      <p:sp>
        <p:nvSpPr>
          <p:cNvPr id="4098" name="Text Box 2"/>
          <p:cNvSpPr txBox="1">
            <a:spLocks noGrp="1" noChangeArrowheads="1"/>
          </p:cNvSpPr>
          <p:nvPr>
            <p:ph type="body"/>
          </p:nvPr>
        </p:nvSpPr>
        <p:spPr bwMode="auto">
          <a:xfrm>
            <a:off x="1046350" y="4352637"/>
            <a:ext cx="4770904" cy="347806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85725" indent="-85725">
              <a:tabLst>
                <a:tab pos="723900" algn="l"/>
                <a:tab pos="1447800" algn="l"/>
                <a:tab pos="2171700" algn="l"/>
                <a:tab pos="2895600" algn="l"/>
                <a:tab pos="3619500" algn="l"/>
                <a:tab pos="4343400" algn="l"/>
                <a:tab pos="5067300" algn="l"/>
              </a:tabLst>
              <a:defRPr sz="1200">
                <a:solidFill>
                  <a:srgbClr val="000000"/>
                </a:solidFill>
                <a:latin typeface="Times New Roman" pitchFamily="18" charset="0"/>
              </a:defRPr>
            </a:lvl1pPr>
            <a:lvl2pPr>
              <a:tabLst>
                <a:tab pos="723900" algn="l"/>
                <a:tab pos="1447800" algn="l"/>
                <a:tab pos="2171700" algn="l"/>
                <a:tab pos="2895600" algn="l"/>
                <a:tab pos="3619500" algn="l"/>
                <a:tab pos="4343400" algn="l"/>
                <a:tab pos="5067300" algn="l"/>
              </a:tabLst>
              <a:defRPr sz="1200">
                <a:solidFill>
                  <a:srgbClr val="000000"/>
                </a:solidFill>
                <a:latin typeface="Times New Roman" pitchFamily="18" charset="0"/>
              </a:defRPr>
            </a:lvl2pPr>
            <a:lvl3pPr>
              <a:tabLst>
                <a:tab pos="723900" algn="l"/>
                <a:tab pos="1447800" algn="l"/>
                <a:tab pos="2171700" algn="l"/>
                <a:tab pos="2895600" algn="l"/>
                <a:tab pos="3619500" algn="l"/>
                <a:tab pos="4343400" algn="l"/>
                <a:tab pos="5067300" algn="l"/>
              </a:tabLst>
              <a:defRPr sz="1200">
                <a:solidFill>
                  <a:srgbClr val="000000"/>
                </a:solidFill>
                <a:latin typeface="Times New Roman" pitchFamily="18" charset="0"/>
              </a:defRPr>
            </a:lvl3pPr>
            <a:lvl4pPr>
              <a:tabLst>
                <a:tab pos="723900" algn="l"/>
                <a:tab pos="1447800" algn="l"/>
                <a:tab pos="2171700" algn="l"/>
                <a:tab pos="2895600" algn="l"/>
                <a:tab pos="3619500" algn="l"/>
                <a:tab pos="4343400" algn="l"/>
                <a:tab pos="5067300" algn="l"/>
              </a:tabLst>
              <a:defRPr sz="1200">
                <a:solidFill>
                  <a:srgbClr val="000000"/>
                </a:solidFill>
                <a:latin typeface="Times New Roman" pitchFamily="18" charset="0"/>
              </a:defRPr>
            </a:lvl4pPr>
            <a:lvl5pPr>
              <a:tabLst>
                <a:tab pos="723900" algn="l"/>
                <a:tab pos="1447800" algn="l"/>
                <a:tab pos="2171700" algn="l"/>
                <a:tab pos="2895600" algn="l"/>
                <a:tab pos="3619500" algn="l"/>
                <a:tab pos="4343400" algn="l"/>
                <a:tab pos="5067300" algn="l"/>
              </a:tabLst>
              <a:defRPr sz="1200">
                <a:solidFill>
                  <a:srgbClr val="000000"/>
                </a:solidFill>
                <a:latin typeface="Times New Roman" pitchFamily="18" charset="0"/>
              </a:defRPr>
            </a:lvl5pPr>
            <a:lvl6pPr marL="2514600" indent="-228600" algn="l" defTabSz="457200" rtl="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Lst>
              <a:defRPr sz="1200">
                <a:solidFill>
                  <a:srgbClr val="000000"/>
                </a:solidFill>
                <a:latin typeface="Times New Roman" pitchFamily="18" charset="0"/>
              </a:defRPr>
            </a:lvl6pPr>
            <a:lvl7pPr marL="2971800" indent="-228600" algn="l" defTabSz="457200" rtl="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Lst>
              <a:defRPr sz="1200">
                <a:solidFill>
                  <a:srgbClr val="000000"/>
                </a:solidFill>
                <a:latin typeface="Times New Roman" pitchFamily="18" charset="0"/>
              </a:defRPr>
            </a:lvl7pPr>
            <a:lvl8pPr marL="3429000" indent="-228600" algn="l" defTabSz="457200" rtl="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Lst>
              <a:defRPr sz="1200">
                <a:solidFill>
                  <a:srgbClr val="000000"/>
                </a:solidFill>
                <a:latin typeface="Times New Roman" pitchFamily="18" charset="0"/>
              </a:defRPr>
            </a:lvl8pPr>
            <a:lvl9pPr marL="3886200" indent="-228600" algn="l" defTabSz="457200" rtl="0" eaLnBrk="0" fontAlgn="base" hangingPunct="0">
              <a:spcBef>
                <a:spcPct val="3000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Lst>
              <a:defRPr sz="1200">
                <a:solidFill>
                  <a:srgbClr val="000000"/>
                </a:solidFill>
                <a:latin typeface="Times New Roman" pitchFamily="18" charset="0"/>
              </a:defRPr>
            </a:lvl9pPr>
          </a:lstStyle>
          <a:p>
            <a:pPr algn="l" rtl="0" eaLnBrk="1">
              <a:lnSpc>
                <a:spcPct val="93000"/>
              </a:lnSpc>
              <a:spcBef>
                <a:spcPct val="0"/>
              </a:spcBef>
              <a:buSzPct val="45000"/>
              <a:buFont typeface="Wingdings" pitchFamily="2" charset="2"/>
              <a:buNone/>
            </a:pPr>
            <a:r>
              <a:rPr lang="en-GB" dirty="0">
                <a:latin typeface="Arial" pitchFamily="34" charset="0"/>
                <a:ea typeface="msgothic" charset="0"/>
                <a:cs typeface="msgothic" charset="0"/>
              </a:rPr>
              <a:t>Figure 4. Clinical interpretation of hs-CRP for cardiovascular risk prediction. Adapted from Yeh and Willerson (Circulation 2003;107:370–372).9</a:t>
            </a:r>
          </a:p>
        </p:txBody>
      </p:sp>
    </p:spTree>
    <p:extLst>
      <p:ext uri="{BB962C8B-B14F-4D97-AF65-F5344CB8AC3E}">
        <p14:creationId xmlns:p14="http://schemas.microsoft.com/office/powerpoint/2010/main" val="3334691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ar-S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ar-SA"/>
          </a:p>
        </p:txBody>
      </p:sp>
      <p:sp>
        <p:nvSpPr>
          <p:cNvPr id="4" name="Date Placeholder 3"/>
          <p:cNvSpPr>
            <a:spLocks noGrp="1"/>
          </p:cNvSpPr>
          <p:nvPr>
            <p:ph type="dt" sz="half" idx="10"/>
          </p:nvPr>
        </p:nvSpPr>
        <p:spPr/>
        <p:txBody>
          <a:bodyPr/>
          <a:lstStyle/>
          <a:p>
            <a:fld id="{E9D8D76B-5C6E-4127-96B3-4267D2E9A473}" type="datetime1">
              <a:rPr lang="en-US" smtClean="0"/>
              <a:t>1/27/2019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1F70EBD-FCF5-4B4A-B29B-28DCB9988974}" type="slidenum">
              <a:rPr lang="ar-SA" smtClean="0"/>
              <a:t>‹#›</a:t>
            </a:fld>
            <a:endParaRPr lang="ar-SA"/>
          </a:p>
        </p:txBody>
      </p:sp>
    </p:spTree>
    <p:extLst>
      <p:ext uri="{BB962C8B-B14F-4D97-AF65-F5344CB8AC3E}">
        <p14:creationId xmlns:p14="http://schemas.microsoft.com/office/powerpoint/2010/main" val="3416416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Date Placeholder 3"/>
          <p:cNvSpPr>
            <a:spLocks noGrp="1"/>
          </p:cNvSpPr>
          <p:nvPr>
            <p:ph type="dt" sz="half" idx="10"/>
          </p:nvPr>
        </p:nvSpPr>
        <p:spPr/>
        <p:txBody>
          <a:bodyPr/>
          <a:lstStyle/>
          <a:p>
            <a:fld id="{34524F99-A543-4A93-BB6E-FCCAC8F1AEF4}" type="datetime1">
              <a:rPr lang="en-US" smtClean="0"/>
              <a:t>1/27/2019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1F70EBD-FCF5-4B4A-B29B-28DCB9988974}" type="slidenum">
              <a:rPr lang="ar-SA" smtClean="0"/>
              <a:t>‹#›</a:t>
            </a:fld>
            <a:endParaRPr lang="ar-SA"/>
          </a:p>
        </p:txBody>
      </p:sp>
    </p:spTree>
    <p:extLst>
      <p:ext uri="{BB962C8B-B14F-4D97-AF65-F5344CB8AC3E}">
        <p14:creationId xmlns:p14="http://schemas.microsoft.com/office/powerpoint/2010/main" val="2522408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ar-S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Date Placeholder 3"/>
          <p:cNvSpPr>
            <a:spLocks noGrp="1"/>
          </p:cNvSpPr>
          <p:nvPr>
            <p:ph type="dt" sz="half" idx="10"/>
          </p:nvPr>
        </p:nvSpPr>
        <p:spPr/>
        <p:txBody>
          <a:bodyPr/>
          <a:lstStyle/>
          <a:p>
            <a:fld id="{32383DB7-4930-4EDC-B376-4C44761F77E1}" type="datetime1">
              <a:rPr lang="en-US" smtClean="0"/>
              <a:t>1/27/2019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1F70EBD-FCF5-4B4A-B29B-28DCB9988974}" type="slidenum">
              <a:rPr lang="ar-SA" smtClean="0"/>
              <a:t>‹#›</a:t>
            </a:fld>
            <a:endParaRPr lang="ar-SA"/>
          </a:p>
        </p:txBody>
      </p:sp>
    </p:spTree>
    <p:extLst>
      <p:ext uri="{BB962C8B-B14F-4D97-AF65-F5344CB8AC3E}">
        <p14:creationId xmlns:p14="http://schemas.microsoft.com/office/powerpoint/2010/main" val="3355825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Date Placeholder 3"/>
          <p:cNvSpPr>
            <a:spLocks noGrp="1"/>
          </p:cNvSpPr>
          <p:nvPr>
            <p:ph type="dt" sz="half" idx="10"/>
          </p:nvPr>
        </p:nvSpPr>
        <p:spPr/>
        <p:txBody>
          <a:bodyPr/>
          <a:lstStyle/>
          <a:p>
            <a:fld id="{76D2305D-9A8F-4CFF-A707-65986E8AF23C}" type="datetime1">
              <a:rPr lang="en-US" smtClean="0"/>
              <a:t>1/27/2019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1F70EBD-FCF5-4B4A-B29B-28DCB9988974}" type="slidenum">
              <a:rPr lang="ar-SA" smtClean="0"/>
              <a:t>‹#›</a:t>
            </a:fld>
            <a:endParaRPr lang="ar-SA"/>
          </a:p>
        </p:txBody>
      </p:sp>
    </p:spTree>
    <p:extLst>
      <p:ext uri="{BB962C8B-B14F-4D97-AF65-F5344CB8AC3E}">
        <p14:creationId xmlns:p14="http://schemas.microsoft.com/office/powerpoint/2010/main" val="2595321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ar-S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CC722F-BDAF-46AA-95AD-0D649EEDE680}" type="datetime1">
              <a:rPr lang="en-US" smtClean="0"/>
              <a:t>1/27/2019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1F70EBD-FCF5-4B4A-B29B-28DCB9988974}" type="slidenum">
              <a:rPr lang="ar-SA" smtClean="0"/>
              <a:t>‹#›</a:t>
            </a:fld>
            <a:endParaRPr lang="ar-SA"/>
          </a:p>
        </p:txBody>
      </p:sp>
    </p:spTree>
    <p:extLst>
      <p:ext uri="{BB962C8B-B14F-4D97-AF65-F5344CB8AC3E}">
        <p14:creationId xmlns:p14="http://schemas.microsoft.com/office/powerpoint/2010/main" val="590113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Date Placeholder 4"/>
          <p:cNvSpPr>
            <a:spLocks noGrp="1"/>
          </p:cNvSpPr>
          <p:nvPr>
            <p:ph type="dt" sz="half" idx="10"/>
          </p:nvPr>
        </p:nvSpPr>
        <p:spPr/>
        <p:txBody>
          <a:bodyPr/>
          <a:lstStyle/>
          <a:p>
            <a:fld id="{74214F38-C7BB-4D57-8A46-7B2E02CA3A86}" type="datetime1">
              <a:rPr lang="en-US" smtClean="0"/>
              <a:t>1/27/2019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1F70EBD-FCF5-4B4A-B29B-28DCB9988974}" type="slidenum">
              <a:rPr lang="ar-SA" smtClean="0"/>
              <a:t>‹#›</a:t>
            </a:fld>
            <a:endParaRPr lang="ar-SA"/>
          </a:p>
        </p:txBody>
      </p:sp>
    </p:spTree>
    <p:extLst>
      <p:ext uri="{BB962C8B-B14F-4D97-AF65-F5344CB8AC3E}">
        <p14:creationId xmlns:p14="http://schemas.microsoft.com/office/powerpoint/2010/main" val="33202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ar-S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7" name="Date Placeholder 6"/>
          <p:cNvSpPr>
            <a:spLocks noGrp="1"/>
          </p:cNvSpPr>
          <p:nvPr>
            <p:ph type="dt" sz="half" idx="10"/>
          </p:nvPr>
        </p:nvSpPr>
        <p:spPr/>
        <p:txBody>
          <a:bodyPr/>
          <a:lstStyle/>
          <a:p>
            <a:fld id="{5A29FA21-6A39-4099-903F-4DEEA0031A26}" type="datetime1">
              <a:rPr lang="en-US" smtClean="0"/>
              <a:t>1/27/2019</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1F70EBD-FCF5-4B4A-B29B-28DCB9988974}" type="slidenum">
              <a:rPr lang="ar-SA" smtClean="0"/>
              <a:t>‹#›</a:t>
            </a:fld>
            <a:endParaRPr lang="ar-SA"/>
          </a:p>
        </p:txBody>
      </p:sp>
    </p:spTree>
    <p:extLst>
      <p:ext uri="{BB962C8B-B14F-4D97-AF65-F5344CB8AC3E}">
        <p14:creationId xmlns:p14="http://schemas.microsoft.com/office/powerpoint/2010/main" val="3545691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Date Placeholder 2"/>
          <p:cNvSpPr>
            <a:spLocks noGrp="1"/>
          </p:cNvSpPr>
          <p:nvPr>
            <p:ph type="dt" sz="half" idx="10"/>
          </p:nvPr>
        </p:nvSpPr>
        <p:spPr/>
        <p:txBody>
          <a:bodyPr/>
          <a:lstStyle/>
          <a:p>
            <a:fld id="{15C889AE-0905-4CF3-A13A-96D34EFB0116}" type="datetime1">
              <a:rPr lang="en-US" smtClean="0"/>
              <a:t>1/27/2019</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1F70EBD-FCF5-4B4A-B29B-28DCB9988974}" type="slidenum">
              <a:rPr lang="ar-SA" smtClean="0"/>
              <a:t>‹#›</a:t>
            </a:fld>
            <a:endParaRPr lang="ar-SA"/>
          </a:p>
        </p:txBody>
      </p:sp>
    </p:spTree>
    <p:extLst>
      <p:ext uri="{BB962C8B-B14F-4D97-AF65-F5344CB8AC3E}">
        <p14:creationId xmlns:p14="http://schemas.microsoft.com/office/powerpoint/2010/main" val="2369240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7A05CD-80E3-465F-A639-3527B723D009}" type="datetime1">
              <a:rPr lang="en-US" smtClean="0"/>
              <a:t>1/27/2019</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1F70EBD-FCF5-4B4A-B29B-28DCB9988974}" type="slidenum">
              <a:rPr lang="ar-SA" smtClean="0"/>
              <a:t>‹#›</a:t>
            </a:fld>
            <a:endParaRPr lang="ar-SA"/>
          </a:p>
        </p:txBody>
      </p:sp>
    </p:spTree>
    <p:extLst>
      <p:ext uri="{BB962C8B-B14F-4D97-AF65-F5344CB8AC3E}">
        <p14:creationId xmlns:p14="http://schemas.microsoft.com/office/powerpoint/2010/main" val="3992273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S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01CB146-A81D-4B8F-BFCF-E40B622C571E}" type="datetime1">
              <a:rPr lang="en-US" smtClean="0"/>
              <a:t>1/27/2019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1F70EBD-FCF5-4B4A-B29B-28DCB9988974}" type="slidenum">
              <a:rPr lang="ar-SA" smtClean="0"/>
              <a:t>‹#›</a:t>
            </a:fld>
            <a:endParaRPr lang="ar-SA"/>
          </a:p>
        </p:txBody>
      </p:sp>
    </p:spTree>
    <p:extLst>
      <p:ext uri="{BB962C8B-B14F-4D97-AF65-F5344CB8AC3E}">
        <p14:creationId xmlns:p14="http://schemas.microsoft.com/office/powerpoint/2010/main" val="4041370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S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967300-BD38-4054-90B6-D661DFB815AF}" type="datetime1">
              <a:rPr lang="en-US" smtClean="0"/>
              <a:t>1/27/2019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1F70EBD-FCF5-4B4A-B29B-28DCB9988974}" type="slidenum">
              <a:rPr lang="ar-SA" smtClean="0"/>
              <a:t>‹#›</a:t>
            </a:fld>
            <a:endParaRPr lang="ar-SA"/>
          </a:p>
        </p:txBody>
      </p:sp>
    </p:spTree>
    <p:extLst>
      <p:ext uri="{BB962C8B-B14F-4D97-AF65-F5344CB8AC3E}">
        <p14:creationId xmlns:p14="http://schemas.microsoft.com/office/powerpoint/2010/main" val="687259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a:t>Click to edit Master title style</a:t>
            </a:r>
            <a:endParaRPr lang="ar-S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8AD3DF9-0F88-4DC1-B1C8-C81E33BF303F}" type="datetime1">
              <a:rPr lang="en-US" smtClean="0"/>
              <a:t>1/27/2019</a:t>
            </a:fld>
            <a:endParaRPr lang="ar-S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1F70EBD-FCF5-4B4A-B29B-28DCB9988974}" type="slidenum">
              <a:rPr lang="ar-SA" smtClean="0"/>
              <a:t>‹#›</a:t>
            </a:fld>
            <a:endParaRPr lang="ar-SA"/>
          </a:p>
        </p:txBody>
      </p:sp>
    </p:spTree>
    <p:extLst>
      <p:ext uri="{BB962C8B-B14F-4D97-AF65-F5344CB8AC3E}">
        <p14:creationId xmlns:p14="http://schemas.microsoft.com/office/powerpoint/2010/main" val="4120760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62731"/>
            <a:ext cx="9144000" cy="2114026"/>
          </a:xfrm>
        </p:spPr>
        <p:txBody>
          <a:bodyPr>
            <a:normAutofit/>
          </a:bodyPr>
          <a:lstStyle/>
          <a:p>
            <a:pPr rtl="0"/>
            <a:r>
              <a:rPr lang="en-US" b="1" dirty="0">
                <a:solidFill>
                  <a:srgbClr val="C00000"/>
                </a:solidFill>
                <a:latin typeface="Arial" panose="020B0604020202020204" pitchFamily="34" charset="0"/>
                <a:cs typeface="Arial" panose="020B0604020202020204" pitchFamily="34" charset="0"/>
              </a:rPr>
              <a:t>Cardiovascular Risk Factors</a:t>
            </a:r>
            <a:endParaRPr lang="ar-SA" b="1" dirty="0">
              <a:solidFill>
                <a:srgbClr val="C00000"/>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546371" y="2899975"/>
            <a:ext cx="9144000" cy="3416935"/>
          </a:xfrm>
        </p:spPr>
        <p:txBody>
          <a:bodyPr>
            <a:normAutofit/>
          </a:bodyPr>
          <a:lstStyle/>
          <a:p>
            <a:pPr marL="342900" lvl="0" indent="-342900" fontAlgn="base">
              <a:spcBef>
                <a:spcPct val="20000"/>
              </a:spcBef>
              <a:spcAft>
                <a:spcPct val="0"/>
              </a:spcAft>
              <a:buClr>
                <a:srgbClr val="CCCCFF"/>
              </a:buClr>
            </a:pPr>
            <a:r>
              <a:rPr lang="en-US" altLang="en-US" sz="3600" b="1" kern="0" dirty="0" err="1" smtClean="0">
                <a:solidFill>
                  <a:srgbClr val="000000"/>
                </a:solidFill>
                <a:latin typeface="Arial"/>
                <a:cs typeface="Arial"/>
              </a:rPr>
              <a:t>Dr</a:t>
            </a:r>
            <a:r>
              <a:rPr lang="en-US" altLang="en-US" sz="3600" b="1" kern="0" dirty="0" smtClean="0">
                <a:solidFill>
                  <a:srgbClr val="000000"/>
                </a:solidFill>
                <a:latin typeface="Arial"/>
                <a:cs typeface="Arial"/>
              </a:rPr>
              <a:t> HUSSEIN SAAD</a:t>
            </a:r>
            <a:endParaRPr lang="en-US" altLang="en-US" sz="3600" b="1" i="1" kern="0" dirty="0" smtClean="0">
              <a:solidFill>
                <a:srgbClr val="000000"/>
              </a:solidFill>
              <a:latin typeface="Arial"/>
              <a:cs typeface="Arial"/>
            </a:endParaRPr>
          </a:p>
          <a:p>
            <a:pPr marL="342900" lvl="0" indent="-342900" fontAlgn="base">
              <a:spcBef>
                <a:spcPct val="20000"/>
              </a:spcBef>
              <a:spcAft>
                <a:spcPct val="0"/>
              </a:spcAft>
              <a:buClr>
                <a:srgbClr val="CCCCFF"/>
              </a:buClr>
            </a:pPr>
            <a:endParaRPr lang="en-US" altLang="en-US" sz="2800" b="1" kern="0" dirty="0" smtClean="0">
              <a:solidFill>
                <a:srgbClr val="000000"/>
              </a:solidFill>
              <a:latin typeface="Arial"/>
              <a:cs typeface="Arial"/>
            </a:endParaRPr>
          </a:p>
          <a:p>
            <a:pPr marL="342900" lvl="0" indent="-342900" rtl="0" fontAlgn="base">
              <a:spcBef>
                <a:spcPct val="20000"/>
              </a:spcBef>
              <a:spcAft>
                <a:spcPct val="0"/>
              </a:spcAft>
              <a:buClr>
                <a:srgbClr val="CCCCFF"/>
              </a:buClr>
            </a:pPr>
            <a:r>
              <a:rPr lang="en-US" altLang="en-US" sz="2800" b="1" kern="0" dirty="0" smtClean="0">
                <a:solidFill>
                  <a:srgbClr val="990000"/>
                </a:solidFill>
                <a:latin typeface="Arial"/>
                <a:cs typeface="Arial"/>
              </a:rPr>
              <a:t>Assistant Professor and Consultant, MRCP (UK) </a:t>
            </a:r>
          </a:p>
          <a:p>
            <a:pPr marL="342900" lvl="0" indent="-342900" rtl="0" fontAlgn="base">
              <a:spcBef>
                <a:spcPct val="20000"/>
              </a:spcBef>
              <a:spcAft>
                <a:spcPct val="0"/>
              </a:spcAft>
              <a:buClr>
                <a:srgbClr val="CCCCFF"/>
              </a:buClr>
            </a:pPr>
            <a:r>
              <a:rPr lang="en-US" altLang="en-US" sz="2800" b="1" kern="0" dirty="0" smtClean="0">
                <a:solidFill>
                  <a:srgbClr val="990000"/>
                </a:solidFill>
                <a:latin typeface="Arial"/>
                <a:cs typeface="Arial"/>
              </a:rPr>
              <a:t> Family and Community Medicine</a:t>
            </a:r>
          </a:p>
          <a:p>
            <a:pPr marL="342900" lvl="0" indent="-342900" rtl="0" fontAlgn="base">
              <a:spcBef>
                <a:spcPct val="20000"/>
              </a:spcBef>
              <a:spcAft>
                <a:spcPct val="0"/>
              </a:spcAft>
              <a:buClr>
                <a:srgbClr val="CCCCFF"/>
              </a:buClr>
            </a:pPr>
            <a:r>
              <a:rPr lang="en-US" altLang="en-US" sz="2800" b="1" kern="0" dirty="0" smtClean="0">
                <a:solidFill>
                  <a:srgbClr val="990000"/>
                </a:solidFill>
                <a:latin typeface="Arial"/>
                <a:cs typeface="Arial"/>
              </a:rPr>
              <a:t>College of Medicine</a:t>
            </a:r>
          </a:p>
          <a:p>
            <a:pPr marL="342900" lvl="0" indent="-342900" rtl="0" fontAlgn="base">
              <a:spcBef>
                <a:spcPct val="20000"/>
              </a:spcBef>
              <a:spcAft>
                <a:spcPct val="0"/>
              </a:spcAft>
              <a:buClr>
                <a:srgbClr val="CCCCFF"/>
              </a:buClr>
            </a:pPr>
            <a:r>
              <a:rPr lang="en-US" altLang="en-US" sz="2800" b="1" kern="0" dirty="0" smtClean="0">
                <a:solidFill>
                  <a:srgbClr val="990000"/>
                </a:solidFill>
                <a:latin typeface="Arial"/>
                <a:cs typeface="Arial"/>
              </a:rPr>
              <a:t> King Saud University</a:t>
            </a:r>
          </a:p>
          <a:p>
            <a:endParaRPr lang="ar-SA" dirty="0"/>
          </a:p>
        </p:txBody>
      </p:sp>
      <p:sp>
        <p:nvSpPr>
          <p:cNvPr id="4" name="Date Placeholder 3"/>
          <p:cNvSpPr>
            <a:spLocks noGrp="1"/>
          </p:cNvSpPr>
          <p:nvPr>
            <p:ph type="dt" sz="half" idx="10"/>
          </p:nvPr>
        </p:nvSpPr>
        <p:spPr/>
        <p:txBody>
          <a:bodyPr/>
          <a:lstStyle/>
          <a:p>
            <a:fld id="{A920C992-6A77-4B9C-9DAF-AA3CA1F18245}" type="datetime1">
              <a:rPr lang="en-US" smtClean="0"/>
              <a:t>1/27/2019</a:t>
            </a:fld>
            <a:endParaRPr lang="ar-SA"/>
          </a:p>
        </p:txBody>
      </p:sp>
      <p:sp>
        <p:nvSpPr>
          <p:cNvPr id="5" name="Slide Number Placeholder 4"/>
          <p:cNvSpPr>
            <a:spLocks noGrp="1"/>
          </p:cNvSpPr>
          <p:nvPr>
            <p:ph type="sldNum" sz="quarter" idx="12"/>
          </p:nvPr>
        </p:nvSpPr>
        <p:spPr/>
        <p:txBody>
          <a:bodyPr/>
          <a:lstStyle/>
          <a:p>
            <a:fld id="{01F70EBD-FCF5-4B4A-B29B-28DCB9988974}" type="slidenum">
              <a:rPr lang="ar-SA" smtClean="0"/>
              <a:t>1</a:t>
            </a:fld>
            <a:endParaRPr lang="ar-SA"/>
          </a:p>
        </p:txBody>
      </p:sp>
    </p:spTree>
    <p:extLst>
      <p:ext uri="{BB962C8B-B14F-4D97-AF65-F5344CB8AC3E}">
        <p14:creationId xmlns:p14="http://schemas.microsoft.com/office/powerpoint/2010/main" val="40643131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a:extLst>
              <a:ext uri="{FF2B5EF4-FFF2-40B4-BE49-F238E27FC236}">
                <a16:creationId xmlns:a16="http://schemas.microsoft.com/office/drawing/2014/main" xmlns="" id="{C23850B0-C1EF-4F18-942F-1FD74C2D1D3E}"/>
              </a:ext>
            </a:extLst>
          </p:cNvPr>
          <p:cNvSpPr txBox="1">
            <a:spLocks noChangeArrowheads="1"/>
          </p:cNvSpPr>
          <p:nvPr/>
        </p:nvSpPr>
        <p:spPr bwMode="auto">
          <a:xfrm>
            <a:off x="6129339" y="6324600"/>
            <a:ext cx="42894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sz="1400" b="1"/>
              <a:t>Franklin, S.S. et al., Circulation 1999; 100: 354-60</a:t>
            </a:r>
            <a:endParaRPr lang="en-GB" altLang="en-US" sz="1400" b="1">
              <a:sym typeface="Symbol" panose="05050102010706020507" pitchFamily="18" charset="2"/>
            </a:endParaRPr>
          </a:p>
        </p:txBody>
      </p:sp>
      <p:grpSp>
        <p:nvGrpSpPr>
          <p:cNvPr id="15363" name="Group 3">
            <a:extLst>
              <a:ext uri="{FF2B5EF4-FFF2-40B4-BE49-F238E27FC236}">
                <a16:creationId xmlns:a16="http://schemas.microsoft.com/office/drawing/2014/main" xmlns="" id="{EF994B48-A2E1-4E92-B395-90C310E39107}"/>
              </a:ext>
            </a:extLst>
          </p:cNvPr>
          <p:cNvGrpSpPr>
            <a:grpSpLocks/>
          </p:cNvGrpSpPr>
          <p:nvPr/>
        </p:nvGrpSpPr>
        <p:grpSpPr bwMode="auto">
          <a:xfrm>
            <a:off x="1916114" y="1143001"/>
            <a:ext cx="8466137" cy="5064125"/>
            <a:chOff x="860" y="1200"/>
            <a:chExt cx="4318" cy="2710"/>
          </a:xfrm>
        </p:grpSpPr>
        <p:sp>
          <p:nvSpPr>
            <p:cNvPr id="15365" name="Rectangle 4">
              <a:extLst>
                <a:ext uri="{FF2B5EF4-FFF2-40B4-BE49-F238E27FC236}">
                  <a16:creationId xmlns:a16="http://schemas.microsoft.com/office/drawing/2014/main" xmlns="" id="{29DD2F5D-5E3D-45F6-8AD3-A994357941EC}"/>
                </a:ext>
              </a:extLst>
            </p:cNvPr>
            <p:cNvSpPr>
              <a:spLocks noChangeArrowheads="1"/>
            </p:cNvSpPr>
            <p:nvPr/>
          </p:nvSpPr>
          <p:spPr bwMode="auto">
            <a:xfrm>
              <a:off x="5060" y="2363"/>
              <a:ext cx="94" cy="19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ar-SA" altLang="en-US"/>
            </a:p>
          </p:txBody>
        </p:sp>
        <p:sp>
          <p:nvSpPr>
            <p:cNvPr id="15366" name="Text Box 5">
              <a:extLst>
                <a:ext uri="{FF2B5EF4-FFF2-40B4-BE49-F238E27FC236}">
                  <a16:creationId xmlns:a16="http://schemas.microsoft.com/office/drawing/2014/main" xmlns="" id="{F27C22B4-6D27-40A6-85C3-1E0A284537B9}"/>
                </a:ext>
              </a:extLst>
            </p:cNvPr>
            <p:cNvSpPr txBox="1">
              <a:spLocks noChangeArrowheads="1"/>
            </p:cNvSpPr>
            <p:nvPr/>
          </p:nvSpPr>
          <p:spPr bwMode="auto">
            <a:xfrm>
              <a:off x="2133" y="3696"/>
              <a:ext cx="2186"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sz="2000" b="1">
                  <a:solidFill>
                    <a:srgbClr val="C00000"/>
                  </a:solidFill>
                </a:rPr>
                <a:t>Diastolic blood pressure (mm Hg)</a:t>
              </a:r>
            </a:p>
          </p:txBody>
        </p:sp>
        <p:sp>
          <p:nvSpPr>
            <p:cNvPr id="15367" name="Text Box 6">
              <a:extLst>
                <a:ext uri="{FF2B5EF4-FFF2-40B4-BE49-F238E27FC236}">
                  <a16:creationId xmlns:a16="http://schemas.microsoft.com/office/drawing/2014/main" xmlns="" id="{701BD66E-60DE-4584-BF26-01A951381E24}"/>
                </a:ext>
              </a:extLst>
            </p:cNvPr>
            <p:cNvSpPr txBox="1">
              <a:spLocks noChangeArrowheads="1"/>
            </p:cNvSpPr>
            <p:nvPr/>
          </p:nvSpPr>
          <p:spPr bwMode="auto">
            <a:xfrm rot="-5400000">
              <a:off x="356" y="2387"/>
              <a:ext cx="1212"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sz="2000" b="1">
                  <a:solidFill>
                    <a:srgbClr val="C00000"/>
                  </a:solidFill>
                </a:rPr>
                <a:t>CHD hazard ratio</a:t>
              </a:r>
            </a:p>
          </p:txBody>
        </p:sp>
        <p:sp>
          <p:nvSpPr>
            <p:cNvPr id="15368" name="Text Box 7">
              <a:extLst>
                <a:ext uri="{FF2B5EF4-FFF2-40B4-BE49-F238E27FC236}">
                  <a16:creationId xmlns:a16="http://schemas.microsoft.com/office/drawing/2014/main" xmlns="" id="{472CF3BD-0A3C-49F4-88C7-E742714EC4D6}"/>
                </a:ext>
              </a:extLst>
            </p:cNvPr>
            <p:cNvSpPr txBox="1">
              <a:spLocks noChangeArrowheads="1"/>
            </p:cNvSpPr>
            <p:nvPr/>
          </p:nvSpPr>
          <p:spPr bwMode="auto">
            <a:xfrm>
              <a:off x="1386" y="3486"/>
              <a:ext cx="210"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sz="1600" b="1">
                  <a:solidFill>
                    <a:schemeClr val="bg2"/>
                  </a:solidFill>
                </a:rPr>
                <a:t>60</a:t>
              </a:r>
            </a:p>
          </p:txBody>
        </p:sp>
        <p:sp>
          <p:nvSpPr>
            <p:cNvPr id="15369" name="Text Box 8">
              <a:extLst>
                <a:ext uri="{FF2B5EF4-FFF2-40B4-BE49-F238E27FC236}">
                  <a16:creationId xmlns:a16="http://schemas.microsoft.com/office/drawing/2014/main" xmlns="" id="{D1281C95-46C6-4187-AC70-9081201BF1E6}"/>
                </a:ext>
              </a:extLst>
            </p:cNvPr>
            <p:cNvSpPr txBox="1">
              <a:spLocks noChangeArrowheads="1"/>
            </p:cNvSpPr>
            <p:nvPr/>
          </p:nvSpPr>
          <p:spPr bwMode="auto">
            <a:xfrm>
              <a:off x="2794" y="3485"/>
              <a:ext cx="210"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sz="1600" b="1">
                  <a:solidFill>
                    <a:schemeClr val="bg2"/>
                  </a:solidFill>
                </a:rPr>
                <a:t>80</a:t>
              </a:r>
            </a:p>
          </p:txBody>
        </p:sp>
        <p:sp>
          <p:nvSpPr>
            <p:cNvPr id="15370" name="Text Box 9">
              <a:extLst>
                <a:ext uri="{FF2B5EF4-FFF2-40B4-BE49-F238E27FC236}">
                  <a16:creationId xmlns:a16="http://schemas.microsoft.com/office/drawing/2014/main" xmlns="" id="{1A19FD67-0F7B-4E58-9F16-84D51D12B918}"/>
                </a:ext>
              </a:extLst>
            </p:cNvPr>
            <p:cNvSpPr txBox="1">
              <a:spLocks noChangeArrowheads="1"/>
            </p:cNvSpPr>
            <p:nvPr/>
          </p:nvSpPr>
          <p:spPr bwMode="auto">
            <a:xfrm>
              <a:off x="4224" y="3484"/>
              <a:ext cx="268"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sz="1600" b="1">
                  <a:solidFill>
                    <a:schemeClr val="bg2"/>
                  </a:solidFill>
                </a:rPr>
                <a:t>100</a:t>
              </a:r>
            </a:p>
          </p:txBody>
        </p:sp>
        <p:sp>
          <p:nvSpPr>
            <p:cNvPr id="15371" name="Text Box 10">
              <a:extLst>
                <a:ext uri="{FF2B5EF4-FFF2-40B4-BE49-F238E27FC236}">
                  <a16:creationId xmlns:a16="http://schemas.microsoft.com/office/drawing/2014/main" xmlns="" id="{D6FA47BD-7F63-4B08-A062-D31DDA1B6090}"/>
                </a:ext>
              </a:extLst>
            </p:cNvPr>
            <p:cNvSpPr txBox="1">
              <a:spLocks noChangeArrowheads="1"/>
            </p:cNvSpPr>
            <p:nvPr/>
          </p:nvSpPr>
          <p:spPr bwMode="auto">
            <a:xfrm>
              <a:off x="4915" y="3484"/>
              <a:ext cx="263"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sz="1600" b="1">
                  <a:solidFill>
                    <a:schemeClr val="bg2"/>
                  </a:solidFill>
                </a:rPr>
                <a:t>110</a:t>
              </a:r>
            </a:p>
          </p:txBody>
        </p:sp>
        <p:sp>
          <p:nvSpPr>
            <p:cNvPr id="15372" name="Text Box 11">
              <a:extLst>
                <a:ext uri="{FF2B5EF4-FFF2-40B4-BE49-F238E27FC236}">
                  <a16:creationId xmlns:a16="http://schemas.microsoft.com/office/drawing/2014/main" xmlns="" id="{48A4DD90-62A0-425A-8497-91684A696440}"/>
                </a:ext>
              </a:extLst>
            </p:cNvPr>
            <p:cNvSpPr txBox="1">
              <a:spLocks noChangeArrowheads="1"/>
            </p:cNvSpPr>
            <p:nvPr/>
          </p:nvSpPr>
          <p:spPr bwMode="auto">
            <a:xfrm>
              <a:off x="2085" y="3484"/>
              <a:ext cx="210"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sz="1600" b="1">
                  <a:solidFill>
                    <a:schemeClr val="bg2"/>
                  </a:solidFill>
                </a:rPr>
                <a:t>70</a:t>
              </a:r>
            </a:p>
          </p:txBody>
        </p:sp>
        <p:sp>
          <p:nvSpPr>
            <p:cNvPr id="15373" name="Text Box 12">
              <a:extLst>
                <a:ext uri="{FF2B5EF4-FFF2-40B4-BE49-F238E27FC236}">
                  <a16:creationId xmlns:a16="http://schemas.microsoft.com/office/drawing/2014/main" xmlns="" id="{192D2688-27FB-4DBE-A50C-4737BEE37D45}"/>
                </a:ext>
              </a:extLst>
            </p:cNvPr>
            <p:cNvSpPr txBox="1">
              <a:spLocks noChangeArrowheads="1"/>
            </p:cNvSpPr>
            <p:nvPr/>
          </p:nvSpPr>
          <p:spPr bwMode="auto">
            <a:xfrm>
              <a:off x="3560" y="3486"/>
              <a:ext cx="210"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sz="1600" b="1">
                  <a:solidFill>
                    <a:schemeClr val="bg2"/>
                  </a:solidFill>
                </a:rPr>
                <a:t>90</a:t>
              </a:r>
            </a:p>
          </p:txBody>
        </p:sp>
        <p:sp>
          <p:nvSpPr>
            <p:cNvPr id="15374" name="Text Box 13">
              <a:extLst>
                <a:ext uri="{FF2B5EF4-FFF2-40B4-BE49-F238E27FC236}">
                  <a16:creationId xmlns:a16="http://schemas.microsoft.com/office/drawing/2014/main" xmlns="" id="{3026D09B-8E4C-4D88-A97A-FF504867D55E}"/>
                </a:ext>
              </a:extLst>
            </p:cNvPr>
            <p:cNvSpPr txBox="1">
              <a:spLocks noChangeArrowheads="1"/>
            </p:cNvSpPr>
            <p:nvPr/>
          </p:nvSpPr>
          <p:spPr bwMode="auto">
            <a:xfrm>
              <a:off x="1099" y="3302"/>
              <a:ext cx="240"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sz="1600" b="1">
                  <a:solidFill>
                    <a:schemeClr val="bg2"/>
                  </a:solidFill>
                </a:rPr>
                <a:t>0.5</a:t>
              </a:r>
            </a:p>
          </p:txBody>
        </p:sp>
        <p:sp>
          <p:nvSpPr>
            <p:cNvPr id="15375" name="Text Box 14">
              <a:extLst>
                <a:ext uri="{FF2B5EF4-FFF2-40B4-BE49-F238E27FC236}">
                  <a16:creationId xmlns:a16="http://schemas.microsoft.com/office/drawing/2014/main" xmlns="" id="{4A9214CB-BF1D-47BC-8BCF-B107D8B86922}"/>
                </a:ext>
              </a:extLst>
            </p:cNvPr>
            <p:cNvSpPr txBox="1">
              <a:spLocks noChangeArrowheads="1"/>
            </p:cNvSpPr>
            <p:nvPr/>
          </p:nvSpPr>
          <p:spPr bwMode="auto">
            <a:xfrm>
              <a:off x="1189" y="2893"/>
              <a:ext cx="240"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sz="1600" b="1">
                  <a:solidFill>
                    <a:schemeClr val="bg2"/>
                  </a:solidFill>
                </a:rPr>
                <a:t>1.0</a:t>
              </a:r>
            </a:p>
          </p:txBody>
        </p:sp>
        <p:sp>
          <p:nvSpPr>
            <p:cNvPr id="15376" name="Text Box 15">
              <a:extLst>
                <a:ext uri="{FF2B5EF4-FFF2-40B4-BE49-F238E27FC236}">
                  <a16:creationId xmlns:a16="http://schemas.microsoft.com/office/drawing/2014/main" xmlns="" id="{6260D011-9DC1-4F38-A0AF-CE21C0393FB6}"/>
                </a:ext>
              </a:extLst>
            </p:cNvPr>
            <p:cNvSpPr txBox="1">
              <a:spLocks noChangeArrowheads="1"/>
            </p:cNvSpPr>
            <p:nvPr/>
          </p:nvSpPr>
          <p:spPr bwMode="auto">
            <a:xfrm>
              <a:off x="1189" y="2476"/>
              <a:ext cx="240"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sz="1600" b="1">
                  <a:solidFill>
                    <a:schemeClr val="bg2"/>
                  </a:solidFill>
                </a:rPr>
                <a:t>1.5</a:t>
              </a:r>
            </a:p>
          </p:txBody>
        </p:sp>
        <p:sp>
          <p:nvSpPr>
            <p:cNvPr id="15377" name="Text Box 16">
              <a:extLst>
                <a:ext uri="{FF2B5EF4-FFF2-40B4-BE49-F238E27FC236}">
                  <a16:creationId xmlns:a16="http://schemas.microsoft.com/office/drawing/2014/main" xmlns="" id="{34AFAC69-6FA1-4537-982D-FA77BA65D937}"/>
                </a:ext>
              </a:extLst>
            </p:cNvPr>
            <p:cNvSpPr txBox="1">
              <a:spLocks noChangeArrowheads="1"/>
            </p:cNvSpPr>
            <p:nvPr/>
          </p:nvSpPr>
          <p:spPr bwMode="auto">
            <a:xfrm>
              <a:off x="1189" y="2064"/>
              <a:ext cx="240"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sz="1600" b="1">
                  <a:solidFill>
                    <a:schemeClr val="bg2"/>
                  </a:solidFill>
                </a:rPr>
                <a:t>2.0</a:t>
              </a:r>
            </a:p>
          </p:txBody>
        </p:sp>
        <p:sp>
          <p:nvSpPr>
            <p:cNvPr id="15378" name="Text Box 17">
              <a:extLst>
                <a:ext uri="{FF2B5EF4-FFF2-40B4-BE49-F238E27FC236}">
                  <a16:creationId xmlns:a16="http://schemas.microsoft.com/office/drawing/2014/main" xmlns="" id="{C7F4BDAA-914F-4F3B-8300-AF394FA050E5}"/>
                </a:ext>
              </a:extLst>
            </p:cNvPr>
            <p:cNvSpPr txBox="1">
              <a:spLocks noChangeArrowheads="1"/>
            </p:cNvSpPr>
            <p:nvPr/>
          </p:nvSpPr>
          <p:spPr bwMode="auto">
            <a:xfrm>
              <a:off x="1189" y="1612"/>
              <a:ext cx="240"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sz="1600" b="1">
                  <a:solidFill>
                    <a:schemeClr val="bg2"/>
                  </a:solidFill>
                </a:rPr>
                <a:t>2.5</a:t>
              </a:r>
            </a:p>
          </p:txBody>
        </p:sp>
        <p:sp>
          <p:nvSpPr>
            <p:cNvPr id="15379" name="Text Box 18">
              <a:extLst>
                <a:ext uri="{FF2B5EF4-FFF2-40B4-BE49-F238E27FC236}">
                  <a16:creationId xmlns:a16="http://schemas.microsoft.com/office/drawing/2014/main" xmlns="" id="{52D47402-D1A0-4165-851F-15F282B8F94C}"/>
                </a:ext>
              </a:extLst>
            </p:cNvPr>
            <p:cNvSpPr txBox="1">
              <a:spLocks noChangeArrowheads="1"/>
            </p:cNvSpPr>
            <p:nvPr/>
          </p:nvSpPr>
          <p:spPr bwMode="auto">
            <a:xfrm>
              <a:off x="1189" y="1200"/>
              <a:ext cx="240"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sz="1600" b="1">
                  <a:solidFill>
                    <a:schemeClr val="bg2"/>
                  </a:solidFill>
                </a:rPr>
                <a:t>3.0</a:t>
              </a:r>
            </a:p>
          </p:txBody>
        </p:sp>
        <p:pic>
          <p:nvPicPr>
            <p:cNvPr id="15380" name="Picture 19" descr="F11_CoronaryRisk_DBP">
              <a:extLst>
                <a:ext uri="{FF2B5EF4-FFF2-40B4-BE49-F238E27FC236}">
                  <a16:creationId xmlns:a16="http://schemas.microsoft.com/office/drawing/2014/main" xmlns="" id="{BB2C010B-7065-4266-80CE-C7ECC077DA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961" r="1765" b="4279"/>
            <a:stretch>
              <a:fillRect/>
            </a:stretch>
          </p:blipFill>
          <p:spPr bwMode="auto">
            <a:xfrm>
              <a:off x="1391" y="1242"/>
              <a:ext cx="3697" cy="2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81" name="Line 20">
              <a:extLst>
                <a:ext uri="{FF2B5EF4-FFF2-40B4-BE49-F238E27FC236}">
                  <a16:creationId xmlns:a16="http://schemas.microsoft.com/office/drawing/2014/main" xmlns="" id="{00383A78-41A0-4180-BC2D-9251151C923B}"/>
                </a:ext>
              </a:extLst>
            </p:cNvPr>
            <p:cNvSpPr>
              <a:spLocks noChangeShapeType="1"/>
            </p:cNvSpPr>
            <p:nvPr/>
          </p:nvSpPr>
          <p:spPr bwMode="auto">
            <a:xfrm>
              <a:off x="1442" y="1733"/>
              <a:ext cx="3555"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82" name="Line 21">
              <a:extLst>
                <a:ext uri="{FF2B5EF4-FFF2-40B4-BE49-F238E27FC236}">
                  <a16:creationId xmlns:a16="http://schemas.microsoft.com/office/drawing/2014/main" xmlns="" id="{53AAE206-7908-48D5-9924-337DC3538CBE}"/>
                </a:ext>
              </a:extLst>
            </p:cNvPr>
            <p:cNvSpPr>
              <a:spLocks noChangeShapeType="1"/>
            </p:cNvSpPr>
            <p:nvPr/>
          </p:nvSpPr>
          <p:spPr bwMode="auto">
            <a:xfrm flipV="1">
              <a:off x="1440" y="1280"/>
              <a:ext cx="3548" cy="2"/>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83" name="Line 22">
              <a:extLst>
                <a:ext uri="{FF2B5EF4-FFF2-40B4-BE49-F238E27FC236}">
                  <a16:creationId xmlns:a16="http://schemas.microsoft.com/office/drawing/2014/main" xmlns="" id="{2B83CFEB-B7BF-420F-A503-DA14999FE8E0}"/>
                </a:ext>
              </a:extLst>
            </p:cNvPr>
            <p:cNvSpPr>
              <a:spLocks noChangeShapeType="1"/>
            </p:cNvSpPr>
            <p:nvPr/>
          </p:nvSpPr>
          <p:spPr bwMode="auto">
            <a:xfrm>
              <a:off x="1438" y="2177"/>
              <a:ext cx="3525" cy="1"/>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84" name="Line 23">
              <a:extLst>
                <a:ext uri="{FF2B5EF4-FFF2-40B4-BE49-F238E27FC236}">
                  <a16:creationId xmlns:a16="http://schemas.microsoft.com/office/drawing/2014/main" xmlns="" id="{ABDE3009-32BF-4D8D-8058-4825CB874AA7}"/>
                </a:ext>
              </a:extLst>
            </p:cNvPr>
            <p:cNvSpPr>
              <a:spLocks noChangeShapeType="1"/>
            </p:cNvSpPr>
            <p:nvPr/>
          </p:nvSpPr>
          <p:spPr bwMode="auto">
            <a:xfrm flipV="1">
              <a:off x="1438" y="2579"/>
              <a:ext cx="3537" cy="11"/>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85" name="Line 24">
              <a:extLst>
                <a:ext uri="{FF2B5EF4-FFF2-40B4-BE49-F238E27FC236}">
                  <a16:creationId xmlns:a16="http://schemas.microsoft.com/office/drawing/2014/main" xmlns="" id="{FAED7FB8-6C3C-49F4-B517-91080CDE8057}"/>
                </a:ext>
              </a:extLst>
            </p:cNvPr>
            <p:cNvSpPr>
              <a:spLocks noChangeShapeType="1"/>
            </p:cNvSpPr>
            <p:nvPr/>
          </p:nvSpPr>
          <p:spPr bwMode="auto">
            <a:xfrm>
              <a:off x="1432" y="3428"/>
              <a:ext cx="3529" cy="3"/>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86" name="Line 25">
              <a:extLst>
                <a:ext uri="{FF2B5EF4-FFF2-40B4-BE49-F238E27FC236}">
                  <a16:creationId xmlns:a16="http://schemas.microsoft.com/office/drawing/2014/main" xmlns="" id="{84FE4503-A15D-42AF-BCAD-2CCA1E74D88C}"/>
                </a:ext>
              </a:extLst>
            </p:cNvPr>
            <p:cNvSpPr>
              <a:spLocks noChangeShapeType="1"/>
            </p:cNvSpPr>
            <p:nvPr/>
          </p:nvSpPr>
          <p:spPr bwMode="auto">
            <a:xfrm flipV="1">
              <a:off x="1438" y="1278"/>
              <a:ext cx="0" cy="215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87" name="Line 26">
              <a:extLst>
                <a:ext uri="{FF2B5EF4-FFF2-40B4-BE49-F238E27FC236}">
                  <a16:creationId xmlns:a16="http://schemas.microsoft.com/office/drawing/2014/main" xmlns="" id="{4E2A6001-9097-4912-9FF2-92B2F731C48E}"/>
                </a:ext>
              </a:extLst>
            </p:cNvPr>
            <p:cNvSpPr>
              <a:spLocks noChangeShapeType="1"/>
            </p:cNvSpPr>
            <p:nvPr/>
          </p:nvSpPr>
          <p:spPr bwMode="auto">
            <a:xfrm>
              <a:off x="1438" y="3003"/>
              <a:ext cx="3521" cy="1"/>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88" name="Text Box 27">
              <a:extLst>
                <a:ext uri="{FF2B5EF4-FFF2-40B4-BE49-F238E27FC236}">
                  <a16:creationId xmlns:a16="http://schemas.microsoft.com/office/drawing/2014/main" xmlns="" id="{CB19A4A9-140D-4511-8AFF-FAD434A4CDD8}"/>
                </a:ext>
              </a:extLst>
            </p:cNvPr>
            <p:cNvSpPr txBox="1">
              <a:spLocks noChangeArrowheads="1"/>
            </p:cNvSpPr>
            <p:nvPr/>
          </p:nvSpPr>
          <p:spPr bwMode="auto">
            <a:xfrm rot="1404301">
              <a:off x="3091" y="1967"/>
              <a:ext cx="1027"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b="1">
                  <a:solidFill>
                    <a:srgbClr val="C00000"/>
                  </a:solidFill>
                </a:rPr>
                <a:t>SBP 170 mm Hg </a:t>
              </a:r>
              <a:endParaRPr lang="en-GB" altLang="en-US" b="1">
                <a:solidFill>
                  <a:schemeClr val="bg2"/>
                </a:solidFill>
              </a:endParaRPr>
            </a:p>
          </p:txBody>
        </p:sp>
        <p:sp>
          <p:nvSpPr>
            <p:cNvPr id="15389" name="Text Box 28">
              <a:extLst>
                <a:ext uri="{FF2B5EF4-FFF2-40B4-BE49-F238E27FC236}">
                  <a16:creationId xmlns:a16="http://schemas.microsoft.com/office/drawing/2014/main" xmlns="" id="{D05D266E-F1C6-40A4-BA25-9F37011A32F2}"/>
                </a:ext>
              </a:extLst>
            </p:cNvPr>
            <p:cNvSpPr txBox="1">
              <a:spLocks noChangeArrowheads="1"/>
            </p:cNvSpPr>
            <p:nvPr/>
          </p:nvSpPr>
          <p:spPr bwMode="auto">
            <a:xfrm rot="1007286">
              <a:off x="2573" y="2434"/>
              <a:ext cx="1025"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b="1">
                  <a:solidFill>
                    <a:srgbClr val="C00000"/>
                  </a:solidFill>
                </a:rPr>
                <a:t>SBP 150 mm Hg</a:t>
              </a:r>
              <a:r>
                <a:rPr lang="en-GB" altLang="en-US" sz="1400" b="1">
                  <a:solidFill>
                    <a:schemeClr val="bg2"/>
                  </a:solidFill>
                </a:rPr>
                <a:t>)</a:t>
              </a:r>
            </a:p>
          </p:txBody>
        </p:sp>
        <p:sp>
          <p:nvSpPr>
            <p:cNvPr id="15390" name="Text Box 29">
              <a:extLst>
                <a:ext uri="{FF2B5EF4-FFF2-40B4-BE49-F238E27FC236}">
                  <a16:creationId xmlns:a16="http://schemas.microsoft.com/office/drawing/2014/main" xmlns="" id="{59119B91-5663-46F6-89B4-BF870B793BBF}"/>
                </a:ext>
              </a:extLst>
            </p:cNvPr>
            <p:cNvSpPr txBox="1">
              <a:spLocks noChangeArrowheads="1"/>
            </p:cNvSpPr>
            <p:nvPr/>
          </p:nvSpPr>
          <p:spPr bwMode="auto">
            <a:xfrm rot="709152">
              <a:off x="2071" y="2807"/>
              <a:ext cx="995"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b="1">
                  <a:solidFill>
                    <a:srgbClr val="C00000"/>
                  </a:solidFill>
                </a:rPr>
                <a:t>SBP 130 mm Hg</a:t>
              </a:r>
            </a:p>
          </p:txBody>
        </p:sp>
        <p:sp>
          <p:nvSpPr>
            <p:cNvPr id="15391" name="Text Box 30">
              <a:extLst>
                <a:ext uri="{FF2B5EF4-FFF2-40B4-BE49-F238E27FC236}">
                  <a16:creationId xmlns:a16="http://schemas.microsoft.com/office/drawing/2014/main" xmlns="" id="{8B0218E7-5202-4ECD-97FF-669CAC9C1377}"/>
                </a:ext>
              </a:extLst>
            </p:cNvPr>
            <p:cNvSpPr txBox="1">
              <a:spLocks noChangeArrowheads="1"/>
            </p:cNvSpPr>
            <p:nvPr/>
          </p:nvSpPr>
          <p:spPr bwMode="auto">
            <a:xfrm rot="607224">
              <a:off x="1766" y="3065"/>
              <a:ext cx="988"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b="1">
                  <a:solidFill>
                    <a:srgbClr val="C00000"/>
                  </a:solidFill>
                </a:rPr>
                <a:t>SBP 110 mm Hg</a:t>
              </a:r>
            </a:p>
          </p:txBody>
        </p:sp>
        <p:sp>
          <p:nvSpPr>
            <p:cNvPr id="15392" name="Line 31">
              <a:extLst>
                <a:ext uri="{FF2B5EF4-FFF2-40B4-BE49-F238E27FC236}">
                  <a16:creationId xmlns:a16="http://schemas.microsoft.com/office/drawing/2014/main" xmlns="" id="{1C647258-A8CC-4CD9-9BB5-3A55B7D4FD10}"/>
                </a:ext>
              </a:extLst>
            </p:cNvPr>
            <p:cNvSpPr>
              <a:spLocks noChangeShapeType="1"/>
            </p:cNvSpPr>
            <p:nvPr/>
          </p:nvSpPr>
          <p:spPr bwMode="auto">
            <a:xfrm>
              <a:off x="3613" y="3427"/>
              <a:ext cx="2" cy="65"/>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93" name="Line 32">
              <a:extLst>
                <a:ext uri="{FF2B5EF4-FFF2-40B4-BE49-F238E27FC236}">
                  <a16:creationId xmlns:a16="http://schemas.microsoft.com/office/drawing/2014/main" xmlns="" id="{F8D41764-9919-418A-9FB1-5209720F36D9}"/>
                </a:ext>
              </a:extLst>
            </p:cNvPr>
            <p:cNvSpPr>
              <a:spLocks noChangeShapeType="1"/>
            </p:cNvSpPr>
            <p:nvPr/>
          </p:nvSpPr>
          <p:spPr bwMode="auto">
            <a:xfrm>
              <a:off x="2843" y="3432"/>
              <a:ext cx="2" cy="65"/>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94" name="Line 33">
              <a:extLst>
                <a:ext uri="{FF2B5EF4-FFF2-40B4-BE49-F238E27FC236}">
                  <a16:creationId xmlns:a16="http://schemas.microsoft.com/office/drawing/2014/main" xmlns="" id="{5AC0027F-81BE-447C-A020-19CCE80D5A35}"/>
                </a:ext>
              </a:extLst>
            </p:cNvPr>
            <p:cNvSpPr>
              <a:spLocks noChangeShapeType="1"/>
            </p:cNvSpPr>
            <p:nvPr/>
          </p:nvSpPr>
          <p:spPr bwMode="auto">
            <a:xfrm>
              <a:off x="2133" y="3432"/>
              <a:ext cx="2" cy="65"/>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95" name="Line 34">
              <a:extLst>
                <a:ext uri="{FF2B5EF4-FFF2-40B4-BE49-F238E27FC236}">
                  <a16:creationId xmlns:a16="http://schemas.microsoft.com/office/drawing/2014/main" xmlns="" id="{237DE8C6-4AA3-4FFE-8134-161C2F1445B8}"/>
                </a:ext>
              </a:extLst>
            </p:cNvPr>
            <p:cNvSpPr>
              <a:spLocks noChangeShapeType="1"/>
            </p:cNvSpPr>
            <p:nvPr/>
          </p:nvSpPr>
          <p:spPr bwMode="auto">
            <a:xfrm>
              <a:off x="4280" y="3432"/>
              <a:ext cx="2" cy="65"/>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96" name="Line 35">
              <a:extLst>
                <a:ext uri="{FF2B5EF4-FFF2-40B4-BE49-F238E27FC236}">
                  <a16:creationId xmlns:a16="http://schemas.microsoft.com/office/drawing/2014/main" xmlns="" id="{6CE1D371-EE67-47F0-A811-E911BC185859}"/>
                </a:ext>
              </a:extLst>
            </p:cNvPr>
            <p:cNvSpPr>
              <a:spLocks noChangeShapeType="1"/>
            </p:cNvSpPr>
            <p:nvPr/>
          </p:nvSpPr>
          <p:spPr bwMode="auto">
            <a:xfrm>
              <a:off x="4958" y="3432"/>
              <a:ext cx="2" cy="65"/>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5364" name="Rectangle 36">
            <a:extLst>
              <a:ext uri="{FF2B5EF4-FFF2-40B4-BE49-F238E27FC236}">
                <a16:creationId xmlns:a16="http://schemas.microsoft.com/office/drawing/2014/main" xmlns="" id="{2F6F313A-CC02-4B10-ABBB-9FB924A99A06}"/>
              </a:ext>
            </a:extLst>
          </p:cNvPr>
          <p:cNvSpPr>
            <a:spLocks noGrp="1" noChangeArrowheads="1"/>
          </p:cNvSpPr>
          <p:nvPr>
            <p:ph type="title"/>
          </p:nvPr>
        </p:nvSpPr>
        <p:spPr>
          <a:xfrm>
            <a:off x="838200" y="365125"/>
            <a:ext cx="10515600" cy="856361"/>
          </a:xfrm>
        </p:spPr>
        <p:txBody>
          <a:bodyPr/>
          <a:lstStyle/>
          <a:p>
            <a:pPr algn="ctr" rtl="0" eaLnBrk="1" hangingPunct="1"/>
            <a:r>
              <a:rPr lang="en-GB" altLang="en-US" dirty="0">
                <a:solidFill>
                  <a:srgbClr val="002060"/>
                </a:solidFill>
                <a:latin typeface="Arial" panose="020B0604020202020204" pitchFamily="34" charset="0"/>
                <a:cs typeface="Arial" panose="020B0604020202020204" pitchFamily="34" charset="0"/>
              </a:rPr>
              <a:t>Pulse Pressure and Coronary Risk</a:t>
            </a:r>
          </a:p>
        </p:txBody>
      </p:sp>
      <p:sp>
        <p:nvSpPr>
          <p:cNvPr id="2" name="Date Placeholder 1"/>
          <p:cNvSpPr>
            <a:spLocks noGrp="1"/>
          </p:cNvSpPr>
          <p:nvPr>
            <p:ph type="dt" sz="half" idx="10"/>
          </p:nvPr>
        </p:nvSpPr>
        <p:spPr/>
        <p:txBody>
          <a:bodyPr/>
          <a:lstStyle/>
          <a:p>
            <a:fld id="{86952880-3D7C-445C-948D-C98E4846EBB7}" type="datetime1">
              <a:rPr lang="en-US" smtClean="0"/>
              <a:t>1/27/2019</a:t>
            </a:fld>
            <a:endParaRPr lang="ar-SA"/>
          </a:p>
        </p:txBody>
      </p:sp>
      <p:sp>
        <p:nvSpPr>
          <p:cNvPr id="3" name="Slide Number Placeholder 2"/>
          <p:cNvSpPr>
            <a:spLocks noGrp="1"/>
          </p:cNvSpPr>
          <p:nvPr>
            <p:ph type="sldNum" sz="quarter" idx="12"/>
          </p:nvPr>
        </p:nvSpPr>
        <p:spPr/>
        <p:txBody>
          <a:bodyPr/>
          <a:lstStyle/>
          <a:p>
            <a:fld id="{01F70EBD-FCF5-4B4A-B29B-28DCB9988974}" type="slidenum">
              <a:rPr lang="ar-SA" smtClean="0"/>
              <a:t>10</a:t>
            </a:fld>
            <a:endParaRPr lang="ar-SA"/>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b="1" dirty="0">
                <a:solidFill>
                  <a:srgbClr val="C00000"/>
                </a:solidFill>
                <a:latin typeface="Arial" panose="020B0604020202020204" pitchFamily="34" charset="0"/>
                <a:cs typeface="Arial" panose="020B0604020202020204" pitchFamily="34" charset="0"/>
              </a:rPr>
              <a:t>High Blood Pressure</a:t>
            </a:r>
            <a:endParaRPr lang="ar-SA" dirty="0"/>
          </a:p>
        </p:txBody>
      </p:sp>
      <p:sp>
        <p:nvSpPr>
          <p:cNvPr id="3" name="Content Placeholder 2"/>
          <p:cNvSpPr>
            <a:spLocks noGrp="1"/>
          </p:cNvSpPr>
          <p:nvPr>
            <p:ph idx="1"/>
          </p:nvPr>
        </p:nvSpPr>
        <p:spPr>
          <a:xfrm>
            <a:off x="838200" y="1825624"/>
            <a:ext cx="10515600" cy="4765675"/>
          </a:xfrm>
        </p:spPr>
        <p:txBody>
          <a:bodyPr>
            <a:normAutofit/>
          </a:bodyPr>
          <a:lstStyle/>
          <a:p>
            <a:pPr algn="l" rtl="0"/>
            <a:r>
              <a:rPr lang="en-US" b="0" i="0" dirty="0">
                <a:solidFill>
                  <a:srgbClr val="002060"/>
                </a:solidFill>
                <a:effectLst/>
                <a:latin typeface="Helvetica Neue"/>
              </a:rPr>
              <a:t>Systolic blood pressure </a:t>
            </a:r>
            <a:r>
              <a:rPr lang="en-US" b="0" i="0" dirty="0">
                <a:solidFill>
                  <a:srgbClr val="000000"/>
                </a:solidFill>
                <a:effectLst/>
                <a:latin typeface="Helvetica Neue"/>
              </a:rPr>
              <a:t>and isolated systolic hypertension are major CHD risk factors at all ages and in both genders. </a:t>
            </a:r>
          </a:p>
          <a:p>
            <a:pPr algn="l" rtl="0"/>
            <a:r>
              <a:rPr lang="en-US" b="0" i="0" dirty="0">
                <a:solidFill>
                  <a:srgbClr val="000000"/>
                </a:solidFill>
                <a:effectLst/>
                <a:latin typeface="Helvetica Neue"/>
              </a:rPr>
              <a:t>The Framingham study found that the relative importance of systolic, diastolic, and pulse pressure (the difference between the systolic and diastolic blood pressures) changes with age. </a:t>
            </a:r>
          </a:p>
        </p:txBody>
      </p:sp>
      <p:sp>
        <p:nvSpPr>
          <p:cNvPr id="4" name="Date Placeholder 3"/>
          <p:cNvSpPr>
            <a:spLocks noGrp="1"/>
          </p:cNvSpPr>
          <p:nvPr>
            <p:ph type="dt" sz="half" idx="10"/>
          </p:nvPr>
        </p:nvSpPr>
        <p:spPr/>
        <p:txBody>
          <a:bodyPr/>
          <a:lstStyle/>
          <a:p>
            <a:fld id="{A0369B2F-EE03-44DF-9C75-C0F043F53C75}" type="datetime1">
              <a:rPr lang="en-US" smtClean="0"/>
              <a:t>1/27/2019</a:t>
            </a:fld>
            <a:endParaRPr lang="ar-SA"/>
          </a:p>
        </p:txBody>
      </p:sp>
      <p:sp>
        <p:nvSpPr>
          <p:cNvPr id="5" name="Slide Number Placeholder 4"/>
          <p:cNvSpPr>
            <a:spLocks noGrp="1"/>
          </p:cNvSpPr>
          <p:nvPr>
            <p:ph type="sldNum" sz="quarter" idx="12"/>
          </p:nvPr>
        </p:nvSpPr>
        <p:spPr/>
        <p:txBody>
          <a:bodyPr/>
          <a:lstStyle/>
          <a:p>
            <a:fld id="{01F70EBD-FCF5-4B4A-B29B-28DCB9988974}" type="slidenum">
              <a:rPr lang="ar-SA" smtClean="0"/>
              <a:t>11</a:t>
            </a:fld>
            <a:endParaRPr lang="ar-SA"/>
          </a:p>
        </p:txBody>
      </p:sp>
    </p:spTree>
    <p:extLst>
      <p:ext uri="{BB962C8B-B14F-4D97-AF65-F5344CB8AC3E}">
        <p14:creationId xmlns:p14="http://schemas.microsoft.com/office/powerpoint/2010/main" val="805775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b="1" dirty="0">
                <a:solidFill>
                  <a:srgbClr val="C00000"/>
                </a:solidFill>
                <a:latin typeface="Arial" panose="020B0604020202020204" pitchFamily="34" charset="0"/>
                <a:cs typeface="Arial" panose="020B0604020202020204" pitchFamily="34" charset="0"/>
              </a:rPr>
              <a:t>Physical Inactivity</a:t>
            </a:r>
            <a:r>
              <a:rPr lang="en-US" dirty="0">
                <a:solidFill>
                  <a:srgbClr val="222328"/>
                </a:solidFill>
                <a:latin typeface="Montserrat"/>
              </a:rPr>
              <a:t/>
            </a:r>
            <a:br>
              <a:rPr lang="en-US" dirty="0">
                <a:solidFill>
                  <a:srgbClr val="222328"/>
                </a:solidFill>
                <a:latin typeface="Montserrat"/>
              </a:rPr>
            </a:br>
            <a:endParaRPr lang="ar-SA" dirty="0"/>
          </a:p>
        </p:txBody>
      </p:sp>
      <p:sp>
        <p:nvSpPr>
          <p:cNvPr id="3" name="Content Placeholder 2"/>
          <p:cNvSpPr>
            <a:spLocks noGrp="1"/>
          </p:cNvSpPr>
          <p:nvPr>
            <p:ph idx="1"/>
          </p:nvPr>
        </p:nvSpPr>
        <p:spPr>
          <a:xfrm>
            <a:off x="838200" y="1493240"/>
            <a:ext cx="10515600" cy="4683723"/>
          </a:xfrm>
        </p:spPr>
        <p:txBody>
          <a:bodyPr/>
          <a:lstStyle/>
          <a:p>
            <a:pPr algn="l" rtl="0"/>
            <a:r>
              <a:rPr lang="en-US" b="0" i="0" dirty="0">
                <a:solidFill>
                  <a:srgbClr val="222328"/>
                </a:solidFill>
                <a:effectLst/>
                <a:latin typeface="Arial" panose="020B0604020202020204" pitchFamily="34" charset="0"/>
                <a:cs typeface="Arial" panose="020B0604020202020204" pitchFamily="34" charset="0"/>
              </a:rPr>
              <a:t>An inactive lifestyle is a risk factor for coronary heart disease. Regular, moderate to vigorous physical activity helps reduce the risk of cardiovascular disease. </a:t>
            </a:r>
          </a:p>
          <a:p>
            <a:pPr algn="l" rtl="0"/>
            <a:r>
              <a:rPr lang="en-US" b="0" i="0" dirty="0">
                <a:solidFill>
                  <a:srgbClr val="222328"/>
                </a:solidFill>
                <a:effectLst/>
                <a:latin typeface="Arial" panose="020B0604020202020204" pitchFamily="34" charset="0"/>
                <a:cs typeface="Arial" panose="020B0604020202020204" pitchFamily="34" charset="0"/>
              </a:rPr>
              <a:t>Physical activity can help control blood cholesterol, diabetes and obesity. It can also help to lower blood pressure in some people.</a:t>
            </a:r>
          </a:p>
          <a:p>
            <a:endParaRPr lang="ar-SA" dirty="0"/>
          </a:p>
        </p:txBody>
      </p:sp>
      <p:sp>
        <p:nvSpPr>
          <p:cNvPr id="4" name="Date Placeholder 3"/>
          <p:cNvSpPr>
            <a:spLocks noGrp="1"/>
          </p:cNvSpPr>
          <p:nvPr>
            <p:ph type="dt" sz="half" idx="10"/>
          </p:nvPr>
        </p:nvSpPr>
        <p:spPr/>
        <p:txBody>
          <a:bodyPr/>
          <a:lstStyle/>
          <a:p>
            <a:fld id="{601A6B5B-840A-40FE-AC40-FB89120B188C}" type="datetime1">
              <a:rPr lang="en-US" smtClean="0"/>
              <a:t>1/27/2019</a:t>
            </a:fld>
            <a:endParaRPr lang="ar-SA"/>
          </a:p>
        </p:txBody>
      </p:sp>
      <p:sp>
        <p:nvSpPr>
          <p:cNvPr id="5" name="Slide Number Placeholder 4"/>
          <p:cNvSpPr>
            <a:spLocks noGrp="1"/>
          </p:cNvSpPr>
          <p:nvPr>
            <p:ph type="sldNum" sz="quarter" idx="12"/>
          </p:nvPr>
        </p:nvSpPr>
        <p:spPr/>
        <p:txBody>
          <a:bodyPr/>
          <a:lstStyle/>
          <a:p>
            <a:fld id="{01F70EBD-FCF5-4B4A-B29B-28DCB9988974}" type="slidenum">
              <a:rPr lang="ar-SA" smtClean="0"/>
              <a:t>12</a:t>
            </a:fld>
            <a:endParaRPr lang="ar-SA"/>
          </a:p>
        </p:txBody>
      </p:sp>
    </p:spTree>
    <p:extLst>
      <p:ext uri="{BB962C8B-B14F-4D97-AF65-F5344CB8AC3E}">
        <p14:creationId xmlns:p14="http://schemas.microsoft.com/office/powerpoint/2010/main" val="2136777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b="1" dirty="0">
                <a:solidFill>
                  <a:srgbClr val="C00000"/>
                </a:solidFill>
                <a:latin typeface="Arial" panose="020B0604020202020204" pitchFamily="34" charset="0"/>
                <a:cs typeface="Arial" panose="020B0604020202020204" pitchFamily="34" charset="0"/>
              </a:rPr>
              <a:t>Obesity</a:t>
            </a:r>
            <a:r>
              <a:rPr lang="en-US" dirty="0"/>
              <a:t/>
            </a:r>
            <a:br>
              <a:rPr lang="en-US" dirty="0"/>
            </a:br>
            <a:endParaRPr lang="ar-SA" dirty="0"/>
          </a:p>
        </p:txBody>
      </p:sp>
      <p:sp>
        <p:nvSpPr>
          <p:cNvPr id="3" name="Content Placeholder 2"/>
          <p:cNvSpPr>
            <a:spLocks noGrp="1"/>
          </p:cNvSpPr>
          <p:nvPr>
            <p:ph idx="1"/>
          </p:nvPr>
        </p:nvSpPr>
        <p:spPr/>
        <p:txBody>
          <a:bodyPr/>
          <a:lstStyle/>
          <a:p>
            <a:pPr algn="l" rtl="0"/>
            <a:r>
              <a:rPr lang="en-US" dirty="0">
                <a:latin typeface="Arial" panose="020B0604020202020204" pitchFamily="34" charset="0"/>
                <a:cs typeface="Arial" panose="020B0604020202020204" pitchFamily="34" charset="0"/>
              </a:rPr>
              <a:t>People who have excess body fat – especially if a lot of it is at the waist (</a:t>
            </a:r>
            <a:r>
              <a:rPr lang="en-US" dirty="0">
                <a:solidFill>
                  <a:srgbClr val="C00000"/>
                </a:solidFill>
                <a:latin typeface="Arial" panose="020B0604020202020204" pitchFamily="34" charset="0"/>
                <a:cs typeface="Arial" panose="020B0604020202020204" pitchFamily="34" charset="0"/>
              </a:rPr>
              <a:t>central obesity</a:t>
            </a:r>
            <a:r>
              <a:rPr lang="en-US" dirty="0">
                <a:latin typeface="Arial" panose="020B0604020202020204" pitchFamily="34" charset="0"/>
                <a:cs typeface="Arial" panose="020B0604020202020204" pitchFamily="34" charset="0"/>
              </a:rPr>
              <a:t>) – are more likely to develop heart disease and stroke, even if those same people have no other risk factors.</a:t>
            </a:r>
          </a:p>
        </p:txBody>
      </p:sp>
      <p:sp>
        <p:nvSpPr>
          <p:cNvPr id="4" name="Date Placeholder 3"/>
          <p:cNvSpPr>
            <a:spLocks noGrp="1"/>
          </p:cNvSpPr>
          <p:nvPr>
            <p:ph type="dt" sz="half" idx="10"/>
          </p:nvPr>
        </p:nvSpPr>
        <p:spPr/>
        <p:txBody>
          <a:bodyPr/>
          <a:lstStyle/>
          <a:p>
            <a:fld id="{9EE3F392-75FF-4607-8E9E-C3A0417298F0}" type="datetime1">
              <a:rPr lang="en-US" smtClean="0"/>
              <a:t>1/27/2019</a:t>
            </a:fld>
            <a:endParaRPr lang="ar-SA"/>
          </a:p>
        </p:txBody>
      </p:sp>
      <p:sp>
        <p:nvSpPr>
          <p:cNvPr id="5" name="Slide Number Placeholder 4"/>
          <p:cNvSpPr>
            <a:spLocks noGrp="1"/>
          </p:cNvSpPr>
          <p:nvPr>
            <p:ph type="sldNum" sz="quarter" idx="12"/>
          </p:nvPr>
        </p:nvSpPr>
        <p:spPr/>
        <p:txBody>
          <a:bodyPr/>
          <a:lstStyle/>
          <a:p>
            <a:fld id="{01F70EBD-FCF5-4B4A-B29B-28DCB9988974}" type="slidenum">
              <a:rPr lang="ar-SA" smtClean="0"/>
              <a:t>13</a:t>
            </a:fld>
            <a:endParaRPr lang="ar-SA"/>
          </a:p>
        </p:txBody>
      </p:sp>
    </p:spTree>
    <p:extLst>
      <p:ext uri="{BB962C8B-B14F-4D97-AF65-F5344CB8AC3E}">
        <p14:creationId xmlns:p14="http://schemas.microsoft.com/office/powerpoint/2010/main" val="3069057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b="1" dirty="0">
                <a:solidFill>
                  <a:srgbClr val="C00000"/>
                </a:solidFill>
                <a:latin typeface="Arial" panose="020B0604020202020204" pitchFamily="34" charset="0"/>
                <a:cs typeface="Arial" panose="020B0604020202020204" pitchFamily="34" charset="0"/>
              </a:rPr>
              <a:t>Diabetes</a:t>
            </a:r>
            <a:r>
              <a:rPr lang="en-US" dirty="0">
                <a:solidFill>
                  <a:srgbClr val="222328"/>
                </a:solidFill>
                <a:latin typeface="Montserrat"/>
              </a:rPr>
              <a:t/>
            </a:r>
            <a:br>
              <a:rPr lang="en-US" dirty="0">
                <a:solidFill>
                  <a:srgbClr val="222328"/>
                </a:solidFill>
                <a:latin typeface="Montserrat"/>
              </a:rPr>
            </a:br>
            <a:endParaRPr lang="ar-SA" dirty="0"/>
          </a:p>
        </p:txBody>
      </p:sp>
      <p:sp>
        <p:nvSpPr>
          <p:cNvPr id="3" name="Content Placeholder 2"/>
          <p:cNvSpPr>
            <a:spLocks noGrp="1"/>
          </p:cNvSpPr>
          <p:nvPr>
            <p:ph idx="1"/>
          </p:nvPr>
        </p:nvSpPr>
        <p:spPr>
          <a:xfrm>
            <a:off x="486561" y="1825625"/>
            <a:ext cx="11325137" cy="4351338"/>
          </a:xfrm>
        </p:spPr>
        <p:txBody>
          <a:bodyPr/>
          <a:lstStyle/>
          <a:p>
            <a:pPr algn="l" rtl="0"/>
            <a:r>
              <a:rPr lang="en-US" b="0" i="0" dirty="0">
                <a:solidFill>
                  <a:srgbClr val="222328"/>
                </a:solidFill>
                <a:effectLst/>
                <a:latin typeface="Arial" panose="020B0604020202020204" pitchFamily="34" charset="0"/>
                <a:cs typeface="Arial" panose="020B0604020202020204" pitchFamily="34" charset="0"/>
              </a:rPr>
              <a:t>Diabetes seriously increases your risk of developing cardiovascular disease.</a:t>
            </a:r>
          </a:p>
          <a:p>
            <a:pPr algn="l" rtl="0"/>
            <a:r>
              <a:rPr lang="en-US" b="0" i="0" dirty="0">
                <a:solidFill>
                  <a:srgbClr val="222328"/>
                </a:solidFill>
                <a:effectLst/>
                <a:latin typeface="Arial" panose="020B0604020202020204" pitchFamily="34" charset="0"/>
                <a:cs typeface="Arial" panose="020B0604020202020204" pitchFamily="34" charset="0"/>
              </a:rPr>
              <a:t>Even when glucose levels are under control, diabetes increases the risk of heart disease and stroke. </a:t>
            </a:r>
          </a:p>
          <a:p>
            <a:pPr algn="l" rtl="0"/>
            <a:r>
              <a:rPr lang="en-US" b="0" i="0" dirty="0">
                <a:solidFill>
                  <a:srgbClr val="222328"/>
                </a:solidFill>
                <a:effectLst/>
                <a:latin typeface="Arial" panose="020B0604020202020204" pitchFamily="34" charset="0"/>
                <a:cs typeface="Arial" panose="020B0604020202020204" pitchFamily="34" charset="0"/>
              </a:rPr>
              <a:t>The risks are even greater if blood sugar is not well-controlled.</a:t>
            </a:r>
          </a:p>
          <a:p>
            <a:endParaRPr lang="ar-SA" dirty="0"/>
          </a:p>
        </p:txBody>
      </p:sp>
      <p:sp>
        <p:nvSpPr>
          <p:cNvPr id="4" name="Date Placeholder 3"/>
          <p:cNvSpPr>
            <a:spLocks noGrp="1"/>
          </p:cNvSpPr>
          <p:nvPr>
            <p:ph type="dt" sz="half" idx="10"/>
          </p:nvPr>
        </p:nvSpPr>
        <p:spPr/>
        <p:txBody>
          <a:bodyPr/>
          <a:lstStyle/>
          <a:p>
            <a:fld id="{50535D0B-DF40-457A-8048-88F3F475ADFD}" type="datetime1">
              <a:rPr lang="en-US" smtClean="0"/>
              <a:t>1/27/2019</a:t>
            </a:fld>
            <a:endParaRPr lang="ar-SA"/>
          </a:p>
        </p:txBody>
      </p:sp>
      <p:sp>
        <p:nvSpPr>
          <p:cNvPr id="5" name="Slide Number Placeholder 4"/>
          <p:cNvSpPr>
            <a:spLocks noGrp="1"/>
          </p:cNvSpPr>
          <p:nvPr>
            <p:ph type="sldNum" sz="quarter" idx="12"/>
          </p:nvPr>
        </p:nvSpPr>
        <p:spPr/>
        <p:txBody>
          <a:bodyPr/>
          <a:lstStyle/>
          <a:p>
            <a:fld id="{01F70EBD-FCF5-4B4A-B29B-28DCB9988974}" type="slidenum">
              <a:rPr lang="ar-SA" smtClean="0"/>
              <a:t>14</a:t>
            </a:fld>
            <a:endParaRPr lang="ar-SA"/>
          </a:p>
        </p:txBody>
      </p:sp>
    </p:spTree>
    <p:extLst>
      <p:ext uri="{BB962C8B-B14F-4D97-AF65-F5344CB8AC3E}">
        <p14:creationId xmlns:p14="http://schemas.microsoft.com/office/powerpoint/2010/main" val="987212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117" y="365125"/>
            <a:ext cx="11216081" cy="1325563"/>
          </a:xfrm>
        </p:spPr>
        <p:txBody>
          <a:bodyPr>
            <a:normAutofit/>
          </a:bodyPr>
          <a:lstStyle/>
          <a:p>
            <a:pPr algn="l" rtl="0"/>
            <a:r>
              <a:rPr lang="en-US" b="0" i="0" dirty="0">
                <a:solidFill>
                  <a:srgbClr val="C00000"/>
                </a:solidFill>
                <a:effectLst/>
                <a:latin typeface="Arial" panose="020B0604020202020204" pitchFamily="34" charset="0"/>
                <a:cs typeface="Arial" panose="020B0604020202020204" pitchFamily="34" charset="0"/>
              </a:rPr>
              <a:t>Contributing Factors to Heart Disease Risk</a:t>
            </a:r>
            <a:r>
              <a:rPr lang="en-US" b="0" i="0" dirty="0">
                <a:solidFill>
                  <a:srgbClr val="222328"/>
                </a:solidFill>
                <a:effectLst/>
                <a:latin typeface="Montserrat"/>
              </a:rPr>
              <a:t/>
            </a:r>
            <a:br>
              <a:rPr lang="en-US" b="0" i="0" dirty="0">
                <a:solidFill>
                  <a:srgbClr val="222328"/>
                </a:solidFill>
                <a:effectLst/>
                <a:latin typeface="Montserrat"/>
              </a:rPr>
            </a:br>
            <a:endParaRPr lang="ar-SA" dirty="0"/>
          </a:p>
        </p:txBody>
      </p:sp>
      <p:sp>
        <p:nvSpPr>
          <p:cNvPr id="3" name="Content Placeholder 2"/>
          <p:cNvSpPr>
            <a:spLocks noGrp="1"/>
          </p:cNvSpPr>
          <p:nvPr>
            <p:ph idx="1"/>
          </p:nvPr>
        </p:nvSpPr>
        <p:spPr>
          <a:xfrm>
            <a:off x="838200" y="1825625"/>
            <a:ext cx="10515600" cy="4667250"/>
          </a:xfrm>
        </p:spPr>
        <p:txBody>
          <a:bodyPr/>
          <a:lstStyle/>
          <a:p>
            <a:pPr marL="0" indent="0" algn="l" rtl="0">
              <a:buNone/>
            </a:pPr>
            <a:r>
              <a:rPr lang="en-US" sz="3200" b="1" i="0" dirty="0">
                <a:solidFill>
                  <a:srgbClr val="C00000"/>
                </a:solidFill>
                <a:effectLst/>
                <a:latin typeface="Arial" panose="020B0604020202020204" pitchFamily="34" charset="0"/>
                <a:cs typeface="Arial" panose="020B0604020202020204" pitchFamily="34" charset="0"/>
              </a:rPr>
              <a:t>Stress</a:t>
            </a:r>
          </a:p>
          <a:p>
            <a:pPr algn="l" rtl="0"/>
            <a:r>
              <a:rPr lang="en-US" b="0" i="0" dirty="0">
                <a:solidFill>
                  <a:srgbClr val="222328"/>
                </a:solidFill>
                <a:effectLst/>
                <a:latin typeface="Arial" panose="020B0604020202020204" pitchFamily="34" charset="0"/>
                <a:cs typeface="Arial" panose="020B0604020202020204" pitchFamily="34" charset="0"/>
              </a:rPr>
              <a:t>Individual response to stress may be a contributing factor for heart attacks. Increase in adrenaline and BP.</a:t>
            </a:r>
          </a:p>
          <a:p>
            <a:pPr marL="0" indent="0" algn="l" rtl="0">
              <a:buNone/>
            </a:pPr>
            <a:r>
              <a:rPr lang="en-US" b="1" dirty="0">
                <a:solidFill>
                  <a:srgbClr val="C00000"/>
                </a:solidFill>
                <a:latin typeface="Arial" panose="020B0604020202020204" pitchFamily="34" charset="0"/>
                <a:cs typeface="Arial" panose="020B0604020202020204" pitchFamily="34" charset="0"/>
              </a:rPr>
              <a:t>Alcohol</a:t>
            </a:r>
          </a:p>
          <a:p>
            <a:pPr algn="l" rtl="0"/>
            <a:r>
              <a:rPr lang="en-US" dirty="0">
                <a:latin typeface="Arial" panose="020B0604020202020204" pitchFamily="34" charset="0"/>
                <a:cs typeface="Arial" panose="020B0604020202020204" pitchFamily="34" charset="0"/>
              </a:rPr>
              <a:t>Drinking too much alcohol can raise blood pressure, and increase your risk for cardiomyopathy, stroke, cancer and other diseases. </a:t>
            </a:r>
          </a:p>
          <a:p>
            <a:pPr algn="l" rtl="0"/>
            <a:r>
              <a:rPr lang="en-US" dirty="0">
                <a:latin typeface="Arial" panose="020B0604020202020204" pitchFamily="34" charset="0"/>
                <a:cs typeface="Arial" panose="020B0604020202020204" pitchFamily="34" charset="0"/>
              </a:rPr>
              <a:t>It can also contribute to high triglycerides, and produce irregular heartbeats.</a:t>
            </a:r>
          </a:p>
          <a:p>
            <a:pPr algn="l" rtl="0"/>
            <a:endParaRPr lang="en-US" b="0" i="0" dirty="0">
              <a:solidFill>
                <a:srgbClr val="222328"/>
              </a:solidFill>
              <a:effectLst/>
              <a:latin typeface="Montserrat"/>
            </a:endParaRPr>
          </a:p>
        </p:txBody>
      </p:sp>
      <p:sp>
        <p:nvSpPr>
          <p:cNvPr id="4" name="Date Placeholder 3"/>
          <p:cNvSpPr>
            <a:spLocks noGrp="1"/>
          </p:cNvSpPr>
          <p:nvPr>
            <p:ph type="dt" sz="half" idx="10"/>
          </p:nvPr>
        </p:nvSpPr>
        <p:spPr/>
        <p:txBody>
          <a:bodyPr/>
          <a:lstStyle/>
          <a:p>
            <a:fld id="{5C1BD6E6-1EF5-42F9-9C73-1944DFDF1510}" type="datetime1">
              <a:rPr lang="en-US" smtClean="0"/>
              <a:t>1/27/2019</a:t>
            </a:fld>
            <a:endParaRPr lang="ar-SA"/>
          </a:p>
        </p:txBody>
      </p:sp>
      <p:sp>
        <p:nvSpPr>
          <p:cNvPr id="5" name="Slide Number Placeholder 4"/>
          <p:cNvSpPr>
            <a:spLocks noGrp="1"/>
          </p:cNvSpPr>
          <p:nvPr>
            <p:ph type="sldNum" sz="quarter" idx="12"/>
          </p:nvPr>
        </p:nvSpPr>
        <p:spPr/>
        <p:txBody>
          <a:bodyPr/>
          <a:lstStyle/>
          <a:p>
            <a:fld id="{01F70EBD-FCF5-4B4A-B29B-28DCB9988974}" type="slidenum">
              <a:rPr lang="ar-SA" smtClean="0"/>
              <a:t>15</a:t>
            </a:fld>
            <a:endParaRPr lang="ar-SA"/>
          </a:p>
        </p:txBody>
      </p:sp>
    </p:spTree>
    <p:extLst>
      <p:ext uri="{BB962C8B-B14F-4D97-AF65-F5344CB8AC3E}">
        <p14:creationId xmlns:p14="http://schemas.microsoft.com/office/powerpoint/2010/main" val="1295973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5D0E84-D0E4-443E-9129-981324AC7E6B}"/>
              </a:ext>
            </a:extLst>
          </p:cNvPr>
          <p:cNvSpPr>
            <a:spLocks noGrp="1"/>
          </p:cNvSpPr>
          <p:nvPr>
            <p:ph type="title"/>
          </p:nvPr>
        </p:nvSpPr>
        <p:spPr/>
        <p:txBody>
          <a:bodyPr>
            <a:normAutofit fontScale="90000"/>
          </a:bodyPr>
          <a:lstStyle/>
          <a:p>
            <a:pPr algn="l" rtl="0"/>
            <a:r>
              <a:rPr lang="en-US" dirty="0">
                <a:solidFill>
                  <a:srgbClr val="C00000"/>
                </a:solidFill>
                <a:latin typeface="Arial" panose="020B0604020202020204" pitchFamily="34" charset="0"/>
                <a:cs typeface="Arial" panose="020B0604020202020204" pitchFamily="34" charset="0"/>
              </a:rPr>
              <a:t>Contributing Factors to Heart Disease Risk</a:t>
            </a:r>
            <a:r>
              <a:rPr lang="en-US" dirty="0">
                <a:solidFill>
                  <a:srgbClr val="222328"/>
                </a:solidFill>
                <a:latin typeface="Montserrat"/>
              </a:rPr>
              <a:t/>
            </a:r>
            <a:br>
              <a:rPr lang="en-US" dirty="0">
                <a:solidFill>
                  <a:srgbClr val="222328"/>
                </a:solidFill>
                <a:latin typeface="Montserrat"/>
              </a:rPr>
            </a:br>
            <a:endParaRPr lang="en-US" dirty="0"/>
          </a:p>
        </p:txBody>
      </p:sp>
      <p:sp>
        <p:nvSpPr>
          <p:cNvPr id="3" name="Content Placeholder 2">
            <a:extLst>
              <a:ext uri="{FF2B5EF4-FFF2-40B4-BE49-F238E27FC236}">
                <a16:creationId xmlns:a16="http://schemas.microsoft.com/office/drawing/2014/main" xmlns="" id="{F48F091C-F635-413E-AEF8-1FE6D2A13AD2}"/>
              </a:ext>
            </a:extLst>
          </p:cNvPr>
          <p:cNvSpPr>
            <a:spLocks noGrp="1"/>
          </p:cNvSpPr>
          <p:nvPr>
            <p:ph idx="1"/>
          </p:nvPr>
        </p:nvSpPr>
        <p:spPr>
          <a:xfrm>
            <a:off x="478171" y="1825625"/>
            <a:ext cx="11350305" cy="4768122"/>
          </a:xfrm>
        </p:spPr>
        <p:txBody>
          <a:bodyPr/>
          <a:lstStyle/>
          <a:p>
            <a:pPr algn="l" rtl="0">
              <a:buNone/>
            </a:pPr>
            <a:r>
              <a:rPr lang="en-US" altLang="en-US" b="1" dirty="0"/>
              <a:t>■ </a:t>
            </a:r>
            <a:r>
              <a:rPr lang="en-US" altLang="en-US" b="1" dirty="0">
                <a:solidFill>
                  <a:srgbClr val="C00000"/>
                </a:solidFill>
                <a:latin typeface="Arial" panose="020B0604020202020204" pitchFamily="34" charset="0"/>
                <a:cs typeface="Arial" panose="020B0604020202020204" pitchFamily="34" charset="0"/>
              </a:rPr>
              <a:t>Prothrombotic Markers</a:t>
            </a:r>
          </a:p>
          <a:p>
            <a:pPr algn="l" rtl="0">
              <a:buNone/>
            </a:pPr>
            <a:r>
              <a:rPr lang="en-US" altLang="en-US" b="1" dirty="0">
                <a:latin typeface="Arial" panose="020B0604020202020204" pitchFamily="34" charset="0"/>
                <a:cs typeface="Arial" panose="020B0604020202020204" pitchFamily="34" charset="0"/>
              </a:rPr>
              <a:t>      </a:t>
            </a:r>
            <a:r>
              <a:rPr lang="en-US" altLang="en-US" b="1" dirty="0">
                <a:solidFill>
                  <a:srgbClr val="0000CC"/>
                </a:solidFill>
                <a:latin typeface="Arial" panose="020B0604020202020204" pitchFamily="34" charset="0"/>
                <a:cs typeface="Arial" panose="020B0604020202020204" pitchFamily="34" charset="0"/>
              </a:rPr>
              <a:t>●</a:t>
            </a:r>
            <a:r>
              <a:rPr lang="en-US" altLang="en-US" b="1" dirty="0">
                <a:latin typeface="Arial" panose="020B0604020202020204" pitchFamily="34" charset="0"/>
                <a:cs typeface="Arial" panose="020B0604020202020204" pitchFamily="34" charset="0"/>
              </a:rPr>
              <a:t> </a:t>
            </a:r>
            <a:r>
              <a:rPr lang="en-US" altLang="en-US" b="1" dirty="0" err="1">
                <a:solidFill>
                  <a:srgbClr val="000066"/>
                </a:solidFill>
                <a:latin typeface="Arial" panose="020B0604020202020204" pitchFamily="34" charset="0"/>
                <a:cs typeface="Arial" panose="020B0604020202020204" pitchFamily="34" charset="0"/>
              </a:rPr>
              <a:t>Homocystinaemia</a:t>
            </a:r>
            <a:r>
              <a:rPr lang="en-US" altLang="en-US" b="1" dirty="0">
                <a:solidFill>
                  <a:srgbClr val="000066"/>
                </a:solidFill>
                <a:latin typeface="Arial" panose="020B0604020202020204" pitchFamily="34" charset="0"/>
                <a:cs typeface="Arial" panose="020B0604020202020204" pitchFamily="34" charset="0"/>
              </a:rPr>
              <a:t> (more among smokers)</a:t>
            </a:r>
          </a:p>
          <a:p>
            <a:pPr algn="l" rtl="0">
              <a:buNone/>
            </a:pPr>
            <a:r>
              <a:rPr lang="en-US" altLang="en-US" b="1" dirty="0">
                <a:latin typeface="Arial" panose="020B0604020202020204" pitchFamily="34" charset="0"/>
                <a:cs typeface="Arial" panose="020B0604020202020204" pitchFamily="34" charset="0"/>
              </a:rPr>
              <a:t>      </a:t>
            </a:r>
            <a:r>
              <a:rPr lang="en-US" altLang="en-US" b="1" dirty="0">
                <a:solidFill>
                  <a:srgbClr val="0000CC"/>
                </a:solidFill>
                <a:latin typeface="Arial" panose="020B0604020202020204" pitchFamily="34" charset="0"/>
                <a:cs typeface="Arial" panose="020B0604020202020204" pitchFamily="34" charset="0"/>
              </a:rPr>
              <a:t>●</a:t>
            </a:r>
            <a:r>
              <a:rPr lang="en-US" altLang="en-US" b="1" dirty="0">
                <a:latin typeface="Arial" panose="020B0604020202020204" pitchFamily="34" charset="0"/>
                <a:cs typeface="Arial" panose="020B0604020202020204" pitchFamily="34" charset="0"/>
              </a:rPr>
              <a:t> </a:t>
            </a:r>
            <a:r>
              <a:rPr lang="en-US" altLang="en-US" b="1" dirty="0">
                <a:solidFill>
                  <a:srgbClr val="002060"/>
                </a:solidFill>
                <a:latin typeface="Arial" panose="020B0604020202020204" pitchFamily="34" charset="0"/>
                <a:cs typeface="Arial" panose="020B0604020202020204" pitchFamily="34" charset="0"/>
              </a:rPr>
              <a:t>High f</a:t>
            </a:r>
            <a:r>
              <a:rPr lang="en-US" altLang="en-US" b="1" dirty="0">
                <a:solidFill>
                  <a:srgbClr val="000066"/>
                </a:solidFill>
                <a:latin typeface="Arial" panose="020B0604020202020204" pitchFamily="34" charset="0"/>
                <a:cs typeface="Arial" panose="020B0604020202020204" pitchFamily="34" charset="0"/>
              </a:rPr>
              <a:t>ibrinogen (more among smokers)</a:t>
            </a:r>
          </a:p>
          <a:p>
            <a:pPr algn="l" rtl="0">
              <a:buNone/>
            </a:pPr>
            <a:r>
              <a:rPr lang="en-US" altLang="en-US" b="1" dirty="0">
                <a:latin typeface="Arial" panose="020B0604020202020204" pitchFamily="34" charset="0"/>
                <a:cs typeface="Arial" panose="020B0604020202020204" pitchFamily="34" charset="0"/>
              </a:rPr>
              <a:t>■ </a:t>
            </a:r>
            <a:r>
              <a:rPr lang="en-US" altLang="en-US" b="1" dirty="0">
                <a:solidFill>
                  <a:srgbClr val="C00000"/>
                </a:solidFill>
                <a:latin typeface="Arial" panose="020B0604020202020204" pitchFamily="34" charset="0"/>
                <a:cs typeface="Arial" panose="020B0604020202020204" pitchFamily="34" charset="0"/>
              </a:rPr>
              <a:t>Proinflammatory Markers</a:t>
            </a:r>
          </a:p>
          <a:p>
            <a:pPr algn="l" rtl="0">
              <a:buNone/>
            </a:pPr>
            <a:r>
              <a:rPr lang="en-US" altLang="en-US" b="1" dirty="0">
                <a:latin typeface="Arial" panose="020B0604020202020204" pitchFamily="34" charset="0"/>
                <a:cs typeface="Arial" panose="020B0604020202020204" pitchFamily="34" charset="0"/>
              </a:rPr>
              <a:t>      </a:t>
            </a:r>
            <a:r>
              <a:rPr lang="en-US" altLang="en-US" b="1" dirty="0">
                <a:solidFill>
                  <a:srgbClr val="0000CC"/>
                </a:solidFill>
                <a:latin typeface="Arial" panose="020B0604020202020204" pitchFamily="34" charset="0"/>
                <a:cs typeface="Arial" panose="020B0604020202020204" pitchFamily="34" charset="0"/>
              </a:rPr>
              <a:t>●</a:t>
            </a:r>
            <a:r>
              <a:rPr lang="en-US" altLang="en-US" b="1" dirty="0">
                <a:latin typeface="Arial" panose="020B0604020202020204" pitchFamily="34" charset="0"/>
                <a:cs typeface="Arial" panose="020B0604020202020204" pitchFamily="34" charset="0"/>
              </a:rPr>
              <a:t> High sensitive </a:t>
            </a:r>
            <a:r>
              <a:rPr lang="en-US" altLang="en-US" b="1" dirty="0">
                <a:solidFill>
                  <a:srgbClr val="000066"/>
                </a:solidFill>
                <a:latin typeface="Arial" panose="020B0604020202020204" pitchFamily="34" charset="0"/>
                <a:cs typeface="Arial" panose="020B0604020202020204" pitchFamily="34" charset="0"/>
              </a:rPr>
              <a:t>C-Reactive Protein</a:t>
            </a:r>
          </a:p>
          <a:p>
            <a:pPr algn="l" rtl="0">
              <a:buNone/>
            </a:pPr>
            <a:endParaRPr lang="en-US" altLang="en-US" b="1" dirty="0">
              <a:solidFill>
                <a:srgbClr val="000066"/>
              </a:solidFill>
            </a:endParaRPr>
          </a:p>
          <a:p>
            <a:pPr algn="l" rtl="0">
              <a:buNone/>
            </a:pPr>
            <a:endParaRPr lang="en-US" altLang="en-US" b="1" dirty="0">
              <a:solidFill>
                <a:srgbClr val="000066"/>
              </a:solidFill>
            </a:endParaRPr>
          </a:p>
          <a:p>
            <a:pPr algn="l" rtl="0"/>
            <a:endParaRPr lang="en-US" dirty="0"/>
          </a:p>
        </p:txBody>
      </p:sp>
      <p:sp>
        <p:nvSpPr>
          <p:cNvPr id="4" name="Date Placeholder 3"/>
          <p:cNvSpPr>
            <a:spLocks noGrp="1"/>
          </p:cNvSpPr>
          <p:nvPr>
            <p:ph type="dt" sz="half" idx="10"/>
          </p:nvPr>
        </p:nvSpPr>
        <p:spPr/>
        <p:txBody>
          <a:bodyPr/>
          <a:lstStyle/>
          <a:p>
            <a:fld id="{13D14668-D303-4FFE-B455-522EC321823B}" type="datetime1">
              <a:rPr lang="en-US" smtClean="0"/>
              <a:t>1/27/2019</a:t>
            </a:fld>
            <a:endParaRPr lang="ar-SA"/>
          </a:p>
        </p:txBody>
      </p:sp>
      <p:sp>
        <p:nvSpPr>
          <p:cNvPr id="5" name="Slide Number Placeholder 4"/>
          <p:cNvSpPr>
            <a:spLocks noGrp="1"/>
          </p:cNvSpPr>
          <p:nvPr>
            <p:ph type="sldNum" sz="quarter" idx="12"/>
          </p:nvPr>
        </p:nvSpPr>
        <p:spPr/>
        <p:txBody>
          <a:bodyPr/>
          <a:lstStyle/>
          <a:p>
            <a:fld id="{01F70EBD-FCF5-4B4A-B29B-28DCB9988974}" type="slidenum">
              <a:rPr lang="ar-SA" smtClean="0"/>
              <a:t>16</a:t>
            </a:fld>
            <a:endParaRPr lang="ar-SA"/>
          </a:p>
        </p:txBody>
      </p:sp>
    </p:spTree>
    <p:extLst>
      <p:ext uri="{BB962C8B-B14F-4D97-AF65-F5344CB8AC3E}">
        <p14:creationId xmlns:p14="http://schemas.microsoft.com/office/powerpoint/2010/main" val="3926364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855677" y="653828"/>
            <a:ext cx="10192623" cy="9233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8" charset="0"/>
                <a:ea typeface="msgothic" charset="0"/>
                <a:cs typeface="msgothic"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8" charset="0"/>
                <a:ea typeface="msgothic" charset="0"/>
                <a:cs typeface="msgothic"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8" charset="0"/>
                <a:ea typeface="msgothic" charset="0"/>
                <a:cs typeface="msgothic"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8" charset="0"/>
                <a:ea typeface="msgothic" charset="0"/>
                <a:cs typeface="msgothic"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8" charset="0"/>
                <a:ea typeface="msgothic" charset="0"/>
                <a:cs typeface="msgothic" charset="0"/>
              </a:defRPr>
            </a:lvl5pPr>
            <a:lvl6pPr marL="1536700" indent="-215900" algn="l" defTabSz="457200" rtl="0" fontAlgn="base" hangingPunct="0">
              <a:lnSpc>
                <a:spcPct val="93000"/>
              </a:lnSpc>
              <a:spcBef>
                <a:spcPct val="0"/>
              </a:spcBef>
              <a:spcAft>
                <a:spcPct val="0"/>
              </a:spcAft>
              <a:buClr>
                <a:srgbClr val="000000"/>
              </a:buClr>
              <a:buSzPct val="45000"/>
              <a:buFont typeface="Wingdings" pitchFamily="2"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8" charset="0"/>
                <a:ea typeface="msgothic" charset="0"/>
                <a:cs typeface="msgothic" charset="0"/>
              </a:defRPr>
            </a:lvl6pPr>
            <a:lvl7pPr marL="1993900" indent="-215900" algn="l" defTabSz="457200" rtl="0" fontAlgn="base" hangingPunct="0">
              <a:lnSpc>
                <a:spcPct val="93000"/>
              </a:lnSpc>
              <a:spcBef>
                <a:spcPct val="0"/>
              </a:spcBef>
              <a:spcAft>
                <a:spcPct val="0"/>
              </a:spcAft>
              <a:buClr>
                <a:srgbClr val="000000"/>
              </a:buClr>
              <a:buSzPct val="45000"/>
              <a:buFont typeface="Wingdings" pitchFamily="2"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8" charset="0"/>
                <a:ea typeface="msgothic" charset="0"/>
                <a:cs typeface="msgothic" charset="0"/>
              </a:defRPr>
            </a:lvl7pPr>
            <a:lvl8pPr marL="2451100" indent="-215900" algn="l" defTabSz="457200" rtl="0" fontAlgn="base" hangingPunct="0">
              <a:lnSpc>
                <a:spcPct val="93000"/>
              </a:lnSpc>
              <a:spcBef>
                <a:spcPct val="0"/>
              </a:spcBef>
              <a:spcAft>
                <a:spcPct val="0"/>
              </a:spcAft>
              <a:buClr>
                <a:srgbClr val="000000"/>
              </a:buClr>
              <a:buSzPct val="45000"/>
              <a:buFont typeface="Wingdings" pitchFamily="2"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8" charset="0"/>
                <a:ea typeface="msgothic" charset="0"/>
                <a:cs typeface="msgothic" charset="0"/>
              </a:defRPr>
            </a:lvl8pPr>
            <a:lvl9pPr marL="2908300" indent="-215900" algn="l" defTabSz="457200" rtl="0" fontAlgn="base" hangingPunct="0">
              <a:lnSpc>
                <a:spcPct val="93000"/>
              </a:lnSpc>
              <a:spcBef>
                <a:spcPct val="0"/>
              </a:spcBef>
              <a:spcAft>
                <a:spcPct val="0"/>
              </a:spcAft>
              <a:buClr>
                <a:srgbClr val="000000"/>
              </a:buClr>
              <a:buSzPct val="45000"/>
              <a:buFont typeface="Wingdings" pitchFamily="2"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8" charset="0"/>
                <a:ea typeface="msgothic" charset="0"/>
                <a:cs typeface="msgothic" charset="0"/>
              </a:defRPr>
            </a:lvl9pPr>
          </a:lstStyle>
          <a:p>
            <a:pPr algn="ctr"/>
            <a:r>
              <a:rPr lang="en-GB" b="1" dirty="0">
                <a:latin typeface="Arial" pitchFamily="34" charset="0"/>
              </a:rPr>
              <a:t> Clinical interpretation of </a:t>
            </a:r>
            <a:r>
              <a:rPr lang="en-GB" b="1" dirty="0">
                <a:solidFill>
                  <a:srgbClr val="C00000"/>
                </a:solidFill>
                <a:latin typeface="Arial" pitchFamily="34" charset="0"/>
              </a:rPr>
              <a:t>hs-CRP</a:t>
            </a:r>
            <a:r>
              <a:rPr lang="en-GB" b="1" dirty="0">
                <a:latin typeface="Arial" pitchFamily="34" charset="0"/>
              </a:rPr>
              <a:t> for cardiovascular risk prediction.</a:t>
            </a:r>
          </a:p>
        </p:txBody>
      </p:sp>
      <p:pic>
        <p:nvPicPr>
          <p:cNvPr id="3074"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8381280" y="5715961"/>
            <a:ext cx="1958400" cy="97930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075"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195040" y="2334487"/>
            <a:ext cx="7804800" cy="2183269"/>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6" name="Text Box 4"/>
          <p:cNvSpPr txBox="1">
            <a:spLocks noChangeArrowheads="1"/>
          </p:cNvSpPr>
          <p:nvPr/>
        </p:nvSpPr>
        <p:spPr bwMode="auto">
          <a:xfrm>
            <a:off x="2195040" y="5972308"/>
            <a:ext cx="3918240" cy="2318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723900" algn="l"/>
                <a:tab pos="1447800" algn="l"/>
                <a:tab pos="2171700" algn="l"/>
                <a:tab pos="2895600" algn="l"/>
                <a:tab pos="3619500" algn="l"/>
              </a:tabLst>
              <a:defRPr sz="2400">
                <a:solidFill>
                  <a:srgbClr val="000000"/>
                </a:solidFill>
                <a:latin typeface="Times New Roman" pitchFamily="18" charset="0"/>
                <a:ea typeface="msgothic" charset="0"/>
                <a:cs typeface="msgothic" charset="0"/>
              </a:defRPr>
            </a:lvl1pPr>
            <a:lvl2pPr>
              <a:tabLst>
                <a:tab pos="723900" algn="l"/>
                <a:tab pos="1447800" algn="l"/>
                <a:tab pos="2171700" algn="l"/>
                <a:tab pos="2895600" algn="l"/>
                <a:tab pos="3619500" algn="l"/>
              </a:tabLst>
              <a:defRPr sz="2400">
                <a:solidFill>
                  <a:srgbClr val="000000"/>
                </a:solidFill>
                <a:latin typeface="Times New Roman" pitchFamily="18" charset="0"/>
                <a:ea typeface="msgothic" charset="0"/>
                <a:cs typeface="msgothic" charset="0"/>
              </a:defRPr>
            </a:lvl2pPr>
            <a:lvl3pPr>
              <a:tabLst>
                <a:tab pos="723900" algn="l"/>
                <a:tab pos="1447800" algn="l"/>
                <a:tab pos="2171700" algn="l"/>
                <a:tab pos="2895600" algn="l"/>
                <a:tab pos="3619500" algn="l"/>
              </a:tabLst>
              <a:defRPr sz="2400">
                <a:solidFill>
                  <a:srgbClr val="000000"/>
                </a:solidFill>
                <a:latin typeface="Times New Roman" pitchFamily="18" charset="0"/>
                <a:ea typeface="msgothic" charset="0"/>
                <a:cs typeface="msgothic" charset="0"/>
              </a:defRPr>
            </a:lvl3pPr>
            <a:lvl4pPr>
              <a:tabLst>
                <a:tab pos="723900" algn="l"/>
                <a:tab pos="1447800" algn="l"/>
                <a:tab pos="2171700" algn="l"/>
                <a:tab pos="2895600" algn="l"/>
                <a:tab pos="3619500" algn="l"/>
              </a:tabLst>
              <a:defRPr sz="2400">
                <a:solidFill>
                  <a:srgbClr val="000000"/>
                </a:solidFill>
                <a:latin typeface="Times New Roman" pitchFamily="18" charset="0"/>
                <a:ea typeface="msgothic" charset="0"/>
                <a:cs typeface="msgothic" charset="0"/>
              </a:defRPr>
            </a:lvl4pPr>
            <a:lvl5pPr>
              <a:tabLst>
                <a:tab pos="723900" algn="l"/>
                <a:tab pos="1447800" algn="l"/>
                <a:tab pos="2171700" algn="l"/>
                <a:tab pos="2895600" algn="l"/>
                <a:tab pos="3619500" algn="l"/>
              </a:tabLst>
              <a:defRPr sz="2400">
                <a:solidFill>
                  <a:srgbClr val="000000"/>
                </a:solidFill>
                <a:latin typeface="Times New Roman" pitchFamily="18" charset="0"/>
                <a:ea typeface="msgothic" charset="0"/>
                <a:cs typeface="msgothic" charset="0"/>
              </a:defRPr>
            </a:lvl5pPr>
            <a:lvl6pPr marL="1536700" indent="-215900" algn="l" defTabSz="457200" rtl="0" fontAlgn="base" hangingPunct="0">
              <a:lnSpc>
                <a:spcPct val="93000"/>
              </a:lnSpc>
              <a:spcBef>
                <a:spcPct val="0"/>
              </a:spcBef>
              <a:spcAft>
                <a:spcPct val="0"/>
              </a:spcAft>
              <a:buClr>
                <a:srgbClr val="000000"/>
              </a:buClr>
              <a:buSzPct val="45000"/>
              <a:buFont typeface="Wingdings" pitchFamily="2" charset="2"/>
              <a:tabLst>
                <a:tab pos="723900" algn="l"/>
                <a:tab pos="1447800" algn="l"/>
                <a:tab pos="2171700" algn="l"/>
                <a:tab pos="2895600" algn="l"/>
                <a:tab pos="3619500" algn="l"/>
              </a:tabLst>
              <a:defRPr sz="2400">
                <a:solidFill>
                  <a:srgbClr val="000000"/>
                </a:solidFill>
                <a:latin typeface="Times New Roman" pitchFamily="18" charset="0"/>
                <a:ea typeface="msgothic" charset="0"/>
                <a:cs typeface="msgothic" charset="0"/>
              </a:defRPr>
            </a:lvl6pPr>
            <a:lvl7pPr marL="1993900" indent="-215900" algn="l" defTabSz="457200" rtl="0" fontAlgn="base" hangingPunct="0">
              <a:lnSpc>
                <a:spcPct val="93000"/>
              </a:lnSpc>
              <a:spcBef>
                <a:spcPct val="0"/>
              </a:spcBef>
              <a:spcAft>
                <a:spcPct val="0"/>
              </a:spcAft>
              <a:buClr>
                <a:srgbClr val="000000"/>
              </a:buClr>
              <a:buSzPct val="45000"/>
              <a:buFont typeface="Wingdings" pitchFamily="2" charset="2"/>
              <a:tabLst>
                <a:tab pos="723900" algn="l"/>
                <a:tab pos="1447800" algn="l"/>
                <a:tab pos="2171700" algn="l"/>
                <a:tab pos="2895600" algn="l"/>
                <a:tab pos="3619500" algn="l"/>
              </a:tabLst>
              <a:defRPr sz="2400">
                <a:solidFill>
                  <a:srgbClr val="000000"/>
                </a:solidFill>
                <a:latin typeface="Times New Roman" pitchFamily="18" charset="0"/>
                <a:ea typeface="msgothic" charset="0"/>
                <a:cs typeface="msgothic" charset="0"/>
              </a:defRPr>
            </a:lvl7pPr>
            <a:lvl8pPr marL="2451100" indent="-215900" algn="l" defTabSz="457200" rtl="0" fontAlgn="base" hangingPunct="0">
              <a:lnSpc>
                <a:spcPct val="93000"/>
              </a:lnSpc>
              <a:spcBef>
                <a:spcPct val="0"/>
              </a:spcBef>
              <a:spcAft>
                <a:spcPct val="0"/>
              </a:spcAft>
              <a:buClr>
                <a:srgbClr val="000000"/>
              </a:buClr>
              <a:buSzPct val="45000"/>
              <a:buFont typeface="Wingdings" pitchFamily="2" charset="2"/>
              <a:tabLst>
                <a:tab pos="723900" algn="l"/>
                <a:tab pos="1447800" algn="l"/>
                <a:tab pos="2171700" algn="l"/>
                <a:tab pos="2895600" algn="l"/>
                <a:tab pos="3619500" algn="l"/>
              </a:tabLst>
              <a:defRPr sz="2400">
                <a:solidFill>
                  <a:srgbClr val="000000"/>
                </a:solidFill>
                <a:latin typeface="Times New Roman" pitchFamily="18" charset="0"/>
                <a:ea typeface="msgothic" charset="0"/>
                <a:cs typeface="msgothic" charset="0"/>
              </a:defRPr>
            </a:lvl8pPr>
            <a:lvl9pPr marL="2908300" indent="-215900" algn="l" defTabSz="457200" rtl="0" fontAlgn="base" hangingPunct="0">
              <a:lnSpc>
                <a:spcPct val="93000"/>
              </a:lnSpc>
              <a:spcBef>
                <a:spcPct val="0"/>
              </a:spcBef>
              <a:spcAft>
                <a:spcPct val="0"/>
              </a:spcAft>
              <a:buClr>
                <a:srgbClr val="000000"/>
              </a:buClr>
              <a:buSzPct val="45000"/>
              <a:buFont typeface="Wingdings" pitchFamily="2" charset="2"/>
              <a:tabLst>
                <a:tab pos="723900" algn="l"/>
                <a:tab pos="1447800" algn="l"/>
                <a:tab pos="2171700" algn="l"/>
                <a:tab pos="2895600" algn="l"/>
                <a:tab pos="3619500" algn="l"/>
              </a:tabLst>
              <a:defRPr sz="2400">
                <a:solidFill>
                  <a:srgbClr val="000000"/>
                </a:solidFill>
                <a:latin typeface="Times New Roman" pitchFamily="18" charset="0"/>
                <a:ea typeface="msgothic" charset="0"/>
                <a:cs typeface="msgothic" charset="0"/>
              </a:defRPr>
            </a:lvl9pPr>
          </a:lstStyle>
          <a:p>
            <a:r>
              <a:rPr lang="en-GB" sz="1100" b="1" dirty="0">
                <a:latin typeface="Arial" pitchFamily="34" charset="0"/>
              </a:rPr>
              <a:t>Ridker P M Circulation 2003;108:e81-e85</a:t>
            </a:r>
          </a:p>
        </p:txBody>
      </p:sp>
      <p:sp>
        <p:nvSpPr>
          <p:cNvPr id="3077" name="Text Box 5"/>
          <p:cNvSpPr txBox="1">
            <a:spLocks noChangeArrowheads="1"/>
          </p:cNvSpPr>
          <p:nvPr/>
        </p:nvSpPr>
        <p:spPr bwMode="auto">
          <a:xfrm>
            <a:off x="1948800" y="6613175"/>
            <a:ext cx="4930560" cy="34707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85725" indent="-85725">
              <a:tabLst>
                <a:tab pos="723900" algn="l"/>
                <a:tab pos="1447800" algn="l"/>
                <a:tab pos="2171700" algn="l"/>
                <a:tab pos="2895600" algn="l"/>
                <a:tab pos="3619500" algn="l"/>
                <a:tab pos="4343400" algn="l"/>
                <a:tab pos="5067300" algn="l"/>
              </a:tabLst>
              <a:defRPr sz="2400">
                <a:solidFill>
                  <a:srgbClr val="000000"/>
                </a:solidFill>
                <a:latin typeface="Times New Roman" pitchFamily="18" charset="0"/>
                <a:ea typeface="msgothic" charset="0"/>
                <a:cs typeface="msgothic" charset="0"/>
              </a:defRPr>
            </a:lvl1pPr>
            <a:lvl2pPr>
              <a:tabLst>
                <a:tab pos="723900" algn="l"/>
                <a:tab pos="1447800" algn="l"/>
                <a:tab pos="2171700" algn="l"/>
                <a:tab pos="2895600" algn="l"/>
                <a:tab pos="3619500" algn="l"/>
                <a:tab pos="4343400" algn="l"/>
                <a:tab pos="5067300" algn="l"/>
              </a:tabLst>
              <a:defRPr sz="2400">
                <a:solidFill>
                  <a:srgbClr val="000000"/>
                </a:solidFill>
                <a:latin typeface="Times New Roman" pitchFamily="18" charset="0"/>
                <a:ea typeface="msgothic" charset="0"/>
                <a:cs typeface="msgothic" charset="0"/>
              </a:defRPr>
            </a:lvl2pPr>
            <a:lvl3pPr>
              <a:tabLst>
                <a:tab pos="723900" algn="l"/>
                <a:tab pos="1447800" algn="l"/>
                <a:tab pos="2171700" algn="l"/>
                <a:tab pos="2895600" algn="l"/>
                <a:tab pos="3619500" algn="l"/>
                <a:tab pos="4343400" algn="l"/>
                <a:tab pos="5067300" algn="l"/>
              </a:tabLst>
              <a:defRPr sz="2400">
                <a:solidFill>
                  <a:srgbClr val="000000"/>
                </a:solidFill>
                <a:latin typeface="Times New Roman" pitchFamily="18" charset="0"/>
                <a:ea typeface="msgothic" charset="0"/>
                <a:cs typeface="msgothic" charset="0"/>
              </a:defRPr>
            </a:lvl3pPr>
            <a:lvl4pPr>
              <a:tabLst>
                <a:tab pos="723900" algn="l"/>
                <a:tab pos="1447800" algn="l"/>
                <a:tab pos="2171700" algn="l"/>
                <a:tab pos="2895600" algn="l"/>
                <a:tab pos="3619500" algn="l"/>
                <a:tab pos="4343400" algn="l"/>
                <a:tab pos="5067300" algn="l"/>
              </a:tabLst>
              <a:defRPr sz="2400">
                <a:solidFill>
                  <a:srgbClr val="000000"/>
                </a:solidFill>
                <a:latin typeface="Times New Roman" pitchFamily="18" charset="0"/>
                <a:ea typeface="msgothic" charset="0"/>
                <a:cs typeface="msgothic" charset="0"/>
              </a:defRPr>
            </a:lvl4pPr>
            <a:lvl5pPr>
              <a:tabLst>
                <a:tab pos="723900" algn="l"/>
                <a:tab pos="1447800" algn="l"/>
                <a:tab pos="2171700" algn="l"/>
                <a:tab pos="2895600" algn="l"/>
                <a:tab pos="3619500" algn="l"/>
                <a:tab pos="4343400" algn="l"/>
                <a:tab pos="5067300" algn="l"/>
              </a:tabLst>
              <a:defRPr sz="2400">
                <a:solidFill>
                  <a:srgbClr val="000000"/>
                </a:solidFill>
                <a:latin typeface="Times New Roman" pitchFamily="18" charset="0"/>
                <a:ea typeface="msgothic" charset="0"/>
                <a:cs typeface="msgothic" charset="0"/>
              </a:defRPr>
            </a:lvl5pPr>
            <a:lvl6pPr marL="1536700" indent="-215900" algn="l" defTabSz="457200" rtl="0" fontAlgn="base" hangingPunct="0">
              <a:lnSpc>
                <a:spcPct val="93000"/>
              </a:lnSpc>
              <a:spcBef>
                <a:spcPct val="0"/>
              </a:spcBef>
              <a:spcAft>
                <a:spcPct val="0"/>
              </a:spcAft>
              <a:buClr>
                <a:srgbClr val="000000"/>
              </a:buClr>
              <a:buSzPct val="45000"/>
              <a:buFont typeface="Wingdings" pitchFamily="2" charset="2"/>
              <a:tabLst>
                <a:tab pos="723900" algn="l"/>
                <a:tab pos="1447800" algn="l"/>
                <a:tab pos="2171700" algn="l"/>
                <a:tab pos="2895600" algn="l"/>
                <a:tab pos="3619500" algn="l"/>
                <a:tab pos="4343400" algn="l"/>
                <a:tab pos="5067300" algn="l"/>
              </a:tabLst>
              <a:defRPr sz="2400">
                <a:solidFill>
                  <a:srgbClr val="000000"/>
                </a:solidFill>
                <a:latin typeface="Times New Roman" pitchFamily="18" charset="0"/>
                <a:ea typeface="msgothic" charset="0"/>
                <a:cs typeface="msgothic" charset="0"/>
              </a:defRPr>
            </a:lvl6pPr>
            <a:lvl7pPr marL="1993900" indent="-215900" algn="l" defTabSz="457200" rtl="0" fontAlgn="base" hangingPunct="0">
              <a:lnSpc>
                <a:spcPct val="93000"/>
              </a:lnSpc>
              <a:spcBef>
                <a:spcPct val="0"/>
              </a:spcBef>
              <a:spcAft>
                <a:spcPct val="0"/>
              </a:spcAft>
              <a:buClr>
                <a:srgbClr val="000000"/>
              </a:buClr>
              <a:buSzPct val="45000"/>
              <a:buFont typeface="Wingdings" pitchFamily="2" charset="2"/>
              <a:tabLst>
                <a:tab pos="723900" algn="l"/>
                <a:tab pos="1447800" algn="l"/>
                <a:tab pos="2171700" algn="l"/>
                <a:tab pos="2895600" algn="l"/>
                <a:tab pos="3619500" algn="l"/>
                <a:tab pos="4343400" algn="l"/>
                <a:tab pos="5067300" algn="l"/>
              </a:tabLst>
              <a:defRPr sz="2400">
                <a:solidFill>
                  <a:srgbClr val="000000"/>
                </a:solidFill>
                <a:latin typeface="Times New Roman" pitchFamily="18" charset="0"/>
                <a:ea typeface="msgothic" charset="0"/>
                <a:cs typeface="msgothic" charset="0"/>
              </a:defRPr>
            </a:lvl7pPr>
            <a:lvl8pPr marL="2451100" indent="-215900" algn="l" defTabSz="457200" rtl="0" fontAlgn="base" hangingPunct="0">
              <a:lnSpc>
                <a:spcPct val="93000"/>
              </a:lnSpc>
              <a:spcBef>
                <a:spcPct val="0"/>
              </a:spcBef>
              <a:spcAft>
                <a:spcPct val="0"/>
              </a:spcAft>
              <a:buClr>
                <a:srgbClr val="000000"/>
              </a:buClr>
              <a:buSzPct val="45000"/>
              <a:buFont typeface="Wingdings" pitchFamily="2" charset="2"/>
              <a:tabLst>
                <a:tab pos="723900" algn="l"/>
                <a:tab pos="1447800" algn="l"/>
                <a:tab pos="2171700" algn="l"/>
                <a:tab pos="2895600" algn="l"/>
                <a:tab pos="3619500" algn="l"/>
                <a:tab pos="4343400" algn="l"/>
                <a:tab pos="5067300" algn="l"/>
              </a:tabLst>
              <a:defRPr sz="2400">
                <a:solidFill>
                  <a:srgbClr val="000000"/>
                </a:solidFill>
                <a:latin typeface="Times New Roman" pitchFamily="18" charset="0"/>
                <a:ea typeface="msgothic" charset="0"/>
                <a:cs typeface="msgothic" charset="0"/>
              </a:defRPr>
            </a:lvl8pPr>
            <a:lvl9pPr marL="2908300" indent="-215900" algn="l" defTabSz="457200" rtl="0" fontAlgn="base" hangingPunct="0">
              <a:lnSpc>
                <a:spcPct val="93000"/>
              </a:lnSpc>
              <a:spcBef>
                <a:spcPct val="0"/>
              </a:spcBef>
              <a:spcAft>
                <a:spcPct val="0"/>
              </a:spcAft>
              <a:buClr>
                <a:srgbClr val="000000"/>
              </a:buClr>
              <a:buSzPct val="45000"/>
              <a:buFont typeface="Wingdings" pitchFamily="2" charset="2"/>
              <a:tabLst>
                <a:tab pos="723900" algn="l"/>
                <a:tab pos="1447800" algn="l"/>
                <a:tab pos="2171700" algn="l"/>
                <a:tab pos="2895600" algn="l"/>
                <a:tab pos="3619500" algn="l"/>
                <a:tab pos="4343400" algn="l"/>
                <a:tab pos="5067300" algn="l"/>
              </a:tabLst>
              <a:defRPr sz="2400">
                <a:solidFill>
                  <a:srgbClr val="000000"/>
                </a:solidFill>
                <a:latin typeface="Times New Roman" pitchFamily="18" charset="0"/>
                <a:ea typeface="msgothic" charset="0"/>
                <a:cs typeface="msgothic" charset="0"/>
              </a:defRPr>
            </a:lvl9pPr>
          </a:lstStyle>
          <a:p>
            <a:r>
              <a:rPr lang="en-GB" sz="900" dirty="0">
                <a:latin typeface="Arial" pitchFamily="34" charset="0"/>
              </a:rPr>
              <a:t>Copyright © American Heart Association</a:t>
            </a:r>
          </a:p>
        </p:txBody>
      </p:sp>
      <p:sp>
        <p:nvSpPr>
          <p:cNvPr id="2" name="Date Placeholder 1"/>
          <p:cNvSpPr>
            <a:spLocks noGrp="1"/>
          </p:cNvSpPr>
          <p:nvPr>
            <p:ph type="dt" sz="half" idx="10"/>
          </p:nvPr>
        </p:nvSpPr>
        <p:spPr/>
        <p:txBody>
          <a:bodyPr/>
          <a:lstStyle/>
          <a:p>
            <a:fld id="{EB6BC75B-3699-4481-B1E7-A49D5078D046}" type="datetime1">
              <a:rPr lang="en-US" smtClean="0"/>
              <a:t>1/27/2019</a:t>
            </a:fld>
            <a:endParaRPr lang="ar-SA"/>
          </a:p>
        </p:txBody>
      </p:sp>
      <p:sp>
        <p:nvSpPr>
          <p:cNvPr id="3" name="Slide Number Placeholder 2"/>
          <p:cNvSpPr>
            <a:spLocks noGrp="1"/>
          </p:cNvSpPr>
          <p:nvPr>
            <p:ph type="sldNum" sz="quarter" idx="12"/>
          </p:nvPr>
        </p:nvSpPr>
        <p:spPr/>
        <p:txBody>
          <a:bodyPr/>
          <a:lstStyle/>
          <a:p>
            <a:fld id="{01F70EBD-FCF5-4B4A-B29B-28DCB9988974}" type="slidenum">
              <a:rPr lang="ar-SA" smtClean="0"/>
              <a:t>17</a:t>
            </a:fld>
            <a:endParaRPr lang="ar-SA"/>
          </a:p>
        </p:txBody>
      </p:sp>
    </p:spTree>
    <p:extLst>
      <p:ext uri="{BB962C8B-B14F-4D97-AF65-F5344CB8AC3E}">
        <p14:creationId xmlns:p14="http://schemas.microsoft.com/office/powerpoint/2010/main" val="35496175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786C6D-8FA1-4D5E-85A0-2341BB97EDC8}"/>
              </a:ext>
            </a:extLst>
          </p:cNvPr>
          <p:cNvSpPr>
            <a:spLocks noGrp="1"/>
          </p:cNvSpPr>
          <p:nvPr>
            <p:ph type="title"/>
          </p:nvPr>
        </p:nvSpPr>
        <p:spPr/>
        <p:txBody>
          <a:bodyPr/>
          <a:lstStyle/>
          <a:p>
            <a:pPr algn="l" rtl="0"/>
            <a:r>
              <a:rPr lang="en-US" sz="4000" dirty="0">
                <a:solidFill>
                  <a:srgbClr val="C00000"/>
                </a:solidFill>
                <a:latin typeface="Arial" panose="020B0604020202020204" pitchFamily="34" charset="0"/>
                <a:cs typeface="Arial" panose="020B0604020202020204" pitchFamily="34" charset="0"/>
              </a:rPr>
              <a:t>Contributing Factors to Heart Disease Risk</a:t>
            </a:r>
            <a:endParaRPr lang="en-US" dirty="0"/>
          </a:p>
        </p:txBody>
      </p:sp>
      <p:sp>
        <p:nvSpPr>
          <p:cNvPr id="3" name="Content Placeholder 2">
            <a:extLst>
              <a:ext uri="{FF2B5EF4-FFF2-40B4-BE49-F238E27FC236}">
                <a16:creationId xmlns:a16="http://schemas.microsoft.com/office/drawing/2014/main" xmlns="" id="{35DCB636-31B7-42F1-B057-D722244B0AC3}"/>
              </a:ext>
            </a:extLst>
          </p:cNvPr>
          <p:cNvSpPr>
            <a:spLocks noGrp="1"/>
          </p:cNvSpPr>
          <p:nvPr>
            <p:ph idx="1"/>
          </p:nvPr>
        </p:nvSpPr>
        <p:spPr>
          <a:xfrm>
            <a:off x="838200" y="1825625"/>
            <a:ext cx="10847664" cy="4835234"/>
          </a:xfrm>
        </p:spPr>
        <p:txBody>
          <a:bodyPr>
            <a:normAutofit/>
          </a:bodyPr>
          <a:lstStyle/>
          <a:p>
            <a:pPr algn="l" rtl="0">
              <a:buNone/>
            </a:pPr>
            <a:r>
              <a:rPr lang="en-US" b="1" dirty="0">
                <a:solidFill>
                  <a:srgbClr val="C00000"/>
                </a:solidFill>
                <a:latin typeface="Arial" panose="020B0604020202020204" pitchFamily="34" charset="0"/>
                <a:cs typeface="Arial" panose="020B0604020202020204" pitchFamily="34" charset="0"/>
              </a:rPr>
              <a:t>Microalbuminuria</a:t>
            </a:r>
            <a:r>
              <a:rPr lang="en-US" dirty="0"/>
              <a:t> </a:t>
            </a:r>
          </a:p>
          <a:p>
            <a:pPr algn="l" rtl="0">
              <a:buNone/>
            </a:pPr>
            <a:endParaRPr lang="en-US" dirty="0"/>
          </a:p>
          <a:p>
            <a:pPr algn="l" rtl="0">
              <a:buFont typeface="Wingdings" panose="05000000000000000000" pitchFamily="2" charset="2"/>
              <a:buChar char="q"/>
            </a:pPr>
            <a:r>
              <a:rPr lang="en-US" dirty="0"/>
              <a:t> </a:t>
            </a:r>
            <a:r>
              <a:rPr lang="en-US" dirty="0">
                <a:solidFill>
                  <a:srgbClr val="002060"/>
                </a:solidFill>
                <a:latin typeface="Arial" panose="020B0604020202020204" pitchFamily="34" charset="0"/>
                <a:cs typeface="Arial" panose="020B0604020202020204" pitchFamily="34" charset="0"/>
              </a:rPr>
              <a:t>Microalbuminuria reflects vascular damage and appears to be a marker of early arterial disease.</a:t>
            </a:r>
          </a:p>
          <a:p>
            <a:pPr marL="0" indent="0" algn="l" rtl="0">
              <a:buNone/>
            </a:pPr>
            <a:r>
              <a:rPr lang="en-US" dirty="0">
                <a:solidFill>
                  <a:srgbClr val="002060"/>
                </a:solidFill>
              </a:rPr>
              <a:t> </a:t>
            </a:r>
            <a:endParaRPr lang="ar-SA" dirty="0">
              <a:solidFill>
                <a:srgbClr val="002060"/>
              </a:solidFill>
            </a:endParaRPr>
          </a:p>
          <a:p>
            <a:pPr algn="l" rtl="0">
              <a:buFont typeface="Wingdings" panose="05000000000000000000" pitchFamily="2" charset="2"/>
              <a:buChar char="q"/>
            </a:pPr>
            <a:r>
              <a:rPr lang="en-US" altLang="en-US" dirty="0"/>
              <a:t>(</a:t>
            </a:r>
            <a:r>
              <a:rPr lang="en-US" altLang="en-US" dirty="0">
                <a:solidFill>
                  <a:srgbClr val="A50021"/>
                </a:solidFill>
              </a:rPr>
              <a:t>MA</a:t>
            </a:r>
            <a:r>
              <a:rPr lang="en-US" altLang="en-US" dirty="0"/>
              <a:t>) -- urinary albumin excretion (UAE) between the ranges of </a:t>
            </a:r>
          </a:p>
          <a:p>
            <a:pPr marL="0" indent="0" algn="l" rtl="0">
              <a:buNone/>
            </a:pPr>
            <a:r>
              <a:rPr lang="en-US" altLang="en-US" dirty="0">
                <a:solidFill>
                  <a:srgbClr val="A50021"/>
                </a:solidFill>
              </a:rPr>
              <a:t>(30-300 mg/day) </a:t>
            </a:r>
            <a:r>
              <a:rPr lang="en-US" altLang="en-US" dirty="0"/>
              <a:t>-- is an indication of increased cardiovascular risk and endothelial dysfunction, and an independent marker for cardiovascular morbidity and mortality in individuals with and without diabetes. </a:t>
            </a:r>
          </a:p>
          <a:p>
            <a:pPr algn="l" rtl="0"/>
            <a:endParaRPr lang="en-US" dirty="0"/>
          </a:p>
        </p:txBody>
      </p:sp>
      <p:sp>
        <p:nvSpPr>
          <p:cNvPr id="4" name="Date Placeholder 3"/>
          <p:cNvSpPr>
            <a:spLocks noGrp="1"/>
          </p:cNvSpPr>
          <p:nvPr>
            <p:ph type="dt" sz="half" idx="10"/>
          </p:nvPr>
        </p:nvSpPr>
        <p:spPr/>
        <p:txBody>
          <a:bodyPr/>
          <a:lstStyle/>
          <a:p>
            <a:fld id="{93BC7A56-7DEA-480E-9D5E-8A1A4A5CD72E}" type="datetime1">
              <a:rPr lang="en-US" smtClean="0"/>
              <a:t>1/27/2019</a:t>
            </a:fld>
            <a:endParaRPr lang="ar-SA"/>
          </a:p>
        </p:txBody>
      </p:sp>
      <p:sp>
        <p:nvSpPr>
          <p:cNvPr id="5" name="Slide Number Placeholder 4"/>
          <p:cNvSpPr>
            <a:spLocks noGrp="1"/>
          </p:cNvSpPr>
          <p:nvPr>
            <p:ph type="sldNum" sz="quarter" idx="12"/>
          </p:nvPr>
        </p:nvSpPr>
        <p:spPr/>
        <p:txBody>
          <a:bodyPr/>
          <a:lstStyle/>
          <a:p>
            <a:fld id="{01F70EBD-FCF5-4B4A-B29B-28DCB9988974}" type="slidenum">
              <a:rPr lang="ar-SA" smtClean="0"/>
              <a:t>18</a:t>
            </a:fld>
            <a:endParaRPr lang="ar-SA"/>
          </a:p>
        </p:txBody>
      </p:sp>
    </p:spTree>
    <p:extLst>
      <p:ext uri="{BB962C8B-B14F-4D97-AF65-F5344CB8AC3E}">
        <p14:creationId xmlns:p14="http://schemas.microsoft.com/office/powerpoint/2010/main" val="2324554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1000"/>
                                        <p:tgtEl>
                                          <p:spTgt spid="3">
                                            <p:txEl>
                                              <p:pRg st="5" end="5"/>
                                            </p:txEl>
                                          </p:spTgt>
                                        </p:tgtEl>
                                      </p:cBhvr>
                                    </p:animEffect>
                                    <p:anim calcmode="lin" valueType="num">
                                      <p:cBhvr>
                                        <p:cTn id="1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b="1" dirty="0">
                <a:solidFill>
                  <a:srgbClr val="C00000"/>
                </a:solidFill>
                <a:latin typeface="Arial" panose="020B0604020202020204" pitchFamily="34" charset="0"/>
                <a:cs typeface="Arial" panose="020B0604020202020204" pitchFamily="34" charset="0"/>
              </a:rPr>
              <a:t>Screening for CV Diseases</a:t>
            </a:r>
            <a:endParaRPr lang="ar-SA" b="1" dirty="0">
              <a:solidFill>
                <a:srgbClr val="C0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3006" y="1825624"/>
            <a:ext cx="11383860" cy="4793289"/>
          </a:xfrm>
        </p:spPr>
        <p:txBody>
          <a:bodyPr>
            <a:normAutofit lnSpcReduction="10000"/>
          </a:bodyPr>
          <a:lstStyle/>
          <a:p>
            <a:pPr algn="l" rtl="0"/>
            <a:r>
              <a:rPr lang="en-US" b="1" i="0" dirty="0">
                <a:solidFill>
                  <a:srgbClr val="000000"/>
                </a:solidFill>
                <a:effectLst/>
                <a:latin typeface="Helvetica Neue"/>
              </a:rPr>
              <a:t>Purpose of screening</a:t>
            </a:r>
            <a:r>
              <a:rPr lang="en-US" b="0" i="0" dirty="0">
                <a:solidFill>
                  <a:srgbClr val="000000"/>
                </a:solidFill>
                <a:effectLst/>
                <a:latin typeface="Helvetica Neue"/>
              </a:rPr>
              <a:t> — The primary purpose of screening for CHD is to identify patients whose </a:t>
            </a:r>
            <a:r>
              <a:rPr lang="en-US" b="0" i="0" dirty="0">
                <a:solidFill>
                  <a:srgbClr val="002060"/>
                </a:solidFill>
                <a:effectLst/>
                <a:latin typeface="Helvetica Neue"/>
              </a:rPr>
              <a:t>prognosis could be improved with an intervention </a:t>
            </a:r>
            <a:r>
              <a:rPr lang="en-US" b="0" i="0" dirty="0">
                <a:solidFill>
                  <a:srgbClr val="000000"/>
                </a:solidFill>
                <a:effectLst/>
                <a:latin typeface="Helvetica Neue"/>
              </a:rPr>
              <a:t>(in this case, medical therapy for risk factors or coronary HD). </a:t>
            </a:r>
          </a:p>
          <a:p>
            <a:pPr algn="l" rtl="0"/>
            <a:r>
              <a:rPr lang="en-US" b="0" i="0" dirty="0">
                <a:solidFill>
                  <a:srgbClr val="000000"/>
                </a:solidFill>
                <a:effectLst/>
                <a:latin typeface="Helvetica Neue"/>
              </a:rPr>
              <a:t>Screening for CHD should be distinguished from estimation of risk for CHD (or overall cardiovascular disease [CVD]). </a:t>
            </a:r>
          </a:p>
          <a:p>
            <a:pPr algn="l" rtl="0"/>
            <a:r>
              <a:rPr lang="en-US" b="0" i="0" dirty="0">
                <a:solidFill>
                  <a:srgbClr val="000000"/>
                </a:solidFill>
                <a:effectLst/>
                <a:latin typeface="Helvetica Neue"/>
              </a:rPr>
              <a:t>By definition, both are performed in asymptomatic persons, and both aim to improve outcomes with interventions, if indicated. </a:t>
            </a:r>
          </a:p>
          <a:p>
            <a:pPr algn="l" rtl="0"/>
            <a:r>
              <a:rPr lang="en-US" b="0" i="0" dirty="0">
                <a:solidFill>
                  <a:srgbClr val="000000"/>
                </a:solidFill>
                <a:effectLst/>
                <a:latin typeface="Helvetica Neue"/>
              </a:rPr>
              <a:t>However, screening for CHD (or CVD) identifies existing disease, while estimating the risk of CHD (or CVD) does not directly identify existing disease but rather the likelihood of any future event related to CHD (or CVD).</a:t>
            </a:r>
            <a:endParaRPr lang="ar-SA" dirty="0"/>
          </a:p>
        </p:txBody>
      </p:sp>
      <p:sp>
        <p:nvSpPr>
          <p:cNvPr id="4" name="Date Placeholder 3"/>
          <p:cNvSpPr>
            <a:spLocks noGrp="1"/>
          </p:cNvSpPr>
          <p:nvPr>
            <p:ph type="dt" sz="half" idx="10"/>
          </p:nvPr>
        </p:nvSpPr>
        <p:spPr/>
        <p:txBody>
          <a:bodyPr/>
          <a:lstStyle/>
          <a:p>
            <a:fld id="{453285C8-FAD9-4BCC-B1F0-9BB009360388}" type="datetime1">
              <a:rPr lang="en-US" smtClean="0"/>
              <a:t>1/27/2019</a:t>
            </a:fld>
            <a:endParaRPr lang="ar-SA"/>
          </a:p>
        </p:txBody>
      </p:sp>
      <p:sp>
        <p:nvSpPr>
          <p:cNvPr id="5" name="Slide Number Placeholder 4"/>
          <p:cNvSpPr>
            <a:spLocks noGrp="1"/>
          </p:cNvSpPr>
          <p:nvPr>
            <p:ph type="sldNum" sz="quarter" idx="12"/>
          </p:nvPr>
        </p:nvSpPr>
        <p:spPr/>
        <p:txBody>
          <a:bodyPr/>
          <a:lstStyle/>
          <a:p>
            <a:fld id="{01F70EBD-FCF5-4B4A-B29B-28DCB9988974}" type="slidenum">
              <a:rPr lang="ar-SA" smtClean="0"/>
              <a:t>19</a:t>
            </a:fld>
            <a:endParaRPr lang="ar-SA"/>
          </a:p>
        </p:txBody>
      </p:sp>
    </p:spTree>
    <p:extLst>
      <p:ext uri="{BB962C8B-B14F-4D97-AF65-F5344CB8AC3E}">
        <p14:creationId xmlns:p14="http://schemas.microsoft.com/office/powerpoint/2010/main" val="943835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325E19-7363-44B4-94EF-2585891D0A68}"/>
              </a:ext>
            </a:extLst>
          </p:cNvPr>
          <p:cNvSpPr>
            <a:spLocks noGrp="1"/>
          </p:cNvSpPr>
          <p:nvPr>
            <p:ph type="title"/>
          </p:nvPr>
        </p:nvSpPr>
        <p:spPr/>
        <p:txBody>
          <a:bodyPr/>
          <a:lstStyle/>
          <a:p>
            <a:pPr algn="l" rtl="0"/>
            <a:r>
              <a:rPr lang="en-US" b="1" dirty="0">
                <a:solidFill>
                  <a:srgbClr val="C00000"/>
                </a:solidFill>
                <a:latin typeface="Arial" panose="020B0604020202020204" pitchFamily="34" charset="0"/>
                <a:cs typeface="Arial" panose="020B0604020202020204" pitchFamily="34" charset="0"/>
              </a:rPr>
              <a:t>Objectives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36951063"/>
              </p:ext>
            </p:extLst>
          </p:nvPr>
        </p:nvGraphicFramePr>
        <p:xfrm>
          <a:off x="1054100" y="1825624"/>
          <a:ext cx="10782300" cy="4791075"/>
        </p:xfrm>
        <a:graphic>
          <a:graphicData uri="http://schemas.openxmlformats.org/drawingml/2006/table">
            <a:tbl>
              <a:tblPr>
                <a:tableStyleId>{5C22544A-7EE6-4342-B048-85BDC9FD1C3A}</a:tableStyleId>
              </a:tblPr>
              <a:tblGrid>
                <a:gridCol w="10782300"/>
              </a:tblGrid>
              <a:tr h="4791075">
                <a:tc>
                  <a:txBody>
                    <a:bodyPr/>
                    <a:lstStyle/>
                    <a:p>
                      <a:pPr marL="342900" marR="0" lvl="0" indent="-342900" algn="l" rtl="0">
                        <a:lnSpc>
                          <a:spcPct val="150000"/>
                        </a:lnSpc>
                        <a:spcBef>
                          <a:spcPts val="0"/>
                        </a:spcBef>
                        <a:spcAft>
                          <a:spcPts val="0"/>
                        </a:spcAft>
                        <a:buFont typeface="Symbol" panose="05050102010706020507" pitchFamily="18" charset="2"/>
                        <a:buChar char=""/>
                        <a:tabLst>
                          <a:tab pos="45720" algn="l"/>
                        </a:tabLst>
                      </a:pPr>
                      <a:r>
                        <a:rPr lang="en-US" sz="3200" dirty="0">
                          <a:effectLst/>
                          <a:latin typeface="Arial" panose="020B0604020202020204" pitchFamily="34" charset="0"/>
                          <a:cs typeface="Arial" panose="020B0604020202020204" pitchFamily="34" charset="0"/>
                        </a:rPr>
                        <a:t>Present the risk factors, high risk groups  and complications of CVDs</a:t>
                      </a:r>
                    </a:p>
                    <a:p>
                      <a:pPr marL="342900" marR="0" lvl="0" indent="-342900" algn="l" rtl="0">
                        <a:lnSpc>
                          <a:spcPct val="150000"/>
                        </a:lnSpc>
                        <a:spcBef>
                          <a:spcPts val="0"/>
                        </a:spcBef>
                        <a:spcAft>
                          <a:spcPts val="0"/>
                        </a:spcAft>
                        <a:buFont typeface="Symbol" panose="05050102010706020507" pitchFamily="18" charset="2"/>
                        <a:buChar char=""/>
                        <a:tabLst>
                          <a:tab pos="45720" algn="l"/>
                        </a:tabLst>
                      </a:pPr>
                      <a:r>
                        <a:rPr lang="en-US" sz="3200" dirty="0">
                          <a:effectLst/>
                          <a:latin typeface="Arial" panose="020B0604020202020204" pitchFamily="34" charset="0"/>
                          <a:cs typeface="Arial" panose="020B0604020202020204" pitchFamily="34" charset="0"/>
                        </a:rPr>
                        <a:t>Screening </a:t>
                      </a:r>
                      <a:r>
                        <a:rPr lang="en-US" sz="3200" dirty="0" smtClean="0">
                          <a:effectLst/>
                          <a:latin typeface="Arial" panose="020B0604020202020204" pitchFamily="34" charset="0"/>
                          <a:cs typeface="Arial" panose="020B0604020202020204" pitchFamily="34" charset="0"/>
                        </a:rPr>
                        <a:t>strategies </a:t>
                      </a:r>
                      <a:r>
                        <a:rPr lang="en-US" sz="3200" dirty="0">
                          <a:effectLst/>
                          <a:latin typeface="Arial" panose="020B0604020202020204" pitchFamily="34" charset="0"/>
                          <a:cs typeface="Arial" panose="020B0604020202020204" pitchFamily="34" charset="0"/>
                        </a:rPr>
                        <a:t>for CVDs</a:t>
                      </a:r>
                    </a:p>
                    <a:p>
                      <a:pPr marL="0" marR="0" algn="l" rtl="0">
                        <a:lnSpc>
                          <a:spcPct val="150000"/>
                        </a:lnSpc>
                        <a:spcBef>
                          <a:spcPts val="0"/>
                        </a:spcBef>
                        <a:spcAft>
                          <a:spcPts val="0"/>
                        </a:spcAft>
                      </a:pPr>
                      <a:r>
                        <a:rPr lang="en-US" sz="2800" dirty="0">
                          <a:effectLst/>
                          <a:latin typeface="Arial" panose="020B0604020202020204" pitchFamily="34" charset="0"/>
                          <a:cs typeface="Arial" panose="020B0604020202020204" pitchFamily="34" charset="0"/>
                        </a:rPr>
                        <a:t>●</a:t>
                      </a:r>
                      <a:r>
                        <a:rPr lang="en-US" sz="3200" dirty="0">
                          <a:effectLst/>
                          <a:latin typeface="Arial" panose="020B0604020202020204" pitchFamily="34" charset="0"/>
                          <a:cs typeface="Arial" panose="020B0604020202020204" pitchFamily="34" charset="0"/>
                        </a:rPr>
                        <a:t> CVD Prevention and control measures globally and in </a:t>
                      </a:r>
                    </a:p>
                    <a:p>
                      <a:pPr marL="0" marR="0" algn="l" rtl="0">
                        <a:lnSpc>
                          <a:spcPct val="150000"/>
                        </a:lnSpc>
                        <a:spcBef>
                          <a:spcPts val="0"/>
                        </a:spcBef>
                        <a:spcAft>
                          <a:spcPts val="0"/>
                        </a:spcAft>
                      </a:pPr>
                      <a:r>
                        <a:rPr lang="en-US" sz="3200" dirty="0">
                          <a:effectLst/>
                          <a:latin typeface="Arial" panose="020B0604020202020204" pitchFamily="34" charset="0"/>
                          <a:cs typeface="Arial" panose="020B0604020202020204" pitchFamily="34" charset="0"/>
                        </a:rPr>
                        <a:t>   the local context</a:t>
                      </a:r>
                      <a:endParaRPr lang="en-US" sz="3200" dirty="0">
                        <a:effectLst/>
                        <a:latin typeface="Arial" panose="020B0604020202020204" pitchFamily="34" charset="0"/>
                        <a:ea typeface="Calibri" panose="020F0502020204030204" pitchFamily="34" charset="0"/>
                        <a:cs typeface="Arial" panose="020B0604020202020204" pitchFamily="34" charset="0"/>
                      </a:endParaRPr>
                    </a:p>
                  </a:txBody>
                  <a:tcPr marL="62835" marR="62835" marT="0" marB="0"/>
                </a:tc>
              </a:tr>
            </a:tbl>
          </a:graphicData>
        </a:graphic>
      </p:graphicFrame>
      <p:sp>
        <p:nvSpPr>
          <p:cNvPr id="5" name="Date Placeholder 4"/>
          <p:cNvSpPr>
            <a:spLocks noGrp="1"/>
          </p:cNvSpPr>
          <p:nvPr>
            <p:ph type="dt" sz="half" idx="10"/>
          </p:nvPr>
        </p:nvSpPr>
        <p:spPr/>
        <p:txBody>
          <a:bodyPr/>
          <a:lstStyle/>
          <a:p>
            <a:fld id="{025EB4F6-95E2-47D9-BFC6-4AF3DB50A87B}" type="datetime1">
              <a:rPr lang="en-US" smtClean="0"/>
              <a:t>1/27/2019</a:t>
            </a:fld>
            <a:endParaRPr lang="ar-SA"/>
          </a:p>
        </p:txBody>
      </p:sp>
      <p:sp>
        <p:nvSpPr>
          <p:cNvPr id="6" name="Slide Number Placeholder 5"/>
          <p:cNvSpPr>
            <a:spLocks noGrp="1"/>
          </p:cNvSpPr>
          <p:nvPr>
            <p:ph type="sldNum" sz="quarter" idx="12"/>
          </p:nvPr>
        </p:nvSpPr>
        <p:spPr/>
        <p:txBody>
          <a:bodyPr/>
          <a:lstStyle/>
          <a:p>
            <a:fld id="{01F70EBD-FCF5-4B4A-B29B-28DCB9988974}" type="slidenum">
              <a:rPr lang="ar-SA" smtClean="0"/>
              <a:t>2</a:t>
            </a:fld>
            <a:endParaRPr lang="ar-SA"/>
          </a:p>
        </p:txBody>
      </p:sp>
    </p:spTree>
    <p:extLst>
      <p:ext uri="{BB962C8B-B14F-4D97-AF65-F5344CB8AC3E}">
        <p14:creationId xmlns:p14="http://schemas.microsoft.com/office/powerpoint/2010/main" val="17223019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b="1" dirty="0">
                <a:solidFill>
                  <a:srgbClr val="C00000"/>
                </a:solidFill>
                <a:latin typeface="Arial" panose="020B0604020202020204" pitchFamily="34" charset="0"/>
                <a:cs typeface="Arial" panose="020B0604020202020204" pitchFamily="34" charset="0"/>
              </a:rPr>
              <a:t>Screening for CV Diseases</a:t>
            </a:r>
            <a:endParaRPr lang="ar-SA" dirty="0"/>
          </a:p>
        </p:txBody>
      </p:sp>
      <p:sp>
        <p:nvSpPr>
          <p:cNvPr id="3" name="Content Placeholder 2"/>
          <p:cNvSpPr>
            <a:spLocks noGrp="1"/>
          </p:cNvSpPr>
          <p:nvPr>
            <p:ph idx="1"/>
          </p:nvPr>
        </p:nvSpPr>
        <p:spPr>
          <a:xfrm>
            <a:off x="838200" y="1825624"/>
            <a:ext cx="10515600" cy="4726177"/>
          </a:xfrm>
        </p:spPr>
        <p:txBody>
          <a:bodyPr/>
          <a:lstStyle/>
          <a:p>
            <a:pPr algn="l" rtl="0"/>
            <a:r>
              <a:rPr lang="en-US" dirty="0">
                <a:latin typeface="Arial" panose="020B0604020202020204" pitchFamily="34" charset="0"/>
                <a:cs typeface="Arial" panose="020B0604020202020204" pitchFamily="34" charset="0"/>
              </a:rPr>
              <a:t>We do not screen most asymptomatic adults for CHD. However, American Heart Association recommends nearly all patients aged 20 years or older without established CVD should undergo periodic cardiovascular risk assessment every </a:t>
            </a:r>
            <a:r>
              <a:rPr lang="en-US" dirty="0">
                <a:solidFill>
                  <a:srgbClr val="002060"/>
                </a:solidFill>
                <a:latin typeface="Arial" panose="020B0604020202020204" pitchFamily="34" charset="0"/>
                <a:cs typeface="Arial" panose="020B0604020202020204" pitchFamily="34" charset="0"/>
              </a:rPr>
              <a:t>three to five years</a:t>
            </a:r>
            <a:r>
              <a:rPr lang="en-US" dirty="0">
                <a:latin typeface="Arial" panose="020B0604020202020204" pitchFamily="34" charset="0"/>
                <a:cs typeface="Arial" panose="020B0604020202020204" pitchFamily="34" charset="0"/>
              </a:rPr>
              <a:t>.</a:t>
            </a:r>
          </a:p>
          <a:p>
            <a:pPr algn="l" rtl="0"/>
            <a:r>
              <a:rPr lang="en-US" dirty="0">
                <a:latin typeface="Arial" panose="020B0604020202020204" pitchFamily="34" charset="0"/>
                <a:cs typeface="Arial" panose="020B0604020202020204" pitchFamily="34" charset="0"/>
              </a:rPr>
              <a:t>(LDL) cholesterol and/or (HDL) cholesterol, glucose level, BP, life-style, …are required. </a:t>
            </a:r>
          </a:p>
        </p:txBody>
      </p:sp>
      <p:sp>
        <p:nvSpPr>
          <p:cNvPr id="4" name="Date Placeholder 3"/>
          <p:cNvSpPr>
            <a:spLocks noGrp="1"/>
          </p:cNvSpPr>
          <p:nvPr>
            <p:ph type="dt" sz="half" idx="10"/>
          </p:nvPr>
        </p:nvSpPr>
        <p:spPr/>
        <p:txBody>
          <a:bodyPr/>
          <a:lstStyle/>
          <a:p>
            <a:fld id="{3CBF23F6-6FE0-4E75-B475-37ABA442EE5A}" type="datetime1">
              <a:rPr lang="en-US" smtClean="0"/>
              <a:t>1/27/2019</a:t>
            </a:fld>
            <a:endParaRPr lang="ar-SA"/>
          </a:p>
        </p:txBody>
      </p:sp>
      <p:sp>
        <p:nvSpPr>
          <p:cNvPr id="5" name="Slide Number Placeholder 4"/>
          <p:cNvSpPr>
            <a:spLocks noGrp="1"/>
          </p:cNvSpPr>
          <p:nvPr>
            <p:ph type="sldNum" sz="quarter" idx="12"/>
          </p:nvPr>
        </p:nvSpPr>
        <p:spPr/>
        <p:txBody>
          <a:bodyPr/>
          <a:lstStyle/>
          <a:p>
            <a:fld id="{01F70EBD-FCF5-4B4A-B29B-28DCB9988974}" type="slidenum">
              <a:rPr lang="ar-SA" smtClean="0"/>
              <a:t>20</a:t>
            </a:fld>
            <a:endParaRPr lang="ar-SA"/>
          </a:p>
        </p:txBody>
      </p:sp>
    </p:spTree>
    <p:extLst>
      <p:ext uri="{BB962C8B-B14F-4D97-AF65-F5344CB8AC3E}">
        <p14:creationId xmlns:p14="http://schemas.microsoft.com/office/powerpoint/2010/main" val="36933052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172" y="365125"/>
            <a:ext cx="11325138" cy="1325563"/>
          </a:xfrm>
        </p:spPr>
        <p:txBody>
          <a:bodyPr>
            <a:normAutofit/>
          </a:bodyPr>
          <a:lstStyle/>
          <a:p>
            <a:pPr algn="l" rtl="0"/>
            <a:r>
              <a:rPr lang="en-US" sz="4000" b="1" dirty="0">
                <a:solidFill>
                  <a:srgbClr val="C00000"/>
                </a:solidFill>
                <a:latin typeface="Arial" panose="020B0604020202020204" pitchFamily="34" charset="0"/>
                <a:cs typeface="Arial" panose="020B0604020202020204" pitchFamily="34" charset="0"/>
              </a:rPr>
              <a:t>ACC/AHA pooled cohort hard CVD risk calculator (2013)</a:t>
            </a:r>
            <a:endParaRPr lang="ar-SA" sz="4000" b="1" dirty="0">
              <a:solidFill>
                <a:srgbClr val="C0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l" rtl="0"/>
            <a:r>
              <a:rPr lang="en-US" dirty="0">
                <a:solidFill>
                  <a:srgbClr val="002060"/>
                </a:solidFill>
                <a:latin typeface="Arial" panose="020B0604020202020204" pitchFamily="34" charset="0"/>
                <a:cs typeface="Arial" panose="020B0604020202020204" pitchFamily="34" charset="0"/>
              </a:rPr>
              <a:t>Age (validated only in patients 40 to 79 years of age)</a:t>
            </a:r>
          </a:p>
          <a:p>
            <a:pPr algn="l" rtl="0"/>
            <a:r>
              <a:rPr lang="en-US" dirty="0">
                <a:solidFill>
                  <a:srgbClr val="002060"/>
                </a:solidFill>
                <a:latin typeface="Arial" panose="020B0604020202020204" pitchFamily="34" charset="0"/>
                <a:cs typeface="Arial" panose="020B0604020202020204" pitchFamily="34" charset="0"/>
              </a:rPr>
              <a:t>Gender</a:t>
            </a:r>
          </a:p>
          <a:p>
            <a:pPr algn="l" rtl="0"/>
            <a:r>
              <a:rPr lang="en-US" dirty="0">
                <a:solidFill>
                  <a:srgbClr val="002060"/>
                </a:solidFill>
                <a:latin typeface="Arial" panose="020B0604020202020204" pitchFamily="34" charset="0"/>
                <a:cs typeface="Arial" panose="020B0604020202020204" pitchFamily="34" charset="0"/>
              </a:rPr>
              <a:t>Total cholesterol (mg/</a:t>
            </a:r>
            <a:r>
              <a:rPr lang="en-US" dirty="0" err="1">
                <a:solidFill>
                  <a:srgbClr val="002060"/>
                </a:solidFill>
                <a:latin typeface="Arial" panose="020B0604020202020204" pitchFamily="34" charset="0"/>
                <a:cs typeface="Arial" panose="020B0604020202020204" pitchFamily="34" charset="0"/>
              </a:rPr>
              <a:t>dL</a:t>
            </a:r>
            <a:r>
              <a:rPr lang="en-US" dirty="0">
                <a:solidFill>
                  <a:srgbClr val="002060"/>
                </a:solidFill>
                <a:latin typeface="Arial" panose="020B0604020202020204" pitchFamily="34" charset="0"/>
                <a:cs typeface="Arial" panose="020B0604020202020204" pitchFamily="34" charset="0"/>
              </a:rPr>
              <a:t>)</a:t>
            </a:r>
          </a:p>
          <a:p>
            <a:pPr algn="l" rtl="0"/>
            <a:r>
              <a:rPr lang="en-US" dirty="0">
                <a:solidFill>
                  <a:srgbClr val="002060"/>
                </a:solidFill>
                <a:latin typeface="Arial" panose="020B0604020202020204" pitchFamily="34" charset="0"/>
                <a:cs typeface="Arial" panose="020B0604020202020204" pitchFamily="34" charset="0"/>
              </a:rPr>
              <a:t>HDL cholesterol (mg/</a:t>
            </a:r>
            <a:r>
              <a:rPr lang="en-US" dirty="0" err="1">
                <a:solidFill>
                  <a:srgbClr val="002060"/>
                </a:solidFill>
                <a:latin typeface="Arial" panose="020B0604020202020204" pitchFamily="34" charset="0"/>
                <a:cs typeface="Arial" panose="020B0604020202020204" pitchFamily="34" charset="0"/>
              </a:rPr>
              <a:t>dL</a:t>
            </a:r>
            <a:r>
              <a:rPr lang="en-US" dirty="0">
                <a:solidFill>
                  <a:srgbClr val="002060"/>
                </a:solidFill>
                <a:latin typeface="Arial" panose="020B0604020202020204" pitchFamily="34" charset="0"/>
                <a:cs typeface="Arial" panose="020B0604020202020204" pitchFamily="34" charset="0"/>
              </a:rPr>
              <a:t>)</a:t>
            </a:r>
          </a:p>
          <a:p>
            <a:pPr algn="l" rtl="0"/>
            <a:r>
              <a:rPr lang="en-US" dirty="0">
                <a:solidFill>
                  <a:srgbClr val="002060"/>
                </a:solidFill>
                <a:latin typeface="Arial" panose="020B0604020202020204" pitchFamily="34" charset="0"/>
                <a:cs typeface="Arial" panose="020B0604020202020204" pitchFamily="34" charset="0"/>
              </a:rPr>
              <a:t>Systolic blood pressure (mmHg)</a:t>
            </a:r>
          </a:p>
          <a:p>
            <a:pPr algn="l" rtl="0"/>
            <a:r>
              <a:rPr lang="en-US" dirty="0">
                <a:solidFill>
                  <a:srgbClr val="002060"/>
                </a:solidFill>
                <a:latin typeface="Arial" panose="020B0604020202020204" pitchFamily="34" charset="0"/>
                <a:cs typeface="Arial" panose="020B0604020202020204" pitchFamily="34" charset="0"/>
              </a:rPr>
              <a:t>Blood pressure treatment (yes or no)</a:t>
            </a:r>
          </a:p>
          <a:p>
            <a:pPr algn="l" rtl="0"/>
            <a:r>
              <a:rPr lang="en-US" dirty="0">
                <a:solidFill>
                  <a:srgbClr val="002060"/>
                </a:solidFill>
                <a:latin typeface="Arial" panose="020B0604020202020204" pitchFamily="34" charset="0"/>
                <a:cs typeface="Arial" panose="020B0604020202020204" pitchFamily="34" charset="0"/>
              </a:rPr>
              <a:t>Diabetes mellitus (yes or no)</a:t>
            </a:r>
          </a:p>
          <a:p>
            <a:pPr algn="l" rtl="0"/>
            <a:r>
              <a:rPr lang="en-US" dirty="0">
                <a:solidFill>
                  <a:srgbClr val="002060"/>
                </a:solidFill>
                <a:latin typeface="Arial" panose="020B0604020202020204" pitchFamily="34" charset="0"/>
                <a:cs typeface="Arial" panose="020B0604020202020204" pitchFamily="34" charset="0"/>
              </a:rPr>
              <a:t>Current smoking (yes or no)</a:t>
            </a:r>
            <a:endParaRPr lang="ar-SA" dirty="0">
              <a:solidFill>
                <a:srgbClr val="002060"/>
              </a:solidFill>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fld id="{3479C2CA-8798-4BAC-A3E3-6845F9A9656A}" type="datetime1">
              <a:rPr lang="en-US" smtClean="0"/>
              <a:t>1/27/2019</a:t>
            </a:fld>
            <a:endParaRPr lang="ar-SA"/>
          </a:p>
        </p:txBody>
      </p:sp>
      <p:sp>
        <p:nvSpPr>
          <p:cNvPr id="5" name="Slide Number Placeholder 4"/>
          <p:cNvSpPr>
            <a:spLocks noGrp="1"/>
          </p:cNvSpPr>
          <p:nvPr>
            <p:ph type="sldNum" sz="quarter" idx="12"/>
          </p:nvPr>
        </p:nvSpPr>
        <p:spPr/>
        <p:txBody>
          <a:bodyPr/>
          <a:lstStyle/>
          <a:p>
            <a:fld id="{01F70EBD-FCF5-4B4A-B29B-28DCB9988974}" type="slidenum">
              <a:rPr lang="ar-SA" smtClean="0"/>
              <a:t>21</a:t>
            </a:fld>
            <a:endParaRPr lang="ar-SA"/>
          </a:p>
        </p:txBody>
      </p:sp>
    </p:spTree>
    <p:extLst>
      <p:ext uri="{BB962C8B-B14F-4D97-AF65-F5344CB8AC3E}">
        <p14:creationId xmlns:p14="http://schemas.microsoft.com/office/powerpoint/2010/main" val="32815911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pic>
        <p:nvPicPr>
          <p:cNvPr id="4" name="Content Placeholder 3"/>
          <p:cNvPicPr>
            <a:picLocks noGrp="1" noChangeAspect="1"/>
          </p:cNvPicPr>
          <p:nvPr>
            <p:ph idx="1"/>
          </p:nvPr>
        </p:nvPicPr>
        <p:blipFill rotWithShape="1">
          <a:blip r:embed="rId2"/>
          <a:srcRect l="51634" t="21671" b="8866"/>
          <a:stretch/>
        </p:blipFill>
        <p:spPr>
          <a:xfrm>
            <a:off x="6667500" y="111125"/>
            <a:ext cx="5168900" cy="6327775"/>
          </a:xfrm>
          <a:prstGeom prst="rect">
            <a:avLst/>
          </a:prstGeom>
        </p:spPr>
      </p:pic>
      <p:sp>
        <p:nvSpPr>
          <p:cNvPr id="5" name="Rectangle 4"/>
          <p:cNvSpPr/>
          <p:nvPr/>
        </p:nvSpPr>
        <p:spPr>
          <a:xfrm>
            <a:off x="2070100" y="365125"/>
            <a:ext cx="4025900" cy="6264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rtl="0"/>
            <a:endParaRPr lang="en-US" sz="2400" dirty="0">
              <a:latin typeface="Arial" panose="020B0604020202020204" pitchFamily="34" charset="0"/>
              <a:cs typeface="Arial" panose="020B0604020202020204" pitchFamily="34" charset="0"/>
            </a:endParaRPr>
          </a:p>
          <a:p>
            <a:pPr algn="l" rtl="0"/>
            <a:r>
              <a:rPr lang="en-US" sz="2400" dirty="0">
                <a:latin typeface="Arial" panose="020B0604020202020204" pitchFamily="34" charset="0"/>
                <a:cs typeface="Arial" panose="020B0604020202020204" pitchFamily="34" charset="0"/>
              </a:rPr>
              <a:t>A 63-year-old man, known case of HTN, </a:t>
            </a:r>
          </a:p>
          <a:p>
            <a:pPr algn="l" rtl="0"/>
            <a:r>
              <a:rPr lang="en-US" sz="2400" dirty="0">
                <a:latin typeface="Arial" panose="020B0604020202020204" pitchFamily="34" charset="0"/>
                <a:cs typeface="Arial" panose="020B0604020202020204" pitchFamily="34" charset="0"/>
              </a:rPr>
              <a:t>On medication. No H/O DM or smoking.</a:t>
            </a:r>
          </a:p>
          <a:p>
            <a:pPr algn="l" rtl="0"/>
            <a:r>
              <a:rPr lang="en-US" sz="2400" dirty="0">
                <a:latin typeface="Arial" panose="020B0604020202020204" pitchFamily="34" charset="0"/>
                <a:cs typeface="Arial" panose="020B0604020202020204" pitchFamily="34" charset="0"/>
              </a:rPr>
              <a:t>Risk assessment was done.</a:t>
            </a:r>
          </a:p>
          <a:p>
            <a:pPr algn="l" rtl="0"/>
            <a:r>
              <a:rPr lang="en-US" sz="2400" dirty="0">
                <a:solidFill>
                  <a:srgbClr val="002060"/>
                </a:solidFill>
                <a:latin typeface="Arial" panose="020B0604020202020204" pitchFamily="34" charset="0"/>
                <a:cs typeface="Arial" panose="020B0604020202020204" pitchFamily="34" charset="0"/>
              </a:rPr>
              <a:t>If Calculated Risk ≥7.5%</a:t>
            </a:r>
          </a:p>
          <a:p>
            <a:pPr algn="l" rtl="0"/>
            <a:r>
              <a:rPr lang="en-US" sz="2400" dirty="0">
                <a:solidFill>
                  <a:srgbClr val="002060"/>
                </a:solidFill>
                <a:latin typeface="Arial" panose="020B0604020202020204" pitchFamily="34" charset="0"/>
                <a:cs typeface="Arial" panose="020B0604020202020204" pitchFamily="34" charset="0"/>
              </a:rPr>
              <a:t>So considered high.</a:t>
            </a:r>
          </a:p>
          <a:p>
            <a:pPr algn="l" rtl="0"/>
            <a:endParaRPr lang="en-US" sz="2400" dirty="0">
              <a:latin typeface="Arial" panose="020B0604020202020204" pitchFamily="34" charset="0"/>
              <a:cs typeface="Arial" panose="020B0604020202020204" pitchFamily="34" charset="0"/>
            </a:endParaRPr>
          </a:p>
          <a:p>
            <a:pPr algn="l" rtl="0"/>
            <a:endParaRPr lang="en-US" sz="2400" dirty="0">
              <a:latin typeface="Arial" panose="020B0604020202020204" pitchFamily="34" charset="0"/>
              <a:cs typeface="Arial" panose="020B0604020202020204" pitchFamily="34" charset="0"/>
            </a:endParaRPr>
          </a:p>
          <a:p>
            <a:pPr algn="l" rtl="0"/>
            <a:r>
              <a:rPr lang="en-US" sz="2400" dirty="0">
                <a:solidFill>
                  <a:schemeClr val="tx1"/>
                </a:solidFill>
                <a:latin typeface="Arial" panose="020B0604020202020204" pitchFamily="34" charset="0"/>
                <a:cs typeface="Arial" panose="020B0604020202020204" pitchFamily="34" charset="0"/>
              </a:rPr>
              <a:t>CV Risk Assessment:</a:t>
            </a:r>
          </a:p>
          <a:p>
            <a:pPr algn="l" rtl="0"/>
            <a:r>
              <a:rPr lang="en-US" sz="2400" b="1" dirty="0">
                <a:solidFill>
                  <a:schemeClr val="bg1"/>
                </a:solidFill>
                <a:latin typeface="Arial" panose="020B0604020202020204" pitchFamily="34" charset="0"/>
                <a:cs typeface="Arial" panose="020B0604020202020204" pitchFamily="34" charset="0"/>
              </a:rPr>
              <a:t>10 year risk score is &gt;7.5%, high due to ??</a:t>
            </a:r>
          </a:p>
          <a:p>
            <a:pPr algn="ctr"/>
            <a:endParaRPr lang="ar-SA" dirty="0"/>
          </a:p>
        </p:txBody>
      </p:sp>
      <p:sp>
        <p:nvSpPr>
          <p:cNvPr id="3" name="Date Placeholder 2"/>
          <p:cNvSpPr>
            <a:spLocks noGrp="1"/>
          </p:cNvSpPr>
          <p:nvPr>
            <p:ph type="dt" sz="half" idx="10"/>
          </p:nvPr>
        </p:nvSpPr>
        <p:spPr/>
        <p:txBody>
          <a:bodyPr/>
          <a:lstStyle/>
          <a:p>
            <a:fld id="{3C45D5F2-19B6-415B-BE07-77CB8A545D4F}" type="datetime1">
              <a:rPr lang="en-US" smtClean="0"/>
              <a:t>1/27/2019</a:t>
            </a:fld>
            <a:endParaRPr lang="ar-SA"/>
          </a:p>
        </p:txBody>
      </p:sp>
      <p:sp>
        <p:nvSpPr>
          <p:cNvPr id="6" name="Slide Number Placeholder 5"/>
          <p:cNvSpPr>
            <a:spLocks noGrp="1"/>
          </p:cNvSpPr>
          <p:nvPr>
            <p:ph type="sldNum" sz="quarter" idx="12"/>
          </p:nvPr>
        </p:nvSpPr>
        <p:spPr/>
        <p:txBody>
          <a:bodyPr/>
          <a:lstStyle/>
          <a:p>
            <a:fld id="{01F70EBD-FCF5-4B4A-B29B-28DCB9988974}" type="slidenum">
              <a:rPr lang="ar-SA" smtClean="0"/>
              <a:t>22</a:t>
            </a:fld>
            <a:endParaRPr lang="ar-SA"/>
          </a:p>
        </p:txBody>
      </p:sp>
    </p:spTree>
    <p:extLst>
      <p:ext uri="{BB962C8B-B14F-4D97-AF65-F5344CB8AC3E}">
        <p14:creationId xmlns:p14="http://schemas.microsoft.com/office/powerpoint/2010/main" val="173272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8" end="8"/>
                                            </p:txEl>
                                          </p:spTgt>
                                        </p:tgtEl>
                                        <p:attrNameLst>
                                          <p:attrName>style.visibility</p:attrName>
                                        </p:attrNameLst>
                                      </p:cBhvr>
                                      <p:to>
                                        <p:strVal val="visible"/>
                                      </p:to>
                                    </p:set>
                                    <p:animEffect transition="in" filter="fade">
                                      <p:cBhvr>
                                        <p:cTn id="14" dur="1000"/>
                                        <p:tgtEl>
                                          <p:spTgt spid="5">
                                            <p:txEl>
                                              <p:pRg st="8" end="8"/>
                                            </p:txEl>
                                          </p:spTgt>
                                        </p:tgtEl>
                                      </p:cBhvr>
                                    </p:animEffect>
                                    <p:anim calcmode="lin" valueType="num">
                                      <p:cBhvr>
                                        <p:cTn id="15"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8" end="8"/>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5">
                                            <p:txEl>
                                              <p:pRg st="9" end="9"/>
                                            </p:txEl>
                                          </p:spTgt>
                                        </p:tgtEl>
                                        <p:attrNameLst>
                                          <p:attrName>style.visibility</p:attrName>
                                        </p:attrNameLst>
                                      </p:cBhvr>
                                      <p:to>
                                        <p:strVal val="visible"/>
                                      </p:to>
                                    </p:set>
                                    <p:animEffect transition="in" filter="fade">
                                      <p:cBhvr>
                                        <p:cTn id="19" dur="1000"/>
                                        <p:tgtEl>
                                          <p:spTgt spid="5">
                                            <p:txEl>
                                              <p:pRg st="9" end="9"/>
                                            </p:txEl>
                                          </p:spTgt>
                                        </p:tgtEl>
                                      </p:cBhvr>
                                    </p:animEffect>
                                    <p:anim calcmode="lin" valueType="num">
                                      <p:cBhvr>
                                        <p:cTn id="20"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pic>
        <p:nvPicPr>
          <p:cNvPr id="4" name="Content Placeholder 3"/>
          <p:cNvPicPr>
            <a:picLocks noGrp="1" noChangeAspect="1"/>
          </p:cNvPicPr>
          <p:nvPr>
            <p:ph idx="1"/>
          </p:nvPr>
        </p:nvPicPr>
        <p:blipFill rotWithShape="1">
          <a:blip r:embed="rId2"/>
          <a:srcRect l="51401" t="22547" b="8865"/>
          <a:stretch/>
        </p:blipFill>
        <p:spPr>
          <a:xfrm>
            <a:off x="5562600" y="319109"/>
            <a:ext cx="6375400" cy="6538891"/>
          </a:xfrm>
          <a:prstGeom prst="rect">
            <a:avLst/>
          </a:prstGeom>
        </p:spPr>
      </p:pic>
      <p:sp>
        <p:nvSpPr>
          <p:cNvPr id="5" name="Rectangle 4"/>
          <p:cNvSpPr/>
          <p:nvPr/>
        </p:nvSpPr>
        <p:spPr>
          <a:xfrm>
            <a:off x="1473200" y="365125"/>
            <a:ext cx="3937000" cy="60737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rtl="0"/>
            <a:r>
              <a:rPr lang="en-US" sz="2400" dirty="0">
                <a:latin typeface="Arial" panose="020B0604020202020204" pitchFamily="34" charset="0"/>
                <a:cs typeface="Arial" panose="020B0604020202020204" pitchFamily="34" charset="0"/>
              </a:rPr>
              <a:t>A 48-year-old man, known case of HTN, </a:t>
            </a:r>
          </a:p>
          <a:p>
            <a:pPr algn="l" rtl="0"/>
            <a:r>
              <a:rPr lang="en-US" sz="2400" dirty="0">
                <a:latin typeface="Arial" panose="020B0604020202020204" pitchFamily="34" charset="0"/>
                <a:cs typeface="Arial" panose="020B0604020202020204" pitchFamily="34" charset="0"/>
              </a:rPr>
              <a:t>DM and smoker.</a:t>
            </a:r>
          </a:p>
          <a:p>
            <a:pPr algn="l" rtl="0"/>
            <a:r>
              <a:rPr lang="en-US" sz="2400" dirty="0">
                <a:latin typeface="Arial" panose="020B0604020202020204" pitchFamily="34" charset="0"/>
                <a:cs typeface="Arial" panose="020B0604020202020204" pitchFamily="34" charset="0"/>
              </a:rPr>
              <a:t>10 year risk score is shown.</a:t>
            </a:r>
          </a:p>
          <a:p>
            <a:pPr algn="l" rtl="0"/>
            <a:r>
              <a:rPr lang="en-US" sz="2400" dirty="0">
                <a:latin typeface="Arial" panose="020B0604020202020204" pitchFamily="34" charset="0"/>
                <a:cs typeface="Arial" panose="020B0604020202020204" pitchFamily="34" charset="0"/>
              </a:rPr>
              <a:t>As it is high &gt;7.5% even reaching higher levels.</a:t>
            </a:r>
          </a:p>
          <a:p>
            <a:pPr algn="l" rtl="0"/>
            <a:endParaRPr lang="en-US" sz="2400" dirty="0">
              <a:latin typeface="Arial" panose="020B0604020202020204" pitchFamily="34" charset="0"/>
              <a:cs typeface="Arial" panose="020B0604020202020204" pitchFamily="34" charset="0"/>
            </a:endParaRPr>
          </a:p>
          <a:p>
            <a:pPr algn="l" rtl="0"/>
            <a:endParaRPr lang="en-US" sz="2400" dirty="0">
              <a:latin typeface="Arial" panose="020B0604020202020204" pitchFamily="34" charset="0"/>
              <a:cs typeface="Arial" panose="020B0604020202020204" pitchFamily="34" charset="0"/>
            </a:endParaRPr>
          </a:p>
          <a:p>
            <a:pPr algn="l" rtl="0"/>
            <a:r>
              <a:rPr lang="en-US" sz="2400" dirty="0">
                <a:solidFill>
                  <a:srgbClr val="002060"/>
                </a:solidFill>
                <a:latin typeface="Arial" panose="020B0604020202020204" pitchFamily="34" charset="0"/>
                <a:cs typeface="Arial" panose="020B0604020202020204" pitchFamily="34" charset="0"/>
              </a:rPr>
              <a:t>This patient should be given high intensity statin and even Aspirin for primary prevention beside</a:t>
            </a:r>
          </a:p>
          <a:p>
            <a:pPr algn="l" rtl="0"/>
            <a:r>
              <a:rPr lang="en-US" sz="2400" dirty="0">
                <a:solidFill>
                  <a:srgbClr val="002060"/>
                </a:solidFill>
                <a:latin typeface="Arial" panose="020B0604020202020204" pitchFamily="34" charset="0"/>
                <a:cs typeface="Arial" panose="020B0604020202020204" pitchFamily="34" charset="0"/>
              </a:rPr>
              <a:t>Life style modification and stop smoking</a:t>
            </a:r>
            <a:endParaRPr lang="ar-SA" sz="2400" dirty="0">
              <a:solidFill>
                <a:srgbClr val="002060"/>
              </a:solidFill>
              <a:latin typeface="Arial" panose="020B0604020202020204" pitchFamily="34" charset="0"/>
              <a:cs typeface="Arial" panose="020B0604020202020204" pitchFamily="34" charset="0"/>
            </a:endParaRPr>
          </a:p>
        </p:txBody>
      </p:sp>
      <p:sp>
        <p:nvSpPr>
          <p:cNvPr id="3" name="Date Placeholder 2"/>
          <p:cNvSpPr>
            <a:spLocks noGrp="1"/>
          </p:cNvSpPr>
          <p:nvPr>
            <p:ph type="dt" sz="half" idx="10"/>
          </p:nvPr>
        </p:nvSpPr>
        <p:spPr/>
        <p:txBody>
          <a:bodyPr/>
          <a:lstStyle/>
          <a:p>
            <a:fld id="{4776C81A-CAA7-478D-B9D9-D40A25EA350A}" type="datetime1">
              <a:rPr lang="en-US" smtClean="0"/>
              <a:t>1/27/2019</a:t>
            </a:fld>
            <a:endParaRPr lang="ar-SA"/>
          </a:p>
        </p:txBody>
      </p:sp>
      <p:sp>
        <p:nvSpPr>
          <p:cNvPr id="6" name="Slide Number Placeholder 5"/>
          <p:cNvSpPr>
            <a:spLocks noGrp="1"/>
          </p:cNvSpPr>
          <p:nvPr>
            <p:ph type="sldNum" sz="quarter" idx="12"/>
          </p:nvPr>
        </p:nvSpPr>
        <p:spPr/>
        <p:txBody>
          <a:bodyPr/>
          <a:lstStyle/>
          <a:p>
            <a:fld id="{01F70EBD-FCF5-4B4A-B29B-28DCB9988974}" type="slidenum">
              <a:rPr lang="ar-SA" smtClean="0"/>
              <a:t>23</a:t>
            </a:fld>
            <a:endParaRPr lang="ar-SA"/>
          </a:p>
        </p:txBody>
      </p:sp>
    </p:spTree>
    <p:extLst>
      <p:ext uri="{BB962C8B-B14F-4D97-AF65-F5344CB8AC3E}">
        <p14:creationId xmlns:p14="http://schemas.microsoft.com/office/powerpoint/2010/main" val="33117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animEffect transition="in" filter="fade">
                                      <p:cBhvr>
                                        <p:cTn id="7" dur="1000"/>
                                        <p:tgtEl>
                                          <p:spTgt spid="5">
                                            <p:txEl>
                                              <p:pRg st="6" end="6"/>
                                            </p:txEl>
                                          </p:spTgt>
                                        </p:tgtEl>
                                      </p:cBhvr>
                                    </p:animEffect>
                                    <p:anim calcmode="lin" valueType="num">
                                      <p:cBhvr>
                                        <p:cTn id="8"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6" end="6"/>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7" end="7"/>
                                            </p:txEl>
                                          </p:spTgt>
                                        </p:tgtEl>
                                        <p:attrNameLst>
                                          <p:attrName>style.visibility</p:attrName>
                                        </p:attrNameLst>
                                      </p:cBhvr>
                                      <p:to>
                                        <p:strVal val="visible"/>
                                      </p:to>
                                    </p:set>
                                    <p:animEffect transition="in" filter="fade">
                                      <p:cBhvr>
                                        <p:cTn id="12" dur="1000"/>
                                        <p:tgtEl>
                                          <p:spTgt spid="5">
                                            <p:txEl>
                                              <p:pRg st="7" end="7"/>
                                            </p:txEl>
                                          </p:spTgt>
                                        </p:tgtEl>
                                      </p:cBhvr>
                                    </p:animEffect>
                                    <p:anim calcmode="lin" valueType="num">
                                      <p:cBhvr>
                                        <p:cTn id="13"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pic>
        <p:nvPicPr>
          <p:cNvPr id="4" name="Content Placeholder 3"/>
          <p:cNvPicPr>
            <a:picLocks noGrp="1" noChangeAspect="1"/>
          </p:cNvPicPr>
          <p:nvPr>
            <p:ph idx="1"/>
          </p:nvPr>
        </p:nvPicPr>
        <p:blipFill rotWithShape="1">
          <a:blip r:embed="rId2"/>
          <a:srcRect l="51634" t="22547" b="9157"/>
          <a:stretch/>
        </p:blipFill>
        <p:spPr>
          <a:xfrm>
            <a:off x="6184900" y="365125"/>
            <a:ext cx="5727700" cy="6378575"/>
          </a:xfrm>
          <a:prstGeom prst="rect">
            <a:avLst/>
          </a:prstGeom>
        </p:spPr>
      </p:pic>
      <p:sp>
        <p:nvSpPr>
          <p:cNvPr id="5" name="Rectangle 4"/>
          <p:cNvSpPr/>
          <p:nvPr/>
        </p:nvSpPr>
        <p:spPr>
          <a:xfrm>
            <a:off x="1511300" y="671119"/>
            <a:ext cx="4114800" cy="59477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rtl="0"/>
            <a:r>
              <a:rPr lang="en-US" sz="2400" dirty="0">
                <a:latin typeface="Arial" panose="020B0604020202020204" pitchFamily="34" charset="0"/>
                <a:cs typeface="Arial" panose="020B0604020202020204" pitchFamily="34" charset="0"/>
              </a:rPr>
              <a:t>The same patient, if non-smoker and his HDL-C is within accepted range, </a:t>
            </a:r>
          </a:p>
          <a:p>
            <a:pPr algn="l" rtl="0"/>
            <a:endParaRPr lang="en-US" sz="2400" dirty="0">
              <a:latin typeface="Arial" panose="020B0604020202020204" pitchFamily="34" charset="0"/>
              <a:cs typeface="Arial" panose="020B0604020202020204" pitchFamily="34" charset="0"/>
            </a:endParaRPr>
          </a:p>
          <a:p>
            <a:pPr algn="l" rtl="0"/>
            <a:r>
              <a:rPr lang="en-US" sz="2400" dirty="0">
                <a:latin typeface="Arial" panose="020B0604020202020204" pitchFamily="34" charset="0"/>
                <a:cs typeface="Arial" panose="020B0604020202020204" pitchFamily="34" charset="0"/>
              </a:rPr>
              <a:t>10 year risk score will drop from 21.87 to 7.05%</a:t>
            </a:r>
            <a:endParaRPr lang="ar-SA" sz="2400" dirty="0">
              <a:latin typeface="Arial" panose="020B0604020202020204" pitchFamily="34" charset="0"/>
              <a:cs typeface="Arial" panose="020B0604020202020204" pitchFamily="34" charset="0"/>
            </a:endParaRPr>
          </a:p>
        </p:txBody>
      </p:sp>
      <p:sp>
        <p:nvSpPr>
          <p:cNvPr id="3" name="Date Placeholder 2"/>
          <p:cNvSpPr>
            <a:spLocks noGrp="1"/>
          </p:cNvSpPr>
          <p:nvPr>
            <p:ph type="dt" sz="half" idx="10"/>
          </p:nvPr>
        </p:nvSpPr>
        <p:spPr/>
        <p:txBody>
          <a:bodyPr/>
          <a:lstStyle/>
          <a:p>
            <a:fld id="{08EE0A41-71B8-42C1-AFF1-5F4130B03E65}" type="datetime1">
              <a:rPr lang="en-US" smtClean="0"/>
              <a:t>1/27/2019</a:t>
            </a:fld>
            <a:endParaRPr lang="ar-SA"/>
          </a:p>
        </p:txBody>
      </p:sp>
      <p:sp>
        <p:nvSpPr>
          <p:cNvPr id="6" name="Slide Number Placeholder 5"/>
          <p:cNvSpPr>
            <a:spLocks noGrp="1"/>
          </p:cNvSpPr>
          <p:nvPr>
            <p:ph type="sldNum" sz="quarter" idx="12"/>
          </p:nvPr>
        </p:nvSpPr>
        <p:spPr/>
        <p:txBody>
          <a:bodyPr/>
          <a:lstStyle/>
          <a:p>
            <a:fld id="{01F70EBD-FCF5-4B4A-B29B-28DCB9988974}" type="slidenum">
              <a:rPr lang="ar-SA" smtClean="0"/>
              <a:t>24</a:t>
            </a:fld>
            <a:endParaRPr lang="ar-SA"/>
          </a:p>
        </p:txBody>
      </p:sp>
    </p:spTree>
    <p:extLst>
      <p:ext uri="{BB962C8B-B14F-4D97-AF65-F5344CB8AC3E}">
        <p14:creationId xmlns:p14="http://schemas.microsoft.com/office/powerpoint/2010/main" val="207904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950" y="365125"/>
            <a:ext cx="11358694" cy="1325563"/>
          </a:xfrm>
        </p:spPr>
        <p:txBody>
          <a:bodyPr>
            <a:noAutofit/>
          </a:bodyPr>
          <a:lstStyle/>
          <a:p>
            <a:pPr algn="l" rtl="0"/>
            <a:r>
              <a:rPr lang="en-US" sz="3200" b="1" dirty="0">
                <a:solidFill>
                  <a:srgbClr val="000000"/>
                </a:solidFill>
                <a:latin typeface="Arial" panose="020B0604020202020204" pitchFamily="34" charset="0"/>
                <a:cs typeface="Arial" panose="020B0604020202020204" pitchFamily="34" charset="0"/>
              </a:rPr>
              <a:t>Programs from the American Heart Association that promote seven ideal cardiovascular health metrics, including</a:t>
            </a:r>
            <a:endParaRPr lang="ar-SA"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78840" y="2172748"/>
            <a:ext cx="10774960" cy="4496499"/>
          </a:xfrm>
        </p:spPr>
        <p:txBody>
          <a:bodyPr>
            <a:normAutofit/>
          </a:bodyPr>
          <a:lstStyle/>
          <a:p>
            <a:pPr marL="0" indent="0" algn="l" rtl="0">
              <a:buNone/>
            </a:pPr>
            <a:r>
              <a:rPr lang="en-US" b="0" i="0" dirty="0">
                <a:solidFill>
                  <a:srgbClr val="002060"/>
                </a:solidFill>
                <a:effectLst/>
                <a:latin typeface="Helvetica Neue"/>
              </a:rPr>
              <a:t>●</a:t>
            </a:r>
            <a:r>
              <a:rPr lang="en-US" b="0" i="0" dirty="0">
                <a:solidFill>
                  <a:srgbClr val="002060"/>
                </a:solidFill>
                <a:effectLst/>
                <a:latin typeface="Arial" panose="020B0604020202020204" pitchFamily="34" charset="0"/>
                <a:cs typeface="Arial" panose="020B0604020202020204" pitchFamily="34" charset="0"/>
              </a:rPr>
              <a:t>Not smoking</a:t>
            </a:r>
          </a:p>
          <a:p>
            <a:pPr marL="0" indent="0" algn="l" rtl="0">
              <a:buNone/>
            </a:pPr>
            <a:r>
              <a:rPr lang="en-US" b="0" i="0" dirty="0">
                <a:solidFill>
                  <a:srgbClr val="002060"/>
                </a:solidFill>
                <a:effectLst/>
                <a:latin typeface="Arial" panose="020B0604020202020204" pitchFamily="34" charset="0"/>
                <a:cs typeface="Arial" panose="020B0604020202020204" pitchFamily="34" charset="0"/>
              </a:rPr>
              <a:t>●Being physically active</a:t>
            </a:r>
          </a:p>
          <a:p>
            <a:pPr marL="0" indent="0" algn="l" rtl="0">
              <a:buNone/>
            </a:pPr>
            <a:r>
              <a:rPr lang="en-US" b="0" i="0" dirty="0">
                <a:solidFill>
                  <a:srgbClr val="002060"/>
                </a:solidFill>
                <a:effectLst/>
                <a:latin typeface="Arial" panose="020B0604020202020204" pitchFamily="34" charset="0"/>
                <a:cs typeface="Arial" panose="020B0604020202020204" pitchFamily="34" charset="0"/>
              </a:rPr>
              <a:t>●Having a normal blood pressure</a:t>
            </a:r>
          </a:p>
          <a:p>
            <a:pPr marL="0" indent="0" algn="l" rtl="0">
              <a:buNone/>
            </a:pPr>
            <a:r>
              <a:rPr lang="en-US" b="0" i="0" dirty="0">
                <a:solidFill>
                  <a:srgbClr val="002060"/>
                </a:solidFill>
                <a:effectLst/>
                <a:latin typeface="Arial" panose="020B0604020202020204" pitchFamily="34" charset="0"/>
                <a:cs typeface="Arial" panose="020B0604020202020204" pitchFamily="34" charset="0"/>
              </a:rPr>
              <a:t>●Having a normal blood glucose level</a:t>
            </a:r>
          </a:p>
          <a:p>
            <a:pPr marL="0" indent="0" algn="l" rtl="0">
              <a:buNone/>
            </a:pPr>
            <a:r>
              <a:rPr lang="en-US" b="0" i="0" dirty="0">
                <a:solidFill>
                  <a:srgbClr val="002060"/>
                </a:solidFill>
                <a:effectLst/>
                <a:latin typeface="Arial" panose="020B0604020202020204" pitchFamily="34" charset="0"/>
                <a:cs typeface="Arial" panose="020B0604020202020204" pitchFamily="34" charset="0"/>
              </a:rPr>
              <a:t>●Having a normal total cholesterol level</a:t>
            </a:r>
          </a:p>
          <a:p>
            <a:pPr marL="0" indent="0" algn="l" rtl="0">
              <a:buNone/>
            </a:pPr>
            <a:r>
              <a:rPr lang="en-US" b="0" i="0" dirty="0">
                <a:solidFill>
                  <a:srgbClr val="002060"/>
                </a:solidFill>
                <a:effectLst/>
                <a:latin typeface="Arial" panose="020B0604020202020204" pitchFamily="34" charset="0"/>
                <a:cs typeface="Arial" panose="020B0604020202020204" pitchFamily="34" charset="0"/>
              </a:rPr>
              <a:t>●Being normal weight</a:t>
            </a:r>
          </a:p>
          <a:p>
            <a:pPr marL="0" indent="0" algn="l" rtl="0">
              <a:buNone/>
            </a:pPr>
            <a:r>
              <a:rPr lang="en-US" b="0" i="0" dirty="0">
                <a:solidFill>
                  <a:srgbClr val="002060"/>
                </a:solidFill>
                <a:effectLst/>
                <a:latin typeface="Arial" panose="020B0604020202020204" pitchFamily="34" charset="0"/>
                <a:cs typeface="Arial" panose="020B0604020202020204" pitchFamily="34" charset="0"/>
              </a:rPr>
              <a:t>●Eating a healthy diet</a:t>
            </a:r>
          </a:p>
          <a:p>
            <a:pPr algn="l" rtl="0"/>
            <a:endParaRPr lang="ar-SA" dirty="0"/>
          </a:p>
        </p:txBody>
      </p:sp>
      <p:sp>
        <p:nvSpPr>
          <p:cNvPr id="4" name="Date Placeholder 3"/>
          <p:cNvSpPr>
            <a:spLocks noGrp="1"/>
          </p:cNvSpPr>
          <p:nvPr>
            <p:ph type="dt" sz="half" idx="10"/>
          </p:nvPr>
        </p:nvSpPr>
        <p:spPr/>
        <p:txBody>
          <a:bodyPr/>
          <a:lstStyle/>
          <a:p>
            <a:fld id="{4928E2F0-54C2-4F72-BEC7-8D3037BC2843}" type="datetime1">
              <a:rPr lang="en-US" smtClean="0"/>
              <a:t>1/27/2019</a:t>
            </a:fld>
            <a:endParaRPr lang="ar-SA"/>
          </a:p>
        </p:txBody>
      </p:sp>
      <p:sp>
        <p:nvSpPr>
          <p:cNvPr id="5" name="Slide Number Placeholder 4"/>
          <p:cNvSpPr>
            <a:spLocks noGrp="1"/>
          </p:cNvSpPr>
          <p:nvPr>
            <p:ph type="sldNum" sz="quarter" idx="12"/>
          </p:nvPr>
        </p:nvSpPr>
        <p:spPr/>
        <p:txBody>
          <a:bodyPr/>
          <a:lstStyle/>
          <a:p>
            <a:fld id="{01F70EBD-FCF5-4B4A-B29B-28DCB9988974}" type="slidenum">
              <a:rPr lang="ar-SA" smtClean="0"/>
              <a:t>25</a:t>
            </a:fld>
            <a:endParaRPr lang="ar-SA"/>
          </a:p>
        </p:txBody>
      </p:sp>
    </p:spTree>
    <p:extLst>
      <p:ext uri="{BB962C8B-B14F-4D97-AF65-F5344CB8AC3E}">
        <p14:creationId xmlns:p14="http://schemas.microsoft.com/office/powerpoint/2010/main" val="32406733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sz="4000" b="1" dirty="0">
                <a:solidFill>
                  <a:srgbClr val="C00000"/>
                </a:solidFill>
                <a:latin typeface="Arial" panose="020B0604020202020204" pitchFamily="34" charset="0"/>
                <a:cs typeface="Arial" panose="020B0604020202020204" pitchFamily="34" charset="0"/>
              </a:rPr>
              <a:t>Counselling a patient at High Risk of CVD</a:t>
            </a:r>
            <a:endParaRPr lang="ar-SA" dirty="0"/>
          </a:p>
        </p:txBody>
      </p:sp>
      <p:sp>
        <p:nvSpPr>
          <p:cNvPr id="3" name="Content Placeholder 2"/>
          <p:cNvSpPr>
            <a:spLocks noGrp="1"/>
          </p:cNvSpPr>
          <p:nvPr>
            <p:ph idx="1"/>
          </p:nvPr>
        </p:nvSpPr>
        <p:spPr/>
        <p:txBody>
          <a:bodyPr>
            <a:normAutofit fontScale="92500"/>
          </a:bodyPr>
          <a:lstStyle/>
          <a:p>
            <a:pPr algn="l" rtl="0">
              <a:buFont typeface="Wingdings" panose="05000000000000000000" pitchFamily="2" charset="2"/>
              <a:buChar char="q"/>
            </a:pPr>
            <a:r>
              <a:rPr lang="en-US" b="1" dirty="0">
                <a:solidFill>
                  <a:srgbClr val="002060"/>
                </a:solidFill>
                <a:latin typeface="Arial" panose="020B0604020202020204" pitchFamily="34" charset="0"/>
                <a:cs typeface="Arial" panose="020B0604020202020204" pitchFamily="34" charset="0"/>
              </a:rPr>
              <a:t>Start with estimating the risk of CVD </a:t>
            </a:r>
          </a:p>
          <a:p>
            <a:pPr algn="l" rtl="0">
              <a:buFont typeface="Wingdings" panose="05000000000000000000" pitchFamily="2" charset="2"/>
              <a:buChar char="q"/>
            </a:pPr>
            <a:r>
              <a:rPr lang="en-US" b="1" dirty="0">
                <a:solidFill>
                  <a:srgbClr val="002060"/>
                </a:solidFill>
                <a:latin typeface="Arial" panose="020B0604020202020204" pitchFamily="34" charset="0"/>
                <a:cs typeface="Arial" panose="020B0604020202020204" pitchFamily="34" charset="0"/>
              </a:rPr>
              <a:t>Ask about</a:t>
            </a:r>
            <a:r>
              <a:rPr lang="en-US" dirty="0">
                <a:latin typeface="Arial" panose="020B0604020202020204" pitchFamily="34" charset="0"/>
                <a:cs typeface="Arial" panose="020B0604020202020204" pitchFamily="34" charset="0"/>
              </a:rPr>
              <a:t> </a:t>
            </a:r>
            <a:r>
              <a:rPr lang="en-US" b="1" dirty="0">
                <a:solidFill>
                  <a:srgbClr val="002060"/>
                </a:solidFill>
                <a:latin typeface="Arial" panose="020B0604020202020204" pitchFamily="34" charset="0"/>
                <a:cs typeface="Arial" panose="020B0604020202020204" pitchFamily="34" charset="0"/>
              </a:rPr>
              <a:t>Family H. of premature CVD</a:t>
            </a:r>
          </a:p>
          <a:p>
            <a:pPr marL="0" indent="0" algn="l" rtl="0">
              <a:buNone/>
            </a:pPr>
            <a:endParaRPr lang="en-US" b="1" dirty="0">
              <a:solidFill>
                <a:srgbClr val="002060"/>
              </a:solidFill>
              <a:latin typeface="Arial" panose="020B0604020202020204" pitchFamily="34" charset="0"/>
              <a:cs typeface="Arial" panose="020B0604020202020204" pitchFamily="34" charset="0"/>
            </a:endParaRPr>
          </a:p>
          <a:p>
            <a:pPr marL="0" indent="0" algn="l" rtl="0">
              <a:buNone/>
            </a:pPr>
            <a:r>
              <a:rPr lang="en-US" b="1" dirty="0">
                <a:latin typeface="Arial" panose="020B0604020202020204" pitchFamily="34" charset="0"/>
                <a:cs typeface="Arial" panose="020B0604020202020204" pitchFamily="34" charset="0"/>
              </a:rPr>
              <a:t>Always consider:</a:t>
            </a:r>
          </a:p>
          <a:p>
            <a:pPr marL="0" indent="0" algn="l" rtl="0">
              <a:buNone/>
            </a:pPr>
            <a:r>
              <a:rPr lang="en-US" b="1" dirty="0">
                <a:solidFill>
                  <a:srgbClr val="C00000"/>
                </a:solidFill>
                <a:latin typeface="Arial" panose="020B0604020202020204" pitchFamily="34" charset="0"/>
                <a:cs typeface="Arial" panose="020B0604020202020204" pitchFamily="34" charset="0"/>
              </a:rPr>
              <a:t>LIFESTYLE MODIFICATION</a:t>
            </a:r>
            <a:r>
              <a:rPr lang="en-US" dirty="0">
                <a:solidFill>
                  <a:srgbClr val="002060"/>
                </a:solidFill>
                <a:latin typeface="Arial" panose="020B0604020202020204" pitchFamily="34" charset="0"/>
                <a:cs typeface="Arial" panose="020B0604020202020204" pitchFamily="34" charset="0"/>
              </a:rPr>
              <a:t> </a:t>
            </a:r>
          </a:p>
          <a:p>
            <a:pPr algn="l" rtl="0">
              <a:lnSpc>
                <a:spcPct val="150000"/>
              </a:lnSpc>
            </a:pPr>
            <a:r>
              <a:rPr lang="en-US" dirty="0">
                <a:latin typeface="Arial" panose="020B0604020202020204" pitchFamily="34" charset="0"/>
                <a:cs typeface="Arial" panose="020B0604020202020204" pitchFamily="34" charset="0"/>
              </a:rPr>
              <a:t>Lifestyle modification including activities such as </a:t>
            </a:r>
            <a:r>
              <a:rPr lang="en-US" dirty="0">
                <a:solidFill>
                  <a:srgbClr val="C00000"/>
                </a:solidFill>
                <a:latin typeface="Arial" panose="020B0604020202020204" pitchFamily="34" charset="0"/>
                <a:cs typeface="Arial" panose="020B0604020202020204" pitchFamily="34" charset="0"/>
              </a:rPr>
              <a:t>smoking cessation</a:t>
            </a:r>
            <a:r>
              <a:rPr lang="en-US" dirty="0">
                <a:latin typeface="Arial" panose="020B0604020202020204" pitchFamily="34" charset="0"/>
                <a:cs typeface="Arial" panose="020B0604020202020204" pitchFamily="34" charset="0"/>
              </a:rPr>
              <a:t>, </a:t>
            </a:r>
            <a:r>
              <a:rPr lang="en-US" dirty="0">
                <a:solidFill>
                  <a:srgbClr val="C00000"/>
                </a:solidFill>
                <a:latin typeface="Arial" panose="020B0604020202020204" pitchFamily="34" charset="0"/>
                <a:cs typeface="Arial" panose="020B0604020202020204" pitchFamily="34" charset="0"/>
              </a:rPr>
              <a:t>increase in physical activity</a:t>
            </a:r>
            <a:r>
              <a:rPr lang="en-US" dirty="0">
                <a:latin typeface="Arial" panose="020B0604020202020204" pitchFamily="34" charset="0"/>
                <a:cs typeface="Arial" panose="020B0604020202020204" pitchFamily="34" charset="0"/>
              </a:rPr>
              <a:t>, or </a:t>
            </a:r>
            <a:r>
              <a:rPr lang="en-US" dirty="0">
                <a:solidFill>
                  <a:srgbClr val="C00000"/>
                </a:solidFill>
                <a:latin typeface="Arial" panose="020B0604020202020204" pitchFamily="34" charset="0"/>
                <a:cs typeface="Arial" panose="020B0604020202020204" pitchFamily="34" charset="0"/>
              </a:rPr>
              <a:t>improvement in diet </a:t>
            </a:r>
            <a:r>
              <a:rPr lang="en-US" dirty="0">
                <a:latin typeface="Arial" panose="020B0604020202020204" pitchFamily="34" charset="0"/>
                <a:cs typeface="Arial" panose="020B0604020202020204" pitchFamily="34" charset="0"/>
              </a:rPr>
              <a:t>are of proven benefit and should be the primary interventions in all.</a:t>
            </a:r>
            <a:endParaRPr lang="ar-SA"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fld id="{A66916B1-138A-4005-B825-059BBE20DF75}" type="datetime1">
              <a:rPr lang="en-US" smtClean="0"/>
              <a:t>1/27/2019</a:t>
            </a:fld>
            <a:endParaRPr lang="ar-SA"/>
          </a:p>
        </p:txBody>
      </p:sp>
      <p:sp>
        <p:nvSpPr>
          <p:cNvPr id="5" name="Slide Number Placeholder 4"/>
          <p:cNvSpPr>
            <a:spLocks noGrp="1"/>
          </p:cNvSpPr>
          <p:nvPr>
            <p:ph type="sldNum" sz="quarter" idx="12"/>
          </p:nvPr>
        </p:nvSpPr>
        <p:spPr/>
        <p:txBody>
          <a:bodyPr/>
          <a:lstStyle/>
          <a:p>
            <a:fld id="{01F70EBD-FCF5-4B4A-B29B-28DCB9988974}" type="slidenum">
              <a:rPr lang="ar-SA" smtClean="0"/>
              <a:t>26</a:t>
            </a:fld>
            <a:endParaRPr lang="ar-SA"/>
          </a:p>
        </p:txBody>
      </p:sp>
    </p:spTree>
    <p:extLst>
      <p:ext uri="{BB962C8B-B14F-4D97-AF65-F5344CB8AC3E}">
        <p14:creationId xmlns:p14="http://schemas.microsoft.com/office/powerpoint/2010/main" val="448834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1000"/>
                                        <p:tgtEl>
                                          <p:spTgt spid="3">
                                            <p:txEl>
                                              <p:pRg st="5" end="5"/>
                                            </p:txEl>
                                          </p:spTgt>
                                        </p:tgtEl>
                                      </p:cBhvr>
                                    </p:animEffect>
                                    <p:anim calcmode="lin" valueType="num">
                                      <p:cBhvr>
                                        <p:cTn id="1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rtl="0"/>
            <a:r>
              <a:rPr lang="en-US" sz="4000" b="1" dirty="0">
                <a:solidFill>
                  <a:srgbClr val="C00000"/>
                </a:solidFill>
                <a:latin typeface="Arial" panose="020B0604020202020204" pitchFamily="34" charset="0"/>
                <a:cs typeface="Arial" panose="020B0604020202020204" pitchFamily="34" charset="0"/>
              </a:rPr>
              <a:t>Counselling a patient at High Risk of CVD</a:t>
            </a:r>
            <a:endParaRPr lang="ar-SA" sz="4000" dirty="0"/>
          </a:p>
        </p:txBody>
      </p:sp>
      <p:sp>
        <p:nvSpPr>
          <p:cNvPr id="5" name="Content Placeholder 4"/>
          <p:cNvSpPr>
            <a:spLocks noGrp="1"/>
          </p:cNvSpPr>
          <p:nvPr>
            <p:ph idx="1"/>
          </p:nvPr>
        </p:nvSpPr>
        <p:spPr/>
        <p:txBody>
          <a:bodyPr>
            <a:normAutofit fontScale="85000" lnSpcReduction="20000"/>
          </a:bodyPr>
          <a:lstStyle/>
          <a:p>
            <a:pPr marL="0" indent="0" algn="l" rtl="0">
              <a:buNone/>
            </a:pPr>
            <a:endParaRPr lang="en-US" dirty="0">
              <a:latin typeface="Arial" panose="020B0604020202020204" pitchFamily="34" charset="0"/>
              <a:cs typeface="Arial" panose="020B0604020202020204" pitchFamily="34" charset="0"/>
            </a:endParaRPr>
          </a:p>
          <a:p>
            <a:pPr algn="l" rtl="0">
              <a:buFont typeface="Wingdings" panose="05000000000000000000" pitchFamily="2" charset="2"/>
              <a:buChar char="q"/>
            </a:pPr>
            <a:r>
              <a:rPr lang="en-US" b="1" dirty="0">
                <a:solidFill>
                  <a:srgbClr val="002060"/>
                </a:solidFill>
                <a:latin typeface="Arial" panose="020B0604020202020204" pitchFamily="34" charset="0"/>
                <a:cs typeface="Arial" panose="020B0604020202020204" pitchFamily="34" charset="0"/>
              </a:rPr>
              <a:t>Encourage Exercise</a:t>
            </a:r>
            <a:r>
              <a:rPr lang="en-US" dirty="0">
                <a:latin typeface="Arial" panose="020B0604020202020204" pitchFamily="34" charset="0"/>
                <a:cs typeface="Arial" panose="020B0604020202020204" pitchFamily="34" charset="0"/>
              </a:rPr>
              <a:t> </a:t>
            </a:r>
          </a:p>
          <a:p>
            <a:pPr marL="0" indent="0" algn="l" rtl="0">
              <a:buNone/>
            </a:pPr>
            <a:r>
              <a:rPr lang="en-US" dirty="0">
                <a:latin typeface="Arial" panose="020B0604020202020204" pitchFamily="34" charset="0"/>
                <a:cs typeface="Arial" panose="020B0604020202020204" pitchFamily="34" charset="0"/>
              </a:rPr>
              <a:t>Of even </a:t>
            </a:r>
            <a:r>
              <a:rPr lang="en-US" dirty="0">
                <a:solidFill>
                  <a:srgbClr val="C00000"/>
                </a:solidFill>
                <a:latin typeface="Arial" panose="020B0604020202020204" pitchFamily="34" charset="0"/>
                <a:cs typeface="Arial" panose="020B0604020202020204" pitchFamily="34" charset="0"/>
              </a:rPr>
              <a:t>moderate degree </a:t>
            </a:r>
            <a:r>
              <a:rPr lang="en-US" dirty="0">
                <a:latin typeface="Arial" panose="020B0604020202020204" pitchFamily="34" charset="0"/>
                <a:cs typeface="Arial" panose="020B0604020202020204" pitchFamily="34" charset="0"/>
              </a:rPr>
              <a:t>has a protective effect against CHD and all-cause mortality. </a:t>
            </a:r>
            <a:r>
              <a:rPr lang="en-US" dirty="0">
                <a:solidFill>
                  <a:srgbClr val="C00000"/>
                </a:solidFill>
                <a:latin typeface="Arial" panose="020B0604020202020204" pitchFamily="34" charset="0"/>
                <a:cs typeface="Arial" panose="020B0604020202020204" pitchFamily="34" charset="0"/>
              </a:rPr>
              <a:t>150 minutes /week</a:t>
            </a:r>
            <a:r>
              <a:rPr lang="en-US" dirty="0">
                <a:latin typeface="Arial" panose="020B0604020202020204" pitchFamily="34" charset="0"/>
                <a:cs typeface="Arial" panose="020B0604020202020204" pitchFamily="34" charset="0"/>
              </a:rPr>
              <a:t>.</a:t>
            </a:r>
          </a:p>
          <a:p>
            <a:pPr marL="0" indent="0" algn="l" rtl="0">
              <a:buNone/>
            </a:pPr>
            <a:r>
              <a:rPr lang="en-US" dirty="0">
                <a:latin typeface="Arial" panose="020B0604020202020204" pitchFamily="34" charset="0"/>
                <a:cs typeface="Arial" panose="020B0604020202020204" pitchFamily="34" charset="0"/>
              </a:rPr>
              <a:t>Exercise may have a variety of beneficial effects including an elevation in serum HDL cholesterol, a reduction in blood pressure, less insulin resistance, and weight loss. </a:t>
            </a:r>
          </a:p>
          <a:p>
            <a:pPr marL="0" indent="0" algn="l" rtl="0">
              <a:buNone/>
            </a:pPr>
            <a:r>
              <a:rPr lang="en-US" sz="3100" dirty="0">
                <a:latin typeface="Arial" panose="020B0604020202020204" pitchFamily="34" charset="0"/>
                <a:cs typeface="Arial" panose="020B0604020202020204" pitchFamily="34" charset="0"/>
              </a:rPr>
              <a:t>Men who engaged in moderately vigorous sports activity have been reported to have a 23 percent lower risk of death than those who were less active.</a:t>
            </a:r>
          </a:p>
          <a:p>
            <a:pPr marL="0" indent="0" algn="l" rtl="0">
              <a:buNone/>
            </a:pPr>
            <a:endParaRPr lang="en-US" sz="3100" dirty="0">
              <a:latin typeface="Arial" panose="020B0604020202020204" pitchFamily="34" charset="0"/>
              <a:cs typeface="Arial" panose="020B0604020202020204" pitchFamily="34" charset="0"/>
            </a:endParaRPr>
          </a:p>
          <a:p>
            <a:pPr marL="0" indent="0" algn="l" rtl="0">
              <a:buNone/>
            </a:pPr>
            <a:r>
              <a:rPr lang="en-US" dirty="0"/>
              <a:t> </a:t>
            </a:r>
          </a:p>
          <a:p>
            <a:pPr marL="0" indent="0" algn="l" rtl="0">
              <a:buNone/>
            </a:pPr>
            <a:endParaRPr lang="ar-SA" dirty="0"/>
          </a:p>
        </p:txBody>
      </p:sp>
      <p:sp>
        <p:nvSpPr>
          <p:cNvPr id="3" name="Date Placeholder 2"/>
          <p:cNvSpPr>
            <a:spLocks noGrp="1"/>
          </p:cNvSpPr>
          <p:nvPr>
            <p:ph type="dt" sz="half" idx="10"/>
          </p:nvPr>
        </p:nvSpPr>
        <p:spPr/>
        <p:txBody>
          <a:bodyPr/>
          <a:lstStyle/>
          <a:p>
            <a:fld id="{A2A2DD86-FE89-4555-8A13-181AD1D1CBFB}" type="datetime1">
              <a:rPr lang="en-US" smtClean="0"/>
              <a:t>1/27/2019</a:t>
            </a:fld>
            <a:endParaRPr lang="ar-SA"/>
          </a:p>
        </p:txBody>
      </p:sp>
      <p:sp>
        <p:nvSpPr>
          <p:cNvPr id="4" name="Slide Number Placeholder 3"/>
          <p:cNvSpPr>
            <a:spLocks noGrp="1"/>
          </p:cNvSpPr>
          <p:nvPr>
            <p:ph type="sldNum" sz="quarter" idx="12"/>
          </p:nvPr>
        </p:nvSpPr>
        <p:spPr/>
        <p:txBody>
          <a:bodyPr/>
          <a:lstStyle/>
          <a:p>
            <a:fld id="{01F70EBD-FCF5-4B4A-B29B-28DCB9988974}" type="slidenum">
              <a:rPr lang="ar-SA" smtClean="0"/>
              <a:t>27</a:t>
            </a:fld>
            <a:endParaRPr lang="ar-SA"/>
          </a:p>
        </p:txBody>
      </p:sp>
    </p:spTree>
    <p:extLst>
      <p:ext uri="{BB962C8B-B14F-4D97-AF65-F5344CB8AC3E}">
        <p14:creationId xmlns:p14="http://schemas.microsoft.com/office/powerpoint/2010/main" val="35616474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CD555B-3DAF-4C94-8C81-B93A9C8A796C}"/>
              </a:ext>
            </a:extLst>
          </p:cNvPr>
          <p:cNvSpPr>
            <a:spLocks noGrp="1"/>
          </p:cNvSpPr>
          <p:nvPr>
            <p:ph type="title"/>
          </p:nvPr>
        </p:nvSpPr>
        <p:spPr/>
        <p:txBody>
          <a:bodyPr/>
          <a:lstStyle/>
          <a:p>
            <a:pPr algn="l" rtl="0"/>
            <a:r>
              <a:rPr lang="en-US" sz="4000" b="1" dirty="0">
                <a:solidFill>
                  <a:srgbClr val="C00000"/>
                </a:solidFill>
                <a:latin typeface="Arial" panose="020B0604020202020204" pitchFamily="34" charset="0"/>
                <a:cs typeface="Arial" panose="020B0604020202020204" pitchFamily="34" charset="0"/>
              </a:rPr>
              <a:t>Counselling a patient at High Risk of CVD</a:t>
            </a:r>
            <a:endParaRPr lang="en-US" dirty="0"/>
          </a:p>
        </p:txBody>
      </p:sp>
      <p:sp>
        <p:nvSpPr>
          <p:cNvPr id="3" name="Content Placeholder 2">
            <a:extLst>
              <a:ext uri="{FF2B5EF4-FFF2-40B4-BE49-F238E27FC236}">
                <a16:creationId xmlns:a16="http://schemas.microsoft.com/office/drawing/2014/main" xmlns="" id="{B322D2CE-53BA-40BD-B37F-001CF3A9ACE8}"/>
              </a:ext>
            </a:extLst>
          </p:cNvPr>
          <p:cNvSpPr>
            <a:spLocks noGrp="1"/>
          </p:cNvSpPr>
          <p:nvPr>
            <p:ph idx="1"/>
          </p:nvPr>
        </p:nvSpPr>
        <p:spPr/>
        <p:txBody>
          <a:bodyPr/>
          <a:lstStyle/>
          <a:p>
            <a:pPr algn="l" rtl="0">
              <a:buFont typeface="Wingdings" panose="05000000000000000000" pitchFamily="2" charset="2"/>
              <a:buChar char="q"/>
            </a:pPr>
            <a:r>
              <a:rPr lang="en-US" b="1" dirty="0">
                <a:solidFill>
                  <a:srgbClr val="002060"/>
                </a:solidFill>
                <a:latin typeface="Arial" panose="020B0604020202020204" pitchFamily="34" charset="0"/>
                <a:cs typeface="Arial" panose="020B0604020202020204" pitchFamily="34" charset="0"/>
              </a:rPr>
              <a:t>Smoking Cessation</a:t>
            </a:r>
          </a:p>
          <a:p>
            <a:pPr marL="0" indent="0" algn="l" rtl="0">
              <a:buNone/>
            </a:pPr>
            <a:r>
              <a:rPr lang="en-US" dirty="0">
                <a:latin typeface="Arial" panose="020B0604020202020204" pitchFamily="34" charset="0"/>
                <a:cs typeface="Arial" panose="020B0604020202020204" pitchFamily="34" charset="0"/>
              </a:rPr>
              <a:t>Always ask about H/O smoking </a:t>
            </a:r>
          </a:p>
          <a:p>
            <a:pPr marL="0" indent="0" algn="l" rtl="0">
              <a:buNone/>
            </a:pPr>
            <a:r>
              <a:rPr lang="en-US" dirty="0">
                <a:latin typeface="Arial" panose="020B0604020202020204" pitchFamily="34" charset="0"/>
                <a:cs typeface="Arial" panose="020B0604020202020204" pitchFamily="34" charset="0"/>
              </a:rPr>
              <a:t>Offer counselling to quit smoking</a:t>
            </a:r>
          </a:p>
          <a:p>
            <a:pPr marL="0" indent="0" algn="l" rtl="0">
              <a:buNone/>
            </a:pPr>
            <a:endParaRPr lang="en-US"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fld id="{BB4F7898-11D4-42E7-8C1B-375491A4355F}" type="datetime1">
              <a:rPr lang="en-US" smtClean="0"/>
              <a:t>1/27/2019</a:t>
            </a:fld>
            <a:endParaRPr lang="ar-SA"/>
          </a:p>
        </p:txBody>
      </p:sp>
      <p:sp>
        <p:nvSpPr>
          <p:cNvPr id="5" name="Slide Number Placeholder 4"/>
          <p:cNvSpPr>
            <a:spLocks noGrp="1"/>
          </p:cNvSpPr>
          <p:nvPr>
            <p:ph type="sldNum" sz="quarter" idx="12"/>
          </p:nvPr>
        </p:nvSpPr>
        <p:spPr/>
        <p:txBody>
          <a:bodyPr/>
          <a:lstStyle/>
          <a:p>
            <a:fld id="{01F70EBD-FCF5-4B4A-B29B-28DCB9988974}" type="slidenum">
              <a:rPr lang="ar-SA" smtClean="0"/>
              <a:t>28</a:t>
            </a:fld>
            <a:endParaRPr lang="ar-SA"/>
          </a:p>
        </p:txBody>
      </p:sp>
    </p:spTree>
    <p:extLst>
      <p:ext uri="{BB962C8B-B14F-4D97-AF65-F5344CB8AC3E}">
        <p14:creationId xmlns:p14="http://schemas.microsoft.com/office/powerpoint/2010/main" val="24353118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rtl="0"/>
            <a:r>
              <a:rPr lang="en-US" sz="4000" b="1" dirty="0">
                <a:solidFill>
                  <a:srgbClr val="C00000"/>
                </a:solidFill>
                <a:latin typeface="Arial" panose="020B0604020202020204" pitchFamily="34" charset="0"/>
                <a:cs typeface="Arial" panose="020B0604020202020204" pitchFamily="34" charset="0"/>
              </a:rPr>
              <a:t>Counselling a patient at High Risk of CVD</a:t>
            </a:r>
            <a:endParaRPr lang="ar-SA" sz="4000" b="1" dirty="0">
              <a:solidFill>
                <a:srgbClr val="C0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lgn="l" rtl="0">
              <a:buNone/>
            </a:pPr>
            <a:r>
              <a:rPr lang="en-US" b="1" dirty="0">
                <a:solidFill>
                  <a:srgbClr val="002060"/>
                </a:solidFill>
                <a:latin typeface="Arial" panose="020B0604020202020204" pitchFamily="34" charset="0"/>
                <a:cs typeface="Arial" panose="020B0604020202020204" pitchFamily="34" charset="0"/>
              </a:rPr>
              <a:t>Healthy Diet:</a:t>
            </a:r>
          </a:p>
          <a:p>
            <a:pPr algn="l" rtl="0"/>
            <a:r>
              <a:rPr lang="en-US" sz="2400" b="1" dirty="0">
                <a:solidFill>
                  <a:srgbClr val="C00000"/>
                </a:solidFill>
                <a:latin typeface="Arial" panose="020B0604020202020204" pitchFamily="34" charset="0"/>
                <a:cs typeface="Arial" panose="020B0604020202020204" pitchFamily="34" charset="0"/>
              </a:rPr>
              <a:t>Fruits and vegetables</a:t>
            </a:r>
            <a:r>
              <a:rPr lang="en-US" sz="2400" dirty="0">
                <a:latin typeface="Arial" panose="020B0604020202020204" pitchFamily="34" charset="0"/>
                <a:cs typeface="Arial" panose="020B0604020202020204" pitchFamily="34" charset="0"/>
              </a:rPr>
              <a:t> – There is growing evidence suggesting that fruit and vegetable consumption is inversely related to the risk of CHD and stroke.</a:t>
            </a:r>
          </a:p>
          <a:p>
            <a:pPr algn="l" rtl="0"/>
            <a:r>
              <a:rPr lang="en-US" sz="2400" dirty="0">
                <a:latin typeface="Arial" panose="020B0604020202020204" pitchFamily="34" charset="0"/>
                <a:cs typeface="Arial" panose="020B0604020202020204" pitchFamily="34" charset="0"/>
              </a:rPr>
              <a:t>Higher intake of red meat and high-fat dairy products has also been associated with higher risks of CHD.</a:t>
            </a:r>
          </a:p>
          <a:p>
            <a:pPr algn="l" rtl="0"/>
            <a:r>
              <a:rPr lang="en-US" sz="2400" b="1" dirty="0">
                <a:solidFill>
                  <a:srgbClr val="C00000"/>
                </a:solidFill>
                <a:latin typeface="Arial" panose="020B0604020202020204" pitchFamily="34" charset="0"/>
                <a:cs typeface="Arial" panose="020B0604020202020204" pitchFamily="34" charset="0"/>
              </a:rPr>
              <a:t>Fiber</a:t>
            </a:r>
            <a:r>
              <a:rPr lang="en-US" sz="2400" dirty="0">
                <a:latin typeface="Arial" panose="020B0604020202020204" pitchFamily="34" charset="0"/>
                <a:cs typeface="Arial" panose="020B0604020202020204" pitchFamily="34" charset="0"/>
              </a:rPr>
              <a:t> – High fiber intake is also associated with a reduction in the risk of CHD and stroke compared with low fiber intake.</a:t>
            </a:r>
          </a:p>
        </p:txBody>
      </p:sp>
      <p:sp>
        <p:nvSpPr>
          <p:cNvPr id="4" name="Date Placeholder 3"/>
          <p:cNvSpPr>
            <a:spLocks noGrp="1"/>
          </p:cNvSpPr>
          <p:nvPr>
            <p:ph type="dt" sz="half" idx="10"/>
          </p:nvPr>
        </p:nvSpPr>
        <p:spPr/>
        <p:txBody>
          <a:bodyPr/>
          <a:lstStyle/>
          <a:p>
            <a:fld id="{1484DCB8-2EBB-4738-AE43-0F0929444E2C}" type="datetime1">
              <a:rPr lang="en-US" smtClean="0"/>
              <a:t>1/27/2019</a:t>
            </a:fld>
            <a:endParaRPr lang="ar-SA"/>
          </a:p>
        </p:txBody>
      </p:sp>
      <p:sp>
        <p:nvSpPr>
          <p:cNvPr id="5" name="Slide Number Placeholder 4"/>
          <p:cNvSpPr>
            <a:spLocks noGrp="1"/>
          </p:cNvSpPr>
          <p:nvPr>
            <p:ph type="sldNum" sz="quarter" idx="12"/>
          </p:nvPr>
        </p:nvSpPr>
        <p:spPr/>
        <p:txBody>
          <a:bodyPr/>
          <a:lstStyle/>
          <a:p>
            <a:fld id="{01F70EBD-FCF5-4B4A-B29B-28DCB9988974}" type="slidenum">
              <a:rPr lang="ar-SA" smtClean="0"/>
              <a:t>29</a:t>
            </a:fld>
            <a:endParaRPr lang="ar-SA"/>
          </a:p>
        </p:txBody>
      </p:sp>
    </p:spTree>
    <p:extLst>
      <p:ext uri="{BB962C8B-B14F-4D97-AF65-F5344CB8AC3E}">
        <p14:creationId xmlns:p14="http://schemas.microsoft.com/office/powerpoint/2010/main" val="1543381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b="1" dirty="0">
                <a:solidFill>
                  <a:srgbClr val="C00000"/>
                </a:solidFill>
                <a:latin typeface="Arial" panose="020B0604020202020204" pitchFamily="34" charset="0"/>
                <a:cs typeface="Arial" panose="020B0604020202020204" pitchFamily="34" charset="0"/>
              </a:rPr>
              <a:t>CVD includes four major areas:</a:t>
            </a:r>
            <a:br>
              <a:rPr lang="en-US" b="1" dirty="0">
                <a:solidFill>
                  <a:srgbClr val="C00000"/>
                </a:solidFill>
                <a:latin typeface="Arial" panose="020B0604020202020204" pitchFamily="34" charset="0"/>
                <a:cs typeface="Arial" panose="020B0604020202020204" pitchFamily="34" charset="0"/>
              </a:rPr>
            </a:br>
            <a:endParaRPr lang="ar-SA" b="1" dirty="0">
              <a:solidFill>
                <a:srgbClr val="C0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94950" y="1577130"/>
            <a:ext cx="11274804" cy="5075339"/>
          </a:xfrm>
        </p:spPr>
        <p:txBody>
          <a:bodyPr>
            <a:normAutofit/>
          </a:bodyPr>
          <a:lstStyle/>
          <a:p>
            <a:pPr marL="0" indent="0" algn="l" rtl="0">
              <a:lnSpc>
                <a:spcPct val="150000"/>
              </a:lnSpc>
              <a:buNone/>
            </a:pPr>
            <a:r>
              <a:rPr lang="en-US" b="0" i="0" dirty="0">
                <a:solidFill>
                  <a:srgbClr val="000000"/>
                </a:solidFill>
                <a:effectLst/>
                <a:latin typeface="Helvetica Neue"/>
              </a:rPr>
              <a:t>●</a:t>
            </a:r>
            <a:r>
              <a:rPr lang="en-US" b="0" i="0" dirty="0">
                <a:solidFill>
                  <a:srgbClr val="C00000"/>
                </a:solidFill>
                <a:effectLst/>
                <a:latin typeface="Helvetica Neue"/>
              </a:rPr>
              <a:t>Coronary heart disease</a:t>
            </a:r>
            <a:r>
              <a:rPr lang="en-US" b="0" i="0" dirty="0">
                <a:solidFill>
                  <a:srgbClr val="000000"/>
                </a:solidFill>
                <a:effectLst/>
                <a:latin typeface="Helvetica Neue"/>
              </a:rPr>
              <a:t> (</a:t>
            </a:r>
            <a:r>
              <a:rPr lang="en-US" b="0" i="0" dirty="0">
                <a:solidFill>
                  <a:srgbClr val="C00000"/>
                </a:solidFill>
                <a:effectLst/>
                <a:latin typeface="Helvetica Neue"/>
              </a:rPr>
              <a:t>CHD</a:t>
            </a:r>
            <a:r>
              <a:rPr lang="en-US" b="0" i="0" dirty="0">
                <a:solidFill>
                  <a:srgbClr val="000000"/>
                </a:solidFill>
                <a:effectLst/>
                <a:latin typeface="Helvetica Neue"/>
              </a:rPr>
              <a:t>), manifested by myocardial infarction (MI), angina pectoris, heart failure, and coronary death.</a:t>
            </a:r>
          </a:p>
          <a:p>
            <a:pPr marL="0" indent="0" algn="l" rtl="0">
              <a:lnSpc>
                <a:spcPct val="150000"/>
              </a:lnSpc>
              <a:buNone/>
            </a:pPr>
            <a:r>
              <a:rPr lang="en-US" b="0" i="0" dirty="0">
                <a:solidFill>
                  <a:srgbClr val="000000"/>
                </a:solidFill>
                <a:effectLst/>
                <a:latin typeface="Helvetica Neue"/>
              </a:rPr>
              <a:t>●</a:t>
            </a:r>
            <a:r>
              <a:rPr lang="en-US" b="0" i="0" dirty="0">
                <a:solidFill>
                  <a:srgbClr val="C00000"/>
                </a:solidFill>
                <a:effectLst/>
                <a:latin typeface="Helvetica Neue"/>
              </a:rPr>
              <a:t>Cerebrovascular disease</a:t>
            </a:r>
            <a:r>
              <a:rPr lang="en-US" b="0" i="0" dirty="0">
                <a:solidFill>
                  <a:srgbClr val="000000"/>
                </a:solidFill>
                <a:effectLst/>
                <a:latin typeface="Helvetica Neue"/>
              </a:rPr>
              <a:t>, manifested by stroke and transient ischemic attack.</a:t>
            </a:r>
          </a:p>
          <a:p>
            <a:pPr marL="0" indent="0" algn="l" rtl="0">
              <a:lnSpc>
                <a:spcPct val="150000"/>
              </a:lnSpc>
              <a:buNone/>
            </a:pPr>
            <a:r>
              <a:rPr lang="en-US" b="0" i="0" dirty="0">
                <a:solidFill>
                  <a:srgbClr val="000000"/>
                </a:solidFill>
                <a:effectLst/>
                <a:latin typeface="Helvetica Neue"/>
              </a:rPr>
              <a:t>●</a:t>
            </a:r>
            <a:r>
              <a:rPr lang="en-US" b="0" i="0" dirty="0">
                <a:solidFill>
                  <a:srgbClr val="C00000"/>
                </a:solidFill>
                <a:effectLst/>
                <a:latin typeface="Helvetica Neue"/>
              </a:rPr>
              <a:t>Peripheral artery disease</a:t>
            </a:r>
            <a:r>
              <a:rPr lang="en-US" b="0" i="0" dirty="0">
                <a:solidFill>
                  <a:srgbClr val="000000"/>
                </a:solidFill>
                <a:effectLst/>
                <a:latin typeface="Helvetica Neue"/>
              </a:rPr>
              <a:t>, manifested by intermittent claudication.</a:t>
            </a:r>
          </a:p>
          <a:p>
            <a:pPr marL="0" indent="0" algn="l" rtl="0">
              <a:lnSpc>
                <a:spcPct val="150000"/>
              </a:lnSpc>
              <a:buNone/>
            </a:pPr>
            <a:r>
              <a:rPr lang="en-US" b="0" i="0" dirty="0">
                <a:solidFill>
                  <a:srgbClr val="000000"/>
                </a:solidFill>
                <a:effectLst/>
                <a:latin typeface="Helvetica Neue"/>
              </a:rPr>
              <a:t>●</a:t>
            </a:r>
            <a:r>
              <a:rPr lang="en-US" b="0" i="0" dirty="0">
                <a:solidFill>
                  <a:srgbClr val="C00000"/>
                </a:solidFill>
                <a:effectLst/>
                <a:latin typeface="Helvetica Neue"/>
              </a:rPr>
              <a:t>Aortic atherosclerosis </a:t>
            </a:r>
            <a:r>
              <a:rPr lang="en-US" b="0" i="0" dirty="0">
                <a:solidFill>
                  <a:srgbClr val="000000"/>
                </a:solidFill>
                <a:effectLst/>
                <a:latin typeface="Helvetica Neue"/>
              </a:rPr>
              <a:t>and </a:t>
            </a:r>
            <a:r>
              <a:rPr lang="en-US" b="0" i="0" dirty="0">
                <a:solidFill>
                  <a:srgbClr val="002060"/>
                </a:solidFill>
                <a:effectLst/>
                <a:latin typeface="Helvetica Neue"/>
              </a:rPr>
              <a:t>thoracic</a:t>
            </a:r>
            <a:r>
              <a:rPr lang="en-US" b="0" i="0" dirty="0">
                <a:solidFill>
                  <a:srgbClr val="000000"/>
                </a:solidFill>
                <a:effectLst/>
                <a:latin typeface="Helvetica Neue"/>
              </a:rPr>
              <a:t> or </a:t>
            </a:r>
            <a:r>
              <a:rPr lang="en-US" b="0" i="0" dirty="0">
                <a:solidFill>
                  <a:srgbClr val="002060"/>
                </a:solidFill>
                <a:effectLst/>
                <a:latin typeface="Helvetica Neue"/>
              </a:rPr>
              <a:t>abdominal aortic aneurysm.</a:t>
            </a:r>
          </a:p>
          <a:p>
            <a:pPr algn="l" rtl="0"/>
            <a:endParaRPr lang="ar-SA" dirty="0"/>
          </a:p>
        </p:txBody>
      </p:sp>
      <p:sp>
        <p:nvSpPr>
          <p:cNvPr id="4" name="Date Placeholder 3"/>
          <p:cNvSpPr>
            <a:spLocks noGrp="1"/>
          </p:cNvSpPr>
          <p:nvPr>
            <p:ph type="dt" sz="half" idx="10"/>
          </p:nvPr>
        </p:nvSpPr>
        <p:spPr/>
        <p:txBody>
          <a:bodyPr/>
          <a:lstStyle/>
          <a:p>
            <a:fld id="{E58EC681-144D-48EF-984D-4E3D570F8DAA}" type="datetime1">
              <a:rPr lang="en-US" smtClean="0"/>
              <a:t>1/27/2019</a:t>
            </a:fld>
            <a:endParaRPr lang="ar-SA"/>
          </a:p>
        </p:txBody>
      </p:sp>
      <p:sp>
        <p:nvSpPr>
          <p:cNvPr id="5" name="Slide Number Placeholder 4"/>
          <p:cNvSpPr>
            <a:spLocks noGrp="1"/>
          </p:cNvSpPr>
          <p:nvPr>
            <p:ph type="sldNum" sz="quarter" idx="12"/>
          </p:nvPr>
        </p:nvSpPr>
        <p:spPr/>
        <p:txBody>
          <a:bodyPr/>
          <a:lstStyle/>
          <a:p>
            <a:fld id="{01F70EBD-FCF5-4B4A-B29B-28DCB9988974}" type="slidenum">
              <a:rPr lang="ar-SA" smtClean="0"/>
              <a:t>3</a:t>
            </a:fld>
            <a:endParaRPr lang="ar-SA"/>
          </a:p>
        </p:txBody>
      </p:sp>
    </p:spTree>
    <p:extLst>
      <p:ext uri="{BB962C8B-B14F-4D97-AF65-F5344CB8AC3E}">
        <p14:creationId xmlns:p14="http://schemas.microsoft.com/office/powerpoint/2010/main" val="40190976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rtl="0"/>
            <a:r>
              <a:rPr lang="en-US" sz="4000" b="1" dirty="0">
                <a:solidFill>
                  <a:srgbClr val="C00000"/>
                </a:solidFill>
                <a:latin typeface="Arial" panose="020B0604020202020204" pitchFamily="34" charset="0"/>
                <a:cs typeface="Arial" panose="020B0604020202020204" pitchFamily="34" charset="0"/>
              </a:rPr>
              <a:t>Counselling a patient at High Risk of CVD</a:t>
            </a:r>
            <a:endParaRPr lang="ar-SA" sz="4000" dirty="0"/>
          </a:p>
        </p:txBody>
      </p:sp>
      <p:sp>
        <p:nvSpPr>
          <p:cNvPr id="3" name="Content Placeholder 2"/>
          <p:cNvSpPr>
            <a:spLocks noGrp="1"/>
          </p:cNvSpPr>
          <p:nvPr>
            <p:ph idx="1"/>
          </p:nvPr>
        </p:nvSpPr>
        <p:spPr/>
        <p:txBody>
          <a:bodyPr/>
          <a:lstStyle/>
          <a:p>
            <a:pPr marL="0" indent="0" algn="l" rtl="0">
              <a:buNone/>
            </a:pPr>
            <a:r>
              <a:rPr lang="en-US" b="1" dirty="0">
                <a:solidFill>
                  <a:srgbClr val="002060"/>
                </a:solidFill>
                <a:latin typeface="Arial" panose="020B0604020202020204" pitchFamily="34" charset="0"/>
                <a:cs typeface="Arial" panose="020B0604020202020204" pitchFamily="34" charset="0"/>
              </a:rPr>
              <a:t>Use of Statins:</a:t>
            </a:r>
          </a:p>
          <a:p>
            <a:pPr algn="l" rtl="0"/>
            <a:r>
              <a:rPr lang="en-US" dirty="0">
                <a:latin typeface="Arial" panose="020B0604020202020204" pitchFamily="34" charset="0"/>
                <a:cs typeface="Arial" panose="020B0604020202020204" pitchFamily="34" charset="0"/>
              </a:rPr>
              <a:t>Due to the evidence of benefit from statin therapy across a broad range of risk, we believe it is reasonable to </a:t>
            </a:r>
            <a:r>
              <a:rPr lang="en-US" dirty="0">
                <a:solidFill>
                  <a:srgbClr val="C00000"/>
                </a:solidFill>
                <a:latin typeface="Arial" panose="020B0604020202020204" pitchFamily="34" charset="0"/>
                <a:cs typeface="Arial" panose="020B0604020202020204" pitchFamily="34" charset="0"/>
              </a:rPr>
              <a:t>start statin </a:t>
            </a:r>
            <a:r>
              <a:rPr lang="en-US" dirty="0">
                <a:latin typeface="Arial" panose="020B0604020202020204" pitchFamily="34" charset="0"/>
                <a:cs typeface="Arial" panose="020B0604020202020204" pitchFamily="34" charset="0"/>
              </a:rPr>
              <a:t>therapy in patients whose </a:t>
            </a:r>
            <a:r>
              <a:rPr lang="en-US" dirty="0">
                <a:solidFill>
                  <a:srgbClr val="C00000"/>
                </a:solidFill>
                <a:latin typeface="Arial" panose="020B0604020202020204" pitchFamily="34" charset="0"/>
                <a:cs typeface="Arial" panose="020B0604020202020204" pitchFamily="34" charset="0"/>
              </a:rPr>
              <a:t>10-year risk of CVD ≥7.5 percent</a:t>
            </a:r>
            <a:r>
              <a:rPr lang="en-US" dirty="0">
                <a:latin typeface="Arial" panose="020B0604020202020204" pitchFamily="34" charset="0"/>
                <a:cs typeface="Arial" panose="020B0604020202020204" pitchFamily="34" charset="0"/>
              </a:rPr>
              <a:t>.</a:t>
            </a:r>
          </a:p>
          <a:p>
            <a:pPr algn="l" rtl="0"/>
            <a:r>
              <a:rPr lang="en-US" dirty="0">
                <a:latin typeface="Arial" panose="020B0604020202020204" pitchFamily="34" charset="0"/>
                <a:cs typeface="Arial" panose="020B0604020202020204" pitchFamily="34" charset="0"/>
              </a:rPr>
              <a:t>Statin therapy lowers the risk of death by 15 to 20 percent and lowers the risk of nonfatal cardiovascular events by an even greater degree. </a:t>
            </a:r>
          </a:p>
          <a:p>
            <a:pPr algn="l" rtl="0"/>
            <a:r>
              <a:rPr lang="en-US" dirty="0">
                <a:latin typeface="Arial" panose="020B0604020202020204" pitchFamily="34" charset="0"/>
                <a:cs typeface="Arial" panose="020B0604020202020204" pitchFamily="34" charset="0"/>
              </a:rPr>
              <a:t>the reduction in major vascular events with statin therapy is directly proportional to the absolute reduction in LDL-C. </a:t>
            </a:r>
            <a:endParaRPr lang="ar-SA" dirty="0">
              <a:latin typeface="Arial" panose="020B0604020202020204" pitchFamily="34" charset="0"/>
            </a:endParaRPr>
          </a:p>
          <a:p>
            <a:pPr marL="0" indent="0" algn="l" rtl="0">
              <a:buNone/>
            </a:pPr>
            <a:endParaRPr lang="ar-SA" dirty="0"/>
          </a:p>
        </p:txBody>
      </p:sp>
      <p:sp>
        <p:nvSpPr>
          <p:cNvPr id="4" name="Date Placeholder 3"/>
          <p:cNvSpPr>
            <a:spLocks noGrp="1"/>
          </p:cNvSpPr>
          <p:nvPr>
            <p:ph type="dt" sz="half" idx="10"/>
          </p:nvPr>
        </p:nvSpPr>
        <p:spPr/>
        <p:txBody>
          <a:bodyPr/>
          <a:lstStyle/>
          <a:p>
            <a:fld id="{421175EC-BBD2-4F00-BCF0-418229F4B9A8}" type="datetime1">
              <a:rPr lang="en-US" smtClean="0"/>
              <a:t>1/27/2019</a:t>
            </a:fld>
            <a:endParaRPr lang="ar-SA"/>
          </a:p>
        </p:txBody>
      </p:sp>
      <p:sp>
        <p:nvSpPr>
          <p:cNvPr id="5" name="Slide Number Placeholder 4"/>
          <p:cNvSpPr>
            <a:spLocks noGrp="1"/>
          </p:cNvSpPr>
          <p:nvPr>
            <p:ph type="sldNum" sz="quarter" idx="12"/>
          </p:nvPr>
        </p:nvSpPr>
        <p:spPr/>
        <p:txBody>
          <a:bodyPr/>
          <a:lstStyle/>
          <a:p>
            <a:fld id="{01F70EBD-FCF5-4B4A-B29B-28DCB9988974}" type="slidenum">
              <a:rPr lang="ar-SA" smtClean="0"/>
              <a:t>30</a:t>
            </a:fld>
            <a:endParaRPr lang="ar-SA"/>
          </a:p>
        </p:txBody>
      </p:sp>
    </p:spTree>
    <p:extLst>
      <p:ext uri="{BB962C8B-B14F-4D97-AF65-F5344CB8AC3E}">
        <p14:creationId xmlns:p14="http://schemas.microsoft.com/office/powerpoint/2010/main" val="37416992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sz="4000" b="1" dirty="0">
                <a:solidFill>
                  <a:srgbClr val="C00000"/>
                </a:solidFill>
                <a:latin typeface="Arial" panose="020B0604020202020204" pitchFamily="34" charset="0"/>
                <a:cs typeface="Arial" panose="020B0604020202020204" pitchFamily="34" charset="0"/>
              </a:rPr>
              <a:t>Counselling a patient at High Risk of CVD</a:t>
            </a:r>
            <a:endParaRPr lang="ar-SA" dirty="0"/>
          </a:p>
        </p:txBody>
      </p:sp>
      <p:sp>
        <p:nvSpPr>
          <p:cNvPr id="3" name="Content Placeholder 2"/>
          <p:cNvSpPr>
            <a:spLocks noGrp="1"/>
          </p:cNvSpPr>
          <p:nvPr>
            <p:ph idx="1"/>
          </p:nvPr>
        </p:nvSpPr>
        <p:spPr>
          <a:xfrm>
            <a:off x="494950" y="1825625"/>
            <a:ext cx="11274804" cy="4351338"/>
          </a:xfrm>
        </p:spPr>
        <p:txBody>
          <a:bodyPr/>
          <a:lstStyle/>
          <a:p>
            <a:pPr algn="l" rtl="0">
              <a:buFont typeface="Wingdings" panose="05000000000000000000" pitchFamily="2" charset="2"/>
              <a:buChar char="q"/>
            </a:pPr>
            <a:r>
              <a:rPr lang="en-US" dirty="0">
                <a:latin typeface="Arial" panose="020B0604020202020204" pitchFamily="34" charset="0"/>
                <a:cs typeface="Arial" panose="020B0604020202020204" pitchFamily="34" charset="0"/>
              </a:rPr>
              <a:t> </a:t>
            </a:r>
            <a:r>
              <a:rPr lang="en-US" dirty="0">
                <a:solidFill>
                  <a:srgbClr val="002060"/>
                </a:solidFill>
                <a:latin typeface="Arial" panose="020B0604020202020204" pitchFamily="34" charset="0"/>
                <a:cs typeface="Arial" panose="020B0604020202020204" pitchFamily="34" charset="0"/>
              </a:rPr>
              <a:t>Control Blood Pressure</a:t>
            </a:r>
          </a:p>
          <a:p>
            <a:pPr algn="l" rtl="0">
              <a:buFont typeface="Wingdings" panose="05000000000000000000" pitchFamily="2" charset="2"/>
              <a:buChar char="q"/>
            </a:pPr>
            <a:r>
              <a:rPr lang="en-US" dirty="0">
                <a:solidFill>
                  <a:srgbClr val="002060"/>
                </a:solidFill>
                <a:latin typeface="Arial" panose="020B0604020202020204" pitchFamily="34" charset="0"/>
                <a:cs typeface="Arial" panose="020B0604020202020204" pitchFamily="34" charset="0"/>
              </a:rPr>
              <a:t> Control Diabetes</a:t>
            </a:r>
          </a:p>
          <a:p>
            <a:pPr algn="l" rtl="0">
              <a:buFont typeface="Wingdings" panose="05000000000000000000" pitchFamily="2" charset="2"/>
              <a:buChar char="q"/>
            </a:pPr>
            <a:r>
              <a:rPr lang="en-US" dirty="0">
                <a:solidFill>
                  <a:srgbClr val="002060"/>
                </a:solidFill>
                <a:latin typeface="Arial" panose="020B0604020202020204" pitchFamily="34" charset="0"/>
                <a:cs typeface="Arial" panose="020B0604020202020204" pitchFamily="34" charset="0"/>
              </a:rPr>
              <a:t> Reduction of weight among obese and overweight persons</a:t>
            </a:r>
            <a:endParaRPr lang="ar-SA" dirty="0">
              <a:solidFill>
                <a:srgbClr val="002060"/>
              </a:solidFill>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fld id="{8AADE142-2879-40AF-BD6F-832809A704E0}" type="datetime1">
              <a:rPr lang="en-US" smtClean="0"/>
              <a:t>1/27/2019</a:t>
            </a:fld>
            <a:endParaRPr lang="ar-SA"/>
          </a:p>
        </p:txBody>
      </p:sp>
      <p:sp>
        <p:nvSpPr>
          <p:cNvPr id="5" name="Slide Number Placeholder 4"/>
          <p:cNvSpPr>
            <a:spLocks noGrp="1"/>
          </p:cNvSpPr>
          <p:nvPr>
            <p:ph type="sldNum" sz="quarter" idx="12"/>
          </p:nvPr>
        </p:nvSpPr>
        <p:spPr/>
        <p:txBody>
          <a:bodyPr/>
          <a:lstStyle/>
          <a:p>
            <a:fld id="{01F70EBD-FCF5-4B4A-B29B-28DCB9988974}" type="slidenum">
              <a:rPr lang="ar-SA" smtClean="0"/>
              <a:t>31</a:t>
            </a:fld>
            <a:endParaRPr lang="ar-SA"/>
          </a:p>
        </p:txBody>
      </p:sp>
    </p:spTree>
    <p:extLst>
      <p:ext uri="{BB962C8B-B14F-4D97-AF65-F5344CB8AC3E}">
        <p14:creationId xmlns:p14="http://schemas.microsoft.com/office/powerpoint/2010/main" val="10534890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rgbClr val="C00000"/>
                </a:solidFill>
                <a:latin typeface="Arial" panose="020B0604020202020204" pitchFamily="34" charset="0"/>
                <a:cs typeface="Arial" panose="020B0604020202020204" pitchFamily="34" charset="0"/>
              </a:rPr>
              <a:t>Counselling a patient at High Risk of CVD</a:t>
            </a:r>
            <a:endParaRPr lang="ar-SA" dirty="0"/>
          </a:p>
        </p:txBody>
      </p:sp>
      <p:sp>
        <p:nvSpPr>
          <p:cNvPr id="3" name="Content Placeholder 2"/>
          <p:cNvSpPr>
            <a:spLocks noGrp="1"/>
          </p:cNvSpPr>
          <p:nvPr>
            <p:ph idx="1"/>
          </p:nvPr>
        </p:nvSpPr>
        <p:spPr/>
        <p:txBody>
          <a:bodyPr/>
          <a:lstStyle/>
          <a:p>
            <a:pPr algn="l" rtl="0">
              <a:buFont typeface="Wingdings" panose="05000000000000000000" pitchFamily="2" charset="2"/>
              <a:buChar char="q"/>
            </a:pPr>
            <a:r>
              <a:rPr lang="en-US" b="1" dirty="0">
                <a:solidFill>
                  <a:srgbClr val="002060"/>
                </a:solidFill>
                <a:latin typeface="Arial" panose="020B0604020202020204" pitchFamily="34" charset="0"/>
                <a:cs typeface="Arial" panose="020B0604020202020204" pitchFamily="34" charset="0"/>
              </a:rPr>
              <a:t>Antiplatelet therapy</a:t>
            </a:r>
            <a:r>
              <a:rPr lang="en-US" dirty="0">
                <a:latin typeface="Arial" panose="020B0604020202020204" pitchFamily="34" charset="0"/>
                <a:cs typeface="Arial" panose="020B0604020202020204" pitchFamily="34" charset="0"/>
              </a:rPr>
              <a:t> </a:t>
            </a:r>
          </a:p>
          <a:p>
            <a:pPr algn="l" rtl="0"/>
            <a:r>
              <a:rPr lang="en-US" dirty="0">
                <a:latin typeface="Arial" panose="020B0604020202020204" pitchFamily="34" charset="0"/>
                <a:cs typeface="Arial" panose="020B0604020202020204" pitchFamily="34" charset="0"/>
              </a:rPr>
              <a:t>For patients with established and stable atherosclerotic CVD, </a:t>
            </a:r>
            <a:r>
              <a:rPr lang="en-US" dirty="0">
                <a:solidFill>
                  <a:srgbClr val="C00000"/>
                </a:solidFill>
                <a:latin typeface="Arial" panose="020B0604020202020204" pitchFamily="34" charset="0"/>
                <a:cs typeface="Arial" panose="020B0604020202020204" pitchFamily="34" charset="0"/>
              </a:rPr>
              <a:t>aspirin</a:t>
            </a:r>
            <a:r>
              <a:rPr lang="en-US" dirty="0">
                <a:latin typeface="Arial" panose="020B0604020202020204" pitchFamily="34" charset="0"/>
                <a:cs typeface="Arial" panose="020B0604020202020204" pitchFamily="34" charset="0"/>
              </a:rPr>
              <a:t> is recommended. </a:t>
            </a:r>
          </a:p>
          <a:p>
            <a:pPr algn="l" rtl="0"/>
            <a:r>
              <a:rPr lang="en-US" dirty="0">
                <a:latin typeface="Arial" panose="020B0604020202020204" pitchFamily="34" charset="0"/>
                <a:cs typeface="Arial" panose="020B0604020202020204" pitchFamily="34" charset="0"/>
              </a:rPr>
              <a:t>Long-term antiplatelet therapy with aspirin reduces the risk of subsequent myocardial infarction (MI), stroke, and cardiovascular death among patients with a wide range of manifestations of occlusive CVD. </a:t>
            </a:r>
          </a:p>
          <a:p>
            <a:pPr algn="l" rtl="0"/>
            <a:r>
              <a:rPr lang="en-US" dirty="0">
                <a:latin typeface="Arial" panose="020B0604020202020204" pitchFamily="34" charset="0"/>
                <a:cs typeface="Arial" panose="020B0604020202020204" pitchFamily="34" charset="0"/>
              </a:rPr>
              <a:t>In patients who are unable to take aspirin and in those with a history of gastrointestinal bleeding, </a:t>
            </a:r>
            <a:r>
              <a:rPr lang="en-US" dirty="0">
                <a:solidFill>
                  <a:srgbClr val="C00000"/>
                </a:solidFill>
                <a:latin typeface="Arial" panose="020B0604020202020204" pitchFamily="34" charset="0"/>
                <a:cs typeface="Arial" panose="020B0604020202020204" pitchFamily="34" charset="0"/>
              </a:rPr>
              <a:t>clopidogrel</a:t>
            </a:r>
            <a:r>
              <a:rPr lang="en-US" dirty="0">
                <a:latin typeface="Arial" panose="020B0604020202020204" pitchFamily="34" charset="0"/>
                <a:cs typeface="Arial" panose="020B0604020202020204" pitchFamily="34" charset="0"/>
              </a:rPr>
              <a:t> is a reasonable alternative</a:t>
            </a:r>
            <a:r>
              <a:rPr lang="en-US" dirty="0"/>
              <a:t>. </a:t>
            </a:r>
            <a:endParaRPr lang="ar-SA" dirty="0"/>
          </a:p>
        </p:txBody>
      </p:sp>
      <p:sp>
        <p:nvSpPr>
          <p:cNvPr id="4" name="Date Placeholder 3"/>
          <p:cNvSpPr>
            <a:spLocks noGrp="1"/>
          </p:cNvSpPr>
          <p:nvPr>
            <p:ph type="dt" sz="half" idx="10"/>
          </p:nvPr>
        </p:nvSpPr>
        <p:spPr/>
        <p:txBody>
          <a:bodyPr/>
          <a:lstStyle/>
          <a:p>
            <a:fld id="{DEE1D1CC-AA80-4167-A454-9EBBC3D2A607}" type="datetime1">
              <a:rPr lang="en-US" smtClean="0"/>
              <a:t>1/27/2019</a:t>
            </a:fld>
            <a:endParaRPr lang="ar-SA"/>
          </a:p>
        </p:txBody>
      </p:sp>
      <p:sp>
        <p:nvSpPr>
          <p:cNvPr id="5" name="Slide Number Placeholder 4"/>
          <p:cNvSpPr>
            <a:spLocks noGrp="1"/>
          </p:cNvSpPr>
          <p:nvPr>
            <p:ph type="sldNum" sz="quarter" idx="12"/>
          </p:nvPr>
        </p:nvSpPr>
        <p:spPr/>
        <p:txBody>
          <a:bodyPr/>
          <a:lstStyle/>
          <a:p>
            <a:fld id="{01F70EBD-FCF5-4B4A-B29B-28DCB9988974}" type="slidenum">
              <a:rPr lang="ar-SA" smtClean="0"/>
              <a:t>32</a:t>
            </a:fld>
            <a:endParaRPr lang="ar-SA"/>
          </a:p>
        </p:txBody>
      </p:sp>
    </p:spTree>
    <p:extLst>
      <p:ext uri="{BB962C8B-B14F-4D97-AF65-F5344CB8AC3E}">
        <p14:creationId xmlns:p14="http://schemas.microsoft.com/office/powerpoint/2010/main" val="19453858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sz="4000" b="1" dirty="0">
                <a:solidFill>
                  <a:srgbClr val="C00000"/>
                </a:solidFill>
                <a:latin typeface="Arial" panose="020B0604020202020204" pitchFamily="34" charset="0"/>
                <a:cs typeface="Arial" panose="020B0604020202020204" pitchFamily="34" charset="0"/>
              </a:rPr>
              <a:t>Counselling a patient at High Risk of CVD</a:t>
            </a:r>
            <a:endParaRPr lang="ar-SA" dirty="0"/>
          </a:p>
        </p:txBody>
      </p:sp>
      <p:sp>
        <p:nvSpPr>
          <p:cNvPr id="3" name="Content Placeholder 2"/>
          <p:cNvSpPr>
            <a:spLocks noGrp="1"/>
          </p:cNvSpPr>
          <p:nvPr>
            <p:ph idx="1"/>
          </p:nvPr>
        </p:nvSpPr>
        <p:spPr/>
        <p:txBody>
          <a:bodyPr/>
          <a:lstStyle/>
          <a:p>
            <a:pPr algn="l" rtl="0">
              <a:buFont typeface="Wingdings" panose="05000000000000000000" pitchFamily="2" charset="2"/>
              <a:buChar char="q"/>
            </a:pPr>
            <a:r>
              <a:rPr lang="en-US" b="1" i="0" dirty="0">
                <a:solidFill>
                  <a:srgbClr val="002060"/>
                </a:solidFill>
                <a:effectLst/>
                <a:latin typeface="Arial" panose="020B0604020202020204" pitchFamily="34" charset="0"/>
                <a:cs typeface="Arial" panose="020B0604020202020204" pitchFamily="34" charset="0"/>
              </a:rPr>
              <a:t>Antioxidant vitamins</a:t>
            </a:r>
          </a:p>
          <a:p>
            <a:pPr algn="l" rtl="0"/>
            <a:r>
              <a:rPr lang="en-US" b="0" i="0" dirty="0">
                <a:solidFill>
                  <a:srgbClr val="000000"/>
                </a:solidFill>
                <a:effectLst/>
                <a:latin typeface="Arial" panose="020B0604020202020204" pitchFamily="34" charset="0"/>
                <a:cs typeface="Arial" panose="020B0604020202020204" pitchFamily="34" charset="0"/>
              </a:rPr>
              <a:t> Antioxidant vitamins, the randomized evidence has not demonstrated clinical benefits on CVD in secondary or primary prevention regarding </a:t>
            </a:r>
            <a:r>
              <a:rPr lang="en-US" b="0" i="0" dirty="0">
                <a:solidFill>
                  <a:srgbClr val="C00000"/>
                </a:solidFill>
                <a:effectLst/>
                <a:latin typeface="Arial" panose="020B0604020202020204" pitchFamily="34" charset="0"/>
                <a:cs typeface="Arial" panose="020B0604020202020204" pitchFamily="34" charset="0"/>
              </a:rPr>
              <a:t>vitamin E</a:t>
            </a:r>
            <a:r>
              <a:rPr lang="en-US" b="0" i="0" dirty="0">
                <a:solidFill>
                  <a:srgbClr val="000000"/>
                </a:solidFill>
                <a:effectLst/>
                <a:latin typeface="Arial" panose="020B0604020202020204" pitchFamily="34" charset="0"/>
                <a:cs typeface="Arial" panose="020B0604020202020204" pitchFamily="34" charset="0"/>
              </a:rPr>
              <a:t> and or </a:t>
            </a:r>
            <a:r>
              <a:rPr lang="en-US" b="0" i="0" dirty="0">
                <a:solidFill>
                  <a:srgbClr val="C00000"/>
                </a:solidFill>
                <a:effectLst/>
                <a:latin typeface="Arial" panose="020B0604020202020204" pitchFamily="34" charset="0"/>
                <a:cs typeface="Arial" panose="020B0604020202020204" pitchFamily="34" charset="0"/>
              </a:rPr>
              <a:t>vitamin C</a:t>
            </a:r>
            <a:r>
              <a:rPr lang="en-US" b="0" i="0" dirty="0">
                <a:solidFill>
                  <a:srgbClr val="000000"/>
                </a:solidFill>
                <a:effectLst/>
                <a:latin typeface="Arial" panose="020B0604020202020204" pitchFamily="34" charset="0"/>
                <a:cs typeface="Arial" panose="020B0604020202020204" pitchFamily="34" charset="0"/>
              </a:rPr>
              <a:t>. </a:t>
            </a:r>
          </a:p>
        </p:txBody>
      </p:sp>
      <p:sp>
        <p:nvSpPr>
          <p:cNvPr id="4" name="Date Placeholder 3"/>
          <p:cNvSpPr>
            <a:spLocks noGrp="1"/>
          </p:cNvSpPr>
          <p:nvPr>
            <p:ph type="dt" sz="half" idx="10"/>
          </p:nvPr>
        </p:nvSpPr>
        <p:spPr/>
        <p:txBody>
          <a:bodyPr/>
          <a:lstStyle/>
          <a:p>
            <a:fld id="{6307D55B-1BC3-4FFA-B0D6-AFC9D185F247}" type="datetime1">
              <a:rPr lang="en-US" smtClean="0"/>
              <a:t>1/27/2019</a:t>
            </a:fld>
            <a:endParaRPr lang="ar-SA"/>
          </a:p>
        </p:txBody>
      </p:sp>
      <p:sp>
        <p:nvSpPr>
          <p:cNvPr id="5" name="Slide Number Placeholder 4"/>
          <p:cNvSpPr>
            <a:spLocks noGrp="1"/>
          </p:cNvSpPr>
          <p:nvPr>
            <p:ph type="sldNum" sz="quarter" idx="12"/>
          </p:nvPr>
        </p:nvSpPr>
        <p:spPr/>
        <p:txBody>
          <a:bodyPr/>
          <a:lstStyle/>
          <a:p>
            <a:fld id="{01F70EBD-FCF5-4B4A-B29B-28DCB9988974}" type="slidenum">
              <a:rPr lang="ar-SA" smtClean="0"/>
              <a:t>33</a:t>
            </a:fld>
            <a:endParaRPr lang="ar-SA"/>
          </a:p>
        </p:txBody>
      </p:sp>
    </p:spTree>
    <p:extLst>
      <p:ext uri="{BB962C8B-B14F-4D97-AF65-F5344CB8AC3E}">
        <p14:creationId xmlns:p14="http://schemas.microsoft.com/office/powerpoint/2010/main" val="16849568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8F3D72-2A4B-4F0C-B091-AE8BCE91F0D2}"/>
              </a:ext>
            </a:extLst>
          </p:cNvPr>
          <p:cNvSpPr>
            <a:spLocks noGrp="1"/>
          </p:cNvSpPr>
          <p:nvPr>
            <p:ph type="title"/>
          </p:nvPr>
        </p:nvSpPr>
        <p:spPr/>
        <p:txBody>
          <a:bodyPr/>
          <a:lstStyle/>
          <a:p>
            <a:pPr algn="l" rtl="0"/>
            <a:r>
              <a:rPr lang="en-US" b="1" dirty="0">
                <a:solidFill>
                  <a:srgbClr val="C00000"/>
                </a:solidFill>
                <a:latin typeface="Arial" panose="020B0604020202020204" pitchFamily="34" charset="0"/>
                <a:cs typeface="Arial" panose="020B0604020202020204" pitchFamily="34" charset="0"/>
              </a:rPr>
              <a:t>Conclusion</a:t>
            </a:r>
          </a:p>
        </p:txBody>
      </p:sp>
      <p:sp>
        <p:nvSpPr>
          <p:cNvPr id="3" name="Content Placeholder 2">
            <a:extLst>
              <a:ext uri="{FF2B5EF4-FFF2-40B4-BE49-F238E27FC236}">
                <a16:creationId xmlns:a16="http://schemas.microsoft.com/office/drawing/2014/main" xmlns="" id="{48004CD1-7B8A-4970-8D7B-F6A3282BDDFE}"/>
              </a:ext>
            </a:extLst>
          </p:cNvPr>
          <p:cNvSpPr>
            <a:spLocks noGrp="1"/>
          </p:cNvSpPr>
          <p:nvPr>
            <p:ph idx="1"/>
          </p:nvPr>
        </p:nvSpPr>
        <p:spPr/>
        <p:txBody>
          <a:bodyPr/>
          <a:lstStyle/>
          <a:p>
            <a:pPr algn="l" rtl="0">
              <a:buFont typeface="Wingdings" panose="05000000000000000000" pitchFamily="2" charset="2"/>
              <a:buChar char="q"/>
            </a:pPr>
            <a:r>
              <a:rPr lang="en-US" b="1" dirty="0">
                <a:latin typeface="Arial" panose="020B0604020202020204" pitchFamily="34" charset="0"/>
                <a:cs typeface="Arial" panose="020B0604020202020204" pitchFamily="34" charset="0"/>
              </a:rPr>
              <a:t>Risk factors for CVD:</a:t>
            </a:r>
          </a:p>
          <a:p>
            <a:pPr marL="0" indent="0" algn="l" rtl="0">
              <a:buNone/>
            </a:pPr>
            <a:r>
              <a:rPr lang="en-US" dirty="0">
                <a:latin typeface="Arial" panose="020B0604020202020204" pitchFamily="34" charset="0"/>
                <a:cs typeface="Arial" panose="020B0604020202020204" pitchFamily="34" charset="0"/>
              </a:rPr>
              <a:t>Age, </a:t>
            </a:r>
            <a:r>
              <a:rPr lang="en-US">
                <a:latin typeface="Arial" panose="020B0604020202020204" pitchFamily="34" charset="0"/>
                <a:cs typeface="Arial" panose="020B0604020202020204" pitchFamily="34" charset="0"/>
              </a:rPr>
              <a:t>Gender, Smoking</a:t>
            </a:r>
            <a:r>
              <a:rPr lang="en-US" dirty="0">
                <a:latin typeface="Arial" panose="020B0604020202020204" pitchFamily="34" charset="0"/>
                <a:cs typeface="Arial" panose="020B0604020202020204" pitchFamily="34" charset="0"/>
              </a:rPr>
              <a:t>, Hypertension, </a:t>
            </a:r>
            <a:r>
              <a:rPr lang="en-US" dirty="0" err="1">
                <a:latin typeface="Arial" panose="020B0604020202020204" pitchFamily="34" charset="0"/>
                <a:cs typeface="Arial" panose="020B0604020202020204" pitchFamily="34" charset="0"/>
              </a:rPr>
              <a:t>Hypercholesterolaemia</a:t>
            </a:r>
            <a:r>
              <a:rPr lang="en-US" dirty="0">
                <a:latin typeface="Arial" panose="020B0604020202020204" pitchFamily="34" charset="0"/>
                <a:cs typeface="Arial" panose="020B0604020202020204" pitchFamily="34" charset="0"/>
              </a:rPr>
              <a:t>, Obesity, FH of premature CVD</a:t>
            </a:r>
          </a:p>
          <a:p>
            <a:pPr marL="0" indent="0" algn="l" rtl="0">
              <a:buNone/>
            </a:pPr>
            <a:r>
              <a:rPr lang="en-US" dirty="0">
                <a:latin typeface="Arial" panose="020B0604020202020204" pitchFamily="34" charset="0"/>
                <a:cs typeface="Arial" panose="020B0604020202020204" pitchFamily="34" charset="0"/>
              </a:rPr>
              <a:t>Contributing factors: High levels of </a:t>
            </a:r>
            <a:r>
              <a:rPr lang="en-US" dirty="0" err="1">
                <a:latin typeface="Arial" panose="020B0604020202020204" pitchFamily="34" charset="0"/>
                <a:cs typeface="Arial" panose="020B0604020202020204" pitchFamily="34" charset="0"/>
              </a:rPr>
              <a:t>Homocystine</a:t>
            </a:r>
            <a:r>
              <a:rPr lang="en-US" dirty="0">
                <a:latin typeface="Arial" panose="020B0604020202020204" pitchFamily="34" charset="0"/>
                <a:cs typeface="Arial" panose="020B0604020202020204" pitchFamily="34" charset="0"/>
              </a:rPr>
              <a:t>, Fibrinogen, HS-CRP and Microalbuminuria</a:t>
            </a:r>
          </a:p>
          <a:p>
            <a:pPr algn="l" rtl="0">
              <a:buFont typeface="Wingdings" panose="05000000000000000000" pitchFamily="2" charset="2"/>
              <a:buChar char="q"/>
            </a:pPr>
            <a:r>
              <a:rPr lang="en-US" b="1" dirty="0">
                <a:latin typeface="Arial" panose="020B0604020202020204" pitchFamily="34" charset="0"/>
                <a:cs typeface="Arial" panose="020B0604020202020204" pitchFamily="34" charset="0"/>
              </a:rPr>
              <a:t>Prevention:</a:t>
            </a:r>
          </a:p>
          <a:p>
            <a:pPr marL="0" indent="0" algn="l" rtl="0">
              <a:buNone/>
            </a:pPr>
            <a:r>
              <a:rPr lang="en-US" dirty="0">
                <a:latin typeface="Arial" panose="020B0604020202020204" pitchFamily="34" charset="0"/>
                <a:cs typeface="Arial" panose="020B0604020202020204" pitchFamily="34" charset="0"/>
              </a:rPr>
              <a:t>Dealing with risk factors and importantly Life Style Modification</a:t>
            </a:r>
          </a:p>
        </p:txBody>
      </p:sp>
      <p:sp>
        <p:nvSpPr>
          <p:cNvPr id="4" name="Date Placeholder 3"/>
          <p:cNvSpPr>
            <a:spLocks noGrp="1"/>
          </p:cNvSpPr>
          <p:nvPr>
            <p:ph type="dt" sz="half" idx="10"/>
          </p:nvPr>
        </p:nvSpPr>
        <p:spPr/>
        <p:txBody>
          <a:bodyPr/>
          <a:lstStyle/>
          <a:p>
            <a:fld id="{DC3B43F6-A964-4530-B0A1-504CCFADC633}" type="datetime1">
              <a:rPr lang="en-US" smtClean="0"/>
              <a:t>1/27/2019</a:t>
            </a:fld>
            <a:endParaRPr lang="ar-SA"/>
          </a:p>
        </p:txBody>
      </p:sp>
      <p:sp>
        <p:nvSpPr>
          <p:cNvPr id="5" name="Slide Number Placeholder 4"/>
          <p:cNvSpPr>
            <a:spLocks noGrp="1"/>
          </p:cNvSpPr>
          <p:nvPr>
            <p:ph type="sldNum" sz="quarter" idx="12"/>
          </p:nvPr>
        </p:nvSpPr>
        <p:spPr/>
        <p:txBody>
          <a:bodyPr/>
          <a:lstStyle/>
          <a:p>
            <a:fld id="{01F70EBD-FCF5-4B4A-B29B-28DCB9988974}" type="slidenum">
              <a:rPr lang="ar-SA" smtClean="0"/>
              <a:t>34</a:t>
            </a:fld>
            <a:endParaRPr lang="ar-SA"/>
          </a:p>
        </p:txBody>
      </p:sp>
    </p:spTree>
    <p:extLst>
      <p:ext uri="{BB962C8B-B14F-4D97-AF65-F5344CB8AC3E}">
        <p14:creationId xmlns:p14="http://schemas.microsoft.com/office/powerpoint/2010/main" val="1576337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rtl="0"/>
            <a:r>
              <a:rPr lang="en-US" sz="4000" b="1" dirty="0">
                <a:solidFill>
                  <a:srgbClr val="C00000"/>
                </a:solidFill>
                <a:latin typeface="Arial" panose="020B0604020202020204" pitchFamily="34" charset="0"/>
                <a:cs typeface="Arial" panose="020B0604020202020204" pitchFamily="34" charset="0"/>
              </a:rPr>
              <a:t>Cardio Vascular Risk Factors</a:t>
            </a:r>
            <a:endParaRPr lang="ar-SA" sz="4000" b="1" dirty="0">
              <a:solidFill>
                <a:srgbClr val="C0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4826845"/>
          </a:xfrm>
        </p:spPr>
        <p:txBody>
          <a:bodyPr/>
          <a:lstStyle/>
          <a:p>
            <a:pPr marL="0" indent="0" algn="l" rtl="0">
              <a:buNone/>
            </a:pPr>
            <a:r>
              <a:rPr lang="en-US" b="0" i="0" dirty="0">
                <a:solidFill>
                  <a:srgbClr val="222328"/>
                </a:solidFill>
                <a:effectLst/>
                <a:latin typeface="Montserrat"/>
              </a:rPr>
              <a:t>Risk factors fall into three broad categories:</a:t>
            </a:r>
          </a:p>
          <a:p>
            <a:pPr algn="l" rtl="0">
              <a:buFont typeface="+mj-lt"/>
              <a:buAutoNum type="arabicPeriod"/>
            </a:pPr>
            <a:r>
              <a:rPr lang="en-US" b="1" i="0" dirty="0">
                <a:solidFill>
                  <a:srgbClr val="C00000"/>
                </a:solidFill>
                <a:effectLst/>
                <a:latin typeface="Montserrat"/>
              </a:rPr>
              <a:t>Major risk factors</a:t>
            </a:r>
            <a:r>
              <a:rPr lang="en-US" b="1" i="0" dirty="0">
                <a:solidFill>
                  <a:srgbClr val="222328"/>
                </a:solidFill>
                <a:effectLst/>
                <a:latin typeface="Montserrat"/>
              </a:rPr>
              <a:t> –</a:t>
            </a:r>
            <a:r>
              <a:rPr lang="en-US" b="0" i="0" dirty="0">
                <a:solidFill>
                  <a:srgbClr val="222328"/>
                </a:solidFill>
                <a:effectLst/>
                <a:latin typeface="Montserrat"/>
              </a:rPr>
              <a:t> Research has shown that these factors significantly increase the risk of heart and blood vessel (cardiovascular) disease.</a:t>
            </a:r>
          </a:p>
          <a:p>
            <a:pPr algn="l" rtl="0">
              <a:buFont typeface="+mj-lt"/>
              <a:buAutoNum type="arabicPeriod"/>
            </a:pPr>
            <a:r>
              <a:rPr lang="en-US" b="1" i="0" dirty="0">
                <a:solidFill>
                  <a:srgbClr val="C00000"/>
                </a:solidFill>
                <a:effectLst/>
                <a:latin typeface="Montserrat"/>
              </a:rPr>
              <a:t>Modifiable risk factors</a:t>
            </a:r>
            <a:r>
              <a:rPr lang="en-US" b="1" i="0" dirty="0">
                <a:solidFill>
                  <a:srgbClr val="222328"/>
                </a:solidFill>
                <a:effectLst/>
                <a:latin typeface="Montserrat"/>
              </a:rPr>
              <a:t> –</a:t>
            </a:r>
            <a:r>
              <a:rPr lang="en-US" b="0" i="0" dirty="0">
                <a:solidFill>
                  <a:srgbClr val="222328"/>
                </a:solidFill>
                <a:effectLst/>
                <a:latin typeface="Montserrat"/>
              </a:rPr>
              <a:t> Some major risk factors can be modified, treated or controlled through medications or lifestyle change.</a:t>
            </a:r>
          </a:p>
          <a:p>
            <a:pPr algn="l" rtl="0">
              <a:buFont typeface="+mj-lt"/>
              <a:buAutoNum type="arabicPeriod"/>
            </a:pPr>
            <a:r>
              <a:rPr lang="en-US" b="1" i="0" dirty="0">
                <a:solidFill>
                  <a:srgbClr val="C00000"/>
                </a:solidFill>
                <a:effectLst/>
                <a:latin typeface="Montserrat"/>
              </a:rPr>
              <a:t>Contributing risk factors</a:t>
            </a:r>
            <a:r>
              <a:rPr lang="en-US" b="1" i="0" dirty="0">
                <a:solidFill>
                  <a:srgbClr val="222328"/>
                </a:solidFill>
                <a:effectLst/>
                <a:latin typeface="Montserrat"/>
              </a:rPr>
              <a:t> –</a:t>
            </a:r>
            <a:r>
              <a:rPr lang="en-US" b="0" i="0" dirty="0">
                <a:solidFill>
                  <a:srgbClr val="222328"/>
                </a:solidFill>
                <a:effectLst/>
                <a:latin typeface="Montserrat"/>
              </a:rPr>
              <a:t> These factors are associated with increased risk of cardiovascular disease, but their significance and prevalence haven’t yet been determined.</a:t>
            </a:r>
          </a:p>
          <a:p>
            <a:endParaRPr lang="ar-SA" dirty="0"/>
          </a:p>
        </p:txBody>
      </p:sp>
      <p:sp>
        <p:nvSpPr>
          <p:cNvPr id="4" name="Date Placeholder 3"/>
          <p:cNvSpPr>
            <a:spLocks noGrp="1"/>
          </p:cNvSpPr>
          <p:nvPr>
            <p:ph type="dt" sz="half" idx="10"/>
          </p:nvPr>
        </p:nvSpPr>
        <p:spPr/>
        <p:txBody>
          <a:bodyPr/>
          <a:lstStyle/>
          <a:p>
            <a:fld id="{D3D25446-3814-41A6-8197-CFD47A55AE46}" type="datetime1">
              <a:rPr lang="en-US" smtClean="0"/>
              <a:t>1/27/2019</a:t>
            </a:fld>
            <a:endParaRPr lang="ar-SA"/>
          </a:p>
        </p:txBody>
      </p:sp>
      <p:sp>
        <p:nvSpPr>
          <p:cNvPr id="5" name="Slide Number Placeholder 4"/>
          <p:cNvSpPr>
            <a:spLocks noGrp="1"/>
          </p:cNvSpPr>
          <p:nvPr>
            <p:ph type="sldNum" sz="quarter" idx="12"/>
          </p:nvPr>
        </p:nvSpPr>
        <p:spPr/>
        <p:txBody>
          <a:bodyPr/>
          <a:lstStyle/>
          <a:p>
            <a:fld id="{01F70EBD-FCF5-4B4A-B29B-28DCB9988974}" type="slidenum">
              <a:rPr lang="ar-SA" smtClean="0"/>
              <a:t>4</a:t>
            </a:fld>
            <a:endParaRPr lang="ar-SA"/>
          </a:p>
        </p:txBody>
      </p:sp>
    </p:spTree>
    <p:extLst>
      <p:ext uri="{BB962C8B-B14F-4D97-AF65-F5344CB8AC3E}">
        <p14:creationId xmlns:p14="http://schemas.microsoft.com/office/powerpoint/2010/main" val="3445504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rtl="0"/>
            <a:r>
              <a:rPr lang="en-US" sz="3600" b="1" i="0" dirty="0">
                <a:solidFill>
                  <a:srgbClr val="C00000"/>
                </a:solidFill>
                <a:effectLst/>
                <a:latin typeface="Arial" panose="020B0604020202020204" pitchFamily="34" charset="0"/>
                <a:cs typeface="Arial" panose="020B0604020202020204" pitchFamily="34" charset="0"/>
              </a:rPr>
              <a:t>Major Risk Factors that can’t be Modified</a:t>
            </a:r>
          </a:p>
        </p:txBody>
      </p:sp>
      <p:sp>
        <p:nvSpPr>
          <p:cNvPr id="3" name="Content Placeholder 2"/>
          <p:cNvSpPr>
            <a:spLocks noGrp="1"/>
          </p:cNvSpPr>
          <p:nvPr>
            <p:ph idx="1"/>
          </p:nvPr>
        </p:nvSpPr>
        <p:spPr>
          <a:xfrm>
            <a:off x="838200" y="1825624"/>
            <a:ext cx="10515600" cy="4726177"/>
          </a:xfrm>
        </p:spPr>
        <p:txBody>
          <a:bodyPr>
            <a:normAutofit lnSpcReduction="10000"/>
          </a:bodyPr>
          <a:lstStyle/>
          <a:p>
            <a:pPr algn="l" rtl="0">
              <a:buFont typeface="Wingdings" panose="05000000000000000000" pitchFamily="2" charset="2"/>
              <a:buChar char="q"/>
            </a:pPr>
            <a:r>
              <a:rPr lang="en-US" b="1" i="0" dirty="0">
                <a:solidFill>
                  <a:srgbClr val="C00000"/>
                </a:solidFill>
                <a:effectLst/>
                <a:latin typeface="Arial" panose="020B0604020202020204" pitchFamily="34" charset="0"/>
                <a:cs typeface="Arial" panose="020B0604020202020204" pitchFamily="34" charset="0"/>
              </a:rPr>
              <a:t>Increasing Age</a:t>
            </a:r>
          </a:p>
          <a:p>
            <a:pPr algn="l" rtl="0"/>
            <a:r>
              <a:rPr lang="en-US" b="0" i="0" dirty="0">
                <a:solidFill>
                  <a:srgbClr val="222328"/>
                </a:solidFill>
                <a:effectLst/>
                <a:latin typeface="Arial" panose="020B0604020202020204" pitchFamily="34" charset="0"/>
                <a:cs typeface="Arial" panose="020B0604020202020204" pitchFamily="34" charset="0"/>
              </a:rPr>
              <a:t>The majority of people who die of coronary heart disease are 65 or older. (Men &gt; 45 and Females &gt;55)</a:t>
            </a:r>
          </a:p>
          <a:p>
            <a:pPr algn="l" rtl="0">
              <a:buFont typeface="Wingdings" panose="05000000000000000000" pitchFamily="2" charset="2"/>
              <a:buChar char="q"/>
            </a:pPr>
            <a:r>
              <a:rPr lang="en-US" b="1" dirty="0">
                <a:solidFill>
                  <a:srgbClr val="C00000"/>
                </a:solidFill>
                <a:latin typeface="Arial" panose="020B0604020202020204" pitchFamily="34" charset="0"/>
                <a:cs typeface="Arial" panose="020B0604020202020204" pitchFamily="34" charset="0"/>
              </a:rPr>
              <a:t>Male gender</a:t>
            </a:r>
          </a:p>
          <a:p>
            <a:pPr algn="l" rtl="0"/>
            <a:r>
              <a:rPr lang="en-US" dirty="0">
                <a:latin typeface="Arial" panose="020B0604020202020204" pitchFamily="34" charset="0"/>
                <a:cs typeface="Arial" panose="020B0604020202020204" pitchFamily="34" charset="0"/>
              </a:rPr>
              <a:t>Men have a greater risk of heart attack than women do, and men have attacks earlier in life.</a:t>
            </a:r>
          </a:p>
          <a:p>
            <a:pPr algn="l" rtl="0">
              <a:buFont typeface="Wingdings" panose="05000000000000000000" pitchFamily="2" charset="2"/>
              <a:buChar char="q"/>
            </a:pPr>
            <a:r>
              <a:rPr lang="en-US" b="1" dirty="0">
                <a:solidFill>
                  <a:srgbClr val="C00000"/>
                </a:solidFill>
                <a:latin typeface="Arial" panose="020B0604020202020204" pitchFamily="34" charset="0"/>
                <a:cs typeface="Arial" panose="020B0604020202020204" pitchFamily="34" charset="0"/>
              </a:rPr>
              <a:t>Heredity (including race)</a:t>
            </a:r>
          </a:p>
          <a:p>
            <a:pPr algn="l" rtl="0"/>
            <a:r>
              <a:rPr lang="en-US" dirty="0">
                <a:latin typeface="Arial" panose="020B0604020202020204" pitchFamily="34" charset="0"/>
                <a:cs typeface="Arial" panose="020B0604020202020204" pitchFamily="34" charset="0"/>
              </a:rPr>
              <a:t>Children of parents with heart disease are more likely to develop heart disease themselves. family history of a premature MI (defined as MI before age </a:t>
            </a:r>
            <a:r>
              <a:rPr lang="en-US" dirty="0">
                <a:solidFill>
                  <a:srgbClr val="002060"/>
                </a:solidFill>
                <a:latin typeface="Arial" panose="020B0604020202020204" pitchFamily="34" charset="0"/>
                <a:cs typeface="Arial" panose="020B0604020202020204" pitchFamily="34" charset="0"/>
              </a:rPr>
              <a:t>55 years in men </a:t>
            </a:r>
            <a:r>
              <a:rPr lang="en-US" dirty="0">
                <a:latin typeface="Arial" panose="020B0604020202020204" pitchFamily="34" charset="0"/>
                <a:cs typeface="Arial" panose="020B0604020202020204" pitchFamily="34" charset="0"/>
              </a:rPr>
              <a:t>and </a:t>
            </a:r>
            <a:r>
              <a:rPr lang="en-US" dirty="0">
                <a:solidFill>
                  <a:srgbClr val="002060"/>
                </a:solidFill>
                <a:latin typeface="Arial" panose="020B0604020202020204" pitchFamily="34" charset="0"/>
                <a:cs typeface="Arial" panose="020B0604020202020204" pitchFamily="34" charset="0"/>
              </a:rPr>
              <a:t>65 years in women</a:t>
            </a:r>
            <a:r>
              <a:rPr lang="en-US" dirty="0">
                <a:latin typeface="Arial" panose="020B0604020202020204" pitchFamily="34" charset="0"/>
                <a:cs typeface="Arial" panose="020B0604020202020204" pitchFamily="34" charset="0"/>
              </a:rPr>
              <a:t>).</a:t>
            </a:r>
          </a:p>
          <a:p>
            <a:pPr algn="l" rtl="0"/>
            <a:endParaRPr lang="en-US" dirty="0"/>
          </a:p>
          <a:p>
            <a:pPr marL="0" indent="0" algn="l" rtl="0">
              <a:buNone/>
            </a:pPr>
            <a:endParaRPr lang="en-US" b="0" i="0" dirty="0">
              <a:solidFill>
                <a:srgbClr val="222328"/>
              </a:solidFill>
              <a:effectLst/>
              <a:latin typeface="Montserrat"/>
            </a:endParaRPr>
          </a:p>
        </p:txBody>
      </p:sp>
      <p:sp>
        <p:nvSpPr>
          <p:cNvPr id="4" name="Date Placeholder 3"/>
          <p:cNvSpPr>
            <a:spLocks noGrp="1"/>
          </p:cNvSpPr>
          <p:nvPr>
            <p:ph type="dt" sz="half" idx="10"/>
          </p:nvPr>
        </p:nvSpPr>
        <p:spPr/>
        <p:txBody>
          <a:bodyPr/>
          <a:lstStyle/>
          <a:p>
            <a:fld id="{838CE6C6-B98C-4BDC-BD17-A5BF5ECFFDA3}" type="datetime1">
              <a:rPr lang="en-US" smtClean="0"/>
              <a:t>1/27/2019</a:t>
            </a:fld>
            <a:endParaRPr lang="ar-SA"/>
          </a:p>
        </p:txBody>
      </p:sp>
      <p:sp>
        <p:nvSpPr>
          <p:cNvPr id="5" name="Slide Number Placeholder 4"/>
          <p:cNvSpPr>
            <a:spLocks noGrp="1"/>
          </p:cNvSpPr>
          <p:nvPr>
            <p:ph type="sldNum" sz="quarter" idx="12"/>
          </p:nvPr>
        </p:nvSpPr>
        <p:spPr/>
        <p:txBody>
          <a:bodyPr/>
          <a:lstStyle/>
          <a:p>
            <a:fld id="{01F70EBD-FCF5-4B4A-B29B-28DCB9988974}" type="slidenum">
              <a:rPr lang="ar-SA" smtClean="0"/>
              <a:t>5</a:t>
            </a:fld>
            <a:endParaRPr lang="ar-SA"/>
          </a:p>
        </p:txBody>
      </p:sp>
    </p:spTree>
    <p:extLst>
      <p:ext uri="{BB962C8B-B14F-4D97-AF65-F5344CB8AC3E}">
        <p14:creationId xmlns:p14="http://schemas.microsoft.com/office/powerpoint/2010/main" val="1567204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100" y="365125"/>
            <a:ext cx="11709400" cy="1325563"/>
          </a:xfrm>
        </p:spPr>
        <p:txBody>
          <a:bodyPr>
            <a:normAutofit/>
          </a:bodyPr>
          <a:lstStyle/>
          <a:p>
            <a:pPr algn="l" rtl="0"/>
            <a:r>
              <a:rPr lang="en-US" sz="3600" b="0" i="0" dirty="0">
                <a:solidFill>
                  <a:srgbClr val="C00000"/>
                </a:solidFill>
                <a:effectLst/>
                <a:latin typeface="Arial" panose="020B0604020202020204" pitchFamily="34" charset="0"/>
                <a:cs typeface="Arial" panose="020B0604020202020204" pitchFamily="34" charset="0"/>
              </a:rPr>
              <a:t>Major Risk Factors you can </a:t>
            </a:r>
            <a:r>
              <a:rPr lang="en-US" sz="3600" b="1" i="0" dirty="0">
                <a:solidFill>
                  <a:srgbClr val="C00000"/>
                </a:solidFill>
                <a:effectLst/>
                <a:latin typeface="Arial" panose="020B0604020202020204" pitchFamily="34" charset="0"/>
                <a:cs typeface="Arial" panose="020B0604020202020204" pitchFamily="34" charset="0"/>
              </a:rPr>
              <a:t>Modify</a:t>
            </a:r>
            <a:r>
              <a:rPr lang="en-US" sz="3600" b="0" i="0" dirty="0">
                <a:solidFill>
                  <a:srgbClr val="C00000"/>
                </a:solidFill>
                <a:effectLst/>
                <a:latin typeface="Arial" panose="020B0604020202020204" pitchFamily="34" charset="0"/>
                <a:cs typeface="Arial" panose="020B0604020202020204" pitchFamily="34" charset="0"/>
              </a:rPr>
              <a:t>, </a:t>
            </a:r>
            <a:r>
              <a:rPr lang="en-US" sz="3600" b="1" i="0" dirty="0">
                <a:solidFill>
                  <a:srgbClr val="C00000"/>
                </a:solidFill>
                <a:effectLst/>
                <a:latin typeface="Arial" panose="020B0604020202020204" pitchFamily="34" charset="0"/>
                <a:cs typeface="Arial" panose="020B0604020202020204" pitchFamily="34" charset="0"/>
              </a:rPr>
              <a:t>Treat</a:t>
            </a:r>
            <a:r>
              <a:rPr lang="en-US" sz="3600" b="0" i="0" dirty="0">
                <a:solidFill>
                  <a:srgbClr val="C00000"/>
                </a:solidFill>
                <a:effectLst/>
                <a:latin typeface="Arial" panose="020B0604020202020204" pitchFamily="34" charset="0"/>
                <a:cs typeface="Arial" panose="020B0604020202020204" pitchFamily="34" charset="0"/>
              </a:rPr>
              <a:t> or </a:t>
            </a:r>
            <a:r>
              <a:rPr lang="en-US" sz="3600" b="1" i="0" dirty="0">
                <a:solidFill>
                  <a:srgbClr val="C00000"/>
                </a:solidFill>
                <a:effectLst/>
                <a:latin typeface="Arial" panose="020B0604020202020204" pitchFamily="34" charset="0"/>
                <a:cs typeface="Arial" panose="020B0604020202020204" pitchFamily="34" charset="0"/>
              </a:rPr>
              <a:t>Control</a:t>
            </a:r>
            <a:r>
              <a:rPr lang="en-US" sz="3600" b="0" i="0" dirty="0">
                <a:solidFill>
                  <a:srgbClr val="C00000"/>
                </a:solidFill>
                <a:effectLst/>
                <a:latin typeface="Arial" panose="020B0604020202020204" pitchFamily="34" charset="0"/>
                <a:cs typeface="Arial" panose="020B0604020202020204" pitchFamily="34" charset="0"/>
              </a:rPr>
              <a:t/>
            </a:r>
            <a:br>
              <a:rPr lang="en-US" sz="3600" b="0" i="0" dirty="0">
                <a:solidFill>
                  <a:srgbClr val="C00000"/>
                </a:solidFill>
                <a:effectLst/>
                <a:latin typeface="Arial" panose="020B0604020202020204" pitchFamily="34" charset="0"/>
                <a:cs typeface="Arial" panose="020B0604020202020204" pitchFamily="34" charset="0"/>
              </a:rPr>
            </a:br>
            <a:endParaRPr lang="ar-SA" sz="3600" dirty="0">
              <a:solidFill>
                <a:srgbClr val="C0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9783" y="1825624"/>
            <a:ext cx="11258026" cy="4810067"/>
          </a:xfrm>
        </p:spPr>
        <p:txBody>
          <a:bodyPr/>
          <a:lstStyle/>
          <a:p>
            <a:pPr marL="0" indent="0" algn="l" rtl="0">
              <a:buNone/>
            </a:pPr>
            <a:r>
              <a:rPr lang="en-US" b="1" i="0" dirty="0">
                <a:solidFill>
                  <a:srgbClr val="C00000"/>
                </a:solidFill>
                <a:effectLst/>
                <a:latin typeface="Arial" panose="020B0604020202020204" pitchFamily="34" charset="0"/>
                <a:cs typeface="Arial" panose="020B0604020202020204" pitchFamily="34" charset="0"/>
              </a:rPr>
              <a:t>Tobacco Smoke:</a:t>
            </a:r>
          </a:p>
          <a:p>
            <a:pPr algn="l" rtl="0"/>
            <a:r>
              <a:rPr lang="en-US" b="0" i="0" dirty="0">
                <a:solidFill>
                  <a:srgbClr val="222328"/>
                </a:solidFill>
                <a:effectLst/>
                <a:latin typeface="Arial" panose="020B0604020202020204" pitchFamily="34" charset="0"/>
                <a:cs typeface="Arial" panose="020B0604020202020204" pitchFamily="34" charset="0"/>
              </a:rPr>
              <a:t>The risk that smokers will develop coronary heart disease is much higher than that for nonsmokers.</a:t>
            </a:r>
          </a:p>
          <a:p>
            <a:pPr algn="l" rtl="0"/>
            <a:r>
              <a:rPr lang="en-US" b="0" i="0" dirty="0">
                <a:solidFill>
                  <a:srgbClr val="222328"/>
                </a:solidFill>
                <a:effectLst/>
                <a:latin typeface="Arial" panose="020B0604020202020204" pitchFamily="34" charset="0"/>
                <a:cs typeface="Arial" panose="020B0604020202020204" pitchFamily="34" charset="0"/>
              </a:rPr>
              <a:t>Cigarette smoking is a powerful independent risk factor for sudden cardiac death in patients with coronary heart disease.</a:t>
            </a:r>
          </a:p>
          <a:p>
            <a:pPr marL="0" indent="0" algn="l" rtl="0">
              <a:buNone/>
            </a:pPr>
            <a:r>
              <a:rPr lang="en-US" dirty="0">
                <a:solidFill>
                  <a:srgbClr val="C00000"/>
                </a:solidFill>
                <a:latin typeface="Arial" panose="020B0604020202020204" pitchFamily="34" charset="0"/>
                <a:cs typeface="Arial" panose="020B0604020202020204" pitchFamily="34" charset="0"/>
              </a:rPr>
              <a:t>Causing:</a:t>
            </a:r>
          </a:p>
          <a:p>
            <a:pPr algn="l" rtl="0">
              <a:buFont typeface="Wingdings" panose="05000000000000000000" pitchFamily="2" charset="2"/>
              <a:buChar char="v"/>
            </a:pPr>
            <a:r>
              <a:rPr lang="en-US" sz="2000" b="0" i="0" dirty="0">
                <a:solidFill>
                  <a:srgbClr val="002060"/>
                </a:solidFill>
                <a:effectLst/>
                <a:latin typeface="Arial" panose="020B0604020202020204" pitchFamily="34" charset="0"/>
                <a:cs typeface="Arial" panose="020B0604020202020204" pitchFamily="34" charset="0"/>
              </a:rPr>
              <a:t>Mechanical damage of endothelium and atherosclerosis</a:t>
            </a:r>
          </a:p>
          <a:p>
            <a:pPr algn="l" rtl="0">
              <a:buFont typeface="Wingdings" panose="05000000000000000000" pitchFamily="2" charset="2"/>
              <a:buChar char="v"/>
            </a:pPr>
            <a:r>
              <a:rPr lang="en-US" sz="2000" dirty="0">
                <a:solidFill>
                  <a:srgbClr val="002060"/>
                </a:solidFill>
                <a:latin typeface="Arial" panose="020B0604020202020204" pitchFamily="34" charset="0"/>
                <a:cs typeface="Arial" panose="020B0604020202020204" pitchFamily="34" charset="0"/>
              </a:rPr>
              <a:t>Increase coagulability state as increase in fibrinogen level</a:t>
            </a:r>
          </a:p>
          <a:p>
            <a:pPr algn="l" rtl="0">
              <a:buFont typeface="Wingdings" panose="05000000000000000000" pitchFamily="2" charset="2"/>
              <a:buChar char="v"/>
            </a:pPr>
            <a:r>
              <a:rPr lang="en-US" sz="2000" dirty="0" err="1">
                <a:solidFill>
                  <a:srgbClr val="002060"/>
                </a:solidFill>
                <a:latin typeface="Arial" panose="020B0604020202020204" pitchFamily="34" charset="0"/>
                <a:cs typeface="Arial" panose="020B0604020202020204" pitchFamily="34" charset="0"/>
              </a:rPr>
              <a:t>Polythycaemia</a:t>
            </a:r>
            <a:r>
              <a:rPr lang="en-US" sz="2000" dirty="0">
                <a:solidFill>
                  <a:srgbClr val="002060"/>
                </a:solidFill>
                <a:latin typeface="Arial" panose="020B0604020202020204" pitchFamily="34" charset="0"/>
                <a:cs typeface="Arial" panose="020B0604020202020204" pitchFamily="34" charset="0"/>
              </a:rPr>
              <a:t> and so increase blood viscosity</a:t>
            </a:r>
          </a:p>
          <a:p>
            <a:pPr algn="l" rtl="0">
              <a:buFont typeface="Wingdings" panose="05000000000000000000" pitchFamily="2" charset="2"/>
              <a:buChar char="v"/>
            </a:pPr>
            <a:r>
              <a:rPr lang="en-US" sz="2000" b="0" i="0" dirty="0">
                <a:solidFill>
                  <a:srgbClr val="002060"/>
                </a:solidFill>
                <a:effectLst/>
                <a:latin typeface="Arial" panose="020B0604020202020204" pitchFamily="34" charset="0"/>
                <a:cs typeface="Arial" panose="020B0604020202020204" pitchFamily="34" charset="0"/>
              </a:rPr>
              <a:t>Increase LDL, decrease HDL and increase triglycerides</a:t>
            </a:r>
          </a:p>
        </p:txBody>
      </p:sp>
      <p:sp>
        <p:nvSpPr>
          <p:cNvPr id="4" name="Date Placeholder 3"/>
          <p:cNvSpPr>
            <a:spLocks noGrp="1"/>
          </p:cNvSpPr>
          <p:nvPr>
            <p:ph type="dt" sz="half" idx="10"/>
          </p:nvPr>
        </p:nvSpPr>
        <p:spPr/>
        <p:txBody>
          <a:bodyPr/>
          <a:lstStyle/>
          <a:p>
            <a:fld id="{E1A66F41-23E5-4EFA-B9D5-94C534BD2020}" type="datetime1">
              <a:rPr lang="en-US" smtClean="0"/>
              <a:t>1/27/2019</a:t>
            </a:fld>
            <a:endParaRPr lang="ar-SA"/>
          </a:p>
        </p:txBody>
      </p:sp>
      <p:sp>
        <p:nvSpPr>
          <p:cNvPr id="5" name="Slide Number Placeholder 4"/>
          <p:cNvSpPr>
            <a:spLocks noGrp="1"/>
          </p:cNvSpPr>
          <p:nvPr>
            <p:ph type="sldNum" sz="quarter" idx="12"/>
          </p:nvPr>
        </p:nvSpPr>
        <p:spPr/>
        <p:txBody>
          <a:bodyPr/>
          <a:lstStyle/>
          <a:p>
            <a:fld id="{01F70EBD-FCF5-4B4A-B29B-28DCB9988974}" type="slidenum">
              <a:rPr lang="ar-SA" smtClean="0"/>
              <a:t>6</a:t>
            </a:fld>
            <a:endParaRPr lang="ar-SA"/>
          </a:p>
        </p:txBody>
      </p:sp>
    </p:spTree>
    <p:extLst>
      <p:ext uri="{BB962C8B-B14F-4D97-AF65-F5344CB8AC3E}">
        <p14:creationId xmlns:p14="http://schemas.microsoft.com/office/powerpoint/2010/main" val="1351347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1000"/>
                                        <p:tgtEl>
                                          <p:spTgt spid="3">
                                            <p:txEl>
                                              <p:pRg st="5" end="5"/>
                                            </p:txEl>
                                          </p:spTgt>
                                        </p:tgtEl>
                                      </p:cBhvr>
                                    </p:animEffect>
                                    <p:anim calcmode="lin" valueType="num">
                                      <p:cBhvr>
                                        <p:cTn id="1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1000"/>
                                        <p:tgtEl>
                                          <p:spTgt spid="3">
                                            <p:txEl>
                                              <p:pRg st="6" end="6"/>
                                            </p:txEl>
                                          </p:spTgt>
                                        </p:tgtEl>
                                      </p:cBhvr>
                                    </p:animEffect>
                                    <p:anim calcmode="lin" valueType="num">
                                      <p:cBhvr>
                                        <p:cTn id="2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6" end="6"/>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1000"/>
                                        <p:tgtEl>
                                          <p:spTgt spid="3">
                                            <p:txEl>
                                              <p:pRg st="7" end="7"/>
                                            </p:txEl>
                                          </p:spTgt>
                                        </p:tgtEl>
                                      </p:cBhvr>
                                    </p:animEffect>
                                    <p:anim calcmode="lin" valueType="num">
                                      <p:cBhvr>
                                        <p:cTn id="2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43558"/>
          </a:xfrm>
        </p:spPr>
        <p:txBody>
          <a:bodyPr>
            <a:normAutofit fontScale="90000"/>
          </a:bodyPr>
          <a:lstStyle/>
          <a:p>
            <a:pPr algn="l" rtl="0"/>
            <a:r>
              <a:rPr lang="en-US" b="1" dirty="0">
                <a:solidFill>
                  <a:srgbClr val="C00000"/>
                </a:solidFill>
                <a:latin typeface="Arial" panose="020B0604020202020204" pitchFamily="34" charset="0"/>
                <a:cs typeface="Arial" panose="020B0604020202020204" pitchFamily="34" charset="0"/>
              </a:rPr>
              <a:t>High Blood Cholesterol</a:t>
            </a:r>
            <a:r>
              <a:rPr lang="en-US" dirty="0"/>
              <a:t/>
            </a:r>
            <a:br>
              <a:rPr lang="en-US" dirty="0"/>
            </a:br>
            <a:endParaRPr lang="ar-SA" dirty="0"/>
          </a:p>
        </p:txBody>
      </p:sp>
      <p:sp>
        <p:nvSpPr>
          <p:cNvPr id="3" name="Content Placeholder 2"/>
          <p:cNvSpPr>
            <a:spLocks noGrp="1"/>
          </p:cNvSpPr>
          <p:nvPr>
            <p:ph idx="1"/>
          </p:nvPr>
        </p:nvSpPr>
        <p:spPr>
          <a:xfrm>
            <a:off x="478172" y="1249960"/>
            <a:ext cx="11207692" cy="5417539"/>
          </a:xfrm>
        </p:spPr>
        <p:txBody>
          <a:bodyPr>
            <a:normAutofit/>
          </a:bodyPr>
          <a:lstStyle/>
          <a:p>
            <a:pPr algn="l" rtl="0"/>
            <a:r>
              <a:rPr lang="en-US" sz="2600" b="1" dirty="0">
                <a:solidFill>
                  <a:srgbClr val="C00000"/>
                </a:solidFill>
                <a:latin typeface="Arial" panose="020B0604020202020204" pitchFamily="34" charset="0"/>
                <a:cs typeface="Arial" panose="020B0604020202020204" pitchFamily="34" charset="0"/>
              </a:rPr>
              <a:t>Low-density-lipoprotein (LDL) cholesterol </a:t>
            </a:r>
            <a:r>
              <a:rPr lang="en-US" sz="2600" b="1" dirty="0">
                <a:latin typeface="Arial" panose="020B0604020202020204" pitchFamily="34" charset="0"/>
                <a:cs typeface="Arial" panose="020B0604020202020204" pitchFamily="34" charset="0"/>
              </a:rPr>
              <a:t>= “bad” cholesterol </a:t>
            </a:r>
            <a:r>
              <a:rPr lang="en-US" sz="2600" dirty="0">
                <a:latin typeface="Arial" panose="020B0604020202020204" pitchFamily="34" charset="0"/>
                <a:cs typeface="Arial" panose="020B0604020202020204" pitchFamily="34" charset="0"/>
              </a:rPr>
              <a:t/>
            </a:r>
            <a:br>
              <a:rPr lang="en-US" sz="2600" dirty="0">
                <a:latin typeface="Arial" panose="020B0604020202020204" pitchFamily="34" charset="0"/>
                <a:cs typeface="Arial" panose="020B0604020202020204" pitchFamily="34" charset="0"/>
              </a:rPr>
            </a:br>
            <a:r>
              <a:rPr lang="en-US" sz="2600" dirty="0">
                <a:latin typeface="Arial" panose="020B0604020202020204" pitchFamily="34" charset="0"/>
                <a:cs typeface="Arial" panose="020B0604020202020204" pitchFamily="34" charset="0"/>
              </a:rPr>
              <a:t>A low LDL cholesterol level is considered good. Lifestyle factors, such as a diet high in saturated and trans fats, can raise LDL cholesterol.</a:t>
            </a:r>
          </a:p>
          <a:p>
            <a:pPr algn="l" rtl="0"/>
            <a:r>
              <a:rPr lang="en-US" sz="2600" b="1" dirty="0">
                <a:solidFill>
                  <a:srgbClr val="C00000"/>
                </a:solidFill>
                <a:latin typeface="Arial" panose="020B0604020202020204" pitchFamily="34" charset="0"/>
                <a:cs typeface="Arial" panose="020B0604020202020204" pitchFamily="34" charset="0"/>
              </a:rPr>
              <a:t>High-density-lipoprotein (HDL) cholesterol </a:t>
            </a:r>
            <a:r>
              <a:rPr lang="en-US" sz="2600" b="1" dirty="0">
                <a:latin typeface="Arial" panose="020B0604020202020204" pitchFamily="34" charset="0"/>
                <a:cs typeface="Arial" panose="020B0604020202020204" pitchFamily="34" charset="0"/>
              </a:rPr>
              <a:t>= “good” cholesterol </a:t>
            </a:r>
            <a:r>
              <a:rPr lang="en-US" sz="2600" dirty="0">
                <a:latin typeface="Arial" panose="020B0604020202020204" pitchFamily="34" charset="0"/>
                <a:cs typeface="Arial" panose="020B0604020202020204" pitchFamily="34" charset="0"/>
              </a:rPr>
              <a:t/>
            </a:r>
            <a:br>
              <a:rPr lang="en-US" sz="2600" dirty="0">
                <a:latin typeface="Arial" panose="020B0604020202020204" pitchFamily="34" charset="0"/>
                <a:cs typeface="Arial" panose="020B0604020202020204" pitchFamily="34" charset="0"/>
              </a:rPr>
            </a:br>
            <a:r>
              <a:rPr lang="en-US" sz="2600" dirty="0">
                <a:latin typeface="Arial" panose="020B0604020202020204" pitchFamily="34" charset="0"/>
                <a:cs typeface="Arial" panose="020B0604020202020204" pitchFamily="34" charset="0"/>
              </a:rPr>
              <a:t>Higher levels are typically better. Low HDL cholesterol increases risk of heart disease. Genetic factors, Type 2 diabetes, smoking, being overweight and being sedentary can all result in lower HDL cholesterol.</a:t>
            </a:r>
          </a:p>
          <a:p>
            <a:pPr algn="l" rtl="0"/>
            <a:r>
              <a:rPr lang="en-US" sz="2600" b="1" dirty="0">
                <a:solidFill>
                  <a:srgbClr val="C00000"/>
                </a:solidFill>
                <a:latin typeface="Arial" panose="020B0604020202020204" pitchFamily="34" charset="0"/>
                <a:cs typeface="Arial" panose="020B0604020202020204" pitchFamily="34" charset="0"/>
              </a:rPr>
              <a:t>Triglycerides</a:t>
            </a:r>
            <a:r>
              <a:rPr lang="en-US" sz="2600" b="1" dirty="0">
                <a:latin typeface="Arial" panose="020B0604020202020204" pitchFamily="34" charset="0"/>
                <a:cs typeface="Arial" panose="020B0604020202020204" pitchFamily="34" charset="0"/>
              </a:rPr>
              <a:t> </a:t>
            </a:r>
            <a:r>
              <a:rPr lang="en-US" sz="2600" dirty="0">
                <a:latin typeface="Arial" panose="020B0604020202020204" pitchFamily="34" charset="0"/>
                <a:cs typeface="Arial" panose="020B0604020202020204" pitchFamily="34" charset="0"/>
              </a:rPr>
              <a:t/>
            </a:r>
            <a:br>
              <a:rPr lang="en-US" sz="2600" dirty="0">
                <a:latin typeface="Arial" panose="020B0604020202020204" pitchFamily="34" charset="0"/>
                <a:cs typeface="Arial" panose="020B0604020202020204" pitchFamily="34" charset="0"/>
              </a:rPr>
            </a:br>
            <a:r>
              <a:rPr lang="en-US" sz="2600" dirty="0" err="1">
                <a:latin typeface="Arial" panose="020B0604020202020204" pitchFamily="34" charset="0"/>
                <a:cs typeface="Arial" panose="020B0604020202020204" pitchFamily="34" charset="0"/>
              </a:rPr>
              <a:t>Triglycerides</a:t>
            </a:r>
            <a:r>
              <a:rPr lang="en-US" sz="2600" dirty="0">
                <a:latin typeface="Arial" panose="020B0604020202020204" pitchFamily="34" charset="0"/>
                <a:cs typeface="Arial" panose="020B0604020202020204" pitchFamily="34" charset="0"/>
              </a:rPr>
              <a:t> are the most common type of fat in the body. A high triglyceride level combined with low HDL cholesterol or high LDL cholesterol is associated with atherosclerosis, which is the buildup of fatty deposits inside artery walls that increases the risk for heart attack and stroke.</a:t>
            </a:r>
          </a:p>
          <a:p>
            <a:pPr algn="l" rtl="0"/>
            <a:endParaRPr lang="en-US" dirty="0"/>
          </a:p>
          <a:p>
            <a:pPr algn="l" rtl="0"/>
            <a:endParaRPr lang="ar-SA" dirty="0"/>
          </a:p>
        </p:txBody>
      </p:sp>
      <p:sp>
        <p:nvSpPr>
          <p:cNvPr id="4" name="Date Placeholder 3"/>
          <p:cNvSpPr>
            <a:spLocks noGrp="1"/>
          </p:cNvSpPr>
          <p:nvPr>
            <p:ph type="dt" sz="half" idx="10"/>
          </p:nvPr>
        </p:nvSpPr>
        <p:spPr/>
        <p:txBody>
          <a:bodyPr/>
          <a:lstStyle/>
          <a:p>
            <a:fld id="{C4D50CA5-AD0C-4C94-8E09-F4CB97004570}" type="datetime1">
              <a:rPr lang="en-US" smtClean="0"/>
              <a:t>1/27/2019</a:t>
            </a:fld>
            <a:endParaRPr lang="ar-SA"/>
          </a:p>
        </p:txBody>
      </p:sp>
      <p:sp>
        <p:nvSpPr>
          <p:cNvPr id="5" name="Slide Number Placeholder 4"/>
          <p:cNvSpPr>
            <a:spLocks noGrp="1"/>
          </p:cNvSpPr>
          <p:nvPr>
            <p:ph type="sldNum" sz="quarter" idx="12"/>
          </p:nvPr>
        </p:nvSpPr>
        <p:spPr/>
        <p:txBody>
          <a:bodyPr/>
          <a:lstStyle/>
          <a:p>
            <a:fld id="{01F70EBD-FCF5-4B4A-B29B-28DCB9988974}" type="slidenum">
              <a:rPr lang="ar-SA" smtClean="0"/>
              <a:t>7</a:t>
            </a:fld>
            <a:endParaRPr lang="ar-SA"/>
          </a:p>
        </p:txBody>
      </p:sp>
    </p:spTree>
    <p:extLst>
      <p:ext uri="{BB962C8B-B14F-4D97-AF65-F5344CB8AC3E}">
        <p14:creationId xmlns:p14="http://schemas.microsoft.com/office/powerpoint/2010/main" val="1934741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11727"/>
            <a:ext cx="10515600" cy="780177"/>
          </a:xfrm>
        </p:spPr>
        <p:txBody>
          <a:bodyPr>
            <a:normAutofit fontScale="90000"/>
          </a:bodyPr>
          <a:lstStyle/>
          <a:p>
            <a:pPr algn="l" rtl="0"/>
            <a:r>
              <a:rPr lang="en-US" b="1" dirty="0">
                <a:solidFill>
                  <a:srgbClr val="C00000"/>
                </a:solidFill>
                <a:latin typeface="Arial" panose="020B0604020202020204" pitchFamily="34" charset="0"/>
                <a:cs typeface="Arial" panose="020B0604020202020204" pitchFamily="34" charset="0"/>
              </a:rPr>
              <a:t>High Blood Pressure</a:t>
            </a:r>
            <a:r>
              <a:rPr lang="en-US" dirty="0"/>
              <a:t/>
            </a:r>
            <a:br>
              <a:rPr lang="en-US" dirty="0"/>
            </a:br>
            <a:endParaRPr lang="ar-SA" dirty="0"/>
          </a:p>
        </p:txBody>
      </p:sp>
      <p:sp>
        <p:nvSpPr>
          <p:cNvPr id="3" name="Content Placeholder 2"/>
          <p:cNvSpPr>
            <a:spLocks noGrp="1"/>
          </p:cNvSpPr>
          <p:nvPr>
            <p:ph idx="1"/>
          </p:nvPr>
        </p:nvSpPr>
        <p:spPr>
          <a:xfrm>
            <a:off x="453005" y="1400960"/>
            <a:ext cx="11258025" cy="5234731"/>
          </a:xfrm>
        </p:spPr>
        <p:txBody>
          <a:bodyPr/>
          <a:lstStyle/>
          <a:p>
            <a:pPr algn="l" rtl="0">
              <a:lnSpc>
                <a:spcPct val="100000"/>
              </a:lnSpc>
            </a:pPr>
            <a:r>
              <a:rPr lang="en-US" dirty="0">
                <a:latin typeface="Arial" panose="020B0604020202020204" pitchFamily="34" charset="0"/>
                <a:cs typeface="Arial" panose="020B0604020202020204" pitchFamily="34" charset="0"/>
              </a:rPr>
              <a:t>High blood pressure increases the heart’s workload, causing the heart muscle to thicken and become stiffer.</a:t>
            </a:r>
          </a:p>
          <a:p>
            <a:pPr algn="l" rtl="0">
              <a:lnSpc>
                <a:spcPct val="100000"/>
              </a:lnSpc>
            </a:pPr>
            <a:r>
              <a:rPr lang="en-US" dirty="0">
                <a:latin typeface="Arial" panose="020B0604020202020204" pitchFamily="34" charset="0"/>
                <a:cs typeface="Arial" panose="020B0604020202020204" pitchFamily="34" charset="0"/>
              </a:rPr>
              <a:t>Causing </a:t>
            </a:r>
            <a:r>
              <a:rPr lang="en-US" dirty="0">
                <a:solidFill>
                  <a:srgbClr val="002060"/>
                </a:solidFill>
                <a:latin typeface="Arial" panose="020B0604020202020204" pitchFamily="34" charset="0"/>
                <a:cs typeface="Arial" panose="020B0604020202020204" pitchFamily="34" charset="0"/>
              </a:rPr>
              <a:t>Mechanical damage of endothelium and atherosclerosis</a:t>
            </a:r>
          </a:p>
          <a:p>
            <a:pPr algn="l" rtl="0">
              <a:lnSpc>
                <a:spcPct val="100000"/>
              </a:lnSpc>
            </a:pPr>
            <a:r>
              <a:rPr lang="en-US" dirty="0">
                <a:latin typeface="Arial" panose="020B0604020202020204" pitchFamily="34" charset="0"/>
                <a:cs typeface="Arial" panose="020B0604020202020204" pitchFamily="34" charset="0"/>
              </a:rPr>
              <a:t>When high blood pressure is present alongside obesity, smoking, high blood cholesterol levels or diabetes, the risk of heart attack or stroke increases even more.</a:t>
            </a:r>
          </a:p>
          <a:p>
            <a:pPr algn="l" rtl="0"/>
            <a:r>
              <a:rPr lang="en-US" dirty="0">
                <a:solidFill>
                  <a:srgbClr val="000000"/>
                </a:solidFill>
                <a:latin typeface="Helvetica Neue"/>
              </a:rPr>
              <a:t>In patients </a:t>
            </a:r>
            <a:r>
              <a:rPr lang="en-US" dirty="0">
                <a:solidFill>
                  <a:srgbClr val="002060"/>
                </a:solidFill>
                <a:latin typeface="Helvetica Neue"/>
              </a:rPr>
              <a:t>&lt;50 years </a:t>
            </a:r>
            <a:r>
              <a:rPr lang="en-US" dirty="0">
                <a:solidFill>
                  <a:srgbClr val="000000"/>
                </a:solidFill>
                <a:latin typeface="Helvetica Neue"/>
              </a:rPr>
              <a:t>of age, </a:t>
            </a:r>
            <a:r>
              <a:rPr lang="en-US" dirty="0">
                <a:solidFill>
                  <a:srgbClr val="002060"/>
                </a:solidFill>
                <a:latin typeface="Helvetica Neue"/>
              </a:rPr>
              <a:t>diastolic blood pressure </a:t>
            </a:r>
            <a:r>
              <a:rPr lang="en-US" dirty="0">
                <a:solidFill>
                  <a:srgbClr val="000000"/>
                </a:solidFill>
                <a:latin typeface="Helvetica Neue"/>
              </a:rPr>
              <a:t>was the strongest predictor of CHD risk.</a:t>
            </a:r>
          </a:p>
          <a:p>
            <a:pPr algn="l" rtl="0"/>
            <a:r>
              <a:rPr lang="en-US" dirty="0">
                <a:solidFill>
                  <a:srgbClr val="000000"/>
                </a:solidFill>
                <a:latin typeface="Helvetica Neue"/>
              </a:rPr>
              <a:t>In patients </a:t>
            </a:r>
            <a:r>
              <a:rPr lang="en-US" dirty="0">
                <a:solidFill>
                  <a:srgbClr val="002060"/>
                </a:solidFill>
                <a:latin typeface="Helvetica Neue"/>
              </a:rPr>
              <a:t>≥60 years </a:t>
            </a:r>
            <a:r>
              <a:rPr lang="en-US" dirty="0">
                <a:solidFill>
                  <a:srgbClr val="000000"/>
                </a:solidFill>
                <a:latin typeface="Helvetica Neue"/>
              </a:rPr>
              <a:t>of age, </a:t>
            </a:r>
            <a:r>
              <a:rPr lang="en-US" dirty="0">
                <a:solidFill>
                  <a:srgbClr val="002060"/>
                </a:solidFill>
                <a:latin typeface="Helvetica Neue"/>
              </a:rPr>
              <a:t>systolic pressure </a:t>
            </a:r>
            <a:r>
              <a:rPr lang="en-US" dirty="0">
                <a:solidFill>
                  <a:srgbClr val="000000"/>
                </a:solidFill>
                <a:latin typeface="Helvetica Neue"/>
              </a:rPr>
              <a:t>(</a:t>
            </a:r>
            <a:r>
              <a:rPr lang="en-US" dirty="0">
                <a:solidFill>
                  <a:srgbClr val="002060"/>
                </a:solidFill>
                <a:latin typeface="Helvetica Neue"/>
              </a:rPr>
              <a:t>pulse pressure</a:t>
            </a:r>
            <a:r>
              <a:rPr lang="en-US" dirty="0">
                <a:solidFill>
                  <a:srgbClr val="000000"/>
                </a:solidFill>
                <a:latin typeface="Helvetica Neue"/>
              </a:rPr>
              <a:t>) was the strongest predictor.</a:t>
            </a:r>
            <a:endParaRPr lang="ar-SA" dirty="0"/>
          </a:p>
          <a:p>
            <a:pPr algn="l" rtl="0">
              <a:lnSpc>
                <a:spcPct val="100000"/>
              </a:lnSpc>
            </a:pPr>
            <a:endParaRPr lang="en-US"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fld id="{0550BF68-969C-471D-9C07-00C4EFC0947D}" type="datetime1">
              <a:rPr lang="en-US" smtClean="0"/>
              <a:t>1/27/2019</a:t>
            </a:fld>
            <a:endParaRPr lang="ar-SA"/>
          </a:p>
        </p:txBody>
      </p:sp>
      <p:sp>
        <p:nvSpPr>
          <p:cNvPr id="5" name="Slide Number Placeholder 4"/>
          <p:cNvSpPr>
            <a:spLocks noGrp="1"/>
          </p:cNvSpPr>
          <p:nvPr>
            <p:ph type="sldNum" sz="quarter" idx="12"/>
          </p:nvPr>
        </p:nvSpPr>
        <p:spPr/>
        <p:txBody>
          <a:bodyPr/>
          <a:lstStyle/>
          <a:p>
            <a:fld id="{01F70EBD-FCF5-4B4A-B29B-28DCB9988974}" type="slidenum">
              <a:rPr lang="ar-SA" smtClean="0"/>
              <a:t>8</a:t>
            </a:fld>
            <a:endParaRPr lang="ar-SA"/>
          </a:p>
        </p:txBody>
      </p:sp>
    </p:spTree>
    <p:extLst>
      <p:ext uri="{BB962C8B-B14F-4D97-AF65-F5344CB8AC3E}">
        <p14:creationId xmlns:p14="http://schemas.microsoft.com/office/powerpoint/2010/main" val="1922759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3">
            <a:extLst>
              <a:ext uri="{FF2B5EF4-FFF2-40B4-BE49-F238E27FC236}">
                <a16:creationId xmlns:a16="http://schemas.microsoft.com/office/drawing/2014/main" xmlns="" id="{A50F9CFD-5986-47DE-BB4A-E838DA1EE175}"/>
              </a:ext>
            </a:extLst>
          </p:cNvPr>
          <p:cNvSpPr txBox="1">
            <a:spLocks noChangeArrowheads="1"/>
          </p:cNvSpPr>
          <p:nvPr/>
        </p:nvSpPr>
        <p:spPr bwMode="auto">
          <a:xfrm>
            <a:off x="1905000" y="533401"/>
            <a:ext cx="8763000" cy="185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967" tIns="48983" rIns="97967" bIns="48983">
            <a:spAutoFit/>
          </a:bodyPr>
          <a:lstStyle>
            <a:lvl1pPr defTabSz="979488" eaLnBrk="0" hangingPunct="0">
              <a:tabLst>
                <a:tab pos="377825" algn="l"/>
                <a:tab pos="766763" algn="l"/>
                <a:tab pos="957263" algn="l"/>
              </a:tabLst>
              <a:defRPr>
                <a:solidFill>
                  <a:schemeClr val="tx1"/>
                </a:solidFill>
                <a:latin typeface="Arial" panose="020B0604020202020204" pitchFamily="34" charset="0"/>
                <a:cs typeface="Arial" panose="020B0604020202020204" pitchFamily="34" charset="0"/>
              </a:defRPr>
            </a:lvl1pPr>
            <a:lvl2pPr marL="742950" indent="-285750" defTabSz="979488" eaLnBrk="0" hangingPunct="0">
              <a:tabLst>
                <a:tab pos="377825" algn="l"/>
                <a:tab pos="766763" algn="l"/>
                <a:tab pos="957263" algn="l"/>
              </a:tabLst>
              <a:defRPr>
                <a:solidFill>
                  <a:schemeClr val="tx1"/>
                </a:solidFill>
                <a:latin typeface="Arial" panose="020B0604020202020204" pitchFamily="34" charset="0"/>
                <a:cs typeface="Arial" panose="020B0604020202020204" pitchFamily="34" charset="0"/>
              </a:defRPr>
            </a:lvl2pPr>
            <a:lvl3pPr marL="1143000" indent="-228600" defTabSz="979488" eaLnBrk="0" hangingPunct="0">
              <a:tabLst>
                <a:tab pos="377825" algn="l"/>
                <a:tab pos="766763" algn="l"/>
                <a:tab pos="957263" algn="l"/>
              </a:tabLst>
              <a:defRPr>
                <a:solidFill>
                  <a:schemeClr val="tx1"/>
                </a:solidFill>
                <a:latin typeface="Arial" panose="020B0604020202020204" pitchFamily="34" charset="0"/>
                <a:cs typeface="Arial" panose="020B0604020202020204" pitchFamily="34" charset="0"/>
              </a:defRPr>
            </a:lvl3pPr>
            <a:lvl4pPr marL="1600200" indent="-228600" defTabSz="979488" eaLnBrk="0" hangingPunct="0">
              <a:tabLst>
                <a:tab pos="377825" algn="l"/>
                <a:tab pos="766763" algn="l"/>
                <a:tab pos="957263" algn="l"/>
              </a:tabLst>
              <a:defRPr>
                <a:solidFill>
                  <a:schemeClr val="tx1"/>
                </a:solidFill>
                <a:latin typeface="Arial" panose="020B0604020202020204" pitchFamily="34" charset="0"/>
                <a:cs typeface="Arial" panose="020B0604020202020204" pitchFamily="34" charset="0"/>
              </a:defRPr>
            </a:lvl4pPr>
            <a:lvl5pPr marL="2057400" indent="-228600" defTabSz="979488" eaLnBrk="0" hangingPunct="0">
              <a:tabLst>
                <a:tab pos="377825" algn="l"/>
                <a:tab pos="766763" algn="l"/>
                <a:tab pos="957263" algn="l"/>
              </a:tabLst>
              <a:defRPr>
                <a:solidFill>
                  <a:schemeClr val="tx1"/>
                </a:solidFill>
                <a:latin typeface="Arial" panose="020B0604020202020204" pitchFamily="34" charset="0"/>
                <a:cs typeface="Arial" panose="020B0604020202020204" pitchFamily="34" charset="0"/>
              </a:defRPr>
            </a:lvl5pPr>
            <a:lvl6pPr marL="2514600" indent="-228600" defTabSz="979488" eaLnBrk="0" fontAlgn="base" hangingPunct="0">
              <a:spcBef>
                <a:spcPct val="0"/>
              </a:spcBef>
              <a:spcAft>
                <a:spcPct val="0"/>
              </a:spcAft>
              <a:tabLst>
                <a:tab pos="377825" algn="l"/>
                <a:tab pos="766763" algn="l"/>
                <a:tab pos="957263" algn="l"/>
              </a:tabLst>
              <a:defRPr>
                <a:solidFill>
                  <a:schemeClr val="tx1"/>
                </a:solidFill>
                <a:latin typeface="Arial" panose="020B0604020202020204" pitchFamily="34" charset="0"/>
                <a:cs typeface="Arial" panose="020B0604020202020204" pitchFamily="34" charset="0"/>
              </a:defRPr>
            </a:lvl6pPr>
            <a:lvl7pPr marL="2971800" indent="-228600" defTabSz="979488" eaLnBrk="0" fontAlgn="base" hangingPunct="0">
              <a:spcBef>
                <a:spcPct val="0"/>
              </a:spcBef>
              <a:spcAft>
                <a:spcPct val="0"/>
              </a:spcAft>
              <a:tabLst>
                <a:tab pos="377825" algn="l"/>
                <a:tab pos="766763" algn="l"/>
                <a:tab pos="957263" algn="l"/>
              </a:tabLst>
              <a:defRPr>
                <a:solidFill>
                  <a:schemeClr val="tx1"/>
                </a:solidFill>
                <a:latin typeface="Arial" panose="020B0604020202020204" pitchFamily="34" charset="0"/>
                <a:cs typeface="Arial" panose="020B0604020202020204" pitchFamily="34" charset="0"/>
              </a:defRPr>
            </a:lvl7pPr>
            <a:lvl8pPr marL="3429000" indent="-228600" defTabSz="979488" eaLnBrk="0" fontAlgn="base" hangingPunct="0">
              <a:spcBef>
                <a:spcPct val="0"/>
              </a:spcBef>
              <a:spcAft>
                <a:spcPct val="0"/>
              </a:spcAft>
              <a:tabLst>
                <a:tab pos="377825" algn="l"/>
                <a:tab pos="766763" algn="l"/>
                <a:tab pos="957263" algn="l"/>
              </a:tabLst>
              <a:defRPr>
                <a:solidFill>
                  <a:schemeClr val="tx1"/>
                </a:solidFill>
                <a:latin typeface="Arial" panose="020B0604020202020204" pitchFamily="34" charset="0"/>
                <a:cs typeface="Arial" panose="020B0604020202020204" pitchFamily="34" charset="0"/>
              </a:defRPr>
            </a:lvl8pPr>
            <a:lvl9pPr marL="3886200" indent="-228600" defTabSz="979488" eaLnBrk="0" fontAlgn="base" hangingPunct="0">
              <a:spcBef>
                <a:spcPct val="0"/>
              </a:spcBef>
              <a:spcAft>
                <a:spcPct val="0"/>
              </a:spcAft>
              <a:tabLst>
                <a:tab pos="377825" algn="l"/>
                <a:tab pos="766763" algn="l"/>
                <a:tab pos="957263" algn="l"/>
              </a:tabLst>
              <a:defRPr>
                <a:solidFill>
                  <a:schemeClr val="tx1"/>
                </a:solidFill>
                <a:latin typeface="Arial" panose="020B0604020202020204" pitchFamily="34" charset="0"/>
                <a:cs typeface="Arial" panose="020B0604020202020204" pitchFamily="34" charset="0"/>
              </a:defRPr>
            </a:lvl9pPr>
          </a:lstStyle>
          <a:p>
            <a:pPr algn="l" rtl="0" eaLnBrk="1" hangingPunct="1">
              <a:spcBef>
                <a:spcPct val="50000"/>
              </a:spcBef>
            </a:pPr>
            <a:r>
              <a:rPr lang="fr-FR" altLang="fr-FR" b="1" dirty="0"/>
              <a:t>	</a:t>
            </a:r>
            <a:r>
              <a:rPr lang="fr-FR" altLang="fr-FR" b="1" dirty="0" err="1">
                <a:solidFill>
                  <a:srgbClr val="A50021"/>
                </a:solidFill>
              </a:rPr>
              <a:t>What</a:t>
            </a:r>
            <a:r>
              <a:rPr lang="fr-FR" altLang="fr-FR" b="1" dirty="0">
                <a:solidFill>
                  <a:srgbClr val="A50021"/>
                </a:solidFill>
              </a:rPr>
              <a:t> </a:t>
            </a:r>
            <a:r>
              <a:rPr lang="fr-FR" altLang="fr-FR" b="1" dirty="0" err="1">
                <a:solidFill>
                  <a:srgbClr val="A50021"/>
                </a:solidFill>
              </a:rPr>
              <a:t>happens</a:t>
            </a:r>
            <a:r>
              <a:rPr lang="fr-FR" altLang="fr-FR" b="1" dirty="0">
                <a:solidFill>
                  <a:srgbClr val="A50021"/>
                </a:solidFill>
              </a:rPr>
              <a:t> to </a:t>
            </a:r>
            <a:r>
              <a:rPr lang="fr-FR" altLang="fr-FR" b="1" dirty="0" err="1">
                <a:solidFill>
                  <a:srgbClr val="A50021"/>
                </a:solidFill>
              </a:rPr>
              <a:t>blood</a:t>
            </a:r>
            <a:r>
              <a:rPr lang="fr-FR" altLang="fr-FR" b="1" dirty="0">
                <a:solidFill>
                  <a:srgbClr val="A50021"/>
                </a:solidFill>
              </a:rPr>
              <a:t> pressure </a:t>
            </a:r>
            <a:r>
              <a:rPr lang="fr-FR" altLang="fr-FR" b="1" dirty="0" err="1">
                <a:solidFill>
                  <a:srgbClr val="A50021"/>
                </a:solidFill>
              </a:rPr>
              <a:t>with</a:t>
            </a:r>
            <a:r>
              <a:rPr lang="fr-FR" altLang="fr-FR" b="1" dirty="0">
                <a:solidFill>
                  <a:srgbClr val="A50021"/>
                </a:solidFill>
              </a:rPr>
              <a:t> </a:t>
            </a:r>
            <a:r>
              <a:rPr lang="fr-FR" altLang="fr-FR" b="1" dirty="0" err="1">
                <a:solidFill>
                  <a:srgbClr val="A50021"/>
                </a:solidFill>
              </a:rPr>
              <a:t>aging</a:t>
            </a:r>
            <a:r>
              <a:rPr lang="fr-FR" altLang="fr-FR" b="1" dirty="0">
                <a:solidFill>
                  <a:srgbClr val="A50021"/>
                </a:solidFill>
              </a:rPr>
              <a:t>?</a:t>
            </a:r>
            <a:endParaRPr lang="fr-FR" altLang="fr-FR" sz="2000" b="1" dirty="0">
              <a:solidFill>
                <a:srgbClr val="A50021"/>
              </a:solidFill>
            </a:endParaRPr>
          </a:p>
          <a:p>
            <a:pPr algn="l" rtl="0" eaLnBrk="1" hangingPunct="1">
              <a:spcBef>
                <a:spcPct val="50000"/>
              </a:spcBef>
            </a:pPr>
            <a:r>
              <a:rPr lang="fr-FR" altLang="fr-FR" sz="2000" b="1" dirty="0"/>
              <a:t>		</a:t>
            </a:r>
            <a:r>
              <a:rPr lang="fr-FR" altLang="fr-FR" sz="1500" b="1" dirty="0"/>
              <a:t>•	</a:t>
            </a:r>
            <a:r>
              <a:rPr lang="fr-FR" altLang="fr-FR" sz="1500" b="1" dirty="0" err="1">
                <a:solidFill>
                  <a:srgbClr val="000099"/>
                </a:solidFill>
              </a:rPr>
              <a:t>Systolic</a:t>
            </a:r>
            <a:r>
              <a:rPr lang="fr-FR" altLang="fr-FR" sz="1500" b="1" dirty="0">
                <a:solidFill>
                  <a:srgbClr val="000099"/>
                </a:solidFill>
              </a:rPr>
              <a:t> pressure </a:t>
            </a:r>
            <a:r>
              <a:rPr lang="fr-FR" altLang="fr-FR" sz="1500" b="1" dirty="0" err="1">
                <a:solidFill>
                  <a:srgbClr val="000099"/>
                </a:solidFill>
              </a:rPr>
              <a:t>increases</a:t>
            </a:r>
            <a:r>
              <a:rPr lang="fr-FR" altLang="fr-FR" sz="1500" b="1" dirty="0">
                <a:solidFill>
                  <a:srgbClr val="000099"/>
                </a:solidFill>
              </a:rPr>
              <a:t> </a:t>
            </a:r>
            <a:r>
              <a:rPr lang="fr-FR" altLang="fr-FR" sz="1500" b="1" dirty="0" err="1">
                <a:solidFill>
                  <a:srgbClr val="000099"/>
                </a:solidFill>
              </a:rPr>
              <a:t>with</a:t>
            </a:r>
            <a:r>
              <a:rPr lang="fr-FR" altLang="fr-FR" sz="1500" b="1" dirty="0">
                <a:solidFill>
                  <a:srgbClr val="000099"/>
                </a:solidFill>
              </a:rPr>
              <a:t> </a:t>
            </a:r>
            <a:r>
              <a:rPr lang="fr-FR" altLang="fr-FR" sz="1500" b="1" dirty="0" err="1">
                <a:solidFill>
                  <a:srgbClr val="000099"/>
                </a:solidFill>
              </a:rPr>
              <a:t>age</a:t>
            </a:r>
            <a:endParaRPr lang="fr-FR" altLang="fr-FR" sz="1500" b="1" dirty="0">
              <a:solidFill>
                <a:srgbClr val="000099"/>
              </a:solidFill>
            </a:endParaRPr>
          </a:p>
          <a:p>
            <a:pPr algn="l" rtl="0" eaLnBrk="1" hangingPunct="1">
              <a:spcBef>
                <a:spcPct val="50000"/>
              </a:spcBef>
            </a:pPr>
            <a:r>
              <a:rPr lang="fr-FR" altLang="fr-FR" sz="1500" b="1" dirty="0">
                <a:solidFill>
                  <a:srgbClr val="000099"/>
                </a:solidFill>
              </a:rPr>
              <a:t>		•	</a:t>
            </a:r>
            <a:r>
              <a:rPr lang="fr-FR" altLang="fr-FR" sz="1500" b="1" dirty="0" err="1">
                <a:solidFill>
                  <a:srgbClr val="000099"/>
                </a:solidFill>
              </a:rPr>
              <a:t>Diastolic</a:t>
            </a:r>
            <a:r>
              <a:rPr lang="fr-FR" altLang="fr-FR" sz="1500" b="1" dirty="0">
                <a:solidFill>
                  <a:srgbClr val="000099"/>
                </a:solidFill>
              </a:rPr>
              <a:t> pressure </a:t>
            </a:r>
            <a:r>
              <a:rPr lang="fr-FR" altLang="fr-FR" sz="1500" b="1" dirty="0" err="1">
                <a:solidFill>
                  <a:srgbClr val="000099"/>
                </a:solidFill>
              </a:rPr>
              <a:t>increases</a:t>
            </a:r>
            <a:r>
              <a:rPr lang="fr-FR" altLang="fr-FR" sz="1500" b="1" dirty="0">
                <a:solidFill>
                  <a:srgbClr val="000099"/>
                </a:solidFill>
              </a:rPr>
              <a:t> </a:t>
            </a:r>
            <a:r>
              <a:rPr lang="fr-FR" altLang="fr-FR" sz="1500" b="1" dirty="0" err="1">
                <a:solidFill>
                  <a:srgbClr val="000099"/>
                </a:solidFill>
              </a:rPr>
              <a:t>with</a:t>
            </a:r>
            <a:r>
              <a:rPr lang="fr-FR" altLang="fr-FR" sz="1500" b="1" dirty="0">
                <a:solidFill>
                  <a:srgbClr val="000099"/>
                </a:solidFill>
              </a:rPr>
              <a:t> </a:t>
            </a:r>
            <a:r>
              <a:rPr lang="fr-FR" altLang="fr-FR" sz="1500" b="1" dirty="0" err="1">
                <a:solidFill>
                  <a:srgbClr val="000099"/>
                </a:solidFill>
              </a:rPr>
              <a:t>age</a:t>
            </a:r>
            <a:r>
              <a:rPr lang="fr-FR" altLang="fr-FR" sz="1500" b="1" dirty="0">
                <a:solidFill>
                  <a:srgbClr val="000099"/>
                </a:solidFill>
              </a:rPr>
              <a:t> but </a:t>
            </a:r>
            <a:r>
              <a:rPr lang="fr-FR" altLang="fr-FR" sz="1500" b="1" dirty="0" err="1">
                <a:solidFill>
                  <a:srgbClr val="000099"/>
                </a:solidFill>
              </a:rPr>
              <a:t>peaks</a:t>
            </a:r>
            <a:r>
              <a:rPr lang="fr-FR" altLang="fr-FR" sz="1500" b="1" dirty="0">
                <a:solidFill>
                  <a:srgbClr val="000099"/>
                </a:solidFill>
              </a:rPr>
              <a:t> </a:t>
            </a:r>
            <a:r>
              <a:rPr lang="fr-FR" altLang="fr-FR" sz="1500" b="1" dirty="0" err="1">
                <a:solidFill>
                  <a:srgbClr val="000099"/>
                </a:solidFill>
              </a:rPr>
              <a:t>between</a:t>
            </a:r>
            <a:r>
              <a:rPr lang="fr-FR" altLang="fr-FR" sz="1500" b="1" dirty="0">
                <a:solidFill>
                  <a:srgbClr val="000099"/>
                </a:solidFill>
              </a:rPr>
              <a:t> 55 and 60 </a:t>
            </a:r>
            <a:r>
              <a:rPr lang="fr-FR" altLang="fr-FR" sz="1500" b="1" dirty="0" err="1">
                <a:solidFill>
                  <a:srgbClr val="000099"/>
                </a:solidFill>
              </a:rPr>
              <a:t>years</a:t>
            </a:r>
            <a:r>
              <a:rPr lang="fr-FR" altLang="fr-FR" sz="1500" b="1" dirty="0">
                <a:solidFill>
                  <a:srgbClr val="000099"/>
                </a:solidFill>
              </a:rPr>
              <a:t> </a:t>
            </a:r>
            <a:r>
              <a:rPr lang="fr-FR" altLang="fr-FR" sz="1500" b="1" dirty="0" err="1">
                <a:solidFill>
                  <a:srgbClr val="000099"/>
                </a:solidFill>
              </a:rPr>
              <a:t>then</a:t>
            </a:r>
            <a:r>
              <a:rPr lang="fr-FR" altLang="fr-FR" sz="1500" b="1" dirty="0">
                <a:solidFill>
                  <a:srgbClr val="000099"/>
                </a:solidFill>
              </a:rPr>
              <a:t> </a:t>
            </a:r>
          </a:p>
          <a:p>
            <a:pPr algn="l" rtl="0" eaLnBrk="1" hangingPunct="1">
              <a:spcBef>
                <a:spcPct val="50000"/>
              </a:spcBef>
            </a:pPr>
            <a:r>
              <a:rPr lang="fr-FR" altLang="fr-FR" sz="1500" b="1" dirty="0">
                <a:solidFill>
                  <a:srgbClr val="000099"/>
                </a:solidFill>
              </a:rPr>
              <a:t>                  starts  to </a:t>
            </a:r>
            <a:r>
              <a:rPr lang="fr-FR" altLang="fr-FR" sz="1500" b="1" dirty="0" err="1">
                <a:solidFill>
                  <a:srgbClr val="000099"/>
                </a:solidFill>
              </a:rPr>
              <a:t>decrease</a:t>
            </a:r>
            <a:r>
              <a:rPr lang="fr-FR" altLang="fr-FR" sz="1500" b="1" dirty="0">
                <a:solidFill>
                  <a:srgbClr val="000099"/>
                </a:solidFill>
              </a:rPr>
              <a:t>.</a:t>
            </a:r>
          </a:p>
          <a:p>
            <a:pPr algn="l" rtl="0" eaLnBrk="1" hangingPunct="1">
              <a:spcBef>
                <a:spcPct val="50000"/>
              </a:spcBef>
            </a:pPr>
            <a:r>
              <a:rPr lang="fr-FR" altLang="fr-FR" sz="1500" b="1" dirty="0">
                <a:solidFill>
                  <a:srgbClr val="000099"/>
                </a:solidFill>
              </a:rPr>
              <a:t>		•	</a:t>
            </a:r>
            <a:r>
              <a:rPr lang="fr-FR" altLang="fr-FR" sz="1500" b="1" dirty="0" err="1">
                <a:solidFill>
                  <a:srgbClr val="000099"/>
                </a:solidFill>
              </a:rPr>
              <a:t>Arterial</a:t>
            </a:r>
            <a:r>
              <a:rPr lang="fr-FR" altLang="fr-FR" sz="1500" b="1" dirty="0">
                <a:solidFill>
                  <a:srgbClr val="000099"/>
                </a:solidFill>
              </a:rPr>
              <a:t> </a:t>
            </a:r>
            <a:r>
              <a:rPr lang="fr-FR" altLang="fr-FR" sz="1500" b="1" dirty="0" err="1">
                <a:solidFill>
                  <a:srgbClr val="000099"/>
                </a:solidFill>
              </a:rPr>
              <a:t>stiffness</a:t>
            </a:r>
            <a:r>
              <a:rPr lang="fr-FR" altLang="fr-FR" sz="1500" b="1" dirty="0">
                <a:solidFill>
                  <a:srgbClr val="000099"/>
                </a:solidFill>
              </a:rPr>
              <a:t>: cause of </a:t>
            </a:r>
            <a:r>
              <a:rPr lang="fr-FR" altLang="fr-FR" sz="1500" b="1" dirty="0" err="1">
                <a:solidFill>
                  <a:srgbClr val="000099"/>
                </a:solidFill>
              </a:rPr>
              <a:t>elevated</a:t>
            </a:r>
            <a:r>
              <a:rPr lang="fr-FR" altLang="fr-FR" sz="1500" b="1" dirty="0">
                <a:solidFill>
                  <a:srgbClr val="000099"/>
                </a:solidFill>
              </a:rPr>
              <a:t> </a:t>
            </a:r>
            <a:r>
              <a:rPr lang="fr-FR" altLang="fr-FR" sz="1500" b="1" dirty="0" err="1">
                <a:solidFill>
                  <a:srgbClr val="000099"/>
                </a:solidFill>
              </a:rPr>
              <a:t>systolic</a:t>
            </a:r>
            <a:r>
              <a:rPr lang="fr-FR" altLang="fr-FR" sz="1500" b="1" dirty="0">
                <a:solidFill>
                  <a:srgbClr val="000099"/>
                </a:solidFill>
              </a:rPr>
              <a:t> and </a:t>
            </a:r>
            <a:r>
              <a:rPr lang="fr-FR" altLang="fr-FR" sz="1500" b="1" dirty="0" err="1">
                <a:solidFill>
                  <a:srgbClr val="000099"/>
                </a:solidFill>
              </a:rPr>
              <a:t>lower</a:t>
            </a:r>
            <a:r>
              <a:rPr lang="fr-FR" altLang="fr-FR" sz="1500" b="1" dirty="0">
                <a:solidFill>
                  <a:srgbClr val="000099"/>
                </a:solidFill>
              </a:rPr>
              <a:t> </a:t>
            </a:r>
            <a:r>
              <a:rPr lang="fr-FR" altLang="fr-FR" sz="1500" b="1" dirty="0" err="1">
                <a:solidFill>
                  <a:srgbClr val="000099"/>
                </a:solidFill>
              </a:rPr>
              <a:t>diastolic</a:t>
            </a:r>
            <a:r>
              <a:rPr lang="fr-FR" altLang="fr-FR" sz="1500" b="1" dirty="0">
                <a:solidFill>
                  <a:srgbClr val="000099"/>
                </a:solidFill>
              </a:rPr>
              <a:t> pressure </a:t>
            </a:r>
            <a:r>
              <a:rPr lang="fr-FR" altLang="fr-FR" sz="1500" b="1" dirty="0" err="1">
                <a:solidFill>
                  <a:srgbClr val="000099"/>
                </a:solidFill>
              </a:rPr>
              <a:t>with</a:t>
            </a:r>
            <a:r>
              <a:rPr lang="fr-FR" altLang="fr-FR" sz="1500" b="1" dirty="0">
                <a:solidFill>
                  <a:srgbClr val="000099"/>
                </a:solidFill>
              </a:rPr>
              <a:t> </a:t>
            </a:r>
            <a:r>
              <a:rPr lang="fr-FR" altLang="fr-FR" sz="1500" b="1" dirty="0" err="1">
                <a:solidFill>
                  <a:srgbClr val="000099"/>
                </a:solidFill>
              </a:rPr>
              <a:t>aging</a:t>
            </a:r>
            <a:endParaRPr lang="fr-FR" altLang="fr-FR" sz="1500" b="1" dirty="0">
              <a:solidFill>
                <a:srgbClr val="000099"/>
              </a:solidFill>
            </a:endParaRPr>
          </a:p>
        </p:txBody>
      </p:sp>
      <p:grpSp>
        <p:nvGrpSpPr>
          <p:cNvPr id="14339" name="Group 68">
            <a:extLst>
              <a:ext uri="{FF2B5EF4-FFF2-40B4-BE49-F238E27FC236}">
                <a16:creationId xmlns:a16="http://schemas.microsoft.com/office/drawing/2014/main" xmlns="" id="{3562DF88-A641-4EA9-8018-67B011F96083}"/>
              </a:ext>
            </a:extLst>
          </p:cNvPr>
          <p:cNvGrpSpPr>
            <a:grpSpLocks/>
          </p:cNvGrpSpPr>
          <p:nvPr/>
        </p:nvGrpSpPr>
        <p:grpSpPr bwMode="auto">
          <a:xfrm>
            <a:off x="1949450" y="3063876"/>
            <a:ext cx="3511550" cy="3097213"/>
            <a:chOff x="268" y="1930"/>
            <a:chExt cx="2212" cy="1951"/>
          </a:xfrm>
        </p:grpSpPr>
        <p:pic>
          <p:nvPicPr>
            <p:cNvPr id="14361" name="Picture 64">
              <a:extLst>
                <a:ext uri="{FF2B5EF4-FFF2-40B4-BE49-F238E27FC236}">
                  <a16:creationId xmlns:a16="http://schemas.microsoft.com/office/drawing/2014/main" xmlns="" id="{0BDF8636-5210-4D9A-A243-031E402BEE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 y="2138"/>
              <a:ext cx="1852" cy="1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62" name="Text Box 9">
              <a:extLst>
                <a:ext uri="{FF2B5EF4-FFF2-40B4-BE49-F238E27FC236}">
                  <a16:creationId xmlns:a16="http://schemas.microsoft.com/office/drawing/2014/main" xmlns="" id="{9DC281E8-3B8D-4894-A7F4-3F6163FF4262}"/>
                </a:ext>
              </a:extLst>
            </p:cNvPr>
            <p:cNvSpPr txBox="1">
              <a:spLocks noChangeArrowheads="1"/>
            </p:cNvSpPr>
            <p:nvPr/>
          </p:nvSpPr>
          <p:spPr bwMode="auto">
            <a:xfrm>
              <a:off x="1225" y="1930"/>
              <a:ext cx="65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fr-FR" altLang="fr-FR" sz="1400" b="1"/>
                <a:t>Diastolic</a:t>
              </a:r>
              <a:endParaRPr lang="fr-FR" altLang="fr-FR" sz="1100">
                <a:latin typeface="Times" panose="02020603050405020304" pitchFamily="18" charset="0"/>
              </a:endParaRPr>
            </a:p>
          </p:txBody>
        </p:sp>
        <p:sp>
          <p:nvSpPr>
            <p:cNvPr id="14363" name="Text Box 10">
              <a:extLst>
                <a:ext uri="{FF2B5EF4-FFF2-40B4-BE49-F238E27FC236}">
                  <a16:creationId xmlns:a16="http://schemas.microsoft.com/office/drawing/2014/main" xmlns="" id="{8B831571-13B2-4BB3-A5FD-6B31A0892C7C}"/>
                </a:ext>
              </a:extLst>
            </p:cNvPr>
            <p:cNvSpPr txBox="1">
              <a:spLocks noChangeArrowheads="1"/>
            </p:cNvSpPr>
            <p:nvPr/>
          </p:nvSpPr>
          <p:spPr bwMode="auto">
            <a:xfrm>
              <a:off x="649" y="2540"/>
              <a:ext cx="140" cy="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fr-FR" altLang="fr-FR" sz="1100" b="1">
                  <a:solidFill>
                    <a:schemeClr val="bg1"/>
                  </a:solidFill>
                </a:rPr>
                <a:t>4</a:t>
              </a:r>
            </a:p>
            <a:p>
              <a:pPr algn="r" eaLnBrk="1" hangingPunct="1">
                <a:lnSpc>
                  <a:spcPct val="50000"/>
                </a:lnSpc>
                <a:spcBef>
                  <a:spcPct val="50000"/>
                </a:spcBef>
              </a:pPr>
              <a:r>
                <a:rPr lang="fr-FR" altLang="fr-FR" sz="1100" b="1">
                  <a:solidFill>
                    <a:schemeClr val="bg1"/>
                  </a:solidFill>
                </a:rPr>
                <a:t>3</a:t>
              </a:r>
            </a:p>
            <a:p>
              <a:pPr algn="r" eaLnBrk="1" hangingPunct="1">
                <a:lnSpc>
                  <a:spcPct val="160000"/>
                </a:lnSpc>
                <a:spcBef>
                  <a:spcPct val="50000"/>
                </a:spcBef>
              </a:pPr>
              <a:r>
                <a:rPr lang="fr-FR" altLang="fr-FR" sz="1100" b="1">
                  <a:solidFill>
                    <a:schemeClr val="bg1"/>
                  </a:solidFill>
                </a:rPr>
                <a:t>2</a:t>
              </a:r>
            </a:p>
            <a:p>
              <a:pPr algn="r" eaLnBrk="1" hangingPunct="1">
                <a:spcBef>
                  <a:spcPct val="50000"/>
                </a:spcBef>
              </a:pPr>
              <a:r>
                <a:rPr lang="fr-FR" altLang="fr-FR" sz="1100" b="1">
                  <a:solidFill>
                    <a:schemeClr val="bg1"/>
                  </a:solidFill>
                </a:rPr>
                <a:t>1</a:t>
              </a:r>
              <a:endParaRPr lang="fr-FR" altLang="fr-FR" sz="1100">
                <a:solidFill>
                  <a:schemeClr val="bg1"/>
                </a:solidFill>
                <a:latin typeface="Times" panose="02020603050405020304" pitchFamily="18" charset="0"/>
              </a:endParaRPr>
            </a:p>
          </p:txBody>
        </p:sp>
        <p:sp>
          <p:nvSpPr>
            <p:cNvPr id="14364" name="Text Box 11">
              <a:extLst>
                <a:ext uri="{FF2B5EF4-FFF2-40B4-BE49-F238E27FC236}">
                  <a16:creationId xmlns:a16="http://schemas.microsoft.com/office/drawing/2014/main" xmlns="" id="{5B3914A6-B1FC-44A3-AB02-8777F5E368BD}"/>
                </a:ext>
              </a:extLst>
            </p:cNvPr>
            <p:cNvSpPr txBox="1">
              <a:spLocks noChangeArrowheads="1"/>
            </p:cNvSpPr>
            <p:nvPr/>
          </p:nvSpPr>
          <p:spPr bwMode="auto">
            <a:xfrm>
              <a:off x="436" y="2041"/>
              <a:ext cx="228" cy="1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lnSpc>
                  <a:spcPct val="140000"/>
                </a:lnSpc>
                <a:spcBef>
                  <a:spcPct val="50000"/>
                </a:spcBef>
              </a:pPr>
              <a:r>
                <a:rPr lang="fr-FR" altLang="fr-FR" sz="1100" b="1"/>
                <a:t>95</a:t>
              </a:r>
            </a:p>
            <a:p>
              <a:pPr algn="r" eaLnBrk="1" hangingPunct="1">
                <a:lnSpc>
                  <a:spcPct val="140000"/>
                </a:lnSpc>
                <a:spcBef>
                  <a:spcPct val="50000"/>
                </a:spcBef>
              </a:pPr>
              <a:r>
                <a:rPr lang="fr-FR" altLang="fr-FR" sz="1100" b="1"/>
                <a:t>90</a:t>
              </a:r>
            </a:p>
            <a:p>
              <a:pPr algn="r" eaLnBrk="1" hangingPunct="1">
                <a:lnSpc>
                  <a:spcPct val="140000"/>
                </a:lnSpc>
                <a:spcBef>
                  <a:spcPct val="50000"/>
                </a:spcBef>
              </a:pPr>
              <a:r>
                <a:rPr lang="fr-FR" altLang="fr-FR" sz="1100" b="1"/>
                <a:t>85</a:t>
              </a:r>
            </a:p>
            <a:p>
              <a:pPr algn="r" eaLnBrk="1" hangingPunct="1">
                <a:lnSpc>
                  <a:spcPct val="140000"/>
                </a:lnSpc>
                <a:spcBef>
                  <a:spcPct val="50000"/>
                </a:spcBef>
              </a:pPr>
              <a:r>
                <a:rPr lang="fr-FR" altLang="fr-FR" sz="1100" b="1"/>
                <a:t>80</a:t>
              </a:r>
            </a:p>
            <a:p>
              <a:pPr algn="r" eaLnBrk="1" hangingPunct="1">
                <a:lnSpc>
                  <a:spcPct val="140000"/>
                </a:lnSpc>
                <a:spcBef>
                  <a:spcPct val="50000"/>
                </a:spcBef>
              </a:pPr>
              <a:r>
                <a:rPr lang="fr-FR" altLang="fr-FR" sz="1100" b="1"/>
                <a:t>75</a:t>
              </a:r>
            </a:p>
            <a:p>
              <a:pPr algn="r" eaLnBrk="1" hangingPunct="1">
                <a:lnSpc>
                  <a:spcPct val="130000"/>
                </a:lnSpc>
                <a:spcBef>
                  <a:spcPct val="50000"/>
                </a:spcBef>
              </a:pPr>
              <a:r>
                <a:rPr lang="fr-FR" altLang="fr-FR" sz="1100" b="1"/>
                <a:t>70</a:t>
              </a:r>
            </a:p>
            <a:p>
              <a:pPr algn="r" eaLnBrk="1" hangingPunct="1">
                <a:lnSpc>
                  <a:spcPct val="170000"/>
                </a:lnSpc>
                <a:spcBef>
                  <a:spcPct val="50000"/>
                </a:spcBef>
              </a:pPr>
              <a:r>
                <a:rPr lang="fr-FR" altLang="fr-FR" sz="1100" b="1"/>
                <a:t>65</a:t>
              </a:r>
              <a:endParaRPr lang="fr-FR" altLang="fr-FR" sz="1100">
                <a:latin typeface="Times" panose="02020603050405020304" pitchFamily="18" charset="0"/>
              </a:endParaRPr>
            </a:p>
          </p:txBody>
        </p:sp>
        <p:sp>
          <p:nvSpPr>
            <p:cNvPr id="14365" name="Text Box 12">
              <a:extLst>
                <a:ext uri="{FF2B5EF4-FFF2-40B4-BE49-F238E27FC236}">
                  <a16:creationId xmlns:a16="http://schemas.microsoft.com/office/drawing/2014/main" xmlns="" id="{6D3EE559-7D1E-480E-A801-A53462602D68}"/>
                </a:ext>
              </a:extLst>
            </p:cNvPr>
            <p:cNvSpPr txBox="1">
              <a:spLocks noChangeArrowheads="1"/>
            </p:cNvSpPr>
            <p:nvPr/>
          </p:nvSpPr>
          <p:spPr bwMode="auto">
            <a:xfrm rot="-5400000">
              <a:off x="-300" y="2658"/>
              <a:ext cx="1299"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fr-FR" altLang="fr-FR" sz="1100" b="1"/>
                <a:t>Diastolic pressure (mm Hg)</a:t>
              </a:r>
              <a:endParaRPr lang="fr-FR" altLang="fr-FR" sz="1100">
                <a:latin typeface="Times" panose="02020603050405020304" pitchFamily="18" charset="0"/>
              </a:endParaRPr>
            </a:p>
          </p:txBody>
        </p:sp>
        <p:sp>
          <p:nvSpPr>
            <p:cNvPr id="14366" name="Text Box 13">
              <a:extLst>
                <a:ext uri="{FF2B5EF4-FFF2-40B4-BE49-F238E27FC236}">
                  <a16:creationId xmlns:a16="http://schemas.microsoft.com/office/drawing/2014/main" xmlns="" id="{B428C6AA-FECA-42DE-A4E5-C0DDB88129B6}"/>
                </a:ext>
              </a:extLst>
            </p:cNvPr>
            <p:cNvSpPr txBox="1">
              <a:spLocks noChangeArrowheads="1"/>
            </p:cNvSpPr>
            <p:nvPr/>
          </p:nvSpPr>
          <p:spPr bwMode="auto">
            <a:xfrm rot="-5351064">
              <a:off x="621" y="3459"/>
              <a:ext cx="363"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fr-FR" altLang="fr-FR" sz="1100" b="1"/>
                <a:t>30-34</a:t>
              </a:r>
              <a:endParaRPr lang="fr-FR" altLang="fr-FR" sz="1100">
                <a:latin typeface="Times" panose="02020603050405020304" pitchFamily="18" charset="0"/>
              </a:endParaRPr>
            </a:p>
          </p:txBody>
        </p:sp>
        <p:sp>
          <p:nvSpPr>
            <p:cNvPr id="14367" name="Text Box 24">
              <a:extLst>
                <a:ext uri="{FF2B5EF4-FFF2-40B4-BE49-F238E27FC236}">
                  <a16:creationId xmlns:a16="http://schemas.microsoft.com/office/drawing/2014/main" xmlns="" id="{249EFE8C-9232-4294-B10C-3B072231DA1A}"/>
                </a:ext>
              </a:extLst>
            </p:cNvPr>
            <p:cNvSpPr txBox="1">
              <a:spLocks noChangeArrowheads="1"/>
            </p:cNvSpPr>
            <p:nvPr/>
          </p:nvSpPr>
          <p:spPr bwMode="auto">
            <a:xfrm rot="-5351064">
              <a:off x="772" y="3466"/>
              <a:ext cx="363"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fr-FR" altLang="fr-FR" sz="1100" b="1"/>
                <a:t>35-39</a:t>
              </a:r>
              <a:endParaRPr lang="fr-FR" altLang="fr-FR" sz="1100">
                <a:latin typeface="Times" panose="02020603050405020304" pitchFamily="18" charset="0"/>
              </a:endParaRPr>
            </a:p>
          </p:txBody>
        </p:sp>
        <p:sp>
          <p:nvSpPr>
            <p:cNvPr id="14368" name="Text Box 25">
              <a:extLst>
                <a:ext uri="{FF2B5EF4-FFF2-40B4-BE49-F238E27FC236}">
                  <a16:creationId xmlns:a16="http://schemas.microsoft.com/office/drawing/2014/main" xmlns="" id="{E1B92135-7FF8-436A-BBA7-C878F1517885}"/>
                </a:ext>
              </a:extLst>
            </p:cNvPr>
            <p:cNvSpPr txBox="1">
              <a:spLocks noChangeArrowheads="1"/>
            </p:cNvSpPr>
            <p:nvPr/>
          </p:nvSpPr>
          <p:spPr bwMode="auto">
            <a:xfrm rot="-5351064">
              <a:off x="921" y="3459"/>
              <a:ext cx="363"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fr-FR" altLang="fr-FR" sz="1100" b="1"/>
                <a:t>40-44</a:t>
              </a:r>
              <a:endParaRPr lang="fr-FR" altLang="fr-FR" sz="1100">
                <a:latin typeface="Times" panose="02020603050405020304" pitchFamily="18" charset="0"/>
              </a:endParaRPr>
            </a:p>
          </p:txBody>
        </p:sp>
        <p:sp>
          <p:nvSpPr>
            <p:cNvPr id="14369" name="Text Box 26">
              <a:extLst>
                <a:ext uri="{FF2B5EF4-FFF2-40B4-BE49-F238E27FC236}">
                  <a16:creationId xmlns:a16="http://schemas.microsoft.com/office/drawing/2014/main" xmlns="" id="{22602522-E888-4213-948C-D20CFA8FF163}"/>
                </a:ext>
              </a:extLst>
            </p:cNvPr>
            <p:cNvSpPr txBox="1">
              <a:spLocks noChangeArrowheads="1"/>
            </p:cNvSpPr>
            <p:nvPr/>
          </p:nvSpPr>
          <p:spPr bwMode="auto">
            <a:xfrm rot="-5351064">
              <a:off x="1086" y="3466"/>
              <a:ext cx="363"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fr-FR" altLang="fr-FR" sz="1100" b="1"/>
                <a:t>45-49</a:t>
              </a:r>
              <a:endParaRPr lang="fr-FR" altLang="fr-FR" sz="1100">
                <a:latin typeface="Times" panose="02020603050405020304" pitchFamily="18" charset="0"/>
              </a:endParaRPr>
            </a:p>
          </p:txBody>
        </p:sp>
        <p:sp>
          <p:nvSpPr>
            <p:cNvPr id="14370" name="Text Box 27">
              <a:extLst>
                <a:ext uri="{FF2B5EF4-FFF2-40B4-BE49-F238E27FC236}">
                  <a16:creationId xmlns:a16="http://schemas.microsoft.com/office/drawing/2014/main" xmlns="" id="{60242123-943E-4CCB-B23C-8991D6B78249}"/>
                </a:ext>
              </a:extLst>
            </p:cNvPr>
            <p:cNvSpPr txBox="1">
              <a:spLocks noChangeArrowheads="1"/>
            </p:cNvSpPr>
            <p:nvPr/>
          </p:nvSpPr>
          <p:spPr bwMode="auto">
            <a:xfrm rot="-5351064">
              <a:off x="1228" y="3459"/>
              <a:ext cx="363"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fr-FR" altLang="fr-FR" sz="1100" b="1"/>
                <a:t>50-54</a:t>
              </a:r>
              <a:endParaRPr lang="fr-FR" altLang="fr-FR" sz="1100">
                <a:latin typeface="Times" panose="02020603050405020304" pitchFamily="18" charset="0"/>
              </a:endParaRPr>
            </a:p>
          </p:txBody>
        </p:sp>
        <p:sp>
          <p:nvSpPr>
            <p:cNvPr id="14371" name="Text Box 28">
              <a:extLst>
                <a:ext uri="{FF2B5EF4-FFF2-40B4-BE49-F238E27FC236}">
                  <a16:creationId xmlns:a16="http://schemas.microsoft.com/office/drawing/2014/main" xmlns="" id="{C3015895-A479-4E46-B930-E5C7D0BB3322}"/>
                </a:ext>
              </a:extLst>
            </p:cNvPr>
            <p:cNvSpPr txBox="1">
              <a:spLocks noChangeArrowheads="1"/>
            </p:cNvSpPr>
            <p:nvPr/>
          </p:nvSpPr>
          <p:spPr bwMode="auto">
            <a:xfrm rot="-5351064">
              <a:off x="1386" y="3466"/>
              <a:ext cx="363"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fr-FR" altLang="fr-FR" sz="1100" b="1">
                  <a:solidFill>
                    <a:srgbClr val="C00000"/>
                  </a:solidFill>
                </a:rPr>
                <a:t>55-59</a:t>
              </a:r>
              <a:endParaRPr lang="fr-FR" altLang="fr-FR" sz="1100">
                <a:solidFill>
                  <a:srgbClr val="C00000"/>
                </a:solidFill>
                <a:latin typeface="Times" panose="02020603050405020304" pitchFamily="18" charset="0"/>
              </a:endParaRPr>
            </a:p>
          </p:txBody>
        </p:sp>
        <p:sp>
          <p:nvSpPr>
            <p:cNvPr id="14372" name="Text Box 29">
              <a:extLst>
                <a:ext uri="{FF2B5EF4-FFF2-40B4-BE49-F238E27FC236}">
                  <a16:creationId xmlns:a16="http://schemas.microsoft.com/office/drawing/2014/main" xmlns="" id="{130B5DF6-607E-43A6-A7FA-CE0DF3ECB6BD}"/>
                </a:ext>
              </a:extLst>
            </p:cNvPr>
            <p:cNvSpPr txBox="1">
              <a:spLocks noChangeArrowheads="1"/>
            </p:cNvSpPr>
            <p:nvPr/>
          </p:nvSpPr>
          <p:spPr bwMode="auto">
            <a:xfrm rot="-5351064">
              <a:off x="1536" y="3459"/>
              <a:ext cx="363"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fr-FR" altLang="fr-FR" sz="1100" b="1"/>
                <a:t>60-64</a:t>
              </a:r>
              <a:endParaRPr lang="fr-FR" altLang="fr-FR" sz="1100">
                <a:latin typeface="Times" panose="02020603050405020304" pitchFamily="18" charset="0"/>
              </a:endParaRPr>
            </a:p>
          </p:txBody>
        </p:sp>
        <p:sp>
          <p:nvSpPr>
            <p:cNvPr id="14373" name="Text Box 30">
              <a:extLst>
                <a:ext uri="{FF2B5EF4-FFF2-40B4-BE49-F238E27FC236}">
                  <a16:creationId xmlns:a16="http://schemas.microsoft.com/office/drawing/2014/main" xmlns="" id="{7A2A5026-2005-402B-A629-E4B711B978A6}"/>
                </a:ext>
              </a:extLst>
            </p:cNvPr>
            <p:cNvSpPr txBox="1">
              <a:spLocks noChangeArrowheads="1"/>
            </p:cNvSpPr>
            <p:nvPr/>
          </p:nvSpPr>
          <p:spPr bwMode="auto">
            <a:xfrm rot="-5351064">
              <a:off x="1684" y="3466"/>
              <a:ext cx="363"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fr-FR" altLang="fr-FR" sz="1100" b="1"/>
                <a:t>65-69</a:t>
              </a:r>
              <a:endParaRPr lang="fr-FR" altLang="fr-FR" sz="1100">
                <a:latin typeface="Times" panose="02020603050405020304" pitchFamily="18" charset="0"/>
              </a:endParaRPr>
            </a:p>
          </p:txBody>
        </p:sp>
        <p:sp>
          <p:nvSpPr>
            <p:cNvPr id="14374" name="Text Box 31">
              <a:extLst>
                <a:ext uri="{FF2B5EF4-FFF2-40B4-BE49-F238E27FC236}">
                  <a16:creationId xmlns:a16="http://schemas.microsoft.com/office/drawing/2014/main" xmlns="" id="{54A6A788-F992-4E84-A0EF-DD7D78D9A049}"/>
                </a:ext>
              </a:extLst>
            </p:cNvPr>
            <p:cNvSpPr txBox="1">
              <a:spLocks noChangeArrowheads="1"/>
            </p:cNvSpPr>
            <p:nvPr/>
          </p:nvSpPr>
          <p:spPr bwMode="auto">
            <a:xfrm rot="-5351064">
              <a:off x="1835" y="3459"/>
              <a:ext cx="363"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fr-FR" altLang="fr-FR" sz="1100" b="1"/>
                <a:t>70-74</a:t>
              </a:r>
              <a:endParaRPr lang="fr-FR" altLang="fr-FR" sz="1100">
                <a:latin typeface="Times" panose="02020603050405020304" pitchFamily="18" charset="0"/>
              </a:endParaRPr>
            </a:p>
          </p:txBody>
        </p:sp>
        <p:sp>
          <p:nvSpPr>
            <p:cNvPr id="14375" name="Text Box 32">
              <a:extLst>
                <a:ext uri="{FF2B5EF4-FFF2-40B4-BE49-F238E27FC236}">
                  <a16:creationId xmlns:a16="http://schemas.microsoft.com/office/drawing/2014/main" xmlns="" id="{184F5AC6-B48C-4F52-8F14-C521EB20B59B}"/>
                </a:ext>
              </a:extLst>
            </p:cNvPr>
            <p:cNvSpPr txBox="1">
              <a:spLocks noChangeArrowheads="1"/>
            </p:cNvSpPr>
            <p:nvPr/>
          </p:nvSpPr>
          <p:spPr bwMode="auto">
            <a:xfrm rot="-5351064">
              <a:off x="1983" y="3459"/>
              <a:ext cx="363"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fr-FR" altLang="fr-FR" sz="1100" b="1"/>
                <a:t>75-79</a:t>
              </a:r>
              <a:endParaRPr lang="fr-FR" altLang="fr-FR" sz="1100">
                <a:latin typeface="Times" panose="02020603050405020304" pitchFamily="18" charset="0"/>
              </a:endParaRPr>
            </a:p>
          </p:txBody>
        </p:sp>
        <p:sp>
          <p:nvSpPr>
            <p:cNvPr id="14376" name="Text Box 33">
              <a:extLst>
                <a:ext uri="{FF2B5EF4-FFF2-40B4-BE49-F238E27FC236}">
                  <a16:creationId xmlns:a16="http://schemas.microsoft.com/office/drawing/2014/main" xmlns="" id="{D7A46B61-CF91-45D2-9D10-1DF93B52357D}"/>
                </a:ext>
              </a:extLst>
            </p:cNvPr>
            <p:cNvSpPr txBox="1">
              <a:spLocks noChangeArrowheads="1"/>
            </p:cNvSpPr>
            <p:nvPr/>
          </p:nvSpPr>
          <p:spPr bwMode="auto">
            <a:xfrm rot="-5351064">
              <a:off x="2134" y="3459"/>
              <a:ext cx="363"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fr-FR" altLang="fr-FR" sz="1100" b="1"/>
                <a:t>80-84</a:t>
              </a:r>
              <a:endParaRPr lang="fr-FR" altLang="fr-FR" sz="1100">
                <a:latin typeface="Times" panose="02020603050405020304" pitchFamily="18" charset="0"/>
              </a:endParaRPr>
            </a:p>
          </p:txBody>
        </p:sp>
        <p:sp>
          <p:nvSpPr>
            <p:cNvPr id="14377" name="Text Box 35">
              <a:extLst>
                <a:ext uri="{FF2B5EF4-FFF2-40B4-BE49-F238E27FC236}">
                  <a16:creationId xmlns:a16="http://schemas.microsoft.com/office/drawing/2014/main" xmlns="" id="{6266CD70-1B6D-4934-BD84-326EB89C3E16}"/>
                </a:ext>
              </a:extLst>
            </p:cNvPr>
            <p:cNvSpPr txBox="1">
              <a:spLocks noChangeArrowheads="1"/>
            </p:cNvSpPr>
            <p:nvPr/>
          </p:nvSpPr>
          <p:spPr bwMode="auto">
            <a:xfrm>
              <a:off x="1338" y="3717"/>
              <a:ext cx="428"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fr-FR" altLang="fr-FR" sz="1100" b="1"/>
                <a:t>Age (y)</a:t>
              </a:r>
              <a:endParaRPr lang="fr-FR" altLang="fr-FR" sz="1100">
                <a:latin typeface="Times" panose="02020603050405020304" pitchFamily="18" charset="0"/>
              </a:endParaRPr>
            </a:p>
          </p:txBody>
        </p:sp>
      </p:grpSp>
      <p:grpSp>
        <p:nvGrpSpPr>
          <p:cNvPr id="14340" name="Group 69">
            <a:extLst>
              <a:ext uri="{FF2B5EF4-FFF2-40B4-BE49-F238E27FC236}">
                <a16:creationId xmlns:a16="http://schemas.microsoft.com/office/drawing/2014/main" xmlns="" id="{DD7C9B15-4088-4440-9E74-D6F426F46498}"/>
              </a:ext>
            </a:extLst>
          </p:cNvPr>
          <p:cNvGrpSpPr>
            <a:grpSpLocks/>
          </p:cNvGrpSpPr>
          <p:nvPr/>
        </p:nvGrpSpPr>
        <p:grpSpPr bwMode="auto">
          <a:xfrm>
            <a:off x="5688013" y="3059114"/>
            <a:ext cx="3592512" cy="3101975"/>
            <a:chOff x="2623" y="1927"/>
            <a:chExt cx="2263" cy="1954"/>
          </a:xfrm>
        </p:grpSpPr>
        <p:pic>
          <p:nvPicPr>
            <p:cNvPr id="14345" name="Picture 65">
              <a:extLst>
                <a:ext uri="{FF2B5EF4-FFF2-40B4-BE49-F238E27FC236}">
                  <a16:creationId xmlns:a16="http://schemas.microsoft.com/office/drawing/2014/main" xmlns="" id="{9323BDA4-17C8-4AA8-929E-BC51623614B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34" y="2124"/>
              <a:ext cx="1852" cy="1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6" name="Text Box 36">
              <a:extLst>
                <a:ext uri="{FF2B5EF4-FFF2-40B4-BE49-F238E27FC236}">
                  <a16:creationId xmlns:a16="http://schemas.microsoft.com/office/drawing/2014/main" xmlns="" id="{ABD7EA2C-B2A8-4308-A9CE-A96CD29E4A6C}"/>
                </a:ext>
              </a:extLst>
            </p:cNvPr>
            <p:cNvSpPr txBox="1">
              <a:spLocks noChangeArrowheads="1"/>
            </p:cNvSpPr>
            <p:nvPr/>
          </p:nvSpPr>
          <p:spPr bwMode="auto">
            <a:xfrm rot="-5351064">
              <a:off x="3033" y="3452"/>
              <a:ext cx="363"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fr-FR" altLang="fr-FR" sz="1100" b="1"/>
                <a:t>30-34</a:t>
              </a:r>
              <a:endParaRPr lang="fr-FR" altLang="fr-FR" sz="1100">
                <a:latin typeface="Times" panose="02020603050405020304" pitchFamily="18" charset="0"/>
              </a:endParaRPr>
            </a:p>
          </p:txBody>
        </p:sp>
        <p:sp>
          <p:nvSpPr>
            <p:cNvPr id="14347" name="Text Box 37">
              <a:extLst>
                <a:ext uri="{FF2B5EF4-FFF2-40B4-BE49-F238E27FC236}">
                  <a16:creationId xmlns:a16="http://schemas.microsoft.com/office/drawing/2014/main" xmlns="" id="{46F7C09E-597E-4208-A2B9-9591689BFC47}"/>
                </a:ext>
              </a:extLst>
            </p:cNvPr>
            <p:cNvSpPr txBox="1">
              <a:spLocks noChangeArrowheads="1"/>
            </p:cNvSpPr>
            <p:nvPr/>
          </p:nvSpPr>
          <p:spPr bwMode="auto">
            <a:xfrm rot="-5351064">
              <a:off x="3184" y="3459"/>
              <a:ext cx="363"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fr-FR" altLang="fr-FR" sz="1100" b="1"/>
                <a:t>35-39</a:t>
              </a:r>
              <a:endParaRPr lang="fr-FR" altLang="fr-FR" sz="1100">
                <a:latin typeface="Times" panose="02020603050405020304" pitchFamily="18" charset="0"/>
              </a:endParaRPr>
            </a:p>
          </p:txBody>
        </p:sp>
        <p:sp>
          <p:nvSpPr>
            <p:cNvPr id="14348" name="Text Box 38">
              <a:extLst>
                <a:ext uri="{FF2B5EF4-FFF2-40B4-BE49-F238E27FC236}">
                  <a16:creationId xmlns:a16="http://schemas.microsoft.com/office/drawing/2014/main" xmlns="" id="{4D59D58C-7ABE-4A8B-8736-973E2BD60007}"/>
                </a:ext>
              </a:extLst>
            </p:cNvPr>
            <p:cNvSpPr txBox="1">
              <a:spLocks noChangeArrowheads="1"/>
            </p:cNvSpPr>
            <p:nvPr/>
          </p:nvSpPr>
          <p:spPr bwMode="auto">
            <a:xfrm rot="-5351064">
              <a:off x="3347" y="3452"/>
              <a:ext cx="363"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fr-FR" altLang="fr-FR" sz="1100" b="1"/>
                <a:t>40-44</a:t>
              </a:r>
              <a:endParaRPr lang="fr-FR" altLang="fr-FR" sz="1100">
                <a:latin typeface="Times" panose="02020603050405020304" pitchFamily="18" charset="0"/>
              </a:endParaRPr>
            </a:p>
          </p:txBody>
        </p:sp>
        <p:sp>
          <p:nvSpPr>
            <p:cNvPr id="14349" name="Text Box 39">
              <a:extLst>
                <a:ext uri="{FF2B5EF4-FFF2-40B4-BE49-F238E27FC236}">
                  <a16:creationId xmlns:a16="http://schemas.microsoft.com/office/drawing/2014/main" xmlns="" id="{14D3ACAD-1174-4179-8630-B3E7283ACE11}"/>
                </a:ext>
              </a:extLst>
            </p:cNvPr>
            <p:cNvSpPr txBox="1">
              <a:spLocks noChangeArrowheads="1"/>
            </p:cNvSpPr>
            <p:nvPr/>
          </p:nvSpPr>
          <p:spPr bwMode="auto">
            <a:xfrm rot="-5351064">
              <a:off x="3491" y="3459"/>
              <a:ext cx="363"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fr-FR" altLang="fr-FR" sz="1100" b="1"/>
                <a:t>45-49</a:t>
              </a:r>
              <a:endParaRPr lang="fr-FR" altLang="fr-FR" sz="1100">
                <a:latin typeface="Times" panose="02020603050405020304" pitchFamily="18" charset="0"/>
              </a:endParaRPr>
            </a:p>
          </p:txBody>
        </p:sp>
        <p:sp>
          <p:nvSpPr>
            <p:cNvPr id="14350" name="Text Box 40">
              <a:extLst>
                <a:ext uri="{FF2B5EF4-FFF2-40B4-BE49-F238E27FC236}">
                  <a16:creationId xmlns:a16="http://schemas.microsoft.com/office/drawing/2014/main" xmlns="" id="{7FC1A154-9EE0-4CA2-AFFD-C9BF4A8E1472}"/>
                </a:ext>
              </a:extLst>
            </p:cNvPr>
            <p:cNvSpPr txBox="1">
              <a:spLocks noChangeArrowheads="1"/>
            </p:cNvSpPr>
            <p:nvPr/>
          </p:nvSpPr>
          <p:spPr bwMode="auto">
            <a:xfrm rot="-5351064">
              <a:off x="3635" y="3455"/>
              <a:ext cx="363"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fr-FR" altLang="fr-FR" sz="1100" b="1"/>
                <a:t>50-54</a:t>
              </a:r>
              <a:endParaRPr lang="fr-FR" altLang="fr-FR" sz="1100">
                <a:latin typeface="Times" panose="02020603050405020304" pitchFamily="18" charset="0"/>
              </a:endParaRPr>
            </a:p>
          </p:txBody>
        </p:sp>
        <p:sp>
          <p:nvSpPr>
            <p:cNvPr id="14351" name="Text Box 41">
              <a:extLst>
                <a:ext uri="{FF2B5EF4-FFF2-40B4-BE49-F238E27FC236}">
                  <a16:creationId xmlns:a16="http://schemas.microsoft.com/office/drawing/2014/main" xmlns="" id="{EB71F87E-17F9-44E3-BC93-84F7DAD62C98}"/>
                </a:ext>
              </a:extLst>
            </p:cNvPr>
            <p:cNvSpPr txBox="1">
              <a:spLocks noChangeArrowheads="1"/>
            </p:cNvSpPr>
            <p:nvPr/>
          </p:nvSpPr>
          <p:spPr bwMode="auto">
            <a:xfrm rot="-5351064">
              <a:off x="3783" y="3462"/>
              <a:ext cx="363"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fr-FR" altLang="fr-FR" sz="1100" b="1"/>
                <a:t>55-59</a:t>
              </a:r>
              <a:endParaRPr lang="fr-FR" altLang="fr-FR" sz="1100">
                <a:latin typeface="Times" panose="02020603050405020304" pitchFamily="18" charset="0"/>
              </a:endParaRPr>
            </a:p>
          </p:txBody>
        </p:sp>
        <p:sp>
          <p:nvSpPr>
            <p:cNvPr id="14352" name="Text Box 42">
              <a:extLst>
                <a:ext uri="{FF2B5EF4-FFF2-40B4-BE49-F238E27FC236}">
                  <a16:creationId xmlns:a16="http://schemas.microsoft.com/office/drawing/2014/main" xmlns="" id="{88C1B0CE-745D-4F54-AD8D-57B6B43D6726}"/>
                </a:ext>
              </a:extLst>
            </p:cNvPr>
            <p:cNvSpPr txBox="1">
              <a:spLocks noChangeArrowheads="1"/>
            </p:cNvSpPr>
            <p:nvPr/>
          </p:nvSpPr>
          <p:spPr bwMode="auto">
            <a:xfrm rot="-5351064">
              <a:off x="3934" y="3455"/>
              <a:ext cx="363"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fr-FR" altLang="fr-FR" sz="1100" b="1"/>
                <a:t>60-64</a:t>
              </a:r>
              <a:endParaRPr lang="fr-FR" altLang="fr-FR" sz="1100">
                <a:latin typeface="Times" panose="02020603050405020304" pitchFamily="18" charset="0"/>
              </a:endParaRPr>
            </a:p>
          </p:txBody>
        </p:sp>
        <p:sp>
          <p:nvSpPr>
            <p:cNvPr id="14353" name="Text Box 43">
              <a:extLst>
                <a:ext uri="{FF2B5EF4-FFF2-40B4-BE49-F238E27FC236}">
                  <a16:creationId xmlns:a16="http://schemas.microsoft.com/office/drawing/2014/main" xmlns="" id="{BE17CE10-948B-4C00-814A-DF99241408E9}"/>
                </a:ext>
              </a:extLst>
            </p:cNvPr>
            <p:cNvSpPr txBox="1">
              <a:spLocks noChangeArrowheads="1"/>
            </p:cNvSpPr>
            <p:nvPr/>
          </p:nvSpPr>
          <p:spPr bwMode="auto">
            <a:xfrm rot="-5351064">
              <a:off x="4082" y="3468"/>
              <a:ext cx="363"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fr-FR" altLang="fr-FR" sz="1100" b="1"/>
                <a:t>65-69</a:t>
              </a:r>
              <a:endParaRPr lang="fr-FR" altLang="fr-FR" sz="1100">
                <a:latin typeface="Times" panose="02020603050405020304" pitchFamily="18" charset="0"/>
              </a:endParaRPr>
            </a:p>
          </p:txBody>
        </p:sp>
        <p:sp>
          <p:nvSpPr>
            <p:cNvPr id="14354" name="Text Box 44">
              <a:extLst>
                <a:ext uri="{FF2B5EF4-FFF2-40B4-BE49-F238E27FC236}">
                  <a16:creationId xmlns:a16="http://schemas.microsoft.com/office/drawing/2014/main" xmlns="" id="{A71D7F87-A030-4015-A092-7283A99AA49A}"/>
                </a:ext>
              </a:extLst>
            </p:cNvPr>
            <p:cNvSpPr txBox="1">
              <a:spLocks noChangeArrowheads="1"/>
            </p:cNvSpPr>
            <p:nvPr/>
          </p:nvSpPr>
          <p:spPr bwMode="auto">
            <a:xfrm rot="-5351064">
              <a:off x="4239" y="3458"/>
              <a:ext cx="363"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fr-FR" altLang="fr-FR" sz="1100" b="1"/>
                <a:t>70-74</a:t>
              </a:r>
              <a:endParaRPr lang="fr-FR" altLang="fr-FR" sz="1100">
                <a:latin typeface="Times" panose="02020603050405020304" pitchFamily="18" charset="0"/>
              </a:endParaRPr>
            </a:p>
          </p:txBody>
        </p:sp>
        <p:sp>
          <p:nvSpPr>
            <p:cNvPr id="14355" name="Text Box 45">
              <a:extLst>
                <a:ext uri="{FF2B5EF4-FFF2-40B4-BE49-F238E27FC236}">
                  <a16:creationId xmlns:a16="http://schemas.microsoft.com/office/drawing/2014/main" xmlns="" id="{A738801A-4C37-47A9-88F9-802C22BB5867}"/>
                </a:ext>
              </a:extLst>
            </p:cNvPr>
            <p:cNvSpPr txBox="1">
              <a:spLocks noChangeArrowheads="1"/>
            </p:cNvSpPr>
            <p:nvPr/>
          </p:nvSpPr>
          <p:spPr bwMode="auto">
            <a:xfrm rot="-5351064">
              <a:off x="4376" y="3457"/>
              <a:ext cx="363"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fr-FR" altLang="fr-FR" sz="1100" b="1"/>
                <a:t>75-79</a:t>
              </a:r>
              <a:endParaRPr lang="fr-FR" altLang="fr-FR" sz="1100">
                <a:latin typeface="Times" panose="02020603050405020304" pitchFamily="18" charset="0"/>
              </a:endParaRPr>
            </a:p>
          </p:txBody>
        </p:sp>
        <p:sp>
          <p:nvSpPr>
            <p:cNvPr id="14356" name="Text Box 46">
              <a:extLst>
                <a:ext uri="{FF2B5EF4-FFF2-40B4-BE49-F238E27FC236}">
                  <a16:creationId xmlns:a16="http://schemas.microsoft.com/office/drawing/2014/main" xmlns="" id="{C8081BAF-F0EF-41C5-8029-47CB1517688F}"/>
                </a:ext>
              </a:extLst>
            </p:cNvPr>
            <p:cNvSpPr txBox="1">
              <a:spLocks noChangeArrowheads="1"/>
            </p:cNvSpPr>
            <p:nvPr/>
          </p:nvSpPr>
          <p:spPr bwMode="auto">
            <a:xfrm rot="-5351064">
              <a:off x="4527" y="3453"/>
              <a:ext cx="363"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fr-FR" altLang="fr-FR" sz="1100" b="1"/>
                <a:t>80-84</a:t>
              </a:r>
              <a:endParaRPr lang="fr-FR" altLang="fr-FR" sz="1100">
                <a:latin typeface="Times" panose="02020603050405020304" pitchFamily="18" charset="0"/>
              </a:endParaRPr>
            </a:p>
          </p:txBody>
        </p:sp>
        <p:sp>
          <p:nvSpPr>
            <p:cNvPr id="14357" name="Text Box 47">
              <a:extLst>
                <a:ext uri="{FF2B5EF4-FFF2-40B4-BE49-F238E27FC236}">
                  <a16:creationId xmlns:a16="http://schemas.microsoft.com/office/drawing/2014/main" xmlns="" id="{E2DB562C-895B-4B57-9038-EC5C6044FAAD}"/>
                </a:ext>
              </a:extLst>
            </p:cNvPr>
            <p:cNvSpPr txBox="1">
              <a:spLocks noChangeArrowheads="1"/>
            </p:cNvSpPr>
            <p:nvPr/>
          </p:nvSpPr>
          <p:spPr bwMode="auto">
            <a:xfrm>
              <a:off x="3749" y="3717"/>
              <a:ext cx="429"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fr-FR" altLang="fr-FR" sz="1100" b="1"/>
                <a:t>Age (y)</a:t>
              </a:r>
              <a:endParaRPr lang="fr-FR" altLang="fr-FR" sz="1100">
                <a:latin typeface="Times" panose="02020603050405020304" pitchFamily="18" charset="0"/>
              </a:endParaRPr>
            </a:p>
          </p:txBody>
        </p:sp>
        <p:sp>
          <p:nvSpPr>
            <p:cNvPr id="14358" name="Text Box 48">
              <a:extLst>
                <a:ext uri="{FF2B5EF4-FFF2-40B4-BE49-F238E27FC236}">
                  <a16:creationId xmlns:a16="http://schemas.microsoft.com/office/drawing/2014/main" xmlns="" id="{3F2DDCBB-15BC-4B72-83E6-42F04AC9C274}"/>
                </a:ext>
              </a:extLst>
            </p:cNvPr>
            <p:cNvSpPr txBox="1">
              <a:spLocks noChangeArrowheads="1"/>
            </p:cNvSpPr>
            <p:nvPr/>
          </p:nvSpPr>
          <p:spPr bwMode="auto">
            <a:xfrm>
              <a:off x="3633" y="1927"/>
              <a:ext cx="65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fr-FR" altLang="fr-FR" sz="1400" b="1"/>
                <a:t>Systolic</a:t>
              </a:r>
              <a:endParaRPr lang="fr-FR" altLang="fr-FR" sz="1100">
                <a:latin typeface="Times" panose="02020603050405020304" pitchFamily="18" charset="0"/>
              </a:endParaRPr>
            </a:p>
          </p:txBody>
        </p:sp>
        <p:sp>
          <p:nvSpPr>
            <p:cNvPr id="14359" name="Text Box 49">
              <a:extLst>
                <a:ext uri="{FF2B5EF4-FFF2-40B4-BE49-F238E27FC236}">
                  <a16:creationId xmlns:a16="http://schemas.microsoft.com/office/drawing/2014/main" xmlns="" id="{C8EB9620-1350-4E27-ACD8-4F253FF06828}"/>
                </a:ext>
              </a:extLst>
            </p:cNvPr>
            <p:cNvSpPr txBox="1">
              <a:spLocks noChangeArrowheads="1"/>
            </p:cNvSpPr>
            <p:nvPr/>
          </p:nvSpPr>
          <p:spPr bwMode="auto">
            <a:xfrm>
              <a:off x="2795" y="2058"/>
              <a:ext cx="273" cy="1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lnSpc>
                  <a:spcPct val="120000"/>
                </a:lnSpc>
                <a:spcBef>
                  <a:spcPct val="50000"/>
                </a:spcBef>
              </a:pPr>
              <a:r>
                <a:rPr lang="fr-FR" altLang="fr-FR" sz="1100" b="1"/>
                <a:t>175</a:t>
              </a:r>
            </a:p>
            <a:p>
              <a:pPr algn="r" eaLnBrk="1" hangingPunct="1">
                <a:lnSpc>
                  <a:spcPct val="120000"/>
                </a:lnSpc>
                <a:spcBef>
                  <a:spcPct val="50000"/>
                </a:spcBef>
              </a:pPr>
              <a:r>
                <a:rPr lang="fr-FR" altLang="fr-FR" sz="1100" b="1"/>
                <a:t>165</a:t>
              </a:r>
            </a:p>
            <a:p>
              <a:pPr algn="r" eaLnBrk="1" hangingPunct="1">
                <a:lnSpc>
                  <a:spcPct val="120000"/>
                </a:lnSpc>
                <a:spcBef>
                  <a:spcPct val="50000"/>
                </a:spcBef>
              </a:pPr>
              <a:r>
                <a:rPr lang="fr-FR" altLang="fr-FR" sz="1100" b="1"/>
                <a:t>155</a:t>
              </a:r>
            </a:p>
            <a:p>
              <a:pPr algn="r" eaLnBrk="1" hangingPunct="1">
                <a:lnSpc>
                  <a:spcPct val="120000"/>
                </a:lnSpc>
                <a:spcBef>
                  <a:spcPct val="50000"/>
                </a:spcBef>
              </a:pPr>
              <a:r>
                <a:rPr lang="fr-FR" altLang="fr-FR" sz="1100" b="1"/>
                <a:t>145</a:t>
              </a:r>
            </a:p>
            <a:p>
              <a:pPr algn="r" eaLnBrk="1" hangingPunct="1">
                <a:lnSpc>
                  <a:spcPct val="120000"/>
                </a:lnSpc>
                <a:spcBef>
                  <a:spcPct val="50000"/>
                </a:spcBef>
              </a:pPr>
              <a:r>
                <a:rPr lang="fr-FR" altLang="fr-FR" sz="1100" b="1"/>
                <a:t>135</a:t>
              </a:r>
            </a:p>
            <a:p>
              <a:pPr algn="r" eaLnBrk="1" hangingPunct="1">
                <a:lnSpc>
                  <a:spcPct val="110000"/>
                </a:lnSpc>
                <a:spcBef>
                  <a:spcPct val="50000"/>
                </a:spcBef>
              </a:pPr>
              <a:r>
                <a:rPr lang="fr-FR" altLang="fr-FR" sz="1100" b="1"/>
                <a:t>125</a:t>
              </a:r>
            </a:p>
            <a:p>
              <a:pPr algn="r" eaLnBrk="1" hangingPunct="1">
                <a:spcBef>
                  <a:spcPct val="50000"/>
                </a:spcBef>
              </a:pPr>
              <a:r>
                <a:rPr lang="fr-FR" altLang="fr-FR" sz="1100" b="1"/>
                <a:t>115</a:t>
              </a:r>
            </a:p>
            <a:p>
              <a:pPr algn="r" eaLnBrk="1" hangingPunct="1">
                <a:spcBef>
                  <a:spcPct val="50000"/>
                </a:spcBef>
              </a:pPr>
              <a:r>
                <a:rPr lang="fr-FR" altLang="fr-FR" sz="1100" b="1"/>
                <a:t>105</a:t>
              </a:r>
              <a:endParaRPr lang="fr-FR" altLang="fr-FR" sz="1100">
                <a:latin typeface="Times" panose="02020603050405020304" pitchFamily="18" charset="0"/>
              </a:endParaRPr>
            </a:p>
          </p:txBody>
        </p:sp>
        <p:sp>
          <p:nvSpPr>
            <p:cNvPr id="14360" name="Text Box 50">
              <a:extLst>
                <a:ext uri="{FF2B5EF4-FFF2-40B4-BE49-F238E27FC236}">
                  <a16:creationId xmlns:a16="http://schemas.microsoft.com/office/drawing/2014/main" xmlns="" id="{F4E1F146-1AAB-47E9-96A9-977356D6B991}"/>
                </a:ext>
              </a:extLst>
            </p:cNvPr>
            <p:cNvSpPr txBox="1">
              <a:spLocks noChangeArrowheads="1"/>
            </p:cNvSpPr>
            <p:nvPr/>
          </p:nvSpPr>
          <p:spPr bwMode="auto">
            <a:xfrm rot="-5400000">
              <a:off x="2090" y="2654"/>
              <a:ext cx="1229"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fr-FR" altLang="fr-FR" sz="1100" b="1"/>
                <a:t>Systolic pressure (mm Hg)</a:t>
              </a:r>
              <a:endParaRPr lang="fr-FR" altLang="fr-FR" sz="1100">
                <a:latin typeface="Times" panose="02020603050405020304" pitchFamily="18" charset="0"/>
              </a:endParaRPr>
            </a:p>
          </p:txBody>
        </p:sp>
      </p:grpSp>
      <p:sp>
        <p:nvSpPr>
          <p:cNvPr id="14341" name="Text Box 53">
            <a:extLst>
              <a:ext uri="{FF2B5EF4-FFF2-40B4-BE49-F238E27FC236}">
                <a16:creationId xmlns:a16="http://schemas.microsoft.com/office/drawing/2014/main" xmlns="" id="{C14259E0-93D7-4CD1-8C9D-B47B8670E01D}"/>
              </a:ext>
            </a:extLst>
          </p:cNvPr>
          <p:cNvSpPr txBox="1">
            <a:spLocks noChangeArrowheads="1"/>
          </p:cNvSpPr>
          <p:nvPr/>
        </p:nvSpPr>
        <p:spPr bwMode="auto">
          <a:xfrm>
            <a:off x="2405063" y="6242051"/>
            <a:ext cx="6557962"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967" tIns="48983" rIns="97967" bIns="48983">
            <a:spAutoFit/>
          </a:bodyPr>
          <a:lstStyle>
            <a:lvl1pPr defTabSz="979488" eaLnBrk="0" hangingPunct="0">
              <a:defRPr>
                <a:solidFill>
                  <a:schemeClr val="tx1"/>
                </a:solidFill>
                <a:latin typeface="Arial" panose="020B0604020202020204" pitchFamily="34" charset="0"/>
                <a:cs typeface="Arial" panose="020B0604020202020204" pitchFamily="34" charset="0"/>
              </a:defRPr>
            </a:lvl1pPr>
            <a:lvl2pPr marL="742950" indent="-285750" defTabSz="979488" eaLnBrk="0" hangingPunct="0">
              <a:defRPr>
                <a:solidFill>
                  <a:schemeClr val="tx1"/>
                </a:solidFill>
                <a:latin typeface="Arial" panose="020B0604020202020204" pitchFamily="34" charset="0"/>
                <a:cs typeface="Arial" panose="020B0604020202020204" pitchFamily="34" charset="0"/>
              </a:defRPr>
            </a:lvl2pPr>
            <a:lvl3pPr marL="1143000" indent="-228600" defTabSz="979488" eaLnBrk="0" hangingPunct="0">
              <a:defRPr>
                <a:solidFill>
                  <a:schemeClr val="tx1"/>
                </a:solidFill>
                <a:latin typeface="Arial" panose="020B0604020202020204" pitchFamily="34" charset="0"/>
                <a:cs typeface="Arial" panose="020B0604020202020204" pitchFamily="34" charset="0"/>
              </a:defRPr>
            </a:lvl3pPr>
            <a:lvl4pPr marL="1600200" indent="-228600" defTabSz="979488" eaLnBrk="0" hangingPunct="0">
              <a:defRPr>
                <a:solidFill>
                  <a:schemeClr val="tx1"/>
                </a:solidFill>
                <a:latin typeface="Arial" panose="020B0604020202020204" pitchFamily="34" charset="0"/>
                <a:cs typeface="Arial" panose="020B0604020202020204" pitchFamily="34" charset="0"/>
              </a:defRPr>
            </a:lvl4pPr>
            <a:lvl5pPr marL="2057400" indent="-228600" defTabSz="979488" eaLnBrk="0" hangingPunct="0">
              <a:defRPr>
                <a:solidFill>
                  <a:schemeClr val="tx1"/>
                </a:solidFill>
                <a:latin typeface="Arial" panose="020B0604020202020204" pitchFamily="34" charset="0"/>
                <a:cs typeface="Arial" panose="020B0604020202020204" pitchFamily="34" charset="0"/>
              </a:defRPr>
            </a:lvl5pPr>
            <a:lvl6pPr marL="2514600" indent="-228600" defTabSz="9794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794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794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794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fr-FR" sz="1300" b="1"/>
              <a:t>BP values over lifetime period in population studies</a:t>
            </a:r>
            <a:endParaRPr lang="fr-FR" altLang="fr-FR" sz="1000" b="1"/>
          </a:p>
        </p:txBody>
      </p:sp>
      <p:sp>
        <p:nvSpPr>
          <p:cNvPr id="14342" name="Text Box 58">
            <a:extLst>
              <a:ext uri="{FF2B5EF4-FFF2-40B4-BE49-F238E27FC236}">
                <a16:creationId xmlns:a16="http://schemas.microsoft.com/office/drawing/2014/main" xmlns="" id="{FE8CA193-39F4-49A4-B9D9-6979A16832CF}"/>
              </a:ext>
            </a:extLst>
          </p:cNvPr>
          <p:cNvSpPr txBox="1">
            <a:spLocks noChangeArrowheads="1"/>
          </p:cNvSpPr>
          <p:nvPr/>
        </p:nvSpPr>
        <p:spPr bwMode="auto">
          <a:xfrm>
            <a:off x="9209088" y="3282950"/>
            <a:ext cx="1458912" cy="150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95250" algn="l"/>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95250" algn="l"/>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95250" algn="l"/>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95250" algn="l"/>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95250"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95250"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95250"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95250"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95250" algn="l"/>
              </a:tabLst>
              <a:defRPr>
                <a:solidFill>
                  <a:schemeClr val="tx1"/>
                </a:solidFill>
                <a:latin typeface="Arial" panose="020B0604020202020204" pitchFamily="34" charset="0"/>
                <a:cs typeface="Arial" panose="020B0604020202020204" pitchFamily="34" charset="0"/>
              </a:defRPr>
            </a:lvl9pPr>
          </a:lstStyle>
          <a:p>
            <a:pPr eaLnBrk="1" hangingPunct="1">
              <a:lnSpc>
                <a:spcPct val="110000"/>
              </a:lnSpc>
              <a:spcBef>
                <a:spcPct val="50000"/>
              </a:spcBef>
            </a:pPr>
            <a:r>
              <a:rPr lang="fr-FR" altLang="fr-FR" sz="1400" b="1">
                <a:solidFill>
                  <a:schemeClr val="hlink"/>
                </a:solidFill>
              </a:rPr>
              <a:t>•</a:t>
            </a:r>
            <a:r>
              <a:rPr lang="fr-FR" altLang="fr-FR" sz="1000" b="1"/>
              <a:t> Entire cohort study</a:t>
            </a:r>
          </a:p>
          <a:p>
            <a:pPr eaLnBrk="1" hangingPunct="1">
              <a:lnSpc>
                <a:spcPct val="110000"/>
              </a:lnSpc>
              <a:spcBef>
                <a:spcPct val="50000"/>
              </a:spcBef>
            </a:pPr>
            <a:r>
              <a:rPr lang="fr-FR" altLang="fr-FR" sz="1400" b="1">
                <a:solidFill>
                  <a:schemeClr val="bg2"/>
                </a:solidFill>
              </a:rPr>
              <a:t>•</a:t>
            </a:r>
            <a:r>
              <a:rPr lang="fr-FR" altLang="fr-FR" sz="1000" b="1"/>
              <a:t>	Study cohort with        </a:t>
            </a:r>
            <a:br>
              <a:rPr lang="fr-FR" altLang="fr-FR" sz="1000" b="1"/>
            </a:br>
            <a:r>
              <a:rPr lang="fr-FR" altLang="fr-FR" sz="1000" b="1"/>
              <a:t>	deaths, myocardial </a:t>
            </a:r>
            <a:br>
              <a:rPr lang="fr-FR" altLang="fr-FR" sz="1000" b="1"/>
            </a:br>
            <a:r>
              <a:rPr lang="fr-FR" altLang="fr-FR" sz="1000" b="1"/>
              <a:t>	infarctions and </a:t>
            </a:r>
            <a:br>
              <a:rPr lang="fr-FR" altLang="fr-FR" sz="1000" b="1"/>
            </a:br>
            <a:r>
              <a:rPr lang="fr-FR" altLang="fr-FR" sz="1000" b="1"/>
              <a:t>	congestive heart </a:t>
            </a:r>
            <a:br>
              <a:rPr lang="fr-FR" altLang="fr-FR" sz="1000" b="1"/>
            </a:br>
            <a:r>
              <a:rPr lang="fr-FR" altLang="fr-FR" sz="1000" b="1"/>
              <a:t>	failures excluded</a:t>
            </a:r>
          </a:p>
        </p:txBody>
      </p:sp>
      <p:sp>
        <p:nvSpPr>
          <p:cNvPr id="14343" name="Text Box 59">
            <a:extLst>
              <a:ext uri="{FF2B5EF4-FFF2-40B4-BE49-F238E27FC236}">
                <a16:creationId xmlns:a16="http://schemas.microsoft.com/office/drawing/2014/main" xmlns="" id="{4DF67AD4-FAA5-4CF0-9220-D9ADB40C49CB}"/>
              </a:ext>
            </a:extLst>
          </p:cNvPr>
          <p:cNvSpPr txBox="1">
            <a:spLocks noChangeArrowheads="1"/>
          </p:cNvSpPr>
          <p:nvPr/>
        </p:nvSpPr>
        <p:spPr bwMode="auto">
          <a:xfrm>
            <a:off x="1900239" y="6551613"/>
            <a:ext cx="693578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fr-FR" sz="900" b="1">
                <a:solidFill>
                  <a:schemeClr val="tx2"/>
                </a:solidFill>
              </a:rPr>
              <a:t>Franklin SS, Fustin W 4th, Wong ND, et al. </a:t>
            </a:r>
            <a:r>
              <a:rPr lang="en-US" altLang="fr-FR" sz="900" b="1" i="1">
                <a:solidFill>
                  <a:schemeClr val="tx2"/>
                </a:solidFill>
              </a:rPr>
              <a:t>Circulation.</a:t>
            </a:r>
            <a:r>
              <a:rPr lang="en-US" altLang="fr-FR" sz="900" b="1">
                <a:solidFill>
                  <a:schemeClr val="tx2"/>
                </a:solidFill>
              </a:rPr>
              <a:t> 1997;96:308-315.</a:t>
            </a:r>
            <a:endParaRPr lang="fr-FR" altLang="fr-FR" sz="900">
              <a:solidFill>
                <a:schemeClr val="tx2"/>
              </a:solidFill>
              <a:latin typeface="Times" panose="02020603050405020304" pitchFamily="18" charset="0"/>
            </a:endParaRPr>
          </a:p>
        </p:txBody>
      </p:sp>
      <p:sp>
        <p:nvSpPr>
          <p:cNvPr id="14344" name="Rectangle 40">
            <a:extLst>
              <a:ext uri="{FF2B5EF4-FFF2-40B4-BE49-F238E27FC236}">
                <a16:creationId xmlns:a16="http://schemas.microsoft.com/office/drawing/2014/main" xmlns="" id="{32FE8980-689F-40A9-AD6E-531A68373F63}"/>
              </a:ext>
            </a:extLst>
          </p:cNvPr>
          <p:cNvSpPr>
            <a:spLocks noChangeArrowheads="1"/>
          </p:cNvSpPr>
          <p:nvPr/>
        </p:nvSpPr>
        <p:spPr bwMode="auto">
          <a:xfrm>
            <a:off x="8534400" y="6400800"/>
            <a:ext cx="1828800" cy="304800"/>
          </a:xfrm>
          <a:prstGeom prst="rect">
            <a:avLst/>
          </a:prstGeom>
          <a:noFill/>
          <a:ln w="9525" algn="ctr">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en-US" altLang="en-US" sz="1400" b="1">
                <a:solidFill>
                  <a:srgbClr val="C00000"/>
                </a:solidFill>
              </a:rPr>
              <a:t>Dr. HUSSEIN SAAD</a:t>
            </a:r>
          </a:p>
        </p:txBody>
      </p:sp>
      <p:sp>
        <p:nvSpPr>
          <p:cNvPr id="2" name="Date Placeholder 1"/>
          <p:cNvSpPr>
            <a:spLocks noGrp="1"/>
          </p:cNvSpPr>
          <p:nvPr>
            <p:ph type="dt" sz="half" idx="10"/>
          </p:nvPr>
        </p:nvSpPr>
        <p:spPr/>
        <p:txBody>
          <a:bodyPr/>
          <a:lstStyle/>
          <a:p>
            <a:fld id="{878FB9FC-B45E-4705-86D4-EB0D59104373}" type="datetime1">
              <a:rPr lang="en-US" smtClean="0"/>
              <a:t>1/27/2019</a:t>
            </a:fld>
            <a:endParaRPr lang="ar-SA"/>
          </a:p>
        </p:txBody>
      </p:sp>
      <p:sp>
        <p:nvSpPr>
          <p:cNvPr id="3" name="Slide Number Placeholder 2"/>
          <p:cNvSpPr>
            <a:spLocks noGrp="1"/>
          </p:cNvSpPr>
          <p:nvPr>
            <p:ph type="sldNum" sz="quarter" idx="12"/>
          </p:nvPr>
        </p:nvSpPr>
        <p:spPr/>
        <p:txBody>
          <a:bodyPr/>
          <a:lstStyle/>
          <a:p>
            <a:fld id="{01F70EBD-FCF5-4B4A-B29B-28DCB9988974}" type="slidenum">
              <a:rPr lang="ar-SA" smtClean="0"/>
              <a:t>9</a:t>
            </a:fld>
            <a:endParaRPr lang="ar-SA"/>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445</TotalTime>
  <Words>1706</Words>
  <Application>Microsoft Office PowerPoint</Application>
  <PresentationFormat>Widescreen</PresentationFormat>
  <Paragraphs>333</Paragraphs>
  <Slides>34</Slides>
  <Notes>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34</vt:i4>
      </vt:variant>
    </vt:vector>
  </HeadingPairs>
  <TitlesOfParts>
    <vt:vector size="45" baseType="lpstr">
      <vt:lpstr>Arial</vt:lpstr>
      <vt:lpstr>Calibri</vt:lpstr>
      <vt:lpstr>Calibri Light</vt:lpstr>
      <vt:lpstr>Helvetica Neue</vt:lpstr>
      <vt:lpstr>Montserrat</vt:lpstr>
      <vt:lpstr>msgothic</vt:lpstr>
      <vt:lpstr>Symbol</vt:lpstr>
      <vt:lpstr>Times</vt:lpstr>
      <vt:lpstr>Times New Roman</vt:lpstr>
      <vt:lpstr>Wingdings</vt:lpstr>
      <vt:lpstr>Office Theme</vt:lpstr>
      <vt:lpstr>Cardiovascular Risk Factors</vt:lpstr>
      <vt:lpstr>Objectives</vt:lpstr>
      <vt:lpstr>CVD includes four major areas: </vt:lpstr>
      <vt:lpstr>Cardio Vascular Risk Factors</vt:lpstr>
      <vt:lpstr>Major Risk Factors that can’t be Modified</vt:lpstr>
      <vt:lpstr>Major Risk Factors you can Modify, Treat or Control </vt:lpstr>
      <vt:lpstr>High Blood Cholesterol </vt:lpstr>
      <vt:lpstr>High Blood Pressure </vt:lpstr>
      <vt:lpstr>PowerPoint Presentation</vt:lpstr>
      <vt:lpstr>Pulse Pressure and Coronary Risk</vt:lpstr>
      <vt:lpstr>High Blood Pressure</vt:lpstr>
      <vt:lpstr>Physical Inactivity </vt:lpstr>
      <vt:lpstr>Obesity </vt:lpstr>
      <vt:lpstr>Diabetes </vt:lpstr>
      <vt:lpstr>Contributing Factors to Heart Disease Risk </vt:lpstr>
      <vt:lpstr>Contributing Factors to Heart Disease Risk </vt:lpstr>
      <vt:lpstr>PowerPoint Presentation</vt:lpstr>
      <vt:lpstr>Contributing Factors to Heart Disease Risk</vt:lpstr>
      <vt:lpstr>Screening for CV Diseases</vt:lpstr>
      <vt:lpstr>Screening for CV Diseases</vt:lpstr>
      <vt:lpstr>ACC/AHA pooled cohort hard CVD risk calculator (2013)</vt:lpstr>
      <vt:lpstr>PowerPoint Presentation</vt:lpstr>
      <vt:lpstr>PowerPoint Presentation</vt:lpstr>
      <vt:lpstr>PowerPoint Presentation</vt:lpstr>
      <vt:lpstr>Programs from the American Heart Association that promote seven ideal cardiovascular health metrics, including</vt:lpstr>
      <vt:lpstr>Counselling a patient at High Risk of CVD</vt:lpstr>
      <vt:lpstr>Counselling a patient at High Risk of CVD</vt:lpstr>
      <vt:lpstr>Counselling a patient at High Risk of CVD</vt:lpstr>
      <vt:lpstr>Counselling a patient at High Risk of CVD</vt:lpstr>
      <vt:lpstr>Counselling a patient at High Risk of CVD</vt:lpstr>
      <vt:lpstr>Counselling a patient at High Risk of CVD</vt:lpstr>
      <vt:lpstr>Counselling a patient at High Risk of CVD</vt:lpstr>
      <vt:lpstr>Counselling a patient at High Risk of CVD</vt:lpstr>
      <vt:lpstr>Conclusion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Hussein saad Amin</dc:creator>
  <cp:lastModifiedBy>Hussein saad Amin</cp:lastModifiedBy>
  <cp:revision>40</cp:revision>
  <dcterms:created xsi:type="dcterms:W3CDTF">2019-01-15T05:49:25Z</dcterms:created>
  <dcterms:modified xsi:type="dcterms:W3CDTF">2019-01-27T10:06:13Z</dcterms:modified>
</cp:coreProperties>
</file>