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7" r:id="rId2"/>
    <p:sldId id="303" r:id="rId3"/>
    <p:sldId id="322" r:id="rId4"/>
    <p:sldId id="314" r:id="rId5"/>
    <p:sldId id="332" r:id="rId6"/>
    <p:sldId id="304" r:id="rId7"/>
    <p:sldId id="306" r:id="rId8"/>
    <p:sldId id="334" r:id="rId9"/>
    <p:sldId id="335" r:id="rId10"/>
    <p:sldId id="308" r:id="rId11"/>
    <p:sldId id="336" r:id="rId12"/>
    <p:sldId id="337" r:id="rId13"/>
    <p:sldId id="310" r:id="rId14"/>
    <p:sldId id="311" r:id="rId15"/>
    <p:sldId id="312" r:id="rId16"/>
    <p:sldId id="313" r:id="rId17"/>
    <p:sldId id="321" r:id="rId18"/>
    <p:sldId id="338" r:id="rId19"/>
    <p:sldId id="354" r:id="rId20"/>
    <p:sldId id="315" r:id="rId21"/>
    <p:sldId id="259" r:id="rId22"/>
    <p:sldId id="318" r:id="rId23"/>
    <p:sldId id="316" r:id="rId24"/>
    <p:sldId id="320" r:id="rId25"/>
    <p:sldId id="319" r:id="rId26"/>
    <p:sldId id="352" r:id="rId27"/>
    <p:sldId id="339" r:id="rId28"/>
    <p:sldId id="340" r:id="rId29"/>
    <p:sldId id="341" r:id="rId30"/>
    <p:sldId id="275" r:id="rId31"/>
    <p:sldId id="276" r:id="rId32"/>
    <p:sldId id="323" r:id="rId33"/>
    <p:sldId id="325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53" r:id="rId42"/>
    <p:sldId id="349" r:id="rId43"/>
    <p:sldId id="350" r:id="rId44"/>
    <p:sldId id="351" r:id="rId45"/>
    <p:sldId id="293" r:id="rId46"/>
    <p:sldId id="294" r:id="rId47"/>
    <p:sldId id="296" r:id="rId48"/>
    <p:sldId id="329" r:id="rId49"/>
    <p:sldId id="326" r:id="rId50"/>
    <p:sldId id="330" r:id="rId51"/>
    <p:sldId id="331" r:id="rId52"/>
    <p:sldId id="328" r:id="rId53"/>
    <p:sldId id="333" r:id="rId54"/>
    <p:sldId id="278" r:id="rId55"/>
    <p:sldId id="28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8" autoAdjust="0"/>
  </p:normalViewPr>
  <p:slideViewPr>
    <p:cSldViewPr>
      <p:cViewPr varScale="1">
        <p:scale>
          <a:sx n="97" d="100"/>
          <a:sy n="97" d="100"/>
        </p:scale>
        <p:origin x="52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D4814-8148-4528-BA68-F3D546220E1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C887565-BF9E-4E98-9838-4CC3F0629BA4}">
      <dgm:prSet phldrT="[نص]"/>
      <dgm:spPr/>
      <dgm:t>
        <a:bodyPr/>
        <a:lstStyle/>
        <a:p>
          <a:r>
            <a:rPr lang="en-US" dirty="0"/>
            <a:t>Mortality</a:t>
          </a:r>
          <a:endParaRPr lang="en-GB" dirty="0"/>
        </a:p>
      </dgm:t>
    </dgm:pt>
    <dgm:pt modelId="{18753765-8A65-4D18-997E-9F04C25074D4}" type="parTrans" cxnId="{E8DC3795-55A2-44C5-94C6-F9C0AB75CD07}">
      <dgm:prSet/>
      <dgm:spPr/>
      <dgm:t>
        <a:bodyPr/>
        <a:lstStyle/>
        <a:p>
          <a:endParaRPr lang="en-GB"/>
        </a:p>
      </dgm:t>
    </dgm:pt>
    <dgm:pt modelId="{C1F4BBDC-ECB9-49DE-832B-2D9C40D618BC}" type="sibTrans" cxnId="{E8DC3795-55A2-44C5-94C6-F9C0AB75CD07}">
      <dgm:prSet/>
      <dgm:spPr/>
      <dgm:t>
        <a:bodyPr/>
        <a:lstStyle/>
        <a:p>
          <a:endParaRPr lang="en-GB"/>
        </a:p>
      </dgm:t>
    </dgm:pt>
    <dgm:pt modelId="{36CA3729-B73E-4BBC-A1B7-8B272D3EC78F}">
      <dgm:prSet phldrT="[نص]"/>
      <dgm:spPr/>
      <dgm:t>
        <a:bodyPr/>
        <a:lstStyle/>
        <a:p>
          <a:r>
            <a:rPr lang="en-GB" dirty="0"/>
            <a:t>Death certificates</a:t>
          </a:r>
        </a:p>
      </dgm:t>
    </dgm:pt>
    <dgm:pt modelId="{0FB963FC-19FB-439C-B3F0-EEF3E1099F12}" type="parTrans" cxnId="{B669160F-7C25-4F09-A3FA-ED6BCE888B65}">
      <dgm:prSet/>
      <dgm:spPr/>
      <dgm:t>
        <a:bodyPr/>
        <a:lstStyle/>
        <a:p>
          <a:endParaRPr lang="en-GB"/>
        </a:p>
      </dgm:t>
    </dgm:pt>
    <dgm:pt modelId="{0DA08BE8-5526-4CF4-9D56-E0CE0810913A}" type="sibTrans" cxnId="{B669160F-7C25-4F09-A3FA-ED6BCE888B65}">
      <dgm:prSet/>
      <dgm:spPr/>
      <dgm:t>
        <a:bodyPr/>
        <a:lstStyle/>
        <a:p>
          <a:endParaRPr lang="en-GB"/>
        </a:p>
      </dgm:t>
    </dgm:pt>
    <dgm:pt modelId="{9FC9AB5E-44C3-413B-8A24-BB2334DCF54F}">
      <dgm:prSet phldrT="[نص]"/>
      <dgm:spPr/>
      <dgm:t>
        <a:bodyPr/>
        <a:lstStyle/>
        <a:p>
          <a:r>
            <a:rPr lang="en-GB" dirty="0"/>
            <a:t>Reports from mortuaries</a:t>
          </a:r>
        </a:p>
      </dgm:t>
    </dgm:pt>
    <dgm:pt modelId="{0698D200-3FB1-4F80-9D87-942AC9E92885}" type="parTrans" cxnId="{2AF657B0-1137-4581-852D-616E3AB66D40}">
      <dgm:prSet/>
      <dgm:spPr/>
      <dgm:t>
        <a:bodyPr/>
        <a:lstStyle/>
        <a:p>
          <a:endParaRPr lang="en-GB"/>
        </a:p>
      </dgm:t>
    </dgm:pt>
    <dgm:pt modelId="{A08B8852-A946-4CD5-9775-2EFEAE4112C2}" type="sibTrans" cxnId="{2AF657B0-1137-4581-852D-616E3AB66D40}">
      <dgm:prSet/>
      <dgm:spPr/>
      <dgm:t>
        <a:bodyPr/>
        <a:lstStyle/>
        <a:p>
          <a:endParaRPr lang="en-GB"/>
        </a:p>
      </dgm:t>
    </dgm:pt>
    <dgm:pt modelId="{217E7333-F6EC-40D5-BD43-D97AD1AFEBD5}">
      <dgm:prSet phldrT="[نص]"/>
      <dgm:spPr/>
      <dgm:t>
        <a:bodyPr/>
        <a:lstStyle/>
        <a:p>
          <a:r>
            <a:rPr lang="en-US" dirty="0"/>
            <a:t>Morbidity </a:t>
          </a:r>
          <a:r>
            <a:rPr lang="en-GB" dirty="0"/>
            <a:t>and Health-related </a:t>
          </a:r>
        </a:p>
      </dgm:t>
    </dgm:pt>
    <dgm:pt modelId="{ED9C00B9-9C05-4A5E-8D3C-7EBD753B766C}" type="parTrans" cxnId="{53023ECF-FA15-4599-AE08-A0AE5CB94991}">
      <dgm:prSet/>
      <dgm:spPr/>
      <dgm:t>
        <a:bodyPr/>
        <a:lstStyle/>
        <a:p>
          <a:endParaRPr lang="en-GB"/>
        </a:p>
      </dgm:t>
    </dgm:pt>
    <dgm:pt modelId="{E639BDBB-1510-47D5-8524-79B246090E05}" type="sibTrans" cxnId="{53023ECF-FA15-4599-AE08-A0AE5CB94991}">
      <dgm:prSet/>
      <dgm:spPr/>
      <dgm:t>
        <a:bodyPr/>
        <a:lstStyle/>
        <a:p>
          <a:endParaRPr lang="en-GB"/>
        </a:p>
      </dgm:t>
    </dgm:pt>
    <dgm:pt modelId="{DA23B576-0BE7-4606-B281-EA99B463B346}">
      <dgm:prSet phldrT="[نص]"/>
      <dgm:spPr/>
      <dgm:t>
        <a:bodyPr/>
        <a:lstStyle/>
        <a:p>
          <a:r>
            <a:rPr lang="en-GB" dirty="0"/>
            <a:t>Hospitals</a:t>
          </a:r>
        </a:p>
      </dgm:t>
    </dgm:pt>
    <dgm:pt modelId="{B1686D8E-A81E-499E-B6F2-3F2595761F85}" type="parTrans" cxnId="{FC52BE0B-7D6E-4429-B685-C200DE99B5E1}">
      <dgm:prSet/>
      <dgm:spPr/>
      <dgm:t>
        <a:bodyPr/>
        <a:lstStyle/>
        <a:p>
          <a:endParaRPr lang="en-GB"/>
        </a:p>
      </dgm:t>
    </dgm:pt>
    <dgm:pt modelId="{74494AEB-F539-40A2-9D02-BE179103A7AC}" type="sibTrans" cxnId="{FC52BE0B-7D6E-4429-B685-C200DE99B5E1}">
      <dgm:prSet/>
      <dgm:spPr/>
      <dgm:t>
        <a:bodyPr/>
        <a:lstStyle/>
        <a:p>
          <a:endParaRPr lang="en-GB"/>
        </a:p>
      </dgm:t>
    </dgm:pt>
    <dgm:pt modelId="{067F54EB-FACD-4CC5-B5AA-A040AD33B821}">
      <dgm:prSet phldrT="[نص]"/>
      <dgm:spPr/>
      <dgm:t>
        <a:bodyPr/>
        <a:lstStyle/>
        <a:p>
          <a:r>
            <a:rPr lang="en-GB" dirty="0"/>
            <a:t>Medical records</a:t>
          </a:r>
        </a:p>
      </dgm:t>
    </dgm:pt>
    <dgm:pt modelId="{76AB0A78-F781-43C0-8E61-68D131948583}" type="parTrans" cxnId="{0FA32B58-E52E-4A24-917B-9FBF93739380}">
      <dgm:prSet/>
      <dgm:spPr/>
      <dgm:t>
        <a:bodyPr/>
        <a:lstStyle/>
        <a:p>
          <a:endParaRPr lang="en-GB"/>
        </a:p>
      </dgm:t>
    </dgm:pt>
    <dgm:pt modelId="{16076E06-7689-4407-9CE4-BB5916C1064B}" type="sibTrans" cxnId="{0FA32B58-E52E-4A24-917B-9FBF93739380}">
      <dgm:prSet/>
      <dgm:spPr/>
      <dgm:t>
        <a:bodyPr/>
        <a:lstStyle/>
        <a:p>
          <a:endParaRPr lang="en-GB"/>
        </a:p>
      </dgm:t>
    </dgm:pt>
    <dgm:pt modelId="{BA55B216-1311-40F7-BD8F-DE4E92E6C91B}">
      <dgm:prSet phldrT="[نص]"/>
      <dgm:spPr/>
      <dgm:t>
        <a:bodyPr/>
        <a:lstStyle/>
        <a:p>
          <a:r>
            <a:rPr lang="en-US" dirty="0"/>
            <a:t>Self Reported</a:t>
          </a:r>
          <a:endParaRPr lang="en-GB" dirty="0"/>
        </a:p>
      </dgm:t>
    </dgm:pt>
    <dgm:pt modelId="{7C102502-B567-4668-8062-B86BB4A9DA39}" type="parTrans" cxnId="{6CF60978-7472-46AC-832A-B30B7579E3F4}">
      <dgm:prSet/>
      <dgm:spPr/>
      <dgm:t>
        <a:bodyPr/>
        <a:lstStyle/>
        <a:p>
          <a:endParaRPr lang="en-GB"/>
        </a:p>
      </dgm:t>
    </dgm:pt>
    <dgm:pt modelId="{6299FDFA-A9D4-4E9A-AE32-481E62774E25}" type="sibTrans" cxnId="{6CF60978-7472-46AC-832A-B30B7579E3F4}">
      <dgm:prSet/>
      <dgm:spPr/>
      <dgm:t>
        <a:bodyPr/>
        <a:lstStyle/>
        <a:p>
          <a:endParaRPr lang="en-GB"/>
        </a:p>
      </dgm:t>
    </dgm:pt>
    <dgm:pt modelId="{9B98A1A3-8FF4-49BF-9545-B113F6888BBF}">
      <dgm:prSet phldrT="[نص]"/>
      <dgm:spPr/>
      <dgm:t>
        <a:bodyPr/>
        <a:lstStyle/>
        <a:p>
          <a:r>
            <a:rPr lang="en-GB" dirty="0"/>
            <a:t>Surveys</a:t>
          </a:r>
        </a:p>
      </dgm:t>
    </dgm:pt>
    <dgm:pt modelId="{4A00406B-39C4-4906-AF96-900E68707A2D}" type="parTrans" cxnId="{F49B66D0-9F91-4010-B289-6EC847F4D6A3}">
      <dgm:prSet/>
      <dgm:spPr/>
      <dgm:t>
        <a:bodyPr/>
        <a:lstStyle/>
        <a:p>
          <a:endParaRPr lang="en-GB"/>
        </a:p>
      </dgm:t>
    </dgm:pt>
    <dgm:pt modelId="{017FB587-AF25-467E-A32D-588EFB110212}" type="sibTrans" cxnId="{F49B66D0-9F91-4010-B289-6EC847F4D6A3}">
      <dgm:prSet/>
      <dgm:spPr/>
      <dgm:t>
        <a:bodyPr/>
        <a:lstStyle/>
        <a:p>
          <a:endParaRPr lang="en-GB"/>
        </a:p>
      </dgm:t>
    </dgm:pt>
    <dgm:pt modelId="{F2C9F9E7-F7FD-499F-BB3C-6132F4699F23}">
      <dgm:prSet phldrT="[نص]"/>
      <dgm:spPr/>
      <dgm:t>
        <a:bodyPr/>
        <a:lstStyle/>
        <a:p>
          <a:r>
            <a:rPr lang="en-GB" dirty="0"/>
            <a:t>Media</a:t>
          </a:r>
        </a:p>
      </dgm:t>
    </dgm:pt>
    <dgm:pt modelId="{9849D5E2-9496-4230-81C6-D5A342CDB0B5}" type="parTrans" cxnId="{6531A091-043B-40D1-B3E1-3D4F195CC5D4}">
      <dgm:prSet/>
      <dgm:spPr/>
      <dgm:t>
        <a:bodyPr/>
        <a:lstStyle/>
        <a:p>
          <a:endParaRPr lang="en-GB"/>
        </a:p>
      </dgm:t>
    </dgm:pt>
    <dgm:pt modelId="{4899D184-EC91-47AA-930B-4463CECFD120}" type="sibTrans" cxnId="{6531A091-043B-40D1-B3E1-3D4F195CC5D4}">
      <dgm:prSet/>
      <dgm:spPr/>
      <dgm:t>
        <a:bodyPr/>
        <a:lstStyle/>
        <a:p>
          <a:endParaRPr lang="en-GB"/>
        </a:p>
      </dgm:t>
    </dgm:pt>
    <dgm:pt modelId="{AE721C26-A7D7-4984-B0F8-D7260693E655}" type="pres">
      <dgm:prSet presAssocID="{2F3D4814-8148-4528-BA68-F3D546220E1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1B0302-CF7A-4532-AA2C-EAF6D7F815DE}" type="pres">
      <dgm:prSet presAssocID="{FC887565-BF9E-4E98-9838-4CC3F0629BA4}" presName="comp" presStyleCnt="0"/>
      <dgm:spPr/>
    </dgm:pt>
    <dgm:pt modelId="{18AB3CFC-068B-4B14-AF4F-5F0766233CD6}" type="pres">
      <dgm:prSet presAssocID="{FC887565-BF9E-4E98-9838-4CC3F0629BA4}" presName="box" presStyleLbl="node1" presStyleIdx="0" presStyleCnt="3"/>
      <dgm:spPr/>
      <dgm:t>
        <a:bodyPr/>
        <a:lstStyle/>
        <a:p>
          <a:endParaRPr lang="en-US"/>
        </a:p>
      </dgm:t>
    </dgm:pt>
    <dgm:pt modelId="{9C48DC99-8232-4846-A726-D4417DFC0DF5}" type="pres">
      <dgm:prSet presAssocID="{FC887565-BF9E-4E98-9838-4CC3F0629BA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49D5B6B-DE48-47C4-8F7A-2DD98D1C0B54}" type="pres">
      <dgm:prSet presAssocID="{FC887565-BF9E-4E98-9838-4CC3F0629BA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79E13B-BD43-4CF3-B84E-78864DEBED1D}" type="pres">
      <dgm:prSet presAssocID="{C1F4BBDC-ECB9-49DE-832B-2D9C40D618BC}" presName="spacer" presStyleCnt="0"/>
      <dgm:spPr/>
    </dgm:pt>
    <dgm:pt modelId="{606CACA0-E2CF-4898-B7C3-E8F28D52B0FC}" type="pres">
      <dgm:prSet presAssocID="{217E7333-F6EC-40D5-BD43-D97AD1AFEBD5}" presName="comp" presStyleCnt="0"/>
      <dgm:spPr/>
    </dgm:pt>
    <dgm:pt modelId="{F620686A-BCE9-46CC-9820-CFA2465C500F}" type="pres">
      <dgm:prSet presAssocID="{217E7333-F6EC-40D5-BD43-D97AD1AFEBD5}" presName="box" presStyleLbl="node1" presStyleIdx="1" presStyleCnt="3"/>
      <dgm:spPr/>
      <dgm:t>
        <a:bodyPr/>
        <a:lstStyle/>
        <a:p>
          <a:endParaRPr lang="en-US"/>
        </a:p>
      </dgm:t>
    </dgm:pt>
    <dgm:pt modelId="{E99D740E-8770-44F8-85F7-BE88931562CC}" type="pres">
      <dgm:prSet presAssocID="{217E7333-F6EC-40D5-BD43-D97AD1AFEBD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F782FB-D363-4FBC-9247-0CE42D117BC6}" type="pres">
      <dgm:prSet presAssocID="{217E7333-F6EC-40D5-BD43-D97AD1AFEBD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88191-9CDB-4197-A030-DEDB5D80BA65}" type="pres">
      <dgm:prSet presAssocID="{E639BDBB-1510-47D5-8524-79B246090E05}" presName="spacer" presStyleCnt="0"/>
      <dgm:spPr/>
    </dgm:pt>
    <dgm:pt modelId="{25243E88-A274-4482-B09E-C248B8756B9E}" type="pres">
      <dgm:prSet presAssocID="{BA55B216-1311-40F7-BD8F-DE4E92E6C91B}" presName="comp" presStyleCnt="0"/>
      <dgm:spPr/>
    </dgm:pt>
    <dgm:pt modelId="{25CEC300-D01B-4C10-B3BA-CEFE90317A99}" type="pres">
      <dgm:prSet presAssocID="{BA55B216-1311-40F7-BD8F-DE4E92E6C91B}" presName="box" presStyleLbl="node1" presStyleIdx="2" presStyleCnt="3"/>
      <dgm:spPr/>
      <dgm:t>
        <a:bodyPr/>
        <a:lstStyle/>
        <a:p>
          <a:endParaRPr lang="en-US"/>
        </a:p>
      </dgm:t>
    </dgm:pt>
    <dgm:pt modelId="{3FC8E05A-E7ED-468F-838F-52F69F2BB236}" type="pres">
      <dgm:prSet presAssocID="{BA55B216-1311-40F7-BD8F-DE4E92E6C91B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C35A7EF-69BB-4E7C-AA51-E730D2E2F745}" type="pres">
      <dgm:prSet presAssocID="{BA55B216-1311-40F7-BD8F-DE4E92E6C91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BBC339-B2C4-4208-9C6A-813E4745A83E}" type="presOf" srcId="{BA55B216-1311-40F7-BD8F-DE4E92E6C91B}" destId="{25CEC300-D01B-4C10-B3BA-CEFE90317A99}" srcOrd="0" destOrd="0" presId="urn:microsoft.com/office/officeart/2005/8/layout/vList4#1"/>
    <dgm:cxn modelId="{BC2889D3-7D86-4F04-960F-C0C5EFF04BED}" type="presOf" srcId="{36CA3729-B73E-4BBC-A1B7-8B272D3EC78F}" destId="{E49D5B6B-DE48-47C4-8F7A-2DD98D1C0B54}" srcOrd="1" destOrd="1" presId="urn:microsoft.com/office/officeart/2005/8/layout/vList4#1"/>
    <dgm:cxn modelId="{E8DC3795-55A2-44C5-94C6-F9C0AB75CD07}" srcId="{2F3D4814-8148-4528-BA68-F3D546220E11}" destId="{FC887565-BF9E-4E98-9838-4CC3F0629BA4}" srcOrd="0" destOrd="0" parTransId="{18753765-8A65-4D18-997E-9F04C25074D4}" sibTransId="{C1F4BBDC-ECB9-49DE-832B-2D9C40D618BC}"/>
    <dgm:cxn modelId="{26B64CB1-A280-4D78-B860-D5DE68C7FD0F}" type="presOf" srcId="{BA55B216-1311-40F7-BD8F-DE4E92E6C91B}" destId="{5C35A7EF-69BB-4E7C-AA51-E730D2E2F745}" srcOrd="1" destOrd="0" presId="urn:microsoft.com/office/officeart/2005/8/layout/vList4#1"/>
    <dgm:cxn modelId="{45F47840-F6DC-4087-94FB-7C6E5CFF4503}" type="presOf" srcId="{2F3D4814-8148-4528-BA68-F3D546220E11}" destId="{AE721C26-A7D7-4984-B0F8-D7260693E655}" srcOrd="0" destOrd="0" presId="urn:microsoft.com/office/officeart/2005/8/layout/vList4#1"/>
    <dgm:cxn modelId="{2DB81971-E99D-4FEC-94EF-E7D16C48762B}" type="presOf" srcId="{217E7333-F6EC-40D5-BD43-D97AD1AFEBD5}" destId="{F620686A-BCE9-46CC-9820-CFA2465C500F}" srcOrd="0" destOrd="0" presId="urn:microsoft.com/office/officeart/2005/8/layout/vList4#1"/>
    <dgm:cxn modelId="{EDEC4733-3D48-428C-9CE1-31B16019C79E}" type="presOf" srcId="{067F54EB-FACD-4CC5-B5AA-A040AD33B821}" destId="{A0F782FB-D363-4FBC-9247-0CE42D117BC6}" srcOrd="1" destOrd="2" presId="urn:microsoft.com/office/officeart/2005/8/layout/vList4#1"/>
    <dgm:cxn modelId="{53023ECF-FA15-4599-AE08-A0AE5CB94991}" srcId="{2F3D4814-8148-4528-BA68-F3D546220E11}" destId="{217E7333-F6EC-40D5-BD43-D97AD1AFEBD5}" srcOrd="1" destOrd="0" parTransId="{ED9C00B9-9C05-4A5E-8D3C-7EBD753B766C}" sibTransId="{E639BDBB-1510-47D5-8524-79B246090E05}"/>
    <dgm:cxn modelId="{0FA32B58-E52E-4A24-917B-9FBF93739380}" srcId="{217E7333-F6EC-40D5-BD43-D97AD1AFEBD5}" destId="{067F54EB-FACD-4CC5-B5AA-A040AD33B821}" srcOrd="1" destOrd="0" parTransId="{76AB0A78-F781-43C0-8E61-68D131948583}" sibTransId="{16076E06-7689-4407-9CE4-BB5916C1064B}"/>
    <dgm:cxn modelId="{62725D58-1AF6-4E30-86A9-36B0E9376608}" type="presOf" srcId="{217E7333-F6EC-40D5-BD43-D97AD1AFEBD5}" destId="{A0F782FB-D363-4FBC-9247-0CE42D117BC6}" srcOrd="1" destOrd="0" presId="urn:microsoft.com/office/officeart/2005/8/layout/vList4#1"/>
    <dgm:cxn modelId="{31B89ED1-7CDE-4785-9588-42C2513A17C5}" type="presOf" srcId="{FC887565-BF9E-4E98-9838-4CC3F0629BA4}" destId="{18AB3CFC-068B-4B14-AF4F-5F0766233CD6}" srcOrd="0" destOrd="0" presId="urn:microsoft.com/office/officeart/2005/8/layout/vList4#1"/>
    <dgm:cxn modelId="{6531A091-043B-40D1-B3E1-3D4F195CC5D4}" srcId="{BA55B216-1311-40F7-BD8F-DE4E92E6C91B}" destId="{F2C9F9E7-F7FD-499F-BB3C-6132F4699F23}" srcOrd="1" destOrd="0" parTransId="{9849D5E2-9496-4230-81C6-D5A342CDB0B5}" sibTransId="{4899D184-EC91-47AA-930B-4463CECFD120}"/>
    <dgm:cxn modelId="{BDF31F95-DE9D-45FE-914E-71AFBF5B0F44}" type="presOf" srcId="{F2C9F9E7-F7FD-499F-BB3C-6132F4699F23}" destId="{25CEC300-D01B-4C10-B3BA-CEFE90317A99}" srcOrd="0" destOrd="2" presId="urn:microsoft.com/office/officeart/2005/8/layout/vList4#1"/>
    <dgm:cxn modelId="{FC52BE0B-7D6E-4429-B685-C200DE99B5E1}" srcId="{217E7333-F6EC-40D5-BD43-D97AD1AFEBD5}" destId="{DA23B576-0BE7-4606-B281-EA99B463B346}" srcOrd="0" destOrd="0" parTransId="{B1686D8E-A81E-499E-B6F2-3F2595761F85}" sibTransId="{74494AEB-F539-40A2-9D02-BE179103A7AC}"/>
    <dgm:cxn modelId="{F49B66D0-9F91-4010-B289-6EC847F4D6A3}" srcId="{BA55B216-1311-40F7-BD8F-DE4E92E6C91B}" destId="{9B98A1A3-8FF4-49BF-9545-B113F6888BBF}" srcOrd="0" destOrd="0" parTransId="{4A00406B-39C4-4906-AF96-900E68707A2D}" sibTransId="{017FB587-AF25-467E-A32D-588EFB110212}"/>
    <dgm:cxn modelId="{A83CBEC5-CF64-41EC-9D94-577022C94E7C}" type="presOf" srcId="{9FC9AB5E-44C3-413B-8A24-BB2334DCF54F}" destId="{18AB3CFC-068B-4B14-AF4F-5F0766233CD6}" srcOrd="0" destOrd="2" presId="urn:microsoft.com/office/officeart/2005/8/layout/vList4#1"/>
    <dgm:cxn modelId="{AEDB4757-FC20-4360-A399-5EC3984BDC5D}" type="presOf" srcId="{DA23B576-0BE7-4606-B281-EA99B463B346}" destId="{A0F782FB-D363-4FBC-9247-0CE42D117BC6}" srcOrd="1" destOrd="1" presId="urn:microsoft.com/office/officeart/2005/8/layout/vList4#1"/>
    <dgm:cxn modelId="{C0E6F95A-4C1F-43E3-B2F1-C71C282D62C4}" type="presOf" srcId="{9B98A1A3-8FF4-49BF-9545-B113F6888BBF}" destId="{25CEC300-D01B-4C10-B3BA-CEFE90317A99}" srcOrd="0" destOrd="1" presId="urn:microsoft.com/office/officeart/2005/8/layout/vList4#1"/>
    <dgm:cxn modelId="{B669160F-7C25-4F09-A3FA-ED6BCE888B65}" srcId="{FC887565-BF9E-4E98-9838-4CC3F0629BA4}" destId="{36CA3729-B73E-4BBC-A1B7-8B272D3EC78F}" srcOrd="0" destOrd="0" parTransId="{0FB963FC-19FB-439C-B3F0-EEF3E1099F12}" sibTransId="{0DA08BE8-5526-4CF4-9D56-E0CE0810913A}"/>
    <dgm:cxn modelId="{920CE8F3-729B-4CAA-97F8-31D815CB6149}" type="presOf" srcId="{FC887565-BF9E-4E98-9838-4CC3F0629BA4}" destId="{E49D5B6B-DE48-47C4-8F7A-2DD98D1C0B54}" srcOrd="1" destOrd="0" presId="urn:microsoft.com/office/officeart/2005/8/layout/vList4#1"/>
    <dgm:cxn modelId="{6CF60978-7472-46AC-832A-B30B7579E3F4}" srcId="{2F3D4814-8148-4528-BA68-F3D546220E11}" destId="{BA55B216-1311-40F7-BD8F-DE4E92E6C91B}" srcOrd="2" destOrd="0" parTransId="{7C102502-B567-4668-8062-B86BB4A9DA39}" sibTransId="{6299FDFA-A9D4-4E9A-AE32-481E62774E25}"/>
    <dgm:cxn modelId="{058AFC12-B6EA-431F-B551-4362832C71DD}" type="presOf" srcId="{9FC9AB5E-44C3-413B-8A24-BB2334DCF54F}" destId="{E49D5B6B-DE48-47C4-8F7A-2DD98D1C0B54}" srcOrd="1" destOrd="2" presId="urn:microsoft.com/office/officeart/2005/8/layout/vList4#1"/>
    <dgm:cxn modelId="{FEB323B9-B8DB-47E3-AE57-6839782D643B}" type="presOf" srcId="{067F54EB-FACD-4CC5-B5AA-A040AD33B821}" destId="{F620686A-BCE9-46CC-9820-CFA2465C500F}" srcOrd="0" destOrd="2" presId="urn:microsoft.com/office/officeart/2005/8/layout/vList4#1"/>
    <dgm:cxn modelId="{2AF657B0-1137-4581-852D-616E3AB66D40}" srcId="{FC887565-BF9E-4E98-9838-4CC3F0629BA4}" destId="{9FC9AB5E-44C3-413B-8A24-BB2334DCF54F}" srcOrd="1" destOrd="0" parTransId="{0698D200-3FB1-4F80-9D87-942AC9E92885}" sibTransId="{A08B8852-A946-4CD5-9775-2EFEAE4112C2}"/>
    <dgm:cxn modelId="{E4F5B71F-4152-4E9D-B985-311C2194A9F5}" type="presOf" srcId="{F2C9F9E7-F7FD-499F-BB3C-6132F4699F23}" destId="{5C35A7EF-69BB-4E7C-AA51-E730D2E2F745}" srcOrd="1" destOrd="2" presId="urn:microsoft.com/office/officeart/2005/8/layout/vList4#1"/>
    <dgm:cxn modelId="{20CC8C5F-5DB5-4708-91EE-8CE408BD19AD}" type="presOf" srcId="{36CA3729-B73E-4BBC-A1B7-8B272D3EC78F}" destId="{18AB3CFC-068B-4B14-AF4F-5F0766233CD6}" srcOrd="0" destOrd="1" presId="urn:microsoft.com/office/officeart/2005/8/layout/vList4#1"/>
    <dgm:cxn modelId="{DFB21F6A-0AEE-4C5F-B83C-2BF2F6DDC46C}" type="presOf" srcId="{DA23B576-0BE7-4606-B281-EA99B463B346}" destId="{F620686A-BCE9-46CC-9820-CFA2465C500F}" srcOrd="0" destOrd="1" presId="urn:microsoft.com/office/officeart/2005/8/layout/vList4#1"/>
    <dgm:cxn modelId="{6637C500-808C-4A36-829F-2F429D0F1EBE}" type="presOf" srcId="{9B98A1A3-8FF4-49BF-9545-B113F6888BBF}" destId="{5C35A7EF-69BB-4E7C-AA51-E730D2E2F745}" srcOrd="1" destOrd="1" presId="urn:microsoft.com/office/officeart/2005/8/layout/vList4#1"/>
    <dgm:cxn modelId="{403D00DD-58C8-41CA-9D6B-E3A41E20C000}" type="presParOf" srcId="{AE721C26-A7D7-4984-B0F8-D7260693E655}" destId="{1C1B0302-CF7A-4532-AA2C-EAF6D7F815DE}" srcOrd="0" destOrd="0" presId="urn:microsoft.com/office/officeart/2005/8/layout/vList4#1"/>
    <dgm:cxn modelId="{DDE50DEA-60A6-40BD-AEFB-2BC6C281CA35}" type="presParOf" srcId="{1C1B0302-CF7A-4532-AA2C-EAF6D7F815DE}" destId="{18AB3CFC-068B-4B14-AF4F-5F0766233CD6}" srcOrd="0" destOrd="0" presId="urn:microsoft.com/office/officeart/2005/8/layout/vList4#1"/>
    <dgm:cxn modelId="{7C331AD9-8F5A-4A84-B643-7E76BD7B273D}" type="presParOf" srcId="{1C1B0302-CF7A-4532-AA2C-EAF6D7F815DE}" destId="{9C48DC99-8232-4846-A726-D4417DFC0DF5}" srcOrd="1" destOrd="0" presId="urn:microsoft.com/office/officeart/2005/8/layout/vList4#1"/>
    <dgm:cxn modelId="{5DE9162E-DFCC-4E57-8FA0-ED2DB92594DF}" type="presParOf" srcId="{1C1B0302-CF7A-4532-AA2C-EAF6D7F815DE}" destId="{E49D5B6B-DE48-47C4-8F7A-2DD98D1C0B54}" srcOrd="2" destOrd="0" presId="urn:microsoft.com/office/officeart/2005/8/layout/vList4#1"/>
    <dgm:cxn modelId="{3436B203-57AA-4BE2-919F-F8F801773A35}" type="presParOf" srcId="{AE721C26-A7D7-4984-B0F8-D7260693E655}" destId="{D579E13B-BD43-4CF3-B84E-78864DEBED1D}" srcOrd="1" destOrd="0" presId="urn:microsoft.com/office/officeart/2005/8/layout/vList4#1"/>
    <dgm:cxn modelId="{ECD8D491-BECB-4D9C-A5EF-63914A1BA9A3}" type="presParOf" srcId="{AE721C26-A7D7-4984-B0F8-D7260693E655}" destId="{606CACA0-E2CF-4898-B7C3-E8F28D52B0FC}" srcOrd="2" destOrd="0" presId="urn:microsoft.com/office/officeart/2005/8/layout/vList4#1"/>
    <dgm:cxn modelId="{953DB5A9-10D9-4FCC-8E25-65BBFF6DF2C2}" type="presParOf" srcId="{606CACA0-E2CF-4898-B7C3-E8F28D52B0FC}" destId="{F620686A-BCE9-46CC-9820-CFA2465C500F}" srcOrd="0" destOrd="0" presId="urn:microsoft.com/office/officeart/2005/8/layout/vList4#1"/>
    <dgm:cxn modelId="{6F041637-316C-46D3-966A-5452BF25639F}" type="presParOf" srcId="{606CACA0-E2CF-4898-B7C3-E8F28D52B0FC}" destId="{E99D740E-8770-44F8-85F7-BE88931562CC}" srcOrd="1" destOrd="0" presId="urn:microsoft.com/office/officeart/2005/8/layout/vList4#1"/>
    <dgm:cxn modelId="{2EC72AFE-DF1D-4769-AC88-E10B52C64654}" type="presParOf" srcId="{606CACA0-E2CF-4898-B7C3-E8F28D52B0FC}" destId="{A0F782FB-D363-4FBC-9247-0CE42D117BC6}" srcOrd="2" destOrd="0" presId="urn:microsoft.com/office/officeart/2005/8/layout/vList4#1"/>
    <dgm:cxn modelId="{70D4E4BF-E8F7-476D-9827-99E5FC6C678E}" type="presParOf" srcId="{AE721C26-A7D7-4984-B0F8-D7260693E655}" destId="{76888191-9CDB-4197-A030-DEDB5D80BA65}" srcOrd="3" destOrd="0" presId="urn:microsoft.com/office/officeart/2005/8/layout/vList4#1"/>
    <dgm:cxn modelId="{BDB8894D-0655-4B4A-B258-6BA1130723ED}" type="presParOf" srcId="{AE721C26-A7D7-4984-B0F8-D7260693E655}" destId="{25243E88-A274-4482-B09E-C248B8756B9E}" srcOrd="4" destOrd="0" presId="urn:microsoft.com/office/officeart/2005/8/layout/vList4#1"/>
    <dgm:cxn modelId="{A27BB0C6-9B4B-4FC3-8603-969D488EE279}" type="presParOf" srcId="{25243E88-A274-4482-B09E-C248B8756B9E}" destId="{25CEC300-D01B-4C10-B3BA-CEFE90317A99}" srcOrd="0" destOrd="0" presId="urn:microsoft.com/office/officeart/2005/8/layout/vList4#1"/>
    <dgm:cxn modelId="{9577F5A7-A24C-41A8-AA5F-62D6D3061E3C}" type="presParOf" srcId="{25243E88-A274-4482-B09E-C248B8756B9E}" destId="{3FC8E05A-E7ED-468F-838F-52F69F2BB236}" srcOrd="1" destOrd="0" presId="urn:microsoft.com/office/officeart/2005/8/layout/vList4#1"/>
    <dgm:cxn modelId="{D207446B-010D-40A4-B568-9F8EE7B63DE4}" type="presParOf" srcId="{25243E88-A274-4482-B09E-C248B8756B9E}" destId="{5C35A7EF-69BB-4E7C-AA51-E730D2E2F74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20015C-0CFF-4B78-AF2E-E4532AB334D4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F4900F-EFFA-4E89-AF51-B7D6DAC19C19}">
      <dgm:prSet phldrT="[نص]"/>
      <dgm:spPr/>
      <dgm:t>
        <a:bodyPr/>
        <a:lstStyle/>
        <a:p>
          <a:r>
            <a:rPr lang="en-GB" dirty="0"/>
            <a:t>Community-based</a:t>
          </a:r>
        </a:p>
      </dgm:t>
    </dgm:pt>
    <dgm:pt modelId="{6AC69744-9F2B-4A71-AB7E-6192E28CE450}" type="parTrans" cxnId="{1C201D74-F199-423B-B3A0-67056DEA3F54}">
      <dgm:prSet/>
      <dgm:spPr/>
      <dgm:t>
        <a:bodyPr/>
        <a:lstStyle/>
        <a:p>
          <a:endParaRPr lang="en-GB"/>
        </a:p>
      </dgm:t>
    </dgm:pt>
    <dgm:pt modelId="{FD5BA34B-58E8-4BCB-ACF3-286E74276EF8}" type="sibTrans" cxnId="{1C201D74-F199-423B-B3A0-67056DEA3F54}">
      <dgm:prSet/>
      <dgm:spPr/>
      <dgm:t>
        <a:bodyPr/>
        <a:lstStyle/>
        <a:p>
          <a:endParaRPr lang="en-GB"/>
        </a:p>
      </dgm:t>
    </dgm:pt>
    <dgm:pt modelId="{61531B2F-3C94-4F93-A46D-9C5608D20E98}">
      <dgm:prSet phldrT="[نص]"/>
      <dgm:spPr/>
      <dgm:t>
        <a:bodyPr/>
        <a:lstStyle/>
        <a:p>
          <a:r>
            <a:rPr lang="en-GB" dirty="0"/>
            <a:t>Demographic records</a:t>
          </a:r>
        </a:p>
      </dgm:t>
    </dgm:pt>
    <dgm:pt modelId="{9C21C7DA-78E6-4053-830D-9CA99D84F82D}" type="parTrans" cxnId="{8590E727-175A-4297-A2B6-1F5709FCA611}">
      <dgm:prSet/>
      <dgm:spPr/>
      <dgm:t>
        <a:bodyPr/>
        <a:lstStyle/>
        <a:p>
          <a:endParaRPr lang="en-GB"/>
        </a:p>
      </dgm:t>
    </dgm:pt>
    <dgm:pt modelId="{B71B365E-BF99-4106-8A34-563720DB1F1A}" type="sibTrans" cxnId="{8590E727-175A-4297-A2B6-1F5709FCA611}">
      <dgm:prSet/>
      <dgm:spPr/>
      <dgm:t>
        <a:bodyPr/>
        <a:lstStyle/>
        <a:p>
          <a:endParaRPr lang="en-GB"/>
        </a:p>
      </dgm:t>
    </dgm:pt>
    <dgm:pt modelId="{F17F95C0-59D0-4B65-A56F-D1065DCBE8E4}">
      <dgm:prSet phldrT="[نص]"/>
      <dgm:spPr/>
      <dgm:t>
        <a:bodyPr/>
        <a:lstStyle/>
        <a:p>
          <a:r>
            <a:rPr lang="en-GB" dirty="0"/>
            <a:t>Local government  records</a:t>
          </a:r>
        </a:p>
      </dgm:t>
    </dgm:pt>
    <dgm:pt modelId="{90A4B88C-8F4C-407E-B2D2-12B8B4571725}" type="parTrans" cxnId="{8FE3BA16-4811-478A-A86E-06FD8DF7B216}">
      <dgm:prSet/>
      <dgm:spPr/>
      <dgm:t>
        <a:bodyPr/>
        <a:lstStyle/>
        <a:p>
          <a:endParaRPr lang="en-GB"/>
        </a:p>
      </dgm:t>
    </dgm:pt>
    <dgm:pt modelId="{15215B49-C072-4E94-82CB-95E8D3179BC1}" type="sibTrans" cxnId="{8FE3BA16-4811-478A-A86E-06FD8DF7B216}">
      <dgm:prSet/>
      <dgm:spPr/>
      <dgm:t>
        <a:bodyPr/>
        <a:lstStyle/>
        <a:p>
          <a:endParaRPr lang="en-GB"/>
        </a:p>
      </dgm:t>
    </dgm:pt>
    <dgm:pt modelId="{0A4D000A-795C-45FC-A8F7-D38A0E3B913A}">
      <dgm:prSet phldrT="[نص]"/>
      <dgm:spPr/>
      <dgm:t>
        <a:bodyPr/>
        <a:lstStyle/>
        <a:p>
          <a:r>
            <a:rPr lang="en-GB" dirty="0"/>
            <a:t>Law enforcement</a:t>
          </a:r>
        </a:p>
      </dgm:t>
    </dgm:pt>
    <dgm:pt modelId="{44A24737-62BB-48AD-A71B-E2E13E60BD52}" type="parTrans" cxnId="{4A11FB7A-90B5-441C-882C-8A1B8D1FF83D}">
      <dgm:prSet/>
      <dgm:spPr/>
      <dgm:t>
        <a:bodyPr/>
        <a:lstStyle/>
        <a:p>
          <a:endParaRPr lang="en-GB"/>
        </a:p>
      </dgm:t>
    </dgm:pt>
    <dgm:pt modelId="{D3CF8DFF-AE21-4F69-86AC-3333DD49B865}" type="sibTrans" cxnId="{4A11FB7A-90B5-441C-882C-8A1B8D1FF83D}">
      <dgm:prSet/>
      <dgm:spPr/>
      <dgm:t>
        <a:bodyPr/>
        <a:lstStyle/>
        <a:p>
          <a:endParaRPr lang="en-GB"/>
        </a:p>
      </dgm:t>
    </dgm:pt>
    <dgm:pt modelId="{9F6F9D7F-BE31-4D59-BFD9-7C23C7630533}">
      <dgm:prSet phldrT="[نص]"/>
      <dgm:spPr/>
      <dgm:t>
        <a:bodyPr/>
        <a:lstStyle/>
        <a:p>
          <a:r>
            <a:rPr lang="en-GB" dirty="0"/>
            <a:t>Police records</a:t>
          </a:r>
        </a:p>
      </dgm:t>
    </dgm:pt>
    <dgm:pt modelId="{079E9C08-323D-4078-8824-8E913B8BC86A}" type="parTrans" cxnId="{350DF78B-9292-4349-B1BA-19258BF4ECCB}">
      <dgm:prSet/>
      <dgm:spPr/>
      <dgm:t>
        <a:bodyPr/>
        <a:lstStyle/>
        <a:p>
          <a:endParaRPr lang="en-GB"/>
        </a:p>
      </dgm:t>
    </dgm:pt>
    <dgm:pt modelId="{729347B2-5504-44D9-B777-D1992E702373}" type="sibTrans" cxnId="{350DF78B-9292-4349-B1BA-19258BF4ECCB}">
      <dgm:prSet/>
      <dgm:spPr/>
      <dgm:t>
        <a:bodyPr/>
        <a:lstStyle/>
        <a:p>
          <a:endParaRPr lang="en-GB"/>
        </a:p>
      </dgm:t>
    </dgm:pt>
    <dgm:pt modelId="{18381485-0A2B-43B1-B26B-0D67B0E9D7CE}">
      <dgm:prSet phldrT="[نص]"/>
      <dgm:spPr/>
      <dgm:t>
        <a:bodyPr/>
        <a:lstStyle/>
        <a:p>
          <a:r>
            <a:rPr lang="en-GB" dirty="0"/>
            <a:t>Prison records</a:t>
          </a:r>
        </a:p>
      </dgm:t>
    </dgm:pt>
    <dgm:pt modelId="{6C1285FE-0C17-474F-8517-49989BC8598A}" type="parTrans" cxnId="{1FC72CA8-6C64-4928-B9DF-AA27CDCFF1C7}">
      <dgm:prSet/>
      <dgm:spPr/>
      <dgm:t>
        <a:bodyPr/>
        <a:lstStyle/>
        <a:p>
          <a:endParaRPr lang="en-GB"/>
        </a:p>
      </dgm:t>
    </dgm:pt>
    <dgm:pt modelId="{D27EDEE5-83F5-44B7-960F-EE6E9EAD270C}" type="sibTrans" cxnId="{1FC72CA8-6C64-4928-B9DF-AA27CDCFF1C7}">
      <dgm:prSet/>
      <dgm:spPr/>
      <dgm:t>
        <a:bodyPr/>
        <a:lstStyle/>
        <a:p>
          <a:endParaRPr lang="en-GB"/>
        </a:p>
      </dgm:t>
    </dgm:pt>
    <dgm:pt modelId="{2C1EAB1D-738B-406C-BF7C-2335EEBD4775}">
      <dgm:prSet phldrT="[نص]"/>
      <dgm:spPr/>
      <dgm:t>
        <a:bodyPr/>
        <a:lstStyle/>
        <a:p>
          <a:r>
            <a:rPr lang="en-GB" dirty="0"/>
            <a:t>Economic-social	</a:t>
          </a:r>
        </a:p>
      </dgm:t>
    </dgm:pt>
    <dgm:pt modelId="{EB849FD7-BC49-4424-9D38-C8002437B2EF}" type="parTrans" cxnId="{9436C13E-F38B-412A-BBC3-7C101EE1B9AB}">
      <dgm:prSet/>
      <dgm:spPr/>
      <dgm:t>
        <a:bodyPr/>
        <a:lstStyle/>
        <a:p>
          <a:endParaRPr lang="en-GB"/>
        </a:p>
      </dgm:t>
    </dgm:pt>
    <dgm:pt modelId="{6BCCF734-50D5-4ACF-9F2C-460921B218A2}" type="sibTrans" cxnId="{9436C13E-F38B-412A-BBC3-7C101EE1B9AB}">
      <dgm:prSet/>
      <dgm:spPr/>
      <dgm:t>
        <a:bodyPr/>
        <a:lstStyle/>
        <a:p>
          <a:endParaRPr lang="en-GB"/>
        </a:p>
      </dgm:t>
    </dgm:pt>
    <dgm:pt modelId="{7D1AF55B-5618-447A-85F1-70DA6DD8193A}">
      <dgm:prSet phldrT="[نص]"/>
      <dgm:spPr/>
      <dgm:t>
        <a:bodyPr/>
        <a:lstStyle/>
        <a:p>
          <a:r>
            <a:rPr lang="en-GB" dirty="0"/>
            <a:t>Institutional or agency records</a:t>
          </a:r>
        </a:p>
      </dgm:t>
    </dgm:pt>
    <dgm:pt modelId="{EC2B51C0-7990-49CB-A626-817711CDB2EB}" type="parTrans" cxnId="{889FEC43-9145-407C-9800-19346AFBE346}">
      <dgm:prSet/>
      <dgm:spPr/>
      <dgm:t>
        <a:bodyPr/>
        <a:lstStyle/>
        <a:p>
          <a:endParaRPr lang="en-GB"/>
        </a:p>
      </dgm:t>
    </dgm:pt>
    <dgm:pt modelId="{4D0CA5DF-66EE-489E-BF31-576505C339EB}" type="sibTrans" cxnId="{889FEC43-9145-407C-9800-19346AFBE346}">
      <dgm:prSet/>
      <dgm:spPr/>
      <dgm:t>
        <a:bodyPr/>
        <a:lstStyle/>
        <a:p>
          <a:endParaRPr lang="en-GB"/>
        </a:p>
      </dgm:t>
    </dgm:pt>
    <dgm:pt modelId="{0D93818A-C346-4399-8E04-6B95CA761869}">
      <dgm:prSet phldrT="[نص]"/>
      <dgm:spPr/>
      <dgm:t>
        <a:bodyPr/>
        <a:lstStyle/>
        <a:p>
          <a:r>
            <a:rPr lang="en-GB" dirty="0"/>
            <a:t>Special studies</a:t>
          </a:r>
        </a:p>
      </dgm:t>
    </dgm:pt>
    <dgm:pt modelId="{959AC23D-475C-4866-8DF7-8B0E057C9BBF}" type="parTrans" cxnId="{F87DEC82-98D1-4E10-8665-888FB5CD85AB}">
      <dgm:prSet/>
      <dgm:spPr/>
      <dgm:t>
        <a:bodyPr/>
        <a:lstStyle/>
        <a:p>
          <a:endParaRPr lang="en-GB"/>
        </a:p>
      </dgm:t>
    </dgm:pt>
    <dgm:pt modelId="{F401CD96-F78C-4F15-80B7-0CB2F8DBB5E5}" type="sibTrans" cxnId="{F87DEC82-98D1-4E10-8665-888FB5CD85AB}">
      <dgm:prSet/>
      <dgm:spPr/>
      <dgm:t>
        <a:bodyPr/>
        <a:lstStyle/>
        <a:p>
          <a:endParaRPr lang="en-GB"/>
        </a:p>
      </dgm:t>
    </dgm:pt>
    <dgm:pt modelId="{C082935A-F32E-4679-B022-E4C24649005D}" type="pres">
      <dgm:prSet presAssocID="{C220015C-0CFF-4B78-AF2E-E4532AB334D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D27A3-3217-467C-8F40-700CC06FA76D}" type="pres">
      <dgm:prSet presAssocID="{F0F4900F-EFFA-4E89-AF51-B7D6DAC19C19}" presName="comp" presStyleCnt="0"/>
      <dgm:spPr/>
    </dgm:pt>
    <dgm:pt modelId="{49494EEC-4AA9-4DF5-900B-A623FF805512}" type="pres">
      <dgm:prSet presAssocID="{F0F4900F-EFFA-4E89-AF51-B7D6DAC19C19}" presName="box" presStyleLbl="node1" presStyleIdx="0" presStyleCnt="3"/>
      <dgm:spPr/>
      <dgm:t>
        <a:bodyPr/>
        <a:lstStyle/>
        <a:p>
          <a:endParaRPr lang="en-US"/>
        </a:p>
      </dgm:t>
    </dgm:pt>
    <dgm:pt modelId="{DDCC7749-339E-4B36-91F9-12E6D73DC229}" type="pres">
      <dgm:prSet presAssocID="{F0F4900F-EFFA-4E89-AF51-B7D6DAC19C19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3382B8D-FBDB-442B-9BAC-891F351373C2}" type="pres">
      <dgm:prSet presAssocID="{F0F4900F-EFFA-4E89-AF51-B7D6DAC19C1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9DDD5-2A23-4F5E-ADF2-5EB17F886AF3}" type="pres">
      <dgm:prSet presAssocID="{FD5BA34B-58E8-4BCB-ACF3-286E74276EF8}" presName="spacer" presStyleCnt="0"/>
      <dgm:spPr/>
    </dgm:pt>
    <dgm:pt modelId="{CD5C8B2D-815D-4E80-9A2D-2B0663A7422C}" type="pres">
      <dgm:prSet presAssocID="{0A4D000A-795C-45FC-A8F7-D38A0E3B913A}" presName="comp" presStyleCnt="0"/>
      <dgm:spPr/>
    </dgm:pt>
    <dgm:pt modelId="{1F6896F0-8A47-4B29-BAE7-E8A54649E427}" type="pres">
      <dgm:prSet presAssocID="{0A4D000A-795C-45FC-A8F7-D38A0E3B913A}" presName="box" presStyleLbl="node1" presStyleIdx="1" presStyleCnt="3"/>
      <dgm:spPr/>
      <dgm:t>
        <a:bodyPr/>
        <a:lstStyle/>
        <a:p>
          <a:endParaRPr lang="en-US"/>
        </a:p>
      </dgm:t>
    </dgm:pt>
    <dgm:pt modelId="{DD4B7F4B-A017-4AB5-833A-693827EBB83F}" type="pres">
      <dgm:prSet presAssocID="{0A4D000A-795C-45FC-A8F7-D38A0E3B913A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613DD78-BAD5-47BC-8D48-8864BEDD2122}" type="pres">
      <dgm:prSet presAssocID="{0A4D000A-795C-45FC-A8F7-D38A0E3B913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16D33-7203-4279-B0EE-C1591EC47B88}" type="pres">
      <dgm:prSet presAssocID="{D3CF8DFF-AE21-4F69-86AC-3333DD49B865}" presName="spacer" presStyleCnt="0"/>
      <dgm:spPr/>
    </dgm:pt>
    <dgm:pt modelId="{355C1AD3-D1E3-46DE-9E63-B3900A6103DC}" type="pres">
      <dgm:prSet presAssocID="{2C1EAB1D-738B-406C-BF7C-2335EEBD4775}" presName="comp" presStyleCnt="0"/>
      <dgm:spPr/>
    </dgm:pt>
    <dgm:pt modelId="{DDAD75CB-A3A5-4492-8E58-EB114BB707F4}" type="pres">
      <dgm:prSet presAssocID="{2C1EAB1D-738B-406C-BF7C-2335EEBD4775}" presName="box" presStyleLbl="node1" presStyleIdx="2" presStyleCnt="3"/>
      <dgm:spPr/>
      <dgm:t>
        <a:bodyPr/>
        <a:lstStyle/>
        <a:p>
          <a:endParaRPr lang="en-US"/>
        </a:p>
      </dgm:t>
    </dgm:pt>
    <dgm:pt modelId="{DB194E85-0878-4B1A-8547-949DE999EE65}" type="pres">
      <dgm:prSet presAssocID="{2C1EAB1D-738B-406C-BF7C-2335EEBD477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9F6D4B0-39EF-4391-A489-AED7B4C5B764}" type="pres">
      <dgm:prSet presAssocID="{2C1EAB1D-738B-406C-BF7C-2335EEBD477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9FEC43-9145-407C-9800-19346AFBE346}" srcId="{2C1EAB1D-738B-406C-BF7C-2335EEBD4775}" destId="{7D1AF55B-5618-447A-85F1-70DA6DD8193A}" srcOrd="0" destOrd="0" parTransId="{EC2B51C0-7990-49CB-A626-817711CDB2EB}" sibTransId="{4D0CA5DF-66EE-489E-BF31-576505C339EB}"/>
    <dgm:cxn modelId="{35933818-1436-4997-9F55-C599C7D0CF48}" type="presOf" srcId="{61531B2F-3C94-4F93-A46D-9C5608D20E98}" destId="{43382B8D-FBDB-442B-9BAC-891F351373C2}" srcOrd="1" destOrd="1" presId="urn:microsoft.com/office/officeart/2005/8/layout/vList4#2"/>
    <dgm:cxn modelId="{B98F12F7-ED0F-4142-B36E-F65149837335}" type="presOf" srcId="{0D93818A-C346-4399-8E04-6B95CA761869}" destId="{DDAD75CB-A3A5-4492-8E58-EB114BB707F4}" srcOrd="0" destOrd="2" presId="urn:microsoft.com/office/officeart/2005/8/layout/vList4#2"/>
    <dgm:cxn modelId="{6CA167DD-71F9-4E66-8594-15B3D265AD4B}" type="presOf" srcId="{C220015C-0CFF-4B78-AF2E-E4532AB334D4}" destId="{C082935A-F32E-4679-B022-E4C24649005D}" srcOrd="0" destOrd="0" presId="urn:microsoft.com/office/officeart/2005/8/layout/vList4#2"/>
    <dgm:cxn modelId="{350DF78B-9292-4349-B1BA-19258BF4ECCB}" srcId="{0A4D000A-795C-45FC-A8F7-D38A0E3B913A}" destId="{9F6F9D7F-BE31-4D59-BFD9-7C23C7630533}" srcOrd="0" destOrd="0" parTransId="{079E9C08-323D-4078-8824-8E913B8BC86A}" sibTransId="{729347B2-5504-44D9-B777-D1992E702373}"/>
    <dgm:cxn modelId="{FE0842DD-84CB-4912-B85F-59A9AC33F890}" type="presOf" srcId="{61531B2F-3C94-4F93-A46D-9C5608D20E98}" destId="{49494EEC-4AA9-4DF5-900B-A623FF805512}" srcOrd="0" destOrd="1" presId="urn:microsoft.com/office/officeart/2005/8/layout/vList4#2"/>
    <dgm:cxn modelId="{503AF4D8-8663-41A1-8CDA-402279922B88}" type="presOf" srcId="{18381485-0A2B-43B1-B26B-0D67B0E9D7CE}" destId="{1F6896F0-8A47-4B29-BAE7-E8A54649E427}" srcOrd="0" destOrd="2" presId="urn:microsoft.com/office/officeart/2005/8/layout/vList4#2"/>
    <dgm:cxn modelId="{4A8B7BD6-7435-4DFC-A81E-F9E8F3FA32FD}" type="presOf" srcId="{F0F4900F-EFFA-4E89-AF51-B7D6DAC19C19}" destId="{49494EEC-4AA9-4DF5-900B-A623FF805512}" srcOrd="0" destOrd="0" presId="urn:microsoft.com/office/officeart/2005/8/layout/vList4#2"/>
    <dgm:cxn modelId="{4A11FB7A-90B5-441C-882C-8A1B8D1FF83D}" srcId="{C220015C-0CFF-4B78-AF2E-E4532AB334D4}" destId="{0A4D000A-795C-45FC-A8F7-D38A0E3B913A}" srcOrd="1" destOrd="0" parTransId="{44A24737-62BB-48AD-A71B-E2E13E60BD52}" sibTransId="{D3CF8DFF-AE21-4F69-86AC-3333DD49B865}"/>
    <dgm:cxn modelId="{8590E727-175A-4297-A2B6-1F5709FCA611}" srcId="{F0F4900F-EFFA-4E89-AF51-B7D6DAC19C19}" destId="{61531B2F-3C94-4F93-A46D-9C5608D20E98}" srcOrd="0" destOrd="0" parTransId="{9C21C7DA-78E6-4053-830D-9CA99D84F82D}" sibTransId="{B71B365E-BF99-4106-8A34-563720DB1F1A}"/>
    <dgm:cxn modelId="{3277AC11-8068-4900-8E1B-B269C3BA2A5A}" type="presOf" srcId="{0A4D000A-795C-45FC-A8F7-D38A0E3B913A}" destId="{1F6896F0-8A47-4B29-BAE7-E8A54649E427}" srcOrd="0" destOrd="0" presId="urn:microsoft.com/office/officeart/2005/8/layout/vList4#2"/>
    <dgm:cxn modelId="{1FC72CA8-6C64-4928-B9DF-AA27CDCFF1C7}" srcId="{0A4D000A-795C-45FC-A8F7-D38A0E3B913A}" destId="{18381485-0A2B-43B1-B26B-0D67B0E9D7CE}" srcOrd="1" destOrd="0" parTransId="{6C1285FE-0C17-474F-8517-49989BC8598A}" sibTransId="{D27EDEE5-83F5-44B7-960F-EE6E9EAD270C}"/>
    <dgm:cxn modelId="{4B745BE9-C82A-4260-AEB9-E095D797BDB6}" type="presOf" srcId="{F17F95C0-59D0-4B65-A56F-D1065DCBE8E4}" destId="{49494EEC-4AA9-4DF5-900B-A623FF805512}" srcOrd="0" destOrd="2" presId="urn:microsoft.com/office/officeart/2005/8/layout/vList4#2"/>
    <dgm:cxn modelId="{F87DEC82-98D1-4E10-8665-888FB5CD85AB}" srcId="{2C1EAB1D-738B-406C-BF7C-2335EEBD4775}" destId="{0D93818A-C346-4399-8E04-6B95CA761869}" srcOrd="1" destOrd="0" parTransId="{959AC23D-475C-4866-8DF7-8B0E057C9BBF}" sibTransId="{F401CD96-F78C-4F15-80B7-0CB2F8DBB5E5}"/>
    <dgm:cxn modelId="{1C201D74-F199-423B-B3A0-67056DEA3F54}" srcId="{C220015C-0CFF-4B78-AF2E-E4532AB334D4}" destId="{F0F4900F-EFFA-4E89-AF51-B7D6DAC19C19}" srcOrd="0" destOrd="0" parTransId="{6AC69744-9F2B-4A71-AB7E-6192E28CE450}" sibTransId="{FD5BA34B-58E8-4BCB-ACF3-286E74276EF8}"/>
    <dgm:cxn modelId="{0078A134-8E18-4CC9-8B5B-B7F016362D4F}" type="presOf" srcId="{7D1AF55B-5618-447A-85F1-70DA6DD8193A}" destId="{DDAD75CB-A3A5-4492-8E58-EB114BB707F4}" srcOrd="0" destOrd="1" presId="urn:microsoft.com/office/officeart/2005/8/layout/vList4#2"/>
    <dgm:cxn modelId="{5F83F061-61A8-4D34-AE2C-A6E785AA629F}" type="presOf" srcId="{F0F4900F-EFFA-4E89-AF51-B7D6DAC19C19}" destId="{43382B8D-FBDB-442B-9BAC-891F351373C2}" srcOrd="1" destOrd="0" presId="urn:microsoft.com/office/officeart/2005/8/layout/vList4#2"/>
    <dgm:cxn modelId="{9436C13E-F38B-412A-BBC3-7C101EE1B9AB}" srcId="{C220015C-0CFF-4B78-AF2E-E4532AB334D4}" destId="{2C1EAB1D-738B-406C-BF7C-2335EEBD4775}" srcOrd="2" destOrd="0" parTransId="{EB849FD7-BC49-4424-9D38-C8002437B2EF}" sibTransId="{6BCCF734-50D5-4ACF-9F2C-460921B218A2}"/>
    <dgm:cxn modelId="{5A6BA6DF-8B79-44E8-82D1-D04416EEFF03}" type="presOf" srcId="{7D1AF55B-5618-447A-85F1-70DA6DD8193A}" destId="{89F6D4B0-39EF-4391-A489-AED7B4C5B764}" srcOrd="1" destOrd="1" presId="urn:microsoft.com/office/officeart/2005/8/layout/vList4#2"/>
    <dgm:cxn modelId="{9F1C5179-2D46-4BA8-A534-118F5C9B1C31}" type="presOf" srcId="{18381485-0A2B-43B1-B26B-0D67B0E9D7CE}" destId="{1613DD78-BAD5-47BC-8D48-8864BEDD2122}" srcOrd="1" destOrd="2" presId="urn:microsoft.com/office/officeart/2005/8/layout/vList4#2"/>
    <dgm:cxn modelId="{88B630D5-16F5-41BC-91A9-B30671A8FA57}" type="presOf" srcId="{0D93818A-C346-4399-8E04-6B95CA761869}" destId="{89F6D4B0-39EF-4391-A489-AED7B4C5B764}" srcOrd="1" destOrd="2" presId="urn:microsoft.com/office/officeart/2005/8/layout/vList4#2"/>
    <dgm:cxn modelId="{C4F46E08-B25C-45C8-BB10-7860298C2EA6}" type="presOf" srcId="{9F6F9D7F-BE31-4D59-BFD9-7C23C7630533}" destId="{1613DD78-BAD5-47BC-8D48-8864BEDD2122}" srcOrd="1" destOrd="1" presId="urn:microsoft.com/office/officeart/2005/8/layout/vList4#2"/>
    <dgm:cxn modelId="{801B80BA-7743-4CFF-A142-9FAFFEA93A2D}" type="presOf" srcId="{2C1EAB1D-738B-406C-BF7C-2335EEBD4775}" destId="{89F6D4B0-39EF-4391-A489-AED7B4C5B764}" srcOrd="1" destOrd="0" presId="urn:microsoft.com/office/officeart/2005/8/layout/vList4#2"/>
    <dgm:cxn modelId="{DECC194E-CAEC-4681-9C38-32685DABD635}" type="presOf" srcId="{0A4D000A-795C-45FC-A8F7-D38A0E3B913A}" destId="{1613DD78-BAD5-47BC-8D48-8864BEDD2122}" srcOrd="1" destOrd="0" presId="urn:microsoft.com/office/officeart/2005/8/layout/vList4#2"/>
    <dgm:cxn modelId="{7BAFD7B5-C542-455D-BEB6-26D30BA53B6C}" type="presOf" srcId="{2C1EAB1D-738B-406C-BF7C-2335EEBD4775}" destId="{DDAD75CB-A3A5-4492-8E58-EB114BB707F4}" srcOrd="0" destOrd="0" presId="urn:microsoft.com/office/officeart/2005/8/layout/vList4#2"/>
    <dgm:cxn modelId="{386322B2-AC13-42D4-95C1-E9BB9A71258C}" type="presOf" srcId="{9F6F9D7F-BE31-4D59-BFD9-7C23C7630533}" destId="{1F6896F0-8A47-4B29-BAE7-E8A54649E427}" srcOrd="0" destOrd="1" presId="urn:microsoft.com/office/officeart/2005/8/layout/vList4#2"/>
    <dgm:cxn modelId="{2E4F81F5-3540-4918-8879-853C4D53F576}" type="presOf" srcId="{F17F95C0-59D0-4B65-A56F-D1065DCBE8E4}" destId="{43382B8D-FBDB-442B-9BAC-891F351373C2}" srcOrd="1" destOrd="2" presId="urn:microsoft.com/office/officeart/2005/8/layout/vList4#2"/>
    <dgm:cxn modelId="{8FE3BA16-4811-478A-A86E-06FD8DF7B216}" srcId="{F0F4900F-EFFA-4E89-AF51-B7D6DAC19C19}" destId="{F17F95C0-59D0-4B65-A56F-D1065DCBE8E4}" srcOrd="1" destOrd="0" parTransId="{90A4B88C-8F4C-407E-B2D2-12B8B4571725}" sibTransId="{15215B49-C072-4E94-82CB-95E8D3179BC1}"/>
    <dgm:cxn modelId="{0281F9B5-004A-4055-98E3-B0DD37EF63BA}" type="presParOf" srcId="{C082935A-F32E-4679-B022-E4C24649005D}" destId="{91ED27A3-3217-467C-8F40-700CC06FA76D}" srcOrd="0" destOrd="0" presId="urn:microsoft.com/office/officeart/2005/8/layout/vList4#2"/>
    <dgm:cxn modelId="{89C4D9BE-5283-449F-9748-76C522E63DE1}" type="presParOf" srcId="{91ED27A3-3217-467C-8F40-700CC06FA76D}" destId="{49494EEC-4AA9-4DF5-900B-A623FF805512}" srcOrd="0" destOrd="0" presId="urn:microsoft.com/office/officeart/2005/8/layout/vList4#2"/>
    <dgm:cxn modelId="{EB4DAC86-2858-42E9-B307-39585E6B9FA0}" type="presParOf" srcId="{91ED27A3-3217-467C-8F40-700CC06FA76D}" destId="{DDCC7749-339E-4B36-91F9-12E6D73DC229}" srcOrd="1" destOrd="0" presId="urn:microsoft.com/office/officeart/2005/8/layout/vList4#2"/>
    <dgm:cxn modelId="{1B6CA4C4-8F6E-4112-8418-AFEC61178DD0}" type="presParOf" srcId="{91ED27A3-3217-467C-8F40-700CC06FA76D}" destId="{43382B8D-FBDB-442B-9BAC-891F351373C2}" srcOrd="2" destOrd="0" presId="urn:microsoft.com/office/officeart/2005/8/layout/vList4#2"/>
    <dgm:cxn modelId="{330BCFFC-9741-44A6-865E-40BF86F0CC06}" type="presParOf" srcId="{C082935A-F32E-4679-B022-E4C24649005D}" destId="{6EC9DDD5-2A23-4F5E-ADF2-5EB17F886AF3}" srcOrd="1" destOrd="0" presId="urn:microsoft.com/office/officeart/2005/8/layout/vList4#2"/>
    <dgm:cxn modelId="{25C997E9-B8CD-49AF-9FDE-1D492D12DD3A}" type="presParOf" srcId="{C082935A-F32E-4679-B022-E4C24649005D}" destId="{CD5C8B2D-815D-4E80-9A2D-2B0663A7422C}" srcOrd="2" destOrd="0" presId="urn:microsoft.com/office/officeart/2005/8/layout/vList4#2"/>
    <dgm:cxn modelId="{E1146168-C362-4CDE-9A49-78979E26531A}" type="presParOf" srcId="{CD5C8B2D-815D-4E80-9A2D-2B0663A7422C}" destId="{1F6896F0-8A47-4B29-BAE7-E8A54649E427}" srcOrd="0" destOrd="0" presId="urn:microsoft.com/office/officeart/2005/8/layout/vList4#2"/>
    <dgm:cxn modelId="{5C1049DC-2B10-4C19-9522-3BB8B0C29AA7}" type="presParOf" srcId="{CD5C8B2D-815D-4E80-9A2D-2B0663A7422C}" destId="{DD4B7F4B-A017-4AB5-833A-693827EBB83F}" srcOrd="1" destOrd="0" presId="urn:microsoft.com/office/officeart/2005/8/layout/vList4#2"/>
    <dgm:cxn modelId="{57067D71-FF96-4EEA-BEBE-6B2694BE35E6}" type="presParOf" srcId="{CD5C8B2D-815D-4E80-9A2D-2B0663A7422C}" destId="{1613DD78-BAD5-47BC-8D48-8864BEDD2122}" srcOrd="2" destOrd="0" presId="urn:microsoft.com/office/officeart/2005/8/layout/vList4#2"/>
    <dgm:cxn modelId="{C8788CAB-A1DC-40C8-8305-6C7A187FA45F}" type="presParOf" srcId="{C082935A-F32E-4679-B022-E4C24649005D}" destId="{A5616D33-7203-4279-B0EE-C1591EC47B88}" srcOrd="3" destOrd="0" presId="urn:microsoft.com/office/officeart/2005/8/layout/vList4#2"/>
    <dgm:cxn modelId="{268C2300-548D-4D76-940F-617316A27FA6}" type="presParOf" srcId="{C082935A-F32E-4679-B022-E4C24649005D}" destId="{355C1AD3-D1E3-46DE-9E63-B3900A6103DC}" srcOrd="4" destOrd="0" presId="urn:microsoft.com/office/officeart/2005/8/layout/vList4#2"/>
    <dgm:cxn modelId="{1CCFB17C-F07F-4F84-8AAF-BD36CB5C22EA}" type="presParOf" srcId="{355C1AD3-D1E3-46DE-9E63-B3900A6103DC}" destId="{DDAD75CB-A3A5-4492-8E58-EB114BB707F4}" srcOrd="0" destOrd="0" presId="urn:microsoft.com/office/officeart/2005/8/layout/vList4#2"/>
    <dgm:cxn modelId="{DC9D87DE-67A6-415F-ACC9-8EAA8FF8005E}" type="presParOf" srcId="{355C1AD3-D1E3-46DE-9E63-B3900A6103DC}" destId="{DB194E85-0878-4B1A-8547-949DE999EE65}" srcOrd="1" destOrd="0" presId="urn:microsoft.com/office/officeart/2005/8/layout/vList4#2"/>
    <dgm:cxn modelId="{1582258B-BB61-40BE-9F47-6D5B1E5AD645}" type="presParOf" srcId="{355C1AD3-D1E3-46DE-9E63-B3900A6103DC}" destId="{89F6D4B0-39EF-4391-A489-AED7B4C5B764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B3CFC-068B-4B14-AF4F-5F0766233CD6}">
      <dsp:nvSpPr>
        <dsp:cNvPr id="0" name=""/>
        <dsp:cNvSpPr/>
      </dsp:nvSpPr>
      <dsp:spPr>
        <a:xfrm>
          <a:off x="0" y="0"/>
          <a:ext cx="7696200" cy="129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Mortality</a:t>
          </a:r>
          <a:endParaRPr lang="en-GB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Death certificates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Reports from mortuaries</a:t>
          </a:r>
        </a:p>
      </dsp:txBody>
      <dsp:txXfrm>
        <a:off x="1668770" y="0"/>
        <a:ext cx="6027429" cy="1295300"/>
      </dsp:txXfrm>
    </dsp:sp>
    <dsp:sp modelId="{9C48DC99-8232-4846-A726-D4417DFC0DF5}">
      <dsp:nvSpPr>
        <dsp:cNvPr id="0" name=""/>
        <dsp:cNvSpPr/>
      </dsp:nvSpPr>
      <dsp:spPr>
        <a:xfrm>
          <a:off x="129530" y="129530"/>
          <a:ext cx="1539240" cy="1036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0686A-BCE9-46CC-9820-CFA2465C500F}">
      <dsp:nvSpPr>
        <dsp:cNvPr id="0" name=""/>
        <dsp:cNvSpPr/>
      </dsp:nvSpPr>
      <dsp:spPr>
        <a:xfrm>
          <a:off x="0" y="1424831"/>
          <a:ext cx="7696200" cy="129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Morbidity </a:t>
          </a:r>
          <a:r>
            <a:rPr lang="en-GB" sz="2500" kern="1200" dirty="0"/>
            <a:t>and Health-related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Hospitals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Medical records</a:t>
          </a:r>
        </a:p>
      </dsp:txBody>
      <dsp:txXfrm>
        <a:off x="1668770" y="1424831"/>
        <a:ext cx="6027429" cy="1295300"/>
      </dsp:txXfrm>
    </dsp:sp>
    <dsp:sp modelId="{E99D740E-8770-44F8-85F7-BE88931562CC}">
      <dsp:nvSpPr>
        <dsp:cNvPr id="0" name=""/>
        <dsp:cNvSpPr/>
      </dsp:nvSpPr>
      <dsp:spPr>
        <a:xfrm>
          <a:off x="129530" y="1554361"/>
          <a:ext cx="1539240" cy="1036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EC300-D01B-4C10-B3BA-CEFE90317A99}">
      <dsp:nvSpPr>
        <dsp:cNvPr id="0" name=""/>
        <dsp:cNvSpPr/>
      </dsp:nvSpPr>
      <dsp:spPr>
        <a:xfrm>
          <a:off x="0" y="2849662"/>
          <a:ext cx="7696200" cy="129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Self Reported</a:t>
          </a:r>
          <a:endParaRPr lang="en-GB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Surveys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Media</a:t>
          </a:r>
        </a:p>
      </dsp:txBody>
      <dsp:txXfrm>
        <a:off x="1668770" y="2849662"/>
        <a:ext cx="6027429" cy="1295300"/>
      </dsp:txXfrm>
    </dsp:sp>
    <dsp:sp modelId="{3FC8E05A-E7ED-468F-838F-52F69F2BB236}">
      <dsp:nvSpPr>
        <dsp:cNvPr id="0" name=""/>
        <dsp:cNvSpPr/>
      </dsp:nvSpPr>
      <dsp:spPr>
        <a:xfrm>
          <a:off x="129530" y="2979192"/>
          <a:ext cx="1539240" cy="1036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94EEC-4AA9-4DF5-900B-A623FF805512}">
      <dsp:nvSpPr>
        <dsp:cNvPr id="0" name=""/>
        <dsp:cNvSpPr/>
      </dsp:nvSpPr>
      <dsp:spPr>
        <a:xfrm>
          <a:off x="0" y="0"/>
          <a:ext cx="7030033" cy="1303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Community-based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Demographic records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Local government  records</a:t>
          </a:r>
        </a:p>
      </dsp:txBody>
      <dsp:txXfrm>
        <a:off x="1536380" y="0"/>
        <a:ext cx="5493652" cy="1303734"/>
      </dsp:txXfrm>
    </dsp:sp>
    <dsp:sp modelId="{DDCC7749-339E-4B36-91F9-12E6D73DC229}">
      <dsp:nvSpPr>
        <dsp:cNvPr id="0" name=""/>
        <dsp:cNvSpPr/>
      </dsp:nvSpPr>
      <dsp:spPr>
        <a:xfrm>
          <a:off x="130373" y="130373"/>
          <a:ext cx="1406006" cy="1042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896F0-8A47-4B29-BAE7-E8A54649E427}">
      <dsp:nvSpPr>
        <dsp:cNvPr id="0" name=""/>
        <dsp:cNvSpPr/>
      </dsp:nvSpPr>
      <dsp:spPr>
        <a:xfrm>
          <a:off x="0" y="1434107"/>
          <a:ext cx="7030033" cy="1303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Law enforcement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Police records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Prison records</a:t>
          </a:r>
        </a:p>
      </dsp:txBody>
      <dsp:txXfrm>
        <a:off x="1536380" y="1434107"/>
        <a:ext cx="5493652" cy="1303734"/>
      </dsp:txXfrm>
    </dsp:sp>
    <dsp:sp modelId="{DD4B7F4B-A017-4AB5-833A-693827EBB83F}">
      <dsp:nvSpPr>
        <dsp:cNvPr id="0" name=""/>
        <dsp:cNvSpPr/>
      </dsp:nvSpPr>
      <dsp:spPr>
        <a:xfrm>
          <a:off x="130373" y="1564481"/>
          <a:ext cx="1406006" cy="1042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D75CB-A3A5-4492-8E58-EB114BB707F4}">
      <dsp:nvSpPr>
        <dsp:cNvPr id="0" name=""/>
        <dsp:cNvSpPr/>
      </dsp:nvSpPr>
      <dsp:spPr>
        <a:xfrm>
          <a:off x="0" y="2868215"/>
          <a:ext cx="7030033" cy="1303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Economic-social	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Institutional or agency records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/>
            <a:t>Special studies</a:t>
          </a:r>
        </a:p>
      </dsp:txBody>
      <dsp:txXfrm>
        <a:off x="1536380" y="2868215"/>
        <a:ext cx="5493652" cy="1303734"/>
      </dsp:txXfrm>
    </dsp:sp>
    <dsp:sp modelId="{DB194E85-0878-4B1A-8547-949DE999EE65}">
      <dsp:nvSpPr>
        <dsp:cNvPr id="0" name=""/>
        <dsp:cNvSpPr/>
      </dsp:nvSpPr>
      <dsp:spPr>
        <a:xfrm>
          <a:off x="130373" y="2998589"/>
          <a:ext cx="1406006" cy="10429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E6F48A-38C9-49E5-85CD-BB51400455E7}" type="datetimeFigureOut">
              <a:rPr lang="en-US"/>
              <a:pPr>
                <a:defRPr/>
              </a:pPr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6FAA74-2899-400C-B298-B705715FC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B01E3F-01A9-4796-987A-E31A22435FFF}" type="datetimeFigureOut">
              <a:rPr lang="en-US"/>
              <a:pPr>
                <a:defRPr/>
              </a:pPr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B29212-2518-4C84-B233-E0368DFBE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76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xmlns="" id="{3DE3888F-469F-47D6-9AEF-62BF94BA8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316F1C8A-50F0-4D4E-82CE-638567CE03D8}" type="slidenum">
              <a:rPr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/>
              <a:t>2</a:t>
            </a:fld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xmlns="" id="{9C2AB660-A2D0-470F-908B-D8310064E3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F30768A0-0BE3-4D0B-8CED-6AAE2293E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842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صر نائب لصورة الشريحة 1">
            <a:extLst>
              <a:ext uri="{FF2B5EF4-FFF2-40B4-BE49-F238E27FC236}">
                <a16:creationId xmlns:a16="http://schemas.microsoft.com/office/drawing/2014/main" xmlns="" id="{DC3EB064-7EEF-4103-85BC-853B888FD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عنصر نائب للملاحظات 2">
            <a:extLst>
              <a:ext uri="{FF2B5EF4-FFF2-40B4-BE49-F238E27FC236}">
                <a16:creationId xmlns:a16="http://schemas.microsoft.com/office/drawing/2014/main" xmlns="" id="{79D37761-3E46-4E9A-AFD1-42D7A5E8FA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4340" name="عنصر نائب لرقم الشريحة 3">
            <a:extLst>
              <a:ext uri="{FF2B5EF4-FFF2-40B4-BE49-F238E27FC236}">
                <a16:creationId xmlns:a16="http://schemas.microsoft.com/office/drawing/2014/main" xmlns="" id="{51D73344-5563-45B8-9DE5-8751B635A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BBD1BB-3C47-492A-8EA9-821D49714D6C}" type="slidenum">
              <a:rPr lang="en-GB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9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صر نائب لصورة الشريحة 1">
            <a:extLst>
              <a:ext uri="{FF2B5EF4-FFF2-40B4-BE49-F238E27FC236}">
                <a16:creationId xmlns:a16="http://schemas.microsoft.com/office/drawing/2014/main" xmlns="" id="{698FC6C7-F7D2-442D-B239-037CC8B7D6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عنصر نائب للملاحظات 2">
            <a:extLst>
              <a:ext uri="{FF2B5EF4-FFF2-40B4-BE49-F238E27FC236}">
                <a16:creationId xmlns:a16="http://schemas.microsoft.com/office/drawing/2014/main" xmlns="" id="{A8F0BA2B-6EF5-47C9-8E9C-CC9AC36D5B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16388" name="عنصر نائب لرقم الشريحة 3">
            <a:extLst>
              <a:ext uri="{FF2B5EF4-FFF2-40B4-BE49-F238E27FC236}">
                <a16:creationId xmlns:a16="http://schemas.microsoft.com/office/drawing/2014/main" xmlns="" id="{B27B2041-384B-4298-A4FD-8D7B3A689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AFBBA8-2D56-46C2-94C5-70E4A55DF77A}" type="slidenum">
              <a:rPr lang="en-GB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0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عنصر نائب لصورة الشريحة 1">
            <a:extLst>
              <a:ext uri="{FF2B5EF4-FFF2-40B4-BE49-F238E27FC236}">
                <a16:creationId xmlns:a16="http://schemas.microsoft.com/office/drawing/2014/main" xmlns="" id="{054CCBE7-6A87-416B-9B9B-C36BE70874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عنصر نائب للملاحظات 2">
            <a:extLst>
              <a:ext uri="{FF2B5EF4-FFF2-40B4-BE49-F238E27FC236}">
                <a16:creationId xmlns:a16="http://schemas.microsoft.com/office/drawing/2014/main" xmlns="" id="{3BA028AE-2CAE-4849-9906-DD2F7C84F1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2772" name="عنصر نائب لرقم الشريحة 3">
            <a:extLst>
              <a:ext uri="{FF2B5EF4-FFF2-40B4-BE49-F238E27FC236}">
                <a16:creationId xmlns:a16="http://schemas.microsoft.com/office/drawing/2014/main" xmlns="" id="{BCA29B66-E01A-44F2-A2D8-BA6E3999B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E8AF91-1144-476F-BB5C-AEDBFF62F7DF}" type="slidenum">
              <a:rPr lang="en-GB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21</a:t>
            </a:fld>
            <a:endParaRPr lang="en-GB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53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xmlns="" id="{C1C3DBF4-7D00-4764-9160-BAE5A52EA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DA8B63-D42D-4CE4-BC54-2BE6F3B267C2}" type="slidenum">
              <a:rPr lang="en-US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24</a:t>
            </a:fld>
            <a:endParaRPr lang="en-U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xmlns="" id="{E0BF26E3-18CC-4943-99F5-3E19D1A5C8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xmlns="" id="{92D625DF-56D2-41D5-BFF1-3C6851534D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4343400"/>
            <a:ext cx="6219825" cy="454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1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071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عنصر نائب لصورة الشريحة 1">
            <a:extLst>
              <a:ext uri="{FF2B5EF4-FFF2-40B4-BE49-F238E27FC236}">
                <a16:creationId xmlns:a16="http://schemas.microsoft.com/office/drawing/2014/main" xmlns="" id="{71D0DF18-0E6B-4474-9A37-36C820DC77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عنصر نائب للملاحظات 2">
            <a:extLst>
              <a:ext uri="{FF2B5EF4-FFF2-40B4-BE49-F238E27FC236}">
                <a16:creationId xmlns:a16="http://schemas.microsoft.com/office/drawing/2014/main" xmlns="" id="{1548CC4A-2F15-4885-AE86-19119A6EF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38916" name="عنصر نائب لرقم الشريحة 3">
            <a:extLst>
              <a:ext uri="{FF2B5EF4-FFF2-40B4-BE49-F238E27FC236}">
                <a16:creationId xmlns:a16="http://schemas.microsoft.com/office/drawing/2014/main" xmlns="" id="{832324A3-4F03-4737-976E-CC8D82E53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A040FD-618E-451A-8391-491B6623329A}" type="slidenum">
              <a:rPr lang="en-GB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25</a:t>
            </a:fld>
            <a:endParaRPr lang="en-GB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عنصر نائب لصورة الشريحة 1">
            <a:extLst>
              <a:ext uri="{FF2B5EF4-FFF2-40B4-BE49-F238E27FC236}">
                <a16:creationId xmlns:a16="http://schemas.microsoft.com/office/drawing/2014/main" xmlns="" id="{E7AB55E5-59A6-4099-8E20-E26BE75BEC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عنصر نائب للملاحظات 2">
            <a:extLst>
              <a:ext uri="{FF2B5EF4-FFF2-40B4-BE49-F238E27FC236}">
                <a16:creationId xmlns:a16="http://schemas.microsoft.com/office/drawing/2014/main" xmlns="" id="{592084EC-2FEF-4D41-93EF-3B211D446E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5060" name="عنصر نائب لرقم الشريحة 3">
            <a:extLst>
              <a:ext uri="{FF2B5EF4-FFF2-40B4-BE49-F238E27FC236}">
                <a16:creationId xmlns:a16="http://schemas.microsoft.com/office/drawing/2014/main" xmlns="" id="{72B7AA34-B64D-4903-A7DD-50C65E772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4EBA69-42A9-4017-8D60-12112654F258}" type="slidenum">
              <a:rPr lang="en-GB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30</a:t>
            </a:fld>
            <a:endParaRPr lang="en-GB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7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عنصر نائب لصورة الشريحة 1">
            <a:extLst>
              <a:ext uri="{FF2B5EF4-FFF2-40B4-BE49-F238E27FC236}">
                <a16:creationId xmlns:a16="http://schemas.microsoft.com/office/drawing/2014/main" xmlns="" id="{F475CAEE-AC79-430E-9B49-19DE26CC0E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عنصر نائب للملاحظات 2">
            <a:extLst>
              <a:ext uri="{FF2B5EF4-FFF2-40B4-BE49-F238E27FC236}">
                <a16:creationId xmlns:a16="http://schemas.microsoft.com/office/drawing/2014/main" xmlns="" id="{ECA311C5-9A6B-47BA-A3FD-3779C7EDB2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47108" name="عنصر نائب لرقم الشريحة 3">
            <a:extLst>
              <a:ext uri="{FF2B5EF4-FFF2-40B4-BE49-F238E27FC236}">
                <a16:creationId xmlns:a16="http://schemas.microsoft.com/office/drawing/2014/main" xmlns="" id="{597C4A70-432A-4D32-9891-1E77B84B5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D6983D-4A8B-4068-AE00-E7B8C0E56BC9}" type="slidenum">
              <a:rPr lang="en-GB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31</a:t>
            </a:fld>
            <a:endParaRPr lang="en-GB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16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عنصر نائب لصورة الشريحة 1">
            <a:extLst>
              <a:ext uri="{FF2B5EF4-FFF2-40B4-BE49-F238E27FC236}">
                <a16:creationId xmlns:a16="http://schemas.microsoft.com/office/drawing/2014/main" xmlns="" id="{3DFEE0D7-3740-4917-9E1A-7FA5C97AD1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عنصر نائب للملاحظات 2">
            <a:extLst>
              <a:ext uri="{FF2B5EF4-FFF2-40B4-BE49-F238E27FC236}">
                <a16:creationId xmlns:a16="http://schemas.microsoft.com/office/drawing/2014/main" xmlns="" id="{2505BFCB-C096-42F7-91E3-6257016370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70660" name="عنصر نائب لرقم الشريحة 3">
            <a:extLst>
              <a:ext uri="{FF2B5EF4-FFF2-40B4-BE49-F238E27FC236}">
                <a16:creationId xmlns:a16="http://schemas.microsoft.com/office/drawing/2014/main" xmlns="" id="{F20234D8-19EB-4220-A92A-A39F41262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96609E-CC45-4608-984A-F9A1ABA0A908}" type="slidenum">
              <a:rPr lang="en-GB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54</a:t>
            </a:fld>
            <a:endParaRPr lang="en-GB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2014  -2015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F5797-E609-4FE0-AC40-4EF61E32D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0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239000" y="609600"/>
            <a:ext cx="1828800" cy="53340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400" b="1" dirty="0">
                <a:solidFill>
                  <a:srgbClr val="002060"/>
                </a:solidFill>
                <a:latin typeface="Andalus" pitchFamily="2" charset="-78"/>
                <a:cs typeface="+mj-cs"/>
              </a:rPr>
              <a:t>جامعة الملك سعود</a:t>
            </a:r>
            <a:endParaRPr lang="en-US" sz="1400" b="1" dirty="0">
              <a:solidFill>
                <a:srgbClr val="002060"/>
              </a:solidFill>
              <a:latin typeface="Andalus" pitchFamily="2" charset="-78"/>
              <a:cs typeface="+mj-cs"/>
            </a:endParaRPr>
          </a:p>
        </p:txBody>
      </p:sp>
      <p:pic>
        <p:nvPicPr>
          <p:cNvPr id="3" name="Picture 7" descr="G:\جامعة الملك سعود\POWER MAMDUH POINTS\ksuLogoxx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143000" y="228600"/>
            <a:ext cx="3733800" cy="83820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Andalus" pitchFamily="2" charset="-78"/>
                <a:cs typeface="Andalus" pitchFamily="2" charset="-78"/>
              </a:rPr>
              <a:t>Faculty of Medicine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Andalus" pitchFamily="2" charset="-78"/>
                <a:cs typeface="Andalus" pitchFamily="2" charset="-78"/>
              </a:rPr>
              <a:t>Family and Community Medicine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06680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624840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rot="16200000" flipH="1">
            <a:off x="-1981200" y="3124200"/>
            <a:ext cx="6248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G:\جامعة الملك سعود\POWER MAMDUH POINTS\KSUjjj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120650"/>
            <a:ext cx="1708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4724400" y="228600"/>
            <a:ext cx="2590800" cy="76200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2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كلية الطب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dirty="0">
                <a:solidFill>
                  <a:schemeClr val="tx2">
                    <a:lumMod val="50000"/>
                  </a:schemeClr>
                </a:solidFill>
                <a:latin typeface="Andalus" pitchFamily="2" charset="-78"/>
                <a:cs typeface="Andalus" pitchFamily="2" charset="-78"/>
              </a:rPr>
              <a:t>قسم طب العائلة والمجتمع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ndalus" pitchFamily="2" charset="-78"/>
              <a:cs typeface="Andalus" pitchFamily="2" charset="-78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695705" y="6315206"/>
            <a:ext cx="4533900" cy="45720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0070C0"/>
              </a:solidFill>
              <a:latin typeface="Times" pitchFamily="18" charset="0"/>
              <a:cs typeface="Andalus" pitchFamily="2" charset="-78"/>
            </a:endParaRPr>
          </a:p>
        </p:txBody>
      </p:sp>
      <p:pic>
        <p:nvPicPr>
          <p:cNvPr id="11" name="Picture 6" descr="King Saud University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3848" r="74492" b="6651"/>
          <a:stretch>
            <a:fillRect/>
          </a:stretch>
        </p:blipFill>
        <p:spPr bwMode="auto">
          <a:xfrm>
            <a:off x="76200" y="1295400"/>
            <a:ext cx="99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 userDrawn="1"/>
        </p:nvSpPr>
        <p:spPr>
          <a:xfrm>
            <a:off x="8229600" y="6324600"/>
            <a:ext cx="609600" cy="457200"/>
          </a:xfrm>
          <a:prstGeom prst="ellipse">
            <a:avLst/>
          </a:prstGeom>
          <a:solidFill>
            <a:schemeClr val="tx2">
              <a:lumMod val="20000"/>
              <a:lumOff val="80000"/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356350"/>
            <a:ext cx="685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E3AB9-CF4E-46C4-BB9B-A00350E1FD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38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8ACE7-D263-41B0-973E-7732EFA0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947D2-01F1-4E6B-94FB-0B605294ACEB}" type="datetime3">
              <a:rPr lang="en-GB"/>
              <a:pPr>
                <a:defRPr/>
              </a:pPr>
              <a:t>31 January, 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897F95-B52A-4751-A73D-509B5A35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0195B6-68B5-4DA5-B672-190BF754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0BDE9-D709-44E2-A463-AD0F27195C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612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57CA0B3-3FF6-4312-9995-788C7D21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FAFF4-C5FB-44E2-A9D9-66AF492496CE}" type="datetime3">
              <a:rPr lang="en-GB"/>
              <a:pPr>
                <a:defRPr/>
              </a:pPr>
              <a:t>31 January, 2019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0E802D3C-627A-4B67-96A0-61CB1956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6D6F3C8-9DA2-4F2B-9B3D-04330C54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33B6-F089-48FB-80F8-2DCCBDD3DD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9156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9A7A438-2722-4257-A875-B2668605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AC50D-9666-4248-A6CB-96B19E41587C}" type="datetime3">
              <a:rPr lang="en-GB"/>
              <a:pPr>
                <a:defRPr/>
              </a:pPr>
              <a:t>31 January, 2019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E6A2297-E93E-45C5-85A5-D8A518A6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488A9CE-8656-4CC3-8F39-6E7865C9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63A4D-EC89-4716-99A5-F4FA6DD5DB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956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6B09D29-4A66-492F-8A44-1BC1E7C3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AB275-29EC-476E-A665-2D066DE9EEFE}" type="datetime3">
              <a:rPr lang="en-GB"/>
              <a:pPr>
                <a:defRPr/>
              </a:pPr>
              <a:t>31 January, 2019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0D5EC2E-7E61-49DE-99F9-467F5198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512D8A4-B55E-4C90-AEE5-70638D20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B5CA-E84E-4871-8472-9A4907A04A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136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2014  - 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EED032-4A3B-4F41-8712-6725AF416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85" r:id="rId2"/>
    <p:sldLayoutId id="2147483886" r:id="rId3"/>
    <p:sldLayoutId id="2147483887" r:id="rId4"/>
    <p:sldLayoutId id="2147483888" r:id="rId5"/>
    <p:sldLayoutId id="2147483889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lamh.org.sa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897BD-05EC-4A53-B3BD-0EEF4B9279B8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2743200" y="1213992"/>
            <a:ext cx="419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INJURY EPIDEMIOLOGY</a:t>
            </a:r>
            <a:endParaRPr lang="en-US" altLang="en-US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459383"/>
              </p:ext>
            </p:extLst>
          </p:nvPr>
        </p:nvGraphicFramePr>
        <p:xfrm>
          <a:off x="1856792" y="3205713"/>
          <a:ext cx="6172200" cy="2804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844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877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session Description</a:t>
                      </a: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Objectives</a:t>
                      </a:r>
                      <a:endParaRPr lang="en-US" sz="16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2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Topics covered</a:t>
                      </a:r>
                      <a:endParaRPr lang="en-US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</a:rPr>
                        <a:t>Describe  the concepts of injuries, why do they occur and their epidemiology   ​​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</a:rPr>
                        <a:t>Describe important differences between various types of injuries​ (what is meant here? Intentional and unintentional?)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</a:rPr>
                        <a:t>Understand principles of injury prevention and control​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60020" algn="l"/>
                        </a:tabLs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</a:rPr>
                        <a:t>Appreciate the burden of injuries in KSA</a:t>
                      </a:r>
                      <a:endParaRPr lang="en-US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3429000" y="2362200"/>
            <a:ext cx="2438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  <a:cs typeface="Times New Roman" pitchFamily="18" charset="0"/>
              </a:rPr>
              <a:t>YEAR</a:t>
            </a:r>
            <a:endParaRPr lang="en-US" altLang="en-US" sz="800" dirty="0">
              <a:latin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  <a:cs typeface="Times New Roman" pitchFamily="18" charset="0"/>
              </a:rPr>
              <a:t>1439-1440 </a:t>
            </a:r>
            <a:r>
              <a:rPr lang="en-US" altLang="en-US" sz="800" dirty="0">
                <a:latin typeface="Arial" pitchFamily="34" charset="0"/>
                <a:cs typeface="Times New Roman" pitchFamily="18" charset="0"/>
              </a:rPr>
              <a:t>Hajji</a:t>
            </a:r>
            <a:endParaRPr lang="en-US" altLang="en-US" sz="800" dirty="0">
              <a:latin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  <a:cs typeface="Times New Roman" pitchFamily="18" charset="0"/>
              </a:rPr>
              <a:t>2018 - 2019</a:t>
            </a:r>
            <a:r>
              <a:rPr lang="en-US" altLang="en-US" sz="10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altLang="en-US" sz="800" dirty="0">
                <a:latin typeface="Arial" pitchFamily="34" charset="0"/>
                <a:cs typeface="Times New Roman" pitchFamily="18" charset="0"/>
              </a:rPr>
              <a:t>Gregorian</a:t>
            </a:r>
            <a:endParaRPr lang="en-US" altLang="en-US" sz="800" dirty="0">
              <a:latin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   </a:t>
            </a:r>
            <a:endParaRPr lang="en-US" altLang="en-US" sz="18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4">
            <a:extLst>
              <a:ext uri="{FF2B5EF4-FFF2-40B4-BE49-F238E27FC236}">
                <a16:creationId xmlns:a16="http://schemas.microsoft.com/office/drawing/2014/main" xmlns="" id="{A944D89D-F765-4C3F-A94E-36B7C1BA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xmlns="" id="{7D05813D-9D15-431F-BEDF-E886BA03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57E255-ABFB-4927-9BF0-459996021DE3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06" name="Date Placeholder 3">
            <a:extLst>
              <a:ext uri="{FF2B5EF4-FFF2-40B4-BE49-F238E27FC236}">
                <a16:creationId xmlns:a16="http://schemas.microsoft.com/office/drawing/2014/main" xmlns="" id="{6206CA1D-FADB-46BF-8CA0-67668BE7308D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6E24B-BF28-4C54-AAE9-B65E3E1797D6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6E1500A5-B091-4FAE-A2FB-916D60019D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6008" y="762000"/>
            <a:ext cx="7162800" cy="1773238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Mechanical 2</a:t>
            </a:r>
            <a:b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xmlns="" id="{5178E2C9-BA49-4250-9634-49FF2E0EFD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4400" y="1981200"/>
            <a:ext cx="8077200" cy="5040313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Strain</a:t>
            </a:r>
            <a:r>
              <a:rPr lang="en-US" altLang="en-US" sz="3200" dirty="0">
                <a:ea typeface="ＭＳ Ｐゴシック" panose="020B0600070205080204" pitchFamily="34" charset="-128"/>
              </a:rPr>
              <a:t>: extent of deformation, resulting from tension, compression, shear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The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shape and elasticity</a:t>
            </a:r>
            <a:r>
              <a:rPr lang="en-US" altLang="en-US" sz="3200" dirty="0">
                <a:ea typeface="ＭＳ Ｐゴシック" panose="020B0600070205080204" pitchFamily="34" charset="-128"/>
              </a:rPr>
              <a:t> of the materials struck will determine the damage to the tissue.  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Devices as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seat-belts, air bags and child restraints</a:t>
            </a:r>
            <a:r>
              <a:rPr lang="en-US" altLang="en-US" sz="3200" dirty="0">
                <a:ea typeface="ＭＳ Ｐゴシック" panose="020B0600070205080204" pitchFamily="34" charset="-128"/>
              </a:rPr>
              <a:t> reduce the severity of injury by reducing contact with less flexible structures (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second collision</a:t>
            </a:r>
            <a:r>
              <a:rPr lang="en-US" altLang="en-US" sz="3200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E19435-0C57-4CC2-8302-96701DBE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22535" name="Slide Number Placeholder 6">
            <a:extLst>
              <a:ext uri="{FF2B5EF4-FFF2-40B4-BE49-F238E27FC236}">
                <a16:creationId xmlns:a16="http://schemas.microsoft.com/office/drawing/2014/main" xmlns="" id="{D0DB80E4-A1D7-4A6C-9D99-272CA248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7B9E9A-8C94-48E7-B6AD-722EE6F03544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xmlns="" id="{768878A6-B26A-450F-A3E7-787F4C1D6C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1087988"/>
            <a:ext cx="7570788" cy="8382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Thermal &amp; Chemical 1 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xmlns="" id="{1DB0771D-41FF-4EAD-9293-7323DA68E9C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57950" y="1926188"/>
            <a:ext cx="5029200" cy="4314825"/>
          </a:xfrm>
        </p:spPr>
        <p:txBody>
          <a:bodyPr/>
          <a:lstStyle/>
          <a:p>
            <a:pPr marL="0" lvl="1" indent="0"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Deaths and injuries associated with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fires, heat &amp; smoke</a:t>
            </a:r>
            <a:r>
              <a:rPr lang="en-US" altLang="en-US" sz="2800" dirty="0">
                <a:ea typeface="ＭＳ Ｐゴシック" panose="020B0600070205080204" pitchFamily="34" charset="-128"/>
              </a:rPr>
              <a:t> are the result of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ignition sources, flammable materials and of the heat and chemical energies</a:t>
            </a:r>
            <a:r>
              <a:rPr lang="en-US" altLang="en-US" sz="2800" dirty="0">
                <a:ea typeface="ＭＳ Ｐゴシック" panose="020B0600070205080204" pitchFamily="34" charset="-128"/>
              </a:rPr>
              <a:t> generated by burning or heating materials (e.g. cigarettes, matches, gas stoves, electrical circuits / appliances)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2532" name="Content Placeholder 7" descr="LPG_fire.jpg">
            <a:extLst>
              <a:ext uri="{FF2B5EF4-FFF2-40B4-BE49-F238E27FC236}">
                <a16:creationId xmlns:a16="http://schemas.microsoft.com/office/drawing/2014/main" xmlns="" id="{AED68E49-3332-4D0D-90DC-C6DB06CDD1C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7150" y="2060575"/>
            <a:ext cx="2856849" cy="3121025"/>
          </a:xfrm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533" name="Date Placeholder 4">
            <a:extLst>
              <a:ext uri="{FF2B5EF4-FFF2-40B4-BE49-F238E27FC236}">
                <a16:creationId xmlns:a16="http://schemas.microsoft.com/office/drawing/2014/main" xmlns="" id="{D284D2A6-0873-4BE9-BB24-F624AC466AE9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9502AF-085C-413B-85D9-F4E478CFB09D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D7A5CC-18F3-4776-BA62-25A164A9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23558" name="Slide Number Placeholder 6">
            <a:extLst>
              <a:ext uri="{FF2B5EF4-FFF2-40B4-BE49-F238E27FC236}">
                <a16:creationId xmlns:a16="http://schemas.microsoft.com/office/drawing/2014/main" xmlns="" id="{3E08E0BA-DCD0-4680-8735-24B0BA4F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FE9A58-690F-4155-A0BA-CB4D1FF83A55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xmlns="" id="{B56F37F0-2434-44F7-B759-52E139E2576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87426" y="2150090"/>
            <a:ext cx="511175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Physics / chemistry of combustion</a:t>
            </a:r>
            <a:r>
              <a:rPr lang="en-US" altLang="en-US" dirty="0">
                <a:ea typeface="ＭＳ Ｐゴシック" panose="020B0600070205080204" pitchFamily="34" charset="-128"/>
              </a:rPr>
              <a:t> vary by: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Concentration and type of heat source 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Shape / size of a combustible 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Oxygen concentration 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Vaporization of gases </a:t>
            </a:r>
          </a:p>
          <a:p>
            <a:pPr lvl="1">
              <a:lnSpc>
                <a:spcPct val="8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Presence or absence of catalysts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" name="Content Placeholder 8" descr="index.jpg">
            <a:extLst>
              <a:ext uri="{FF2B5EF4-FFF2-40B4-BE49-F238E27FC236}">
                <a16:creationId xmlns:a16="http://schemas.microsoft.com/office/drawing/2014/main" xmlns="" id="{851D12A5-A2CD-49E6-965A-5D5FD3D8A24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901210" y="1844675"/>
            <a:ext cx="3242790" cy="3032125"/>
          </a:xfrm>
          <a:ln>
            <a:solidFill>
              <a:schemeClr val="accent3"/>
            </a:solidFill>
          </a:ln>
        </p:spPr>
      </p:pic>
      <p:sp>
        <p:nvSpPr>
          <p:cNvPr id="23556" name="Date Placeholder 4">
            <a:extLst>
              <a:ext uri="{FF2B5EF4-FFF2-40B4-BE49-F238E27FC236}">
                <a16:creationId xmlns:a16="http://schemas.microsoft.com/office/drawing/2014/main" xmlns="" id="{A9568646-F0E4-4208-BB11-E227F544CB3D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B8F825-575C-4A4E-A9B7-20233813E844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23559" name="Title 1">
            <a:extLst>
              <a:ext uri="{FF2B5EF4-FFF2-40B4-BE49-F238E27FC236}">
                <a16:creationId xmlns:a16="http://schemas.microsoft.com/office/drawing/2014/main" xmlns="" id="{D1264EA6-B7D1-4FD9-BB53-7C9AA0B0F8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4550" y="961053"/>
            <a:ext cx="7499350" cy="8382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Thermal &amp; Chemical 1 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Footer Placeholder 4">
            <a:extLst>
              <a:ext uri="{FF2B5EF4-FFF2-40B4-BE49-F238E27FC236}">
                <a16:creationId xmlns:a16="http://schemas.microsoft.com/office/drawing/2014/main" xmlns="" id="{54E668C6-EE41-443B-A58D-D24779CD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24582" name="Slide Number Placeholder 5">
            <a:extLst>
              <a:ext uri="{FF2B5EF4-FFF2-40B4-BE49-F238E27FC236}">
                <a16:creationId xmlns:a16="http://schemas.microsoft.com/office/drawing/2014/main" xmlns="" id="{2B269A4B-7B89-46FA-83F8-680E2194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ACC312-53CE-44BC-847C-BAD4EB8CA5E3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578" name="Date Placeholder 3">
            <a:extLst>
              <a:ext uri="{FF2B5EF4-FFF2-40B4-BE49-F238E27FC236}">
                <a16:creationId xmlns:a16="http://schemas.microsoft.com/office/drawing/2014/main" xmlns="" id="{42384D78-91A9-4CD1-8BE9-8E2948E886B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955A13-86D2-4578-AF34-6783D2B8504E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2E455A3C-40EB-4C13-8406-EB47095C14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6347" y="762000"/>
            <a:ext cx="7558087" cy="1196975"/>
          </a:xfrm>
        </p:spPr>
        <p:txBody>
          <a:bodyPr/>
          <a:lstStyle/>
          <a:p>
            <a:r>
              <a:rPr lang="en-US" altLang="en-US" sz="31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1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Thermal &amp; Chemical 2 </a:t>
            </a:r>
            <a:endParaRPr lang="en-US" altLang="en-US" sz="3100" dirty="0">
              <a:ea typeface="ＭＳ Ｐゴシック" panose="020B0600070205080204" pitchFamily="34" charset="-128"/>
            </a:endParaRP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xmlns="" id="{DF5D2503-6D08-4C6B-92DC-51CA7FD8E23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85461" y="2047875"/>
            <a:ext cx="7906847" cy="467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Chemicals may be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breathed /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inhaled</a:t>
            </a:r>
            <a:r>
              <a:rPr lang="en-US" altLang="en-US" sz="2800" dirty="0">
                <a:ea typeface="ＭＳ Ｐゴシック" panose="020B0600070205080204" pitchFamily="34" charset="-128"/>
              </a:rPr>
              <a:t> (as in a fire);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ingested;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injected; absorbed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8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Harms of chemicals</a:t>
            </a:r>
            <a:r>
              <a:rPr lang="en-US" altLang="en-US" sz="2800" dirty="0">
                <a:ea typeface="ＭＳ Ｐゴシック" panose="020B0600070205080204" pitchFamily="34" charset="-128"/>
              </a:rPr>
              <a:t> are divided into 3 phases: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exposure </a:t>
            </a:r>
            <a:r>
              <a:rPr lang="en-US" altLang="en-US" sz="2800" dirty="0">
                <a:ea typeface="ＭＳ Ｐゴシック" panose="020B0600070205080204" pitchFamily="34" charset="-128"/>
              </a:rPr>
              <a:t>(poisoning);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US" altLang="en-US" sz="28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toxo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-kinetic</a:t>
            </a:r>
            <a:r>
              <a:rPr lang="en-US" altLang="en-US" sz="2800" dirty="0">
                <a:ea typeface="ＭＳ Ｐゴシック" panose="020B0600070205080204" pitchFamily="34" charset="-128"/>
              </a:rPr>
              <a:t> (chemical</a:t>
            </a:r>
            <a:r>
              <a:rPr lang="ja-JP" altLang="en-US" sz="2800" dirty="0">
                <a:ea typeface="ＭＳ Ｐゴシック" panose="020B0600070205080204" pitchFamily="34" charset="-128"/>
              </a:rPr>
              <a:t>’</a:t>
            </a:r>
            <a:r>
              <a:rPr lang="en-US" altLang="ja-JP" sz="2800" dirty="0">
                <a:ea typeface="ＭＳ Ｐゴシック" panose="020B0600070205080204" pitchFamily="34" charset="-128"/>
              </a:rPr>
              <a:t>s absorption through the organism</a:t>
            </a:r>
            <a:r>
              <a:rPr lang="ja-JP" altLang="en-US" sz="2800" dirty="0">
                <a:ea typeface="ＭＳ Ｐゴシック" panose="020B0600070205080204" pitchFamily="34" charset="-128"/>
              </a:rPr>
              <a:t>’</a:t>
            </a:r>
            <a:r>
              <a:rPr lang="en-US" altLang="ja-JP" sz="2800" dirty="0">
                <a:ea typeface="ＭＳ Ｐゴシック" panose="020B0600070205080204" pitchFamily="34" charset="-128"/>
              </a:rPr>
              <a:t>s membranes: GIT, lungs</a:t>
            </a:r>
            <a:r>
              <a:rPr lang="ja-JP" altLang="en-US" sz="2800" dirty="0">
                <a:ea typeface="ＭＳ Ｐゴシック" panose="020B0600070205080204" pitchFamily="34" charset="-128"/>
              </a:rPr>
              <a:t>’</a:t>
            </a:r>
            <a:r>
              <a:rPr lang="en-US" altLang="ja-JP" sz="2800" dirty="0">
                <a:ea typeface="ＭＳ Ｐゴシック" panose="020B0600070205080204" pitchFamily="34" charset="-128"/>
              </a:rPr>
              <a:t> air sacs); 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n-US" altLang="ja-JP" sz="28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toxo</a:t>
            </a:r>
            <a:r>
              <a:rPr lang="en-US" altLang="ja-JP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-dynamic</a:t>
            </a:r>
            <a:r>
              <a:rPr lang="en-US" altLang="ja-JP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2800" dirty="0">
                <a:ea typeface="ＭＳ Ｐゴシック" panose="020B0600070205080204" pitchFamily="34" charset="-128"/>
              </a:rPr>
              <a:t>(interaction of chemical with receptors in target tissues)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24583" name="Picture 6" descr="chemical.jpg">
            <a:extLst>
              <a:ext uri="{FF2B5EF4-FFF2-40B4-BE49-F238E27FC236}">
                <a16:creationId xmlns:a16="http://schemas.microsoft.com/office/drawing/2014/main" xmlns="" id="{D494433D-7554-4FF3-ABF9-6BAD55A3C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90980"/>
            <a:ext cx="221050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Footer Placeholder 5">
            <a:extLst>
              <a:ext uri="{FF2B5EF4-FFF2-40B4-BE49-F238E27FC236}">
                <a16:creationId xmlns:a16="http://schemas.microsoft.com/office/drawing/2014/main" xmlns="" id="{46D84925-ED92-4FBB-B8BF-D85DD60DF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Arial" pitchFamily="34" charset="0"/>
              </a:rPr>
              <a:t>Injury Epidemiology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xmlns="" id="{D2E52A72-4615-469A-BF0C-B58CD0F4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63CC7A-0934-40CD-A755-FED02F1599A9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xmlns="" id="{3F60E472-314D-4C04-BFBB-5E2E59E2BF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4806" y="838200"/>
            <a:ext cx="5486400" cy="11430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Electrical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xmlns="" id="{52329BF9-4D20-443C-A4EE-8F4CC78D9E7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6423" y="1905000"/>
            <a:ext cx="7561263" cy="43703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Atoms are made up of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	electrons, protons and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	neutrons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flow of electrons is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ja-JP" sz="2800" dirty="0">
                <a:ea typeface="ＭＳ Ｐゴシック" panose="020B0600070205080204" pitchFamily="34" charset="-128"/>
              </a:rPr>
              <a:t>	</a:t>
            </a:r>
            <a:r>
              <a:rPr lang="ja-JP" altLang="en-US" sz="2800" dirty="0">
                <a:ea typeface="ＭＳ Ｐゴシック" panose="020B0600070205080204" pitchFamily="34" charset="-128"/>
              </a:rPr>
              <a:t>“</a:t>
            </a:r>
            <a:r>
              <a:rPr lang="en-US" altLang="ja-JP" sz="2800" dirty="0">
                <a:ea typeface="ＭＳ Ｐゴシック" panose="020B0600070205080204" pitchFamily="34" charset="-128"/>
              </a:rPr>
              <a:t>electrical current</a:t>
            </a:r>
            <a:r>
              <a:rPr lang="ja-JP" altLang="en-US" sz="2800" dirty="0">
                <a:ea typeface="ＭＳ Ｐゴシック" panose="020B0600070205080204" pitchFamily="34" charset="-128"/>
              </a:rPr>
              <a:t>”</a:t>
            </a:r>
            <a:endParaRPr lang="en-US" altLang="ja-JP" sz="28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 extent of damage of human tissues in contact with electrical energy increases with amperage.  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Skin sensitivity varies 100-fold as a function of wetness (100,000 ohms when dry; 100 ohms when wet)</a:t>
            </a:r>
          </a:p>
          <a:p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sp>
        <p:nvSpPr>
          <p:cNvPr id="25604" name="Date Placeholder 3">
            <a:extLst>
              <a:ext uri="{FF2B5EF4-FFF2-40B4-BE49-F238E27FC236}">
                <a16:creationId xmlns:a16="http://schemas.microsoft.com/office/drawing/2014/main" xmlns="" id="{130A3852-CD03-42C0-897E-CF867C31BCEE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5EB0D-FA14-4101-9887-A0CC3DD37813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5607" name="Picture 6" descr="electron-flow.gif">
            <a:extLst>
              <a:ext uri="{FF2B5EF4-FFF2-40B4-BE49-F238E27FC236}">
                <a16:creationId xmlns:a16="http://schemas.microsoft.com/office/drawing/2014/main" xmlns="" id="{31D3B3E5-15E0-41A0-A51A-99F89AC4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71" y="1269093"/>
            <a:ext cx="317023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ooter Placeholder 4">
            <a:extLst>
              <a:ext uri="{FF2B5EF4-FFF2-40B4-BE49-F238E27FC236}">
                <a16:creationId xmlns:a16="http://schemas.microsoft.com/office/drawing/2014/main" xmlns="" id="{592757B4-159D-4DCF-809E-A1903FC4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26630" name="Slide Number Placeholder 5">
            <a:extLst>
              <a:ext uri="{FF2B5EF4-FFF2-40B4-BE49-F238E27FC236}">
                <a16:creationId xmlns:a16="http://schemas.microsoft.com/office/drawing/2014/main" xmlns="" id="{A5458138-5153-4965-B020-483F9C03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5FF4ED-1FEA-41BE-8A47-7F44FEB0E644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6626" name="Date Placeholder 3">
            <a:extLst>
              <a:ext uri="{FF2B5EF4-FFF2-40B4-BE49-F238E27FC236}">
                <a16:creationId xmlns:a16="http://schemas.microsoft.com/office/drawing/2014/main" xmlns="" id="{AEF9E21C-C286-490E-96BF-B81ACA0E027A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475125-BBCA-465B-9227-0B9390168990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xmlns="" id="{55F5D778-C748-463A-AC12-CF72F06B82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3450" y="775590"/>
            <a:ext cx="7410450" cy="1196975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Asphyxiation</a:t>
            </a: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xmlns="" id="{F26FDC09-9FCD-4702-BC80-24D15CEF156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76350" y="2194623"/>
            <a:ext cx="7410450" cy="3887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Humans cannot function with too little energy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Asphyxiation:</a:t>
            </a:r>
            <a:r>
              <a:rPr lang="en-US" altLang="en-US" sz="2000" dirty="0">
                <a:ea typeface="ＭＳ Ｐゴシック" panose="020B0600070205080204" pitchFamily="34" charset="-128"/>
              </a:rPr>
              <a:t> absence of oxygen to sustain endogenous energy conversion, which causes essential cells (in brain / heart) to be damaged within minutes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Possible causes:</a:t>
            </a:r>
            <a:r>
              <a:rPr lang="en-US" altLang="en-US" sz="2000" dirty="0">
                <a:ea typeface="ＭＳ Ｐゴシック" panose="020B0600070205080204" pitchFamily="34" charset="-128"/>
              </a:rPr>
              <a:t> objects blocking nose / mouth / trachea; mechanical blow to the trachea; constriction of the trachea; lung obstruction;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water in lungs </a:t>
            </a:r>
            <a:r>
              <a:rPr lang="en-US" altLang="en-US" sz="2000" dirty="0">
                <a:ea typeface="ＭＳ Ｐゴシック" panose="020B0600070205080204" pitchFamily="34" charset="-128"/>
              </a:rPr>
              <a:t>(drowning); lung congestion (endogenous fluids as in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pnuemonia</a:t>
            </a:r>
            <a:r>
              <a:rPr lang="en-US" altLang="en-US" sz="2000" dirty="0">
                <a:ea typeface="ＭＳ Ｐゴシック" panose="020B0600070205080204" pitchFamily="34" charset="-128"/>
              </a:rPr>
              <a:t> / congestive heart failure)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26631" name="Picture 6" descr="Airway-obstruction.jpg">
            <a:extLst>
              <a:ext uri="{FF2B5EF4-FFF2-40B4-BE49-F238E27FC236}">
                <a16:creationId xmlns:a16="http://schemas.microsoft.com/office/drawing/2014/main" xmlns="" id="{F0B362CC-0183-46DB-A1F0-7B1FB0A8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868863"/>
            <a:ext cx="2016125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 descr="asphyxiation.jpg">
            <a:extLst>
              <a:ext uri="{FF2B5EF4-FFF2-40B4-BE49-F238E27FC236}">
                <a16:creationId xmlns:a16="http://schemas.microsoft.com/office/drawing/2014/main" xmlns="" id="{F198D642-8C46-416A-93E3-E8FEE365F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26521" r="9895"/>
          <a:stretch>
            <a:fillRect/>
          </a:stretch>
        </p:blipFill>
        <p:spPr bwMode="auto">
          <a:xfrm>
            <a:off x="8062847" y="4138516"/>
            <a:ext cx="11144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8" descr="pulmonary-edema.jpg">
            <a:extLst>
              <a:ext uri="{FF2B5EF4-FFF2-40B4-BE49-F238E27FC236}">
                <a16:creationId xmlns:a16="http://schemas.microsoft.com/office/drawing/2014/main" xmlns="" id="{64CF6E25-F695-4227-85D2-C60937EF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4868863"/>
            <a:ext cx="22193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9" descr="traumaticasphyxiation.jpg">
            <a:extLst>
              <a:ext uri="{FF2B5EF4-FFF2-40B4-BE49-F238E27FC236}">
                <a16:creationId xmlns:a16="http://schemas.microsoft.com/office/drawing/2014/main" xmlns="" id="{1F544264-E851-41F4-B839-E0EA2A1B8B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5013325"/>
            <a:ext cx="17287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Footer Placeholder 4">
            <a:extLst>
              <a:ext uri="{FF2B5EF4-FFF2-40B4-BE49-F238E27FC236}">
                <a16:creationId xmlns:a16="http://schemas.microsoft.com/office/drawing/2014/main" xmlns="" id="{80C1724E-2F6A-405C-BE4E-20B7B044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Arial" pitchFamily="34" charset="0"/>
              </a:rPr>
              <a:t>Injury Epidemiology</a:t>
            </a:r>
          </a:p>
        </p:txBody>
      </p:sp>
      <p:sp>
        <p:nvSpPr>
          <p:cNvPr id="27654" name="Slide Number Placeholder 5">
            <a:extLst>
              <a:ext uri="{FF2B5EF4-FFF2-40B4-BE49-F238E27FC236}">
                <a16:creationId xmlns:a16="http://schemas.microsoft.com/office/drawing/2014/main" xmlns="" id="{E7A3D133-0E12-4904-84DA-81FD25E7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37418A-31DF-40AE-A7F3-AA3211E8C5FA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xmlns="" id="{AE260489-9364-45C6-8796-34A4DC2605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706" y="1371600"/>
            <a:ext cx="8002588" cy="838200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Types of Injuries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xmlns="" id="{64A4D097-5139-4835-A75E-FBCE637C71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79512" y="2840037"/>
            <a:ext cx="8343900" cy="3484563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Intentional:</a:t>
            </a:r>
            <a:r>
              <a:rPr lang="en-US" altLang="en-US" dirty="0">
                <a:ea typeface="ＭＳ Ｐゴシック" panose="020B0600070205080204" pitchFamily="34" charset="-128"/>
              </a:rPr>
              <a:t> e.g. violence, suicide, homicide, intentional fire-arm injuries, </a:t>
            </a:r>
            <a:r>
              <a:rPr lang="en-US" altLang="en-US" dirty="0" err="1">
                <a:ea typeface="ＭＳ Ｐゴシック" panose="020B0600070205080204" pitchFamily="34" charset="-128"/>
              </a:rPr>
              <a:t>etc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Non-intentional (accidental): 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e.g.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road-traffic injuries, fires, falls, poisoning, drowning-asphyxia, burns, sports, accidental fire-arm injuries, </a:t>
            </a:r>
            <a:r>
              <a:rPr lang="en-US" altLang="en-US" dirty="0" err="1">
                <a:ea typeface="ＭＳ Ｐゴシック" panose="020B0600070205080204" pitchFamily="34" charset="-128"/>
              </a:rPr>
              <a:t>etc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7652" name="Date Placeholder 3">
            <a:extLst>
              <a:ext uri="{FF2B5EF4-FFF2-40B4-BE49-F238E27FC236}">
                <a16:creationId xmlns:a16="http://schemas.microsoft.com/office/drawing/2014/main" xmlns="" id="{2DBE3B2C-74A1-40BB-B2F9-3EBBA2B98260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469E26-A5EE-4A59-8437-4C4DADEE9768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02A5A-95A9-42C4-8318-E7788A88298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19200" y="2057400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MAGNITUDE OF THE PROBLEM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87BAC4-4096-44BF-9CBC-F8D91B58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29702" name="Slide Number Placeholder 5">
            <a:extLst>
              <a:ext uri="{FF2B5EF4-FFF2-40B4-BE49-F238E27FC236}">
                <a16:creationId xmlns:a16="http://schemas.microsoft.com/office/drawing/2014/main" xmlns="" id="{F87C4FC1-D0E5-4922-AC4E-3C0BBCC8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0E9FB9-BAB2-4F6F-BD18-4E219E872771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29698" name="Title 1">
            <a:extLst>
              <a:ext uri="{FF2B5EF4-FFF2-40B4-BE49-F238E27FC236}">
                <a16:creationId xmlns:a16="http://schemas.microsoft.com/office/drawing/2014/main" xmlns="" id="{20E361CB-2B14-485A-B84E-442C5F8600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6049" y="1101741"/>
            <a:ext cx="6629400" cy="838200"/>
          </a:xfrm>
        </p:spPr>
        <p:txBody>
          <a:bodyPr/>
          <a:lstStyle/>
          <a:p>
            <a:pPr algn="l"/>
            <a:r>
              <a:rPr lang="en-US" altLang="en-US" sz="3200" dirty="0">
                <a:ea typeface="ＭＳ Ｐゴシック" panose="020B0600070205080204" pitchFamily="34" charset="-128"/>
              </a:rPr>
              <a:t>Magnitude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3ED2A2-DA97-406E-B6C3-52FC0E4645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3461" y="450882"/>
            <a:ext cx="4537075" cy="2978118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400" b="1" dirty="0"/>
              <a:t>Every six seconds someone in the world dies as a result of an injury</a:t>
            </a:r>
          </a:p>
        </p:txBody>
      </p:sp>
      <p:sp>
        <p:nvSpPr>
          <p:cNvPr id="29700" name="Date Placeholder 3">
            <a:extLst>
              <a:ext uri="{FF2B5EF4-FFF2-40B4-BE49-F238E27FC236}">
                <a16:creationId xmlns:a16="http://schemas.microsoft.com/office/drawing/2014/main" xmlns="" id="{70624653-6569-4DD7-A43A-60651D50DBD4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C7742-E483-404C-90F1-EAB5EC414E4D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B83991D-5B3B-415A-97FC-63AAC2273A81}"/>
              </a:ext>
            </a:extLst>
          </p:cNvPr>
          <p:cNvSpPr txBox="1">
            <a:spLocks/>
          </p:cNvSpPr>
          <p:nvPr/>
        </p:nvSpPr>
        <p:spPr bwMode="auto">
          <a:xfrm>
            <a:off x="2133600" y="2614127"/>
            <a:ext cx="49688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tx1"/>
                </a:solidFill>
              </a:rPr>
              <a:t>Every day more than 14 000 people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tx1"/>
                </a:solidFill>
              </a:rPr>
              <a:t>die as a result of an injury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8EA72D9-F78B-4764-BFE1-116E6713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E3AB9-CF4E-46C4-BB9B-A00350E1FDE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SAFETY.wmv">
            <a:hlinkClick r:id="" action="ppaction://media"/>
            <a:extLst>
              <a:ext uri="{FF2B5EF4-FFF2-40B4-BE49-F238E27FC236}">
                <a16:creationId xmlns:a16="http://schemas.microsoft.com/office/drawing/2014/main" xmlns="" id="{CA6EE4C6-37FB-4B87-9514-8D62C3BAA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07950"/>
            <a:ext cx="7543800" cy="651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xmlns="" id="{6FD25AA8-21A2-4665-AF0C-B8BA5865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43137"/>
            <a:ext cx="8545513" cy="3390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/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30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Injuries: concepts and definitions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30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Classification of injuries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30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Magnitude of the problem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30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Prevention and control efforts</a:t>
            </a: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sz="3000" dirty="0">
                <a:latin typeface="Times" panose="02020603050405020304" pitchFamily="18" charset="0"/>
                <a:ea typeface="ＭＳ Ｐゴシック" charset="0"/>
                <a:cs typeface="Times" panose="02020603050405020304" pitchFamily="18" charset="0"/>
              </a:rPr>
              <a:t>Application to road traffic incidents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3669816A-AD9C-4EFA-B7E1-E21B99B8D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5925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xmlns="" id="{5650048B-CD64-4E81-BB09-5CEB4151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05717"/>
            <a:ext cx="8778876" cy="430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itchFamily="18" charset="0"/>
                <a:ea typeface="+mn-ea"/>
                <a:cs typeface="Times New Roman (Arabic)" charset="0"/>
              </a:rPr>
              <a:t>HEADLINES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F15EBAE7-BFC5-4DBD-995E-73DEEAC0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Injury Epidemiology</a:t>
            </a:r>
          </a:p>
        </p:txBody>
      </p:sp>
      <p:sp>
        <p:nvSpPr>
          <p:cNvPr id="10246" name="Slide Number Placeholder 5">
            <a:extLst>
              <a:ext uri="{FF2B5EF4-FFF2-40B4-BE49-F238E27FC236}">
                <a16:creationId xmlns:a16="http://schemas.microsoft.com/office/drawing/2014/main" xmlns="" id="{872950ED-6E15-4D92-953A-57D73916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A9AC19-781A-4456-850F-5C9AD43CE767}" type="slidenum">
              <a:rPr lang="en-US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0245" name="Date Placeholder 4">
            <a:extLst>
              <a:ext uri="{FF2B5EF4-FFF2-40B4-BE49-F238E27FC236}">
                <a16:creationId xmlns:a16="http://schemas.microsoft.com/office/drawing/2014/main" xmlns="" id="{F112C8FD-4C6F-4226-9246-634606B1ACF5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FF9421-ADE5-458D-AB1D-5E008F0C9C73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E1A748-BD5A-44CF-ACA7-03ED0C60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58674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 dirty="0"/>
              <a:t>Injury Epidemiology</a:t>
            </a:r>
          </a:p>
        </p:txBody>
      </p:sp>
      <p:sp>
        <p:nvSpPr>
          <p:cNvPr id="30724" name="Slide Number Placeholder 5">
            <a:extLst>
              <a:ext uri="{FF2B5EF4-FFF2-40B4-BE49-F238E27FC236}">
                <a16:creationId xmlns:a16="http://schemas.microsoft.com/office/drawing/2014/main" xmlns="" id="{8A3456CE-1D05-4EED-B1BD-D3293DD99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32F641-4705-440B-BB4A-2C3BC805883F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30722" name="Date Placeholder 3">
            <a:extLst>
              <a:ext uri="{FF2B5EF4-FFF2-40B4-BE49-F238E27FC236}">
                <a16:creationId xmlns:a16="http://schemas.microsoft.com/office/drawing/2014/main" xmlns="" id="{FE8D2109-841A-4F2C-AC30-EA90686E9F8C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33B435-ECD6-4594-9936-C138236CFADC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30726" name="Title 1">
            <a:extLst>
              <a:ext uri="{FF2B5EF4-FFF2-40B4-BE49-F238E27FC236}">
                <a16:creationId xmlns:a16="http://schemas.microsoft.com/office/drawing/2014/main" xmlns="" id="{712D0B8A-63F9-482E-B267-B6BFFE05B9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3423" y="837953"/>
            <a:ext cx="6629400" cy="838200"/>
          </a:xfrm>
        </p:spPr>
        <p:txBody>
          <a:bodyPr/>
          <a:lstStyle/>
          <a:p>
            <a:pPr algn="l"/>
            <a:r>
              <a:rPr lang="en-US" altLang="en-US" sz="3200" dirty="0">
                <a:ea typeface="ＭＳ Ｐゴシック" panose="020B0600070205080204" pitchFamily="34" charset="-128"/>
              </a:rPr>
              <a:t>Magnitude</a:t>
            </a:r>
          </a:p>
        </p:txBody>
      </p:sp>
      <p:pic>
        <p:nvPicPr>
          <p:cNvPr id="30725" name="Picture 6">
            <a:extLst>
              <a:ext uri="{FF2B5EF4-FFF2-40B4-BE49-F238E27FC236}">
                <a16:creationId xmlns:a16="http://schemas.microsoft.com/office/drawing/2014/main" xmlns="" id="{18514782-A30A-4237-81EF-13D719F44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5683250" cy="444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72FA9A77-F5A3-44BD-A3A3-0ABE7A3B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31750" name="عنصر نائب لرقم الشريحة 4">
            <a:extLst>
              <a:ext uri="{FF2B5EF4-FFF2-40B4-BE49-F238E27FC236}">
                <a16:creationId xmlns:a16="http://schemas.microsoft.com/office/drawing/2014/main" xmlns="" id="{62FD5E5C-71EB-4864-9E72-49F8D8FF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4E932F-C049-4521-B8E7-0DBF3C96D2A2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31746" name="عنوان 1">
            <a:extLst>
              <a:ext uri="{FF2B5EF4-FFF2-40B4-BE49-F238E27FC236}">
                <a16:creationId xmlns:a16="http://schemas.microsoft.com/office/drawing/2014/main" xmlns="" id="{745400CC-5566-4655-9605-9DD7B3310B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6962" y="1600200"/>
            <a:ext cx="7559675" cy="838200"/>
          </a:xfrm>
        </p:spPr>
        <p:txBody>
          <a:bodyPr/>
          <a:lstStyle/>
          <a:p>
            <a:pPr eaLnBrk="1" hangingPunct="1"/>
            <a:r>
              <a:rPr lang="en-GB" altLang="en-US" sz="2800" dirty="0">
                <a:latin typeface="Arial Black" panose="020B0A040201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Global &amp; Regional Burden </a:t>
            </a:r>
            <a:endParaRPr lang="en-GB" altLang="en-US" sz="28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47" name="عنصر نائب للمحتوى 2">
            <a:extLst>
              <a:ext uri="{FF2B5EF4-FFF2-40B4-BE49-F238E27FC236}">
                <a16:creationId xmlns:a16="http://schemas.microsoft.com/office/drawing/2014/main" xmlns="" id="{C89D82E6-A062-4677-A05B-695CCBF614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99592" y="2667000"/>
            <a:ext cx="7315200" cy="2743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12% of global burden of disease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More than 90%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of injury </a:t>
            </a:r>
            <a:r>
              <a:rPr lang="en-US" altLang="en-US" sz="2400" u="sng" dirty="0">
                <a:ea typeface="ＭＳ Ｐゴシック" panose="020B0600070205080204" pitchFamily="34" charset="-128"/>
                <a:cs typeface="Arial" panose="020B0604020202020204" pitchFamily="34" charset="0"/>
              </a:rPr>
              <a:t>deaths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occur in </a:t>
            </a:r>
            <a:r>
              <a:rPr lang="en-US" altLang="en-US" sz="24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low- and middle-income 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countries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Leading causes of morbidity 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and mortality burden in Eastern Mediterranean Region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Road traffic </a:t>
            </a:r>
            <a:r>
              <a:rPr lang="ja-JP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US" altLang="ja-JP" sz="2400" b="1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incidents</a:t>
            </a:r>
            <a:r>
              <a:rPr lang="ja-JP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r>
              <a:rPr lang="en-US" altLang="ja-JP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are the leading cause of injury deaths worldwide, which strongly applies to GCC/KSA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GB" altLang="en-US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48" name="عنصر نائب للتاريخ 3">
            <a:extLst>
              <a:ext uri="{FF2B5EF4-FFF2-40B4-BE49-F238E27FC236}">
                <a16:creationId xmlns:a16="http://schemas.microsoft.com/office/drawing/2014/main" xmlns="" id="{1836CC85-6885-4109-BE9C-9CF17C25FC88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24F8F-0E64-41B9-A24C-813CE525231F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C9E321-1AB5-4E08-9007-2DB96945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xmlns="" id="{835259EA-1812-40DA-AF36-F40B1DD3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44AE38-F8E6-4D41-A567-B01AEA1174A4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33794" name="Date Placeholder 2">
            <a:extLst>
              <a:ext uri="{FF2B5EF4-FFF2-40B4-BE49-F238E27FC236}">
                <a16:creationId xmlns:a16="http://schemas.microsoft.com/office/drawing/2014/main" xmlns="" id="{AAD68800-5140-4F14-9410-A7B5B776C669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00B065-0D53-476D-B5E3-05537ACAEEC2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33798" name="Title 1">
            <a:extLst>
              <a:ext uri="{FF2B5EF4-FFF2-40B4-BE49-F238E27FC236}">
                <a16:creationId xmlns:a16="http://schemas.microsoft.com/office/drawing/2014/main" xmlns="" id="{34B43BBF-261A-4B27-B51A-405775004B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752600"/>
            <a:ext cx="2438400" cy="838200"/>
          </a:xfrm>
        </p:spPr>
        <p:txBody>
          <a:bodyPr/>
          <a:lstStyle/>
          <a:p>
            <a:pPr algn="l"/>
            <a:r>
              <a:rPr lang="en-US" altLang="en-US" sz="3200" dirty="0">
                <a:ea typeface="ＭＳ Ｐゴシック" panose="020B0600070205080204" pitchFamily="34" charset="-128"/>
              </a:rPr>
              <a:t>Causes of Injury Deaths</a:t>
            </a:r>
          </a:p>
        </p:txBody>
      </p:sp>
      <p:pic>
        <p:nvPicPr>
          <p:cNvPr id="33797" name="Picture 3">
            <a:extLst>
              <a:ext uri="{FF2B5EF4-FFF2-40B4-BE49-F238E27FC236}">
                <a16:creationId xmlns:a16="http://schemas.microsoft.com/office/drawing/2014/main" xmlns="" id="{26C92863-F986-44BF-B559-9D22DC265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556260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0D519C-D792-4842-88B9-728DACC4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34820" name="Slide Number Placeholder 5">
            <a:extLst>
              <a:ext uri="{FF2B5EF4-FFF2-40B4-BE49-F238E27FC236}">
                <a16:creationId xmlns:a16="http://schemas.microsoft.com/office/drawing/2014/main" xmlns="" id="{129D7733-891C-459E-8D70-9B79BEDA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957718-1208-4BA1-A139-BB98A9429A7F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34818" name="Date Placeholder 3">
            <a:extLst>
              <a:ext uri="{FF2B5EF4-FFF2-40B4-BE49-F238E27FC236}">
                <a16:creationId xmlns:a16="http://schemas.microsoft.com/office/drawing/2014/main" xmlns="" id="{7A2161A1-403B-481C-9A46-6C60A37DD51A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D7B9F7-27F3-44D8-9366-F5095BCAAD98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34822" name="Title 1">
            <a:extLst>
              <a:ext uri="{FF2B5EF4-FFF2-40B4-BE49-F238E27FC236}">
                <a16:creationId xmlns:a16="http://schemas.microsoft.com/office/drawing/2014/main" xmlns="" id="{1209B704-626F-4CF8-A59D-46C146641A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2133600"/>
            <a:ext cx="2133600" cy="838200"/>
          </a:xfrm>
        </p:spPr>
        <p:txBody>
          <a:bodyPr/>
          <a:lstStyle/>
          <a:p>
            <a:pPr algn="l"/>
            <a:r>
              <a:rPr lang="en-US" altLang="en-US" sz="2800" dirty="0">
                <a:ea typeface="ＭＳ Ｐゴシック" panose="020B0600070205080204" pitchFamily="34" charset="-128"/>
              </a:rPr>
              <a:t>Predicted to rise</a:t>
            </a:r>
          </a:p>
        </p:txBody>
      </p:sp>
      <p:pic>
        <p:nvPicPr>
          <p:cNvPr id="34821" name="Picture 3">
            <a:extLst>
              <a:ext uri="{FF2B5EF4-FFF2-40B4-BE49-F238E27FC236}">
                <a16:creationId xmlns:a16="http://schemas.microsoft.com/office/drawing/2014/main" xmlns="" id="{70B8060B-A587-46C2-89C7-8BB8C8026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88" y="79615"/>
            <a:ext cx="5935824" cy="645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xmlns="" id="{0A583ECB-8738-4177-938D-0F8DCC01E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003" y="2438400"/>
            <a:ext cx="1756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Injury Pyramid</a:t>
            </a:r>
          </a:p>
        </p:txBody>
      </p:sp>
      <p:sp>
        <p:nvSpPr>
          <p:cNvPr id="18" name="عنصر نائب للتذييل 17">
            <a:extLst>
              <a:ext uri="{FF2B5EF4-FFF2-40B4-BE49-F238E27FC236}">
                <a16:creationId xmlns:a16="http://schemas.microsoft.com/office/drawing/2014/main" xmlns="" id="{FE7F3A0A-2452-49B1-9E2B-DC3EFD72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35845" name="عنصر نائب لرقم الشريحة 16">
            <a:extLst>
              <a:ext uri="{FF2B5EF4-FFF2-40B4-BE49-F238E27FC236}">
                <a16:creationId xmlns:a16="http://schemas.microsoft.com/office/drawing/2014/main" xmlns="" id="{23568278-D309-4DE3-B817-1F79880D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942431-A1CE-4D9F-827E-865CBC83A881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35843" name="عنصر نائب للتاريخ 15">
            <a:extLst>
              <a:ext uri="{FF2B5EF4-FFF2-40B4-BE49-F238E27FC236}">
                <a16:creationId xmlns:a16="http://schemas.microsoft.com/office/drawing/2014/main" xmlns="" id="{23983A12-51F9-40FF-9ECE-C1E64EC570A7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7152F7-4B7F-4896-9F58-93DFCB7E47D6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pic>
        <p:nvPicPr>
          <p:cNvPr id="35846" name="Picture 1">
            <a:extLst>
              <a:ext uri="{FF2B5EF4-FFF2-40B4-BE49-F238E27FC236}">
                <a16:creationId xmlns:a16="http://schemas.microsoft.com/office/drawing/2014/main" xmlns="" id="{F4CD63A8-FE7C-4408-8F30-43B8A53C2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00" y="685800"/>
            <a:ext cx="61579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BFA6E2-8950-4FD9-8501-BDBCA8E6547B}"/>
              </a:ext>
            </a:extLst>
          </p:cNvPr>
          <p:cNvSpPr txBox="1"/>
          <p:nvPr/>
        </p:nvSpPr>
        <p:spPr>
          <a:xfrm>
            <a:off x="7700963" y="5984875"/>
            <a:ext cx="14144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xmlns="" id="{248374B6-033B-4E1E-9C37-02665286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92275"/>
            <a:ext cx="712787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22CEB01B-CE05-4E0E-9097-7CC59C5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37893" name="عنصر نائب لرقم الشريحة 6">
            <a:extLst>
              <a:ext uri="{FF2B5EF4-FFF2-40B4-BE49-F238E27FC236}">
                <a16:creationId xmlns:a16="http://schemas.microsoft.com/office/drawing/2014/main" xmlns="" id="{E2602785-1F03-415B-AA07-01581C2C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FC8022-0928-4DB4-AC85-A0FB7EB454EC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37891" name="عنصر نائب للتاريخ 5">
            <a:extLst>
              <a:ext uri="{FF2B5EF4-FFF2-40B4-BE49-F238E27FC236}">
                <a16:creationId xmlns:a16="http://schemas.microsoft.com/office/drawing/2014/main" xmlns="" id="{53D48E04-0B3A-4B3E-B23A-FD2356390E34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2E0FCA-ACD3-40DA-9397-9358FE367D69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37894" name="Title 1">
            <a:extLst>
              <a:ext uri="{FF2B5EF4-FFF2-40B4-BE49-F238E27FC236}">
                <a16:creationId xmlns:a16="http://schemas.microsoft.com/office/drawing/2014/main" xmlns="" id="{652732F3-5F68-489B-ABF3-97D66F22D860}"/>
              </a:ext>
            </a:extLst>
          </p:cNvPr>
          <p:cNvSpPr txBox="1">
            <a:spLocks/>
          </p:cNvSpPr>
          <p:nvPr/>
        </p:nvSpPr>
        <p:spPr bwMode="auto">
          <a:xfrm>
            <a:off x="1129004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EMRO data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44472A-7E48-4C90-9B83-334333DC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xmlns="" id="{20092919-9480-4C57-B8CD-0E7831E4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26EC6A-32CD-4270-9D0E-BC78750B35EE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39938" name="Date Placeholder 1">
            <a:extLst>
              <a:ext uri="{FF2B5EF4-FFF2-40B4-BE49-F238E27FC236}">
                <a16:creationId xmlns:a16="http://schemas.microsoft.com/office/drawing/2014/main" xmlns="" id="{C3006B44-4353-4370-8524-7111B3702ADB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DC749B-04C8-493C-B261-94FB485D2C33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39941" name="Picture 4">
            <a:extLst>
              <a:ext uri="{FF2B5EF4-FFF2-40B4-BE49-F238E27FC236}">
                <a16:creationId xmlns:a16="http://schemas.microsoft.com/office/drawing/2014/main" xmlns="" id="{39E805D4-42A6-4A89-906A-AB837BC74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22" y="1447800"/>
            <a:ext cx="726672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itle 1">
            <a:extLst>
              <a:ext uri="{FF2B5EF4-FFF2-40B4-BE49-F238E27FC236}">
                <a16:creationId xmlns:a16="http://schemas.microsoft.com/office/drawing/2014/main" xmlns="" id="{8434E7CF-4D01-48F4-A9F7-6F96848E1170}"/>
              </a:ext>
            </a:extLst>
          </p:cNvPr>
          <p:cNvSpPr txBox="1">
            <a:spLocks/>
          </p:cNvSpPr>
          <p:nvPr/>
        </p:nvSpPr>
        <p:spPr bwMode="auto">
          <a:xfrm>
            <a:off x="1772816" y="11430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Saudi Arabia – RTA death numbers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4D9C2A-D1EE-4BAB-B664-F77949CB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xmlns="" id="{26ADA380-E294-428D-8075-D7C87A9F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0A7838-EAAB-46AF-BC9C-93B47D53879D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40962" name="Date Placeholder 1">
            <a:extLst>
              <a:ext uri="{FF2B5EF4-FFF2-40B4-BE49-F238E27FC236}">
                <a16:creationId xmlns:a16="http://schemas.microsoft.com/office/drawing/2014/main" xmlns="" id="{CCFE527D-08F3-41D2-AAD2-0A8B062AAD6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D3CCE6-C64F-4585-9442-F5B65CB667E7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xmlns="" id="{45B0E75C-6193-45D4-A5B1-CBDA8578F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2022475"/>
            <a:ext cx="77755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itle 1">
            <a:extLst>
              <a:ext uri="{FF2B5EF4-FFF2-40B4-BE49-F238E27FC236}">
                <a16:creationId xmlns:a16="http://schemas.microsoft.com/office/drawing/2014/main" xmlns="" id="{B90A44EC-E456-4C71-BEA7-EB7FAC904198}"/>
              </a:ext>
            </a:extLst>
          </p:cNvPr>
          <p:cNvSpPr txBox="1">
            <a:spLocks/>
          </p:cNvSpPr>
          <p:nvPr/>
        </p:nvSpPr>
        <p:spPr bwMode="auto">
          <a:xfrm>
            <a:off x="19050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Possible consequences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2C8E92-9D28-4689-8D6A-C3D41AB6483F}"/>
              </a:ext>
            </a:extLst>
          </p:cNvPr>
          <p:cNvSpPr txBox="1"/>
          <p:nvPr/>
        </p:nvSpPr>
        <p:spPr>
          <a:xfrm>
            <a:off x="7700963" y="5984875"/>
            <a:ext cx="14144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D3C9C2D-6FAB-4192-AF9E-A0E2E09C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xmlns="" id="{8FD1F1A9-043C-45E5-A69D-0751FC35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015893-9A8D-4819-8E48-1C1F78B19E31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41986" name="Date Placeholder 1">
            <a:extLst>
              <a:ext uri="{FF2B5EF4-FFF2-40B4-BE49-F238E27FC236}">
                <a16:creationId xmlns:a16="http://schemas.microsoft.com/office/drawing/2014/main" xmlns="" id="{E869B360-EFCE-4EB9-8E3F-13D5B547C05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188C23-938F-4E24-953B-32618C1BA625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xmlns="" id="{5195AD4D-C9CE-4CA9-AD55-43C8500AD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6477000" cy="46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itle 1">
            <a:extLst>
              <a:ext uri="{FF2B5EF4-FFF2-40B4-BE49-F238E27FC236}">
                <a16:creationId xmlns:a16="http://schemas.microsoft.com/office/drawing/2014/main" xmlns="" id="{8E58D72F-1AAC-497C-B193-A3780AA0605C}"/>
              </a:ext>
            </a:extLst>
          </p:cNvPr>
          <p:cNvSpPr txBox="1">
            <a:spLocks/>
          </p:cNvSpPr>
          <p:nvPr/>
        </p:nvSpPr>
        <p:spPr bwMode="auto">
          <a:xfrm>
            <a:off x="1393371" y="9906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Inequality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E3BAF57-3694-45A8-8D39-E2604872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xmlns="" id="{A6459F26-E83B-4645-8E49-42A3F87B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607FA1-5EFF-47FF-95F0-7B071DE0AF30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43010" name="Date Placeholder 1">
            <a:extLst>
              <a:ext uri="{FF2B5EF4-FFF2-40B4-BE49-F238E27FC236}">
                <a16:creationId xmlns:a16="http://schemas.microsoft.com/office/drawing/2014/main" xmlns="" id="{0B54B9B7-1883-4942-92D3-FBCF5CB5C1F4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036A21-4734-4368-A40E-86ECD4DA29F5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43013" name="Picture 4">
            <a:extLst>
              <a:ext uri="{FF2B5EF4-FFF2-40B4-BE49-F238E27FC236}">
                <a16:creationId xmlns:a16="http://schemas.microsoft.com/office/drawing/2014/main" xmlns="" id="{112D0DF2-3F04-4B09-8B32-0E529D0B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7297987" cy="45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08FE0-11E6-4364-8020-DDDF90DA901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00200" y="2438400"/>
            <a:ext cx="6840537" cy="5365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CONCEPTS &amp; CLASSIFICATIONS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xmlns="" id="{8237068B-07D0-4747-9EDB-5471B535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44038" name="عنصر نائب لرقم الشريحة 5">
            <a:extLst>
              <a:ext uri="{FF2B5EF4-FFF2-40B4-BE49-F238E27FC236}">
                <a16:creationId xmlns:a16="http://schemas.microsoft.com/office/drawing/2014/main" xmlns="" id="{47DF22A4-4214-4C08-8574-74BC92FA6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BAA450-3441-44BA-B8F3-4CB7D4D13436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4034" name="عنوان 1">
            <a:extLst>
              <a:ext uri="{FF2B5EF4-FFF2-40B4-BE49-F238E27FC236}">
                <a16:creationId xmlns:a16="http://schemas.microsoft.com/office/drawing/2014/main" xmlns="" id="{2170B6BC-2630-48AA-8306-204A54CC64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4579" y="1103475"/>
            <a:ext cx="8507413" cy="792162"/>
          </a:xfrm>
        </p:spPr>
        <p:txBody>
          <a:bodyPr/>
          <a:lstStyle/>
          <a:p>
            <a:pPr eaLnBrk="1" hangingPunct="1"/>
            <a:r>
              <a:rPr lang="en-GB" altLang="en-US" sz="2800" b="1" dirty="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Types of Data &amp; Potential Sources of Information</a:t>
            </a:r>
            <a:endParaRPr lang="en-GB" altLang="en-US" sz="280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xmlns="" id="{47FDD6F1-D25D-492C-ABC4-BB0A4869F05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80244375"/>
              </p:ext>
            </p:extLst>
          </p:nvPr>
        </p:nvGraphicFramePr>
        <p:xfrm>
          <a:off x="1295400" y="2057400"/>
          <a:ext cx="76962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036" name="عنصر نائب للتاريخ 4">
            <a:extLst>
              <a:ext uri="{FF2B5EF4-FFF2-40B4-BE49-F238E27FC236}">
                <a16:creationId xmlns:a16="http://schemas.microsoft.com/office/drawing/2014/main" xmlns="" id="{D6A75BC4-E34D-414B-9C66-B5F977ECCF7E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9D689D-D54C-45DF-99F8-B050A4A0CFBD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0229A2AD-5925-4B04-905C-ED36903D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46085" name="عنصر نائب لرقم الشريحة 6">
            <a:extLst>
              <a:ext uri="{FF2B5EF4-FFF2-40B4-BE49-F238E27FC236}">
                <a16:creationId xmlns:a16="http://schemas.microsoft.com/office/drawing/2014/main" xmlns="" id="{5212EED2-A4C6-4A8C-8180-FA5BBA77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162C94-3F56-45CE-911B-BC4DAAFE0F1A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xmlns="" id="{4620A230-28D0-49F3-86A9-F8AE20B1582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7308048"/>
              </p:ext>
            </p:extLst>
          </p:nvPr>
        </p:nvGraphicFramePr>
        <p:xfrm>
          <a:off x="1656767" y="1600200"/>
          <a:ext cx="7030033" cy="417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083" name="عنصر نائب للتاريخ 5">
            <a:extLst>
              <a:ext uri="{FF2B5EF4-FFF2-40B4-BE49-F238E27FC236}">
                <a16:creationId xmlns:a16="http://schemas.microsoft.com/office/drawing/2014/main" xmlns="" id="{873AFA07-E7AF-4B3C-9EC9-C5E4F7A8055B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B95AEC-A2F1-4875-960C-1E623289E2F6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6086" name="مستطيل 4">
            <a:extLst>
              <a:ext uri="{FF2B5EF4-FFF2-40B4-BE49-F238E27FC236}">
                <a16:creationId xmlns:a16="http://schemas.microsoft.com/office/drawing/2014/main" xmlns="" id="{013D8633-D299-4386-88EA-9B09F97EB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804807"/>
            <a:ext cx="429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Source: adapted from Krug et al., eds., 2002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B9713A-2ACD-4E63-A97A-8D8B2FCA817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0600" y="2286000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PREVENTION &amp; CONTROL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Slide Number Placeholder 5">
            <a:extLst>
              <a:ext uri="{FF2B5EF4-FFF2-40B4-BE49-F238E27FC236}">
                <a16:creationId xmlns:a16="http://schemas.microsoft.com/office/drawing/2014/main" xmlns="" id="{12AAD850-6D0C-4BA0-B787-414C014A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66EFA3-56DA-479C-AB08-3AD20449176A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5F26B103-437D-47A6-9520-E82ED7A413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1103" y="1066800"/>
            <a:ext cx="7859713" cy="8382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LEVELS &amp; CONCEPTS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xmlns="" id="{0F68DB4F-4D7B-4B42-95C0-0302C835D5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00" y="1905001"/>
            <a:ext cx="7411616" cy="4114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</a:rPr>
              <a:t>Primary prevention: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B0F0"/>
                </a:solidFill>
              </a:rPr>
              <a:t>Raising </a:t>
            </a:r>
            <a:r>
              <a:rPr lang="en-US" sz="2000" b="1" dirty="0">
                <a:solidFill>
                  <a:srgbClr val="00B0F0"/>
                </a:solidFill>
              </a:rPr>
              <a:t>awareness</a:t>
            </a:r>
            <a:r>
              <a:rPr lang="en-US" sz="2000" dirty="0">
                <a:solidFill>
                  <a:srgbClr val="00B0F0"/>
                </a:solidFill>
              </a:rPr>
              <a:t> of the community</a:t>
            </a:r>
            <a:r>
              <a:rPr lang="en-US" sz="2000" dirty="0"/>
              <a:t>, at its different levels, as to methods of avoiding injuries. This includes health promotion / health education activities and applying preventive measures accordingly  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</a:rPr>
              <a:t>Secondary prevention: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B0F0"/>
                </a:solidFill>
              </a:rPr>
              <a:t>Early </a:t>
            </a:r>
            <a:r>
              <a:rPr lang="en-US" sz="2000" b="1" dirty="0">
                <a:solidFill>
                  <a:srgbClr val="00B0F0"/>
                </a:solidFill>
              </a:rPr>
              <a:t>detection</a:t>
            </a:r>
            <a:r>
              <a:rPr lang="en-US" sz="2000" dirty="0"/>
              <a:t>, proper evaluation and management of injuries at different levels of healthcare delivery (primary, secondary and tertiary facilities) 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</a:rPr>
              <a:t>Tertiary prevention: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B0F0"/>
                </a:solidFill>
              </a:rPr>
              <a:t>Management of </a:t>
            </a:r>
            <a:r>
              <a:rPr lang="en-US" sz="2000" b="1" dirty="0">
                <a:solidFill>
                  <a:srgbClr val="00B0F0"/>
                </a:solidFill>
              </a:rPr>
              <a:t>complications</a:t>
            </a:r>
            <a:r>
              <a:rPr lang="en-US" sz="2000" dirty="0">
                <a:solidFill>
                  <a:srgbClr val="00B0F0"/>
                </a:solidFill>
              </a:rPr>
              <a:t> of injuries</a:t>
            </a:r>
            <a:r>
              <a:rPr lang="en-US" sz="2000" dirty="0"/>
              <a:t>, especially disabilities, including rehabilitative measures and approaches, improvement of quality of life of injury victims, as well as palliative care, when needed </a:t>
            </a:r>
          </a:p>
        </p:txBody>
      </p:sp>
      <p:sp>
        <p:nvSpPr>
          <p:cNvPr id="49156" name="Date Placeholder 3">
            <a:extLst>
              <a:ext uri="{FF2B5EF4-FFF2-40B4-BE49-F238E27FC236}">
                <a16:creationId xmlns:a16="http://schemas.microsoft.com/office/drawing/2014/main" xmlns="" id="{A9A588CC-5463-4A81-8FB5-BBDB57ED0F54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889E39-0A96-4742-A630-675D69117942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618448-4E2C-4BB7-B653-94B78756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0181" name="Slide Number Placeholder 5">
            <a:extLst>
              <a:ext uri="{FF2B5EF4-FFF2-40B4-BE49-F238E27FC236}">
                <a16:creationId xmlns:a16="http://schemas.microsoft.com/office/drawing/2014/main" xmlns="" id="{CF4734C1-90BB-4ED8-8151-E33DD28E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58402-5EEC-4294-80F3-39A508DAC0BB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0179" name="Date Placeholder 3">
            <a:extLst>
              <a:ext uri="{FF2B5EF4-FFF2-40B4-BE49-F238E27FC236}">
                <a16:creationId xmlns:a16="http://schemas.microsoft.com/office/drawing/2014/main" xmlns="" id="{AEDF6BB8-799F-46FB-B709-AA993F002516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6A7E36-D26D-468F-91D3-858CD7242DA0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50182" name="Picture 6">
            <a:extLst>
              <a:ext uri="{FF2B5EF4-FFF2-40B4-BE49-F238E27FC236}">
                <a16:creationId xmlns:a16="http://schemas.microsoft.com/office/drawing/2014/main" xmlns="" id="{AF9DD267-3EF0-4A9E-A729-1C8AF20F7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1702"/>
            <a:ext cx="7592455" cy="503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itle 1">
            <a:extLst>
              <a:ext uri="{FF2B5EF4-FFF2-40B4-BE49-F238E27FC236}">
                <a16:creationId xmlns:a16="http://schemas.microsoft.com/office/drawing/2014/main" xmlns="" id="{46F21421-723E-4C35-92D1-8414CE11C4FA}"/>
              </a:ext>
            </a:extLst>
          </p:cNvPr>
          <p:cNvSpPr txBox="1">
            <a:spLocks/>
          </p:cNvSpPr>
          <p:nvPr/>
        </p:nvSpPr>
        <p:spPr bwMode="auto">
          <a:xfrm>
            <a:off x="1524000" y="12192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Prevention and Control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FDA396-DFB5-4972-A66B-C50D35A8E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1204" name="Slide Number Placeholder 5">
            <a:extLst>
              <a:ext uri="{FF2B5EF4-FFF2-40B4-BE49-F238E27FC236}">
                <a16:creationId xmlns:a16="http://schemas.microsoft.com/office/drawing/2014/main" xmlns="" id="{07DC219A-248E-4614-AA2F-3B773989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AC162B-275D-40F1-BAAC-A7E5046CC3E8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1202" name="Date Placeholder 3">
            <a:extLst>
              <a:ext uri="{FF2B5EF4-FFF2-40B4-BE49-F238E27FC236}">
                <a16:creationId xmlns:a16="http://schemas.microsoft.com/office/drawing/2014/main" xmlns="" id="{671BD61F-D369-4378-A6BD-6660B6C40402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3EDEA9-E5B4-42DD-87C1-364059644CD3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51205" name="Picture 6">
            <a:extLst>
              <a:ext uri="{FF2B5EF4-FFF2-40B4-BE49-F238E27FC236}">
                <a16:creationId xmlns:a16="http://schemas.microsoft.com/office/drawing/2014/main" xmlns="" id="{3E91C292-38CA-48C9-AA20-0511A9165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20875"/>
            <a:ext cx="77120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itle 1">
            <a:extLst>
              <a:ext uri="{FF2B5EF4-FFF2-40B4-BE49-F238E27FC236}">
                <a16:creationId xmlns:a16="http://schemas.microsoft.com/office/drawing/2014/main" xmlns="" id="{27EC445B-79F7-4565-A0B4-34987E881439}"/>
              </a:ext>
            </a:extLst>
          </p:cNvPr>
          <p:cNvSpPr txBox="1">
            <a:spLocks/>
          </p:cNvSpPr>
          <p:nvPr/>
        </p:nvSpPr>
        <p:spPr bwMode="auto">
          <a:xfrm>
            <a:off x="1257300" y="9906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Prevention and Control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33771D-6E84-474B-9306-85D1A6FB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2230" name="Slide Number Placeholder 5">
            <a:extLst>
              <a:ext uri="{FF2B5EF4-FFF2-40B4-BE49-F238E27FC236}">
                <a16:creationId xmlns:a16="http://schemas.microsoft.com/office/drawing/2014/main" xmlns="" id="{681FF949-EB06-4F29-A1FE-C5EC297C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25EA4C-7AE7-4824-8C2A-A35EC5673777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52227" name="Content Placeholder 6">
            <a:extLst>
              <a:ext uri="{FF2B5EF4-FFF2-40B4-BE49-F238E27FC236}">
                <a16:creationId xmlns:a16="http://schemas.microsoft.com/office/drawing/2014/main" xmlns="" id="{E051F656-8A45-4F0A-AFE7-33B32939808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095651"/>
            <a:ext cx="7316336" cy="5762349"/>
          </a:xfrm>
        </p:spPr>
      </p:pic>
      <p:sp>
        <p:nvSpPr>
          <p:cNvPr id="52228" name="Date Placeholder 3">
            <a:extLst>
              <a:ext uri="{FF2B5EF4-FFF2-40B4-BE49-F238E27FC236}">
                <a16:creationId xmlns:a16="http://schemas.microsoft.com/office/drawing/2014/main" xmlns="" id="{6AA0386C-D479-4BF1-9D61-71EC0AA0D9E8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F5AE1F-21E5-482E-8E8B-2A602C03D10A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718068-2A4F-40A9-B341-955169FC39A2}"/>
              </a:ext>
            </a:extLst>
          </p:cNvPr>
          <p:cNvSpPr txBox="1"/>
          <p:nvPr/>
        </p:nvSpPr>
        <p:spPr>
          <a:xfrm>
            <a:off x="7956550" y="5940425"/>
            <a:ext cx="1008063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</a:t>
            </a:r>
          </a:p>
          <a:p>
            <a:pPr eaLnBrk="1" hangingPunct="1">
              <a:defRPr/>
            </a:pPr>
            <a:r>
              <a:rPr lang="en-US" sz="1050" dirty="0"/>
              <a:t>WHO, 2014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C1B966-77EA-4F26-8CB8-71B990D9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3254" name="Slide Number Placeholder 5">
            <a:extLst>
              <a:ext uri="{FF2B5EF4-FFF2-40B4-BE49-F238E27FC236}">
                <a16:creationId xmlns:a16="http://schemas.microsoft.com/office/drawing/2014/main" xmlns="" id="{6EFB6F27-3428-4F18-BC98-7A988F75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047830-2211-4975-ABA5-564D886894FB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3250" name="Title 1">
            <a:extLst>
              <a:ext uri="{FF2B5EF4-FFF2-40B4-BE49-F238E27FC236}">
                <a16:creationId xmlns:a16="http://schemas.microsoft.com/office/drawing/2014/main" xmlns="" id="{97D5C17C-D873-49D0-BD53-C5FE6EE02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5239" y="839755"/>
            <a:ext cx="7354888" cy="838200"/>
          </a:xfrm>
        </p:spPr>
        <p:txBody>
          <a:bodyPr/>
          <a:lstStyle/>
          <a:p>
            <a:pPr algn="l"/>
            <a:r>
              <a:rPr lang="en-US" altLang="en-US" sz="2400" dirty="0">
                <a:ea typeface="ＭＳ Ｐゴシック" panose="020B0600070205080204" pitchFamily="34" charset="-128"/>
              </a:rPr>
              <a:t>Measures - Road traffic crashes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xmlns="" id="{F314677F-492D-4D72-A747-82C7774552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0" y="1583775"/>
            <a:ext cx="8229600" cy="4655100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1800" dirty="0">
                <a:ea typeface="ＭＳ Ｐゴシック" panose="020B0600070205080204" pitchFamily="34" charset="-128"/>
              </a:rPr>
              <a:t> on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speeding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1800" dirty="0">
                <a:ea typeface="ＭＳ Ｐゴシック" panose="020B0600070205080204" pitchFamily="34" charset="-128"/>
              </a:rPr>
              <a:t> on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drinking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and driving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1800" dirty="0">
                <a:ea typeface="ＭＳ Ｐゴシック" panose="020B0600070205080204" pitchFamily="34" charset="-128"/>
              </a:rPr>
              <a:t> on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motorcycle helmets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1800" dirty="0">
                <a:ea typeface="ＭＳ Ｐゴシック" panose="020B0600070205080204" pitchFamily="34" charset="-128"/>
              </a:rPr>
              <a:t> on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seat-belts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1800" dirty="0">
                <a:ea typeface="ＭＳ Ｐゴシック" panose="020B0600070205080204" pitchFamily="34" charset="-128"/>
              </a:rPr>
              <a:t> on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child restraints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Developing safer roadway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infrastructure</a:t>
            </a:r>
            <a:r>
              <a:rPr lang="en-US" altLang="en-US" sz="1800" dirty="0">
                <a:ea typeface="ＭＳ Ｐゴシック" panose="020B0600070205080204" pitchFamily="34" charset="-128"/>
              </a:rPr>
              <a:t>, including engineering measures to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reduce speeds in urban areas and separate different types of road users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</a:t>
            </a:r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Implementing vehicle and safety equipment standards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1800" dirty="0">
                <a:ea typeface="ＭＳ Ｐゴシック" panose="020B0600070205080204" pitchFamily="34" charset="-128"/>
              </a:rPr>
              <a:t> on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daytime running lights </a:t>
            </a:r>
            <a:r>
              <a:rPr lang="en-US" altLang="en-US" sz="1800" dirty="0">
                <a:ea typeface="ＭＳ Ｐゴシック" panose="020B0600070205080204" pitchFamily="34" charset="-128"/>
              </a:rPr>
              <a:t>for motorcycles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• Introducing a </a:t>
            </a:r>
            <a:r>
              <a:rPr lang="en-US" altLang="en-US" sz="1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graduated driver licensing system </a:t>
            </a:r>
            <a:r>
              <a:rPr lang="en-US" altLang="en-US" sz="1800" dirty="0">
                <a:ea typeface="ＭＳ Ｐゴシック" panose="020B0600070205080204" pitchFamily="34" charset="-128"/>
              </a:rPr>
              <a:t>for novice drivers</a:t>
            </a:r>
          </a:p>
        </p:txBody>
      </p:sp>
      <p:sp>
        <p:nvSpPr>
          <p:cNvPr id="53252" name="Date Placeholder 3">
            <a:extLst>
              <a:ext uri="{FF2B5EF4-FFF2-40B4-BE49-F238E27FC236}">
                <a16:creationId xmlns:a16="http://schemas.microsoft.com/office/drawing/2014/main" xmlns="" id="{DBF80BF9-3962-4EF3-BD85-444DC57E310B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AD75E0-DD20-4CA1-BD7E-0725FF174F33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21E595-F801-4B29-AF9E-96F0EF0016C8}"/>
              </a:ext>
            </a:extLst>
          </p:cNvPr>
          <p:cNvSpPr txBox="1"/>
          <p:nvPr/>
        </p:nvSpPr>
        <p:spPr>
          <a:xfrm>
            <a:off x="7700963" y="5984875"/>
            <a:ext cx="14144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  <p:pic>
        <p:nvPicPr>
          <p:cNvPr id="53256" name="Picture 2" descr="Image result for reduce speed">
            <a:extLst>
              <a:ext uri="{FF2B5EF4-FFF2-40B4-BE49-F238E27FC236}">
                <a16:creationId xmlns:a16="http://schemas.microsoft.com/office/drawing/2014/main" xmlns="" id="{EAA69F0E-0634-4E69-AD31-8B0120F0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557338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63A6F4-378F-4B05-BE2E-0B183A61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4278" name="Slide Number Placeholder 5">
            <a:extLst>
              <a:ext uri="{FF2B5EF4-FFF2-40B4-BE49-F238E27FC236}">
                <a16:creationId xmlns:a16="http://schemas.microsoft.com/office/drawing/2014/main" xmlns="" id="{4176A99E-38EA-436A-8DD2-7B06BC55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66A2FC-CA51-4A17-B9EB-871778FA1262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4274" name="Title 1">
            <a:extLst>
              <a:ext uri="{FF2B5EF4-FFF2-40B4-BE49-F238E27FC236}">
                <a16:creationId xmlns:a16="http://schemas.microsoft.com/office/drawing/2014/main" xmlns="" id="{0E03A316-67F7-46B9-93AF-368115305C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7800" y="710585"/>
            <a:ext cx="4267200" cy="1143000"/>
          </a:xfrm>
        </p:spPr>
        <p:txBody>
          <a:bodyPr/>
          <a:lstStyle/>
          <a:p>
            <a:pPr algn="l"/>
            <a:r>
              <a:rPr lang="en-US" altLang="en-US" sz="2400" dirty="0">
                <a:ea typeface="ＭＳ Ｐゴシック" panose="020B0600070205080204" pitchFamily="34" charset="-128"/>
              </a:rPr>
              <a:t>Measures - Burns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xmlns="" id="{9A8851C1-2492-4014-9405-29C3E5BC22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9518" y="1660883"/>
            <a:ext cx="6542882" cy="2987318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2000" dirty="0">
                <a:ea typeface="ＭＳ Ｐゴシック" panose="020B0600070205080204" pitchFamily="34" charset="-128"/>
              </a:rPr>
              <a:t> on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smoke detectors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2000" dirty="0">
                <a:ea typeface="ＭＳ Ｐゴシック" panose="020B0600070205080204" pitchFamily="34" charset="-128"/>
              </a:rPr>
              <a:t> on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hot tap water temperatures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Developing and implementing a standard for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child-resistant lighters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Treating burns patients </a:t>
            </a:r>
            <a:r>
              <a:rPr lang="en-US" altLang="en-US" sz="2000" dirty="0">
                <a:ea typeface="ＭＳ Ｐゴシック" panose="020B0600070205080204" pitchFamily="34" charset="-128"/>
              </a:rPr>
              <a:t>in a dedicated burns center</a:t>
            </a:r>
          </a:p>
        </p:txBody>
      </p:sp>
      <p:sp>
        <p:nvSpPr>
          <p:cNvPr id="54276" name="Date Placeholder 3">
            <a:extLst>
              <a:ext uri="{FF2B5EF4-FFF2-40B4-BE49-F238E27FC236}">
                <a16:creationId xmlns:a16="http://schemas.microsoft.com/office/drawing/2014/main" xmlns="" id="{C0D42F62-8CF6-4DBF-A166-B396C27B21BD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C779C6-7224-4908-B37E-368EEE9F10AE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1222CF-8F7F-4412-BEC7-F50B634A8F9B}"/>
              </a:ext>
            </a:extLst>
          </p:cNvPr>
          <p:cNvSpPr txBox="1"/>
          <p:nvPr/>
        </p:nvSpPr>
        <p:spPr>
          <a:xfrm>
            <a:off x="7700963" y="5984875"/>
            <a:ext cx="14144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  <p:pic>
        <p:nvPicPr>
          <p:cNvPr id="54280" name="Picture 2" descr="Image result for prevent burns">
            <a:extLst>
              <a:ext uri="{FF2B5EF4-FFF2-40B4-BE49-F238E27FC236}">
                <a16:creationId xmlns:a16="http://schemas.microsoft.com/office/drawing/2014/main" xmlns="" id="{377D1039-8335-4DB1-B72C-DB9743D1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65" y="3429000"/>
            <a:ext cx="175078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2146A7-6300-463B-98B6-686914AB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5302" name="Slide Number Placeholder 5">
            <a:extLst>
              <a:ext uri="{FF2B5EF4-FFF2-40B4-BE49-F238E27FC236}">
                <a16:creationId xmlns:a16="http://schemas.microsoft.com/office/drawing/2014/main" xmlns="" id="{478506C8-F1E8-44F3-A0F9-46657940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4864D3-4A92-4851-927D-375CF3FB5028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5298" name="Title 1">
            <a:extLst>
              <a:ext uri="{FF2B5EF4-FFF2-40B4-BE49-F238E27FC236}">
                <a16:creationId xmlns:a16="http://schemas.microsoft.com/office/drawing/2014/main" xmlns="" id="{B11C8538-3BAC-49EE-BBDD-D4F384523E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7800" y="747873"/>
            <a:ext cx="8229600" cy="1143000"/>
          </a:xfrm>
        </p:spPr>
        <p:txBody>
          <a:bodyPr/>
          <a:lstStyle/>
          <a:p>
            <a:pPr algn="l"/>
            <a:r>
              <a:rPr lang="en-US" altLang="en-US" sz="2400" dirty="0">
                <a:ea typeface="ＭＳ Ｐゴシック" panose="020B0600070205080204" pitchFamily="34" charset="-128"/>
              </a:rPr>
              <a:t>Measures - Drowning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xmlns="" id="{D326EE12-AA99-4B49-B9AC-24BF52B02D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00" y="1663781"/>
            <a:ext cx="6202363" cy="4919662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Installing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barriers</a:t>
            </a:r>
            <a:r>
              <a:rPr lang="en-US" altLang="en-US" sz="2000" dirty="0">
                <a:ea typeface="ＭＳ Ｐゴシック" panose="020B0600070205080204" pitchFamily="34" charset="-128"/>
              </a:rPr>
              <a:t> controlling access to water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Providing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capable child care </a:t>
            </a:r>
            <a:r>
              <a:rPr lang="en-US" altLang="en-US" sz="2000" dirty="0">
                <a:ea typeface="ＭＳ Ｐゴシック" panose="020B0600070205080204" pitchFamily="34" charset="-128"/>
              </a:rPr>
              <a:t>for pre-school children in safe places away from water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Teaching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 school-age children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basic swimming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, water safety and safe rescue skills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Training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bystanders</a:t>
            </a:r>
            <a:r>
              <a:rPr lang="en-US" altLang="en-US" sz="2000" dirty="0">
                <a:ea typeface="ＭＳ Ｐゴシック" panose="020B0600070205080204" pitchFamily="34" charset="-128"/>
              </a:rPr>
              <a:t> in safe rescue and resuscitation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Wearing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 of personal flotation devices </a:t>
            </a:r>
          </a:p>
        </p:txBody>
      </p:sp>
      <p:sp>
        <p:nvSpPr>
          <p:cNvPr id="55300" name="Date Placeholder 3">
            <a:extLst>
              <a:ext uri="{FF2B5EF4-FFF2-40B4-BE49-F238E27FC236}">
                <a16:creationId xmlns:a16="http://schemas.microsoft.com/office/drawing/2014/main" xmlns="" id="{8A32327C-01A1-4E23-9161-3B2B62646AF8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3A8B67-AA70-40DE-ABB0-7932CCCDFA1C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27BF3E-DA70-412C-86A7-48E2E9276E89}"/>
              </a:ext>
            </a:extLst>
          </p:cNvPr>
          <p:cNvSpPr txBox="1"/>
          <p:nvPr/>
        </p:nvSpPr>
        <p:spPr>
          <a:xfrm>
            <a:off x="7318407" y="1143245"/>
            <a:ext cx="14128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  <p:pic>
        <p:nvPicPr>
          <p:cNvPr id="55304" name="Picture 6" descr="Image result for personal floatation device">
            <a:extLst>
              <a:ext uri="{FF2B5EF4-FFF2-40B4-BE49-F238E27FC236}">
                <a16:creationId xmlns:a16="http://schemas.microsoft.com/office/drawing/2014/main" xmlns="" id="{A93E6C84-CB55-4D1C-9C6D-8A2C3C31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1792617"/>
            <a:ext cx="14287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11B11C05-619D-4D50-8355-93732B70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13318" name="عنصر نائب لرقم الشريحة 4">
            <a:extLst>
              <a:ext uri="{FF2B5EF4-FFF2-40B4-BE49-F238E27FC236}">
                <a16:creationId xmlns:a16="http://schemas.microsoft.com/office/drawing/2014/main" xmlns="" id="{7F0B8351-80A6-4A37-9B31-B5F7447D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DC6C99-5D24-4C09-8AC4-4557001D1D1F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13314" name="عنوان 1">
            <a:extLst>
              <a:ext uri="{FF2B5EF4-FFF2-40B4-BE49-F238E27FC236}">
                <a16:creationId xmlns:a16="http://schemas.microsoft.com/office/drawing/2014/main" xmlns="" id="{7B52F204-256E-4401-ABF4-C4FE99DB15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21159" y="799305"/>
            <a:ext cx="6629400" cy="1331913"/>
          </a:xfrm>
        </p:spPr>
        <p:txBody>
          <a:bodyPr/>
          <a:lstStyle/>
          <a:p>
            <a:pPr algn="l" eaLnBrk="1" hangingPunct="1"/>
            <a:r>
              <a:rPr lang="en-US" altLang="en-US" sz="3600" dirty="0">
                <a:solidFill>
                  <a:srgbClr val="0070C0"/>
                </a:solidFill>
                <a:latin typeface="Arial Black" panose="020B0A040201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Definitions - Injury</a:t>
            </a:r>
            <a:endParaRPr lang="en-GB" altLang="en-US" sz="36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315" name="عنصر نائب للمحتوى 2">
            <a:extLst>
              <a:ext uri="{FF2B5EF4-FFF2-40B4-BE49-F238E27FC236}">
                <a16:creationId xmlns:a16="http://schemas.microsoft.com/office/drawing/2014/main" xmlns="" id="{461E4D17-F73C-4C72-B061-304438FEC3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830387"/>
            <a:ext cx="7504922" cy="452596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GB" altLang="en-US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Acute exposure to agents </a:t>
            </a: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such as mechanical energy, heat, electricity, chemicals, and ionising radiation interacting with the body in amounts or at rates </a:t>
            </a:r>
            <a:r>
              <a:rPr lang="en-GB" altLang="en-US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that exceed </a:t>
            </a: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the </a:t>
            </a:r>
            <a:r>
              <a:rPr lang="en-GB" altLang="en-US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threshold</a:t>
            </a: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of human </a:t>
            </a:r>
            <a:r>
              <a:rPr lang="en-GB" altLang="en-US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tolerance</a:t>
            </a: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GB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 some cases, injuries result from the sudden lack of essential agents such as oxygen or heat.”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GB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(Source: Gibson, 1961; Haddon, 1963)</a:t>
            </a:r>
            <a:endParaRPr lang="en-GB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316" name="عنصر نائب للتاريخ 3">
            <a:extLst>
              <a:ext uri="{FF2B5EF4-FFF2-40B4-BE49-F238E27FC236}">
                <a16:creationId xmlns:a16="http://schemas.microsoft.com/office/drawing/2014/main" xmlns="" id="{246ED3A3-9CD8-4F07-908B-A3CBA4856727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D1FF29-6FDB-44D4-A9B9-CA329BFB512C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Slide Number Placeholder 5">
            <a:extLst>
              <a:ext uri="{FF2B5EF4-FFF2-40B4-BE49-F238E27FC236}">
                <a16:creationId xmlns:a16="http://schemas.microsoft.com/office/drawing/2014/main" xmlns="" id="{A68CFDED-EB33-4DD4-B1B1-D6E413312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2AD089-5AEA-4351-8515-7ED31BC5269C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6322" name="Title 1">
            <a:extLst>
              <a:ext uri="{FF2B5EF4-FFF2-40B4-BE49-F238E27FC236}">
                <a16:creationId xmlns:a16="http://schemas.microsoft.com/office/drawing/2014/main" xmlns="" id="{7F545327-6BDA-4A77-A4A8-4CC59643AA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6376" y="1118613"/>
            <a:ext cx="2819400" cy="1143000"/>
          </a:xfrm>
        </p:spPr>
        <p:txBody>
          <a:bodyPr/>
          <a:lstStyle/>
          <a:p>
            <a:pPr algn="l"/>
            <a:r>
              <a:rPr lang="en-US" altLang="en-US" sz="2800" dirty="0">
                <a:ea typeface="ＭＳ Ｐゴシック" panose="020B0600070205080204" pitchFamily="34" charset="-128"/>
              </a:rPr>
              <a:t>Measures - Falls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xmlns="" id="{5923C03E-F5B9-43D7-9CBE-EAE06CEF7C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3416041"/>
            <a:ext cx="8229600" cy="1765559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ea typeface="ＭＳ Ｐゴシック" panose="020B0600070205080204" pitchFamily="34" charset="-128"/>
              </a:rPr>
              <a:t>requiring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window guards </a:t>
            </a:r>
            <a:r>
              <a:rPr lang="en-US" altLang="en-US" sz="2000" dirty="0">
                <a:ea typeface="ＭＳ Ｐゴシック" panose="020B0600070205080204" pitchFamily="34" charset="-128"/>
              </a:rPr>
              <a:t>for tall buildings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Redesigning furniture </a:t>
            </a:r>
            <a:r>
              <a:rPr lang="en-US" altLang="en-US" sz="2000" dirty="0">
                <a:ea typeface="ＭＳ Ｐゴシック" panose="020B0600070205080204" pitchFamily="34" charset="-128"/>
              </a:rPr>
              <a:t>and other products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Establishing standards for playground equipment</a:t>
            </a:r>
          </a:p>
        </p:txBody>
      </p:sp>
      <p:sp>
        <p:nvSpPr>
          <p:cNvPr id="56324" name="Date Placeholder 3">
            <a:extLst>
              <a:ext uri="{FF2B5EF4-FFF2-40B4-BE49-F238E27FC236}">
                <a16:creationId xmlns:a16="http://schemas.microsoft.com/office/drawing/2014/main" xmlns="" id="{3B6090E7-C4C8-4220-A22B-3332A62751EC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0E6AAD-0CC3-46D0-B5D5-5321FF8652CE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0C23E4-DDC1-42E9-B064-F940DD56D414}"/>
              </a:ext>
            </a:extLst>
          </p:cNvPr>
          <p:cNvSpPr txBox="1"/>
          <p:nvPr/>
        </p:nvSpPr>
        <p:spPr>
          <a:xfrm>
            <a:off x="7700963" y="5984875"/>
            <a:ext cx="14144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  <p:pic>
        <p:nvPicPr>
          <p:cNvPr id="56328" name="Picture 2" descr="Image result for prevent falls">
            <a:extLst>
              <a:ext uri="{FF2B5EF4-FFF2-40B4-BE49-F238E27FC236}">
                <a16:creationId xmlns:a16="http://schemas.microsoft.com/office/drawing/2014/main" xmlns="" id="{7C13C1AB-573B-47A8-9445-30808E2C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107185"/>
            <a:ext cx="2857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08EB333-BDA6-47B6-AD92-CDAA1CFD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E3AB9-CF4E-46C4-BB9B-A00350E1FDE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18" name="Picture 2" descr="C:\Users\Prof. Messeiry\Desktop\Home Accidents\safehome2.jpg">
            <a:extLst>
              <a:ext uri="{FF2B5EF4-FFF2-40B4-BE49-F238E27FC236}">
                <a16:creationId xmlns:a16="http://schemas.microsoft.com/office/drawing/2014/main" xmlns="" id="{295C2476-CF05-4F71-A5EA-809B9D5CD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81137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DE6DD50-57B1-456B-B664-0C21EE986A9F}"/>
              </a:ext>
            </a:extLst>
          </p:cNvPr>
          <p:cNvSpPr/>
          <p:nvPr/>
        </p:nvSpPr>
        <p:spPr>
          <a:xfrm>
            <a:off x="3886200" y="49530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81DB171-52B2-46D8-9306-85D598D81F1F}"/>
              </a:ext>
            </a:extLst>
          </p:cNvPr>
          <p:cNvSpPr/>
          <p:nvPr/>
        </p:nvSpPr>
        <p:spPr>
          <a:xfrm>
            <a:off x="4191000" y="35814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DFB8ED8-CA65-413E-8320-7F5379FEF207}"/>
              </a:ext>
            </a:extLst>
          </p:cNvPr>
          <p:cNvSpPr/>
          <p:nvPr/>
        </p:nvSpPr>
        <p:spPr>
          <a:xfrm>
            <a:off x="6781800" y="50292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72CC36F-39CE-4A20-B14E-80948E9A769B}"/>
              </a:ext>
            </a:extLst>
          </p:cNvPr>
          <p:cNvSpPr/>
          <p:nvPr/>
        </p:nvSpPr>
        <p:spPr>
          <a:xfrm>
            <a:off x="6934200" y="54864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2D92580-4D6C-45F2-8108-7E81E470EF1F}"/>
              </a:ext>
            </a:extLst>
          </p:cNvPr>
          <p:cNvSpPr/>
          <p:nvPr/>
        </p:nvSpPr>
        <p:spPr>
          <a:xfrm>
            <a:off x="2667000" y="37338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A71CDA9-A905-4199-ABE2-03F7E51D00C9}"/>
              </a:ext>
            </a:extLst>
          </p:cNvPr>
          <p:cNvSpPr/>
          <p:nvPr/>
        </p:nvSpPr>
        <p:spPr>
          <a:xfrm>
            <a:off x="914400" y="42672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76E444F-C6DE-4DE1-A62F-57917501D3E9}"/>
              </a:ext>
            </a:extLst>
          </p:cNvPr>
          <p:cNvSpPr/>
          <p:nvPr/>
        </p:nvSpPr>
        <p:spPr>
          <a:xfrm>
            <a:off x="1676400" y="19812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CCD5A5A-1DC9-4A20-A39A-87453B80D3F0}"/>
              </a:ext>
            </a:extLst>
          </p:cNvPr>
          <p:cNvSpPr/>
          <p:nvPr/>
        </p:nvSpPr>
        <p:spPr>
          <a:xfrm>
            <a:off x="5943600" y="25908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3C79B6A-535B-466C-87CB-ED1AF8FCB598}"/>
              </a:ext>
            </a:extLst>
          </p:cNvPr>
          <p:cNvSpPr/>
          <p:nvPr/>
        </p:nvSpPr>
        <p:spPr>
          <a:xfrm>
            <a:off x="7620000" y="44196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055A167-3EEC-40F3-B184-4E1EF3D6964B}"/>
              </a:ext>
            </a:extLst>
          </p:cNvPr>
          <p:cNvSpPr/>
          <p:nvPr/>
        </p:nvSpPr>
        <p:spPr>
          <a:xfrm>
            <a:off x="4419600" y="43434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24DD8D2-DF7D-4F78-BD85-176AB422505A}"/>
              </a:ext>
            </a:extLst>
          </p:cNvPr>
          <p:cNvSpPr/>
          <p:nvPr/>
        </p:nvSpPr>
        <p:spPr>
          <a:xfrm>
            <a:off x="1447800" y="43434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8D498B3-8F13-41AC-8B87-B6EB4C39C66B}"/>
              </a:ext>
            </a:extLst>
          </p:cNvPr>
          <p:cNvSpPr/>
          <p:nvPr/>
        </p:nvSpPr>
        <p:spPr>
          <a:xfrm>
            <a:off x="914400" y="47244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8AD6881-A35C-4BEF-9DA2-520E53EA1E65}"/>
              </a:ext>
            </a:extLst>
          </p:cNvPr>
          <p:cNvSpPr/>
          <p:nvPr/>
        </p:nvSpPr>
        <p:spPr>
          <a:xfrm>
            <a:off x="2590800" y="55626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9A89487-329F-4E5D-BB8D-C393B35AE5F9}"/>
              </a:ext>
            </a:extLst>
          </p:cNvPr>
          <p:cNvSpPr/>
          <p:nvPr/>
        </p:nvSpPr>
        <p:spPr>
          <a:xfrm>
            <a:off x="6096000" y="40386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30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AC51AC-3364-432A-9E10-54A2DB98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7350" name="Slide Number Placeholder 5">
            <a:extLst>
              <a:ext uri="{FF2B5EF4-FFF2-40B4-BE49-F238E27FC236}">
                <a16:creationId xmlns:a16="http://schemas.microsoft.com/office/drawing/2014/main" xmlns="" id="{D154B1E9-A962-4694-9B76-CBA94A43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B2B911-7BB0-40EC-B9D4-97262DE4AFF9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7346" name="Title 1">
            <a:extLst>
              <a:ext uri="{FF2B5EF4-FFF2-40B4-BE49-F238E27FC236}">
                <a16:creationId xmlns:a16="http://schemas.microsoft.com/office/drawing/2014/main" xmlns="" id="{0E789D4F-E29B-46EF-9F0E-1B7AF7D2C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860005"/>
            <a:ext cx="8229600" cy="1143000"/>
          </a:xfrm>
        </p:spPr>
        <p:txBody>
          <a:bodyPr/>
          <a:lstStyle/>
          <a:p>
            <a:pPr algn="l"/>
            <a:r>
              <a:rPr lang="en-US" altLang="en-US" sz="2400" dirty="0">
                <a:ea typeface="ＭＳ Ｐゴシック" panose="020B0600070205080204" pitchFamily="34" charset="-128"/>
              </a:rPr>
              <a:t>Measures - Poisoning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xmlns="" id="{EC66D5F3-A523-4D93-AC30-8E3326BAA0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58887" y="1814611"/>
            <a:ext cx="4760913" cy="4776787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Setting and enforcing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laws</a:t>
            </a:r>
            <a:r>
              <a:rPr lang="en-US" altLang="en-US" sz="2000" dirty="0">
                <a:ea typeface="ＭＳ Ｐゴシック" panose="020B0600070205080204" pitchFamily="34" charset="-128"/>
              </a:rPr>
              <a:t> for child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resistant packaging </a:t>
            </a:r>
            <a:r>
              <a:rPr lang="en-US" altLang="en-US" sz="2000" dirty="0">
                <a:ea typeface="ＭＳ Ｐゴシック" panose="020B0600070205080204" pitchFamily="34" charset="-128"/>
              </a:rPr>
              <a:t>of medicines and poisons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Removing toxic products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Packaging drugs in non-lethal quantities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Establishing poison-control centers</a:t>
            </a:r>
          </a:p>
        </p:txBody>
      </p:sp>
      <p:sp>
        <p:nvSpPr>
          <p:cNvPr id="57348" name="Date Placeholder 3">
            <a:extLst>
              <a:ext uri="{FF2B5EF4-FFF2-40B4-BE49-F238E27FC236}">
                <a16:creationId xmlns:a16="http://schemas.microsoft.com/office/drawing/2014/main" xmlns="" id="{529B04B6-0004-4459-9A8C-EE27855016B5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F7F001-182C-46F6-BC91-AB95A0E31D75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472D7F-9D7E-4BDD-8CB3-FDC808CBC155}"/>
              </a:ext>
            </a:extLst>
          </p:cNvPr>
          <p:cNvSpPr txBox="1"/>
          <p:nvPr/>
        </p:nvSpPr>
        <p:spPr>
          <a:xfrm>
            <a:off x="7700963" y="5984875"/>
            <a:ext cx="14144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  <p:pic>
        <p:nvPicPr>
          <p:cNvPr id="57352" name="Picture 2" descr="Image result for prevent poisoning">
            <a:extLst>
              <a:ext uri="{FF2B5EF4-FFF2-40B4-BE49-F238E27FC236}">
                <a16:creationId xmlns:a16="http://schemas.microsoft.com/office/drawing/2014/main" xmlns="" id="{0E105D3A-0794-4D2F-91C3-58C0E93E5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116138"/>
            <a:ext cx="26479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ED286F-E3E9-46CE-9DD2-4070716D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8374" name="Slide Number Placeholder 5">
            <a:extLst>
              <a:ext uri="{FF2B5EF4-FFF2-40B4-BE49-F238E27FC236}">
                <a16:creationId xmlns:a16="http://schemas.microsoft.com/office/drawing/2014/main" xmlns="" id="{FBCE3DB3-82F3-419A-8AF0-188E557E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5E2ADD-0441-466B-8798-804EE1A23F18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8370" name="Title 1">
            <a:extLst>
              <a:ext uri="{FF2B5EF4-FFF2-40B4-BE49-F238E27FC236}">
                <a16:creationId xmlns:a16="http://schemas.microsoft.com/office/drawing/2014/main" xmlns="" id="{CA884090-7B84-420A-9495-3F35DE6A59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27708"/>
            <a:ext cx="8229600" cy="1143000"/>
          </a:xfrm>
        </p:spPr>
        <p:txBody>
          <a:bodyPr/>
          <a:lstStyle/>
          <a:p>
            <a:pPr algn="l"/>
            <a:r>
              <a:rPr lang="en-US" altLang="en-US" sz="2400" dirty="0">
                <a:ea typeface="ＭＳ Ｐゴシック" panose="020B0600070205080204" pitchFamily="34" charset="-128"/>
              </a:rPr>
              <a:t>Measures – Interpersonal violence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xmlns="" id="{08B9841D-D0F5-4682-AC00-29D44AB3A4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6585" y="2127462"/>
            <a:ext cx="6346031" cy="38574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Developing safe</a:t>
            </a:r>
            <a:r>
              <a:rPr lang="en-US" altLang="en-US" sz="2000" dirty="0">
                <a:ea typeface="ＭＳ Ｐゴシック" panose="020B0600070205080204" pitchFamily="34" charset="-128"/>
              </a:rPr>
              <a:t>, stable and nurturing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relationships</a:t>
            </a:r>
            <a:r>
              <a:rPr lang="en-US" altLang="en-US" sz="2000" dirty="0">
                <a:ea typeface="ＭＳ Ｐゴシック" panose="020B0600070205080204" pitchFamily="34" charset="-128"/>
              </a:rPr>
              <a:t> between children and their parents or caregivers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Developing life skills in children and adolescents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Reducing the availability and harmful use of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alcohol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Reducing </a:t>
            </a: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access to guns </a:t>
            </a:r>
            <a:r>
              <a:rPr lang="en-US" altLang="en-US" sz="2000" dirty="0">
                <a:ea typeface="ＭＳ Ｐゴシック" panose="020B0600070205080204" pitchFamily="34" charset="-128"/>
              </a:rPr>
              <a:t>and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knives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Changing cultural and social norms </a:t>
            </a:r>
            <a:r>
              <a:rPr lang="en-US" altLang="en-US" sz="2000" dirty="0">
                <a:ea typeface="ＭＳ Ｐゴシック" panose="020B0600070205080204" pitchFamily="34" charset="-128"/>
              </a:rPr>
              <a:t>that support violence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Reducing violence through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victim identification</a:t>
            </a:r>
            <a:r>
              <a:rPr lang="en-US" altLang="en-US" sz="2000" dirty="0">
                <a:ea typeface="ＭＳ Ｐゴシック" panose="020B0600070205080204" pitchFamily="34" charset="-128"/>
              </a:rPr>
              <a:t>, care and support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programmes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58372" name="Date Placeholder 3">
            <a:extLst>
              <a:ext uri="{FF2B5EF4-FFF2-40B4-BE49-F238E27FC236}">
                <a16:creationId xmlns:a16="http://schemas.microsoft.com/office/drawing/2014/main" xmlns="" id="{1BFFE340-3F91-4091-A44E-AFB17FA70739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94CB8-4F68-4D10-8AAF-FAE94CA6DEC3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C98F58-04FC-4B7B-AD9D-FCD9A5928214}"/>
              </a:ext>
            </a:extLst>
          </p:cNvPr>
          <p:cNvSpPr txBox="1"/>
          <p:nvPr/>
        </p:nvSpPr>
        <p:spPr>
          <a:xfrm>
            <a:off x="7700963" y="5984875"/>
            <a:ext cx="14144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  <p:pic>
        <p:nvPicPr>
          <p:cNvPr id="58376" name="Picture 6" descr="Image result for stop violence">
            <a:extLst>
              <a:ext uri="{FF2B5EF4-FFF2-40B4-BE49-F238E27FC236}">
                <a16:creationId xmlns:a16="http://schemas.microsoft.com/office/drawing/2014/main" xmlns="" id="{F63111CE-1391-4585-9531-E3841D176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95400"/>
            <a:ext cx="1673111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6306C4-7C05-4BEB-981F-6EFD3BF0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xmlns="" id="{3A67EF2E-2F6B-4D74-BECB-12941255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D7A6AF-75B2-42DD-8723-BAF4442BB265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59394" name="Title 1">
            <a:extLst>
              <a:ext uri="{FF2B5EF4-FFF2-40B4-BE49-F238E27FC236}">
                <a16:creationId xmlns:a16="http://schemas.microsoft.com/office/drawing/2014/main" xmlns="" id="{61D1EAFE-C5A6-4CAC-B432-DD3CD77BFB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8406" y="688976"/>
            <a:ext cx="8229600" cy="1143000"/>
          </a:xfrm>
        </p:spPr>
        <p:txBody>
          <a:bodyPr/>
          <a:lstStyle/>
          <a:p>
            <a:pPr algn="l"/>
            <a:r>
              <a:rPr lang="en-US" altLang="en-US" sz="2400" dirty="0">
                <a:ea typeface="ＭＳ Ｐゴシック" panose="020B0600070205080204" pitchFamily="34" charset="-128"/>
              </a:rPr>
              <a:t>Measures - Suicide</a:t>
            </a: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xmlns="" id="{127A4CD3-2311-4F59-93E7-714AB8499D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0" y="1539875"/>
            <a:ext cx="8075613" cy="4508500"/>
          </a:xfrm>
        </p:spPr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Reducing access </a:t>
            </a:r>
            <a:r>
              <a:rPr lang="en-US" altLang="en-US" sz="2000" dirty="0">
                <a:ea typeface="ＭＳ Ｐゴシック" panose="020B0600070205080204" pitchFamily="34" charset="-128"/>
              </a:rPr>
              <a:t>to common means, such as firearms, pesticides and certain medications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Implementing policies and interventions to reduce the harmful use of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alcohol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Ensuring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early detection </a:t>
            </a:r>
            <a:r>
              <a:rPr lang="en-US" altLang="en-US" sz="2000" dirty="0">
                <a:ea typeface="ＭＳ Ｐゴシック" panose="020B0600070205080204" pitchFamily="34" charset="-128"/>
              </a:rPr>
              <a:t>and effective treatment of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mental disorders</a:t>
            </a:r>
            <a:r>
              <a:rPr lang="en-US" altLang="en-US" sz="2000" dirty="0">
                <a:ea typeface="ＭＳ Ｐゴシック" panose="020B0600070205080204" pitchFamily="34" charset="-128"/>
              </a:rPr>
              <a:t>, particularly depression and alcohol use disorders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Ensuring management of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people who have attempted suicide </a:t>
            </a:r>
            <a:r>
              <a:rPr lang="en-US" altLang="en-US" sz="2000" dirty="0">
                <a:ea typeface="ＭＳ Ｐゴシック" panose="020B0600070205080204" pitchFamily="34" charset="-128"/>
              </a:rPr>
              <a:t>or are at risk, including assessment and appropriate follow-up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Training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primary health care workers </a:t>
            </a:r>
            <a:r>
              <a:rPr lang="en-US" altLang="en-US" sz="2000" dirty="0">
                <a:ea typeface="ＭＳ Ｐゴシック" panose="020B0600070205080204" pitchFamily="34" charset="-128"/>
              </a:rPr>
              <a:t>and other ‘gatekeepers’ who are likely to interact with people at risk of suicide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• Adoption of responsible reporting of suicide by the </a:t>
            </a:r>
            <a:r>
              <a:rPr lang="en-US" altLang="en-US" sz="20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media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59396" name="Date Placeholder 3">
            <a:extLst>
              <a:ext uri="{FF2B5EF4-FFF2-40B4-BE49-F238E27FC236}">
                <a16:creationId xmlns:a16="http://schemas.microsoft.com/office/drawing/2014/main" xmlns="" id="{D9E981BF-0688-4E37-8B57-67D5332D0A6B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96E7B2-F917-4DA1-B65F-545352FA1CB2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43ACBC-83A2-4266-BC80-16402E02C092}"/>
              </a:ext>
            </a:extLst>
          </p:cNvPr>
          <p:cNvSpPr txBox="1"/>
          <p:nvPr/>
        </p:nvSpPr>
        <p:spPr>
          <a:xfrm>
            <a:off x="323850" y="6048375"/>
            <a:ext cx="14128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50" dirty="0"/>
              <a:t>Source: WHO, 2014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8859D9C-2E46-45AD-81E1-B80551D4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60422" name="Slide Number Placeholder 3">
            <a:extLst>
              <a:ext uri="{FF2B5EF4-FFF2-40B4-BE49-F238E27FC236}">
                <a16:creationId xmlns:a16="http://schemas.microsoft.com/office/drawing/2014/main" xmlns="" id="{E69F2F75-59FD-4B35-A450-DABE1500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D8F03D-872F-4D98-9986-9F24E0F685F1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60418" name="Title 4">
            <a:extLst>
              <a:ext uri="{FF2B5EF4-FFF2-40B4-BE49-F238E27FC236}">
                <a16:creationId xmlns:a16="http://schemas.microsoft.com/office/drawing/2014/main" xmlns="" id="{8FB2565A-AA37-4D11-99E7-C8D98267B4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2200" y="5486400"/>
            <a:ext cx="5616575" cy="566737"/>
          </a:xfrm>
        </p:spPr>
        <p:txBody>
          <a:bodyPr/>
          <a:lstStyle/>
          <a:p>
            <a:pPr algn="ctr"/>
            <a:r>
              <a:rPr lang="en-US" altLang="en-US" sz="3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KSA EFFORTS</a:t>
            </a:r>
          </a:p>
        </p:txBody>
      </p:sp>
      <p:pic>
        <p:nvPicPr>
          <p:cNvPr id="60419" name="Picture Placeholder 7" descr="saudi-flag.jpg">
            <a:extLst>
              <a:ext uri="{FF2B5EF4-FFF2-40B4-BE49-F238E27FC236}">
                <a16:creationId xmlns:a16="http://schemas.microsoft.com/office/drawing/2014/main" xmlns="" id="{87B51350-40A9-446A-B569-A865071BCB13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r="-3333"/>
          <a:stretch>
            <a:fillRect/>
          </a:stretch>
        </p:blipFill>
        <p:spPr>
          <a:xfrm>
            <a:off x="2362200" y="1206500"/>
            <a:ext cx="5372100" cy="4114800"/>
          </a:xfrm>
        </p:spPr>
      </p:pic>
      <p:sp>
        <p:nvSpPr>
          <p:cNvPr id="60420" name="Date Placeholder 1">
            <a:extLst>
              <a:ext uri="{FF2B5EF4-FFF2-40B4-BE49-F238E27FC236}">
                <a16:creationId xmlns:a16="http://schemas.microsoft.com/office/drawing/2014/main" xmlns="" id="{77FBF77F-C58A-45F3-BD79-5638779F85B0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21F699-C3E5-4413-B5D7-7204AA96CAEC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Date Placeholder 4">
            <a:extLst>
              <a:ext uri="{FF2B5EF4-FFF2-40B4-BE49-F238E27FC236}">
                <a16:creationId xmlns:a16="http://schemas.microsoft.com/office/drawing/2014/main" xmlns="" id="{2E1838C4-AED9-416F-BD84-017A138D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838200" y="62801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A618A7-69B4-4745-BF42-B2C49E46ED84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8E9D02-D7F8-4CEF-8B93-2FBE726A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2801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61446" name="Slide Number Placeholder 6">
            <a:extLst>
              <a:ext uri="{FF2B5EF4-FFF2-40B4-BE49-F238E27FC236}">
                <a16:creationId xmlns:a16="http://schemas.microsoft.com/office/drawing/2014/main" xmlns="" id="{785FA4BF-A11A-4735-86CF-53F43574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934200" y="62801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5C0A75-E59B-41DB-A2C5-C6039E18687C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61442" name="Title 7">
            <a:extLst>
              <a:ext uri="{FF2B5EF4-FFF2-40B4-BE49-F238E27FC236}">
                <a16:creationId xmlns:a16="http://schemas.microsoft.com/office/drawing/2014/main" xmlns="" id="{3D865C35-22B8-454C-B12C-8B53AE91A3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198438"/>
            <a:ext cx="8229600" cy="11430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http://moh-ncd.gov.sa/injury/index.php</a:t>
            </a:r>
          </a:p>
        </p:txBody>
      </p:sp>
      <p:pic>
        <p:nvPicPr>
          <p:cNvPr id="61443" name="Content Placeholder 9" descr="VIP5.tiff">
            <a:extLst>
              <a:ext uri="{FF2B5EF4-FFF2-40B4-BE49-F238E27FC236}">
                <a16:creationId xmlns:a16="http://schemas.microsoft.com/office/drawing/2014/main" xmlns="" id="{8366B92B-874F-4B26-98AF-308245BB52A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11253"/>
          <a:stretch>
            <a:fillRect/>
          </a:stretch>
        </p:blipFill>
        <p:spPr>
          <a:xfrm>
            <a:off x="381000" y="1066800"/>
            <a:ext cx="8112125" cy="494188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968B8EF1-4A54-4BA0-AF5F-02A47CF3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Injury Epidemiology</a:t>
            </a:r>
          </a:p>
        </p:txBody>
      </p:sp>
      <p:sp>
        <p:nvSpPr>
          <p:cNvPr id="62470" name="Slide Number Placeholder 5">
            <a:extLst>
              <a:ext uri="{FF2B5EF4-FFF2-40B4-BE49-F238E27FC236}">
                <a16:creationId xmlns:a16="http://schemas.microsoft.com/office/drawing/2014/main" xmlns="" id="{A0B64F56-12A0-4360-8EC8-8FC6E2AB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AC0B99-10A8-448F-BBC5-7F4D1F1C6F0A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pic>
        <p:nvPicPr>
          <p:cNvPr id="62466" name="Content Placeholder 6" descr="C:\Documents and Settings\asus pc\Desktop\مطبوعات الاصابات\شعار الاصابات.jpg">
            <a:extLst>
              <a:ext uri="{FF2B5EF4-FFF2-40B4-BE49-F238E27FC236}">
                <a16:creationId xmlns:a16="http://schemas.microsoft.com/office/drawing/2014/main" xmlns="" id="{A952EE0F-5F1E-4811-AD22-D2F4E87EDCEA}"/>
              </a:ext>
            </a:extLst>
          </p:cNvPr>
          <p:cNvPicPr>
            <a:picLocks noGrp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>
            <a:fillRect/>
          </a:stretch>
        </p:blipFill>
        <p:spPr>
          <a:xfrm>
            <a:off x="0" y="1600200"/>
            <a:ext cx="4038600" cy="4525963"/>
          </a:xfrm>
        </p:spPr>
      </p:pic>
      <p:sp>
        <p:nvSpPr>
          <p:cNvPr id="62467" name="Content Placeholder 5">
            <a:extLst>
              <a:ext uri="{FF2B5EF4-FFF2-40B4-BE49-F238E27FC236}">
                <a16:creationId xmlns:a16="http://schemas.microsoft.com/office/drawing/2014/main" xmlns="" id="{34722AA0-14F2-458C-8AF1-B16240BD6F3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72000" y="1981200"/>
            <a:ext cx="4038600" cy="3505200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en-US" sz="4000" dirty="0">
                <a:ea typeface="ＭＳ Ｐゴシック" panose="020B0600070205080204" pitchFamily="34" charset="-128"/>
              </a:rPr>
              <a:t>Surveillance System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en-US" sz="4000" dirty="0">
                <a:ea typeface="ＭＳ Ｐゴシック" panose="020B0600070205080204" pitchFamily="34" charset="-128"/>
              </a:rPr>
              <a:t>Education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en-US" sz="4000" dirty="0">
                <a:ea typeface="ＭＳ Ｐゴシック" panose="020B0600070205080204" pitchFamily="34" charset="-128"/>
              </a:rPr>
              <a:t>Capacity Building</a:t>
            </a:r>
          </a:p>
        </p:txBody>
      </p:sp>
      <p:sp>
        <p:nvSpPr>
          <p:cNvPr id="62468" name="Date Placeholder 8">
            <a:extLst>
              <a:ext uri="{FF2B5EF4-FFF2-40B4-BE49-F238E27FC236}">
                <a16:creationId xmlns:a16="http://schemas.microsoft.com/office/drawing/2014/main" xmlns="" id="{48D9126D-F2AC-4627-BD8D-B61C0242BFD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87C034-3EC9-43FB-8E0D-91744E9B4A59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ta3.jpg">
            <a:extLst>
              <a:ext uri="{FF2B5EF4-FFF2-40B4-BE49-F238E27FC236}">
                <a16:creationId xmlns:a16="http://schemas.microsoft.com/office/drawing/2014/main" xmlns="" id="{7B1F19BC-1A8C-4444-9CAD-06C2134D92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32472-0A98-43AE-B2BC-C87593857C6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08063" y="4941888"/>
            <a:ext cx="8135937" cy="8524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APPLICATION TO ROAD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TRAFFIC INCIDENTS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F7462D-3269-4643-B48E-5D0765238DAB}"/>
              </a:ext>
            </a:extLst>
          </p:cNvPr>
          <p:cNvSpPr/>
          <p:nvPr/>
        </p:nvSpPr>
        <p:spPr>
          <a:xfrm>
            <a:off x="0" y="0"/>
            <a:ext cx="7740650" cy="765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oter Placeholder 4">
            <a:extLst>
              <a:ext uri="{FF2B5EF4-FFF2-40B4-BE49-F238E27FC236}">
                <a16:creationId xmlns:a16="http://schemas.microsoft.com/office/drawing/2014/main" xmlns="" id="{344A175B-6506-418B-AD6A-34EFF3BF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64518" name="Slide Number Placeholder 5">
            <a:extLst>
              <a:ext uri="{FF2B5EF4-FFF2-40B4-BE49-F238E27FC236}">
                <a16:creationId xmlns:a16="http://schemas.microsoft.com/office/drawing/2014/main" xmlns="" id="{125030D4-24F9-4942-9230-789C4EE7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330CDA-349E-4CB4-8654-E62CF6324A46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4514" name="Date Placeholder 3">
            <a:extLst>
              <a:ext uri="{FF2B5EF4-FFF2-40B4-BE49-F238E27FC236}">
                <a16:creationId xmlns:a16="http://schemas.microsoft.com/office/drawing/2014/main" xmlns="" id="{9AE91CD1-96E6-4E47-A415-07B2D224D8F4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D5C4A4-44A3-492E-B05F-669F0A9CAA01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xmlns="" id="{DD3664B3-99E0-4CB6-A967-D04A81328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5436" y="1006475"/>
            <a:ext cx="8375650" cy="1700213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APPLICATION TO RTI - 1</a:t>
            </a:r>
            <a:r>
              <a:rPr lang="en-US" altLang="en-US" sz="36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3600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endParaRPr lang="en-US" altLang="en-US" sz="36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xmlns="" id="{E06C8D50-CD63-4280-84EC-C351849592F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58686" y="2143919"/>
            <a:ext cx="7772400" cy="4014787"/>
          </a:xfrm>
        </p:spPr>
        <p:txBody>
          <a:bodyPr/>
          <a:lstStyle/>
          <a:p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Host:</a:t>
            </a:r>
            <a:r>
              <a:rPr lang="en-US" altLang="en-US" sz="4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4000" dirty="0">
                <a:ea typeface="ＭＳ Ｐゴシック" panose="020B0600070205080204" pitchFamily="34" charset="-128"/>
              </a:rPr>
              <a:t>victim: e.g. driver, passenger, pedestrian, </a:t>
            </a:r>
            <a:r>
              <a:rPr lang="en-US" altLang="en-US" sz="4000" dirty="0" err="1">
                <a:ea typeface="ＭＳ Ｐゴシック" panose="020B0600070205080204" pitchFamily="34" charset="-128"/>
              </a:rPr>
              <a:t>etc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Agent:</a:t>
            </a:r>
            <a:r>
              <a:rPr lang="en-US" altLang="en-US" sz="4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4000" dirty="0">
                <a:ea typeface="ＭＳ Ｐゴシック" panose="020B0600070205080204" pitchFamily="34" charset="-128"/>
              </a:rPr>
              <a:t>mechanical / thermal energy </a:t>
            </a:r>
          </a:p>
          <a:p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Environment:</a:t>
            </a:r>
            <a:r>
              <a:rPr lang="en-US" altLang="en-US" sz="4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4000" dirty="0">
                <a:ea typeface="ＭＳ Ｐゴシック" panose="020B0600070205080204" pitchFamily="34" charset="-128"/>
              </a:rPr>
              <a:t>vehicle(s) of incident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4313107-09ED-48C3-83F8-359FE9DA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  <a:endParaRPr lang="en-GB" dirty="0"/>
          </a:p>
        </p:txBody>
      </p:sp>
      <p:sp>
        <p:nvSpPr>
          <p:cNvPr id="15366" name="عنصر نائب لرقم الشريحة 4">
            <a:extLst>
              <a:ext uri="{FF2B5EF4-FFF2-40B4-BE49-F238E27FC236}">
                <a16:creationId xmlns:a16="http://schemas.microsoft.com/office/drawing/2014/main" xmlns="" id="{F7F6077A-861A-4AEC-840E-B18AB602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3CCA74-D62E-4D00-BB21-14405C0F5F91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15362" name="عنوان 1">
            <a:extLst>
              <a:ext uri="{FF2B5EF4-FFF2-40B4-BE49-F238E27FC236}">
                <a16:creationId xmlns:a16="http://schemas.microsoft.com/office/drawing/2014/main" xmlns="" id="{81B79D9C-2531-48B6-A4B8-EAB233DF31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7300" y="964326"/>
            <a:ext cx="6629400" cy="973137"/>
          </a:xfrm>
        </p:spPr>
        <p:txBody>
          <a:bodyPr/>
          <a:lstStyle/>
          <a:p>
            <a:pPr algn="l" eaLnBrk="1" hangingPunct="1"/>
            <a:r>
              <a:rPr lang="en-US" altLang="en-US" sz="2800" dirty="0">
                <a:solidFill>
                  <a:srgbClr val="FF0000"/>
                </a:solidFill>
                <a:latin typeface="Arial Black" panose="020B0A040201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Definitions - Violence</a:t>
            </a:r>
            <a:endParaRPr lang="en-GB" altLang="en-US" sz="2800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363" name="عنصر نائب للمحتوى 2">
            <a:extLst>
              <a:ext uri="{FF2B5EF4-FFF2-40B4-BE49-F238E27FC236}">
                <a16:creationId xmlns:a16="http://schemas.microsoft.com/office/drawing/2014/main" xmlns="" id="{68E269F1-2B78-49C0-9B2A-D357F1A2A1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7800" y="1600200"/>
            <a:ext cx="6781800" cy="4525963"/>
          </a:xfrm>
        </p:spPr>
        <p:txBody>
          <a:bodyPr/>
          <a:lstStyle/>
          <a:p>
            <a:pPr marL="0" indent="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altLang="ja-JP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algn="just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ja-JP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“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The </a:t>
            </a:r>
            <a:r>
              <a:rPr lang="en-US" altLang="ja-JP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intentional use 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of </a:t>
            </a:r>
            <a:r>
              <a:rPr lang="en-US" altLang="ja-JP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physical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force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or power, threatened or actual, against oneself, another person, or against a group or community, that either results in or has a high likelihood of </a:t>
            </a:r>
            <a:r>
              <a:rPr lang="en-US" altLang="ja-JP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resulting in injury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ja-JP" sz="2800" dirty="0">
                <a:solidFill>
                  <a:srgbClr val="00B0F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death, psychological harm, maldevelopment </a:t>
            </a:r>
            <a:r>
              <a:rPr lang="en-US" altLang="ja-JP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or deprivation</a:t>
            </a:r>
            <a:r>
              <a:rPr lang="ja-JP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endParaRPr lang="en-US" altLang="ja-JP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GB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(WHO, 1996)</a:t>
            </a:r>
            <a:endParaRPr lang="en-GB" altLang="en-US" sz="2400" b="1" dirty="0">
              <a:solidFill>
                <a:schemeClr val="accent2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/>
            <a:endParaRPr lang="en-GB" altLang="en-US" sz="2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5364" name="عنصر نائب للتاريخ 3">
            <a:extLst>
              <a:ext uri="{FF2B5EF4-FFF2-40B4-BE49-F238E27FC236}">
                <a16:creationId xmlns:a16="http://schemas.microsoft.com/office/drawing/2014/main" xmlns="" id="{3FD214B1-5C38-4C97-9408-06574BCE24A3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398F70-ACEF-443B-A3EF-B588E5BA03CF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ooter Placeholder 4">
            <a:extLst>
              <a:ext uri="{FF2B5EF4-FFF2-40B4-BE49-F238E27FC236}">
                <a16:creationId xmlns:a16="http://schemas.microsoft.com/office/drawing/2014/main" xmlns="" id="{DCB33448-A56E-4C71-991F-7EC781CC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65542" name="Slide Number Placeholder 5">
            <a:extLst>
              <a:ext uri="{FF2B5EF4-FFF2-40B4-BE49-F238E27FC236}">
                <a16:creationId xmlns:a16="http://schemas.microsoft.com/office/drawing/2014/main" xmlns="" id="{276D453B-B036-4003-A7AB-0B092223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794755-FE05-40F6-A65E-190516419F29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5538" name="Date Placeholder 3">
            <a:extLst>
              <a:ext uri="{FF2B5EF4-FFF2-40B4-BE49-F238E27FC236}">
                <a16:creationId xmlns:a16="http://schemas.microsoft.com/office/drawing/2014/main" xmlns="" id="{187FE94F-2D87-4EF7-9A43-F3A54A50BEC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5C1115-14AB-4106-B730-4BC40B58771B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xmlns="" id="{D921E10E-4383-49CD-A53A-5671830BFD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304800"/>
            <a:ext cx="7315200" cy="21336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APPLICATION TO RTI - 2</a:t>
            </a:r>
          </a:p>
        </p:txBody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xmlns="" id="{D393EB5C-CEC7-4E4A-BF0E-A8870DA2FB2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600200"/>
            <a:ext cx="8229600" cy="44958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If a person must stop suddenly, as in a crash of a vehicle, that </a:t>
            </a:r>
            <a:r>
              <a:rPr lang="en-US" altLang="en-US" sz="2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energy must be dissipated </a:t>
            </a:r>
            <a:r>
              <a:rPr lang="en-US" altLang="en-US" sz="2800" dirty="0">
                <a:ea typeface="ＭＳ Ｐゴシック" panose="020B0600070205080204" pitchFamily="34" charset="-128"/>
              </a:rPr>
              <a:t>in the vehicle, environment, or individual</a:t>
            </a:r>
            <a:r>
              <a:rPr lang="ja-JP" altLang="en-US" sz="2800" dirty="0">
                <a:ea typeface="ＭＳ Ｐゴシック" panose="020B0600070205080204" pitchFamily="34" charset="-128"/>
              </a:rPr>
              <a:t>’</a:t>
            </a:r>
            <a:r>
              <a:rPr lang="en-US" altLang="ja-JP" sz="2800" dirty="0">
                <a:ea typeface="ＭＳ Ｐゴシック" panose="020B0600070205080204" pitchFamily="34" charset="-128"/>
              </a:rPr>
              <a:t>s tissues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When the vehicle stops, the occupant will continue to move at the </a:t>
            </a:r>
            <a:r>
              <a:rPr lang="en-US" altLang="en-US" sz="2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pre-crash speed </a:t>
            </a:r>
            <a:r>
              <a:rPr lang="en-US" altLang="en-US" sz="2800" dirty="0">
                <a:ea typeface="ＭＳ Ｐゴシック" panose="020B0600070205080204" pitchFamily="34" charset="-128"/>
              </a:rPr>
              <a:t>into interior structures, or into the materials in the exterior environment if ejected.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Stresses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:</a:t>
            </a:r>
            <a:r>
              <a:rPr lang="en-US" altLang="en-US" sz="2800" dirty="0">
                <a:ea typeface="ＭＳ Ｐゴシック" panose="020B0600070205080204" pitchFamily="34" charset="-128"/>
              </a:rPr>
              <a:t> contact with energy source generates forces counter to the load. Types: </a:t>
            </a:r>
            <a:r>
              <a:rPr lang="en-US" altLang="en-US" sz="2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tension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(pulling molecules apart),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compression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(pushing molecules together),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00B0F0"/>
                </a:solidFill>
                <a:ea typeface="ＭＳ Ｐゴシック" panose="020B0600070205080204" pitchFamily="34" charset="-128"/>
              </a:rPr>
              <a:t>shear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(from a tangential force) </a:t>
            </a:r>
          </a:p>
          <a:p>
            <a:pPr lvl="1">
              <a:lnSpc>
                <a:spcPct val="90000"/>
              </a:lnSpc>
            </a:pPr>
            <a:endParaRPr lang="en-US" altLang="en-US" sz="2400" dirty="0">
              <a:solidFill>
                <a:schemeClr val="folHlink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4">
            <a:extLst>
              <a:ext uri="{FF2B5EF4-FFF2-40B4-BE49-F238E27FC236}">
                <a16:creationId xmlns:a16="http://schemas.microsoft.com/office/drawing/2014/main" xmlns="" id="{31023BD3-A730-4DF4-B3F6-A01C6D21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66566" name="Slide Number Placeholder 5">
            <a:extLst>
              <a:ext uri="{FF2B5EF4-FFF2-40B4-BE49-F238E27FC236}">
                <a16:creationId xmlns:a16="http://schemas.microsoft.com/office/drawing/2014/main" xmlns="" id="{AAEF65F4-0039-437B-908C-9BAEA56E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21F335-3EF5-40F1-B0CA-E19672F7567F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6562" name="Date Placeholder 3">
            <a:extLst>
              <a:ext uri="{FF2B5EF4-FFF2-40B4-BE49-F238E27FC236}">
                <a16:creationId xmlns:a16="http://schemas.microsoft.com/office/drawing/2014/main" xmlns="" id="{8E89A11F-CBCD-4F27-9BA9-467AF70AEA93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1E8E5C-2E63-499A-9C36-81CC5636B6F5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xmlns="" id="{B2B395A7-FDED-431A-BED4-7D518D5263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990600"/>
            <a:ext cx="7162800" cy="1125537"/>
          </a:xfrm>
        </p:spPr>
        <p:txBody>
          <a:bodyPr/>
          <a:lstStyle/>
          <a:p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APPLICATION TO RTI - 3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xmlns="" id="{2964FE9D-DADD-4131-8BDD-373585C1D4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02567" y="1905000"/>
            <a:ext cx="8077200" cy="5040313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Strain</a:t>
            </a:r>
            <a:r>
              <a:rPr lang="en-US" altLang="en-US" sz="3200" dirty="0">
                <a:ea typeface="ＭＳ Ｐゴシック" panose="020B0600070205080204" pitchFamily="34" charset="-128"/>
              </a:rPr>
              <a:t>: extent of deformation, resulting from tension, compression, shear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The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shape and elasticity</a:t>
            </a:r>
            <a:r>
              <a:rPr lang="en-US" altLang="en-US" sz="3200" dirty="0">
                <a:ea typeface="ＭＳ Ｐゴシック" panose="020B0600070205080204" pitchFamily="34" charset="-128"/>
              </a:rPr>
              <a:t> of the materials struck will determine the damage to the tissue.  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Devices as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seat-belts, air bags and child restraints</a:t>
            </a:r>
            <a:r>
              <a:rPr lang="en-US" altLang="en-US" sz="3200" dirty="0">
                <a:ea typeface="ＭＳ Ｐゴシック" panose="020B0600070205080204" pitchFamily="34" charset="-128"/>
              </a:rPr>
              <a:t> reduce the severity of injury by reducing contact with less flexible structures (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second collision</a:t>
            </a:r>
            <a:r>
              <a:rPr lang="en-US" altLang="en-US" sz="3200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5D0FD9-13A2-4867-AAE6-A1585615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67590" name="Slide Number Placeholder 5">
            <a:extLst>
              <a:ext uri="{FF2B5EF4-FFF2-40B4-BE49-F238E27FC236}">
                <a16:creationId xmlns:a16="http://schemas.microsoft.com/office/drawing/2014/main" xmlns="" id="{09C9BB9B-2C37-4B52-9862-90F539A2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9E2A16-3A96-42A1-B175-D68D9AF669F8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67586" name="Title 1">
            <a:extLst>
              <a:ext uri="{FF2B5EF4-FFF2-40B4-BE49-F238E27FC236}">
                <a16:creationId xmlns:a16="http://schemas.microsoft.com/office/drawing/2014/main" xmlns="" id="{DC134B4D-1117-478D-9B24-1DF7339B67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914400"/>
            <a:ext cx="7570788" cy="1331913"/>
          </a:xfrm>
        </p:spPr>
        <p:txBody>
          <a:bodyPr/>
          <a:lstStyle/>
          <a:p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APPLICATION TO RTI - 4</a:t>
            </a:r>
            <a: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/>
            </a:r>
            <a:b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endParaRPr lang="en-US" altLang="en-US" sz="32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xmlns="" id="{168C768E-F910-499B-83C7-6020EB8FE4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00" y="1588133"/>
            <a:ext cx="7772400" cy="4584068"/>
          </a:xfrm>
        </p:spPr>
        <p:txBody>
          <a:bodyPr/>
          <a:lstStyle/>
          <a:p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Primary prevention: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Raising awareness of the community, at its different 	levels, as to methods of avoiding RTI. This includes 	legislations, health promotion activities and applying 	preventive measures (seat-belts, child restraints, air-	bags, good roads, following traffic rules,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etc</a:t>
            </a:r>
            <a:r>
              <a:rPr lang="en-US" altLang="en-US" sz="2000" dirty="0">
                <a:ea typeface="ＭＳ Ｐゴシック" panose="020B0600070205080204" pitchFamily="34" charset="-128"/>
              </a:rPr>
              <a:t>)   </a:t>
            </a:r>
          </a:p>
          <a:p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Secondary prevention: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Early detection, proper evaluation and management of RTI at different levels of healthcare delivery (especially tertiary facilities: e.g. emergency / trauma facilities and related services) </a:t>
            </a:r>
          </a:p>
          <a:p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Tertiary prevention: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Management of complications of RTI, especially disabilities, on medical / social / economic levels, including rehabilitative and physiotherapy measures</a:t>
            </a:r>
          </a:p>
        </p:txBody>
      </p:sp>
      <p:sp>
        <p:nvSpPr>
          <p:cNvPr id="67588" name="Date Placeholder 3">
            <a:extLst>
              <a:ext uri="{FF2B5EF4-FFF2-40B4-BE49-F238E27FC236}">
                <a16:creationId xmlns:a16="http://schemas.microsoft.com/office/drawing/2014/main" xmlns="" id="{18219F40-562C-44CF-B617-90BF766A636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B4F4E4-3B80-4041-BE5A-B160081D0023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CC8B33-0673-472B-905A-6E3B28ED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68614" name="Slide Number Placeholder 5">
            <a:extLst>
              <a:ext uri="{FF2B5EF4-FFF2-40B4-BE49-F238E27FC236}">
                <a16:creationId xmlns:a16="http://schemas.microsoft.com/office/drawing/2014/main" xmlns="" id="{6FB02974-78CE-4B9D-AD87-0C26BA14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6AE610-2ACF-4465-8DA7-98A433EBBFB6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68610" name="Title 1">
            <a:extLst>
              <a:ext uri="{FF2B5EF4-FFF2-40B4-BE49-F238E27FC236}">
                <a16:creationId xmlns:a16="http://schemas.microsoft.com/office/drawing/2014/main" xmlns="" id="{50989251-1780-4345-B81D-633CF66F70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914400"/>
            <a:ext cx="8229600" cy="1143000"/>
          </a:xfrm>
        </p:spPr>
        <p:txBody>
          <a:bodyPr/>
          <a:lstStyle/>
          <a:p>
            <a:r>
              <a:rPr lang="en-GB" altLang="en-US" sz="2800" dirty="0">
                <a:ea typeface="ＭＳ Ｐゴシック" panose="020B0600070205080204" pitchFamily="34" charset="-128"/>
              </a:rPr>
              <a:t>National strategic plan to reduce RTI: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FE8AF1-ED0A-4BE9-BD4C-81DC8F3DC8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7800" y="2743201"/>
            <a:ext cx="8229600" cy="32766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sz="2400" dirty="0"/>
              <a:t>National strategic plan that covers the 4Es: 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solidFill>
                  <a:srgbClr val="FF0000"/>
                </a:solidFill>
              </a:rPr>
              <a:t>Education</a:t>
            </a:r>
            <a:r>
              <a:rPr lang="en-GB" sz="2400" dirty="0"/>
              <a:t>: annual traffic weeks.</a:t>
            </a:r>
          </a:p>
          <a:p>
            <a:pPr lvl="1">
              <a:buFont typeface="Arial" charset="0"/>
              <a:buChar char="–"/>
              <a:defRPr/>
            </a:pPr>
            <a:r>
              <a:rPr lang="en-GB" sz="2400" dirty="0"/>
              <a:t>Saudi Society Organization for Traffic Safety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GB" sz="2400" dirty="0">
                <a:hlinkClick r:id="rId2"/>
              </a:rPr>
              <a:t>http://www.salamh.org.sa</a:t>
            </a:r>
            <a:r>
              <a:rPr lang="en-GB" sz="2400" dirty="0"/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solidFill>
                  <a:srgbClr val="FF0000"/>
                </a:solidFill>
              </a:rPr>
              <a:t>Engineering:</a:t>
            </a:r>
            <a:r>
              <a:rPr lang="en-GB" sz="2400" dirty="0"/>
              <a:t> road infrastructure and vehicles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solidFill>
                  <a:srgbClr val="FF0000"/>
                </a:solidFill>
              </a:rPr>
              <a:t>Enforcement: </a:t>
            </a:r>
            <a:r>
              <a:rPr lang="en-GB" sz="2400" dirty="0"/>
              <a:t>seatbelt rule, speed limit law 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solidFill>
                  <a:srgbClr val="FF0000"/>
                </a:solidFill>
              </a:rPr>
              <a:t>Emergency:</a:t>
            </a:r>
            <a:r>
              <a:rPr lang="en-GB" sz="2400" dirty="0"/>
              <a:t> Saudi Red Crescent Society (SRCS)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8612" name="Date Placeholder 3">
            <a:extLst>
              <a:ext uri="{FF2B5EF4-FFF2-40B4-BE49-F238E27FC236}">
                <a16:creationId xmlns:a16="http://schemas.microsoft.com/office/drawing/2014/main" xmlns="" id="{3EA5B179-D2E3-4E14-A90C-0DB956F7FFC1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06F935-FA64-455B-88F6-6BBABBBB1004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عنصر نائب للتذييل 9">
            <a:extLst>
              <a:ext uri="{FF2B5EF4-FFF2-40B4-BE49-F238E27FC236}">
                <a16:creationId xmlns:a16="http://schemas.microsoft.com/office/drawing/2014/main" xmlns="" id="{B48E600D-2EE8-42C1-8881-73F73114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69638" name="عنصر نائب لرقم الشريحة 8">
            <a:extLst>
              <a:ext uri="{FF2B5EF4-FFF2-40B4-BE49-F238E27FC236}">
                <a16:creationId xmlns:a16="http://schemas.microsoft.com/office/drawing/2014/main" xmlns="" id="{5240497B-BA73-4000-9C06-B41BC2D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DC1F4C-70A8-4806-B7F4-BBC44CCA15D3}" type="slidenum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69634" name="عنوان 3">
            <a:extLst>
              <a:ext uri="{FF2B5EF4-FFF2-40B4-BE49-F238E27FC236}">
                <a16:creationId xmlns:a16="http://schemas.microsoft.com/office/drawing/2014/main" xmlns="" id="{79167E1A-7B26-479A-9401-E3F396C73E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1371600"/>
            <a:ext cx="6553200" cy="1385887"/>
          </a:xfrm>
        </p:spPr>
        <p:txBody>
          <a:bodyPr/>
          <a:lstStyle/>
          <a:p>
            <a:pPr eaLnBrk="1" hangingPunct="1"/>
            <a:r>
              <a:rPr lang="en-GB" altLang="en-US" sz="3600" b="1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“</a:t>
            </a:r>
            <a:r>
              <a:rPr lang="en-GB" altLang="ja-JP" sz="3600" b="1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Prevention is the Vaccine for the Disease of Injury</a:t>
            </a:r>
            <a:r>
              <a:rPr lang="en-GB" altLang="en-US" sz="3600" b="1" dirty="0">
                <a:latin typeface="Times" panose="02020603050405020304" pitchFamily="18" charset="0"/>
                <a:ea typeface="ＭＳ Ｐゴシック" panose="020B0600070205080204" pitchFamily="34" charset="-128"/>
                <a:cs typeface="Times" panose="02020603050405020304" pitchFamily="18" charset="0"/>
              </a:rPr>
              <a:t>”</a:t>
            </a:r>
            <a:endParaRPr lang="en-GB" altLang="en-US" sz="3600" dirty="0">
              <a:latin typeface="Times" panose="02020603050405020304" pitchFamily="18" charset="0"/>
              <a:ea typeface="ＭＳ Ｐゴシック" panose="020B0600070205080204" pitchFamily="34" charset="-128"/>
              <a:cs typeface="Times" panose="02020603050405020304" pitchFamily="18" charset="0"/>
            </a:endParaRPr>
          </a:p>
        </p:txBody>
      </p:sp>
      <p:pic>
        <p:nvPicPr>
          <p:cNvPr id="69635" name="عنصر نائب للمحتوى 6" descr="thank-you.jpg">
            <a:extLst>
              <a:ext uri="{FF2B5EF4-FFF2-40B4-BE49-F238E27FC236}">
                <a16:creationId xmlns:a16="http://schemas.microsoft.com/office/drawing/2014/main" xmlns="" id="{78201214-DD8D-40B0-BAD1-AC146679CB8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3124200" y="2563813"/>
            <a:ext cx="3384550" cy="3792537"/>
          </a:xfrm>
        </p:spPr>
      </p:pic>
      <p:sp>
        <p:nvSpPr>
          <p:cNvPr id="69636" name="عنصر نائب للتاريخ 7">
            <a:extLst>
              <a:ext uri="{FF2B5EF4-FFF2-40B4-BE49-F238E27FC236}">
                <a16:creationId xmlns:a16="http://schemas.microsoft.com/office/drawing/2014/main" xmlns="" id="{FAF17478-3577-418E-B928-191431AE2FD0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571713-5788-48E6-8BCB-74D8EE53BDAF}" type="datetime3">
              <a:rPr lang="en-GB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089B15-521A-46A9-84B3-6ED138F2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  <a:endParaRPr lang="en-GB" dirty="0"/>
          </a:p>
        </p:txBody>
      </p:sp>
      <p:sp>
        <p:nvSpPr>
          <p:cNvPr id="71686" name="Slide Number Placeholder 6">
            <a:extLst>
              <a:ext uri="{FF2B5EF4-FFF2-40B4-BE49-F238E27FC236}">
                <a16:creationId xmlns:a16="http://schemas.microsoft.com/office/drawing/2014/main" xmlns="" id="{5EDF574D-1758-4523-BCFC-05715929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66BC34-8241-4F9A-B1FB-9C590179B37B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71682" name="Title 7">
            <a:extLst>
              <a:ext uri="{FF2B5EF4-FFF2-40B4-BE49-F238E27FC236}">
                <a16:creationId xmlns:a16="http://schemas.microsoft.com/office/drawing/2014/main" xmlns="" id="{20160A9A-4838-4851-AB1A-3141ABEE02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219200" y="990600"/>
            <a:ext cx="8229600" cy="561975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References</a:t>
            </a:r>
          </a:p>
        </p:txBody>
      </p:sp>
      <p:sp>
        <p:nvSpPr>
          <p:cNvPr id="71683" name="Content Placeholder 8">
            <a:extLst>
              <a:ext uri="{FF2B5EF4-FFF2-40B4-BE49-F238E27FC236}">
                <a16:creationId xmlns:a16="http://schemas.microsoft.com/office/drawing/2014/main" xmlns="" id="{B570DC84-65B1-4AB7-87B8-96BDF5F976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0" y="1772590"/>
            <a:ext cx="7467600" cy="5145087"/>
          </a:xfrm>
        </p:spPr>
        <p:txBody>
          <a:bodyPr/>
          <a:lstStyle/>
          <a:p>
            <a:pPr marL="609600" indent="-609600"/>
            <a:r>
              <a:rPr lang="en-US" altLang="en-US" sz="2400" dirty="0">
                <a:ea typeface="ＭＳ Ｐゴシック" panose="020B0600070205080204" pitchFamily="34" charset="-128"/>
              </a:rPr>
              <a:t>Robertson LS.  Injury epidemiology.  Research &amp; control strategies.  3</a:t>
            </a:r>
            <a:r>
              <a:rPr lang="en-US" altLang="en-US" sz="2400" baseline="30000" dirty="0">
                <a:ea typeface="ＭＳ Ｐゴシック" panose="020B0600070205080204" pitchFamily="34" charset="-128"/>
              </a:rPr>
              <a:t>rd</a:t>
            </a:r>
            <a:r>
              <a:rPr lang="en-US" altLang="en-US" sz="2400" dirty="0">
                <a:ea typeface="ＭＳ Ｐゴシック" panose="020B0600070205080204" pitchFamily="34" charset="-128"/>
              </a:rPr>
              <a:t> edition.  Oxford, New York: Oxford University Press, 2007</a:t>
            </a:r>
          </a:p>
          <a:p>
            <a:pPr marL="609600" indent="-609600"/>
            <a:r>
              <a:rPr lang="en-US" altLang="en-US" sz="2400" dirty="0">
                <a:ea typeface="ＭＳ Ｐゴシック" panose="020B0600070205080204" pitchFamily="34" charset="-128"/>
              </a:rPr>
              <a:t>WHO. World report on violence and health.  Geneva: World Health Organization, 2002 </a:t>
            </a:r>
            <a:endParaRPr lang="ar-SA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09600" indent="-609600"/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Rivara</a:t>
            </a:r>
            <a:r>
              <a:rPr lang="en-US" altLang="en-US" sz="2400" dirty="0">
                <a:ea typeface="ＭＳ Ｐゴシック" panose="020B0600070205080204" pitchFamily="34" charset="-128"/>
              </a:rPr>
              <a:t> FP. Injury control: a guide to research and program evaluation. Cambridge, New York: Cambridge University Press, 2001</a:t>
            </a:r>
          </a:p>
          <a:p>
            <a:pPr marL="609600" indent="-609600"/>
            <a:r>
              <a:rPr lang="en-US" altLang="en-US" sz="2400" dirty="0">
                <a:ea typeface="ＭＳ Ｐゴシック" panose="020B0600070205080204" pitchFamily="34" charset="-128"/>
              </a:rPr>
              <a:t>WHO Global Consultation on Violence and Health,  Violence: a public health priority. Geneva: World Health Organization, 1996 </a:t>
            </a:r>
            <a:endParaRPr lang="ar-SA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09600" indent="-609600"/>
            <a:endParaRPr lang="ar-SA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609600" indent="-609600">
              <a:buFont typeface="Calibri" panose="020F0502020204030204" pitchFamily="34" charset="0"/>
              <a:buAutoNum type="arabicPeriod"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71684" name="Date Placeholder 4">
            <a:extLst>
              <a:ext uri="{FF2B5EF4-FFF2-40B4-BE49-F238E27FC236}">
                <a16:creationId xmlns:a16="http://schemas.microsoft.com/office/drawing/2014/main" xmlns="" id="{CAFE21ED-820F-449E-AB82-88D87C01783D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E489FA-DEAE-4EAF-94A2-90C8D2A94455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oter Placeholder 4">
            <a:extLst>
              <a:ext uri="{FF2B5EF4-FFF2-40B4-BE49-F238E27FC236}">
                <a16:creationId xmlns:a16="http://schemas.microsoft.com/office/drawing/2014/main" xmlns="" id="{77A183F1-A9AE-4411-B25E-E8E7F1B9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17414" name="Slide Number Placeholder 5">
            <a:extLst>
              <a:ext uri="{FF2B5EF4-FFF2-40B4-BE49-F238E27FC236}">
                <a16:creationId xmlns:a16="http://schemas.microsoft.com/office/drawing/2014/main" xmlns="" id="{DDEC4867-975B-4F75-81AD-EB510668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B699B4-9427-4054-B4BD-BD54A99B3937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410" name="Date Placeholder 3">
            <a:extLst>
              <a:ext uri="{FF2B5EF4-FFF2-40B4-BE49-F238E27FC236}">
                <a16:creationId xmlns:a16="http://schemas.microsoft.com/office/drawing/2014/main" xmlns="" id="{D3966161-D866-4A59-8959-392A29B43729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DFF0B0-05D4-468A-9DA3-6BB9FC9E9E10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xmlns="" id="{A4E4FF27-BB38-443D-A689-E30D805B5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850106"/>
            <a:ext cx="8159750" cy="1700213"/>
          </a:xfrm>
        </p:spPr>
        <p:txBody>
          <a:bodyPr/>
          <a:lstStyle/>
          <a:p>
            <a:r>
              <a:rPr lang="en-US" altLang="en-US" sz="36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Epidemiologic Triad of Injuries</a:t>
            </a:r>
            <a:br>
              <a:rPr lang="en-US" altLang="en-US" sz="3600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endParaRPr lang="en-US" altLang="en-US" sz="36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xmlns="" id="{A9021B82-2057-4251-A9A3-2CC2E78C66D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71600" y="1993107"/>
            <a:ext cx="6400800" cy="4014787"/>
          </a:xfrm>
        </p:spPr>
        <p:txBody>
          <a:bodyPr/>
          <a:lstStyle/>
          <a:p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Host</a:t>
            </a:r>
            <a:r>
              <a:rPr lang="en-US" altLang="en-US" sz="4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4000" dirty="0">
                <a:ea typeface="ＭＳ Ｐゴシック" panose="020B0600070205080204" pitchFamily="34" charset="-128"/>
              </a:rPr>
              <a:t>(person) </a:t>
            </a:r>
          </a:p>
          <a:p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Agent</a:t>
            </a:r>
            <a:r>
              <a:rPr lang="en-US" altLang="en-US" sz="4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4000" dirty="0">
                <a:ea typeface="ＭＳ Ｐゴシック" panose="020B0600070205080204" pitchFamily="34" charset="-128"/>
              </a:rPr>
              <a:t>(that injures: energy) </a:t>
            </a:r>
          </a:p>
          <a:p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Environment</a:t>
            </a:r>
            <a:r>
              <a:rPr lang="en-US" altLang="en-US" sz="40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4000" dirty="0">
                <a:ea typeface="ＭＳ Ｐゴシック" panose="020B0600070205080204" pitchFamily="34" charset="-128"/>
              </a:rPr>
              <a:t>(vector / vehicle that conveys the agent / energy)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ooter Placeholder 4">
            <a:extLst>
              <a:ext uri="{FF2B5EF4-FFF2-40B4-BE49-F238E27FC236}">
                <a16:creationId xmlns:a16="http://schemas.microsoft.com/office/drawing/2014/main" xmlns="" id="{36E3EF23-8EC4-4354-AC12-D2CE14E4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cs typeface="Arial" pitchFamily="34" charset="0"/>
              </a:rPr>
              <a:t>Injury Epidemiology</a:t>
            </a:r>
          </a:p>
        </p:txBody>
      </p:sp>
      <p:sp>
        <p:nvSpPr>
          <p:cNvPr id="18438" name="Slide Number Placeholder 5">
            <a:extLst>
              <a:ext uri="{FF2B5EF4-FFF2-40B4-BE49-F238E27FC236}">
                <a16:creationId xmlns:a16="http://schemas.microsoft.com/office/drawing/2014/main" xmlns="" id="{105E02D1-FD94-43EE-AF6B-7FDD4174E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078F3E-2250-40D8-9FAF-B6A273F84A9E}" type="slidenum">
              <a:rPr lang="ar-SA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434" name="Date Placeholder 3">
            <a:extLst>
              <a:ext uri="{FF2B5EF4-FFF2-40B4-BE49-F238E27FC236}">
                <a16:creationId xmlns:a16="http://schemas.microsoft.com/office/drawing/2014/main" xmlns="" id="{2FE7987E-3E80-4691-AAD2-B5FD2EC56FF3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8314BC-96CB-48C6-AAFE-528E34F4B22E}" type="datetime3">
              <a:rPr lang="en-GB" alt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US" altLang="en-US" sz="12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xmlns="" id="{EF4A08E8-455F-4062-9383-8581C14398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749300"/>
            <a:ext cx="7315200" cy="1268413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Nature of Energy </a:t>
            </a:r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xmlns="" id="{3417400B-4066-4D07-AE3A-5C35B33CAC6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47800" y="2017713"/>
            <a:ext cx="7696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Mechanical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Thermal / Chemical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Electrical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Asphyxiation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132932-169C-47CE-AD96-84258E8C7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19463" name="Slide Number Placeholder 6">
            <a:extLst>
              <a:ext uri="{FF2B5EF4-FFF2-40B4-BE49-F238E27FC236}">
                <a16:creationId xmlns:a16="http://schemas.microsoft.com/office/drawing/2014/main" xmlns="" id="{0B7DDA34-33A9-4EAB-9A9C-9198800E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C599D2-9AAB-4DE5-879B-803C3C1DE5E3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19458" name="Title 1">
            <a:extLst>
              <a:ext uri="{FF2B5EF4-FFF2-40B4-BE49-F238E27FC236}">
                <a16:creationId xmlns:a16="http://schemas.microsoft.com/office/drawing/2014/main" xmlns="" id="{44476CB6-2C53-4D2D-8B00-7D7FACF5DF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50913"/>
            <a:ext cx="6551613" cy="8382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Mechanical 1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xmlns="" id="{DAFF5036-C635-4D7C-917E-C2277C563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65853" y="1957388"/>
            <a:ext cx="4724400" cy="39043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If a person must stop suddenly, as in a crash of a vehicle, that </a:t>
            </a:r>
            <a:r>
              <a:rPr lang="en-US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energy must be dissipated</a:t>
            </a:r>
            <a:r>
              <a:rPr lang="en-US" altLang="en-US" sz="2400" dirty="0">
                <a:ea typeface="ＭＳ Ｐゴシック" panose="020B0600070205080204" pitchFamily="34" charset="-128"/>
              </a:rPr>
              <a:t> in the vehicle, environment, or individual</a:t>
            </a:r>
            <a:r>
              <a:rPr lang="ja-JP" altLang="en-US" sz="2400" dirty="0">
                <a:ea typeface="ＭＳ Ｐゴシック" panose="020B0600070205080204" pitchFamily="34" charset="-128"/>
              </a:rPr>
              <a:t>’</a:t>
            </a:r>
            <a:r>
              <a:rPr lang="en-US" altLang="ja-JP" sz="2400" dirty="0">
                <a:ea typeface="ＭＳ Ｐゴシック" panose="020B0600070205080204" pitchFamily="34" charset="-128"/>
              </a:rPr>
              <a:t>s tissues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When the vehicle stops, the occupant will continue to move at the </a:t>
            </a:r>
            <a:r>
              <a:rPr lang="en-US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pre-crash speed</a:t>
            </a:r>
            <a:r>
              <a:rPr lang="en-US" altLang="en-US" sz="2400" dirty="0">
                <a:ea typeface="ＭＳ Ｐゴシック" panose="020B0600070205080204" pitchFamily="34" charset="-128"/>
              </a:rPr>
              <a:t> into interior structures, or into the materials in the exterior environment if ejected.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19460" name="Content Placeholder 7" descr="forward motion.jpg">
            <a:extLst>
              <a:ext uri="{FF2B5EF4-FFF2-40B4-BE49-F238E27FC236}">
                <a16:creationId xmlns:a16="http://schemas.microsoft.com/office/drawing/2014/main" xmlns="" id="{A318C071-1BF3-4A93-BBF0-E2F47F15A1C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r="6773"/>
          <a:stretch>
            <a:fillRect/>
          </a:stretch>
        </p:blipFill>
        <p:spPr>
          <a:xfrm>
            <a:off x="6099597" y="1948057"/>
            <a:ext cx="3024187" cy="3811587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Date Placeholder 4">
            <a:extLst>
              <a:ext uri="{FF2B5EF4-FFF2-40B4-BE49-F238E27FC236}">
                <a16:creationId xmlns:a16="http://schemas.microsoft.com/office/drawing/2014/main" xmlns="" id="{1FA3A940-9A44-4F88-8245-1DDE98B9AFFF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0D25BF-4E4C-41D3-AEC1-E19CC0E24077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FCB2BB-ACF8-4A73-8CB7-6BC29B68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Injury Epidemiology</a:t>
            </a:r>
          </a:p>
        </p:txBody>
      </p:sp>
      <p:sp>
        <p:nvSpPr>
          <p:cNvPr id="20487" name="Slide Number Placeholder 6">
            <a:extLst>
              <a:ext uri="{FF2B5EF4-FFF2-40B4-BE49-F238E27FC236}">
                <a16:creationId xmlns:a16="http://schemas.microsoft.com/office/drawing/2014/main" xmlns="" id="{7E58C51C-EB60-4484-B9A9-6EA26545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84AA29-D311-4BBF-9951-168FDAD7C85B}" type="slidenum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200">
              <a:solidFill>
                <a:srgbClr val="FFFFFF"/>
              </a:solidFill>
            </a:endParaRPr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xmlns="" id="{08C94FA0-144F-486D-92BD-E952E89087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685800"/>
            <a:ext cx="8229600" cy="11430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Nature of Energy: </a:t>
            </a:r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Mechanical 1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xmlns="" id="{24465533-9519-41FE-8D0B-61E330BB0F1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95400" y="1797698"/>
            <a:ext cx="4038600" cy="4205288"/>
          </a:xfrm>
        </p:spPr>
        <p:txBody>
          <a:bodyPr/>
          <a:lstStyle/>
          <a:p>
            <a:pPr marL="0" lvl="1" indent="0">
              <a:buNone/>
            </a:pP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Stresses:</a:t>
            </a:r>
            <a:r>
              <a:rPr lang="en-US" altLang="en-US" sz="2800" dirty="0">
                <a:ea typeface="ＭＳ Ｐゴシック" panose="020B0600070205080204" pitchFamily="34" charset="-128"/>
              </a:rPr>
              <a:t> contact with energy source generates forces counter to the load. 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tension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(pulling molecules apart),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0" lvl="1" indent="0">
              <a:buNone/>
            </a:pP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compression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(pushing molecules together),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shear</a:t>
            </a:r>
            <a:r>
              <a:rPr lang="en-US" altLang="en-US" sz="2800" dirty="0">
                <a:solidFill>
                  <a:schemeClr val="folHlink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ea typeface="ＭＳ Ｐゴシック" panose="020B0600070205080204" pitchFamily="34" charset="-128"/>
              </a:rPr>
              <a:t>(from a tangential force)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0484" name="Content Placeholder 7" descr="400px-Compression_tension_and_shear_forces.png">
            <a:extLst>
              <a:ext uri="{FF2B5EF4-FFF2-40B4-BE49-F238E27FC236}">
                <a16:creationId xmlns:a16="http://schemas.microsoft.com/office/drawing/2014/main" xmlns="" id="{985A0016-4248-411C-BD2C-09C7D69132B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359819"/>
            <a:ext cx="3428999" cy="2138362"/>
          </a:xfrm>
        </p:spPr>
      </p:pic>
      <p:sp>
        <p:nvSpPr>
          <p:cNvPr id="20485" name="Date Placeholder 4">
            <a:extLst>
              <a:ext uri="{FF2B5EF4-FFF2-40B4-BE49-F238E27FC236}">
                <a16:creationId xmlns:a16="http://schemas.microsoft.com/office/drawing/2014/main" xmlns="" id="{C923BF70-77C2-46D4-A7E1-8EFEEC1C625E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40A231-CDE6-41F8-BA67-C438F3E42EAC}" type="datetime3">
              <a:rPr lang="en-GB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31 January, 2019</a:t>
            </a:fld>
            <a:endParaRPr lang="en-GB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2007</Words>
  <Application>Microsoft Office PowerPoint</Application>
  <PresentationFormat>On-screen Show (4:3)</PresentationFormat>
  <Paragraphs>384</Paragraphs>
  <Slides>55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ＭＳ Ｐゴシック</vt:lpstr>
      <vt:lpstr>Andalus</vt:lpstr>
      <vt:lpstr>Arial</vt:lpstr>
      <vt:lpstr>Arial Black</vt:lpstr>
      <vt:lpstr>Calibri</vt:lpstr>
      <vt:lpstr>Courier New</vt:lpstr>
      <vt:lpstr>Helvetica</vt:lpstr>
      <vt:lpstr>Symbol</vt:lpstr>
      <vt:lpstr>Tahoma</vt:lpstr>
      <vt:lpstr>Times</vt:lpstr>
      <vt:lpstr>Times New Roman</vt:lpstr>
      <vt:lpstr>Times New Roman (Arabic)</vt:lpstr>
      <vt:lpstr>Office Theme</vt:lpstr>
      <vt:lpstr>PowerPoint Presentation</vt:lpstr>
      <vt:lpstr>PowerPoint Presentation</vt:lpstr>
      <vt:lpstr>CONCEPTS &amp; CLASSIFICATIONS</vt:lpstr>
      <vt:lpstr>Definitions - Injury</vt:lpstr>
      <vt:lpstr>Definitions - Violence</vt:lpstr>
      <vt:lpstr>Epidemiologic Triad of Injuries </vt:lpstr>
      <vt:lpstr>Nature of Energy </vt:lpstr>
      <vt:lpstr>Nature of Energy: Mechanical 1</vt:lpstr>
      <vt:lpstr>Nature of Energy: Mechanical 1</vt:lpstr>
      <vt:lpstr>Nature of Energy: Mechanical 2 </vt:lpstr>
      <vt:lpstr>Nature of Energy: Thermal &amp; Chemical 1 </vt:lpstr>
      <vt:lpstr>Nature of Energy: Thermal &amp; Chemical 1 </vt:lpstr>
      <vt:lpstr>Nature of Energy: Thermal &amp; Chemical 2 </vt:lpstr>
      <vt:lpstr>Nature of Energy: Electrical</vt:lpstr>
      <vt:lpstr>Nature of Energy: Asphyxiation</vt:lpstr>
      <vt:lpstr>Types of Injuries</vt:lpstr>
      <vt:lpstr>MAGNITUDE OF THE PROBLEM</vt:lpstr>
      <vt:lpstr>Magnitude</vt:lpstr>
      <vt:lpstr>PowerPoint Presentation</vt:lpstr>
      <vt:lpstr>Magnitude</vt:lpstr>
      <vt:lpstr>Global &amp; Regional Burden </vt:lpstr>
      <vt:lpstr>Causes of Injury Deaths</vt:lpstr>
      <vt:lpstr>Predicted to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Data &amp; Potential Sources of Information</vt:lpstr>
      <vt:lpstr>PowerPoint Presentation</vt:lpstr>
      <vt:lpstr>PREVENTION &amp; CONTROL</vt:lpstr>
      <vt:lpstr>LEVELS &amp; CONCEPTS</vt:lpstr>
      <vt:lpstr>PowerPoint Presentation</vt:lpstr>
      <vt:lpstr>PowerPoint Presentation</vt:lpstr>
      <vt:lpstr>PowerPoint Presentation</vt:lpstr>
      <vt:lpstr>Measures - Road traffic crashes</vt:lpstr>
      <vt:lpstr>Measures - Burns</vt:lpstr>
      <vt:lpstr>Measures - Drowning</vt:lpstr>
      <vt:lpstr>Measures - Falls</vt:lpstr>
      <vt:lpstr>PowerPoint Presentation</vt:lpstr>
      <vt:lpstr>Measures - Poisoning</vt:lpstr>
      <vt:lpstr>Measures – Interpersonal violence</vt:lpstr>
      <vt:lpstr>Measures - Suicide</vt:lpstr>
      <vt:lpstr>KSA EFFORTS</vt:lpstr>
      <vt:lpstr>http://moh-ncd.gov.sa/injury/index.php</vt:lpstr>
      <vt:lpstr>PowerPoint Presentation</vt:lpstr>
      <vt:lpstr>APPLICATION TO ROAD  TRAFFIC INCIDENTS</vt:lpstr>
      <vt:lpstr>APPLICATION TO RTI - 1 </vt:lpstr>
      <vt:lpstr>APPLICATION TO RTI - 2</vt:lpstr>
      <vt:lpstr>APPLICATION TO RTI - 3</vt:lpstr>
      <vt:lpstr>APPLICATION TO RTI - 4 </vt:lpstr>
      <vt:lpstr>National strategic plan to reduce RTI:</vt:lpstr>
      <vt:lpstr>“Prevention is the Vaccine for the Disease of Injury”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Prof. Messeiry</dc:creator>
  <cp:lastModifiedBy>Mamduh A. EL-Messeri</cp:lastModifiedBy>
  <cp:revision>109</cp:revision>
  <dcterms:created xsi:type="dcterms:W3CDTF">2011-04-03T16:52:14Z</dcterms:created>
  <dcterms:modified xsi:type="dcterms:W3CDTF">2019-01-31T10:41:31Z</dcterms:modified>
</cp:coreProperties>
</file>