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7"/>
  </p:notesMasterIdLst>
  <p:handoutMasterIdLst>
    <p:handoutMasterId r:id="rId58"/>
  </p:handoutMasterIdLst>
  <p:sldIdLst>
    <p:sldId id="257" r:id="rId2"/>
    <p:sldId id="258" r:id="rId3"/>
    <p:sldId id="438" r:id="rId4"/>
    <p:sldId id="413" r:id="rId5"/>
    <p:sldId id="259" r:id="rId6"/>
    <p:sldId id="440" r:id="rId7"/>
    <p:sldId id="441" r:id="rId8"/>
    <p:sldId id="442" r:id="rId9"/>
    <p:sldId id="443" r:id="rId10"/>
    <p:sldId id="462" r:id="rId11"/>
    <p:sldId id="463" r:id="rId12"/>
    <p:sldId id="414" r:id="rId13"/>
    <p:sldId id="261" r:id="rId14"/>
    <p:sldId id="262" r:id="rId15"/>
    <p:sldId id="263" r:id="rId16"/>
    <p:sldId id="264" r:id="rId17"/>
    <p:sldId id="444" r:id="rId18"/>
    <p:sldId id="445" r:id="rId19"/>
    <p:sldId id="446" r:id="rId20"/>
    <p:sldId id="265" r:id="rId21"/>
    <p:sldId id="447" r:id="rId22"/>
    <p:sldId id="448" r:id="rId23"/>
    <p:sldId id="449" r:id="rId24"/>
    <p:sldId id="452" r:id="rId25"/>
    <p:sldId id="453" r:id="rId26"/>
    <p:sldId id="454" r:id="rId27"/>
    <p:sldId id="455" r:id="rId28"/>
    <p:sldId id="456" r:id="rId29"/>
    <p:sldId id="457" r:id="rId30"/>
    <p:sldId id="458" r:id="rId31"/>
    <p:sldId id="459" r:id="rId32"/>
    <p:sldId id="460" r:id="rId33"/>
    <p:sldId id="461" r:id="rId34"/>
    <p:sldId id="464" r:id="rId35"/>
    <p:sldId id="266" r:id="rId36"/>
    <p:sldId id="267" r:id="rId37"/>
    <p:sldId id="268" r:id="rId38"/>
    <p:sldId id="269" r:id="rId39"/>
    <p:sldId id="270" r:id="rId40"/>
    <p:sldId id="271" r:id="rId41"/>
    <p:sldId id="272" r:id="rId42"/>
    <p:sldId id="273" r:id="rId43"/>
    <p:sldId id="274" r:id="rId44"/>
    <p:sldId id="275" r:id="rId45"/>
    <p:sldId id="276" r:id="rId46"/>
    <p:sldId id="415" r:id="rId47"/>
    <p:sldId id="281" r:id="rId48"/>
    <p:sldId id="282" r:id="rId49"/>
    <p:sldId id="283" r:id="rId50"/>
    <p:sldId id="284" r:id="rId51"/>
    <p:sldId id="307" r:id="rId52"/>
    <p:sldId id="285" r:id="rId53"/>
    <p:sldId id="286" r:id="rId54"/>
    <p:sldId id="287" r:id="rId55"/>
    <p:sldId id="410"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6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FAADFA-63CF-433D-BF38-0E1BA3B7D14D}" type="doc">
      <dgm:prSet loTypeId="urn:microsoft.com/office/officeart/2005/8/layout/StepDownProcess" loCatId="process" qsTypeId="urn:microsoft.com/office/officeart/2005/8/quickstyle/3d9" qsCatId="3D" csTypeId="urn:microsoft.com/office/officeart/2005/8/colors/accent1_2" csCatId="accent1" phldr="1"/>
      <dgm:spPr/>
      <dgm:t>
        <a:bodyPr/>
        <a:lstStyle/>
        <a:p>
          <a:endParaRPr lang="en-US"/>
        </a:p>
      </dgm:t>
    </dgm:pt>
    <dgm:pt modelId="{6716B3C9-3FA5-44CF-918E-E24E1FD57D80}">
      <dgm:prSet phldrT="[Tex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Ecology</a:t>
          </a:r>
        </a:p>
      </dgm:t>
    </dgm:pt>
    <dgm:pt modelId="{C4DEE67C-2D92-4BBF-BA81-B5ACAC18BF96}" type="parTrans" cxnId="{9922575E-EAAF-4B8F-A24D-9E7233A3961B}">
      <dgm:prSet/>
      <dgm:spPr/>
      <dgm:t>
        <a:bodyPr/>
        <a:lstStyle/>
        <a:p>
          <a:endParaRPr lang="en-US"/>
        </a:p>
      </dgm:t>
    </dgm:pt>
    <dgm:pt modelId="{F51A7A57-A15E-4D5F-AC54-B4BDB1BDFD29}" type="sibTrans" cxnId="{9922575E-EAAF-4B8F-A24D-9E7233A3961B}">
      <dgm:prSet/>
      <dgm:spPr/>
      <dgm:t>
        <a:bodyPr/>
        <a:lstStyle/>
        <a:p>
          <a:endParaRPr lang="en-US"/>
        </a:p>
      </dgm:t>
    </dgm:pt>
    <dgm:pt modelId="{58EBBB9D-F0BA-4A56-BB71-567E6025F0E1}">
      <dgm:prSet phldrT="[Text]" phldr="1"/>
      <dgm:spPr/>
      <dgm:t>
        <a:bodyPr/>
        <a:lstStyle/>
        <a:p>
          <a:endParaRPr lang="en-US"/>
        </a:p>
      </dgm:t>
    </dgm:pt>
    <dgm:pt modelId="{1C21758D-92FE-469C-B207-6D914C14D9BC}" type="parTrans" cxnId="{9A2F87E8-04CC-4F33-9513-27E905865E18}">
      <dgm:prSet/>
      <dgm:spPr/>
      <dgm:t>
        <a:bodyPr/>
        <a:lstStyle/>
        <a:p>
          <a:endParaRPr lang="en-US"/>
        </a:p>
      </dgm:t>
    </dgm:pt>
    <dgm:pt modelId="{4BC07A6D-3568-40BE-8F3C-793E655C3C96}" type="sibTrans" cxnId="{9A2F87E8-04CC-4F33-9513-27E905865E18}">
      <dgm:prSet/>
      <dgm:spPr/>
      <dgm:t>
        <a:bodyPr/>
        <a:lstStyle/>
        <a:p>
          <a:endParaRPr lang="en-US"/>
        </a:p>
      </dgm:t>
    </dgm:pt>
    <dgm:pt modelId="{C33D3DE0-492B-4FF3-84C6-A65D1E670E30}">
      <dgm:prSet phldrT="[Tex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Environment</a:t>
          </a:r>
        </a:p>
      </dgm:t>
    </dgm:pt>
    <dgm:pt modelId="{52032468-254C-405D-B858-093FE090EF94}" type="parTrans" cxnId="{86AC70D5-32EE-4613-A628-9E658582A8C1}">
      <dgm:prSet/>
      <dgm:spPr/>
      <dgm:t>
        <a:bodyPr/>
        <a:lstStyle/>
        <a:p>
          <a:endParaRPr lang="en-US"/>
        </a:p>
      </dgm:t>
    </dgm:pt>
    <dgm:pt modelId="{86E978DA-BF3E-4D9A-83B2-3D5739308643}" type="sibTrans" cxnId="{86AC70D5-32EE-4613-A628-9E658582A8C1}">
      <dgm:prSet/>
      <dgm:spPr/>
      <dgm:t>
        <a:bodyPr/>
        <a:lstStyle/>
        <a:p>
          <a:endParaRPr lang="en-US"/>
        </a:p>
      </dgm:t>
    </dgm:pt>
    <dgm:pt modelId="{BDBE9F3D-70FC-4B03-A76F-5A8AA624E5A6}">
      <dgm:prSet phldrT="[Text]" phldr="1"/>
      <dgm:spPr/>
      <dgm:t>
        <a:bodyPr/>
        <a:lstStyle/>
        <a:p>
          <a:endParaRPr lang="en-US"/>
        </a:p>
      </dgm:t>
    </dgm:pt>
    <dgm:pt modelId="{3F3399AB-F9F6-48DF-BDEA-1E73269536DD}" type="parTrans" cxnId="{AE12563E-56FB-4697-8C0D-9651B4C7DC38}">
      <dgm:prSet/>
      <dgm:spPr/>
      <dgm:t>
        <a:bodyPr/>
        <a:lstStyle/>
        <a:p>
          <a:endParaRPr lang="en-US"/>
        </a:p>
      </dgm:t>
    </dgm:pt>
    <dgm:pt modelId="{8D582F84-DDA0-4972-B0F3-5D4A29DB2624}" type="sibTrans" cxnId="{AE12563E-56FB-4697-8C0D-9651B4C7DC38}">
      <dgm:prSet/>
      <dgm:spPr/>
      <dgm:t>
        <a:bodyPr/>
        <a:lstStyle/>
        <a:p>
          <a:endParaRPr lang="en-US"/>
        </a:p>
      </dgm:t>
    </dgm:pt>
    <dgm:pt modelId="{108AD150-A6E8-4AD1-9A9C-05B8CD909F1D}">
      <dgm:prSet phldrT="[Tex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Health</a:t>
          </a:r>
        </a:p>
      </dgm:t>
    </dgm:pt>
    <dgm:pt modelId="{97B4FEC2-A039-4726-9B8F-6E1F45741407}" type="parTrans" cxnId="{969F5AF0-AC5C-45CD-AB33-2452F339DB8C}">
      <dgm:prSet/>
      <dgm:spPr/>
      <dgm:t>
        <a:bodyPr/>
        <a:lstStyle/>
        <a:p>
          <a:endParaRPr lang="en-US"/>
        </a:p>
      </dgm:t>
    </dgm:pt>
    <dgm:pt modelId="{2577528B-CF02-4A23-B724-B9CD246785FF}" type="sibTrans" cxnId="{969F5AF0-AC5C-45CD-AB33-2452F339DB8C}">
      <dgm:prSet/>
      <dgm:spPr/>
      <dgm:t>
        <a:bodyPr/>
        <a:lstStyle/>
        <a:p>
          <a:endParaRPr lang="en-US"/>
        </a:p>
      </dgm:t>
    </dgm:pt>
    <dgm:pt modelId="{7DFD26CE-C137-43F6-9724-C568CBCFF68E}">
      <dgm:prSet phldrT="[Text]" phldr="1"/>
      <dgm:spPr/>
      <dgm:t>
        <a:bodyPr/>
        <a:lstStyle/>
        <a:p>
          <a:endParaRPr lang="en-US"/>
        </a:p>
      </dgm:t>
    </dgm:pt>
    <dgm:pt modelId="{C80776B4-4166-4431-9430-D31BC8005B6E}" type="parTrans" cxnId="{4A310C8F-B6AD-4E09-BE50-0930C246F0A9}">
      <dgm:prSet/>
      <dgm:spPr/>
      <dgm:t>
        <a:bodyPr/>
        <a:lstStyle/>
        <a:p>
          <a:endParaRPr lang="en-US"/>
        </a:p>
      </dgm:t>
    </dgm:pt>
    <dgm:pt modelId="{FACD18D2-6F35-4228-A677-F8051B635BE4}" type="sibTrans" cxnId="{4A310C8F-B6AD-4E09-BE50-0930C246F0A9}">
      <dgm:prSet/>
      <dgm:spPr/>
      <dgm:t>
        <a:bodyPr/>
        <a:lstStyle/>
        <a:p>
          <a:endParaRPr lang="en-US"/>
        </a:p>
      </dgm:t>
    </dgm:pt>
    <dgm:pt modelId="{69D5A605-1E2B-4998-AE6E-9E98C58381B0}" type="pres">
      <dgm:prSet presAssocID="{CEFAADFA-63CF-433D-BF38-0E1BA3B7D14D}" presName="rootnode" presStyleCnt="0">
        <dgm:presLayoutVars>
          <dgm:chMax/>
          <dgm:chPref/>
          <dgm:dir/>
          <dgm:animLvl val="lvl"/>
        </dgm:presLayoutVars>
      </dgm:prSet>
      <dgm:spPr/>
    </dgm:pt>
    <dgm:pt modelId="{E9189C2B-F4DC-4FC6-A893-6C59EE7B8841}" type="pres">
      <dgm:prSet presAssocID="{6716B3C9-3FA5-44CF-918E-E24E1FD57D80}" presName="composite" presStyleCnt="0"/>
      <dgm:spPr/>
    </dgm:pt>
    <dgm:pt modelId="{3EA11A4B-7A81-4B1C-84F9-9E491BE7BBBE}" type="pres">
      <dgm:prSet presAssocID="{6716B3C9-3FA5-44CF-918E-E24E1FD57D80}" presName="bentUpArrow1" presStyleLbl="alignImgPlace1" presStyleIdx="0" presStyleCnt="2"/>
      <dgm:spPr/>
    </dgm:pt>
    <dgm:pt modelId="{83C5761F-399F-4BD4-A989-6696CB84A0D7}" type="pres">
      <dgm:prSet presAssocID="{6716B3C9-3FA5-44CF-918E-E24E1FD57D80}" presName="ParentText" presStyleLbl="node1" presStyleIdx="0" presStyleCnt="3" custLinFactNeighborX="-20383" custLinFactNeighborY="-29251">
        <dgm:presLayoutVars>
          <dgm:chMax val="1"/>
          <dgm:chPref val="1"/>
          <dgm:bulletEnabled val="1"/>
        </dgm:presLayoutVars>
      </dgm:prSet>
      <dgm:spPr/>
    </dgm:pt>
    <dgm:pt modelId="{33B8FFEE-A7D8-4FEB-85B8-36FC9DA560C9}" type="pres">
      <dgm:prSet presAssocID="{6716B3C9-3FA5-44CF-918E-E24E1FD57D80}" presName="ChildText" presStyleLbl="revTx" presStyleIdx="0" presStyleCnt="3">
        <dgm:presLayoutVars>
          <dgm:chMax val="0"/>
          <dgm:chPref val="0"/>
          <dgm:bulletEnabled val="1"/>
        </dgm:presLayoutVars>
      </dgm:prSet>
      <dgm:spPr/>
    </dgm:pt>
    <dgm:pt modelId="{05D0891D-AD99-442F-B239-59D4DD47EA25}" type="pres">
      <dgm:prSet presAssocID="{F51A7A57-A15E-4D5F-AC54-B4BDB1BDFD29}" presName="sibTrans" presStyleCnt="0"/>
      <dgm:spPr/>
    </dgm:pt>
    <dgm:pt modelId="{D784059D-09FE-4311-B4FC-7B500E4FA8B0}" type="pres">
      <dgm:prSet presAssocID="{C33D3DE0-492B-4FF3-84C6-A65D1E670E30}" presName="composite" presStyleCnt="0"/>
      <dgm:spPr/>
    </dgm:pt>
    <dgm:pt modelId="{FEF10D6C-45EF-46E5-9E7A-B0FC4C493C76}" type="pres">
      <dgm:prSet presAssocID="{C33D3DE0-492B-4FF3-84C6-A65D1E670E30}" presName="bentUpArrow1" presStyleLbl="alignImgPlace1" presStyleIdx="1" presStyleCnt="2" custLinFactNeighborX="63315" custLinFactNeighborY="2280"/>
      <dgm:spPr/>
    </dgm:pt>
    <dgm:pt modelId="{3E9CD6AA-0900-41F5-B43C-BC8CEBCECCDF}" type="pres">
      <dgm:prSet presAssocID="{C33D3DE0-492B-4FF3-84C6-A65D1E670E30}" presName="ParentText" presStyleLbl="node1" presStyleIdx="1" presStyleCnt="3" custScaleX="198325">
        <dgm:presLayoutVars>
          <dgm:chMax val="1"/>
          <dgm:chPref val="1"/>
          <dgm:bulletEnabled val="1"/>
        </dgm:presLayoutVars>
      </dgm:prSet>
      <dgm:spPr/>
    </dgm:pt>
    <dgm:pt modelId="{0301FE96-47ED-40F1-B825-F093332CEE92}" type="pres">
      <dgm:prSet presAssocID="{C33D3DE0-492B-4FF3-84C6-A65D1E670E30}" presName="ChildText" presStyleLbl="revTx" presStyleIdx="1" presStyleCnt="3">
        <dgm:presLayoutVars>
          <dgm:chMax val="0"/>
          <dgm:chPref val="0"/>
          <dgm:bulletEnabled val="1"/>
        </dgm:presLayoutVars>
      </dgm:prSet>
      <dgm:spPr/>
    </dgm:pt>
    <dgm:pt modelId="{3543D1B1-F02D-472C-B174-AED9FEB6CB18}" type="pres">
      <dgm:prSet presAssocID="{86E978DA-BF3E-4D9A-83B2-3D5739308643}" presName="sibTrans" presStyleCnt="0"/>
      <dgm:spPr/>
    </dgm:pt>
    <dgm:pt modelId="{E94029DF-6A79-418A-8F27-3D210AE8164F}" type="pres">
      <dgm:prSet presAssocID="{108AD150-A6E8-4AD1-9A9C-05B8CD909F1D}" presName="composite" presStyleCnt="0"/>
      <dgm:spPr/>
    </dgm:pt>
    <dgm:pt modelId="{39B723E6-7D4F-4704-A585-493C01274E29}" type="pres">
      <dgm:prSet presAssocID="{108AD150-A6E8-4AD1-9A9C-05B8CD909F1D}" presName="ParentText" presStyleLbl="node1" presStyleIdx="2" presStyleCnt="3" custLinFactNeighborX="85832" custLinFactNeighborY="3353">
        <dgm:presLayoutVars>
          <dgm:chMax val="1"/>
          <dgm:chPref val="1"/>
          <dgm:bulletEnabled val="1"/>
        </dgm:presLayoutVars>
      </dgm:prSet>
      <dgm:spPr/>
    </dgm:pt>
    <dgm:pt modelId="{7E0CA475-9D84-4762-89DC-98D941EA1D18}" type="pres">
      <dgm:prSet presAssocID="{108AD150-A6E8-4AD1-9A9C-05B8CD909F1D}" presName="FinalChildText" presStyleLbl="revTx" presStyleIdx="2" presStyleCnt="3">
        <dgm:presLayoutVars>
          <dgm:chMax val="0"/>
          <dgm:chPref val="0"/>
          <dgm:bulletEnabled val="1"/>
        </dgm:presLayoutVars>
      </dgm:prSet>
      <dgm:spPr/>
    </dgm:pt>
  </dgm:ptLst>
  <dgm:cxnLst>
    <dgm:cxn modelId="{AE12563E-56FB-4697-8C0D-9651B4C7DC38}" srcId="{C33D3DE0-492B-4FF3-84C6-A65D1E670E30}" destId="{BDBE9F3D-70FC-4B03-A76F-5A8AA624E5A6}" srcOrd="0" destOrd="0" parTransId="{3F3399AB-F9F6-48DF-BDEA-1E73269536DD}" sibTransId="{8D582F84-DDA0-4972-B0F3-5D4A29DB2624}"/>
    <dgm:cxn modelId="{9922575E-EAAF-4B8F-A24D-9E7233A3961B}" srcId="{CEFAADFA-63CF-433D-BF38-0E1BA3B7D14D}" destId="{6716B3C9-3FA5-44CF-918E-E24E1FD57D80}" srcOrd="0" destOrd="0" parTransId="{C4DEE67C-2D92-4BBF-BA81-B5ACAC18BF96}" sibTransId="{F51A7A57-A15E-4D5F-AC54-B4BDB1BDFD29}"/>
    <dgm:cxn modelId="{21DE6E46-9CAF-40D3-82DC-9C021FF95C03}" type="presOf" srcId="{6716B3C9-3FA5-44CF-918E-E24E1FD57D80}" destId="{83C5761F-399F-4BD4-A989-6696CB84A0D7}" srcOrd="0" destOrd="0" presId="urn:microsoft.com/office/officeart/2005/8/layout/StepDownProcess"/>
    <dgm:cxn modelId="{88767269-EB92-4093-9225-06F7709695AC}" type="presOf" srcId="{7DFD26CE-C137-43F6-9724-C568CBCFF68E}" destId="{7E0CA475-9D84-4762-89DC-98D941EA1D18}" srcOrd="0" destOrd="0" presId="urn:microsoft.com/office/officeart/2005/8/layout/StepDownProcess"/>
    <dgm:cxn modelId="{C4EB1B53-E909-4F16-B51B-C3A1FCD48296}" type="presOf" srcId="{C33D3DE0-492B-4FF3-84C6-A65D1E670E30}" destId="{3E9CD6AA-0900-41F5-B43C-BC8CEBCECCDF}" srcOrd="0" destOrd="0" presId="urn:microsoft.com/office/officeart/2005/8/layout/StepDownProcess"/>
    <dgm:cxn modelId="{4A310C8F-B6AD-4E09-BE50-0930C246F0A9}" srcId="{108AD150-A6E8-4AD1-9A9C-05B8CD909F1D}" destId="{7DFD26CE-C137-43F6-9724-C568CBCFF68E}" srcOrd="0" destOrd="0" parTransId="{C80776B4-4166-4431-9430-D31BC8005B6E}" sibTransId="{FACD18D2-6F35-4228-A677-F8051B635BE4}"/>
    <dgm:cxn modelId="{22670994-16FD-4338-B2D8-1FDEB6CD6F46}" type="presOf" srcId="{58EBBB9D-F0BA-4A56-BB71-567E6025F0E1}" destId="{33B8FFEE-A7D8-4FEB-85B8-36FC9DA560C9}" srcOrd="0" destOrd="0" presId="urn:microsoft.com/office/officeart/2005/8/layout/StepDownProcess"/>
    <dgm:cxn modelId="{0FE75CAE-1A7E-4E8E-8391-105BEA08D788}" type="presOf" srcId="{BDBE9F3D-70FC-4B03-A76F-5A8AA624E5A6}" destId="{0301FE96-47ED-40F1-B825-F093332CEE92}" srcOrd="0" destOrd="0" presId="urn:microsoft.com/office/officeart/2005/8/layout/StepDownProcess"/>
    <dgm:cxn modelId="{0387BBB9-2446-47F8-8424-183F9B3BDDB0}" type="presOf" srcId="{CEFAADFA-63CF-433D-BF38-0E1BA3B7D14D}" destId="{69D5A605-1E2B-4998-AE6E-9E98C58381B0}" srcOrd="0" destOrd="0" presId="urn:microsoft.com/office/officeart/2005/8/layout/StepDownProcess"/>
    <dgm:cxn modelId="{C82FB7D2-173D-49E1-8B30-319853A6E19D}" type="presOf" srcId="{108AD150-A6E8-4AD1-9A9C-05B8CD909F1D}" destId="{39B723E6-7D4F-4704-A585-493C01274E29}" srcOrd="0" destOrd="0" presId="urn:microsoft.com/office/officeart/2005/8/layout/StepDownProcess"/>
    <dgm:cxn modelId="{86AC70D5-32EE-4613-A628-9E658582A8C1}" srcId="{CEFAADFA-63CF-433D-BF38-0E1BA3B7D14D}" destId="{C33D3DE0-492B-4FF3-84C6-A65D1E670E30}" srcOrd="1" destOrd="0" parTransId="{52032468-254C-405D-B858-093FE090EF94}" sibTransId="{86E978DA-BF3E-4D9A-83B2-3D5739308643}"/>
    <dgm:cxn modelId="{9A2F87E8-04CC-4F33-9513-27E905865E18}" srcId="{6716B3C9-3FA5-44CF-918E-E24E1FD57D80}" destId="{58EBBB9D-F0BA-4A56-BB71-567E6025F0E1}" srcOrd="0" destOrd="0" parTransId="{1C21758D-92FE-469C-B207-6D914C14D9BC}" sibTransId="{4BC07A6D-3568-40BE-8F3C-793E655C3C96}"/>
    <dgm:cxn modelId="{969F5AF0-AC5C-45CD-AB33-2452F339DB8C}" srcId="{CEFAADFA-63CF-433D-BF38-0E1BA3B7D14D}" destId="{108AD150-A6E8-4AD1-9A9C-05B8CD909F1D}" srcOrd="2" destOrd="0" parTransId="{97B4FEC2-A039-4726-9B8F-6E1F45741407}" sibTransId="{2577528B-CF02-4A23-B724-B9CD246785FF}"/>
    <dgm:cxn modelId="{48050589-5629-4A2A-B1C3-8F0835A80E5B}" type="presParOf" srcId="{69D5A605-1E2B-4998-AE6E-9E98C58381B0}" destId="{E9189C2B-F4DC-4FC6-A893-6C59EE7B8841}" srcOrd="0" destOrd="0" presId="urn:microsoft.com/office/officeart/2005/8/layout/StepDownProcess"/>
    <dgm:cxn modelId="{0AD5C694-5EB5-48C1-8D93-028A35092C02}" type="presParOf" srcId="{E9189C2B-F4DC-4FC6-A893-6C59EE7B8841}" destId="{3EA11A4B-7A81-4B1C-84F9-9E491BE7BBBE}" srcOrd="0" destOrd="0" presId="urn:microsoft.com/office/officeart/2005/8/layout/StepDownProcess"/>
    <dgm:cxn modelId="{744EFB5C-6EAC-440C-94FD-D253AD6B9FD9}" type="presParOf" srcId="{E9189C2B-F4DC-4FC6-A893-6C59EE7B8841}" destId="{83C5761F-399F-4BD4-A989-6696CB84A0D7}" srcOrd="1" destOrd="0" presId="urn:microsoft.com/office/officeart/2005/8/layout/StepDownProcess"/>
    <dgm:cxn modelId="{81186CE1-C383-4686-AAC4-9E60C9B7F023}" type="presParOf" srcId="{E9189C2B-F4DC-4FC6-A893-6C59EE7B8841}" destId="{33B8FFEE-A7D8-4FEB-85B8-36FC9DA560C9}" srcOrd="2" destOrd="0" presId="urn:microsoft.com/office/officeart/2005/8/layout/StepDownProcess"/>
    <dgm:cxn modelId="{C42402C1-135F-418F-97BC-6E290C5087E2}" type="presParOf" srcId="{69D5A605-1E2B-4998-AE6E-9E98C58381B0}" destId="{05D0891D-AD99-442F-B239-59D4DD47EA25}" srcOrd="1" destOrd="0" presId="urn:microsoft.com/office/officeart/2005/8/layout/StepDownProcess"/>
    <dgm:cxn modelId="{7B12DF1A-1BCB-4789-AAE2-8AC8D275FB7C}" type="presParOf" srcId="{69D5A605-1E2B-4998-AE6E-9E98C58381B0}" destId="{D784059D-09FE-4311-B4FC-7B500E4FA8B0}" srcOrd="2" destOrd="0" presId="urn:microsoft.com/office/officeart/2005/8/layout/StepDownProcess"/>
    <dgm:cxn modelId="{A9280E23-2E72-4E3F-BAD6-72BC20B2E244}" type="presParOf" srcId="{D784059D-09FE-4311-B4FC-7B500E4FA8B0}" destId="{FEF10D6C-45EF-46E5-9E7A-B0FC4C493C76}" srcOrd="0" destOrd="0" presId="urn:microsoft.com/office/officeart/2005/8/layout/StepDownProcess"/>
    <dgm:cxn modelId="{7DB51037-18F7-4DD6-BA85-B6034F0B64CF}" type="presParOf" srcId="{D784059D-09FE-4311-B4FC-7B500E4FA8B0}" destId="{3E9CD6AA-0900-41F5-B43C-BC8CEBCECCDF}" srcOrd="1" destOrd="0" presId="urn:microsoft.com/office/officeart/2005/8/layout/StepDownProcess"/>
    <dgm:cxn modelId="{F16EEFA6-8E8B-4FDC-9A8C-DAC3FA14CA5E}" type="presParOf" srcId="{D784059D-09FE-4311-B4FC-7B500E4FA8B0}" destId="{0301FE96-47ED-40F1-B825-F093332CEE92}" srcOrd="2" destOrd="0" presId="urn:microsoft.com/office/officeart/2005/8/layout/StepDownProcess"/>
    <dgm:cxn modelId="{0D7E6EF4-C2D2-42E8-A9E9-802D28C5DE44}" type="presParOf" srcId="{69D5A605-1E2B-4998-AE6E-9E98C58381B0}" destId="{3543D1B1-F02D-472C-B174-AED9FEB6CB18}" srcOrd="3" destOrd="0" presId="urn:microsoft.com/office/officeart/2005/8/layout/StepDownProcess"/>
    <dgm:cxn modelId="{160882C4-6E15-46BE-8CA3-2A6641703676}" type="presParOf" srcId="{69D5A605-1E2B-4998-AE6E-9E98C58381B0}" destId="{E94029DF-6A79-418A-8F27-3D210AE8164F}" srcOrd="4" destOrd="0" presId="urn:microsoft.com/office/officeart/2005/8/layout/StepDownProcess"/>
    <dgm:cxn modelId="{44E802C7-AA3F-48C3-A84C-13774A5D33C4}" type="presParOf" srcId="{E94029DF-6A79-418A-8F27-3D210AE8164F}" destId="{39B723E6-7D4F-4704-A585-493C01274E29}" srcOrd="0" destOrd="0" presId="urn:microsoft.com/office/officeart/2005/8/layout/StepDownProcess"/>
    <dgm:cxn modelId="{EF0B8BEB-4393-416B-B5F6-7C4576DA2991}" type="presParOf" srcId="{E94029DF-6A79-418A-8F27-3D210AE8164F}" destId="{7E0CA475-9D84-4762-89DC-98D941EA1D18}"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11A4B-7A81-4B1C-84F9-9E491BE7BBBE}">
      <dsp:nvSpPr>
        <dsp:cNvPr id="0" name=""/>
        <dsp:cNvSpPr/>
      </dsp:nvSpPr>
      <dsp:spPr>
        <a:xfrm rot="5400000">
          <a:off x="565977" y="1335797"/>
          <a:ext cx="1181397" cy="1344979"/>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0">
          <a:scrgbClr r="0" g="0" b="0"/>
        </a:effectRef>
        <a:fontRef idx="minor"/>
      </dsp:style>
    </dsp:sp>
    <dsp:sp modelId="{83C5761F-399F-4BD4-A989-6696CB84A0D7}">
      <dsp:nvSpPr>
        <dsp:cNvPr id="0" name=""/>
        <dsp:cNvSpPr/>
      </dsp:nvSpPr>
      <dsp:spPr>
        <a:xfrm>
          <a:off x="0" y="0"/>
          <a:ext cx="1988778" cy="1392080"/>
        </a:xfrm>
        <a:prstGeom prst="roundRect">
          <a:avLst>
            <a:gd name="adj" fmla="val 166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lvl="0" indent="0" algn="ctr" defTabSz="1689100">
            <a:lnSpc>
              <a:spcPct val="90000"/>
            </a:lnSpc>
            <a:spcBef>
              <a:spcPct val="0"/>
            </a:spcBef>
            <a:spcAft>
              <a:spcPct val="35000"/>
            </a:spcAft>
            <a:buNone/>
          </a:pPr>
          <a:r>
            <a:rPr lang="en-US" sz="38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Ecology</a:t>
          </a:r>
        </a:p>
      </dsp:txBody>
      <dsp:txXfrm>
        <a:off x="67968" y="67968"/>
        <a:ext cx="1852842" cy="1256144"/>
      </dsp:txXfrm>
    </dsp:sp>
    <dsp:sp modelId="{33B8FFEE-A7D8-4FEB-85B8-36FC9DA560C9}">
      <dsp:nvSpPr>
        <dsp:cNvPr id="0" name=""/>
        <dsp:cNvSpPr/>
      </dsp:nvSpPr>
      <dsp:spPr>
        <a:xfrm>
          <a:off x="2241756" y="158961"/>
          <a:ext cx="1446447" cy="1125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sp3d extrusionH="28000" prstMaterial="matte"/>
        </a:bodyPr>
        <a:lstStyle/>
        <a:p>
          <a:pPr marL="285750" lvl="1" indent="-285750" algn="l" defTabSz="1244600">
            <a:lnSpc>
              <a:spcPct val="90000"/>
            </a:lnSpc>
            <a:spcBef>
              <a:spcPct val="0"/>
            </a:spcBef>
            <a:spcAft>
              <a:spcPct val="15000"/>
            </a:spcAft>
            <a:buChar char="•"/>
          </a:pPr>
          <a:endParaRPr lang="en-US" sz="2800" kern="1200"/>
        </a:p>
      </dsp:txBody>
      <dsp:txXfrm>
        <a:off x="2241756" y="158961"/>
        <a:ext cx="1446447" cy="1125140"/>
      </dsp:txXfrm>
    </dsp:sp>
    <dsp:sp modelId="{FEF10D6C-45EF-46E5-9E7A-B0FC4C493C76}">
      <dsp:nvSpPr>
        <dsp:cNvPr id="0" name=""/>
        <dsp:cNvSpPr/>
      </dsp:nvSpPr>
      <dsp:spPr>
        <a:xfrm rot="5400000">
          <a:off x="4044192" y="2926498"/>
          <a:ext cx="1181397" cy="1344979"/>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0">
          <a:scrgbClr r="0" g="0" b="0"/>
        </a:effectRef>
        <a:fontRef idx="minor"/>
      </dsp:style>
    </dsp:sp>
    <dsp:sp modelId="{3E9CD6AA-0900-41F5-B43C-BC8CEBCECCDF}">
      <dsp:nvSpPr>
        <dsp:cNvPr id="0" name=""/>
        <dsp:cNvSpPr/>
      </dsp:nvSpPr>
      <dsp:spPr>
        <a:xfrm>
          <a:off x="1901887" y="1589959"/>
          <a:ext cx="3944244" cy="1392080"/>
        </a:xfrm>
        <a:prstGeom prst="roundRect">
          <a:avLst>
            <a:gd name="adj" fmla="val 166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lvl="0" indent="0" algn="ctr" defTabSz="1689100">
            <a:lnSpc>
              <a:spcPct val="90000"/>
            </a:lnSpc>
            <a:spcBef>
              <a:spcPct val="0"/>
            </a:spcBef>
            <a:spcAft>
              <a:spcPct val="35000"/>
            </a:spcAft>
            <a:buNone/>
          </a:pPr>
          <a:r>
            <a:rPr lang="en-US" sz="38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Environment</a:t>
          </a:r>
        </a:p>
      </dsp:txBody>
      <dsp:txXfrm>
        <a:off x="1969855" y="1657927"/>
        <a:ext cx="3808308" cy="1256144"/>
      </dsp:txXfrm>
    </dsp:sp>
    <dsp:sp modelId="{0301FE96-47ED-40F1-B825-F093332CEE92}">
      <dsp:nvSpPr>
        <dsp:cNvPr id="0" name=""/>
        <dsp:cNvSpPr/>
      </dsp:nvSpPr>
      <dsp:spPr>
        <a:xfrm>
          <a:off x="4868398" y="1722726"/>
          <a:ext cx="1446447" cy="1125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sp3d extrusionH="28000" prstMaterial="matte"/>
        </a:bodyPr>
        <a:lstStyle/>
        <a:p>
          <a:pPr marL="285750" lvl="1" indent="-285750" algn="l" defTabSz="1244600">
            <a:lnSpc>
              <a:spcPct val="90000"/>
            </a:lnSpc>
            <a:spcBef>
              <a:spcPct val="0"/>
            </a:spcBef>
            <a:spcAft>
              <a:spcPct val="15000"/>
            </a:spcAft>
            <a:buChar char="•"/>
          </a:pPr>
          <a:endParaRPr lang="en-US" sz="2800" kern="1200"/>
        </a:p>
      </dsp:txBody>
      <dsp:txXfrm>
        <a:off x="4868398" y="1722726"/>
        <a:ext cx="1446447" cy="1125140"/>
      </dsp:txXfrm>
    </dsp:sp>
    <dsp:sp modelId="{39B723E6-7D4F-4704-A585-493C01274E29}">
      <dsp:nvSpPr>
        <dsp:cNvPr id="0" name=""/>
        <dsp:cNvSpPr/>
      </dsp:nvSpPr>
      <dsp:spPr>
        <a:xfrm>
          <a:off x="5250221" y="3179919"/>
          <a:ext cx="1988778" cy="1392080"/>
        </a:xfrm>
        <a:prstGeom prst="roundRect">
          <a:avLst>
            <a:gd name="adj" fmla="val 166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lvl="0" indent="0" algn="ctr" defTabSz="1689100">
            <a:lnSpc>
              <a:spcPct val="90000"/>
            </a:lnSpc>
            <a:spcBef>
              <a:spcPct val="0"/>
            </a:spcBef>
            <a:spcAft>
              <a:spcPct val="35000"/>
            </a:spcAft>
            <a:buNone/>
          </a:pPr>
          <a:r>
            <a:rPr lang="en-US" sz="38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Health</a:t>
          </a:r>
        </a:p>
      </dsp:txBody>
      <dsp:txXfrm>
        <a:off x="5318189" y="3247887"/>
        <a:ext cx="1852842" cy="1256144"/>
      </dsp:txXfrm>
    </dsp:sp>
    <dsp:sp modelId="{7E0CA475-9D84-4762-89DC-98D941EA1D18}">
      <dsp:nvSpPr>
        <dsp:cNvPr id="0" name=""/>
        <dsp:cNvSpPr/>
      </dsp:nvSpPr>
      <dsp:spPr>
        <a:xfrm>
          <a:off x="5539573" y="3286491"/>
          <a:ext cx="1446447" cy="1125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sp3d extrusionH="28000" prstMaterial="matte"/>
        </a:bodyPr>
        <a:lstStyle/>
        <a:p>
          <a:pPr marL="285750" lvl="1" indent="-285750" algn="l" defTabSz="1244600">
            <a:lnSpc>
              <a:spcPct val="90000"/>
            </a:lnSpc>
            <a:spcBef>
              <a:spcPct val="0"/>
            </a:spcBef>
            <a:spcAft>
              <a:spcPct val="15000"/>
            </a:spcAft>
            <a:buChar char="•"/>
          </a:pPr>
          <a:endParaRPr lang="en-US" sz="2800" kern="1200"/>
        </a:p>
      </dsp:txBody>
      <dsp:txXfrm>
        <a:off x="5539573" y="3286491"/>
        <a:ext cx="1446447" cy="112514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6E6F48A-38C9-49E5-85CD-BB51400455E7}" type="datetimeFigureOut">
              <a:rPr lang="en-US"/>
              <a:pPr>
                <a:defRPr/>
              </a:pPr>
              <a:t>1/17/2019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C6FAA74-2899-400C-B298-B705715FCD98}" type="slidenum">
              <a:rPr lang="en-US"/>
              <a:pPr>
                <a:defRPr/>
              </a:pPr>
              <a:t>‹#›</a:t>
            </a:fld>
            <a:endParaRPr lang="en-US"/>
          </a:p>
        </p:txBody>
      </p:sp>
    </p:spTree>
    <p:extLst>
      <p:ext uri="{BB962C8B-B14F-4D97-AF65-F5344CB8AC3E}">
        <p14:creationId xmlns:p14="http://schemas.microsoft.com/office/powerpoint/2010/main" val="8504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B01E3F-01A9-4796-987A-E31A22435FFF}" type="datetimeFigureOut">
              <a:rPr lang="en-US"/>
              <a:pPr>
                <a:defRPr/>
              </a:pPr>
              <a:t>1/17/2019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9B29212-2518-4C84-B233-E0368DFBE056}" type="slidenum">
              <a:rPr lang="en-US"/>
              <a:pPr>
                <a:defRPr/>
              </a:pPr>
              <a:t>‹#›</a:t>
            </a:fld>
            <a:endParaRPr lang="en-US"/>
          </a:p>
        </p:txBody>
      </p:sp>
    </p:spTree>
    <p:extLst>
      <p:ext uri="{BB962C8B-B14F-4D97-AF65-F5344CB8AC3E}">
        <p14:creationId xmlns:p14="http://schemas.microsoft.com/office/powerpoint/2010/main" val="35418764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dirty="0"/>
              <a:t>2014  -2015</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FF5797-E609-4FE0-AC40-4EF61E32DD83}" type="slidenum">
              <a:rPr lang="en-US"/>
              <a:pPr>
                <a:defRPr/>
              </a:pPr>
              <a:t>‹#›</a:t>
            </a:fld>
            <a:endParaRPr lang="en-US"/>
          </a:p>
        </p:txBody>
      </p:sp>
    </p:spTree>
    <p:extLst>
      <p:ext uri="{BB962C8B-B14F-4D97-AF65-F5344CB8AC3E}">
        <p14:creationId xmlns:p14="http://schemas.microsoft.com/office/powerpoint/2010/main" val="3682609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p:cNvSpPr/>
          <p:nvPr userDrawn="1"/>
        </p:nvSpPr>
        <p:spPr>
          <a:xfrm>
            <a:off x="7239000" y="609600"/>
            <a:ext cx="1828800" cy="5334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r>
              <a:rPr lang="ar-EG" sz="1400" b="1" dirty="0">
                <a:solidFill>
                  <a:srgbClr val="002060"/>
                </a:solidFill>
                <a:latin typeface="Andalus" pitchFamily="2" charset="-78"/>
                <a:cs typeface="+mj-cs"/>
              </a:rPr>
              <a:t>جامعة الملك سعود</a:t>
            </a:r>
            <a:endParaRPr lang="en-US" sz="1400" b="1" dirty="0">
              <a:solidFill>
                <a:srgbClr val="002060"/>
              </a:solidFill>
              <a:latin typeface="Andalus" pitchFamily="2" charset="-78"/>
              <a:cs typeface="+mj-cs"/>
            </a:endParaRPr>
          </a:p>
        </p:txBody>
      </p:sp>
      <p:pic>
        <p:nvPicPr>
          <p:cNvPr id="3" name="Picture 7" descr="G:\جامعة الملك سعود\POWER MAMDUH POINTS\ksuLogoxx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1143000" y="228600"/>
            <a:ext cx="3733800" cy="8382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600"/>
              </a:spcBef>
              <a:spcAft>
                <a:spcPts val="0"/>
              </a:spcAft>
              <a:defRPr/>
            </a:pPr>
            <a:r>
              <a:rPr lang="en-US" sz="2000" b="1" dirty="0">
                <a:solidFill>
                  <a:srgbClr val="0070C0"/>
                </a:solidFill>
                <a:latin typeface="Andalus" pitchFamily="2" charset="-78"/>
                <a:cs typeface="Andalus" pitchFamily="2" charset="-78"/>
              </a:rPr>
              <a:t>Faculty of Medicine</a:t>
            </a:r>
          </a:p>
          <a:p>
            <a:pPr algn="ctr" fontAlgn="auto">
              <a:spcBef>
                <a:spcPts val="600"/>
              </a:spcBef>
              <a:spcAft>
                <a:spcPts val="0"/>
              </a:spcAft>
              <a:defRPr/>
            </a:pPr>
            <a:r>
              <a:rPr lang="en-US" dirty="0">
                <a:solidFill>
                  <a:srgbClr val="0070C0"/>
                </a:solidFill>
                <a:latin typeface="Andalus" pitchFamily="2" charset="-78"/>
                <a:cs typeface="Andalus" pitchFamily="2" charset="-78"/>
              </a:rPr>
              <a:t>Family and Community Medicine</a:t>
            </a:r>
          </a:p>
        </p:txBody>
      </p:sp>
      <p:cxnSp>
        <p:nvCxnSpPr>
          <p:cNvPr id="5" name="Straight Connector 4"/>
          <p:cNvCxnSpPr/>
          <p:nvPr userDrawn="1"/>
        </p:nvCxnSpPr>
        <p:spPr>
          <a:xfrm>
            <a:off x="0" y="10668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62484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rot="16200000" flipH="1">
            <a:off x="-1981200" y="3124200"/>
            <a:ext cx="62484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8" name="Picture 3" descr="G:\جامعة الملك سعود\POWER MAMDUH POINTS\KSUjjj.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9650" y="120650"/>
            <a:ext cx="1708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4724400" y="228600"/>
            <a:ext cx="2590800" cy="7620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r>
              <a:rPr lang="ar-EG" sz="2400" dirty="0">
                <a:solidFill>
                  <a:schemeClr val="tx2">
                    <a:lumMod val="50000"/>
                  </a:schemeClr>
                </a:solidFill>
                <a:latin typeface="Andalus" pitchFamily="2" charset="-78"/>
                <a:cs typeface="Andalus" pitchFamily="2" charset="-78"/>
              </a:rPr>
              <a:t>كلية الطب</a:t>
            </a:r>
          </a:p>
          <a:p>
            <a:pPr algn="ctr" rtl="1" fontAlgn="auto">
              <a:spcBef>
                <a:spcPts val="0"/>
              </a:spcBef>
              <a:spcAft>
                <a:spcPts val="0"/>
              </a:spcAft>
              <a:defRPr/>
            </a:pPr>
            <a:r>
              <a:rPr lang="ar-EG" sz="2400" dirty="0">
                <a:solidFill>
                  <a:schemeClr val="tx2">
                    <a:lumMod val="50000"/>
                  </a:schemeClr>
                </a:solidFill>
                <a:latin typeface="Andalus" pitchFamily="2" charset="-78"/>
                <a:cs typeface="Andalus" pitchFamily="2" charset="-78"/>
              </a:rPr>
              <a:t>قسم طب العائلة والمجتمع</a:t>
            </a:r>
            <a:endParaRPr lang="en-US" sz="2400" dirty="0">
              <a:solidFill>
                <a:schemeClr val="tx2">
                  <a:lumMod val="50000"/>
                </a:schemeClr>
              </a:solidFill>
              <a:latin typeface="Andalus" pitchFamily="2" charset="-78"/>
              <a:cs typeface="Andalus" pitchFamily="2" charset="-78"/>
            </a:endParaRPr>
          </a:p>
        </p:txBody>
      </p:sp>
      <p:sp>
        <p:nvSpPr>
          <p:cNvPr id="10" name="Rectangle 9"/>
          <p:cNvSpPr/>
          <p:nvPr userDrawn="1"/>
        </p:nvSpPr>
        <p:spPr>
          <a:xfrm>
            <a:off x="2695705" y="6315206"/>
            <a:ext cx="4533900" cy="4572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rgbClr val="0070C0"/>
                </a:solidFill>
                <a:latin typeface="Times" pitchFamily="18" charset="0"/>
                <a:cs typeface="Andalus" pitchFamily="2" charset="-78"/>
              </a:rPr>
              <a:t>Introduction to Environmental &amp; Occupation Health</a:t>
            </a:r>
          </a:p>
        </p:txBody>
      </p:sp>
      <p:pic>
        <p:nvPicPr>
          <p:cNvPr id="11" name="Picture 6" descr="King Saud University"/>
          <p:cNvPicPr>
            <a:picLocks noChangeAspect="1" noChangeArrowheads="1"/>
          </p:cNvPicPr>
          <p:nvPr userDrawn="1"/>
        </p:nvPicPr>
        <p:blipFill>
          <a:blip r:embed="rId4">
            <a:extLst>
              <a:ext uri="{28A0092B-C50C-407E-A947-70E740481C1C}">
                <a14:useLocalDpi xmlns:a14="http://schemas.microsoft.com/office/drawing/2010/main" val="0"/>
              </a:ext>
            </a:extLst>
          </a:blip>
          <a:srcRect l="12343" t="3848" r="74492" b="6651"/>
          <a:stretch>
            <a:fillRect/>
          </a:stretch>
        </p:blipFill>
        <p:spPr bwMode="auto">
          <a:xfrm>
            <a:off x="76200" y="1295400"/>
            <a:ext cx="99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userDrawn="1"/>
        </p:nvSpPr>
        <p:spPr>
          <a:xfrm>
            <a:off x="8229600" y="6324600"/>
            <a:ext cx="609600" cy="457200"/>
          </a:xfrm>
          <a:prstGeom prst="ellipse">
            <a:avLst/>
          </a:prstGeom>
          <a:solidFill>
            <a:schemeClr val="tx2">
              <a:lumMod val="20000"/>
              <a:lumOff val="80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Footer Placeholder 4"/>
          <p:cNvSpPr>
            <a:spLocks noGrp="1"/>
          </p:cNvSpPr>
          <p:nvPr>
            <p:ph type="ftr" sz="quarter" idx="11"/>
          </p:nvPr>
        </p:nvSpPr>
        <p:spPr/>
        <p:txBody>
          <a:bodyPr/>
          <a:lstStyle>
            <a:lvl1pPr>
              <a:defRPr/>
            </a:lvl1pPr>
          </a:lstStyle>
          <a:p>
            <a:pPr>
              <a:defRPr/>
            </a:pPr>
            <a:endParaRPr lang="en-US" dirty="0"/>
          </a:p>
        </p:txBody>
      </p:sp>
      <p:sp>
        <p:nvSpPr>
          <p:cNvPr id="15" name="Slide Number Placeholder 5"/>
          <p:cNvSpPr>
            <a:spLocks noGrp="1"/>
          </p:cNvSpPr>
          <p:nvPr>
            <p:ph type="sldNum" sz="quarter" idx="12"/>
          </p:nvPr>
        </p:nvSpPr>
        <p:spPr>
          <a:xfrm>
            <a:off x="8001000" y="6356350"/>
            <a:ext cx="685800" cy="365125"/>
          </a:xfrm>
        </p:spPr>
        <p:txBody>
          <a:bodyPr/>
          <a:lstStyle>
            <a:lvl1pPr>
              <a:defRPr/>
            </a:lvl1pPr>
          </a:lstStyle>
          <a:p>
            <a:pPr>
              <a:defRPr/>
            </a:pPr>
            <a:fld id="{DB4E3AB9-CF4E-46C4-BB9B-A00350E1FDEC}" type="slidenum">
              <a:rPr lang="en-US"/>
              <a:pPr>
                <a:defRPr/>
              </a:pPr>
              <a:t>‹#›</a:t>
            </a:fld>
            <a:endParaRPr lang="en-US" dirty="0"/>
          </a:p>
        </p:txBody>
      </p:sp>
    </p:spTree>
    <p:extLst>
      <p:ext uri="{BB962C8B-B14F-4D97-AF65-F5344CB8AC3E}">
        <p14:creationId xmlns:p14="http://schemas.microsoft.com/office/powerpoint/2010/main" val="7313856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en-US" dirty="0"/>
              <a:t>2014  -  2015</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0EED032-4A3B-4F41-8712-6725AF4160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5" r:id="rId1"/>
    <p:sldLayoutId id="2147483885" r:id="rId2"/>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hyperlink" Target="http://www.who.in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3D897BD-05EC-4A53-B3BD-0EEF4B9279B8}" type="slidenum">
              <a:rPr lang="en-US"/>
              <a:pPr>
                <a:defRPr/>
              </a:pPr>
              <a:t>1</a:t>
            </a:fld>
            <a:endParaRPr lang="en-US" dirty="0"/>
          </a:p>
        </p:txBody>
      </p:sp>
      <p:sp>
        <p:nvSpPr>
          <p:cNvPr id="4100" name="Rectangle 1"/>
          <p:cNvSpPr>
            <a:spLocks noChangeArrowheads="1"/>
          </p:cNvSpPr>
          <p:nvPr/>
        </p:nvSpPr>
        <p:spPr bwMode="auto">
          <a:xfrm>
            <a:off x="2743200" y="1352490"/>
            <a:ext cx="41910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200" dirty="0">
                <a:latin typeface="Times New Roman" pitchFamily="18" charset="0"/>
                <a:cs typeface="Times New Roman" pitchFamily="18" charset="0"/>
              </a:rPr>
              <a:t>Introduction to</a:t>
            </a:r>
            <a:endParaRPr lang="en-US" altLang="en-US" sz="800" dirty="0">
              <a:latin typeface="Arial" pitchFamily="34" charset="0"/>
            </a:endParaRPr>
          </a:p>
          <a:p>
            <a:pPr algn="ctr">
              <a:spcBef>
                <a:spcPct val="0"/>
              </a:spcBef>
              <a:buFontTx/>
              <a:buNone/>
            </a:pPr>
            <a:r>
              <a:rPr lang="en-US" altLang="en-US" sz="2400" dirty="0">
                <a:latin typeface="Times New Roman" pitchFamily="18" charset="0"/>
                <a:cs typeface="Times New Roman" pitchFamily="18" charset="0"/>
              </a:rPr>
              <a:t>ENVIRONMENTAL HEALTH</a:t>
            </a:r>
            <a:endParaRPr lang="en-US" altLang="en-US" sz="1800" dirty="0">
              <a:latin typeface="Arial" pitchFamily="34" charset="0"/>
            </a:endParaRPr>
          </a:p>
        </p:txBody>
      </p:sp>
      <p:sp>
        <p:nvSpPr>
          <p:cNvPr id="4102" name="Rectangle 2"/>
          <p:cNvSpPr>
            <a:spLocks noChangeArrowheads="1"/>
          </p:cNvSpPr>
          <p:nvPr/>
        </p:nvSpPr>
        <p:spPr bwMode="auto">
          <a:xfrm>
            <a:off x="3429000" y="2362200"/>
            <a:ext cx="24384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400" dirty="0">
                <a:latin typeface="Times New Roman" pitchFamily="18" charset="0"/>
                <a:cs typeface="Times New Roman" pitchFamily="18" charset="0"/>
              </a:rPr>
              <a:t>YEAR</a:t>
            </a:r>
            <a:endParaRPr lang="en-US" altLang="en-US" sz="800" dirty="0">
              <a:latin typeface="Arial" pitchFamily="34" charset="0"/>
            </a:endParaRPr>
          </a:p>
          <a:p>
            <a:pPr algn="ctr">
              <a:spcBef>
                <a:spcPct val="0"/>
              </a:spcBef>
              <a:buFontTx/>
              <a:buNone/>
            </a:pPr>
            <a:r>
              <a:rPr lang="en-US" altLang="en-US" sz="1400" dirty="0">
                <a:latin typeface="Times New Roman" pitchFamily="18" charset="0"/>
                <a:cs typeface="Times New Roman" pitchFamily="18" charset="0"/>
              </a:rPr>
              <a:t>1439-1440 </a:t>
            </a:r>
            <a:r>
              <a:rPr lang="en-US" altLang="en-US" sz="800" dirty="0">
                <a:latin typeface="Arial" pitchFamily="34" charset="0"/>
                <a:cs typeface="Times New Roman" pitchFamily="18" charset="0"/>
              </a:rPr>
              <a:t>Hajji</a:t>
            </a:r>
            <a:endParaRPr lang="en-US" altLang="en-US" sz="800" dirty="0">
              <a:latin typeface="Arial" pitchFamily="34" charset="0"/>
            </a:endParaRPr>
          </a:p>
          <a:p>
            <a:pPr algn="ctr">
              <a:spcBef>
                <a:spcPct val="0"/>
              </a:spcBef>
              <a:buFontTx/>
              <a:buNone/>
            </a:pPr>
            <a:r>
              <a:rPr lang="en-US" altLang="en-US" sz="1400" dirty="0">
                <a:latin typeface="Times New Roman" pitchFamily="18" charset="0"/>
                <a:cs typeface="Times New Roman" pitchFamily="18" charset="0"/>
              </a:rPr>
              <a:t>2018 - 2019</a:t>
            </a:r>
            <a:r>
              <a:rPr lang="en-US" altLang="en-US" sz="1000" b="1" dirty="0">
                <a:latin typeface="Arial" pitchFamily="34" charset="0"/>
                <a:cs typeface="Times New Roman" pitchFamily="18" charset="0"/>
              </a:rPr>
              <a:t> </a:t>
            </a:r>
            <a:r>
              <a:rPr lang="en-US" altLang="en-US" sz="800" dirty="0">
                <a:latin typeface="Arial" pitchFamily="34" charset="0"/>
                <a:cs typeface="Times New Roman" pitchFamily="18" charset="0"/>
              </a:rPr>
              <a:t>Gregorian</a:t>
            </a:r>
            <a:endParaRPr lang="en-US" altLang="en-US" sz="800" dirty="0">
              <a:latin typeface="Arial" pitchFamily="34" charset="0"/>
            </a:endParaRPr>
          </a:p>
          <a:p>
            <a:pPr algn="ctr">
              <a:spcBef>
                <a:spcPct val="0"/>
              </a:spcBef>
              <a:buFontTx/>
              <a:buNone/>
            </a:pPr>
            <a:r>
              <a:rPr lang="en-US" altLang="en-US" sz="1000" dirty="0"/>
              <a:t>   </a:t>
            </a:r>
            <a:endParaRPr lang="en-US" altLang="en-US" sz="1800" dirty="0">
              <a:latin typeface="Arial" pitchFamily="34" charset="0"/>
            </a:endParaRPr>
          </a:p>
        </p:txBody>
      </p:sp>
      <p:pic>
        <p:nvPicPr>
          <p:cNvPr id="7" name="Picture 2" descr="http://t0.gstatic.com/images?q=tbn:ANd9GcTlPpLo9w_12WpCcmJkPv2xC8tQm1L94uXgv6cKhU85ZqnNuxiQ">
            <a:extLst>
              <a:ext uri="{FF2B5EF4-FFF2-40B4-BE49-F238E27FC236}">
                <a16:creationId xmlns:a16="http://schemas.microsoft.com/office/drawing/2014/main" id="{F5B1FCC1-D679-48EF-B37F-20FABE37C6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3405673"/>
            <a:ext cx="685800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898FC4-D726-47DD-B031-4CD34D787C8B}"/>
              </a:ext>
            </a:extLst>
          </p:cNvPr>
          <p:cNvSpPr>
            <a:spLocks noGrp="1"/>
          </p:cNvSpPr>
          <p:nvPr>
            <p:ph type="sldNum" sz="quarter" idx="12"/>
          </p:nvPr>
        </p:nvSpPr>
        <p:spPr/>
        <p:txBody>
          <a:bodyPr/>
          <a:lstStyle/>
          <a:p>
            <a:pPr>
              <a:defRPr/>
            </a:pPr>
            <a:fld id="{DB4E3AB9-CF4E-46C4-BB9B-A00350E1FDEC}" type="slidenum">
              <a:rPr lang="en-US" smtClean="0"/>
              <a:pPr>
                <a:defRPr/>
              </a:pPr>
              <a:t>10</a:t>
            </a:fld>
            <a:endParaRPr lang="en-US" dirty="0"/>
          </a:p>
        </p:txBody>
      </p:sp>
      <p:pic>
        <p:nvPicPr>
          <p:cNvPr id="4" name="Picture 3">
            <a:extLst>
              <a:ext uri="{FF2B5EF4-FFF2-40B4-BE49-F238E27FC236}">
                <a16:creationId xmlns:a16="http://schemas.microsoft.com/office/drawing/2014/main" id="{D7593C39-D2A9-4BD2-BB99-EB4DACFA8C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5876"/>
            <a:ext cx="7543800" cy="6705599"/>
          </a:xfrm>
          <a:prstGeom prst="rect">
            <a:avLst/>
          </a:prstGeom>
        </p:spPr>
      </p:pic>
    </p:spTree>
    <p:extLst>
      <p:ext uri="{BB962C8B-B14F-4D97-AF65-F5344CB8AC3E}">
        <p14:creationId xmlns:p14="http://schemas.microsoft.com/office/powerpoint/2010/main" val="477193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9873BF-EDBB-48B8-9500-09587FACE906}"/>
              </a:ext>
            </a:extLst>
          </p:cNvPr>
          <p:cNvSpPr>
            <a:spLocks noGrp="1"/>
          </p:cNvSpPr>
          <p:nvPr>
            <p:ph type="sldNum" sz="quarter" idx="12"/>
          </p:nvPr>
        </p:nvSpPr>
        <p:spPr/>
        <p:txBody>
          <a:bodyPr/>
          <a:lstStyle/>
          <a:p>
            <a:pPr>
              <a:defRPr/>
            </a:pPr>
            <a:fld id="{DB4E3AB9-CF4E-46C4-BB9B-A00350E1FDEC}" type="slidenum">
              <a:rPr lang="en-US" smtClean="0"/>
              <a:pPr>
                <a:defRPr/>
              </a:pPr>
              <a:t>11</a:t>
            </a:fld>
            <a:endParaRPr lang="en-US" dirty="0"/>
          </a:p>
        </p:txBody>
      </p:sp>
      <p:pic>
        <p:nvPicPr>
          <p:cNvPr id="4" name="Picture 3">
            <a:extLst>
              <a:ext uri="{FF2B5EF4-FFF2-40B4-BE49-F238E27FC236}">
                <a16:creationId xmlns:a16="http://schemas.microsoft.com/office/drawing/2014/main" id="{CF2B8809-81A9-4239-9D7B-3801894C13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34471"/>
            <a:ext cx="7620000" cy="6723529"/>
          </a:xfrm>
          <a:prstGeom prst="rect">
            <a:avLst/>
          </a:prstGeom>
        </p:spPr>
      </p:pic>
    </p:spTree>
    <p:extLst>
      <p:ext uri="{BB962C8B-B14F-4D97-AF65-F5344CB8AC3E}">
        <p14:creationId xmlns:p14="http://schemas.microsoft.com/office/powerpoint/2010/main" val="563335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1371600" y="1219200"/>
            <a:ext cx="1628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b="1">
                <a:solidFill>
                  <a:srgbClr val="FF0000"/>
                </a:solidFill>
              </a:rPr>
              <a:t>Pollution:</a:t>
            </a:r>
            <a:endParaRPr lang="en-US" altLang="en-US" sz="2800">
              <a:solidFill>
                <a:srgbClr val="FF0000"/>
              </a:solidFill>
            </a:endParaRPr>
          </a:p>
        </p:txBody>
      </p:sp>
      <p:sp>
        <p:nvSpPr>
          <p:cNvPr id="10243" name="Rectangle 6"/>
          <p:cNvSpPr>
            <a:spLocks noChangeArrowheads="1"/>
          </p:cNvSpPr>
          <p:nvPr/>
        </p:nvSpPr>
        <p:spPr bwMode="auto">
          <a:xfrm>
            <a:off x="1371600" y="1533525"/>
            <a:ext cx="7620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t>Pollution is the </a:t>
            </a:r>
            <a:r>
              <a:rPr lang="en-US" altLang="en-US" sz="2800" u="sng"/>
              <a:t>introduction</a:t>
            </a:r>
            <a:r>
              <a:rPr lang="en-US" altLang="en-US" sz="2800"/>
              <a:t> of </a:t>
            </a:r>
            <a:r>
              <a:rPr lang="en-US" altLang="en-US" sz="2800" u="sng"/>
              <a:t>pollutants</a:t>
            </a:r>
            <a:r>
              <a:rPr lang="en-US" altLang="en-US" sz="2800"/>
              <a:t> or </a:t>
            </a:r>
            <a:r>
              <a:rPr lang="en-US" altLang="en-US" sz="2800" u="sng"/>
              <a:t>contaminants</a:t>
            </a:r>
            <a:r>
              <a:rPr lang="en-US" altLang="en-US" sz="2800"/>
              <a:t> into a natural environment that </a:t>
            </a:r>
            <a:r>
              <a:rPr lang="en-US" altLang="en-US" sz="2800" u="sng"/>
              <a:t>causes</a:t>
            </a:r>
            <a:r>
              <a:rPr lang="en-US" altLang="en-US" sz="2800"/>
              <a:t> </a:t>
            </a:r>
            <a:r>
              <a:rPr lang="en-US" altLang="en-US" sz="2800" u="sng"/>
              <a:t>instability, disorder, harm </a:t>
            </a:r>
            <a:r>
              <a:rPr lang="en-US" altLang="en-US" sz="2800"/>
              <a:t>or </a:t>
            </a:r>
            <a:r>
              <a:rPr lang="en-US" altLang="en-US" sz="2800" u="sng"/>
              <a:t>discomfort</a:t>
            </a:r>
            <a:r>
              <a:rPr lang="en-US" altLang="en-US" sz="2800"/>
              <a:t> </a:t>
            </a:r>
            <a:r>
              <a:rPr lang="en-US" altLang="en-US" sz="2800" u="sng"/>
              <a:t>to the </a:t>
            </a:r>
            <a:r>
              <a:rPr lang="en-US" altLang="en-US" sz="2800" u="sng">
                <a:solidFill>
                  <a:srgbClr val="FF0000"/>
                </a:solidFill>
              </a:rPr>
              <a:t>ecosystem</a:t>
            </a:r>
            <a:r>
              <a:rPr lang="en-US" altLang="en-US" sz="2800" u="sng"/>
              <a:t> </a:t>
            </a:r>
            <a:r>
              <a:rPr lang="en-US" altLang="en-US" sz="2800"/>
              <a:t>i.e. physical systems or living organisms. </a:t>
            </a:r>
          </a:p>
        </p:txBody>
      </p:sp>
      <p:pic>
        <p:nvPicPr>
          <p:cNvPr id="10244" name="Picture 2" descr="http://t1.gstatic.com/images?q=tbn:ANd9GcTRgtrqy7qR5ZQ73GpBLRSUl60I-CNFsrgb5jW8RlRPI0sQU-h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9700" y="3943350"/>
            <a:ext cx="23907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descr="http://t3.gstatic.com/images?q=tbn:ANd9GcQ8f4Sr321zesrtrIed8A7Pz0XYUxULVnHB8nyW9HcidyeAIB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100" y="3943350"/>
            <a:ext cx="2478088"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http://t2.gstatic.com/images?q=tbn:ANd9GcQz30Iqs0Z2MhOvgTaLANXCCm9XUCJEIru37RlyCuk3uNYoa1Of3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4300" y="3946525"/>
            <a:ext cx="25431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arn(inVertical)">
                                      <p:cBhvr>
                                        <p:cTn id="7"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F3F052DB-423C-4621-B9E2-A2CE4894FD3B}" type="slidenum">
              <a:rPr lang="en-US"/>
              <a:pPr>
                <a:defRPr/>
              </a:pPr>
              <a:t>13</a:t>
            </a:fld>
            <a:endParaRPr lang="en-US" dirty="0"/>
          </a:p>
        </p:txBody>
      </p:sp>
      <p:sp>
        <p:nvSpPr>
          <p:cNvPr id="11268" name="Rectangle 1"/>
          <p:cNvSpPr>
            <a:spLocks noChangeArrowheads="1"/>
          </p:cNvSpPr>
          <p:nvPr/>
        </p:nvSpPr>
        <p:spPr bwMode="auto">
          <a:xfrm>
            <a:off x="1219200" y="1649413"/>
            <a:ext cx="76200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u="sng" dirty="0">
                <a:solidFill>
                  <a:srgbClr val="FF0000"/>
                </a:solidFill>
                <a:cs typeface="Times New Roman" pitchFamily="18" charset="0"/>
              </a:rPr>
              <a:t>Pollution</a:t>
            </a:r>
            <a:r>
              <a:rPr lang="en-US" altLang="en-US" sz="2800" dirty="0">
                <a:cs typeface="Times New Roman" pitchFamily="18" charset="0"/>
              </a:rPr>
              <a:t> can take the form of </a:t>
            </a:r>
            <a:r>
              <a:rPr lang="en-US" altLang="en-US" sz="2800" dirty="0">
                <a:solidFill>
                  <a:srgbClr val="FF0000"/>
                </a:solidFill>
                <a:cs typeface="Times New Roman" pitchFamily="18" charset="0"/>
              </a:rPr>
              <a:t>chemical</a:t>
            </a:r>
            <a:r>
              <a:rPr lang="en-US" altLang="en-US" sz="2800" dirty="0">
                <a:cs typeface="Times New Roman" pitchFamily="18" charset="0"/>
              </a:rPr>
              <a:t> substances or </a:t>
            </a:r>
            <a:r>
              <a:rPr lang="en-US" altLang="en-US" sz="2800" dirty="0">
                <a:solidFill>
                  <a:srgbClr val="FF0000"/>
                </a:solidFill>
                <a:cs typeface="Times New Roman" pitchFamily="18" charset="0"/>
              </a:rPr>
              <a:t>energy</a:t>
            </a:r>
            <a:r>
              <a:rPr lang="en-US" altLang="en-US" sz="2800" dirty="0">
                <a:cs typeface="Times New Roman" pitchFamily="18" charset="0"/>
              </a:rPr>
              <a:t>, such as noise, heat, or light. </a:t>
            </a:r>
          </a:p>
          <a:p>
            <a:pPr eaLnBrk="1" hangingPunct="1">
              <a:spcBef>
                <a:spcPct val="0"/>
              </a:spcBef>
              <a:buFontTx/>
              <a:buNone/>
            </a:pPr>
            <a:endParaRPr lang="en-US" altLang="en-US" sz="2800" dirty="0">
              <a:latin typeface="Arial" pitchFamily="34" charset="0"/>
              <a:cs typeface="Times New Roman" pitchFamily="18" charset="0"/>
            </a:endParaRPr>
          </a:p>
          <a:p>
            <a:pPr>
              <a:spcBef>
                <a:spcPct val="0"/>
              </a:spcBef>
              <a:buFontTx/>
              <a:buNone/>
            </a:pPr>
            <a:r>
              <a:rPr lang="en-US" altLang="en-US" sz="2800" u="sng" dirty="0">
                <a:latin typeface="Arial" pitchFamily="34" charset="0"/>
                <a:cs typeface="Times New Roman" pitchFamily="18" charset="0"/>
              </a:rPr>
              <a:t>Pollutants</a:t>
            </a:r>
            <a:r>
              <a:rPr lang="en-US" altLang="en-US" sz="2800" dirty="0">
                <a:latin typeface="Arial" pitchFamily="34" charset="0"/>
                <a:cs typeface="Times New Roman" pitchFamily="18" charset="0"/>
              </a:rPr>
              <a:t>, the </a:t>
            </a:r>
            <a:r>
              <a:rPr lang="en-US" altLang="en-US" sz="2800" u="sng" dirty="0">
                <a:latin typeface="Arial" pitchFamily="34" charset="0"/>
                <a:cs typeface="Times New Roman" pitchFamily="18" charset="0"/>
              </a:rPr>
              <a:t>elements of pollution</a:t>
            </a:r>
            <a:r>
              <a:rPr lang="en-US" altLang="en-US" sz="2800" dirty="0">
                <a:latin typeface="Arial" pitchFamily="34" charset="0"/>
                <a:cs typeface="Times New Roman" pitchFamily="18" charset="0"/>
              </a:rPr>
              <a:t>, can be </a:t>
            </a:r>
            <a:r>
              <a:rPr lang="en-US" altLang="en-US" sz="2800" u="sng" dirty="0">
                <a:latin typeface="Arial" pitchFamily="34" charset="0"/>
                <a:cs typeface="Times New Roman" pitchFamily="18" charset="0"/>
              </a:rPr>
              <a:t>foreign substances or energies</a:t>
            </a:r>
            <a:r>
              <a:rPr lang="en-US" altLang="en-US" sz="2800" dirty="0">
                <a:latin typeface="Arial" pitchFamily="34" charset="0"/>
                <a:cs typeface="Times New Roman" pitchFamily="18" charset="0"/>
              </a:rPr>
              <a:t>, </a:t>
            </a:r>
            <a:r>
              <a:rPr lang="en-US" altLang="en-US" sz="2800" u="sng" dirty="0">
                <a:latin typeface="Arial" pitchFamily="34" charset="0"/>
                <a:cs typeface="Times New Roman" pitchFamily="18" charset="0"/>
              </a:rPr>
              <a:t>or naturally occurring;</a:t>
            </a:r>
            <a:r>
              <a:rPr lang="en-US" altLang="en-US" sz="2800" dirty="0">
                <a:latin typeface="Arial" pitchFamily="34" charset="0"/>
                <a:cs typeface="Times New Roman" pitchFamily="18" charset="0"/>
              </a:rPr>
              <a:t> </a:t>
            </a:r>
          </a:p>
          <a:p>
            <a:pPr>
              <a:spcBef>
                <a:spcPct val="0"/>
              </a:spcBef>
              <a:buFontTx/>
              <a:buNone/>
            </a:pPr>
            <a:endParaRPr lang="en-US" altLang="en-US" sz="2800" dirty="0">
              <a:latin typeface="Arial" pitchFamily="34" charset="0"/>
              <a:cs typeface="Times New Roman" pitchFamily="18" charset="0"/>
            </a:endParaRPr>
          </a:p>
          <a:p>
            <a:pPr>
              <a:spcBef>
                <a:spcPct val="0"/>
              </a:spcBef>
              <a:buFontTx/>
              <a:buNone/>
            </a:pPr>
            <a:r>
              <a:rPr lang="en-US" altLang="en-US" sz="2800" dirty="0">
                <a:latin typeface="Arial" pitchFamily="34" charset="0"/>
                <a:cs typeface="Times New Roman" pitchFamily="18" charset="0"/>
              </a:rPr>
              <a:t>When </a:t>
            </a:r>
            <a:r>
              <a:rPr lang="en-US" altLang="en-US" sz="2800" dirty="0">
                <a:solidFill>
                  <a:srgbClr val="FF0000"/>
                </a:solidFill>
                <a:latin typeface="Arial" pitchFamily="34" charset="0"/>
                <a:cs typeface="Times New Roman" pitchFamily="18" charset="0"/>
              </a:rPr>
              <a:t>naturally occurring</a:t>
            </a:r>
            <a:r>
              <a:rPr lang="en-US" altLang="en-US" sz="2800" dirty="0">
                <a:latin typeface="Arial" pitchFamily="34" charset="0"/>
                <a:cs typeface="Times New Roman" pitchFamily="18" charset="0"/>
              </a:rPr>
              <a:t>, they are </a:t>
            </a:r>
            <a:r>
              <a:rPr lang="en-US" altLang="en-US" sz="2800" u="sng" dirty="0">
                <a:latin typeface="Arial" pitchFamily="34" charset="0"/>
                <a:cs typeface="Times New Roman" pitchFamily="18" charset="0"/>
              </a:rPr>
              <a:t>considered</a:t>
            </a:r>
            <a:r>
              <a:rPr lang="en-US" altLang="en-US" sz="2800" dirty="0">
                <a:latin typeface="Arial" pitchFamily="34" charset="0"/>
                <a:cs typeface="Times New Roman" pitchFamily="18" charset="0"/>
              </a:rPr>
              <a:t> </a:t>
            </a:r>
            <a:r>
              <a:rPr lang="en-US" altLang="en-US" sz="2800" u="sng" dirty="0">
                <a:latin typeface="Arial" pitchFamily="34" charset="0"/>
                <a:cs typeface="Times New Roman" pitchFamily="18" charset="0"/>
              </a:rPr>
              <a:t>Pollutants </a:t>
            </a:r>
            <a:r>
              <a:rPr lang="en-US" altLang="en-US" sz="2800" dirty="0">
                <a:latin typeface="Arial" pitchFamily="34" charset="0"/>
                <a:cs typeface="Times New Roman" pitchFamily="18" charset="0"/>
              </a:rPr>
              <a:t> when they </a:t>
            </a:r>
            <a:r>
              <a:rPr lang="en-US" altLang="en-US" sz="2800" u="sng" dirty="0">
                <a:latin typeface="Arial" pitchFamily="34" charset="0"/>
                <a:cs typeface="Times New Roman" pitchFamily="18" charset="0"/>
              </a:rPr>
              <a:t>exceed natural levels</a:t>
            </a:r>
            <a:r>
              <a:rPr lang="en-US" altLang="en-US" sz="2800" dirty="0">
                <a:latin typeface="Arial" pitchFamily="34" charset="0"/>
                <a:cs typeface="Times New Roman" pitchFamily="18"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17631D2-5BE1-4980-B168-BE7482D8823F}" type="slidenum">
              <a:rPr lang="en-US"/>
              <a:pPr>
                <a:defRPr/>
              </a:pPr>
              <a:t>14</a:t>
            </a:fld>
            <a:endParaRPr lang="en-US" dirty="0"/>
          </a:p>
        </p:txBody>
      </p:sp>
      <p:sp>
        <p:nvSpPr>
          <p:cNvPr id="12292" name="Rectangle 1"/>
          <p:cNvSpPr>
            <a:spLocks noChangeArrowheads="1"/>
          </p:cNvSpPr>
          <p:nvPr/>
        </p:nvSpPr>
        <p:spPr bwMode="auto">
          <a:xfrm>
            <a:off x="1143000" y="1143000"/>
            <a:ext cx="4041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b="1">
                <a:cs typeface="Times New Roman" pitchFamily="18" charset="0"/>
              </a:rPr>
              <a:t>1.3. Environmental health</a:t>
            </a:r>
            <a:endParaRPr lang="en-US" altLang="en-US" sz="2800">
              <a:latin typeface="Arial" pitchFamily="34" charset="0"/>
              <a:cs typeface="Times New Roman" pitchFamily="18" charset="0"/>
            </a:endParaRPr>
          </a:p>
        </p:txBody>
      </p:sp>
      <p:sp>
        <p:nvSpPr>
          <p:cNvPr id="12293" name="Rectangle 5"/>
          <p:cNvSpPr>
            <a:spLocks noChangeArrowheads="1"/>
          </p:cNvSpPr>
          <p:nvPr/>
        </p:nvSpPr>
        <p:spPr bwMode="auto">
          <a:xfrm>
            <a:off x="1295400" y="1981200"/>
            <a:ext cx="7543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u="sng">
                <a:solidFill>
                  <a:srgbClr val="FF0000"/>
                </a:solidFill>
              </a:rPr>
              <a:t>Environmental health </a:t>
            </a:r>
            <a:r>
              <a:rPr lang="en-US" altLang="en-US" sz="2800"/>
              <a:t>is the branch of </a:t>
            </a:r>
            <a:r>
              <a:rPr lang="en-US" altLang="en-US" sz="2800" u="sng"/>
              <a:t>public health</a:t>
            </a:r>
            <a:r>
              <a:rPr lang="en-US" altLang="en-US" sz="2800"/>
              <a:t> that is </a:t>
            </a:r>
            <a:r>
              <a:rPr lang="en-US" altLang="en-US" sz="2800" u="sng"/>
              <a:t>concerned</a:t>
            </a:r>
            <a:r>
              <a:rPr lang="en-US" altLang="en-US" sz="2800"/>
              <a:t> with all aspects of the </a:t>
            </a:r>
            <a:r>
              <a:rPr lang="en-US" altLang="en-US" sz="2800" u="sng"/>
              <a:t>natural and built environment </a:t>
            </a:r>
            <a:r>
              <a:rPr lang="en-US" altLang="en-US" sz="2800"/>
              <a:t>that </a:t>
            </a:r>
            <a:r>
              <a:rPr lang="en-US" altLang="en-US" sz="2800" u="sng"/>
              <a:t>may affect human health. </a:t>
            </a:r>
          </a:p>
        </p:txBody>
      </p:sp>
      <p:pic>
        <p:nvPicPr>
          <p:cNvPr id="12294" name="Picture 3" descr="http://www.lgtoolbox.qld.gov.au/SiteCollectionImages/a.%20Generic%20Content/Environmental%20Health/Environmental%20Heal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05200"/>
            <a:ext cx="40481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arn(inVertical)">
                                      <p:cBhvr>
                                        <p:cTn id="7"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EC53720-2862-414A-B6B7-69429A133F66}" type="slidenum">
              <a:rPr lang="en-US"/>
              <a:pPr>
                <a:defRPr/>
              </a:pPr>
              <a:t>15</a:t>
            </a:fld>
            <a:endParaRPr lang="en-US" dirty="0"/>
          </a:p>
        </p:txBody>
      </p:sp>
      <p:sp>
        <p:nvSpPr>
          <p:cNvPr id="13316" name="Rectangle 5"/>
          <p:cNvSpPr>
            <a:spLocks noChangeArrowheads="1"/>
          </p:cNvSpPr>
          <p:nvPr/>
        </p:nvSpPr>
        <p:spPr bwMode="auto">
          <a:xfrm>
            <a:off x="1600200" y="1662113"/>
            <a:ext cx="74676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dirty="0"/>
              <a:t>Those aspects of the </a:t>
            </a:r>
            <a:r>
              <a:rPr lang="en-US" altLang="en-US" sz="2800" u="sng" dirty="0"/>
              <a:t>human health </a:t>
            </a:r>
            <a:r>
              <a:rPr lang="en-US" altLang="en-US" sz="2800" dirty="0"/>
              <a:t>and </a:t>
            </a:r>
            <a:r>
              <a:rPr lang="en-US" altLang="en-US" sz="2800" u="sng" dirty="0"/>
              <a:t>disease </a:t>
            </a:r>
            <a:r>
              <a:rPr lang="en-US" altLang="en-US" sz="2800" dirty="0"/>
              <a:t>that are determined by factors </a:t>
            </a:r>
            <a:r>
              <a:rPr lang="en-US" altLang="en-US" sz="2800" u="sng" dirty="0"/>
              <a:t>in the environment</a:t>
            </a:r>
            <a:r>
              <a:rPr lang="en-US" altLang="en-US" sz="2800" dirty="0"/>
              <a:t>. </a:t>
            </a:r>
          </a:p>
          <a:p>
            <a:pPr eaLnBrk="1" hangingPunct="1">
              <a:spcBef>
                <a:spcPct val="0"/>
              </a:spcBef>
              <a:buFontTx/>
              <a:buNone/>
            </a:pPr>
            <a:endParaRPr lang="en-US" altLang="en-US" sz="2800" dirty="0"/>
          </a:p>
          <a:p>
            <a:pPr eaLnBrk="1" hangingPunct="1">
              <a:spcBef>
                <a:spcPct val="0"/>
              </a:spcBef>
              <a:buFontTx/>
              <a:buNone/>
            </a:pPr>
            <a:endParaRPr lang="en-US" altLang="en-US" sz="2800" dirty="0"/>
          </a:p>
          <a:p>
            <a:pPr eaLnBrk="1" hangingPunct="1">
              <a:spcBef>
                <a:spcPct val="0"/>
              </a:spcBef>
              <a:buFontTx/>
              <a:buNone/>
            </a:pPr>
            <a:endParaRPr lang="en-US" altLang="en-US" sz="2800" dirty="0"/>
          </a:p>
          <a:p>
            <a:pPr eaLnBrk="1" hangingPunct="1">
              <a:spcBef>
                <a:spcPct val="0"/>
              </a:spcBef>
              <a:buFontTx/>
              <a:buNone/>
            </a:pPr>
            <a:endParaRPr lang="en-US" altLang="en-US" sz="2800" dirty="0"/>
          </a:p>
          <a:p>
            <a:pPr eaLnBrk="1" hangingPunct="1">
              <a:spcBef>
                <a:spcPct val="0"/>
              </a:spcBef>
              <a:buFontTx/>
              <a:buNone/>
            </a:pPr>
            <a:r>
              <a:rPr lang="en-US" altLang="en-US" sz="2800" dirty="0"/>
              <a:t>It also refers to the theory and </a:t>
            </a:r>
            <a:r>
              <a:rPr lang="en-US" altLang="en-US" sz="2800" u="sng" dirty="0"/>
              <a:t>practice of assessing</a:t>
            </a:r>
            <a:r>
              <a:rPr lang="en-US" altLang="en-US" sz="2800" dirty="0"/>
              <a:t> and </a:t>
            </a:r>
            <a:r>
              <a:rPr lang="en-US" altLang="en-US" sz="2800" u="sng" dirty="0"/>
              <a:t>controlling factors </a:t>
            </a:r>
            <a:r>
              <a:rPr lang="en-US" altLang="en-US" sz="2800" dirty="0"/>
              <a:t>in the environment that can potentially affect health. </a:t>
            </a:r>
          </a:p>
        </p:txBody>
      </p:sp>
      <p:pic>
        <p:nvPicPr>
          <p:cNvPr id="13317" name="Picture 2" descr="http://ocw.jhsph.edu/courses/EnvironmentalHealth/homePage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733675"/>
            <a:ext cx="2286000"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4" descr="http://www.hawaii.edu/ehso/images/asbest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1600" y="2774950"/>
            <a:ext cx="23622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Rectangle 1"/>
          <p:cNvSpPr>
            <a:spLocks noChangeArrowheads="1"/>
          </p:cNvSpPr>
          <p:nvPr/>
        </p:nvSpPr>
        <p:spPr bwMode="auto">
          <a:xfrm>
            <a:off x="1600200" y="1138238"/>
            <a:ext cx="3492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u="sng">
                <a:solidFill>
                  <a:srgbClr val="FF0000"/>
                </a:solidFill>
              </a:rPr>
              <a:t>Environmental health</a:t>
            </a:r>
            <a:r>
              <a:rPr lang="en-US" altLang="en-US" sz="2800" u="sng"/>
              <a:t>: </a:t>
            </a:r>
            <a:endParaRPr lang="en-US" altLang="en-US" sz="280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arn(inVertical)">
                                      <p:cBhvr>
                                        <p:cTn id="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D2C4D91-725E-48A5-800A-198B07A9D15B}" type="slidenum">
              <a:rPr lang="en-US"/>
              <a:pPr>
                <a:defRPr/>
              </a:pPr>
              <a:t>16</a:t>
            </a:fld>
            <a:endParaRPr lang="en-US" dirty="0"/>
          </a:p>
        </p:txBody>
      </p:sp>
      <p:sp>
        <p:nvSpPr>
          <p:cNvPr id="14340" name="Rectangle 5"/>
          <p:cNvSpPr>
            <a:spLocks noChangeArrowheads="1"/>
          </p:cNvSpPr>
          <p:nvPr/>
        </p:nvSpPr>
        <p:spPr bwMode="auto">
          <a:xfrm>
            <a:off x="1219200" y="1143000"/>
            <a:ext cx="57008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b="1" dirty="0"/>
              <a:t> Concepts of Environment and health</a:t>
            </a:r>
            <a:endParaRPr lang="en-US" altLang="en-US" sz="2800" dirty="0"/>
          </a:p>
        </p:txBody>
      </p:sp>
      <p:sp>
        <p:nvSpPr>
          <p:cNvPr id="14341" name="Rectangle 1"/>
          <p:cNvSpPr>
            <a:spLocks noChangeArrowheads="1"/>
          </p:cNvSpPr>
          <p:nvPr/>
        </p:nvSpPr>
        <p:spPr bwMode="auto">
          <a:xfrm>
            <a:off x="1295400" y="1752600"/>
            <a:ext cx="73914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None/>
            </a:pPr>
            <a:r>
              <a:rPr lang="en-US" altLang="en-US" sz="2800" b="1" u="sng" dirty="0">
                <a:cs typeface="Times New Roman" pitchFamily="18" charset="0"/>
              </a:rPr>
              <a:t>Air quality</a:t>
            </a:r>
            <a:r>
              <a:rPr lang="en-US" altLang="en-US" sz="2800" dirty="0">
                <a:cs typeface="Times New Roman" pitchFamily="18" charset="0"/>
              </a:rPr>
              <a:t>, including both </a:t>
            </a:r>
            <a:r>
              <a:rPr lang="en-US" altLang="en-US" sz="2800" u="sng" dirty="0">
                <a:cs typeface="Times New Roman" pitchFamily="18" charset="0"/>
              </a:rPr>
              <a:t>ambient outdoor air </a:t>
            </a:r>
            <a:r>
              <a:rPr lang="en-US" altLang="en-US" sz="2800" dirty="0">
                <a:cs typeface="Times New Roman" pitchFamily="18" charset="0"/>
              </a:rPr>
              <a:t>and </a:t>
            </a:r>
            <a:r>
              <a:rPr lang="en-US" altLang="en-US" sz="2800" u="sng" dirty="0">
                <a:cs typeface="Times New Roman" pitchFamily="18" charset="0"/>
              </a:rPr>
              <a:t>indoor air quality</a:t>
            </a:r>
            <a:r>
              <a:rPr lang="en-US" altLang="en-US" sz="2800" dirty="0">
                <a:cs typeface="Times New Roman" pitchFamily="18" charset="0"/>
              </a:rPr>
              <a:t>, which also comprises concerns about environmental </a:t>
            </a:r>
            <a:r>
              <a:rPr lang="en-US" altLang="en-US" sz="2800" u="sng" dirty="0">
                <a:cs typeface="Times New Roman" pitchFamily="18" charset="0"/>
              </a:rPr>
              <a:t>tobacco smoke. </a:t>
            </a:r>
          </a:p>
          <a:p>
            <a:pPr algn="justLow" eaLnBrk="1" hangingPunct="1">
              <a:spcBef>
                <a:spcPct val="0"/>
              </a:spcBef>
              <a:buFontTx/>
              <a:buChar char="•"/>
            </a:pPr>
            <a:endParaRPr lang="en-US" altLang="en-US" sz="2800" dirty="0">
              <a:cs typeface="Times New Roman" pitchFamily="18" charset="0"/>
            </a:endParaRPr>
          </a:p>
          <a:p>
            <a:pPr algn="justLow" eaLnBrk="1" hangingPunct="1">
              <a:spcBef>
                <a:spcPct val="0"/>
              </a:spcBef>
              <a:buFontTx/>
              <a:buChar char="•"/>
            </a:pPr>
            <a:endParaRPr lang="en-US" altLang="en-US" sz="2800" dirty="0">
              <a:cs typeface="Times New Roman" pitchFamily="18" charset="0"/>
            </a:endParaRPr>
          </a:p>
          <a:p>
            <a:pPr algn="justLow" eaLnBrk="1" hangingPunct="1">
              <a:spcBef>
                <a:spcPct val="0"/>
              </a:spcBef>
              <a:buFontTx/>
              <a:buChar char="•"/>
            </a:pPr>
            <a:endParaRPr lang="en-US" altLang="en-US" sz="2800" dirty="0">
              <a:cs typeface="Times New Roman" pitchFamily="18" charset="0"/>
            </a:endParaRPr>
          </a:p>
          <a:p>
            <a:pPr algn="justLow" eaLnBrk="1" hangingPunct="1">
              <a:spcBef>
                <a:spcPct val="0"/>
              </a:spcBef>
              <a:buFontTx/>
              <a:buChar char="•"/>
            </a:pPr>
            <a:endParaRPr lang="en-US" altLang="en-US" sz="2800" dirty="0">
              <a:cs typeface="Times New Roman" pitchFamily="18" charset="0"/>
            </a:endParaRPr>
          </a:p>
          <a:p>
            <a:pPr algn="justLow" eaLnBrk="1" hangingPunct="1">
              <a:spcBef>
                <a:spcPct val="0"/>
              </a:spcBef>
              <a:buFontTx/>
              <a:buChar char="•"/>
            </a:pPr>
            <a:endParaRPr lang="en-US" altLang="en-US" sz="2800" dirty="0">
              <a:cs typeface="Times New Roman" pitchFamily="18" charset="0"/>
            </a:endParaRPr>
          </a:p>
          <a:p>
            <a:pPr algn="justLow" eaLnBrk="1" hangingPunct="1">
              <a:spcBef>
                <a:spcPct val="0"/>
              </a:spcBef>
              <a:buFontTx/>
              <a:buChar char="•"/>
            </a:pPr>
            <a:endParaRPr lang="en-US" altLang="en-US" sz="2800" dirty="0">
              <a:latin typeface="Arial" pitchFamily="34" charset="0"/>
              <a:cs typeface="Times New Roman" pitchFamily="18" charset="0"/>
            </a:endParaRPr>
          </a:p>
        </p:txBody>
      </p:sp>
      <p:pic>
        <p:nvPicPr>
          <p:cNvPr id="14342" name="Picture 3" descr="http://theairshed.com/_borders/top.ht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200400"/>
            <a:ext cx="23637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5" descr="http://www.thenutritionpost.com/wp-content/uploads/2011/04/china-air-pollu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276600"/>
            <a:ext cx="35052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barn(inVertical)">
                                      <p:cBhvr>
                                        <p:cTn id="7"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1371600" y="1219200"/>
          <a:ext cx="6781800" cy="1111885"/>
        </p:xfrm>
        <a:graphic>
          <a:graphicData uri="http://schemas.openxmlformats.org/drawingml/2006/table">
            <a:tbl>
              <a:tblPr/>
              <a:tblGrid>
                <a:gridCol w="6781800">
                  <a:extLst>
                    <a:ext uri="{9D8B030D-6E8A-4147-A177-3AD203B41FA5}">
                      <a16:colId xmlns:a16="http://schemas.microsoft.com/office/drawing/2014/main" val="20000"/>
                    </a:ext>
                  </a:extLst>
                </a:gridCol>
              </a:tblGrid>
              <a:tr h="1111885">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dirty="0">
                          <a:effectLst/>
                          <a:latin typeface="Times New Roman" pitchFamily="18" charset="0"/>
                          <a:ea typeface="Calibri"/>
                          <a:cs typeface="Times New Roman" pitchFamily="18" charset="0"/>
                        </a:rPr>
                        <a:t>Climate Change And Public Health</a:t>
                      </a:r>
                      <a:endParaRPr lang="en-US" sz="44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 name="Rectangle 1"/>
          <p:cNvSpPr/>
          <p:nvPr/>
        </p:nvSpPr>
        <p:spPr>
          <a:xfrm>
            <a:off x="1516353" y="2667000"/>
            <a:ext cx="5236370" cy="584775"/>
          </a:xfrm>
          <a:prstGeom prst="rect">
            <a:avLst/>
          </a:prstGeom>
        </p:spPr>
        <p:txBody>
          <a:bodyPr wrap="none">
            <a:spAutoFit/>
          </a:bodyPr>
          <a:lstStyle/>
          <a:p>
            <a:pPr fontAlgn="auto">
              <a:spcBef>
                <a:spcPts val="0"/>
              </a:spcBef>
              <a:spcAft>
                <a:spcPts val="0"/>
              </a:spcAft>
            </a:pPr>
            <a:r>
              <a:rPr lang="en-US" sz="3200" dirty="0">
                <a:solidFill>
                  <a:srgbClr val="FF0000"/>
                </a:solidFill>
                <a:latin typeface="Calibri"/>
                <a:cs typeface="+mn-cs"/>
              </a:rPr>
              <a:t>What Causes Climate Change?</a:t>
            </a:r>
          </a:p>
        </p:txBody>
      </p:sp>
      <p:sp>
        <p:nvSpPr>
          <p:cNvPr id="3" name="Rectangle 2"/>
          <p:cNvSpPr/>
          <p:nvPr/>
        </p:nvSpPr>
        <p:spPr>
          <a:xfrm>
            <a:off x="1348854" y="3312053"/>
            <a:ext cx="6400800" cy="2246769"/>
          </a:xfrm>
          <a:prstGeom prst="rect">
            <a:avLst/>
          </a:prstGeom>
        </p:spPr>
        <p:txBody>
          <a:bodyPr wrap="square">
            <a:spAutoFit/>
          </a:bodyPr>
          <a:lstStyle/>
          <a:p>
            <a:pPr algn="ctr" fontAlgn="auto">
              <a:spcBef>
                <a:spcPts val="0"/>
              </a:spcBef>
              <a:spcAft>
                <a:spcPts val="0"/>
              </a:spcAft>
            </a:pPr>
            <a:r>
              <a:rPr lang="en-US" sz="2800" dirty="0">
                <a:solidFill>
                  <a:prstClr val="black"/>
                </a:solidFill>
                <a:latin typeface="Calibri"/>
                <a:cs typeface="+mn-cs"/>
              </a:rPr>
              <a:t>“Climate forcing” </a:t>
            </a:r>
          </a:p>
          <a:p>
            <a:pPr algn="ctr" fontAlgn="auto">
              <a:spcBef>
                <a:spcPts val="0"/>
              </a:spcBef>
              <a:spcAft>
                <a:spcPts val="0"/>
              </a:spcAft>
            </a:pPr>
            <a:r>
              <a:rPr lang="en-US" sz="2800" dirty="0">
                <a:solidFill>
                  <a:prstClr val="black"/>
                </a:solidFill>
                <a:latin typeface="Calibri"/>
                <a:cs typeface="+mn-cs"/>
              </a:rPr>
              <a:t>whether </a:t>
            </a:r>
            <a:r>
              <a:rPr lang="en-US" sz="2800" u="sng" dirty="0">
                <a:solidFill>
                  <a:prstClr val="black"/>
                </a:solidFill>
                <a:latin typeface="Calibri"/>
                <a:cs typeface="+mn-cs"/>
              </a:rPr>
              <a:t>natural or manmade </a:t>
            </a:r>
            <a:r>
              <a:rPr lang="en-US" sz="2800" dirty="0">
                <a:solidFill>
                  <a:prstClr val="black"/>
                </a:solidFill>
                <a:latin typeface="Calibri"/>
                <a:cs typeface="+mn-cs"/>
              </a:rPr>
              <a:t>(anthropogenic) are events that cause </a:t>
            </a:r>
            <a:r>
              <a:rPr lang="en-US" sz="2800" u="sng" dirty="0">
                <a:solidFill>
                  <a:prstClr val="black"/>
                </a:solidFill>
                <a:latin typeface="Calibri"/>
                <a:cs typeface="+mn-cs"/>
              </a:rPr>
              <a:t>changes in the atmosphere </a:t>
            </a:r>
            <a:r>
              <a:rPr lang="en-US" sz="2800" dirty="0">
                <a:solidFill>
                  <a:prstClr val="black"/>
                </a:solidFill>
                <a:latin typeface="Calibri"/>
                <a:cs typeface="+mn-cs"/>
              </a:rPr>
              <a:t>and are a </a:t>
            </a:r>
            <a:r>
              <a:rPr lang="en-US" sz="2800" dirty="0">
                <a:solidFill>
                  <a:srgbClr val="FF0000"/>
                </a:solidFill>
                <a:latin typeface="Calibri"/>
                <a:cs typeface="+mn-cs"/>
              </a:rPr>
              <a:t>significant</a:t>
            </a:r>
            <a:r>
              <a:rPr lang="en-US" sz="2800" dirty="0">
                <a:solidFill>
                  <a:prstClr val="black"/>
                </a:solidFill>
                <a:latin typeface="Calibri"/>
                <a:cs typeface="+mn-cs"/>
              </a:rPr>
              <a:t> cause of global  climate change. </a:t>
            </a:r>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489775"/>
            <a:ext cx="1627187"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921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4336" y="1183981"/>
            <a:ext cx="7411064" cy="4524315"/>
          </a:xfrm>
          <a:prstGeom prst="rect">
            <a:avLst/>
          </a:prstGeom>
        </p:spPr>
        <p:txBody>
          <a:bodyPr wrap="square">
            <a:spAutoFit/>
          </a:bodyPr>
          <a:lstStyle/>
          <a:p>
            <a:pPr fontAlgn="auto">
              <a:spcBef>
                <a:spcPts val="0"/>
              </a:spcBef>
              <a:spcAft>
                <a:spcPts val="0"/>
              </a:spcAft>
            </a:pPr>
            <a:r>
              <a:rPr lang="en-US" sz="3200" u="sng" dirty="0">
                <a:solidFill>
                  <a:prstClr val="black"/>
                </a:solidFill>
                <a:latin typeface="Calibri"/>
                <a:cs typeface="+mn-cs"/>
              </a:rPr>
              <a:t>Greenhouse gases   </a:t>
            </a:r>
            <a:r>
              <a:rPr lang="en-US" sz="3200" dirty="0">
                <a:solidFill>
                  <a:prstClr val="black"/>
                </a:solidFill>
                <a:latin typeface="Calibri"/>
                <a:cs typeface="+mn-cs"/>
              </a:rPr>
              <a:t>trap heat in the atmosphere </a:t>
            </a:r>
            <a:r>
              <a:rPr lang="en-US" sz="3200" u="sng" dirty="0">
                <a:solidFill>
                  <a:prstClr val="black"/>
                </a:solidFill>
                <a:latin typeface="Calibri"/>
                <a:cs typeface="+mn-cs"/>
              </a:rPr>
              <a:t>and warm the Earth</a:t>
            </a:r>
            <a:r>
              <a:rPr lang="en-US" sz="3200" dirty="0">
                <a:solidFill>
                  <a:prstClr val="black"/>
                </a:solidFill>
                <a:latin typeface="Calibri"/>
                <a:cs typeface="+mn-cs"/>
              </a:rPr>
              <a:t>. </a:t>
            </a:r>
          </a:p>
          <a:p>
            <a:pPr fontAlgn="auto">
              <a:spcBef>
                <a:spcPts val="0"/>
              </a:spcBef>
              <a:spcAft>
                <a:spcPts val="0"/>
              </a:spcAft>
            </a:pPr>
            <a:endParaRPr lang="en-US" sz="3200" dirty="0">
              <a:solidFill>
                <a:prstClr val="black"/>
              </a:solidFill>
              <a:latin typeface="Calibri"/>
              <a:cs typeface="+mn-cs"/>
            </a:endParaRPr>
          </a:p>
          <a:p>
            <a:pPr fontAlgn="auto">
              <a:spcBef>
                <a:spcPts val="0"/>
              </a:spcBef>
              <a:spcAft>
                <a:spcPts val="0"/>
              </a:spcAft>
            </a:pPr>
            <a:r>
              <a:rPr lang="en-US" sz="3200" dirty="0">
                <a:solidFill>
                  <a:prstClr val="black"/>
                </a:solidFill>
                <a:latin typeface="Calibri"/>
                <a:cs typeface="+mn-cs"/>
              </a:rPr>
              <a:t>While some greenhouse gases </a:t>
            </a:r>
            <a:r>
              <a:rPr lang="en-US" sz="3200" u="sng" dirty="0">
                <a:solidFill>
                  <a:prstClr val="black"/>
                </a:solidFill>
                <a:latin typeface="Calibri"/>
                <a:cs typeface="+mn-cs"/>
              </a:rPr>
              <a:t>occur naturally,</a:t>
            </a:r>
            <a:r>
              <a:rPr lang="en-US" sz="3200" dirty="0">
                <a:solidFill>
                  <a:prstClr val="black"/>
                </a:solidFill>
                <a:latin typeface="Calibri"/>
                <a:cs typeface="+mn-cs"/>
              </a:rPr>
              <a:t> </a:t>
            </a:r>
            <a:r>
              <a:rPr lang="en-US" sz="3200" u="sng" dirty="0">
                <a:solidFill>
                  <a:srgbClr val="FF0000"/>
                </a:solidFill>
                <a:latin typeface="Calibri"/>
                <a:cs typeface="+mn-cs"/>
              </a:rPr>
              <a:t>human activities are amplifying </a:t>
            </a:r>
            <a:r>
              <a:rPr lang="en-US" sz="3200" dirty="0">
                <a:solidFill>
                  <a:prstClr val="black"/>
                </a:solidFill>
                <a:latin typeface="Calibri"/>
                <a:cs typeface="+mn-cs"/>
              </a:rPr>
              <a:t>the natural greenhouse effect and  impacting the concentrations of gases in the atmosphere, thereby contributing to climate change.  </a:t>
            </a:r>
          </a:p>
        </p:txBody>
      </p:sp>
    </p:spTree>
    <p:extLst>
      <p:ext uri="{BB962C8B-B14F-4D97-AF65-F5344CB8AC3E}">
        <p14:creationId xmlns:p14="http://schemas.microsoft.com/office/powerpoint/2010/main" val="3773069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Low"/>
            <a:endParaRPr lang="en-US">
              <a:solidFill>
                <a:prstClr val="black"/>
              </a:solidFill>
            </a:endParaRPr>
          </a:p>
        </p:txBody>
      </p:sp>
      <p:sp>
        <p:nvSpPr>
          <p:cNvPr id="5" name="Rectangle 3"/>
          <p:cNvSpPr>
            <a:spLocks noChangeArrowheads="1"/>
          </p:cNvSpPr>
          <p:nvPr/>
        </p:nvSpPr>
        <p:spPr bwMode="auto">
          <a:xfrm>
            <a:off x="1295400" y="1742730"/>
            <a:ext cx="76962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justLow">
              <a:buFont typeface="Wingdings" pitchFamily="2" charset="2"/>
              <a:buChar char="ü"/>
            </a:pPr>
            <a:r>
              <a:rPr lang="en-US" sz="2400" dirty="0">
                <a:solidFill>
                  <a:srgbClr val="FF0000"/>
                </a:solidFill>
                <a:latin typeface="Times New Roman" pitchFamily="18" charset="0"/>
                <a:ea typeface="Calibri" pitchFamily="34" charset="0"/>
                <a:cs typeface="Times New Roman" pitchFamily="18" charset="0"/>
              </a:rPr>
              <a:t>Carbon dioxide </a:t>
            </a:r>
            <a:r>
              <a:rPr lang="en-US" sz="2400" dirty="0">
                <a:solidFill>
                  <a:prstClr val="black"/>
                </a:solidFill>
                <a:latin typeface="Times New Roman" pitchFamily="18" charset="0"/>
                <a:ea typeface="Calibri" pitchFamily="34" charset="0"/>
                <a:cs typeface="Times New Roman" pitchFamily="18" charset="0"/>
              </a:rPr>
              <a:t>(CO2) - Fossil fuel use is the primary source of CO2. </a:t>
            </a:r>
            <a:endParaRPr lang="en-US" sz="1200" dirty="0">
              <a:solidFill>
                <a:prstClr val="black"/>
              </a:solidFill>
            </a:endParaRPr>
          </a:p>
          <a:p>
            <a:pPr marL="285750" indent="-285750" algn="justLow" eaLnBrk="0" hangingPunct="0">
              <a:buFont typeface="Wingdings" pitchFamily="2" charset="2"/>
              <a:buChar char="ü"/>
            </a:pPr>
            <a:r>
              <a:rPr lang="en-US" sz="2400" dirty="0">
                <a:solidFill>
                  <a:srgbClr val="FF0000"/>
                </a:solidFill>
                <a:latin typeface="Times New Roman" pitchFamily="18" charset="0"/>
                <a:ea typeface="Calibri" pitchFamily="34" charset="0"/>
                <a:cs typeface="Times New Roman" pitchFamily="18" charset="0"/>
              </a:rPr>
              <a:t>Methane</a:t>
            </a:r>
            <a:r>
              <a:rPr lang="en-US" sz="2400" dirty="0">
                <a:solidFill>
                  <a:prstClr val="black"/>
                </a:solidFill>
                <a:latin typeface="Times New Roman" pitchFamily="18" charset="0"/>
                <a:ea typeface="Calibri" pitchFamily="34" charset="0"/>
                <a:cs typeface="Times New Roman" pitchFamily="18" charset="0"/>
              </a:rPr>
              <a:t> (CH4) - Agricultural activities, waste management, and energy use all contribute to CH4 emissions.</a:t>
            </a:r>
            <a:endParaRPr lang="en-US" sz="1200" dirty="0">
              <a:solidFill>
                <a:prstClr val="black"/>
              </a:solidFill>
            </a:endParaRPr>
          </a:p>
          <a:p>
            <a:pPr marL="285750" indent="-285750" algn="justLow" eaLnBrk="0" hangingPunct="0">
              <a:buFont typeface="Wingdings" pitchFamily="2" charset="2"/>
              <a:buChar char="ü"/>
            </a:pPr>
            <a:r>
              <a:rPr lang="en-US" sz="2400" dirty="0">
                <a:solidFill>
                  <a:srgbClr val="FF0000"/>
                </a:solidFill>
                <a:latin typeface="Times New Roman" pitchFamily="18" charset="0"/>
                <a:ea typeface="Calibri" pitchFamily="34" charset="0"/>
                <a:cs typeface="Times New Roman" pitchFamily="18" charset="0"/>
              </a:rPr>
              <a:t>Nitrous oxide </a:t>
            </a:r>
            <a:r>
              <a:rPr lang="en-US" sz="2400" dirty="0">
                <a:solidFill>
                  <a:prstClr val="black"/>
                </a:solidFill>
                <a:latin typeface="Times New Roman" pitchFamily="18" charset="0"/>
                <a:ea typeface="Calibri" pitchFamily="34" charset="0"/>
                <a:cs typeface="Times New Roman" pitchFamily="18" charset="0"/>
              </a:rPr>
              <a:t>(N2O) - Agricultural activities, such as fertilizer use, are the primary source of N2O emissions.</a:t>
            </a:r>
            <a:endParaRPr lang="en-US" sz="1200" dirty="0">
              <a:solidFill>
                <a:prstClr val="black"/>
              </a:solidFill>
            </a:endParaRPr>
          </a:p>
          <a:p>
            <a:pPr marL="285750" indent="-285750" algn="justLow" eaLnBrk="0" hangingPunct="0">
              <a:buFont typeface="Wingdings" pitchFamily="2" charset="2"/>
              <a:buChar char="ü"/>
            </a:pPr>
            <a:r>
              <a:rPr lang="en-US" sz="2400" dirty="0">
                <a:solidFill>
                  <a:srgbClr val="FF0000"/>
                </a:solidFill>
                <a:latin typeface="Times New Roman" pitchFamily="18" charset="0"/>
                <a:ea typeface="Calibri" pitchFamily="34" charset="0"/>
                <a:cs typeface="Times New Roman" pitchFamily="18" charset="0"/>
              </a:rPr>
              <a:t>Fluorinated gases </a:t>
            </a:r>
            <a:r>
              <a:rPr lang="en-US" sz="2400" dirty="0">
                <a:solidFill>
                  <a:prstClr val="black"/>
                </a:solidFill>
                <a:latin typeface="Times New Roman" pitchFamily="18" charset="0"/>
                <a:ea typeface="Calibri" pitchFamily="34" charset="0"/>
                <a:cs typeface="Times New Roman" pitchFamily="18" charset="0"/>
              </a:rPr>
              <a:t>(F-gases) - Industrial processes, refrigeration, and the use of a variety of consumer products</a:t>
            </a:r>
            <a:endParaRPr lang="en-US" sz="1200" dirty="0">
              <a:solidFill>
                <a:prstClr val="black"/>
              </a:solidFill>
            </a:endParaRPr>
          </a:p>
          <a:p>
            <a:pPr marL="285750" indent="-285750" algn="justLow" eaLnBrk="0" hangingPunct="0">
              <a:buFont typeface="Wingdings" pitchFamily="2" charset="2"/>
              <a:buChar char="ü"/>
            </a:pPr>
            <a:r>
              <a:rPr lang="en-US" sz="2400" dirty="0">
                <a:solidFill>
                  <a:srgbClr val="FF0000"/>
                </a:solidFill>
                <a:latin typeface="Times New Roman" pitchFamily="18" charset="0"/>
                <a:ea typeface="Calibri" pitchFamily="34" charset="0"/>
                <a:cs typeface="Times New Roman" pitchFamily="18" charset="0"/>
              </a:rPr>
              <a:t>Black carbon </a:t>
            </a:r>
            <a:r>
              <a:rPr lang="en-US" sz="2400" dirty="0">
                <a:solidFill>
                  <a:prstClr val="black"/>
                </a:solidFill>
                <a:latin typeface="Times New Roman" pitchFamily="18" charset="0"/>
                <a:ea typeface="Calibri" pitchFamily="34" charset="0"/>
                <a:cs typeface="Times New Roman" pitchFamily="18" charset="0"/>
              </a:rPr>
              <a:t>(BC) is a solid particle or aerosol, not a gas, but it also contributes to warming of the atmosphere.</a:t>
            </a:r>
            <a:endParaRPr lang="en-US" sz="3600" dirty="0">
              <a:solidFill>
                <a:prstClr val="black"/>
              </a:solidFill>
            </a:endParaRPr>
          </a:p>
        </p:txBody>
      </p:sp>
      <p:sp>
        <p:nvSpPr>
          <p:cNvPr id="7" name="Rectangle 6"/>
          <p:cNvSpPr/>
          <p:nvPr/>
        </p:nvSpPr>
        <p:spPr>
          <a:xfrm>
            <a:off x="1676400" y="1263135"/>
            <a:ext cx="3683894" cy="523220"/>
          </a:xfrm>
          <a:prstGeom prst="rect">
            <a:avLst/>
          </a:prstGeom>
        </p:spPr>
        <p:txBody>
          <a:bodyPr wrap="none">
            <a:spAutoFit/>
          </a:bodyPr>
          <a:lstStyle/>
          <a:p>
            <a:pPr fontAlgn="auto">
              <a:spcBef>
                <a:spcPts val="0"/>
              </a:spcBef>
              <a:spcAft>
                <a:spcPts val="0"/>
              </a:spcAft>
            </a:pPr>
            <a:r>
              <a:rPr lang="en-US" sz="2800" dirty="0">
                <a:solidFill>
                  <a:srgbClr val="FF0000"/>
                </a:solidFill>
                <a:latin typeface="Calibri"/>
                <a:cs typeface="+mn-cs"/>
              </a:rPr>
              <a:t>Global Emissions by Gas</a:t>
            </a:r>
          </a:p>
        </p:txBody>
      </p:sp>
    </p:spTree>
    <p:extLst>
      <p:ext uri="{BB962C8B-B14F-4D97-AF65-F5344CB8AC3E}">
        <p14:creationId xmlns:p14="http://schemas.microsoft.com/office/powerpoint/2010/main" val="2152063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9A8A8D-75F1-4696-BE53-DC1ADD5AB88F}"/>
              </a:ext>
            </a:extLst>
          </p:cNvPr>
          <p:cNvSpPr>
            <a:spLocks noGrp="1"/>
          </p:cNvSpPr>
          <p:nvPr>
            <p:ph type="sldNum" sz="quarter" idx="12"/>
          </p:nvPr>
        </p:nvSpPr>
        <p:spPr/>
        <p:txBody>
          <a:bodyPr/>
          <a:lstStyle/>
          <a:p>
            <a:pPr>
              <a:defRPr/>
            </a:pPr>
            <a:fld id="{DB4E3AB9-CF4E-46C4-BB9B-A00350E1FDEC}" type="slidenum">
              <a:rPr lang="en-US" smtClean="0"/>
              <a:pPr>
                <a:defRPr/>
              </a:pPr>
              <a:t>2</a:t>
            </a:fld>
            <a:endParaRPr lang="en-US" dirty="0"/>
          </a:p>
        </p:txBody>
      </p:sp>
      <p:sp>
        <p:nvSpPr>
          <p:cNvPr id="3" name="Rectangle 2">
            <a:extLst>
              <a:ext uri="{FF2B5EF4-FFF2-40B4-BE49-F238E27FC236}">
                <a16:creationId xmlns:a16="http://schemas.microsoft.com/office/drawing/2014/main" id="{20C02661-7759-448D-9C04-1385452AD40B}"/>
              </a:ext>
            </a:extLst>
          </p:cNvPr>
          <p:cNvSpPr/>
          <p:nvPr/>
        </p:nvSpPr>
        <p:spPr>
          <a:xfrm>
            <a:off x="1295400" y="2057400"/>
            <a:ext cx="7696200" cy="3477875"/>
          </a:xfrm>
          <a:prstGeom prst="rect">
            <a:avLst/>
          </a:prstGeom>
        </p:spPr>
        <p:txBody>
          <a:bodyPr wrap="square">
            <a:spAutoFit/>
          </a:bodyPr>
          <a:lstStyle/>
          <a:p>
            <a:pPr marL="342900" lvl="0" indent="-342900">
              <a:spcBef>
                <a:spcPts val="0"/>
              </a:spcBef>
              <a:spcAft>
                <a:spcPts val="0"/>
              </a:spcAft>
              <a:buFont typeface="Calibri" panose="020F0502020204030204" pitchFamily="34" charset="0"/>
              <a:buChar char="-"/>
            </a:pPr>
            <a:r>
              <a:rPr lang="en-US" sz="2000" dirty="0">
                <a:ea typeface="Calibri" panose="020F0502020204030204" pitchFamily="34" charset="0"/>
              </a:rPr>
              <a:t>Enlist and elaborate on the common environmental problems (Global warming, Ozone depletion, Green house effects)</a:t>
            </a:r>
          </a:p>
          <a:p>
            <a:pPr marL="342900" lvl="0" indent="-342900">
              <a:spcBef>
                <a:spcPts val="0"/>
              </a:spcBef>
              <a:spcAft>
                <a:spcPts val="0"/>
              </a:spcAft>
              <a:buFont typeface="Calibri" panose="020F0502020204030204" pitchFamily="34" charset="0"/>
              <a:buChar char="-"/>
            </a:pPr>
            <a:r>
              <a:rPr lang="en-US" sz="2000" dirty="0">
                <a:ea typeface="Calibri" panose="020F0502020204030204" pitchFamily="34" charset="0"/>
              </a:rPr>
              <a:t>Understand the effects of Environmental pollution and degradation on health</a:t>
            </a:r>
          </a:p>
          <a:p>
            <a:pPr marL="342900" lvl="0" indent="-342900">
              <a:spcBef>
                <a:spcPts val="0"/>
              </a:spcBef>
              <a:spcAft>
                <a:spcPts val="0"/>
              </a:spcAft>
              <a:buFont typeface="Calibri" panose="020F0502020204030204" pitchFamily="34" charset="0"/>
              <a:buChar char="-"/>
            </a:pPr>
            <a:r>
              <a:rPr lang="en-US" sz="2000" dirty="0">
                <a:ea typeface="Calibri" panose="020F0502020204030204" pitchFamily="34" charset="0"/>
              </a:rPr>
              <a:t>Enlist and understand causes of Air, Water, soil, and food contamination</a:t>
            </a:r>
          </a:p>
          <a:p>
            <a:pPr marL="342900" lvl="0" indent="-342900">
              <a:spcBef>
                <a:spcPts val="0"/>
              </a:spcBef>
              <a:spcAft>
                <a:spcPts val="0"/>
              </a:spcAft>
              <a:buFont typeface="Calibri" panose="020F0502020204030204" pitchFamily="34" charset="0"/>
              <a:buChar char="-"/>
            </a:pPr>
            <a:r>
              <a:rPr lang="en-US" sz="2000" dirty="0">
                <a:ea typeface="Calibri" panose="020F0502020204030204" pitchFamily="34" charset="0"/>
              </a:rPr>
              <a:t>Comprehend the water cycle and the WHO criteria for water quality</a:t>
            </a:r>
          </a:p>
          <a:p>
            <a:pPr marL="342900" lvl="0" indent="-342900">
              <a:spcBef>
                <a:spcPts val="0"/>
              </a:spcBef>
              <a:spcAft>
                <a:spcPts val="0"/>
              </a:spcAft>
              <a:buFont typeface="Calibri" panose="020F0502020204030204" pitchFamily="34" charset="0"/>
              <a:buChar char="-"/>
            </a:pPr>
            <a:r>
              <a:rPr lang="en-US" sz="2000" dirty="0">
                <a:ea typeface="Calibri" panose="020F0502020204030204" pitchFamily="34" charset="0"/>
              </a:rPr>
              <a:t>Understand different measures of water, noise, and air pollution</a:t>
            </a:r>
          </a:p>
          <a:p>
            <a:pPr marL="342900" lvl="0" indent="-342900">
              <a:spcBef>
                <a:spcPts val="0"/>
              </a:spcBef>
              <a:spcAft>
                <a:spcPts val="0"/>
              </a:spcAft>
              <a:buFont typeface="Calibri" panose="020F0502020204030204" pitchFamily="34" charset="0"/>
              <a:buChar char="-"/>
            </a:pPr>
            <a:r>
              <a:rPr lang="en-US" sz="2000" dirty="0">
                <a:ea typeface="Calibri" panose="020F0502020204030204" pitchFamily="34" charset="0"/>
              </a:rPr>
              <a:t>Understand role of international and the national agencies in environmental safety and regulations</a:t>
            </a:r>
          </a:p>
        </p:txBody>
      </p:sp>
      <p:sp>
        <p:nvSpPr>
          <p:cNvPr id="4" name="Rectangle 3">
            <a:extLst>
              <a:ext uri="{FF2B5EF4-FFF2-40B4-BE49-F238E27FC236}">
                <a16:creationId xmlns:a16="http://schemas.microsoft.com/office/drawing/2014/main" id="{701AAFAA-C3B0-4814-842E-F94B2B2E4E46}"/>
              </a:ext>
            </a:extLst>
          </p:cNvPr>
          <p:cNvSpPr/>
          <p:nvPr/>
        </p:nvSpPr>
        <p:spPr>
          <a:xfrm>
            <a:off x="1981200" y="1219200"/>
            <a:ext cx="2019271" cy="584775"/>
          </a:xfrm>
          <a:prstGeom prst="rect">
            <a:avLst/>
          </a:prstGeom>
        </p:spPr>
        <p:txBody>
          <a:bodyPr wrap="none">
            <a:spAutoFit/>
          </a:bodyPr>
          <a:lstStyle/>
          <a:p>
            <a:r>
              <a:rPr lang="en-US" sz="3200" dirty="0">
                <a:solidFill>
                  <a:srgbClr val="FF0000"/>
                </a:solidFill>
                <a:latin typeface="Calibri" panose="020F0502020204030204" pitchFamily="34" charset="0"/>
                <a:ea typeface="Calibri" panose="020F0502020204030204" pitchFamily="34" charset="0"/>
              </a:rPr>
              <a:t>Objectives </a:t>
            </a:r>
            <a:endParaRPr lang="en-US" sz="3200" dirty="0">
              <a:solidFill>
                <a:srgbClr val="FF0000"/>
              </a:solidFill>
            </a:endParaRPr>
          </a:p>
        </p:txBody>
      </p:sp>
    </p:spTree>
    <p:extLst>
      <p:ext uri="{BB962C8B-B14F-4D97-AF65-F5344CB8AC3E}">
        <p14:creationId xmlns:p14="http://schemas.microsoft.com/office/powerpoint/2010/main" val="480759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4C2D4F7-6D5D-4369-B64D-550F9AB889F1}" type="slidenum">
              <a:rPr lang="en-US"/>
              <a:pPr>
                <a:defRPr/>
              </a:pPr>
              <a:t>20</a:t>
            </a:fld>
            <a:endParaRPr lang="en-US" dirty="0"/>
          </a:p>
        </p:txBody>
      </p:sp>
      <p:sp>
        <p:nvSpPr>
          <p:cNvPr id="15364" name="Rectangle 5"/>
          <p:cNvSpPr>
            <a:spLocks noChangeArrowheads="1"/>
          </p:cNvSpPr>
          <p:nvPr/>
        </p:nvSpPr>
        <p:spPr bwMode="auto">
          <a:xfrm>
            <a:off x="1295400" y="1371600"/>
            <a:ext cx="6396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a:spcBef>
                <a:spcPct val="0"/>
              </a:spcBef>
              <a:buFontTx/>
              <a:buChar char="•"/>
            </a:pPr>
            <a:r>
              <a:rPr lang="en-US" altLang="en-US" sz="2800" b="1">
                <a:cs typeface="Times New Roman" pitchFamily="18" charset="0"/>
              </a:rPr>
              <a:t>Climate change</a:t>
            </a:r>
            <a:r>
              <a:rPr lang="en-US" altLang="en-US" sz="2800">
                <a:cs typeface="Times New Roman" pitchFamily="18" charset="0"/>
              </a:rPr>
              <a:t> and its effects on health. </a:t>
            </a:r>
            <a:endParaRPr lang="en-US" altLang="en-US" sz="2800">
              <a:latin typeface="Arial" pitchFamily="34" charset="0"/>
              <a:cs typeface="Times New Roman" pitchFamily="18" charset="0"/>
            </a:endParaRPr>
          </a:p>
        </p:txBody>
      </p:sp>
      <p:pic>
        <p:nvPicPr>
          <p:cNvPr id="15365" name="Picture 2" descr="http://waleshome.org/wp-content/uploads/2010/11/climate-chang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057400"/>
            <a:ext cx="1625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 descr="http://www.keepbanderabeautiful.org/climate-chan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057400"/>
            <a:ext cx="2125663"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6" descr="http://www.sott.net/image/image/517/climate-change-hurrica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3505200"/>
            <a:ext cx="220345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descr="http://www.laohamutuk.org/Agri/Climate/greenhous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057400"/>
            <a:ext cx="358140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0" descr="http://www.animalsaustralia.org/images/opinions/500-climate_chan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876800"/>
            <a:ext cx="4762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arn(inVertical)">
                                      <p:cBhvr>
                                        <p:cTn id="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lgtoolbox.qld.gov.au/SiteCollectionImages/a.%20Generic%20Content/Environmental%20Health/Environmental%20Health.jpg"/>
          <p:cNvPicPr>
            <a:picLocks noChangeAspect="1" noChangeArrowheads="1"/>
          </p:cNvPicPr>
          <p:nvPr/>
        </p:nvPicPr>
        <p:blipFill rotWithShape="1">
          <a:blip r:embed="rId2" cstate="print"/>
          <a:srcRect l="23384"/>
          <a:stretch/>
        </p:blipFill>
        <p:spPr bwMode="auto">
          <a:xfrm>
            <a:off x="6725265" y="1447801"/>
            <a:ext cx="2199660" cy="1905000"/>
          </a:xfrm>
          <a:prstGeom prst="rect">
            <a:avLst/>
          </a:prstGeom>
          <a:noFill/>
        </p:spPr>
      </p:pic>
      <p:sp>
        <p:nvSpPr>
          <p:cNvPr id="5" name="Rectangle 4"/>
          <p:cNvSpPr/>
          <p:nvPr/>
        </p:nvSpPr>
        <p:spPr>
          <a:xfrm>
            <a:off x="1676400" y="1263135"/>
            <a:ext cx="3683894" cy="523220"/>
          </a:xfrm>
          <a:prstGeom prst="rect">
            <a:avLst/>
          </a:prstGeom>
        </p:spPr>
        <p:txBody>
          <a:bodyPr wrap="none">
            <a:spAutoFit/>
          </a:bodyPr>
          <a:lstStyle/>
          <a:p>
            <a:pPr fontAlgn="auto">
              <a:spcBef>
                <a:spcPts val="0"/>
              </a:spcBef>
              <a:spcAft>
                <a:spcPts val="0"/>
              </a:spcAft>
            </a:pPr>
            <a:r>
              <a:rPr lang="en-US" sz="2800" dirty="0">
                <a:solidFill>
                  <a:srgbClr val="FF0000"/>
                </a:solidFill>
                <a:latin typeface="Calibri"/>
                <a:cs typeface="+mn-cs"/>
              </a:rPr>
              <a:t>Global Emissions by Gas</a:t>
            </a:r>
          </a:p>
        </p:txBody>
      </p:sp>
      <p:pic>
        <p:nvPicPr>
          <p:cNvPr id="6" name="Picture 5" descr="F:\جامعة الملك سعود\King soud Univer الملك سعود\FOLDER 1 COURSES\Post Grad\College of  Business Administration\Ecology of Health\GlobalGHGEmissionsByGas.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2008239"/>
            <a:ext cx="4267200" cy="3886200"/>
          </a:xfrm>
          <a:prstGeom prst="rect">
            <a:avLst/>
          </a:prstGeom>
          <a:noFill/>
          <a:ln>
            <a:noFill/>
          </a:ln>
        </p:spPr>
      </p:pic>
    </p:spTree>
    <p:extLst>
      <p:ext uri="{BB962C8B-B14F-4D97-AF65-F5344CB8AC3E}">
        <p14:creationId xmlns:p14="http://schemas.microsoft.com/office/powerpoint/2010/main" val="3376501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295400"/>
            <a:ext cx="4138697" cy="523220"/>
          </a:xfrm>
          <a:prstGeom prst="rect">
            <a:avLst/>
          </a:prstGeom>
        </p:spPr>
        <p:txBody>
          <a:bodyPr wrap="none">
            <a:spAutoFit/>
          </a:bodyPr>
          <a:lstStyle/>
          <a:p>
            <a:pPr fontAlgn="auto">
              <a:spcBef>
                <a:spcPts val="0"/>
              </a:spcBef>
              <a:spcAft>
                <a:spcPts val="0"/>
              </a:spcAft>
            </a:pPr>
            <a:r>
              <a:rPr lang="en-US" sz="2800" dirty="0">
                <a:solidFill>
                  <a:srgbClr val="FF0000"/>
                </a:solidFill>
                <a:latin typeface="Calibri"/>
                <a:cs typeface="+mn-cs"/>
              </a:rPr>
              <a:t>Global Emissions by Source</a:t>
            </a:r>
          </a:p>
        </p:txBody>
      </p:sp>
      <p:pic>
        <p:nvPicPr>
          <p:cNvPr id="5" name="Picture 4" descr="F:\جامعة الملك سعود\King soud Univer الملك سعود\FOLDER 1 COURSES\Post Grad\College of  Business Administration\Ecology of Health\GlobalGHGEmissionsBySource.png"/>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05000"/>
            <a:ext cx="4648200" cy="4191000"/>
          </a:xfrm>
          <a:prstGeom prst="rect">
            <a:avLst/>
          </a:prstGeom>
          <a:noFill/>
          <a:ln>
            <a:noFill/>
          </a:ln>
        </p:spPr>
      </p:pic>
    </p:spTree>
    <p:extLst>
      <p:ext uri="{BB962C8B-B14F-4D97-AF65-F5344CB8AC3E}">
        <p14:creationId xmlns:p14="http://schemas.microsoft.com/office/powerpoint/2010/main" val="2486569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1295400"/>
            <a:ext cx="6119880" cy="523220"/>
          </a:xfrm>
          <a:prstGeom prst="rect">
            <a:avLst/>
          </a:prstGeom>
        </p:spPr>
        <p:txBody>
          <a:bodyPr wrap="none">
            <a:spAutoFit/>
          </a:bodyPr>
          <a:lstStyle/>
          <a:p>
            <a:pPr fontAlgn="auto">
              <a:spcBef>
                <a:spcPts val="0"/>
              </a:spcBef>
              <a:spcAft>
                <a:spcPts val="0"/>
              </a:spcAft>
            </a:pPr>
            <a:r>
              <a:rPr lang="en-US" sz="2800" b="1" dirty="0">
                <a:solidFill>
                  <a:srgbClr val="FF0000"/>
                </a:solidFill>
                <a:latin typeface="Calibri"/>
                <a:cs typeface="+mn-cs"/>
              </a:rPr>
              <a:t>Projecting the Future of Climate Change</a:t>
            </a:r>
            <a:endParaRPr lang="en-US" sz="2800" dirty="0">
              <a:solidFill>
                <a:srgbClr val="FF0000"/>
              </a:solidFill>
              <a:latin typeface="Calibri"/>
              <a:cs typeface="+mn-cs"/>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n-US">
              <a:solidFill>
                <a:prstClr val="black"/>
              </a:solidFill>
              <a:latin typeface="Calibri"/>
              <a:cs typeface="+mn-cs"/>
            </a:endParaRPr>
          </a:p>
        </p:txBody>
      </p:sp>
      <p:pic>
        <p:nvPicPr>
          <p:cNvPr id="47105" name="Picture 35"/>
          <p:cNvPicPr>
            <a:picLocks noChangeAspect="1" noChangeArrowheads="1"/>
          </p:cNvPicPr>
          <p:nvPr/>
        </p:nvPicPr>
        <p:blipFill>
          <a:blip r:embed="rId2">
            <a:extLst>
              <a:ext uri="{28A0092B-C50C-407E-A947-70E740481C1C}">
                <a14:useLocalDpi xmlns:a14="http://schemas.microsoft.com/office/drawing/2010/main" val="0"/>
              </a:ext>
            </a:extLst>
          </a:blip>
          <a:srcRect l="25000" t="17911" r="26909" b="10443"/>
          <a:stretch>
            <a:fillRect/>
          </a:stretch>
        </p:blipFill>
        <p:spPr bwMode="auto">
          <a:xfrm>
            <a:off x="2284902" y="1769325"/>
            <a:ext cx="4725498" cy="39456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524000" y="5795215"/>
            <a:ext cx="6629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1600" dirty="0">
                <a:solidFill>
                  <a:prstClr val="black"/>
                </a:solidFill>
                <a:latin typeface="Times New Roman" pitchFamily="18" charset="0"/>
                <a:ea typeface="Calibri" pitchFamily="34" charset="0"/>
                <a:cs typeface="Times New Roman" pitchFamily="18" charset="0"/>
              </a:rPr>
              <a:t>January</a:t>
            </a:r>
            <a:r>
              <a:rPr lang="en-US" sz="1600" dirty="0">
                <a:solidFill>
                  <a:prstClr val="black"/>
                </a:solidFill>
                <a:latin typeface="Calibri"/>
                <a:ea typeface="Calibri" pitchFamily="34" charset="0"/>
                <a:cs typeface="Times New Roman" pitchFamily="18" charset="0"/>
              </a:rPr>
              <a:t>–</a:t>
            </a:r>
            <a:r>
              <a:rPr lang="en-US" sz="1600" dirty="0">
                <a:solidFill>
                  <a:prstClr val="black"/>
                </a:solidFill>
                <a:latin typeface="Times New Roman" pitchFamily="18" charset="0"/>
                <a:ea typeface="Calibri" pitchFamily="34" charset="0"/>
                <a:cs typeface="Times New Roman" pitchFamily="18" charset="0"/>
              </a:rPr>
              <a:t>December Global Surface Mean Temperature Anomalies</a:t>
            </a:r>
            <a:endParaRPr lang="en-US" sz="2400" dirty="0">
              <a:solidFill>
                <a:prstClr val="black"/>
              </a:solidFill>
            </a:endParaRPr>
          </a:p>
        </p:txBody>
      </p:sp>
    </p:spTree>
    <p:extLst>
      <p:ext uri="{BB962C8B-B14F-4D97-AF65-F5344CB8AC3E}">
        <p14:creationId xmlns:p14="http://schemas.microsoft.com/office/powerpoint/2010/main" val="3028961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5348" t="26249" r="19791" b="11987"/>
          <a:stretch/>
        </p:blipFill>
        <p:spPr bwMode="auto">
          <a:xfrm>
            <a:off x="1905000" y="1295400"/>
            <a:ext cx="6029325" cy="373380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1987191" y="5257800"/>
            <a:ext cx="5947134" cy="646331"/>
          </a:xfrm>
          <a:prstGeom prst="rect">
            <a:avLst/>
          </a:prstGeom>
        </p:spPr>
        <p:txBody>
          <a:bodyPr wrap="square">
            <a:spAutoFit/>
          </a:bodyPr>
          <a:lstStyle/>
          <a:p>
            <a:pPr algn="ctr" fontAlgn="auto">
              <a:spcBef>
                <a:spcPts val="0"/>
              </a:spcBef>
              <a:spcAft>
                <a:spcPts val="0"/>
              </a:spcAft>
            </a:pPr>
            <a:r>
              <a:rPr lang="en-US" dirty="0">
                <a:solidFill>
                  <a:prstClr val="black"/>
                </a:solidFill>
                <a:latin typeface="Calibri"/>
                <a:cs typeface="+mn-cs"/>
              </a:rPr>
              <a:t>Variations in Earth’s Average Surface Temperature Over the Past 20,000 Years</a:t>
            </a:r>
          </a:p>
        </p:txBody>
      </p:sp>
    </p:spTree>
    <p:extLst>
      <p:ext uri="{BB962C8B-B14F-4D97-AF65-F5344CB8AC3E}">
        <p14:creationId xmlns:p14="http://schemas.microsoft.com/office/powerpoint/2010/main" val="1039249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43576" t="25323" r="13195" b="13079"/>
          <a:stretch/>
        </p:blipFill>
        <p:spPr bwMode="auto">
          <a:xfrm>
            <a:off x="1981200" y="1371600"/>
            <a:ext cx="5434012" cy="44713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3235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11979" t="21926" r="51736" b="19615"/>
          <a:stretch/>
        </p:blipFill>
        <p:spPr bwMode="auto">
          <a:xfrm>
            <a:off x="2209800" y="1219200"/>
            <a:ext cx="5341937" cy="49114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8665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11632" t="16985" r="52257" b="27119"/>
          <a:stretch/>
        </p:blipFill>
        <p:spPr bwMode="auto">
          <a:xfrm>
            <a:off x="2209800" y="1295400"/>
            <a:ext cx="5371147" cy="47282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5733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8646" t="23779" r="25694" b="24957"/>
          <a:stretch/>
        </p:blipFill>
        <p:spPr bwMode="auto">
          <a:xfrm>
            <a:off x="1850923" y="1828800"/>
            <a:ext cx="6062202" cy="373380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3276600" y="5715000"/>
            <a:ext cx="3075522" cy="369332"/>
          </a:xfrm>
          <a:prstGeom prst="rect">
            <a:avLst/>
          </a:prstGeom>
        </p:spPr>
        <p:txBody>
          <a:bodyPr wrap="none">
            <a:spAutoFit/>
          </a:bodyPr>
          <a:lstStyle/>
          <a:p>
            <a:pPr fontAlgn="auto">
              <a:spcBef>
                <a:spcPts val="0"/>
              </a:spcBef>
              <a:spcAft>
                <a:spcPts val="0"/>
              </a:spcAft>
            </a:pPr>
            <a:r>
              <a:rPr lang="en-US" dirty="0">
                <a:solidFill>
                  <a:prstClr val="black"/>
                </a:solidFill>
                <a:latin typeface="Calibri"/>
                <a:cs typeface="+mn-cs"/>
              </a:rPr>
              <a:t>Ground-level Ozone Formation</a:t>
            </a:r>
          </a:p>
        </p:txBody>
      </p:sp>
    </p:spTree>
    <p:extLst>
      <p:ext uri="{BB962C8B-B14F-4D97-AF65-F5344CB8AC3E}">
        <p14:creationId xmlns:p14="http://schemas.microsoft.com/office/powerpoint/2010/main" val="2190604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47917" t="14082" r="24305" b="20016"/>
          <a:stretch/>
        </p:blipFill>
        <p:spPr bwMode="auto">
          <a:xfrm>
            <a:off x="2286000" y="1066800"/>
            <a:ext cx="4724400" cy="5181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1682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0.gstatic.com/images?q=tbn:ANd9GcTlPpLo9w_12WpCcmJkPv2xC8tQm1L94uXgv6cKhU85ZqnNuxi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03325"/>
            <a:ext cx="685800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1"/>
          <p:cNvSpPr>
            <a:spLocks noChangeArrowheads="1"/>
          </p:cNvSpPr>
          <p:nvPr/>
        </p:nvSpPr>
        <p:spPr bwMode="auto">
          <a:xfrm>
            <a:off x="1371600" y="3886200"/>
            <a:ext cx="7315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dirty="0">
                <a:latin typeface="Arial" pitchFamily="34" charset="0"/>
              </a:rPr>
              <a:t>"a state of complete </a:t>
            </a:r>
            <a:r>
              <a:rPr lang="en-US" altLang="en-US" sz="3600" u="sng" dirty="0">
                <a:latin typeface="Arial" pitchFamily="34" charset="0"/>
              </a:rPr>
              <a:t>physical, mental and social well-being </a:t>
            </a:r>
            <a:r>
              <a:rPr lang="en-US" altLang="en-US" sz="3600" dirty="0">
                <a:latin typeface="Arial" pitchFamily="34" charset="0"/>
              </a:rPr>
              <a:t>and not merely the absence of disease or infirmity“ </a:t>
            </a:r>
          </a:p>
        </p:txBody>
      </p:sp>
      <p:sp>
        <p:nvSpPr>
          <p:cNvPr id="6148" name="Rectangle 1"/>
          <p:cNvSpPr>
            <a:spLocks noChangeArrowheads="1"/>
          </p:cNvSpPr>
          <p:nvPr/>
        </p:nvSpPr>
        <p:spPr bwMode="auto">
          <a:xfrm>
            <a:off x="3541713" y="3429000"/>
            <a:ext cx="210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a:solidFill>
                  <a:srgbClr val="0070C0"/>
                </a:solidFill>
                <a:latin typeface="Arial" pitchFamily="34" charset="0"/>
              </a:rPr>
              <a:t>Health</a:t>
            </a:r>
            <a:r>
              <a:rPr lang="en-US" altLang="en-US" sz="3600">
                <a:latin typeface="Arial" pitchFamily="34" charset="0"/>
              </a:rPr>
              <a:t> is </a:t>
            </a:r>
          </a:p>
        </p:txBody>
      </p:sp>
    </p:spTree>
    <p:extLst>
      <p:ext uri="{BB962C8B-B14F-4D97-AF65-F5344CB8AC3E}">
        <p14:creationId xmlns:p14="http://schemas.microsoft.com/office/powerpoint/2010/main" val="4007225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arn(inVertical)">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2548" y="1371600"/>
            <a:ext cx="7162800" cy="830997"/>
          </a:xfrm>
          <a:prstGeom prst="rect">
            <a:avLst/>
          </a:prstGeom>
        </p:spPr>
        <p:txBody>
          <a:bodyPr wrap="square">
            <a:spAutoFit/>
          </a:bodyPr>
          <a:lstStyle/>
          <a:p>
            <a:pPr fontAlgn="auto">
              <a:spcBef>
                <a:spcPts val="0"/>
              </a:spcBef>
              <a:spcAft>
                <a:spcPts val="0"/>
              </a:spcAft>
            </a:pPr>
            <a:r>
              <a:rPr lang="en-US" sz="2400" b="1" dirty="0">
                <a:solidFill>
                  <a:srgbClr val="C00000"/>
                </a:solidFill>
                <a:latin typeface="Calibri"/>
                <a:cs typeface="+mn-cs"/>
              </a:rPr>
              <a:t>Categories of human health consequences of climate change: </a:t>
            </a:r>
            <a:endParaRPr lang="en-US" sz="2400" dirty="0">
              <a:solidFill>
                <a:srgbClr val="C00000"/>
              </a:solidFill>
              <a:latin typeface="Calibri"/>
              <a:cs typeface="+mn-cs"/>
            </a:endParaRPr>
          </a:p>
        </p:txBody>
      </p:sp>
      <p:sp>
        <p:nvSpPr>
          <p:cNvPr id="5" name="Rectangle 4"/>
          <p:cNvSpPr/>
          <p:nvPr/>
        </p:nvSpPr>
        <p:spPr>
          <a:xfrm>
            <a:off x="1538748" y="2224720"/>
            <a:ext cx="7010400" cy="3785652"/>
          </a:xfrm>
          <a:prstGeom prst="rect">
            <a:avLst/>
          </a:prstGeom>
        </p:spPr>
        <p:txBody>
          <a:bodyPr wrap="square">
            <a:spAutoFit/>
          </a:bodyPr>
          <a:lstStyle/>
          <a:p>
            <a:pPr marL="342900" indent="-342900" fontAlgn="auto">
              <a:spcBef>
                <a:spcPts val="0"/>
              </a:spcBef>
              <a:spcAft>
                <a:spcPts val="0"/>
              </a:spcAft>
              <a:buFont typeface="+mj-lt"/>
              <a:buAutoNum type="arabicPeriod"/>
            </a:pPr>
            <a:r>
              <a:rPr lang="en-US" sz="2400" dirty="0">
                <a:solidFill>
                  <a:prstClr val="black"/>
                </a:solidFill>
                <a:latin typeface="Calibri"/>
                <a:cs typeface="+mn-cs"/>
              </a:rPr>
              <a:t>Asthma, Respiratory Allergies, and Airway Diseases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Cancer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Cardiovascular Disease and Stroke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Foodborne Diseases and Nutrition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Heat-Related Morbidity and Mortality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Human Developmental Effects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Mental Health and Stress-Related Disorders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Neurological Diseases and Disorders </a:t>
            </a:r>
          </a:p>
          <a:p>
            <a:pPr marL="342900" indent="-342900" fontAlgn="auto">
              <a:spcBef>
                <a:spcPts val="0"/>
              </a:spcBef>
              <a:spcAft>
                <a:spcPts val="0"/>
              </a:spcAft>
              <a:buFont typeface="+mj-lt"/>
              <a:buAutoNum type="arabicPeriod"/>
            </a:pPr>
            <a:r>
              <a:rPr lang="en-US" sz="2400" dirty="0" err="1">
                <a:solidFill>
                  <a:prstClr val="black"/>
                </a:solidFill>
                <a:latin typeface="Calibri"/>
                <a:cs typeface="+mn-cs"/>
              </a:rPr>
              <a:t>Vectorborne</a:t>
            </a:r>
            <a:r>
              <a:rPr lang="en-US" sz="2400" dirty="0">
                <a:solidFill>
                  <a:prstClr val="black"/>
                </a:solidFill>
                <a:latin typeface="Calibri"/>
                <a:cs typeface="+mn-cs"/>
              </a:rPr>
              <a:t> and Zoonotic Diseases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Waterborne Diseases </a:t>
            </a:r>
          </a:p>
        </p:txBody>
      </p:sp>
    </p:spTree>
    <p:extLst>
      <p:ext uri="{BB962C8B-B14F-4D97-AF65-F5344CB8AC3E}">
        <p14:creationId xmlns:p14="http://schemas.microsoft.com/office/powerpoint/2010/main" val="2622580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C:\Users\Mamduh\Desktop\o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143000"/>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47800" y="4867870"/>
            <a:ext cx="7543800" cy="646331"/>
          </a:xfrm>
          <a:prstGeom prst="rect">
            <a:avLst/>
          </a:prstGeom>
        </p:spPr>
        <p:txBody>
          <a:bodyPr wrap="square">
            <a:spAutoFit/>
          </a:bodyPr>
          <a:lstStyle/>
          <a:p>
            <a:r>
              <a:rPr lang="en-US" dirty="0"/>
              <a:t>Image of the largest Antarctic ozone hole ever recorded (September 2006), over the Southern pole</a:t>
            </a:r>
          </a:p>
        </p:txBody>
      </p:sp>
      <p:sp>
        <p:nvSpPr>
          <p:cNvPr id="4" name="Rectangle 3">
            <a:extLst>
              <a:ext uri="{FF2B5EF4-FFF2-40B4-BE49-F238E27FC236}">
                <a16:creationId xmlns:a16="http://schemas.microsoft.com/office/drawing/2014/main" id="{1931D6D3-BA94-493C-B3DE-3C06C2591116}"/>
              </a:ext>
            </a:extLst>
          </p:cNvPr>
          <p:cNvSpPr/>
          <p:nvPr/>
        </p:nvSpPr>
        <p:spPr>
          <a:xfrm>
            <a:off x="1462548" y="1371600"/>
            <a:ext cx="1890253" cy="461665"/>
          </a:xfrm>
          <a:prstGeom prst="rect">
            <a:avLst/>
          </a:prstGeom>
        </p:spPr>
        <p:txBody>
          <a:bodyPr wrap="square">
            <a:spAutoFit/>
          </a:bodyPr>
          <a:lstStyle/>
          <a:p>
            <a:pPr fontAlgn="auto">
              <a:spcBef>
                <a:spcPts val="0"/>
              </a:spcBef>
              <a:spcAft>
                <a:spcPts val="0"/>
              </a:spcAft>
            </a:pPr>
            <a:r>
              <a:rPr lang="en-US" sz="2400" b="1" dirty="0">
                <a:solidFill>
                  <a:srgbClr val="C00000"/>
                </a:solidFill>
                <a:latin typeface="Calibri"/>
                <a:cs typeface="+mn-cs"/>
              </a:rPr>
              <a:t>Ozone Hole</a:t>
            </a:r>
            <a:endParaRPr lang="en-US" sz="2400" dirty="0">
              <a:solidFill>
                <a:srgbClr val="C00000"/>
              </a:solidFill>
              <a:latin typeface="Calibri"/>
              <a:cs typeface="+mn-cs"/>
            </a:endParaRPr>
          </a:p>
        </p:txBody>
      </p:sp>
    </p:spTree>
    <p:extLst>
      <p:ext uri="{BB962C8B-B14F-4D97-AF65-F5344CB8AC3E}">
        <p14:creationId xmlns:p14="http://schemas.microsoft.com/office/powerpoint/2010/main" val="88281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5" name="Picture 3" descr="C:\Users\Mamduh\Desktop\oz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19200"/>
            <a:ext cx="6629400" cy="469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515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C:\Users\Mamduh\Desktop\Uars_ozone_wa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32228"/>
            <a:ext cx="7239000" cy="5120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5098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9B07F2-61EA-4119-AB4A-EA3F5471ED22}"/>
              </a:ext>
            </a:extLst>
          </p:cNvPr>
          <p:cNvSpPr>
            <a:spLocks noGrp="1"/>
          </p:cNvSpPr>
          <p:nvPr>
            <p:ph type="sldNum" sz="quarter" idx="12"/>
          </p:nvPr>
        </p:nvSpPr>
        <p:spPr/>
        <p:txBody>
          <a:bodyPr/>
          <a:lstStyle/>
          <a:p>
            <a:pPr>
              <a:defRPr/>
            </a:pPr>
            <a:fld id="{DB4E3AB9-CF4E-46C4-BB9B-A00350E1FDEC}" type="slidenum">
              <a:rPr lang="en-US" smtClean="0"/>
              <a:pPr>
                <a:defRPr/>
              </a:pPr>
              <a:t>34</a:t>
            </a:fld>
            <a:endParaRPr lang="en-US" dirty="0"/>
          </a:p>
        </p:txBody>
      </p:sp>
      <p:sp>
        <p:nvSpPr>
          <p:cNvPr id="3" name="Rectangle 2">
            <a:extLst>
              <a:ext uri="{FF2B5EF4-FFF2-40B4-BE49-F238E27FC236}">
                <a16:creationId xmlns:a16="http://schemas.microsoft.com/office/drawing/2014/main" id="{DE1A4BCB-2581-4ACA-8D3E-8124F93B69AA}"/>
              </a:ext>
            </a:extLst>
          </p:cNvPr>
          <p:cNvSpPr/>
          <p:nvPr/>
        </p:nvSpPr>
        <p:spPr>
          <a:xfrm>
            <a:off x="1676400" y="2782669"/>
            <a:ext cx="6827510" cy="646331"/>
          </a:xfrm>
          <a:prstGeom prst="rect">
            <a:avLst/>
          </a:prstGeom>
        </p:spPr>
        <p:txBody>
          <a:bodyPr wrap="none">
            <a:spAutoFit/>
          </a:bodyPr>
          <a:lstStyle/>
          <a:p>
            <a:r>
              <a:rPr lang="en-US" sz="3600" dirty="0">
                <a:solidFill>
                  <a:srgbClr val="FF0000"/>
                </a:solidFill>
              </a:rPr>
              <a:t>Environmental Health Concerns </a:t>
            </a:r>
          </a:p>
        </p:txBody>
      </p:sp>
    </p:spTree>
    <p:extLst>
      <p:ext uri="{BB962C8B-B14F-4D97-AF65-F5344CB8AC3E}">
        <p14:creationId xmlns:p14="http://schemas.microsoft.com/office/powerpoint/2010/main" val="3605315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http://www.calgaryherald.com/news/4423794.bin?size=620x40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998788"/>
            <a:ext cx="4800600"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2695794D-6AAC-4AD3-91B7-43F80E1754B8}" type="slidenum">
              <a:rPr lang="en-US"/>
              <a:pPr>
                <a:defRPr/>
              </a:pPr>
              <a:t>35</a:t>
            </a:fld>
            <a:endParaRPr lang="en-US" dirty="0"/>
          </a:p>
        </p:txBody>
      </p:sp>
      <p:sp>
        <p:nvSpPr>
          <p:cNvPr id="16389" name="Rectangle 1"/>
          <p:cNvSpPr>
            <a:spLocks noChangeArrowheads="1"/>
          </p:cNvSpPr>
          <p:nvPr/>
        </p:nvSpPr>
        <p:spPr bwMode="auto">
          <a:xfrm>
            <a:off x="1295400" y="1111250"/>
            <a:ext cx="662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a:cs typeface="Times New Roman" pitchFamily="18" charset="0"/>
              </a:rPr>
              <a:t>Disaste</a:t>
            </a:r>
            <a:r>
              <a:rPr lang="en-US" altLang="en-US" sz="2800">
                <a:cs typeface="Times New Roman" pitchFamily="18" charset="0"/>
              </a:rPr>
              <a:t>r preparedness and response. </a:t>
            </a:r>
            <a:endParaRPr lang="en-US" altLang="en-US" sz="2800">
              <a:latin typeface="Arial" pitchFamily="34" charset="0"/>
              <a:cs typeface="Times New Roman" pitchFamily="18" charset="0"/>
            </a:endParaRPr>
          </a:p>
        </p:txBody>
      </p:sp>
      <p:pic>
        <p:nvPicPr>
          <p:cNvPr id="16390" name="Picture 3" descr="http://wandaphullworld.com/wp-content/uploads/2011/0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76400"/>
            <a:ext cx="42941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barn(inVertical)">
                                      <p:cBhvr>
                                        <p:cTn id="7"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FBCFD95-863D-4D17-9E4E-4F8E0F668083}" type="slidenum">
              <a:rPr lang="en-US"/>
              <a:pPr>
                <a:defRPr/>
              </a:pPr>
              <a:t>36</a:t>
            </a:fld>
            <a:endParaRPr lang="en-US" dirty="0"/>
          </a:p>
        </p:txBody>
      </p:sp>
      <p:sp>
        <p:nvSpPr>
          <p:cNvPr id="4" name="Date Placeholder 3"/>
          <p:cNvSpPr>
            <a:spLocks noGrp="1"/>
          </p:cNvSpPr>
          <p:nvPr>
            <p:ph type="dt" sz="half" idx="4294967295"/>
          </p:nvPr>
        </p:nvSpPr>
        <p:spPr>
          <a:xfrm>
            <a:off x="0" y="6356350"/>
            <a:ext cx="2133600" cy="365125"/>
          </a:xfrm>
        </p:spPr>
        <p:txBody>
          <a:bodyPr/>
          <a:lstStyle/>
          <a:p>
            <a:pPr>
              <a:defRPr/>
            </a:pPr>
            <a:r>
              <a:rPr lang="en-US"/>
              <a:t>4/3/2011</a:t>
            </a:r>
          </a:p>
        </p:txBody>
      </p:sp>
      <p:sp>
        <p:nvSpPr>
          <p:cNvPr id="17412" name="Rectangle 1"/>
          <p:cNvSpPr>
            <a:spLocks noChangeArrowheads="1"/>
          </p:cNvSpPr>
          <p:nvPr/>
        </p:nvSpPr>
        <p:spPr bwMode="auto">
          <a:xfrm>
            <a:off x="1219200" y="11430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Char char="•"/>
            </a:pPr>
            <a:r>
              <a:rPr lang="en-US" altLang="en-US" sz="2800" b="1">
                <a:cs typeface="Times New Roman" pitchFamily="18" charset="0"/>
              </a:rPr>
              <a:t>Food safety</a:t>
            </a:r>
            <a:r>
              <a:rPr lang="en-US" altLang="en-US" sz="2800">
                <a:cs typeface="Times New Roman" pitchFamily="18" charset="0"/>
              </a:rPr>
              <a:t>, </a:t>
            </a:r>
            <a:endParaRPr lang="en-US" altLang="en-US" sz="2800">
              <a:latin typeface="Arial" pitchFamily="34" charset="0"/>
              <a:cs typeface="Times New Roman" pitchFamily="18" charset="0"/>
            </a:endParaRPr>
          </a:p>
        </p:txBody>
      </p:sp>
      <p:sp>
        <p:nvSpPr>
          <p:cNvPr id="17413" name="Rectangle 5"/>
          <p:cNvSpPr>
            <a:spLocks noChangeArrowheads="1"/>
          </p:cNvSpPr>
          <p:nvPr/>
        </p:nvSpPr>
        <p:spPr bwMode="auto">
          <a:xfrm>
            <a:off x="1447800" y="1828800"/>
            <a:ext cx="4572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cs typeface="Times New Roman" pitchFamily="18" charset="0"/>
              </a:rPr>
              <a:t>including in </a:t>
            </a:r>
            <a:r>
              <a:rPr lang="en-US" altLang="en-US" sz="2800" u="sng">
                <a:cs typeface="Times New Roman" pitchFamily="18" charset="0"/>
              </a:rPr>
              <a:t>agriculture</a:t>
            </a:r>
            <a:r>
              <a:rPr lang="en-US" altLang="en-US" sz="2800">
                <a:cs typeface="Times New Roman" pitchFamily="18" charset="0"/>
              </a:rPr>
              <a:t>, </a:t>
            </a:r>
            <a:r>
              <a:rPr lang="en-US" altLang="en-US" sz="2800" u="sng">
                <a:cs typeface="Times New Roman" pitchFamily="18" charset="0"/>
              </a:rPr>
              <a:t>transportatio</a:t>
            </a:r>
            <a:r>
              <a:rPr lang="en-US" altLang="en-US" sz="2800">
                <a:cs typeface="Times New Roman" pitchFamily="18" charset="0"/>
              </a:rPr>
              <a:t>n, food </a:t>
            </a:r>
            <a:r>
              <a:rPr lang="en-US" altLang="en-US" sz="2800" u="sng">
                <a:cs typeface="Times New Roman" pitchFamily="18" charset="0"/>
              </a:rPr>
              <a:t>processing</a:t>
            </a:r>
            <a:r>
              <a:rPr lang="en-US" altLang="en-US" sz="2800">
                <a:cs typeface="Times New Roman" pitchFamily="18" charset="0"/>
              </a:rPr>
              <a:t>, wholesale and retail distribution and sale. </a:t>
            </a:r>
          </a:p>
        </p:txBody>
      </p:sp>
      <p:pic>
        <p:nvPicPr>
          <p:cNvPr id="17414" name="Picture 3" descr="http://2.bp.blogspot.com/_XsIC6_fIohw/ScuIqkG6IJI/AAAAAAAAAwA/lGO37xvsuhg/s320/pic_food_safe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7338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5" descr="http://www.mafoodsafetyeducation.info/images/fight_bac_puzzle_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295400"/>
            <a:ext cx="3733800"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7" descr="http://lancaster.unl.edu/food/Images/FoodSafety_3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724400"/>
            <a:ext cx="12954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9" descr="http://cdn.kvnf.org/wp-content/uploads/2010/12/foodsafet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4953000"/>
            <a:ext cx="14065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barn(inVertical)">
                                      <p:cBhvr>
                                        <p:cTn id="7"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D840930-CF62-46EA-8CDE-B7950CA68E57}" type="slidenum">
              <a:rPr lang="en-US"/>
              <a:pPr>
                <a:defRPr/>
              </a:pPr>
              <a:t>37</a:t>
            </a:fld>
            <a:endParaRPr lang="en-US" dirty="0"/>
          </a:p>
        </p:txBody>
      </p:sp>
      <p:sp>
        <p:nvSpPr>
          <p:cNvPr id="18436" name="Rectangle 1"/>
          <p:cNvSpPr>
            <a:spLocks noChangeArrowheads="1"/>
          </p:cNvSpPr>
          <p:nvPr/>
        </p:nvSpPr>
        <p:spPr bwMode="auto">
          <a:xfrm>
            <a:off x="1447800" y="2133600"/>
            <a:ext cx="71628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a:cs typeface="Times New Roman" pitchFamily="18" charset="0"/>
              </a:rPr>
              <a:t>including hazardous waste management, </a:t>
            </a:r>
            <a:r>
              <a:rPr lang="en-US" altLang="en-US" sz="2800" u="sng">
                <a:cs typeface="Times New Roman" pitchFamily="18" charset="0"/>
              </a:rPr>
              <a:t>contaminated site remediation</a:t>
            </a:r>
            <a:r>
              <a:rPr lang="en-US" altLang="en-US" sz="2800">
                <a:cs typeface="Times New Roman" pitchFamily="18" charset="0"/>
              </a:rPr>
              <a:t>, the </a:t>
            </a:r>
            <a:r>
              <a:rPr lang="en-US" altLang="en-US" sz="2800" u="sng">
                <a:cs typeface="Times New Roman" pitchFamily="18" charset="0"/>
              </a:rPr>
              <a:t>prevention of leaks from underground storage tanks </a:t>
            </a:r>
            <a:r>
              <a:rPr lang="en-US" altLang="en-US" sz="2800">
                <a:cs typeface="Times New Roman" pitchFamily="18" charset="0"/>
              </a:rPr>
              <a:t>and the </a:t>
            </a:r>
            <a:r>
              <a:rPr lang="en-US" altLang="en-US" sz="2800" u="sng">
                <a:cs typeface="Times New Roman" pitchFamily="18" charset="0"/>
              </a:rPr>
              <a:t>prevention of hazardous materials releases to the environment</a:t>
            </a:r>
            <a:r>
              <a:rPr lang="en-US" altLang="en-US" sz="2800">
                <a:cs typeface="Times New Roman" pitchFamily="18" charset="0"/>
              </a:rPr>
              <a:t> and responses to emergency situations resulting from such releases. </a:t>
            </a:r>
            <a:endParaRPr lang="en-US" altLang="en-US" sz="2800">
              <a:latin typeface="Arial" pitchFamily="34" charset="0"/>
              <a:cs typeface="Times New Roman" pitchFamily="18" charset="0"/>
            </a:endParaRPr>
          </a:p>
        </p:txBody>
      </p:sp>
      <p:sp>
        <p:nvSpPr>
          <p:cNvPr id="18437" name="Rectangle 1"/>
          <p:cNvSpPr>
            <a:spLocks noChangeArrowheads="1"/>
          </p:cNvSpPr>
          <p:nvPr/>
        </p:nvSpPr>
        <p:spPr bwMode="auto">
          <a:xfrm>
            <a:off x="1447800" y="1295400"/>
            <a:ext cx="5280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b="1">
                <a:cs typeface="Times New Roman" pitchFamily="18" charset="0"/>
              </a:rPr>
              <a:t>Hazardous materials management</a:t>
            </a:r>
            <a:endParaRPr lang="en-US" altLang="en-US" sz="2800">
              <a:latin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0E981C3-9A36-4DB9-AAE0-D7BA43346EFE}" type="slidenum">
              <a:rPr lang="en-US"/>
              <a:pPr>
                <a:defRPr/>
              </a:pPr>
              <a:t>38</a:t>
            </a:fld>
            <a:endParaRPr lang="en-US" dirty="0"/>
          </a:p>
        </p:txBody>
      </p:sp>
      <p:sp>
        <p:nvSpPr>
          <p:cNvPr id="19460" name="Rectangle 1"/>
          <p:cNvSpPr>
            <a:spLocks noChangeArrowheads="1"/>
          </p:cNvSpPr>
          <p:nvPr/>
        </p:nvSpPr>
        <p:spPr bwMode="auto">
          <a:xfrm>
            <a:off x="1371600" y="1649413"/>
            <a:ext cx="7467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Char char="•"/>
            </a:pPr>
            <a:r>
              <a:rPr lang="en-US" altLang="en-US" sz="2800" b="1">
                <a:cs typeface="Times New Roman" pitchFamily="18" charset="0"/>
              </a:rPr>
              <a:t>Housing</a:t>
            </a:r>
            <a:r>
              <a:rPr lang="en-US" altLang="en-US" sz="2800">
                <a:cs typeface="Times New Roman" pitchFamily="18" charset="0"/>
              </a:rPr>
              <a:t>, including substandard housing abatement </a:t>
            </a:r>
          </a:p>
          <a:p>
            <a:pPr>
              <a:spcBef>
                <a:spcPct val="0"/>
              </a:spcBef>
              <a:buFontTx/>
              <a:buChar char="•"/>
            </a:pPr>
            <a:r>
              <a:rPr lang="en-US" altLang="en-US" sz="2800" b="1">
                <a:cs typeface="Times New Roman" pitchFamily="18" charset="0"/>
              </a:rPr>
              <a:t>Childhood lead poisoning prevention</a:t>
            </a:r>
            <a:r>
              <a:rPr lang="en-US" altLang="en-US" sz="2800">
                <a:cs typeface="Times New Roman" pitchFamily="18" charset="0"/>
              </a:rPr>
              <a:t>.</a:t>
            </a:r>
          </a:p>
          <a:p>
            <a:pPr>
              <a:spcBef>
                <a:spcPct val="0"/>
              </a:spcBef>
              <a:buFontTx/>
              <a:buChar char="•"/>
            </a:pPr>
            <a:r>
              <a:rPr lang="en-US" altLang="en-US" sz="2800">
                <a:cs typeface="Times New Roman" pitchFamily="18" charset="0"/>
              </a:rPr>
              <a:t> </a:t>
            </a:r>
            <a:r>
              <a:rPr lang="en-US" altLang="en-US" sz="2800" b="1">
                <a:cs typeface="Times New Roman" pitchFamily="18" charset="0"/>
              </a:rPr>
              <a:t>Land use planning</a:t>
            </a:r>
            <a:r>
              <a:rPr lang="en-US" altLang="en-US" sz="2800">
                <a:cs typeface="Times New Roman" pitchFamily="18" charset="0"/>
              </a:rPr>
              <a:t>, including smart growth. </a:t>
            </a:r>
            <a:endParaRPr lang="en-US" altLang="en-US" sz="2800">
              <a:latin typeface="Arial" pitchFamily="34" charset="0"/>
              <a:cs typeface="Times New Roman" pitchFamily="18" charset="0"/>
            </a:endParaRPr>
          </a:p>
        </p:txBody>
      </p:sp>
      <p:pic>
        <p:nvPicPr>
          <p:cNvPr id="19461" name="Picture 3" descr="http://www.mississippi.org/assets/templates/mda/images/photo_nsp_housing.jpg"/>
          <p:cNvPicPr>
            <a:picLocks noChangeAspect="1" noChangeArrowheads="1"/>
          </p:cNvPicPr>
          <p:nvPr/>
        </p:nvPicPr>
        <p:blipFill>
          <a:blip r:embed="rId2">
            <a:extLst>
              <a:ext uri="{28A0092B-C50C-407E-A947-70E740481C1C}">
                <a14:useLocalDpi xmlns:a14="http://schemas.microsoft.com/office/drawing/2010/main" val="0"/>
              </a:ext>
            </a:extLst>
          </a:blip>
          <a:srcRect r="7082" b="10182"/>
          <a:stretch>
            <a:fillRect/>
          </a:stretch>
        </p:blipFill>
        <p:spPr bwMode="auto">
          <a:xfrm>
            <a:off x="5715000" y="3581400"/>
            <a:ext cx="31242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021E139E-60BF-41F6-8C23-E037DD8E760A}" type="slidenum">
              <a:rPr lang="en-US"/>
              <a:pPr>
                <a:defRPr/>
              </a:pPr>
              <a:t>39</a:t>
            </a:fld>
            <a:endParaRPr lang="en-US" dirty="0"/>
          </a:p>
        </p:txBody>
      </p:sp>
      <p:sp>
        <p:nvSpPr>
          <p:cNvPr id="20484" name="Rectangle 1"/>
          <p:cNvSpPr>
            <a:spLocks noChangeArrowheads="1"/>
          </p:cNvSpPr>
          <p:nvPr/>
        </p:nvSpPr>
        <p:spPr bwMode="auto">
          <a:xfrm>
            <a:off x="1295400" y="1219200"/>
            <a:ext cx="5715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a:cs typeface="Times New Roman" pitchFamily="18" charset="0"/>
              </a:rPr>
              <a:t>Liquid waste disposal</a:t>
            </a:r>
            <a:r>
              <a:rPr lang="en-US" altLang="en-US" sz="2800">
                <a:cs typeface="Times New Roman" pitchFamily="18" charset="0"/>
              </a:rPr>
              <a:t>, including city wastewater treatment plants and on-site waste water disposal systems, such as septic tank systems and chemical toilets. </a:t>
            </a:r>
            <a:endParaRPr lang="en-US" altLang="en-US" sz="2800">
              <a:latin typeface="Arial" pitchFamily="34" charset="0"/>
              <a:cs typeface="Times New Roman" pitchFamily="18" charset="0"/>
            </a:endParaRPr>
          </a:p>
        </p:txBody>
      </p:sp>
      <p:pic>
        <p:nvPicPr>
          <p:cNvPr id="20485" name="Picture 3" descr="http://www.durhamcountync.gov/departments/ceng/images/Utility_Division/Wastewater_Treatment_Plant-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076575"/>
            <a:ext cx="401955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1466850" y="2224088"/>
            <a:ext cx="72390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a:latin typeface="Arial" pitchFamily="34" charset="0"/>
            </a:endParaRPr>
          </a:p>
          <a:p>
            <a:pPr algn="ctr" eaLnBrk="1" hangingPunct="1">
              <a:spcBef>
                <a:spcPct val="0"/>
              </a:spcBef>
              <a:buFontTx/>
              <a:buNone/>
            </a:pPr>
            <a:r>
              <a:rPr lang="en-US" altLang="en-US">
                <a:latin typeface="Arial" pitchFamily="34" charset="0"/>
              </a:rPr>
              <a:t>"the science and art of </a:t>
            </a:r>
            <a:r>
              <a:rPr lang="en-US" altLang="en-US" u="sng">
                <a:latin typeface="Arial" pitchFamily="34" charset="0"/>
              </a:rPr>
              <a:t>preventing disease</a:t>
            </a:r>
            <a:r>
              <a:rPr lang="en-US" altLang="en-US">
                <a:latin typeface="Arial" pitchFamily="34" charset="0"/>
              </a:rPr>
              <a:t>, </a:t>
            </a:r>
            <a:r>
              <a:rPr lang="en-US" altLang="en-US" u="sng">
                <a:latin typeface="Arial" pitchFamily="34" charset="0"/>
              </a:rPr>
              <a:t>prolonging life </a:t>
            </a:r>
            <a:r>
              <a:rPr lang="en-US" altLang="en-US">
                <a:latin typeface="Arial" pitchFamily="34" charset="0"/>
              </a:rPr>
              <a:t>and </a:t>
            </a:r>
            <a:r>
              <a:rPr lang="en-US" altLang="en-US" u="sng">
                <a:latin typeface="Arial" pitchFamily="34" charset="0"/>
              </a:rPr>
              <a:t>promoting health </a:t>
            </a:r>
          </a:p>
          <a:p>
            <a:pPr algn="ctr" eaLnBrk="1" hangingPunct="1">
              <a:spcBef>
                <a:spcPct val="0"/>
              </a:spcBef>
              <a:buFontTx/>
              <a:buNone/>
            </a:pPr>
            <a:r>
              <a:rPr lang="en-US" altLang="en-US">
                <a:latin typeface="Arial" pitchFamily="34" charset="0"/>
              </a:rPr>
              <a:t>through the </a:t>
            </a:r>
            <a:r>
              <a:rPr lang="en-US" altLang="en-US">
                <a:solidFill>
                  <a:srgbClr val="FF0000"/>
                </a:solidFill>
                <a:latin typeface="Arial" pitchFamily="34" charset="0"/>
              </a:rPr>
              <a:t>organized efforts </a:t>
            </a:r>
            <a:r>
              <a:rPr lang="en-US" altLang="en-US">
                <a:latin typeface="Arial" pitchFamily="34" charset="0"/>
              </a:rPr>
              <a:t>and </a:t>
            </a:r>
            <a:r>
              <a:rPr lang="en-US" altLang="en-US">
                <a:solidFill>
                  <a:srgbClr val="FF0000"/>
                </a:solidFill>
                <a:latin typeface="Arial" pitchFamily="34" charset="0"/>
              </a:rPr>
              <a:t>informed choices of society</a:t>
            </a:r>
            <a:r>
              <a:rPr lang="en-US" altLang="en-US">
                <a:latin typeface="Arial" pitchFamily="34" charset="0"/>
              </a:rPr>
              <a:t>, </a:t>
            </a:r>
            <a:r>
              <a:rPr lang="en-US" altLang="en-US">
                <a:solidFill>
                  <a:srgbClr val="FF0000"/>
                </a:solidFill>
                <a:latin typeface="Arial" pitchFamily="34" charset="0"/>
              </a:rPr>
              <a:t>organizations</a:t>
            </a:r>
            <a:r>
              <a:rPr lang="en-US" altLang="en-US">
                <a:latin typeface="Arial" pitchFamily="34" charset="0"/>
              </a:rPr>
              <a:t>, </a:t>
            </a:r>
            <a:r>
              <a:rPr lang="en-US" altLang="en-US">
                <a:solidFill>
                  <a:srgbClr val="FF0000"/>
                </a:solidFill>
                <a:latin typeface="Arial" pitchFamily="34" charset="0"/>
              </a:rPr>
              <a:t>public and private, communities and individuals</a:t>
            </a:r>
            <a:r>
              <a:rPr lang="en-US" altLang="en-US">
                <a:latin typeface="Arial" pitchFamily="34" charset="0"/>
              </a:rPr>
              <a:t>. “</a:t>
            </a:r>
          </a:p>
        </p:txBody>
      </p:sp>
      <p:sp>
        <p:nvSpPr>
          <p:cNvPr id="7171" name="Rectangle 1"/>
          <p:cNvSpPr>
            <a:spLocks noChangeArrowheads="1"/>
          </p:cNvSpPr>
          <p:nvPr/>
        </p:nvSpPr>
        <p:spPr bwMode="auto">
          <a:xfrm>
            <a:off x="2286000" y="1524000"/>
            <a:ext cx="457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4000">
                <a:solidFill>
                  <a:srgbClr val="0070C0"/>
                </a:solidFill>
                <a:latin typeface="Arial" pitchFamily="34" charset="0"/>
              </a:rPr>
              <a:t>Public health </a:t>
            </a:r>
          </a:p>
          <a:p>
            <a:pPr algn="ctr" eaLnBrk="1" hangingPunct="1">
              <a:spcBef>
                <a:spcPct val="0"/>
              </a:spcBef>
              <a:buFontTx/>
              <a:buNone/>
            </a:pPr>
            <a:r>
              <a:rPr lang="en-US" altLang="en-US" sz="4000">
                <a:latin typeface="Arial" pitchFamily="34" charset="0"/>
              </a:rPr>
              <a:t>is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22464A8-D2CD-400C-BBA4-177B487EE811}" type="slidenum">
              <a:rPr lang="en-US"/>
              <a:pPr>
                <a:defRPr/>
              </a:pPr>
              <a:t>40</a:t>
            </a:fld>
            <a:endParaRPr lang="en-US" dirty="0"/>
          </a:p>
        </p:txBody>
      </p:sp>
      <p:sp>
        <p:nvSpPr>
          <p:cNvPr id="21508" name="Rectangle 1"/>
          <p:cNvSpPr>
            <a:spLocks noChangeArrowheads="1"/>
          </p:cNvSpPr>
          <p:nvPr/>
        </p:nvSpPr>
        <p:spPr bwMode="auto">
          <a:xfrm>
            <a:off x="1219200" y="1219200"/>
            <a:ext cx="6645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a:cs typeface="Times New Roman" pitchFamily="18" charset="0"/>
              </a:rPr>
              <a:t>Medical waste management </a:t>
            </a:r>
            <a:r>
              <a:rPr lang="en-US" altLang="en-US" sz="2800">
                <a:cs typeface="Times New Roman" pitchFamily="18" charset="0"/>
              </a:rPr>
              <a:t>and disposal. </a:t>
            </a:r>
            <a:endParaRPr lang="en-US" altLang="en-US" sz="2800">
              <a:latin typeface="Arial" pitchFamily="34" charset="0"/>
              <a:cs typeface="Times New Roman" pitchFamily="18" charset="0"/>
            </a:endParaRPr>
          </a:p>
        </p:txBody>
      </p:sp>
      <p:pic>
        <p:nvPicPr>
          <p:cNvPr id="21509" name="Picture 3" descr="http://shrewsbury.net/wp-content/uploads/2009/11/medical-was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095750"/>
            <a:ext cx="27717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5" descr="http://image.shutterstock.com/display_pic_with_logo/1109/1109,1109573662,3/stock-photo-clinical-waste-disposal-1811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752600"/>
            <a:ext cx="2867025"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arn(inVertical)">
                                      <p:cBhvr>
                                        <p:cTn id="7"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8D9C477-A1FC-4232-A91F-4A564D0E9DFB}" type="slidenum">
              <a:rPr lang="en-US"/>
              <a:pPr>
                <a:defRPr/>
              </a:pPr>
              <a:t>41</a:t>
            </a:fld>
            <a:endParaRPr lang="en-US" dirty="0"/>
          </a:p>
        </p:txBody>
      </p:sp>
      <p:sp>
        <p:nvSpPr>
          <p:cNvPr id="22532" name="Rectangle 1"/>
          <p:cNvSpPr>
            <a:spLocks noChangeArrowheads="1"/>
          </p:cNvSpPr>
          <p:nvPr/>
        </p:nvSpPr>
        <p:spPr bwMode="auto">
          <a:xfrm>
            <a:off x="1219200" y="1295400"/>
            <a:ext cx="6781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a:cs typeface="Times New Roman" pitchFamily="18" charset="0"/>
              </a:rPr>
              <a:t>Noise</a:t>
            </a:r>
            <a:r>
              <a:rPr lang="en-US" altLang="en-US" sz="2800">
                <a:cs typeface="Times New Roman" pitchFamily="18" charset="0"/>
              </a:rPr>
              <a:t> pollution control. </a:t>
            </a: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latin typeface="Arial" pitchFamily="34" charset="0"/>
              <a:cs typeface="Times New Roman" pitchFamily="18" charset="0"/>
            </a:endParaRPr>
          </a:p>
          <a:p>
            <a:pPr algn="justLow">
              <a:spcBef>
                <a:spcPct val="0"/>
              </a:spcBef>
              <a:buFontTx/>
              <a:buChar char="•"/>
            </a:pPr>
            <a:r>
              <a:rPr lang="en-US" altLang="en-US" sz="2800" b="1">
                <a:cs typeface="Times New Roman" pitchFamily="18" charset="0"/>
              </a:rPr>
              <a:t>Occupational health</a:t>
            </a:r>
            <a:r>
              <a:rPr lang="en-US" altLang="en-US" sz="2800">
                <a:cs typeface="Times New Roman" pitchFamily="18" charset="0"/>
              </a:rPr>
              <a:t> and </a:t>
            </a:r>
            <a:r>
              <a:rPr lang="en-US" altLang="en-US" sz="2800" b="1">
                <a:cs typeface="Times New Roman" pitchFamily="18" charset="0"/>
              </a:rPr>
              <a:t>industrial hygiene</a:t>
            </a:r>
            <a:r>
              <a:rPr lang="en-US" altLang="en-US" sz="2800">
                <a:cs typeface="Times New Roman" pitchFamily="18" charset="0"/>
              </a:rPr>
              <a:t>. </a:t>
            </a:r>
            <a:endParaRPr lang="en-US" altLang="en-US" sz="2800">
              <a:latin typeface="Arial" pitchFamily="34" charset="0"/>
            </a:endParaRPr>
          </a:p>
          <a:p>
            <a:pPr algn="justLow">
              <a:spcBef>
                <a:spcPct val="0"/>
              </a:spcBef>
              <a:buFontTx/>
              <a:buChar char="•"/>
            </a:pPr>
            <a:r>
              <a:rPr lang="en-US" altLang="en-US" sz="2800" b="1">
                <a:cs typeface="Times New Roman" pitchFamily="18" charset="0"/>
              </a:rPr>
              <a:t>Radiological health</a:t>
            </a:r>
            <a:r>
              <a:rPr lang="en-US" altLang="en-US" sz="2800">
                <a:cs typeface="Times New Roman" pitchFamily="18" charset="0"/>
              </a:rPr>
              <a:t>, including exposure to ionizing radiation from X-rays or radioactive isotopes. </a:t>
            </a:r>
            <a:endParaRPr lang="en-US" altLang="en-US" sz="2800">
              <a:latin typeface="Arial" pitchFamily="34" charset="0"/>
            </a:endParaRPr>
          </a:p>
        </p:txBody>
      </p:sp>
      <p:pic>
        <p:nvPicPr>
          <p:cNvPr id="22533" name="Picture 3" descr="http://www.stuffintheair.com/images/air-and-noise-pollution-control-213030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425" y="1219200"/>
            <a:ext cx="26574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A6DAF54-E0E5-46AC-8980-CDEDFFB53A68}" type="slidenum">
              <a:rPr lang="en-US"/>
              <a:pPr>
                <a:defRPr/>
              </a:pPr>
              <a:t>42</a:t>
            </a:fld>
            <a:endParaRPr lang="en-US" dirty="0"/>
          </a:p>
        </p:txBody>
      </p:sp>
      <p:sp>
        <p:nvSpPr>
          <p:cNvPr id="23556" name="Rectangle 1"/>
          <p:cNvSpPr>
            <a:spLocks noChangeArrowheads="1"/>
          </p:cNvSpPr>
          <p:nvPr/>
        </p:nvSpPr>
        <p:spPr bwMode="auto">
          <a:xfrm>
            <a:off x="1295400" y="1219200"/>
            <a:ext cx="7010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a:cs typeface="Times New Roman" pitchFamily="18" charset="0"/>
              </a:rPr>
              <a:t>Recreational water illness prevention</a:t>
            </a:r>
            <a:r>
              <a:rPr lang="en-US" altLang="en-US" sz="2800">
                <a:cs typeface="Times New Roman" pitchFamily="18" charset="0"/>
              </a:rPr>
              <a:t>, including from swimming pools, spas and ocean and freshwater bathing places. </a:t>
            </a:r>
            <a:endParaRPr lang="en-US" altLang="en-US" sz="2800">
              <a:latin typeface="Arial" pitchFamily="34" charset="0"/>
              <a:cs typeface="Times New Roman" pitchFamily="18" charset="0"/>
            </a:endParaRPr>
          </a:p>
        </p:txBody>
      </p:sp>
      <p:pic>
        <p:nvPicPr>
          <p:cNvPr id="23557" name="Picture 3" descr="http://www.abovepools.net/wp-content/uploads/2010/11/swimming-poo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1188" y="2819400"/>
            <a:ext cx="4322762"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http://cdn0.wn.com/vp/i/9c/d75f0fa52291b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5146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CBF382EA-F5F7-4E59-A187-AFBDC6185E2F}" type="slidenum">
              <a:rPr lang="en-US"/>
              <a:pPr>
                <a:defRPr/>
              </a:pPr>
              <a:t>43</a:t>
            </a:fld>
            <a:endParaRPr lang="en-US" dirty="0"/>
          </a:p>
        </p:txBody>
      </p:sp>
      <p:sp>
        <p:nvSpPr>
          <p:cNvPr id="24581" name="Rectangle 1"/>
          <p:cNvSpPr>
            <a:spLocks noChangeArrowheads="1"/>
          </p:cNvSpPr>
          <p:nvPr/>
        </p:nvSpPr>
        <p:spPr bwMode="auto">
          <a:xfrm>
            <a:off x="1295400" y="1187450"/>
            <a:ext cx="426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a:cs typeface="Times New Roman" pitchFamily="18" charset="0"/>
              </a:rPr>
              <a:t>Safe drinking water. </a:t>
            </a:r>
            <a:endParaRPr lang="en-US" altLang="en-US" sz="2800">
              <a:latin typeface="Arial" pitchFamily="34" charset="0"/>
              <a:cs typeface="Times New Roman" pitchFamily="18" charset="0"/>
            </a:endParaRPr>
          </a:p>
        </p:txBody>
      </p:sp>
      <p:pic>
        <p:nvPicPr>
          <p:cNvPr id="24582" name="Picture 3" descr="http://www.climatechangeconnection.org/impacts/images/DrinkingWa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24000"/>
            <a:ext cx="40386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barn(inVertical)">
                                      <p:cBhvr>
                                        <p:cTn id="7"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99AF669-4AC2-4D4E-B6E8-3A086C939C2B}" type="slidenum">
              <a:rPr lang="en-US"/>
              <a:pPr>
                <a:defRPr/>
              </a:pPr>
              <a:t>44</a:t>
            </a:fld>
            <a:endParaRPr lang="en-US" dirty="0"/>
          </a:p>
        </p:txBody>
      </p:sp>
      <p:sp>
        <p:nvSpPr>
          <p:cNvPr id="25604" name="Rectangle 5"/>
          <p:cNvSpPr>
            <a:spLocks noChangeArrowheads="1"/>
          </p:cNvSpPr>
          <p:nvPr/>
        </p:nvSpPr>
        <p:spPr bwMode="auto">
          <a:xfrm>
            <a:off x="1219200" y="1143000"/>
            <a:ext cx="5867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b="1"/>
              <a:t>Solid waste management</a:t>
            </a:r>
            <a:r>
              <a:rPr lang="en-US" altLang="en-US" sz="2800"/>
              <a:t>, including landfills, recycling facilities, composting and solid waste transfer stations</a:t>
            </a:r>
          </a:p>
        </p:txBody>
      </p:sp>
      <p:pic>
        <p:nvPicPr>
          <p:cNvPr id="25605" name="Picture 2" descr="http://www.interfacelogic.com/images/solid_waste_management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438400"/>
            <a:ext cx="333375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4" descr="http://www.co.fresno.ca.us/uploadedImages/Departments/Public_Works_and_Planning/recycl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667000"/>
            <a:ext cx="403860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barn(inVertical)">
                                      <p:cBhvr>
                                        <p:cTn id="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44F3CDE-C29D-4EFB-B330-E488D6356D08}" type="slidenum">
              <a:rPr lang="en-US"/>
              <a:pPr>
                <a:defRPr/>
              </a:pPr>
              <a:t>45</a:t>
            </a:fld>
            <a:endParaRPr lang="en-US" dirty="0"/>
          </a:p>
        </p:txBody>
      </p:sp>
      <p:sp>
        <p:nvSpPr>
          <p:cNvPr id="26628" name="Rectangle 1"/>
          <p:cNvSpPr>
            <a:spLocks noChangeArrowheads="1"/>
          </p:cNvSpPr>
          <p:nvPr/>
        </p:nvSpPr>
        <p:spPr bwMode="auto">
          <a:xfrm>
            <a:off x="1447800" y="1865313"/>
            <a:ext cx="7239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a:cs typeface="Times New Roman" pitchFamily="18" charset="0"/>
              </a:rPr>
              <a:t>Toxic chemical exposure</a:t>
            </a:r>
            <a:r>
              <a:rPr lang="en-US" altLang="en-US" sz="2800">
                <a:cs typeface="Times New Roman" pitchFamily="18" charset="0"/>
              </a:rPr>
              <a:t> whether in consumer products, housing, workplaces</a:t>
            </a:r>
            <a:r>
              <a:rPr lang="en-US" altLang="en-US" sz="2800" u="sng">
                <a:solidFill>
                  <a:srgbClr val="FF0000"/>
                </a:solidFill>
                <a:cs typeface="Times New Roman" pitchFamily="18" charset="0"/>
              </a:rPr>
              <a:t>, air, water or soil</a:t>
            </a:r>
            <a:r>
              <a:rPr lang="en-US" altLang="en-US" sz="2800">
                <a:cs typeface="Times New Roman" pitchFamily="18" charset="0"/>
              </a:rPr>
              <a:t>. </a:t>
            </a: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None/>
            </a:pPr>
            <a:endParaRPr lang="en-US" altLang="en-US" sz="2800">
              <a:latin typeface="Arial" pitchFamily="34" charset="0"/>
              <a:cs typeface="Times New Roman" pitchFamily="18" charset="0"/>
            </a:endParaRPr>
          </a:p>
        </p:txBody>
      </p:sp>
      <p:pic>
        <p:nvPicPr>
          <p:cNvPr id="26629" name="Picture 3" descr="http://www.networlddirectory.com/images/blogs/11-2008/air-pollution-78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450" y="3048000"/>
            <a:ext cx="29051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1219200" y="1630363"/>
            <a:ext cx="7620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Wingdings" pitchFamily="2" charset="2"/>
              <a:buChar char="Ø"/>
            </a:pPr>
            <a:r>
              <a:rPr lang="en-US" altLang="en-US" sz="2000" u="sng">
                <a:latin typeface="Arial" pitchFamily="34" charset="0"/>
              </a:rPr>
              <a:t>Paints</a:t>
            </a:r>
            <a:r>
              <a:rPr lang="en-US" altLang="en-US" sz="2000">
                <a:latin typeface="Arial" pitchFamily="34" charset="0"/>
              </a:rPr>
              <a:t> and solvents</a:t>
            </a:r>
          </a:p>
          <a:p>
            <a:pPr eaLnBrk="1" hangingPunct="1">
              <a:spcBef>
                <a:spcPct val="0"/>
              </a:spcBef>
              <a:buFont typeface="Wingdings" pitchFamily="2" charset="2"/>
              <a:buChar char="Ø"/>
            </a:pPr>
            <a:r>
              <a:rPr lang="en-US" altLang="en-US" sz="2000">
                <a:latin typeface="Arial" pitchFamily="34" charset="0"/>
              </a:rPr>
              <a:t>Automotive wastes (used </a:t>
            </a:r>
            <a:r>
              <a:rPr lang="en-US" altLang="en-US" sz="2000" u="sng">
                <a:latin typeface="Arial" pitchFamily="34" charset="0"/>
              </a:rPr>
              <a:t>motor</a:t>
            </a:r>
            <a:r>
              <a:rPr lang="en-US" altLang="en-US" sz="2000">
                <a:latin typeface="Arial" pitchFamily="34" charset="0"/>
              </a:rPr>
              <a:t> oil, antifreeze, etc.)</a:t>
            </a:r>
          </a:p>
          <a:p>
            <a:pPr eaLnBrk="1" hangingPunct="1">
              <a:spcBef>
                <a:spcPct val="0"/>
              </a:spcBef>
              <a:buFont typeface="Wingdings" pitchFamily="2" charset="2"/>
              <a:buChar char="Ø"/>
            </a:pPr>
            <a:r>
              <a:rPr lang="en-US" altLang="en-US" sz="2000" u="sng">
                <a:latin typeface="Arial" pitchFamily="34" charset="0"/>
              </a:rPr>
              <a:t>Pesticides</a:t>
            </a:r>
            <a:r>
              <a:rPr lang="en-US" altLang="en-US" sz="2000">
                <a:latin typeface="Arial" pitchFamily="34" charset="0"/>
              </a:rPr>
              <a:t> (insecticides, herbicides, fungicides, etc.)</a:t>
            </a:r>
          </a:p>
          <a:p>
            <a:pPr eaLnBrk="1" hangingPunct="1">
              <a:spcBef>
                <a:spcPct val="0"/>
              </a:spcBef>
              <a:buFont typeface="Wingdings" pitchFamily="2" charset="2"/>
              <a:buChar char="Ø"/>
            </a:pPr>
            <a:r>
              <a:rPr lang="en-US" altLang="en-US" sz="2000" u="sng">
                <a:latin typeface="Arial" pitchFamily="34" charset="0"/>
              </a:rPr>
              <a:t>Mercury-containing</a:t>
            </a:r>
            <a:r>
              <a:rPr lang="en-US" altLang="en-US" sz="2000">
                <a:latin typeface="Arial" pitchFamily="34" charset="0"/>
              </a:rPr>
              <a:t> wastes (thermometers, switches, fluorescent lighting, etc.)</a:t>
            </a:r>
          </a:p>
          <a:p>
            <a:pPr eaLnBrk="1" hangingPunct="1">
              <a:spcBef>
                <a:spcPct val="0"/>
              </a:spcBef>
              <a:buFont typeface="Wingdings" pitchFamily="2" charset="2"/>
              <a:buChar char="Ø"/>
            </a:pPr>
            <a:r>
              <a:rPr lang="en-US" altLang="en-US" sz="2000" u="sng">
                <a:latin typeface="Arial" pitchFamily="34" charset="0"/>
              </a:rPr>
              <a:t>Electronics</a:t>
            </a:r>
            <a:r>
              <a:rPr lang="en-US" altLang="en-US" sz="2000">
                <a:latin typeface="Arial" pitchFamily="34" charset="0"/>
              </a:rPr>
              <a:t> (computers, televisions, cell phones)</a:t>
            </a:r>
          </a:p>
          <a:p>
            <a:pPr eaLnBrk="1" hangingPunct="1">
              <a:spcBef>
                <a:spcPct val="0"/>
              </a:spcBef>
              <a:buFont typeface="Wingdings" pitchFamily="2" charset="2"/>
              <a:buChar char="Ø"/>
            </a:pPr>
            <a:r>
              <a:rPr lang="en-US" altLang="en-US" sz="2000" u="sng">
                <a:latin typeface="Arial" pitchFamily="34" charset="0"/>
              </a:rPr>
              <a:t>Aerosols</a:t>
            </a:r>
            <a:r>
              <a:rPr lang="en-US" altLang="en-US" sz="2000">
                <a:latin typeface="Arial" pitchFamily="34" charset="0"/>
              </a:rPr>
              <a:t> / Propane cylinders</a:t>
            </a:r>
          </a:p>
          <a:p>
            <a:pPr eaLnBrk="1" hangingPunct="1">
              <a:spcBef>
                <a:spcPct val="0"/>
              </a:spcBef>
              <a:buFont typeface="Wingdings" pitchFamily="2" charset="2"/>
              <a:buChar char="Ø"/>
            </a:pPr>
            <a:r>
              <a:rPr lang="en-US" altLang="en-US" sz="2000" u="sng">
                <a:latin typeface="Arial" pitchFamily="34" charset="0"/>
              </a:rPr>
              <a:t>Cleaning agents</a:t>
            </a:r>
          </a:p>
          <a:p>
            <a:pPr eaLnBrk="1" hangingPunct="1">
              <a:spcBef>
                <a:spcPct val="0"/>
              </a:spcBef>
              <a:buFont typeface="Wingdings" pitchFamily="2" charset="2"/>
              <a:buChar char="Ø"/>
            </a:pPr>
            <a:r>
              <a:rPr lang="en-US" altLang="en-US" sz="2000" u="sng">
                <a:latin typeface="Arial" pitchFamily="34" charset="0"/>
              </a:rPr>
              <a:t>Refrigerant</a:t>
            </a:r>
            <a:r>
              <a:rPr lang="en-US" altLang="en-US" sz="2000">
                <a:latin typeface="Arial" pitchFamily="34" charset="0"/>
              </a:rPr>
              <a:t> -containing appliances</a:t>
            </a:r>
          </a:p>
          <a:p>
            <a:pPr eaLnBrk="1" hangingPunct="1">
              <a:spcBef>
                <a:spcPct val="0"/>
              </a:spcBef>
              <a:buFont typeface="Wingdings" pitchFamily="2" charset="2"/>
              <a:buChar char="Ø"/>
            </a:pPr>
            <a:r>
              <a:rPr lang="en-US" altLang="en-US" sz="2000">
                <a:latin typeface="Arial" pitchFamily="34" charset="0"/>
              </a:rPr>
              <a:t>Some specialty </a:t>
            </a:r>
            <a:r>
              <a:rPr lang="en-US" altLang="en-US" sz="2000" u="sng">
                <a:latin typeface="Arial" pitchFamily="34" charset="0"/>
              </a:rPr>
              <a:t>Batteries</a:t>
            </a:r>
            <a:r>
              <a:rPr lang="en-US" altLang="en-US" sz="2000">
                <a:latin typeface="Arial" pitchFamily="34" charset="0"/>
              </a:rPr>
              <a:t> (e.g. lithium, nickel cadmium, or button cell batteries)</a:t>
            </a:r>
            <a:endParaRPr lang="en-US" altLang="en-US" sz="2000" u="sng">
              <a:latin typeface="Arial" pitchFamily="34" charset="0"/>
            </a:endParaRPr>
          </a:p>
          <a:p>
            <a:pPr eaLnBrk="1" hangingPunct="1">
              <a:spcBef>
                <a:spcPct val="0"/>
              </a:spcBef>
              <a:buFont typeface="Wingdings" pitchFamily="2" charset="2"/>
              <a:buChar char="Ø"/>
            </a:pPr>
            <a:r>
              <a:rPr lang="en-US" altLang="en-US" sz="2000" u="sng">
                <a:latin typeface="Arial" pitchFamily="34" charset="0"/>
              </a:rPr>
              <a:t>Radioactive waste </a:t>
            </a:r>
            <a:r>
              <a:rPr lang="en-US" altLang="en-US" sz="2000">
                <a:latin typeface="Arial" pitchFamily="34" charset="0"/>
              </a:rPr>
              <a:t>(some home </a:t>
            </a:r>
            <a:r>
              <a:rPr lang="en-US" altLang="en-US" sz="2000" u="sng">
                <a:latin typeface="Arial" pitchFamily="34" charset="0"/>
              </a:rPr>
              <a:t>smoke detectors</a:t>
            </a:r>
            <a:r>
              <a:rPr lang="en-US" altLang="en-US" sz="2000">
                <a:latin typeface="Arial" pitchFamily="34" charset="0"/>
              </a:rPr>
              <a:t> are classified as radioactive waste because they contain very small amounts of a radioactive isotope of americium).</a:t>
            </a:r>
          </a:p>
        </p:txBody>
      </p:sp>
      <p:sp>
        <p:nvSpPr>
          <p:cNvPr id="27651" name="Rectangle 2"/>
          <p:cNvSpPr>
            <a:spLocks noChangeArrowheads="1"/>
          </p:cNvSpPr>
          <p:nvPr/>
        </p:nvSpPr>
        <p:spPr bwMode="auto">
          <a:xfrm>
            <a:off x="1371600" y="1185863"/>
            <a:ext cx="5791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a:latin typeface="Arial" pitchFamily="34" charset="0"/>
              </a:rPr>
              <a:t>Household Hazardous Waste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arn(inVertical)">
                                      <p:cBhvr>
                                        <p:cTn id="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D73C001-66EE-4E84-9C1E-FA31A0EC14F2}" type="slidenum">
              <a:rPr lang="en-US"/>
              <a:pPr>
                <a:defRPr/>
              </a:pPr>
              <a:t>47</a:t>
            </a:fld>
            <a:endParaRPr lang="en-US" dirty="0"/>
          </a:p>
        </p:txBody>
      </p:sp>
      <p:sp>
        <p:nvSpPr>
          <p:cNvPr id="45060"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pic>
        <p:nvPicPr>
          <p:cNvPr id="45061" name="Picture 2" descr="bdgt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1828800"/>
            <a:ext cx="57975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Rectangle 3"/>
          <p:cNvSpPr>
            <a:spLocks noChangeArrowheads="1"/>
          </p:cNvSpPr>
          <p:nvPr/>
        </p:nvSpPr>
        <p:spPr bwMode="auto">
          <a:xfrm>
            <a:off x="1371600" y="1219200"/>
            <a:ext cx="510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dirty="0">
                <a:cs typeface="Times New Roman" pitchFamily="18" charset="0"/>
              </a:rPr>
              <a:t>WATER POLLUTION </a:t>
            </a:r>
            <a:endParaRPr lang="en-US" altLang="en-US" sz="2800" dirty="0">
              <a:latin typeface="Arial" pitchFamily="34"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F5D7A38F-A69C-4E0C-B767-4EDE86CFD21C}" type="slidenum">
              <a:rPr lang="en-US"/>
              <a:pPr>
                <a:defRPr/>
              </a:pPr>
              <a:t>48</a:t>
            </a:fld>
            <a:endParaRPr lang="en-US" dirty="0"/>
          </a:p>
        </p:txBody>
      </p:sp>
      <p:pic>
        <p:nvPicPr>
          <p:cNvPr id="46084" name="Picture 5" descr="watercycle3"/>
          <p:cNvPicPr>
            <a:picLocks noChangeAspect="1" noChangeArrowheads="1"/>
          </p:cNvPicPr>
          <p:nvPr/>
        </p:nvPicPr>
        <p:blipFill>
          <a:blip r:embed="rId2">
            <a:clrChange>
              <a:clrFrom>
                <a:srgbClr val="F7FFFF"/>
              </a:clrFrom>
              <a:clrTo>
                <a:srgbClr val="F7FFFF">
                  <a:alpha val="0"/>
                </a:srgbClr>
              </a:clrTo>
            </a:clrChange>
            <a:extLst>
              <a:ext uri="{28A0092B-C50C-407E-A947-70E740481C1C}">
                <a14:useLocalDpi xmlns:a14="http://schemas.microsoft.com/office/drawing/2010/main" val="0"/>
              </a:ext>
            </a:extLst>
          </a:blip>
          <a:srcRect t="14189"/>
          <a:stretch>
            <a:fillRect/>
          </a:stretch>
        </p:blipFill>
        <p:spPr bwMode="auto">
          <a:xfrm>
            <a:off x="4876800" y="1219200"/>
            <a:ext cx="394652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1"/>
          <p:cNvSpPr>
            <a:spLocks noChangeArrowheads="1"/>
          </p:cNvSpPr>
          <p:nvPr/>
        </p:nvSpPr>
        <p:spPr bwMode="auto">
          <a:xfrm>
            <a:off x="1447800" y="3352800"/>
            <a:ext cx="4953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tabLst>
                <a:tab pos="457200" algn="l"/>
              </a:tabLst>
              <a:defRPr sz="3200">
                <a:solidFill>
                  <a:schemeClr val="tx1"/>
                </a:solidFill>
                <a:latin typeface="Calibri" pitchFamily="34" charset="0"/>
              </a:defRPr>
            </a:lvl1pPr>
            <a:lvl2pPr marL="742950" indent="-285750" eaLnBrk="0" hangingPunct="0">
              <a:spcBef>
                <a:spcPct val="20000"/>
              </a:spcBef>
              <a:buFont typeface="Arial" pitchFamily="34" charset="0"/>
              <a:buChar char="–"/>
              <a:tabLst>
                <a:tab pos="457200" algn="l"/>
              </a:tabLst>
              <a:defRPr sz="2800">
                <a:solidFill>
                  <a:schemeClr val="tx1"/>
                </a:solidFill>
                <a:latin typeface="Calibri" pitchFamily="34" charset="0"/>
              </a:defRPr>
            </a:lvl2pPr>
            <a:lvl3pPr marL="1143000" indent="-228600" eaLnBrk="0" hangingPunct="0">
              <a:spcBef>
                <a:spcPct val="20000"/>
              </a:spcBef>
              <a:buFont typeface="Arial" pitchFamily="34" charset="0"/>
              <a:buChar char="•"/>
              <a:tabLst>
                <a:tab pos="457200" algn="l"/>
              </a:tabLst>
              <a:defRPr sz="2400">
                <a:solidFill>
                  <a:schemeClr val="tx1"/>
                </a:solidFill>
                <a:latin typeface="Calibri" pitchFamily="34" charset="0"/>
              </a:defRPr>
            </a:lvl3pPr>
            <a:lvl4pPr marL="1600200" indent="-228600" eaLnBrk="0" hangingPunct="0">
              <a:spcBef>
                <a:spcPct val="20000"/>
              </a:spcBef>
              <a:buFont typeface="Arial" pitchFamily="34" charset="0"/>
              <a:buChar char="–"/>
              <a:tabLst>
                <a:tab pos="457200" algn="l"/>
              </a:tabLst>
              <a:defRPr sz="2000">
                <a:solidFill>
                  <a:schemeClr val="tx1"/>
                </a:solidFill>
                <a:latin typeface="Calibri" pitchFamily="34" charset="0"/>
              </a:defRPr>
            </a:lvl4pPr>
            <a:lvl5pPr marL="2057400" indent="-228600" eaLnBrk="0" hangingPunct="0">
              <a:spcBef>
                <a:spcPct val="20000"/>
              </a:spcBef>
              <a:buFont typeface="Arial" pitchFamily="34" charset="0"/>
              <a:buChar char="»"/>
              <a:tabLst>
                <a:tab pos="4572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4572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4572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4572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457200" algn="l"/>
              </a:tabLst>
              <a:defRPr sz="2000">
                <a:solidFill>
                  <a:schemeClr val="tx1"/>
                </a:solidFill>
                <a:latin typeface="Calibri" pitchFamily="34" charset="0"/>
              </a:defRPr>
            </a:lvl9pPr>
          </a:lstStyle>
          <a:p>
            <a:pPr algn="justLow" eaLnBrk="1" hangingPunct="1">
              <a:spcBef>
                <a:spcPct val="0"/>
              </a:spcBef>
              <a:buFontTx/>
              <a:buChar char="•"/>
            </a:pPr>
            <a:r>
              <a:rPr lang="en-US" altLang="en-US" sz="2800">
                <a:cs typeface="Times New Roman" pitchFamily="18" charset="0"/>
              </a:rPr>
              <a:t>Evaporation and Transpiration</a:t>
            </a:r>
            <a:endParaRPr lang="en-US" altLang="en-US" sz="2800">
              <a:latin typeface="Arial" pitchFamily="34" charset="0"/>
              <a:cs typeface="Times New Roman" pitchFamily="18" charset="0"/>
            </a:endParaRPr>
          </a:p>
          <a:p>
            <a:pPr algn="justLow">
              <a:spcBef>
                <a:spcPct val="0"/>
              </a:spcBef>
              <a:buFontTx/>
              <a:buChar char="•"/>
            </a:pPr>
            <a:r>
              <a:rPr lang="en-US" altLang="en-US" sz="2800">
                <a:cs typeface="Times New Roman" pitchFamily="18" charset="0"/>
              </a:rPr>
              <a:t>Condensation and Precipitation</a:t>
            </a:r>
            <a:endParaRPr lang="en-US" altLang="en-US" sz="2800">
              <a:latin typeface="Arial" pitchFamily="34" charset="0"/>
            </a:endParaRPr>
          </a:p>
          <a:p>
            <a:pPr algn="justLow">
              <a:spcBef>
                <a:spcPct val="0"/>
              </a:spcBef>
              <a:buFontTx/>
              <a:buChar char="•"/>
            </a:pPr>
            <a:r>
              <a:rPr lang="en-US" altLang="en-US" sz="2800">
                <a:cs typeface="Times New Roman" pitchFamily="18" charset="0"/>
              </a:rPr>
              <a:t>Runoff and infiltration</a:t>
            </a:r>
            <a:endParaRPr lang="en-US" altLang="en-US" sz="2800">
              <a:latin typeface="Arial" pitchFamily="34" charset="0"/>
            </a:endParaRPr>
          </a:p>
          <a:p>
            <a:pPr algn="justLow">
              <a:spcBef>
                <a:spcPct val="0"/>
              </a:spcBef>
              <a:buFontTx/>
              <a:buChar char="•"/>
            </a:pPr>
            <a:r>
              <a:rPr lang="en-US" altLang="en-US" sz="2800">
                <a:cs typeface="Times New Roman" pitchFamily="18" charset="0"/>
              </a:rPr>
              <a:t>Streams</a:t>
            </a:r>
            <a:endParaRPr lang="en-US" altLang="en-US" sz="2800">
              <a:latin typeface="Arial" pitchFamily="34" charset="0"/>
            </a:endParaRPr>
          </a:p>
          <a:p>
            <a:pPr algn="justLow">
              <a:spcBef>
                <a:spcPct val="0"/>
              </a:spcBef>
              <a:buFontTx/>
              <a:buChar char="•"/>
            </a:pPr>
            <a:r>
              <a:rPr lang="en-US" altLang="en-US" sz="2800">
                <a:cs typeface="Times New Roman" pitchFamily="18" charset="0"/>
              </a:rPr>
              <a:t>Groundwater – held in aquifers</a:t>
            </a:r>
            <a:endParaRPr lang="en-US" altLang="en-US" sz="2800">
              <a:latin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32781AE8-2846-4BAC-B110-C43BD0CA4808}" type="slidenum">
              <a:rPr lang="en-US"/>
              <a:pPr>
                <a:defRPr/>
              </a:pPr>
              <a:t>49</a:t>
            </a:fld>
            <a:endParaRPr lang="en-US" dirty="0"/>
          </a:p>
        </p:txBody>
      </p:sp>
      <p:sp>
        <p:nvSpPr>
          <p:cNvPr id="47108" name="Rectangle 1"/>
          <p:cNvSpPr>
            <a:spLocks noChangeArrowheads="1"/>
          </p:cNvSpPr>
          <p:nvPr/>
        </p:nvSpPr>
        <p:spPr bwMode="auto">
          <a:xfrm>
            <a:off x="1447800" y="1447800"/>
            <a:ext cx="7315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cs typeface="Times New Roman" pitchFamily="18" charset="0"/>
              </a:rPr>
              <a:t>Sources of Pollution &amp; Causes of Contamination</a:t>
            </a:r>
            <a:endParaRPr lang="en-US" altLang="en-US" sz="2800">
              <a:latin typeface="Arial" pitchFamily="34" charset="0"/>
              <a:cs typeface="Times New Roman" pitchFamily="18" charset="0"/>
            </a:endParaRPr>
          </a:p>
          <a:p>
            <a:pPr lvl="1">
              <a:spcBef>
                <a:spcPct val="0"/>
              </a:spcBef>
              <a:buFont typeface="Wingdings" pitchFamily="2" charset="2"/>
              <a:buChar char=""/>
            </a:pPr>
            <a:r>
              <a:rPr lang="en-US" altLang="en-US">
                <a:cs typeface="Times New Roman" pitchFamily="18" charset="0"/>
              </a:rPr>
              <a:t>Improper Waste Disposal</a:t>
            </a:r>
            <a:endParaRPr lang="en-US" altLang="en-US">
              <a:latin typeface="Arial" pitchFamily="34" charset="0"/>
            </a:endParaRPr>
          </a:p>
          <a:p>
            <a:pPr lvl="1">
              <a:spcBef>
                <a:spcPct val="0"/>
              </a:spcBef>
              <a:buFont typeface="Wingdings" pitchFamily="2" charset="2"/>
              <a:buChar char=""/>
            </a:pPr>
            <a:r>
              <a:rPr lang="en-US" altLang="en-US">
                <a:cs typeface="Times New Roman" pitchFamily="18" charset="0"/>
              </a:rPr>
              <a:t>Improper Well Construction</a:t>
            </a:r>
            <a:endParaRPr lang="en-US" altLang="en-US">
              <a:latin typeface="Arial" pitchFamily="34" charset="0"/>
            </a:endParaRPr>
          </a:p>
          <a:p>
            <a:pPr lvl="1">
              <a:spcBef>
                <a:spcPct val="0"/>
              </a:spcBef>
              <a:buFont typeface="Wingdings" pitchFamily="2" charset="2"/>
              <a:buChar char=""/>
            </a:pPr>
            <a:r>
              <a:rPr lang="en-US" altLang="en-US">
                <a:cs typeface="Times New Roman" pitchFamily="18" charset="0"/>
              </a:rPr>
              <a:t>Poor Site Selection</a:t>
            </a:r>
            <a:endParaRPr lang="en-US" altLang="en-US">
              <a:latin typeface="Arial" pitchFamily="34" charset="0"/>
            </a:endParaRPr>
          </a:p>
          <a:p>
            <a:pPr lvl="1">
              <a:spcBef>
                <a:spcPct val="0"/>
              </a:spcBef>
              <a:buFont typeface="Wingdings" pitchFamily="2" charset="2"/>
              <a:buChar char=""/>
            </a:pPr>
            <a:r>
              <a:rPr lang="en-US" altLang="en-US">
                <a:cs typeface="Times New Roman" pitchFamily="18" charset="0"/>
              </a:rPr>
              <a:t>Wells Not Properly Abandoned</a:t>
            </a:r>
            <a:endParaRPr lang="en-US" altLang="en-US">
              <a:latin typeface="Arial" pitchFamily="34" charset="0"/>
            </a:endParaRPr>
          </a:p>
          <a:p>
            <a:pPr lvl="1">
              <a:spcBef>
                <a:spcPct val="0"/>
              </a:spcBef>
              <a:buFont typeface="Wingdings" pitchFamily="2" charset="2"/>
              <a:buChar char=""/>
            </a:pPr>
            <a:r>
              <a:rPr lang="en-US" altLang="en-US">
                <a:cs typeface="Times New Roman" pitchFamily="18" charset="0"/>
              </a:rPr>
              <a:t>Improper Waste Storage</a:t>
            </a:r>
            <a:endParaRPr lang="en-US" altLang="en-US">
              <a:latin typeface="Arial" pitchFamily="34" charset="0"/>
            </a:endParaRPr>
          </a:p>
          <a:p>
            <a:pPr lvl="1">
              <a:spcBef>
                <a:spcPct val="0"/>
              </a:spcBef>
              <a:buFont typeface="Wingdings" pitchFamily="2" charset="2"/>
              <a:buChar char=""/>
            </a:pPr>
            <a:r>
              <a:rPr lang="en-US" altLang="en-US">
                <a:cs typeface="Times New Roman" pitchFamily="18" charset="0"/>
              </a:rPr>
              <a:t>Lack of Information on Hazardous Sites or Activities</a:t>
            </a:r>
            <a:endParaRPr lang="en-US" altLang="en-US">
              <a:latin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331B678-A7A7-4FBB-80AB-F1C1D862CF69}" type="slidenum">
              <a:rPr lang="en-US"/>
              <a:pPr>
                <a:defRPr/>
              </a:pPr>
              <a:t>5</a:t>
            </a:fld>
            <a:endParaRPr lang="en-US" dirty="0"/>
          </a:p>
        </p:txBody>
      </p:sp>
      <p:sp>
        <p:nvSpPr>
          <p:cNvPr id="9220" name="Rectangle 1"/>
          <p:cNvSpPr>
            <a:spLocks noChangeArrowheads="1"/>
          </p:cNvSpPr>
          <p:nvPr/>
        </p:nvSpPr>
        <p:spPr bwMode="auto">
          <a:xfrm>
            <a:off x="1447800" y="2895600"/>
            <a:ext cx="3657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2800">
                <a:cs typeface="Times New Roman" pitchFamily="18" charset="0"/>
              </a:rPr>
              <a:t>In general, environment refers to the </a:t>
            </a:r>
            <a:r>
              <a:rPr lang="en-US" altLang="en-US" sz="2800" u="sng">
                <a:solidFill>
                  <a:srgbClr val="FF0000"/>
                </a:solidFill>
                <a:cs typeface="Times New Roman" pitchFamily="18" charset="0"/>
              </a:rPr>
              <a:t>surroundings</a:t>
            </a:r>
            <a:r>
              <a:rPr lang="en-US" altLang="en-US" sz="2800">
                <a:cs typeface="Times New Roman" pitchFamily="18" charset="0"/>
              </a:rPr>
              <a:t> of an object</a:t>
            </a:r>
            <a:endParaRPr lang="en-US" altLang="en-US" sz="2800">
              <a:latin typeface="Arial" pitchFamily="34" charset="0"/>
              <a:cs typeface="Times New Roman" pitchFamily="18" charset="0"/>
            </a:endParaRPr>
          </a:p>
        </p:txBody>
      </p:sp>
      <p:sp>
        <p:nvSpPr>
          <p:cNvPr id="9221" name="Rectangle 6"/>
          <p:cNvSpPr>
            <a:spLocks noChangeArrowheads="1"/>
          </p:cNvSpPr>
          <p:nvPr/>
        </p:nvSpPr>
        <p:spPr bwMode="auto">
          <a:xfrm>
            <a:off x="762000" y="1143000"/>
            <a:ext cx="358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b="1">
                <a:solidFill>
                  <a:srgbClr val="000000"/>
                </a:solidFill>
                <a:cs typeface="Times New Roman" pitchFamily="18" charset="0"/>
              </a:rPr>
              <a:t>1.1.  Environment: </a:t>
            </a:r>
            <a:endParaRPr lang="en-US" altLang="en-US" sz="2800">
              <a:solidFill>
                <a:srgbClr val="000000"/>
              </a:solidFill>
              <a:latin typeface="Arial" pitchFamily="34" charset="0"/>
              <a:cs typeface="Times New Roman" pitchFamily="18" charset="0"/>
            </a:endParaRPr>
          </a:p>
        </p:txBody>
      </p:sp>
      <p:pic>
        <p:nvPicPr>
          <p:cNvPr id="9222" name="Picture 3" descr="http://www.bakercommodities.com/images/environment.jpg"/>
          <p:cNvPicPr>
            <a:picLocks noChangeAspect="1" noChangeArrowheads="1"/>
          </p:cNvPicPr>
          <p:nvPr/>
        </p:nvPicPr>
        <p:blipFill>
          <a:blip r:embed="rId2">
            <a:extLst>
              <a:ext uri="{28A0092B-C50C-407E-A947-70E740481C1C}">
                <a14:useLocalDpi xmlns:a14="http://schemas.microsoft.com/office/drawing/2010/main" val="0"/>
              </a:ext>
            </a:extLst>
          </a:blip>
          <a:srcRect r="30055"/>
          <a:stretch>
            <a:fillRect/>
          </a:stretch>
        </p:blipFill>
        <p:spPr bwMode="auto">
          <a:xfrm>
            <a:off x="5257800" y="2057400"/>
            <a:ext cx="36576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arn(inVertical)">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4E06BED-93C6-47E2-8B43-6B30CCF67CB0}" type="slidenum">
              <a:rPr lang="en-US"/>
              <a:pPr>
                <a:defRPr/>
              </a:pPr>
              <a:t>50</a:t>
            </a:fld>
            <a:endParaRPr lang="en-US" dirty="0"/>
          </a:p>
        </p:txBody>
      </p:sp>
      <p:pic>
        <p:nvPicPr>
          <p:cNvPr id="48132" name="Picture 5" descr="wrenf9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43000"/>
            <a:ext cx="7239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E9ADFB4-1A7F-4B88-ABDF-787CDCAFF0A5}" type="slidenum">
              <a:rPr lang="en-US" smtClean="0"/>
              <a:pPr>
                <a:defRPr/>
              </a:pPr>
              <a:t>51</a:t>
            </a:fld>
            <a:endParaRPr lang="en-US" dirty="0"/>
          </a:p>
        </p:txBody>
      </p:sp>
      <p:pic>
        <p:nvPicPr>
          <p:cNvPr id="49156" name="Picture 2" descr="G:\جامعة الملك سعود\King soud Univer الملك سعود\FOLDER 1 COURSES\Under Grad\Envirnometal health 1\POWER POINT\t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43000"/>
            <a:ext cx="7258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00FB78D-5438-4D96-88AE-A383F88EC5DC}" type="slidenum">
              <a:rPr lang="en-US"/>
              <a:pPr>
                <a:defRPr/>
              </a:pPr>
              <a:t>52</a:t>
            </a:fld>
            <a:endParaRPr lang="en-US" dirty="0"/>
          </a:p>
        </p:txBody>
      </p:sp>
      <p:sp>
        <p:nvSpPr>
          <p:cNvPr id="50180" name="Rectangle 1"/>
          <p:cNvSpPr>
            <a:spLocks noChangeArrowheads="1"/>
          </p:cNvSpPr>
          <p:nvPr/>
        </p:nvSpPr>
        <p:spPr bwMode="auto">
          <a:xfrm>
            <a:off x="1295400" y="1219200"/>
            <a:ext cx="4953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a:t>Water Disinfection</a:t>
            </a:r>
            <a:endParaRPr lang="en-US" altLang="en-US" sz="2800">
              <a:latin typeface="Arial" pitchFamily="34" charset="0"/>
            </a:endParaRPr>
          </a:p>
        </p:txBody>
      </p:sp>
      <p:sp>
        <p:nvSpPr>
          <p:cNvPr id="50181" name="Rectangle 3"/>
          <p:cNvSpPr>
            <a:spLocks noChangeArrowheads="1"/>
          </p:cNvSpPr>
          <p:nvPr/>
        </p:nvSpPr>
        <p:spPr bwMode="auto">
          <a:xfrm>
            <a:off x="1600200" y="1905000"/>
            <a:ext cx="5105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t>1. </a:t>
            </a:r>
            <a:r>
              <a:rPr lang="en-US" altLang="en-US" sz="2800" u="sng"/>
              <a:t>Chlorination</a:t>
            </a:r>
            <a:r>
              <a:rPr lang="en-US" altLang="en-US" sz="2800"/>
              <a:t>. using chlorine</a:t>
            </a:r>
            <a:endParaRPr lang="en-US" altLang="en-US" sz="2800">
              <a:latin typeface="Arial" pitchFamily="34" charset="0"/>
            </a:endParaRPr>
          </a:p>
          <a:p>
            <a:pPr>
              <a:spcBef>
                <a:spcPct val="0"/>
              </a:spcBef>
              <a:buFontTx/>
              <a:buNone/>
            </a:pPr>
            <a:r>
              <a:rPr lang="en-US" altLang="en-US" sz="2800"/>
              <a:t> 2. </a:t>
            </a:r>
            <a:r>
              <a:rPr lang="en-US" altLang="en-US" sz="2800" u="sng"/>
              <a:t>Ozonization</a:t>
            </a:r>
            <a:r>
              <a:rPr lang="en-US" altLang="en-US" sz="2800"/>
              <a:t>. using ozone</a:t>
            </a:r>
            <a:endParaRPr lang="en-US" altLang="en-US" sz="2800">
              <a:latin typeface="Arial" pitchFamily="34" charset="0"/>
            </a:endParaRPr>
          </a:p>
          <a:p>
            <a:pPr>
              <a:spcBef>
                <a:spcPct val="0"/>
              </a:spcBef>
              <a:buFontTx/>
              <a:buNone/>
            </a:pPr>
            <a:r>
              <a:rPr lang="en-US" altLang="en-US" sz="2800"/>
              <a:t> 3. </a:t>
            </a:r>
            <a:r>
              <a:rPr lang="en-US" altLang="en-US" sz="2800" u="sng"/>
              <a:t>Bromination</a:t>
            </a:r>
            <a:r>
              <a:rPr lang="en-US" altLang="en-US" sz="2800"/>
              <a:t>. using bromine.</a:t>
            </a:r>
            <a:endParaRPr lang="en-US" altLang="en-US" sz="2800">
              <a:latin typeface="Arial" pitchFamily="34" charset="0"/>
            </a:endParaRPr>
          </a:p>
          <a:p>
            <a:pPr>
              <a:spcBef>
                <a:spcPct val="0"/>
              </a:spcBef>
              <a:buFontTx/>
              <a:buNone/>
            </a:pPr>
            <a:r>
              <a:rPr lang="en-US" altLang="en-US" sz="2800"/>
              <a:t> 4. </a:t>
            </a:r>
            <a:r>
              <a:rPr lang="en-US" altLang="en-US" sz="2800" u="sng"/>
              <a:t>Iodination.</a:t>
            </a:r>
            <a:r>
              <a:rPr lang="en-US" altLang="en-US" sz="2800"/>
              <a:t> using iodine.</a:t>
            </a:r>
            <a:endParaRPr lang="en-US" altLang="en-US" sz="2800">
              <a:latin typeface="Arial" pitchFamily="34" charset="0"/>
            </a:endParaRPr>
          </a:p>
          <a:p>
            <a:pPr>
              <a:spcBef>
                <a:spcPct val="0"/>
              </a:spcBef>
              <a:buFontTx/>
              <a:buNone/>
            </a:pPr>
            <a:endParaRPr lang="en-US" altLang="en-US" sz="2800">
              <a:latin typeface="Arial" pitchFamily="34" charset="0"/>
            </a:endParaRPr>
          </a:p>
        </p:txBody>
      </p:sp>
      <p:sp>
        <p:nvSpPr>
          <p:cNvPr id="50182" name="Rectangle 4"/>
          <p:cNvSpPr>
            <a:spLocks noChangeArrowheads="1"/>
          </p:cNvSpPr>
          <p:nvPr/>
        </p:nvSpPr>
        <p:spPr bwMode="auto">
          <a:xfrm>
            <a:off x="1524000" y="3733800"/>
            <a:ext cx="7162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a:t> 5. </a:t>
            </a:r>
            <a:r>
              <a:rPr lang="en-US" altLang="en-US" sz="2800" u="sng"/>
              <a:t>Exposure to Ultra Violet Rays </a:t>
            </a:r>
            <a:r>
              <a:rPr lang="en-US" altLang="en-US" sz="2800"/>
              <a:t>using UV Rays.</a:t>
            </a:r>
            <a:endParaRPr lang="en-US" altLang="en-US" sz="2800">
              <a:latin typeface="Arial" pitchFamily="34" charset="0"/>
            </a:endParaRPr>
          </a:p>
          <a:p>
            <a:pPr algn="justLow">
              <a:spcBef>
                <a:spcPct val="0"/>
              </a:spcBef>
              <a:buFontTx/>
              <a:buNone/>
            </a:pPr>
            <a:r>
              <a:rPr lang="en-US" altLang="en-US" sz="2800"/>
              <a:t> 6. </a:t>
            </a:r>
            <a:r>
              <a:rPr lang="en-US" altLang="en-US" sz="2800" u="sng"/>
              <a:t>Heating</a:t>
            </a:r>
            <a:r>
              <a:rPr lang="en-US" altLang="en-US" sz="2800"/>
              <a:t>. By boiling</a:t>
            </a:r>
            <a:endParaRPr lang="en-US" altLang="en-US" sz="2800">
              <a:latin typeface="Arial" pitchFamily="34" charset="0"/>
            </a:endParaRPr>
          </a:p>
          <a:p>
            <a:pPr algn="justLow">
              <a:spcBef>
                <a:spcPct val="0"/>
              </a:spcBef>
              <a:buFontTx/>
              <a:buNone/>
            </a:pPr>
            <a:r>
              <a:rPr lang="en-US" altLang="en-US" sz="2800"/>
              <a:t> 7. </a:t>
            </a:r>
            <a:r>
              <a:rPr lang="en-US" altLang="en-US" sz="2800" u="sng"/>
              <a:t>Addition of lime</a:t>
            </a:r>
            <a:r>
              <a:rPr lang="en-US" altLang="en-US" sz="2800"/>
              <a:t>. using lime.</a:t>
            </a:r>
            <a:endParaRPr lang="en-US" altLang="en-US" sz="2800">
              <a:latin typeface="Arial" pitchFamily="34" charset="0"/>
            </a:endParaRPr>
          </a:p>
          <a:p>
            <a:pPr algn="justLow">
              <a:spcBef>
                <a:spcPct val="0"/>
              </a:spcBef>
              <a:buFontTx/>
              <a:buNone/>
            </a:pPr>
            <a:r>
              <a:rPr lang="en-US" altLang="en-US" sz="2800"/>
              <a:t> 8. </a:t>
            </a:r>
            <a:r>
              <a:rPr lang="en-US" altLang="en-US" sz="2800" u="sng"/>
              <a:t>Exposure to Ultra Sonic Waves</a:t>
            </a:r>
            <a:r>
              <a:rPr lang="en-US" altLang="en-US" sz="2800"/>
              <a:t>.</a:t>
            </a:r>
            <a:endParaRPr lang="en-US" altLang="en-US" sz="2800">
              <a:latin typeface="Arial"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8790CD2-0F3F-477F-B6DC-CCE9BA2630D4}" type="slidenum">
              <a:rPr lang="en-US"/>
              <a:pPr>
                <a:defRPr/>
              </a:pPr>
              <a:t>53</a:t>
            </a:fld>
            <a:endParaRPr lang="en-US" dirty="0"/>
          </a:p>
        </p:txBody>
      </p:sp>
      <p:sp>
        <p:nvSpPr>
          <p:cNvPr id="51204" name="Rectangle 1"/>
          <p:cNvSpPr>
            <a:spLocks noChangeArrowheads="1"/>
          </p:cNvSpPr>
          <p:nvPr/>
        </p:nvSpPr>
        <p:spPr bwMode="auto">
          <a:xfrm>
            <a:off x="1295400" y="1219200"/>
            <a:ext cx="7543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u="sng">
                <a:solidFill>
                  <a:srgbClr val="FF0000"/>
                </a:solidFill>
              </a:rPr>
              <a:t>Chlorination is the most common method </a:t>
            </a:r>
            <a:r>
              <a:rPr lang="en-US" altLang="en-US" sz="2800"/>
              <a:t>for ease of control and low cost in addition to its effectively.</a:t>
            </a:r>
            <a:endParaRPr lang="en-US" altLang="en-US" sz="2800">
              <a:latin typeface="Arial" pitchFamily="34" charset="0"/>
            </a:endParaRPr>
          </a:p>
        </p:txBody>
      </p:sp>
      <p:sp>
        <p:nvSpPr>
          <p:cNvPr id="51205" name="Rectangle 2"/>
          <p:cNvSpPr>
            <a:spLocks noChangeArrowheads="1"/>
          </p:cNvSpPr>
          <p:nvPr/>
        </p:nvSpPr>
        <p:spPr bwMode="auto">
          <a:xfrm>
            <a:off x="1295400" y="3008313"/>
            <a:ext cx="7620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400"/>
              <a:t>Applying Chlorination in rural areas: </a:t>
            </a:r>
            <a:endParaRPr lang="en-US" altLang="en-US" sz="2400">
              <a:latin typeface="Arial" pitchFamily="34" charset="0"/>
            </a:endParaRPr>
          </a:p>
          <a:p>
            <a:pPr algn="justLow">
              <a:spcBef>
                <a:spcPct val="0"/>
              </a:spcBef>
              <a:buFontTx/>
              <a:buNone/>
            </a:pPr>
            <a:r>
              <a:rPr lang="en-US" altLang="en-US" sz="2400"/>
              <a:t>This could be carried out with any powder or solution containing Cl2 as:</a:t>
            </a:r>
            <a:endParaRPr lang="en-US" altLang="en-US" sz="2400">
              <a:latin typeface="Arial" pitchFamily="34" charset="0"/>
            </a:endParaRPr>
          </a:p>
          <a:p>
            <a:pPr algn="justLow">
              <a:spcBef>
                <a:spcPct val="0"/>
              </a:spcBef>
              <a:buFontTx/>
              <a:buNone/>
            </a:pPr>
            <a:r>
              <a:rPr lang="en-US" altLang="en-US" sz="2400"/>
              <a:t> </a:t>
            </a:r>
            <a:endParaRPr lang="en-US" altLang="en-US" sz="2400">
              <a:latin typeface="Arial" pitchFamily="34" charset="0"/>
            </a:endParaRPr>
          </a:p>
          <a:p>
            <a:pPr algn="justLow">
              <a:spcBef>
                <a:spcPct val="0"/>
              </a:spcBef>
              <a:buFontTx/>
              <a:buNone/>
            </a:pPr>
            <a:r>
              <a:rPr lang="en-US" altLang="en-US" sz="2400"/>
              <a:t>a. Chlorinated lime = </a:t>
            </a:r>
            <a:r>
              <a:rPr lang="en-US" altLang="en-US" sz="2400">
                <a:solidFill>
                  <a:srgbClr val="FF0000"/>
                </a:solidFill>
              </a:rPr>
              <a:t>Bleaching powder</a:t>
            </a:r>
            <a:r>
              <a:rPr lang="en-US" altLang="en-US" sz="2400"/>
              <a:t>, 25-35% Cl2</a:t>
            </a:r>
            <a:endParaRPr lang="en-US" altLang="en-US" sz="2400">
              <a:latin typeface="Arial" pitchFamily="34" charset="0"/>
            </a:endParaRPr>
          </a:p>
          <a:p>
            <a:pPr algn="justLow">
              <a:spcBef>
                <a:spcPct val="0"/>
              </a:spcBef>
              <a:buFontTx/>
              <a:buNone/>
            </a:pPr>
            <a:r>
              <a:rPr lang="en-US" altLang="en-US" sz="2400"/>
              <a:t>b. HTH = </a:t>
            </a:r>
            <a:r>
              <a:rPr lang="en-US" altLang="en-US" sz="2400">
                <a:solidFill>
                  <a:srgbClr val="FF0000"/>
                </a:solidFill>
              </a:rPr>
              <a:t>High test hypochlorite powder</a:t>
            </a:r>
            <a:r>
              <a:rPr lang="en-US" altLang="en-US" sz="2400"/>
              <a:t>, 70-75% CI2.</a:t>
            </a:r>
            <a:endParaRPr lang="en-US" altLang="en-US" sz="2400">
              <a:latin typeface="Arial" pitchFamily="34" charset="0"/>
            </a:endParaRPr>
          </a:p>
          <a:p>
            <a:pPr algn="justLow">
              <a:spcBef>
                <a:spcPct val="0"/>
              </a:spcBef>
              <a:buFontTx/>
              <a:buNone/>
            </a:pPr>
            <a:r>
              <a:rPr lang="en-US" altLang="en-US" sz="2400"/>
              <a:t>c. </a:t>
            </a:r>
            <a:r>
              <a:rPr lang="en-US" altLang="en-US" sz="2400">
                <a:solidFill>
                  <a:srgbClr val="FF0000"/>
                </a:solidFill>
              </a:rPr>
              <a:t>Sodium hypochlorite solution</a:t>
            </a:r>
            <a:r>
              <a:rPr lang="en-US" altLang="en-US" sz="2400"/>
              <a:t>, 15% Cl2</a:t>
            </a:r>
            <a:endParaRPr lang="en-US" altLang="en-US" sz="2400">
              <a:latin typeface="Arial" pitchFamily="34" charset="0"/>
            </a:endParaRPr>
          </a:p>
        </p:txBody>
      </p:sp>
      <p:pic>
        <p:nvPicPr>
          <p:cNvPr id="51206" name="Picture 4" descr="http://www.traderscity.com/board/userpix11/9858-calcium-hypochlorite-bleaching-powder-water-treatme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3886200"/>
            <a:ext cx="11430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6" descr="http://image.made-in-china.com/4f0j00mCZTAvqEyukJ/Calcium-Hypochlorite-Bleaching-pow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133600"/>
            <a:ext cx="25908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8" descr="http://www.learner.org/courses/envsci/visual/img_lrg/sodium_hypochlorite.jpg"/>
          <p:cNvPicPr>
            <a:picLocks noChangeAspect="1" noChangeArrowheads="1"/>
          </p:cNvPicPr>
          <p:nvPr/>
        </p:nvPicPr>
        <p:blipFill>
          <a:blip r:embed="rId4">
            <a:extLst>
              <a:ext uri="{28A0092B-C50C-407E-A947-70E740481C1C}">
                <a14:useLocalDpi xmlns:a14="http://schemas.microsoft.com/office/drawing/2010/main" val="0"/>
              </a:ext>
            </a:extLst>
          </a:blip>
          <a:srcRect l="34238" t="2000" r="36092" b="3999"/>
          <a:stretch>
            <a:fillRect/>
          </a:stretch>
        </p:blipFill>
        <p:spPr bwMode="auto">
          <a:xfrm>
            <a:off x="8153400" y="4953000"/>
            <a:ext cx="7159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C2F8156-FFA6-47BA-B7EA-96D446DD9803}" type="slidenum">
              <a:rPr lang="en-US"/>
              <a:pPr>
                <a:defRPr/>
              </a:pPr>
              <a:t>54</a:t>
            </a:fld>
            <a:endParaRPr lang="en-US" dirty="0"/>
          </a:p>
        </p:txBody>
      </p:sp>
      <p:sp>
        <p:nvSpPr>
          <p:cNvPr id="51201" name="Rectangle 1"/>
          <p:cNvSpPr>
            <a:spLocks noChangeArrowheads="1"/>
          </p:cNvSpPr>
          <p:nvPr/>
        </p:nvSpPr>
        <p:spPr bwMode="auto">
          <a:xfrm>
            <a:off x="1295400" y="1449388"/>
            <a:ext cx="7620000" cy="4400550"/>
          </a:xfrm>
          <a:prstGeom prst="rect">
            <a:avLst/>
          </a:prstGeom>
          <a:noFill/>
          <a:ln w="9525">
            <a:noFill/>
            <a:miter lim="800000"/>
            <a:headEnd/>
            <a:tailEnd/>
          </a:ln>
          <a:effectLst/>
        </p:spPr>
        <p:txBody>
          <a:bodyPr anchor="ctr">
            <a:spAutoFit/>
          </a:bodyPr>
          <a:lstStyle/>
          <a:p>
            <a:pPr>
              <a:defRPr/>
            </a:pPr>
            <a:r>
              <a:rPr lang="en-US" sz="2000" b="1" dirty="0">
                <a:solidFill>
                  <a:srgbClr val="FF0000"/>
                </a:solidFill>
                <a:latin typeface="Tahoma" pitchFamily="34" charset="0"/>
                <a:ea typeface="Times New Roman" pitchFamily="18" charset="0"/>
                <a:cs typeface="Tahoma" pitchFamily="34" charset="0"/>
              </a:rPr>
              <a:t>Ex.</a:t>
            </a:r>
            <a:r>
              <a:rPr lang="en-US" sz="2000" b="1" dirty="0">
                <a:latin typeface="Tahoma" pitchFamily="34" charset="0"/>
                <a:ea typeface="Times New Roman" pitchFamily="18" charset="0"/>
                <a:cs typeface="Tahoma" pitchFamily="34" charset="0"/>
              </a:rPr>
              <a:t> Water quantity</a:t>
            </a: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 100 m</a:t>
            </a:r>
            <a:r>
              <a:rPr lang="en-US" sz="2000" b="1" baseline="30000" dirty="0">
                <a:latin typeface="Tahoma" pitchFamily="34" charset="0"/>
                <a:ea typeface="Times New Roman" pitchFamily="18" charset="0"/>
                <a:cs typeface="Tahoma" pitchFamily="34" charset="0"/>
              </a:rPr>
              <a:t>3</a:t>
            </a:r>
            <a:r>
              <a:rPr lang="en-US" sz="2000" b="1" dirty="0">
                <a:latin typeface="Tahoma" pitchFamily="34" charset="0"/>
                <a:ea typeface="Times New Roman" pitchFamily="18" charset="0"/>
                <a:cs typeface="Tahoma" pitchFamily="34" charset="0"/>
              </a:rPr>
              <a:t>/day.</a:t>
            </a:r>
            <a:endParaRPr lang="en-US" sz="2000" dirty="0"/>
          </a:p>
          <a:p>
            <a:pPr eaLnBrk="0" hangingPunct="0">
              <a:defRPr/>
            </a:pPr>
            <a:r>
              <a:rPr lang="en-US" sz="2000" b="1" dirty="0">
                <a:latin typeface="Tahoma" pitchFamily="34" charset="0"/>
                <a:ea typeface="Times New Roman" pitchFamily="18" charset="0"/>
                <a:cs typeface="Tahoma" pitchFamily="34" charset="0"/>
              </a:rPr>
              <a:t>      Residual Cl</a:t>
            </a:r>
            <a:r>
              <a:rPr lang="en-US" sz="2000" b="1" baseline="-30000" dirty="0">
                <a:latin typeface="Tahoma" pitchFamily="34" charset="0"/>
                <a:ea typeface="Times New Roman" pitchFamily="18" charset="0"/>
                <a:cs typeface="Tahoma" pitchFamily="34" charset="0"/>
              </a:rPr>
              <a:t>2</a:t>
            </a:r>
            <a:r>
              <a:rPr lang="en-US" sz="2000" b="1" dirty="0">
                <a:latin typeface="Tahoma" pitchFamily="34" charset="0"/>
                <a:ea typeface="Times New Roman" pitchFamily="18" charset="0"/>
                <a:cs typeface="Tahoma" pitchFamily="34" charset="0"/>
              </a:rPr>
              <a:t> required </a:t>
            </a: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0.5 </a:t>
            </a:r>
            <a:r>
              <a:rPr lang="en-US" sz="2000" b="1" dirty="0" err="1">
                <a:latin typeface="Tahoma" pitchFamily="34" charset="0"/>
                <a:ea typeface="Times New Roman" pitchFamily="18" charset="0"/>
                <a:cs typeface="Tahoma" pitchFamily="34" charset="0"/>
              </a:rPr>
              <a:t>ppm</a:t>
            </a:r>
            <a:endParaRPr lang="en-US" sz="2000" dirty="0"/>
          </a:p>
          <a:p>
            <a:pPr eaLnBrk="0" hangingPunct="0">
              <a:defRPr/>
            </a:pP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Cl</a:t>
            </a:r>
            <a:r>
              <a:rPr lang="en-US" sz="2000" b="1" baseline="-30000" dirty="0">
                <a:latin typeface="Tahoma" pitchFamily="34" charset="0"/>
                <a:ea typeface="Times New Roman" pitchFamily="18" charset="0"/>
                <a:cs typeface="Tahoma" pitchFamily="34" charset="0"/>
              </a:rPr>
              <a:t>2</a:t>
            </a:r>
            <a:r>
              <a:rPr lang="en-US" sz="2000" b="1" dirty="0">
                <a:latin typeface="Tahoma" pitchFamily="34" charset="0"/>
                <a:ea typeface="Times New Roman" pitchFamily="18" charset="0"/>
                <a:cs typeface="Tahoma" pitchFamily="34" charset="0"/>
              </a:rPr>
              <a:t> demand</a:t>
            </a: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 0.6 </a:t>
            </a:r>
            <a:r>
              <a:rPr lang="en-US" sz="2000" b="1" dirty="0" err="1">
                <a:latin typeface="Tahoma" pitchFamily="34" charset="0"/>
                <a:ea typeface="Times New Roman" pitchFamily="18" charset="0"/>
                <a:cs typeface="Tahoma" pitchFamily="34" charset="0"/>
              </a:rPr>
              <a:t>ppm</a:t>
            </a:r>
            <a:endParaRPr lang="en-US" sz="2000" dirty="0"/>
          </a:p>
          <a:p>
            <a:pPr eaLnBrk="0" hangingPunct="0">
              <a:defRPr/>
            </a:pP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Cl</a:t>
            </a:r>
            <a:r>
              <a:rPr lang="en-US" sz="2000" b="1" baseline="-30000" dirty="0">
                <a:latin typeface="Tahoma" pitchFamily="34" charset="0"/>
                <a:ea typeface="Times New Roman" pitchFamily="18" charset="0"/>
                <a:cs typeface="Tahoma" pitchFamily="34" charset="0"/>
              </a:rPr>
              <a:t>2</a:t>
            </a:r>
            <a:r>
              <a:rPr lang="en-US" sz="2000" b="1" dirty="0">
                <a:latin typeface="Tahoma" pitchFamily="34" charset="0"/>
                <a:ea typeface="Times New Roman" pitchFamily="18" charset="0"/>
                <a:cs typeface="Tahoma" pitchFamily="34" charset="0"/>
              </a:rPr>
              <a:t> dose</a:t>
            </a: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 1.1 </a:t>
            </a:r>
            <a:r>
              <a:rPr lang="en-US" sz="2000" b="1" dirty="0" err="1">
                <a:latin typeface="Tahoma" pitchFamily="34" charset="0"/>
                <a:ea typeface="Times New Roman" pitchFamily="18" charset="0"/>
                <a:cs typeface="Tahoma" pitchFamily="34" charset="0"/>
              </a:rPr>
              <a:t>ppm</a:t>
            </a:r>
            <a:endParaRPr lang="en-US" sz="2000" dirty="0"/>
          </a:p>
          <a:p>
            <a:pPr eaLnBrk="0" hangingPunct="0">
              <a:defRPr/>
            </a:pPr>
            <a:r>
              <a:rPr lang="en-US" sz="2000" b="1" dirty="0">
                <a:latin typeface="Calibri" pitchFamily="34" charset="0"/>
                <a:ea typeface="Times New Roman" pitchFamily="18" charset="0"/>
              </a:rPr>
              <a:t> </a:t>
            </a:r>
            <a:endParaRPr lang="en-US" sz="2000" dirty="0"/>
          </a:p>
          <a:p>
            <a:pPr eaLnBrk="0" hangingPunct="0">
              <a:defRPr/>
            </a:pPr>
            <a:r>
              <a:rPr lang="en-US" sz="2000" b="1" dirty="0">
                <a:latin typeface="Calibri" pitchFamily="34" charset="0"/>
                <a:ea typeface="Times New Roman" pitchFamily="18" charset="0"/>
              </a:rPr>
              <a:t> </a:t>
            </a:r>
            <a:r>
              <a:rPr lang="en-US" sz="2000" b="1" dirty="0">
                <a:latin typeface="Tahoma" pitchFamily="34" charset="0"/>
                <a:ea typeface="Times New Roman" pitchFamily="18" charset="0"/>
                <a:cs typeface="Tahoma" pitchFamily="34" charset="0"/>
              </a:rPr>
              <a:t>So every 1 m</a:t>
            </a:r>
            <a:r>
              <a:rPr lang="en-US" sz="2000" b="1" baseline="30000" dirty="0">
                <a:latin typeface="Tahoma" pitchFamily="34" charset="0"/>
                <a:ea typeface="Times New Roman" pitchFamily="18" charset="0"/>
                <a:cs typeface="Tahoma" pitchFamily="34" charset="0"/>
              </a:rPr>
              <a:t>3</a:t>
            </a:r>
            <a:r>
              <a:rPr lang="en-US" sz="2000" b="1" dirty="0">
                <a:latin typeface="Tahoma" pitchFamily="34" charset="0"/>
                <a:ea typeface="Times New Roman" pitchFamily="18" charset="0"/>
                <a:cs typeface="Tahoma" pitchFamily="34" charset="0"/>
              </a:rPr>
              <a:t> needs 1.1 gm CI</a:t>
            </a:r>
            <a:r>
              <a:rPr lang="en-US" sz="2000" b="1" baseline="-30000" dirty="0">
                <a:latin typeface="Tahoma" pitchFamily="34" charset="0"/>
                <a:ea typeface="Times New Roman" pitchFamily="18" charset="0"/>
                <a:cs typeface="Tahoma" pitchFamily="34" charset="0"/>
              </a:rPr>
              <a:t>2</a:t>
            </a:r>
            <a:r>
              <a:rPr lang="en-US" sz="2000" b="1" dirty="0">
                <a:latin typeface="Calibri"/>
                <a:ea typeface="Times New Roman" pitchFamily="18" charset="0"/>
                <a:cs typeface="Tahoma" pitchFamily="34" charset="0"/>
              </a:rPr>
              <a:t>­</a:t>
            </a:r>
            <a:endParaRPr lang="en-US" sz="2000" dirty="0"/>
          </a:p>
          <a:p>
            <a:pPr eaLnBrk="0" hangingPunct="0">
              <a:defRPr/>
            </a:pP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100 m3 need 100 x 1.1 = 110 gm Cl</a:t>
            </a:r>
            <a:r>
              <a:rPr lang="en-US" sz="2000" b="1" baseline="-30000" dirty="0">
                <a:latin typeface="Tahoma" pitchFamily="34" charset="0"/>
                <a:ea typeface="Times New Roman" pitchFamily="18" charset="0"/>
                <a:cs typeface="Tahoma" pitchFamily="34" charset="0"/>
              </a:rPr>
              <a:t>2</a:t>
            </a:r>
            <a:r>
              <a:rPr lang="en-US" sz="2000" b="1" dirty="0">
                <a:latin typeface="Tahoma" pitchFamily="34" charset="0"/>
                <a:ea typeface="Times New Roman" pitchFamily="18" charset="0"/>
                <a:cs typeface="Tahoma" pitchFamily="34" charset="0"/>
              </a:rPr>
              <a:t>/day</a:t>
            </a:r>
            <a:endParaRPr lang="en-US" sz="2000" dirty="0"/>
          </a:p>
          <a:p>
            <a:pPr eaLnBrk="0" hangingPunct="0">
              <a:defRPr/>
            </a:pP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for one month 110 x 30 = 3300 gm Cl</a:t>
            </a:r>
            <a:r>
              <a:rPr lang="en-US" sz="2000" b="1" baseline="-30000" dirty="0">
                <a:latin typeface="Tahoma" pitchFamily="34" charset="0"/>
                <a:ea typeface="Times New Roman" pitchFamily="18" charset="0"/>
                <a:cs typeface="Tahoma" pitchFamily="34" charset="0"/>
              </a:rPr>
              <a:t>2</a:t>
            </a:r>
            <a:endParaRPr lang="en-US" sz="2000" dirty="0"/>
          </a:p>
          <a:p>
            <a:pPr eaLnBrk="0" hangingPunct="0">
              <a:defRPr/>
            </a:pP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Every 1 gm of HTH contains 0.75 gm CI</a:t>
            </a:r>
            <a:r>
              <a:rPr lang="en-US" sz="2000" b="1" baseline="-30000" dirty="0">
                <a:latin typeface="Tahoma" pitchFamily="34" charset="0"/>
                <a:ea typeface="Times New Roman" pitchFamily="18" charset="0"/>
                <a:cs typeface="Tahoma" pitchFamily="34" charset="0"/>
              </a:rPr>
              <a:t>2</a:t>
            </a:r>
            <a:endParaRPr lang="en-US" sz="2000" dirty="0"/>
          </a:p>
          <a:p>
            <a:pPr eaLnBrk="0" hangingPunct="0">
              <a:defRPr/>
            </a:pPr>
            <a:r>
              <a:rPr lang="en-US" sz="2000" b="1" dirty="0">
                <a:latin typeface="Calibri" pitchFamily="34" charset="0"/>
                <a:ea typeface="Times New Roman" pitchFamily="18" charset="0"/>
              </a:rPr>
              <a:t> </a:t>
            </a:r>
            <a:endParaRPr lang="en-US" sz="2000" dirty="0"/>
          </a:p>
          <a:p>
            <a:pPr eaLnBrk="0" hangingPunct="0">
              <a:defRPr/>
            </a:pP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100x1.1x30</a:t>
            </a:r>
            <a:endParaRPr lang="en-US" sz="2000" dirty="0"/>
          </a:p>
          <a:p>
            <a:pPr eaLnBrk="0" hangingPunct="0">
              <a:defRPr/>
            </a:pPr>
            <a:r>
              <a:rPr lang="en-US" sz="2000" b="1" dirty="0">
                <a:latin typeface="Tahoma" pitchFamily="34" charset="0"/>
                <a:ea typeface="Times New Roman" pitchFamily="18" charset="0"/>
                <a:cs typeface="Tahoma" pitchFamily="34" charset="0"/>
              </a:rPr>
              <a:t> So amount of HTH needed =</a:t>
            </a: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4400 </a:t>
            </a:r>
            <a:r>
              <a:rPr lang="en-US" sz="1050" b="1" dirty="0">
                <a:latin typeface="Tahoma" pitchFamily="34" charset="0"/>
                <a:ea typeface="Times New Roman" pitchFamily="18" charset="0"/>
                <a:cs typeface="Tahoma" pitchFamily="34" charset="0"/>
              </a:rPr>
              <a:t>gm HTH / month</a:t>
            </a:r>
            <a:endParaRPr lang="en-US" sz="2000" dirty="0"/>
          </a:p>
          <a:p>
            <a:pPr eaLnBrk="0" hangingPunct="0">
              <a:defRPr/>
            </a:pP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0.75</a:t>
            </a:r>
          </a:p>
          <a:p>
            <a:pPr eaLnBrk="0" hangingPunct="0">
              <a:defRPr/>
            </a:pPr>
            <a:r>
              <a:rPr lang="en-US" sz="2000" b="1" dirty="0">
                <a:latin typeface="Tahoma" pitchFamily="34" charset="0"/>
                <a:cs typeface="Tahoma" pitchFamily="34" charset="0"/>
              </a:rPr>
              <a:t>                                                             = 4.4 Kg HTH / month</a:t>
            </a:r>
            <a:endParaRPr lang="en-US" sz="20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9B33C2C-4F13-4D5B-B71F-CFF4DC997F87}" type="slidenum">
              <a:rPr lang="en-US" smtClean="0"/>
              <a:pPr>
                <a:defRPr/>
              </a:pPr>
              <a:t>55</a:t>
            </a:fld>
            <a:endParaRPr lang="en-US" dirty="0"/>
          </a:p>
        </p:txBody>
      </p:sp>
      <p:sp>
        <p:nvSpPr>
          <p:cNvPr id="2" name="Date Placeholder 1"/>
          <p:cNvSpPr>
            <a:spLocks noGrp="1"/>
          </p:cNvSpPr>
          <p:nvPr>
            <p:ph type="dt" sz="half" idx="4294967295"/>
          </p:nvPr>
        </p:nvSpPr>
        <p:spPr>
          <a:xfrm>
            <a:off x="0" y="6356350"/>
            <a:ext cx="2133600" cy="365125"/>
          </a:xfrm>
        </p:spPr>
        <p:txBody>
          <a:bodyPr/>
          <a:lstStyle/>
          <a:p>
            <a:pPr>
              <a:defRPr/>
            </a:pPr>
            <a:r>
              <a:rPr lang="ar-EG" dirty="0"/>
              <a:t>  </a:t>
            </a:r>
            <a:endParaRPr lang="en-US" dirty="0"/>
          </a:p>
        </p:txBody>
      </p:sp>
      <p:sp>
        <p:nvSpPr>
          <p:cNvPr id="4" name="Rounded Rectangle 3"/>
          <p:cNvSpPr/>
          <p:nvPr/>
        </p:nvSpPr>
        <p:spPr>
          <a:xfrm>
            <a:off x="6058678" y="5638800"/>
            <a:ext cx="2590800" cy="457200"/>
          </a:xfrm>
          <a:prstGeom prst="roundRect">
            <a:avLst/>
          </a:prstGeom>
        </p:spPr>
        <p:style>
          <a:lnRef idx="1">
            <a:schemeClr val="accent5"/>
          </a:lnRef>
          <a:fillRef idx="2">
            <a:schemeClr val="accent5"/>
          </a:fillRef>
          <a:effectRef idx="1">
            <a:schemeClr val="accent5"/>
          </a:effectRef>
          <a:fontRef idx="minor">
            <a:schemeClr val="dk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p>
        </p:txBody>
      </p:sp>
      <p:sp>
        <p:nvSpPr>
          <p:cNvPr id="6" name="Rectangle 5">
            <a:extLst>
              <a:ext uri="{FF2B5EF4-FFF2-40B4-BE49-F238E27FC236}">
                <a16:creationId xmlns:a16="http://schemas.microsoft.com/office/drawing/2014/main" id="{5F048440-4F72-4FC7-B446-24ACF3CE2880}"/>
              </a:ext>
            </a:extLst>
          </p:cNvPr>
          <p:cNvSpPr/>
          <p:nvPr/>
        </p:nvSpPr>
        <p:spPr>
          <a:xfrm>
            <a:off x="1295400" y="1613958"/>
            <a:ext cx="6705600" cy="4952574"/>
          </a:xfrm>
          <a:prstGeom prst="rect">
            <a:avLst/>
          </a:prstGeom>
        </p:spPr>
        <p:txBody>
          <a:bodyPr wrap="square">
            <a:spAutoFit/>
          </a:bodyPr>
          <a:lstStyle/>
          <a:p>
            <a:pPr marL="342900" lvl="0" indent="-342900" algn="just">
              <a:lnSpc>
                <a:spcPct val="150000"/>
              </a:lnSpc>
              <a:spcBef>
                <a:spcPts val="0"/>
              </a:spcBef>
              <a:spcAft>
                <a:spcPts val="0"/>
              </a:spcAft>
              <a:buFont typeface="+mj-lt"/>
              <a:buAutoNum type="arabicPeriod"/>
              <a:tabLst>
                <a:tab pos="1143000" algn="l"/>
              </a:tabLst>
            </a:pPr>
            <a:r>
              <a:rPr lang="en-US" dirty="0">
                <a:latin typeface="Calibri" panose="020F0502020204030204" pitchFamily="34" charset="0"/>
                <a:ea typeface="Calibri" panose="020F0502020204030204" pitchFamily="34" charset="0"/>
              </a:rPr>
              <a:t>World Health Organization: </a:t>
            </a:r>
            <a:r>
              <a:rPr lang="en-US" u="sng" dirty="0">
                <a:solidFill>
                  <a:srgbClr val="586980"/>
                </a:solidFill>
                <a:latin typeface="Calibri" panose="020F0502020204030204" pitchFamily="34" charset="0"/>
                <a:ea typeface="Calibri" panose="020F0502020204030204" pitchFamily="34" charset="0"/>
                <a:hlinkClick r:id="rId2"/>
              </a:rPr>
              <a:t>www.who.int</a:t>
            </a:r>
            <a:r>
              <a:rPr lang="en-US" dirty="0">
                <a:latin typeface="Calibri" panose="020F0502020204030204" pitchFamily="34" charset="0"/>
                <a:ea typeface="Calibri" panose="020F0502020204030204" pitchFamily="34" charset="0"/>
              </a:rPr>
              <a:t> </a:t>
            </a:r>
            <a:endParaRPr lang="en-US" sz="1400" dirty="0">
              <a:latin typeface="Calibri" panose="020F0502020204030204" pitchFamily="34" charset="0"/>
              <a:ea typeface="Calibri" panose="020F0502020204030204" pitchFamily="34" charset="0"/>
            </a:endParaRPr>
          </a:p>
          <a:p>
            <a:pPr marL="342900" marR="0" lvl="0" indent="-342900" algn="just">
              <a:lnSpc>
                <a:spcPct val="150000"/>
              </a:lnSpc>
              <a:spcBef>
                <a:spcPts val="0"/>
              </a:spcBef>
              <a:spcAft>
                <a:spcPts val="0"/>
              </a:spcAft>
              <a:buFont typeface="+mj-lt"/>
              <a:buAutoNum type="arabicPeriod"/>
              <a:tabLst>
                <a:tab pos="1143000" algn="l"/>
              </a:tabLst>
            </a:pPr>
            <a:r>
              <a:rPr lang="en-US" dirty="0">
                <a:latin typeface="Calibri" panose="020F0502020204030204" pitchFamily="34" charset="0"/>
                <a:ea typeface="Calibri" panose="020F0502020204030204" pitchFamily="34" charset="0"/>
              </a:rPr>
              <a:t>Central for Disease Control: </a:t>
            </a:r>
            <a:r>
              <a:rPr lang="en-US" u="sng" dirty="0">
                <a:solidFill>
                  <a:srgbClr val="586980"/>
                </a:solidFill>
                <a:latin typeface="Calibri" panose="020F0502020204030204" pitchFamily="34" charset="0"/>
                <a:ea typeface="Calibri" panose="020F0502020204030204" pitchFamily="34" charset="0"/>
                <a:hlinkClick r:id="rId3"/>
              </a:rPr>
              <a:t>www.cdc.gov</a:t>
            </a:r>
            <a:endParaRPr lang="en-US" sz="1400" dirty="0">
              <a:latin typeface="Calibri" panose="020F0502020204030204" pitchFamily="34" charset="0"/>
              <a:ea typeface="Calibri" panose="020F0502020204030204" pitchFamily="34" charset="0"/>
            </a:endParaRPr>
          </a:p>
          <a:p>
            <a:pPr marL="342900" marR="0" lvl="0" indent="-342900" algn="just">
              <a:lnSpc>
                <a:spcPct val="150000"/>
              </a:lnSpc>
              <a:spcBef>
                <a:spcPts val="0"/>
              </a:spcBef>
              <a:spcAft>
                <a:spcPts val="0"/>
              </a:spcAft>
              <a:buFont typeface="+mj-lt"/>
              <a:buAutoNum type="arabicPeriod"/>
              <a:tabLst>
                <a:tab pos="1143000" algn="l"/>
              </a:tabLst>
            </a:pPr>
            <a:r>
              <a:rPr lang="en-US" dirty="0">
                <a:latin typeface="Calibri" panose="020F0502020204030204" pitchFamily="34" charset="0"/>
                <a:ea typeface="Calibri" panose="020F0502020204030204" pitchFamily="34" charset="0"/>
              </a:rPr>
              <a:t>American Industrial Hygiene Association Journal.</a:t>
            </a:r>
            <a:endParaRPr lang="en-US" sz="1400" dirty="0">
              <a:latin typeface="Calibri" panose="020F0502020204030204" pitchFamily="34" charset="0"/>
              <a:ea typeface="Calibri" panose="020F0502020204030204" pitchFamily="34" charset="0"/>
            </a:endParaRPr>
          </a:p>
          <a:p>
            <a:pPr marL="342900" marR="0" lvl="0" indent="-342900" algn="just">
              <a:lnSpc>
                <a:spcPct val="150000"/>
              </a:lnSpc>
              <a:spcBef>
                <a:spcPts val="0"/>
              </a:spcBef>
              <a:spcAft>
                <a:spcPts val="0"/>
              </a:spcAft>
              <a:buFont typeface="+mj-lt"/>
              <a:buAutoNum type="arabicPeriod"/>
              <a:tabLst>
                <a:tab pos="1143000" algn="l"/>
              </a:tabLst>
            </a:pPr>
            <a:r>
              <a:rPr lang="en-US" dirty="0">
                <a:latin typeface="Calibri" panose="020F0502020204030204" pitchFamily="34" charset="0"/>
                <a:ea typeface="Calibri" panose="020F0502020204030204" pitchFamily="34" charset="0"/>
              </a:rPr>
              <a:t>Annals of Occupational Hygiene and Safety.</a:t>
            </a:r>
            <a:endParaRPr lang="en-US" sz="1400" dirty="0">
              <a:latin typeface="Calibri" panose="020F0502020204030204" pitchFamily="34" charset="0"/>
              <a:ea typeface="Calibri" panose="020F0502020204030204" pitchFamily="34" charset="0"/>
            </a:endParaRPr>
          </a:p>
          <a:p>
            <a:pPr marL="342900" marR="0" lvl="0" indent="-342900" algn="just">
              <a:lnSpc>
                <a:spcPct val="150000"/>
              </a:lnSpc>
              <a:spcBef>
                <a:spcPts val="0"/>
              </a:spcBef>
              <a:spcAft>
                <a:spcPts val="0"/>
              </a:spcAft>
              <a:buFont typeface="+mj-lt"/>
              <a:buAutoNum type="arabicPeriod"/>
              <a:tabLst>
                <a:tab pos="1143000" algn="l"/>
              </a:tabLst>
            </a:pPr>
            <a:r>
              <a:rPr lang="en-US" dirty="0">
                <a:latin typeface="Calibri" panose="020F0502020204030204" pitchFamily="34" charset="0"/>
                <a:ea typeface="Calibri" panose="020F0502020204030204" pitchFamily="34" charset="0"/>
              </a:rPr>
              <a:t>Journal of Analytical Chemistry.</a:t>
            </a:r>
            <a:endParaRPr lang="en-US" sz="1400" dirty="0">
              <a:latin typeface="Calibri" panose="020F0502020204030204" pitchFamily="34" charset="0"/>
              <a:ea typeface="Calibri" panose="020F0502020204030204" pitchFamily="34" charset="0"/>
            </a:endParaRPr>
          </a:p>
          <a:p>
            <a:pPr marL="342900" marR="0" lvl="0" indent="-342900" algn="just">
              <a:lnSpc>
                <a:spcPct val="150000"/>
              </a:lnSpc>
              <a:spcBef>
                <a:spcPts val="0"/>
              </a:spcBef>
              <a:spcAft>
                <a:spcPts val="0"/>
              </a:spcAft>
              <a:buFont typeface="+mj-lt"/>
              <a:buAutoNum type="arabicPeriod"/>
              <a:tabLst>
                <a:tab pos="1143000" algn="l"/>
              </a:tabLst>
            </a:pPr>
            <a:r>
              <a:rPr lang="en-US" dirty="0">
                <a:latin typeface="Calibri" panose="020F0502020204030204" pitchFamily="34" charset="0"/>
                <a:ea typeface="Calibri" panose="020F0502020204030204" pitchFamily="34" charset="0"/>
              </a:rPr>
              <a:t>NIOSI Pocket Guide to Chemical Hazards.</a:t>
            </a:r>
            <a:endParaRPr lang="en-US" sz="1400" dirty="0">
              <a:latin typeface="Calibri" panose="020F0502020204030204" pitchFamily="34" charset="0"/>
              <a:ea typeface="Calibri" panose="020F0502020204030204" pitchFamily="34" charset="0"/>
            </a:endParaRPr>
          </a:p>
          <a:p>
            <a:pPr marL="342900" marR="0" lvl="0" indent="-342900" algn="just">
              <a:lnSpc>
                <a:spcPct val="150000"/>
              </a:lnSpc>
              <a:spcBef>
                <a:spcPts val="0"/>
              </a:spcBef>
              <a:spcAft>
                <a:spcPts val="0"/>
              </a:spcAft>
              <a:buFont typeface="+mj-lt"/>
              <a:buAutoNum type="arabicPeriod"/>
              <a:tabLst>
                <a:tab pos="1143000" algn="l"/>
              </a:tabLst>
            </a:pPr>
            <a:r>
              <a:rPr lang="en-US" dirty="0">
                <a:latin typeface="Calibri" panose="020F0502020204030204" pitchFamily="34" charset="0"/>
                <a:ea typeface="Calibri" panose="020F0502020204030204" pitchFamily="34" charset="0"/>
              </a:rPr>
              <a:t>Journal of Air and Waste Management </a:t>
            </a:r>
          </a:p>
          <a:p>
            <a:pPr marL="342900" marR="0" lvl="0" indent="-342900" algn="just">
              <a:lnSpc>
                <a:spcPct val="150000"/>
              </a:lnSpc>
              <a:spcBef>
                <a:spcPts val="0"/>
              </a:spcBef>
              <a:spcAft>
                <a:spcPts val="0"/>
              </a:spcAft>
              <a:buFont typeface="+mj-lt"/>
              <a:buAutoNum type="arabicPeriod"/>
              <a:tabLst>
                <a:tab pos="1143000" algn="l"/>
              </a:tabLst>
            </a:pPr>
            <a:r>
              <a:rPr lang="en-GB" dirty="0">
                <a:latin typeface="Calibri" panose="020F0502020204030204" pitchFamily="34" charset="0"/>
              </a:rPr>
              <a:t>Air Pollution Handbook Occupational Diseases by D. </a:t>
            </a:r>
            <a:r>
              <a:rPr lang="en-GB" dirty="0" err="1">
                <a:latin typeface="Calibri" panose="020F0502020204030204" pitchFamily="34" charset="0"/>
              </a:rPr>
              <a:t>Hinter</a:t>
            </a:r>
            <a:endParaRPr lang="en-GB" dirty="0">
              <a:latin typeface="Calibri" panose="020F0502020204030204" pitchFamily="34" charset="0"/>
            </a:endParaRPr>
          </a:p>
          <a:p>
            <a:pPr marL="342900" marR="0" lvl="0" indent="-342900" algn="just">
              <a:lnSpc>
                <a:spcPct val="150000"/>
              </a:lnSpc>
              <a:spcBef>
                <a:spcPts val="0"/>
              </a:spcBef>
              <a:spcAft>
                <a:spcPts val="0"/>
              </a:spcAft>
              <a:buFont typeface="+mj-lt"/>
              <a:buAutoNum type="arabicPeriod"/>
              <a:tabLst>
                <a:tab pos="1143000" algn="l"/>
              </a:tabLst>
            </a:pPr>
            <a:r>
              <a:rPr lang="en-GB" dirty="0">
                <a:latin typeface="Calibri" panose="020F0502020204030204" pitchFamily="34" charset="0"/>
              </a:rPr>
              <a:t>Williams T, Moon A, Williams M. Food, environment and health. World</a:t>
            </a:r>
          </a:p>
          <a:p>
            <a:pPr marL="342900" marR="0" lvl="0" indent="-342900" algn="just">
              <a:lnSpc>
                <a:spcPct val="150000"/>
              </a:lnSpc>
              <a:spcBef>
                <a:spcPts val="0"/>
              </a:spcBef>
              <a:spcAft>
                <a:spcPts val="0"/>
              </a:spcAft>
              <a:buFont typeface="+mj-lt"/>
              <a:buAutoNum type="arabicPeriod"/>
              <a:tabLst>
                <a:tab pos="1143000" algn="l"/>
              </a:tabLst>
            </a:pPr>
            <a:r>
              <a:rPr lang="en-GB" dirty="0">
                <a:latin typeface="Calibri" panose="020F0502020204030204" pitchFamily="34" charset="0"/>
              </a:rPr>
              <a:t>Health Organization, Geneva; 1990.</a:t>
            </a:r>
          </a:p>
          <a:p>
            <a:pPr marL="342900" marR="0" lvl="0" indent="-342900" algn="just">
              <a:lnSpc>
                <a:spcPct val="150000"/>
              </a:lnSpc>
              <a:spcBef>
                <a:spcPts val="0"/>
              </a:spcBef>
              <a:spcAft>
                <a:spcPts val="0"/>
              </a:spcAft>
              <a:buFont typeface="+mj-lt"/>
              <a:buAutoNum type="arabicPeriod"/>
              <a:tabLst>
                <a:tab pos="1143000" algn="l"/>
              </a:tabLst>
            </a:pPr>
            <a:endParaRPr lang="en-US" sz="1400" dirty="0">
              <a:latin typeface="Calibri" panose="020F05020202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0EE1D7E7-5447-4DE3-9C0E-CA57ED832560}"/>
              </a:ext>
            </a:extLst>
          </p:cNvPr>
          <p:cNvSpPr/>
          <p:nvPr/>
        </p:nvSpPr>
        <p:spPr>
          <a:xfrm>
            <a:off x="1600200" y="1318136"/>
            <a:ext cx="1820755" cy="523220"/>
          </a:xfrm>
          <a:prstGeom prst="rect">
            <a:avLst/>
          </a:prstGeom>
        </p:spPr>
        <p:txBody>
          <a:bodyPr wrap="none">
            <a:spAutoFit/>
          </a:bodyPr>
          <a:lstStyle/>
          <a:p>
            <a:r>
              <a:rPr lang="en-US" sz="2800" b="1" dirty="0">
                <a:latin typeface="Calibri" panose="020F0502020204030204" pitchFamily="34" charset="0"/>
                <a:ea typeface="Calibri" panose="020F0502020204030204" pitchFamily="34" charset="0"/>
              </a:rPr>
              <a:t>References</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1447800" y="914400"/>
          <a:ext cx="7239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406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2133600"/>
            <a:ext cx="7467600" cy="2062103"/>
          </a:xfrm>
          <a:prstGeom prst="rect">
            <a:avLst/>
          </a:prstGeom>
        </p:spPr>
        <p:txBody>
          <a:bodyPr wrap="square">
            <a:spAutoFit/>
          </a:bodyPr>
          <a:lstStyle/>
          <a:p>
            <a:pPr marL="457200" indent="-457200">
              <a:buFont typeface="Wingdings" panose="05000000000000000000" pitchFamily="2" charset="2"/>
              <a:buChar char="§"/>
            </a:pPr>
            <a:r>
              <a:rPr lang="en-US" sz="3200" dirty="0"/>
              <a:t>The science of the relationships between organisms and their environments.  </a:t>
            </a:r>
          </a:p>
          <a:p>
            <a:pPr marL="457200" indent="-457200">
              <a:buFont typeface="Wingdings" panose="05000000000000000000" pitchFamily="2" charset="2"/>
              <a:buChar char="§"/>
            </a:pPr>
            <a:endParaRPr lang="en-US" sz="3200" dirty="0"/>
          </a:p>
          <a:p>
            <a:pPr marL="457200" indent="-457200">
              <a:buFont typeface="Wingdings" panose="05000000000000000000" pitchFamily="2" charset="2"/>
              <a:buChar char="§"/>
            </a:pPr>
            <a:r>
              <a:rPr lang="en-US" sz="3200" dirty="0"/>
              <a:t>Also called  </a:t>
            </a:r>
            <a:r>
              <a:rPr lang="en-US" sz="3200" dirty="0">
                <a:solidFill>
                  <a:srgbClr val="FF0000"/>
                </a:solidFill>
              </a:rPr>
              <a:t>BIONOMICS</a:t>
            </a:r>
            <a:r>
              <a:rPr lang="en-US" sz="3200" dirty="0"/>
              <a:t>.  </a:t>
            </a:r>
          </a:p>
        </p:txBody>
      </p:sp>
      <p:sp>
        <p:nvSpPr>
          <p:cNvPr id="4" name="Rectangle 3"/>
          <p:cNvSpPr/>
          <p:nvPr/>
        </p:nvSpPr>
        <p:spPr>
          <a:xfrm>
            <a:off x="1447800" y="1277034"/>
            <a:ext cx="1643527" cy="646331"/>
          </a:xfrm>
          <a:prstGeom prst="rect">
            <a:avLst/>
          </a:prstGeom>
        </p:spPr>
        <p:txBody>
          <a:bodyPr wrap="none">
            <a:spAutoFit/>
          </a:bodyPr>
          <a:lstStyle/>
          <a:p>
            <a:r>
              <a:rPr lang="en-US" sz="3600" b="1" dirty="0">
                <a:ln w="11430"/>
                <a:solidFill>
                  <a:srgbClr val="C00000"/>
                </a:solidFill>
                <a:effectLst>
                  <a:outerShdw blurRad="50800" dist="39000" dir="5460000" algn="tl">
                    <a:srgbClr val="000000">
                      <a:alpha val="38000"/>
                    </a:srgbClr>
                  </a:outerShdw>
                </a:effectLst>
              </a:rPr>
              <a:t>Ecology</a:t>
            </a:r>
            <a:endParaRPr lang="en-US" sz="3600" dirty="0"/>
          </a:p>
        </p:txBody>
      </p:sp>
    </p:spTree>
    <p:extLst>
      <p:ext uri="{BB962C8B-B14F-4D97-AF65-F5344CB8AC3E}">
        <p14:creationId xmlns:p14="http://schemas.microsoft.com/office/powerpoint/2010/main" val="3745661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219200"/>
            <a:ext cx="7315200" cy="5139869"/>
          </a:xfrm>
          <a:prstGeom prst="rect">
            <a:avLst/>
          </a:prstGeom>
        </p:spPr>
        <p:txBody>
          <a:bodyPr wrap="square">
            <a:spAutoFit/>
          </a:bodyPr>
          <a:lstStyle/>
          <a:p>
            <a:pPr algn="just"/>
            <a:r>
              <a:rPr lang="en-US" sz="2400" dirty="0"/>
              <a:t>The </a:t>
            </a:r>
            <a:r>
              <a:rPr lang="en-US" sz="2800" u="sng" dirty="0"/>
              <a:t>ultimate goal </a:t>
            </a:r>
            <a:r>
              <a:rPr lang="en-US" sz="2400" dirty="0"/>
              <a:t>of ecology is to understand the</a:t>
            </a:r>
          </a:p>
          <a:p>
            <a:pPr algn="just"/>
            <a:r>
              <a:rPr lang="en-US" sz="2400" u="sng" dirty="0"/>
              <a:t> nature of environmental influences on individual organisms</a:t>
            </a:r>
            <a:r>
              <a:rPr lang="en-US" sz="2400" dirty="0"/>
              <a:t>, </a:t>
            </a:r>
          </a:p>
          <a:p>
            <a:pPr algn="just"/>
            <a:endParaRPr lang="en-US" sz="2400" dirty="0"/>
          </a:p>
          <a:p>
            <a:pPr algn="just"/>
            <a:r>
              <a:rPr lang="en-US" sz="2400" dirty="0"/>
              <a:t>their populations and communities, on landscapes and, ultimately, the biosphere (all life on Earth). </a:t>
            </a:r>
          </a:p>
          <a:p>
            <a:pPr algn="just"/>
            <a:endParaRPr lang="en-US" sz="2400" dirty="0"/>
          </a:p>
          <a:p>
            <a:pPr algn="just"/>
            <a:r>
              <a:rPr lang="en-US" sz="2400" dirty="0"/>
              <a:t>If ecologists can achieve an understanding of these relationships, they will be able to contribute to the development of systems by which humans will be able to wisely use ecological resources, such as </a:t>
            </a:r>
            <a:r>
              <a:rPr lang="en-US" sz="2400" b="1" dirty="0">
                <a:solidFill>
                  <a:srgbClr val="FF0000"/>
                </a:solidFill>
              </a:rPr>
              <a:t>forests, agricultural soils, and hunted animals such as deer and fish. </a:t>
            </a:r>
            <a:endParaRPr lang="en-US" sz="2400" b="1" dirty="0"/>
          </a:p>
        </p:txBody>
      </p:sp>
    </p:spTree>
    <p:extLst>
      <p:ext uri="{BB962C8B-B14F-4D97-AF65-F5344CB8AC3E}">
        <p14:creationId xmlns:p14="http://schemas.microsoft.com/office/powerpoint/2010/main" val="2924621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458686" y="1940835"/>
            <a:ext cx="6324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r>
              <a:rPr lang="en-US" sz="2800" dirty="0">
                <a:latin typeface="Calibri" pitchFamily="34" charset="0"/>
                <a:ea typeface="Times New Roman" pitchFamily="18" charset="0"/>
              </a:rPr>
              <a:t>In general, environment refers to the </a:t>
            </a:r>
            <a:r>
              <a:rPr lang="en-US" sz="2800" u="sng" dirty="0">
                <a:solidFill>
                  <a:srgbClr val="FF0000"/>
                </a:solidFill>
                <a:latin typeface="Calibri" pitchFamily="34" charset="0"/>
                <a:ea typeface="Times New Roman" pitchFamily="18" charset="0"/>
              </a:rPr>
              <a:t>surroundings</a:t>
            </a:r>
            <a:r>
              <a:rPr lang="en-US" sz="2800" dirty="0">
                <a:latin typeface="Calibri" pitchFamily="34" charset="0"/>
                <a:ea typeface="Times New Roman" pitchFamily="18" charset="0"/>
              </a:rPr>
              <a:t> of an </a:t>
            </a:r>
            <a:r>
              <a:rPr lang="en-US" sz="3600" b="1" dirty="0">
                <a:solidFill>
                  <a:schemeClr val="tx2">
                    <a:lumMod val="60000"/>
                    <a:lumOff val="40000"/>
                  </a:schemeClr>
                </a:solidFill>
                <a:latin typeface="Calibri" pitchFamily="34" charset="0"/>
                <a:ea typeface="Times New Roman" pitchFamily="18" charset="0"/>
              </a:rPr>
              <a:t>object.</a:t>
            </a:r>
            <a:endParaRPr lang="en-US" sz="2800" b="1" dirty="0">
              <a:solidFill>
                <a:schemeClr val="tx2">
                  <a:lumMod val="60000"/>
                  <a:lumOff val="40000"/>
                </a:schemeClr>
              </a:solidFill>
              <a:ea typeface="Times New Roman" pitchFamily="18" charset="0"/>
            </a:endParaRPr>
          </a:p>
        </p:txBody>
      </p:sp>
      <p:sp>
        <p:nvSpPr>
          <p:cNvPr id="3" name="Rectangle 2"/>
          <p:cNvSpPr/>
          <p:nvPr/>
        </p:nvSpPr>
        <p:spPr>
          <a:xfrm>
            <a:off x="1462315" y="1277034"/>
            <a:ext cx="2649636" cy="646331"/>
          </a:xfrm>
          <a:prstGeom prst="rect">
            <a:avLst/>
          </a:prstGeom>
        </p:spPr>
        <p:txBody>
          <a:bodyPr wrap="none">
            <a:spAutoFit/>
          </a:bodyPr>
          <a:lstStyle/>
          <a:p>
            <a:r>
              <a:rPr lang="en-US" sz="3600" b="1" dirty="0">
                <a:ln w="11430"/>
                <a:solidFill>
                  <a:srgbClr val="C00000"/>
                </a:solidFill>
                <a:effectLst>
                  <a:outerShdw blurRad="50800" dist="39000" dir="5460000" algn="tl">
                    <a:srgbClr val="000000">
                      <a:alpha val="38000"/>
                    </a:srgbClr>
                  </a:outerShdw>
                </a:effectLst>
              </a:rPr>
              <a:t>Environment</a:t>
            </a:r>
          </a:p>
        </p:txBody>
      </p:sp>
      <p:sp>
        <p:nvSpPr>
          <p:cNvPr id="4" name="Rectangle 3"/>
          <p:cNvSpPr/>
          <p:nvPr/>
        </p:nvSpPr>
        <p:spPr>
          <a:xfrm>
            <a:off x="1607458" y="3352800"/>
            <a:ext cx="1459054" cy="646331"/>
          </a:xfrm>
          <a:prstGeom prst="rect">
            <a:avLst/>
          </a:prstGeom>
        </p:spPr>
        <p:txBody>
          <a:bodyPr wrap="none">
            <a:spAutoFit/>
          </a:bodyPr>
          <a:lstStyle/>
          <a:p>
            <a:r>
              <a:rPr lang="en-US" sz="3600" b="1" dirty="0">
                <a:ln w="11430"/>
                <a:solidFill>
                  <a:srgbClr val="C00000"/>
                </a:solidFill>
                <a:effectLst>
                  <a:outerShdw blurRad="50800" dist="39000" dir="5460000" algn="tl">
                    <a:srgbClr val="000000">
                      <a:alpha val="38000"/>
                    </a:srgbClr>
                  </a:outerShdw>
                </a:effectLst>
              </a:rPr>
              <a:t>Health</a:t>
            </a:r>
          </a:p>
        </p:txBody>
      </p:sp>
      <p:sp>
        <p:nvSpPr>
          <p:cNvPr id="5" name="Rectangle 4"/>
          <p:cNvSpPr/>
          <p:nvPr/>
        </p:nvSpPr>
        <p:spPr>
          <a:xfrm>
            <a:off x="1592943" y="4267199"/>
            <a:ext cx="69515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r>
              <a:rPr lang="en-US" sz="2800" dirty="0">
                <a:latin typeface="Calibri" pitchFamily="34" charset="0"/>
                <a:ea typeface="Times New Roman" pitchFamily="18" charset="0"/>
              </a:rPr>
              <a:t>A state of complete physical, mental and social well-being and not merely the absence of disease or infirmity</a:t>
            </a:r>
          </a:p>
        </p:txBody>
      </p:sp>
    </p:spTree>
    <p:extLst>
      <p:ext uri="{BB962C8B-B14F-4D97-AF65-F5344CB8AC3E}">
        <p14:creationId xmlns:p14="http://schemas.microsoft.com/office/powerpoint/2010/main" val="31457396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864</TotalTime>
  <Words>1310</Words>
  <Application>Microsoft Office PowerPoint</Application>
  <PresentationFormat>On-screen Show (4:3)</PresentationFormat>
  <Paragraphs>221</Paragraphs>
  <Slides>55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Andalus</vt:lpstr>
      <vt:lpstr>Arial</vt:lpstr>
      <vt:lpstr>Calibri</vt:lpstr>
      <vt:lpstr>Tahoma</vt:lpstr>
      <vt:lpstr>Times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Prof. Messeiry</dc:creator>
  <cp:lastModifiedBy>Mamduh A. Elmesseiry</cp:lastModifiedBy>
  <cp:revision>100</cp:revision>
  <dcterms:created xsi:type="dcterms:W3CDTF">2011-04-03T16:52:14Z</dcterms:created>
  <dcterms:modified xsi:type="dcterms:W3CDTF">2019-01-17T10:34:08Z</dcterms:modified>
</cp:coreProperties>
</file>