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8"/>
  </p:notesMasterIdLst>
  <p:sldIdLst>
    <p:sldId id="256" r:id="rId2"/>
    <p:sldId id="257" r:id="rId3"/>
    <p:sldId id="258" r:id="rId4"/>
    <p:sldId id="264" r:id="rId5"/>
    <p:sldId id="265" r:id="rId6"/>
    <p:sldId id="293" r:id="rId7"/>
    <p:sldId id="266" r:id="rId8"/>
    <p:sldId id="286" r:id="rId9"/>
    <p:sldId id="288" r:id="rId10"/>
    <p:sldId id="295" r:id="rId11"/>
    <p:sldId id="294" r:id="rId12"/>
    <p:sldId id="296" r:id="rId13"/>
    <p:sldId id="297" r:id="rId14"/>
    <p:sldId id="298" r:id="rId15"/>
    <p:sldId id="292" r:id="rId16"/>
    <p:sldId id="267" r:id="rId17"/>
    <p:sldId id="274" r:id="rId18"/>
    <p:sldId id="259" r:id="rId19"/>
    <p:sldId id="260" r:id="rId20"/>
    <p:sldId id="26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8" r:id="rId30"/>
    <p:sldId id="289" r:id="rId31"/>
    <p:sldId id="269" r:id="rId32"/>
    <p:sldId id="270" r:id="rId33"/>
    <p:sldId id="271" r:id="rId34"/>
    <p:sldId id="272" r:id="rId35"/>
    <p:sldId id="273" r:id="rId36"/>
    <p:sldId id="29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2006</c:v>
                </c:pt>
                <c:pt idx="3">
                  <c:v>2025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</c:v>
                </c:pt>
                <c:pt idx="1">
                  <c:v>70</c:v>
                </c:pt>
                <c:pt idx="2">
                  <c:v>72</c:v>
                </c:pt>
                <c:pt idx="3">
                  <c:v>77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4-43D7-8FCD-970A0BF3E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66016"/>
        <c:axId val="48167552"/>
      </c:barChart>
      <c:catAx>
        <c:axId val="4816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167552"/>
        <c:crosses val="autoZero"/>
        <c:auto val="1"/>
        <c:lblAlgn val="ctr"/>
        <c:lblOffset val="100"/>
        <c:noMultiLvlLbl val="0"/>
      </c:catAx>
      <c:valAx>
        <c:axId val="4816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16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15694608970332E-2"/>
          <c:y val="3.0249949525540151E-2"/>
          <c:w val="0.91623533783940725"/>
          <c:h val="0.764810216030690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Years</c:v>
                </c:pt>
              </c:strCache>
            </c:strRef>
          </c:tx>
          <c:spPr>
            <a:ln w="34925">
              <a:solidFill>
                <a:srgbClr val="C00000"/>
              </a:solidFill>
            </a:ln>
            <a:effectLst/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71</c:v>
                </c:pt>
                <c:pt idx="1">
                  <c:v>73</c:v>
                </c:pt>
                <c:pt idx="2">
                  <c:v>75</c:v>
                </c:pt>
                <c:pt idx="3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61-4AC1-9F07-5029F18C7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79040"/>
        <c:axId val="51080576"/>
      </c:lineChart>
      <c:catAx>
        <c:axId val="5107904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crossAx val="51080576"/>
        <c:crosses val="autoZero"/>
        <c:auto val="1"/>
        <c:lblAlgn val="ctr"/>
        <c:lblOffset val="100"/>
        <c:noMultiLvlLbl val="0"/>
      </c:catAx>
      <c:valAx>
        <c:axId val="5108057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5107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total population</c:v>
                </c:pt>
              </c:strCache>
            </c:strRef>
          </c:tx>
          <c:dLbls>
            <c:dLbl>
              <c:idx val="0"/>
              <c:layout>
                <c:manualLayout>
                  <c:x val="-2.8023598820058997E-2"/>
                  <c:y val="-6.730769230769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44-4E6C-AC8F-485EBEB03F12}"/>
                </c:ext>
              </c:extLst>
            </c:dLbl>
            <c:dLbl>
              <c:idx val="1"/>
              <c:layout>
                <c:manualLayout>
                  <c:x val="-2.6548672566371681E-2"/>
                  <c:y val="-6.730769230769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44-4E6C-AC8F-485EBEB03F12}"/>
                </c:ext>
              </c:extLst>
            </c:dLbl>
            <c:dLbl>
              <c:idx val="2"/>
              <c:layout>
                <c:manualLayout>
                  <c:x val="-3.687315634218289E-2"/>
                  <c:y val="-6.089743589743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44-4E6C-AC8F-485EBEB03F12}"/>
                </c:ext>
              </c:extLst>
            </c:dLbl>
            <c:dLbl>
              <c:idx val="3"/>
              <c:layout>
                <c:manualLayout>
                  <c:x val="-5.6047197640117993E-2"/>
                  <c:y val="-4.80769230769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44-4E6C-AC8F-485EBEB03F12}"/>
                </c:ext>
              </c:extLst>
            </c:dLbl>
            <c:dLbl>
              <c:idx val="4"/>
              <c:layout>
                <c:manualLayout>
                  <c:x val="-8.9970501474926259E-2"/>
                  <c:y val="-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F44-4E6C-AC8F-485EBEB03F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2014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3.8</c:v>
                </c:pt>
                <c:pt idx="1">
                  <c:v>3.8</c:v>
                </c:pt>
                <c:pt idx="2">
                  <c:v>5</c:v>
                </c:pt>
                <c:pt idx="3">
                  <c:v>9</c:v>
                </c:pt>
                <c:pt idx="4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44-4E6C-AC8F-485EBEB03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96352"/>
        <c:axId val="5099827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Number of elderly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8997050147492625E-3"/>
                  <c:y val="2.88461538461538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712,302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44-4E6C-AC8F-485EBEB03F12}"/>
                </c:ext>
              </c:extLst>
            </c:dLbl>
            <c:dLbl>
              <c:idx val="1"/>
              <c:layout>
                <c:manualLayout>
                  <c:x val="-8.8495575221238937E-3"/>
                  <c:y val="3.84615384615384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816,341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F44-4E6C-AC8F-485EBEB03F12}"/>
                </c:ext>
              </c:extLst>
            </c:dLbl>
            <c:dLbl>
              <c:idx val="2"/>
              <c:layout>
                <c:manualLayout>
                  <c:x val="1.0324483775811209E-2"/>
                  <c:y val="3.5256410256410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1,368,294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F44-4E6C-AC8F-485EBEB03F12}"/>
                </c:ext>
              </c:extLst>
            </c:dLbl>
            <c:dLbl>
              <c:idx val="3"/>
              <c:layout>
                <c:manualLayout>
                  <c:x val="-4.4247787610619468E-3"/>
                  <c:y val="3.5256410256410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3,039,078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F44-4E6C-AC8F-485EBEB03F12}"/>
                </c:ext>
              </c:extLst>
            </c:dLbl>
            <c:dLbl>
              <c:idx val="4"/>
              <c:layout>
                <c:manualLayout>
                  <c:x val="-5.6047197640117993E-2"/>
                  <c:y val="0.108974358974358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7,219,905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F44-4E6C-AC8F-485EBEB03F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2014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712302</c:v>
                </c:pt>
                <c:pt idx="1">
                  <c:v>816341</c:v>
                </c:pt>
                <c:pt idx="2">
                  <c:v>1368294</c:v>
                </c:pt>
                <c:pt idx="3">
                  <c:v>3039078</c:v>
                </c:pt>
                <c:pt idx="4">
                  <c:v>7219905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F44-4E6C-AC8F-485EBEB03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89792"/>
        <c:axId val="52869760"/>
      </c:lineChart>
      <c:catAx>
        <c:axId val="5099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998272"/>
        <c:crosses val="autoZero"/>
        <c:auto val="1"/>
        <c:lblAlgn val="ctr"/>
        <c:lblOffset val="100"/>
        <c:noMultiLvlLbl val="0"/>
      </c:catAx>
      <c:valAx>
        <c:axId val="5099827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10000">
            <a:noFill/>
          </a:ln>
        </c:spPr>
        <c:crossAx val="50996352"/>
        <c:crosses val="autoZero"/>
        <c:crossBetween val="between"/>
      </c:valAx>
      <c:valAx>
        <c:axId val="528697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51089792"/>
        <c:crosses val="max"/>
        <c:crossBetween val="between"/>
      </c:valAx>
      <c:catAx>
        <c:axId val="51089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869760"/>
        <c:crosses val="autoZero"/>
        <c:auto val="1"/>
        <c:lblAlgn val="ctr"/>
        <c:lblOffset val="100"/>
        <c:noMultiLvlLbl val="0"/>
      </c:catAx>
      <c:spPr>
        <a:ln>
          <a:solidFill>
            <a:srgbClr val="000000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C341B-0B63-49E2-9567-04069811F00C}" type="doc">
      <dgm:prSet loTypeId="urn:microsoft.com/office/officeart/2005/8/layout/funnel1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pPr rtl="1"/>
          <a:endParaRPr lang="ar-OM"/>
        </a:p>
      </dgm:t>
    </dgm:pt>
    <dgm:pt modelId="{AA669063-0E9E-4D5B-974D-0123A7144DC4}">
      <dgm:prSet phldrT="[Text]" custT="1"/>
      <dgm:spPr>
        <a:xfrm>
          <a:off x="914389" y="3352802"/>
          <a:ext cx="5183785" cy="785812"/>
        </a:xfrm>
      </dgm:spPr>
      <dgm:t>
        <a:bodyPr/>
        <a:lstStyle/>
        <a:p>
          <a:pPr rtl="1"/>
          <a:r>
            <a:rPr lang="en-US" sz="2000" b="0" dirty="0" smtClean="0">
              <a:latin typeface="+mn-lt"/>
              <a:ea typeface="+mn-ea"/>
              <a:cs typeface="Times New Roman" pitchFamily="18" charset="0"/>
            </a:rPr>
            <a:t>Increase dependency and the need for medical and social care</a:t>
          </a:r>
          <a:r>
            <a:rPr lang="en-US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 </a:t>
          </a:r>
          <a:endParaRPr lang="ar-OM" sz="2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9645917-095A-4345-A258-6F75F230BF39}" type="sibTrans" cxnId="{3E18C65A-4959-48E6-91AE-9C3029A6CD62}">
      <dgm:prSet/>
      <dgm:spPr/>
      <dgm:t>
        <a:bodyPr/>
        <a:lstStyle/>
        <a:p>
          <a:pPr rtl="1"/>
          <a:endParaRPr lang="ar-OM"/>
        </a:p>
      </dgm:t>
    </dgm:pt>
    <dgm:pt modelId="{CF523C09-49AD-4050-8947-FC735930FB64}" type="parTrans" cxnId="{3E18C65A-4959-48E6-91AE-9C3029A6CD62}">
      <dgm:prSet/>
      <dgm:spPr/>
      <dgm:t>
        <a:bodyPr/>
        <a:lstStyle/>
        <a:p>
          <a:pPr rtl="1"/>
          <a:endParaRPr lang="ar-OM"/>
        </a:p>
      </dgm:t>
    </dgm:pt>
    <dgm:pt modelId="{056CC115-B3DE-4FB7-9E16-B912A0E1FECA}" type="pres">
      <dgm:prSet presAssocID="{CF4C341B-0B63-49E2-9567-04069811F0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OM"/>
        </a:p>
      </dgm:t>
    </dgm:pt>
    <dgm:pt modelId="{0DB8D24D-39F0-4118-8F4F-ACC458AD3BA3}" type="pres">
      <dgm:prSet presAssocID="{CF4C341B-0B63-49E2-9567-04069811F00C}" presName="ellipse" presStyleLbl="trBgShp" presStyleIdx="0" presStyleCnt="1"/>
      <dgm:spPr>
        <a:xfrm>
          <a:off x="1430552" y="170259"/>
          <a:ext cx="3378993" cy="1173480"/>
        </a:xfrm>
        <a:prstGeom prst="ellipse">
          <a:avLst/>
        </a:prstGeom>
      </dgm:spPr>
      <dgm:t>
        <a:bodyPr/>
        <a:lstStyle/>
        <a:p>
          <a:pPr rtl="1"/>
          <a:endParaRPr lang="ar-OM"/>
        </a:p>
      </dgm:t>
    </dgm:pt>
    <dgm:pt modelId="{82C942BA-4363-4042-8F4A-9F97B13B26A2}" type="pres">
      <dgm:prSet presAssocID="{CF4C341B-0B63-49E2-9567-04069811F00C}" presName="arrow1" presStyleLbl="fgShp" presStyleIdx="0" presStyleCnt="1"/>
      <dgm:spPr>
        <a:xfrm>
          <a:off x="2797866" y="3043713"/>
          <a:ext cx="654843" cy="419100"/>
        </a:xfrm>
        <a:prstGeom prst="downArrow">
          <a:avLst/>
        </a:prstGeom>
      </dgm:spPr>
      <dgm:t>
        <a:bodyPr/>
        <a:lstStyle/>
        <a:p>
          <a:pPr rtl="1"/>
          <a:endParaRPr lang="ar-OM"/>
        </a:p>
      </dgm:t>
    </dgm:pt>
    <dgm:pt modelId="{D44658FC-3FF9-4F6B-AA0E-91C30485D8C7}" type="pres">
      <dgm:prSet presAssocID="{CF4C341B-0B63-49E2-9567-04069811F00C}" presName="rectangle" presStyleLbl="revTx" presStyleIdx="0" presStyleCnt="1" custScaleX="164918" custScaleY="83270" custLinFactNeighborX="-2766" custLinFactNeighborY="3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OM"/>
        </a:p>
      </dgm:t>
    </dgm:pt>
    <dgm:pt modelId="{21E7A5BA-FF30-4C20-A86C-657A504F2DA0}" type="pres">
      <dgm:prSet presAssocID="{CF4C341B-0B63-49E2-9567-04069811F00C}" presName="funnel" presStyleLbl="trAlignAcc1" presStyleIdx="0" presStyleCnt="1"/>
      <dgm:spPr>
        <a:xfrm>
          <a:off x="1291725" y="26193"/>
          <a:ext cx="3667125" cy="2933700"/>
        </a:xfrm>
        <a:prstGeom prst="funnel">
          <a:avLst/>
        </a:prstGeom>
      </dgm:spPr>
      <dgm:t>
        <a:bodyPr/>
        <a:lstStyle/>
        <a:p>
          <a:pPr rtl="1"/>
          <a:endParaRPr lang="ar-OM"/>
        </a:p>
      </dgm:t>
    </dgm:pt>
  </dgm:ptLst>
  <dgm:cxnLst>
    <dgm:cxn modelId="{783B77C4-EB02-4595-A4E1-55120B167F4D}" type="presOf" srcId="{AA669063-0E9E-4D5B-974D-0123A7144DC4}" destId="{D44658FC-3FF9-4F6B-AA0E-91C30485D8C7}" srcOrd="0" destOrd="0" presId="urn:microsoft.com/office/officeart/2005/8/layout/funnel1"/>
    <dgm:cxn modelId="{E0FFB8B4-CF18-4B81-9FE2-92FC65C54E27}" type="presOf" srcId="{CF4C341B-0B63-49E2-9567-04069811F00C}" destId="{056CC115-B3DE-4FB7-9E16-B912A0E1FECA}" srcOrd="0" destOrd="0" presId="urn:microsoft.com/office/officeart/2005/8/layout/funnel1"/>
    <dgm:cxn modelId="{3E18C65A-4959-48E6-91AE-9C3029A6CD62}" srcId="{CF4C341B-0B63-49E2-9567-04069811F00C}" destId="{AA669063-0E9E-4D5B-974D-0123A7144DC4}" srcOrd="0" destOrd="0" parTransId="{CF523C09-49AD-4050-8947-FC735930FB64}" sibTransId="{B9645917-095A-4345-A258-6F75F230BF39}"/>
    <dgm:cxn modelId="{A8CB9D11-69B1-415B-9062-9417836EC1E3}" type="presParOf" srcId="{056CC115-B3DE-4FB7-9E16-B912A0E1FECA}" destId="{0DB8D24D-39F0-4118-8F4F-ACC458AD3BA3}" srcOrd="0" destOrd="0" presId="urn:microsoft.com/office/officeart/2005/8/layout/funnel1"/>
    <dgm:cxn modelId="{DD875453-F186-4F6E-9A1B-5495B7E2B868}" type="presParOf" srcId="{056CC115-B3DE-4FB7-9E16-B912A0E1FECA}" destId="{82C942BA-4363-4042-8F4A-9F97B13B26A2}" srcOrd="1" destOrd="0" presId="urn:microsoft.com/office/officeart/2005/8/layout/funnel1"/>
    <dgm:cxn modelId="{BD3143CA-3405-4F98-819F-8CC0065589E6}" type="presParOf" srcId="{056CC115-B3DE-4FB7-9E16-B912A0E1FECA}" destId="{D44658FC-3FF9-4F6B-AA0E-91C30485D8C7}" srcOrd="2" destOrd="0" presId="urn:microsoft.com/office/officeart/2005/8/layout/funnel1"/>
    <dgm:cxn modelId="{4A25CEF9-215E-47ED-B495-00624A2D30DA}" type="presParOf" srcId="{056CC115-B3DE-4FB7-9E16-B912A0E1FECA}" destId="{21E7A5BA-FF30-4C20-A86C-657A504F2DA0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A47C6-C44F-4DB7-ABF3-8F30EDE67B3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C5A4D-9546-49C9-B65B-E510D3B518B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Depression</a:t>
          </a:r>
          <a:endParaRPr lang="en-US" dirty="0"/>
        </a:p>
      </dgm:t>
    </dgm:pt>
    <dgm:pt modelId="{9F4CC825-E76F-4A66-A256-95756DE2D488}" type="parTrans" cxnId="{0FF55174-907A-46DC-B188-67BF9A76BC3D}">
      <dgm:prSet/>
      <dgm:spPr/>
      <dgm:t>
        <a:bodyPr/>
        <a:lstStyle/>
        <a:p>
          <a:endParaRPr lang="en-US"/>
        </a:p>
      </dgm:t>
    </dgm:pt>
    <dgm:pt modelId="{FAEBBB8C-6E9E-4146-AA7A-1AA9E993FDC4}" type="sibTrans" cxnId="{0FF55174-907A-46DC-B188-67BF9A76BC3D}">
      <dgm:prSet/>
      <dgm:spPr/>
      <dgm:t>
        <a:bodyPr/>
        <a:lstStyle/>
        <a:p>
          <a:endParaRPr lang="en-US"/>
        </a:p>
      </dgm:t>
    </dgm:pt>
    <dgm:pt modelId="{F24EBF25-6FB2-4A84-9629-7F251FF2F41D}">
      <dgm:prSet phldrT="[Text]"/>
      <dgm:spPr/>
      <dgm:t>
        <a:bodyPr/>
        <a:lstStyle/>
        <a:p>
          <a:r>
            <a:rPr lang="en-US" dirty="0" smtClean="0"/>
            <a:t>Physical dysfunction</a:t>
          </a:r>
          <a:endParaRPr lang="en-US" dirty="0"/>
        </a:p>
      </dgm:t>
    </dgm:pt>
    <dgm:pt modelId="{FA24417E-9298-437A-9C43-864FFD3D9712}" type="parTrans" cxnId="{E7930F2A-C4A3-478D-A59B-98258BCAAD67}">
      <dgm:prSet/>
      <dgm:spPr/>
      <dgm:t>
        <a:bodyPr/>
        <a:lstStyle/>
        <a:p>
          <a:endParaRPr lang="en-US"/>
        </a:p>
      </dgm:t>
    </dgm:pt>
    <dgm:pt modelId="{842FBC00-9C12-4407-9CA9-4FC946053283}" type="sibTrans" cxnId="{E7930F2A-C4A3-478D-A59B-98258BCAAD67}">
      <dgm:prSet/>
      <dgm:spPr/>
      <dgm:t>
        <a:bodyPr/>
        <a:lstStyle/>
        <a:p>
          <a:endParaRPr lang="en-US"/>
        </a:p>
      </dgm:t>
    </dgm:pt>
    <dgm:pt modelId="{D5881362-2550-4BC5-BFFE-3E003F1E4A13}">
      <dgm:prSet phldrT="[Text]"/>
      <dgm:spPr/>
      <dgm:t>
        <a:bodyPr/>
        <a:lstStyle/>
        <a:p>
          <a:r>
            <a:rPr lang="en-US" dirty="0" smtClean="0"/>
            <a:t>Physical </a:t>
          </a:r>
          <a:r>
            <a:rPr lang="en-US" dirty="0" err="1" smtClean="0"/>
            <a:t>illhealth</a:t>
          </a:r>
          <a:endParaRPr lang="en-US" dirty="0"/>
        </a:p>
      </dgm:t>
    </dgm:pt>
    <dgm:pt modelId="{69A76054-DEEF-4EE9-8441-949E6FC8E8E7}" type="parTrans" cxnId="{D4FC9980-5F06-452D-8BF7-21270277B65F}">
      <dgm:prSet/>
      <dgm:spPr/>
      <dgm:t>
        <a:bodyPr/>
        <a:lstStyle/>
        <a:p>
          <a:endParaRPr lang="en-US"/>
        </a:p>
      </dgm:t>
    </dgm:pt>
    <dgm:pt modelId="{36D83BCE-760D-41C3-BA88-7C4F8E940C9A}" type="sibTrans" cxnId="{D4FC9980-5F06-452D-8BF7-21270277B65F}">
      <dgm:prSet/>
      <dgm:spPr/>
      <dgm:t>
        <a:bodyPr/>
        <a:lstStyle/>
        <a:p>
          <a:endParaRPr lang="en-US"/>
        </a:p>
      </dgm:t>
    </dgm:pt>
    <dgm:pt modelId="{DABB0577-FBE9-4E71-B216-E6B4A5B8CA06}">
      <dgm:prSet phldrT="[Text]"/>
      <dgm:spPr/>
      <dgm:t>
        <a:bodyPr/>
        <a:lstStyle/>
        <a:p>
          <a:r>
            <a:rPr lang="en-US" dirty="0" smtClean="0"/>
            <a:t>Social problems</a:t>
          </a:r>
          <a:endParaRPr lang="en-US" dirty="0"/>
        </a:p>
      </dgm:t>
    </dgm:pt>
    <dgm:pt modelId="{7BE5941A-D78E-4AB7-B495-77AB6C6E1839}" type="parTrans" cxnId="{A7B01357-572C-4F3E-9C0B-3961D5D65C79}">
      <dgm:prSet/>
      <dgm:spPr/>
      <dgm:t>
        <a:bodyPr/>
        <a:lstStyle/>
        <a:p>
          <a:endParaRPr lang="en-US"/>
        </a:p>
      </dgm:t>
    </dgm:pt>
    <dgm:pt modelId="{E23AA987-D466-4F80-9541-2A21049C670B}" type="sibTrans" cxnId="{A7B01357-572C-4F3E-9C0B-3961D5D65C79}">
      <dgm:prSet/>
      <dgm:spPr/>
      <dgm:t>
        <a:bodyPr/>
        <a:lstStyle/>
        <a:p>
          <a:endParaRPr lang="en-US"/>
        </a:p>
      </dgm:t>
    </dgm:pt>
    <dgm:pt modelId="{FA7370A4-3353-45CF-9562-562CD8F506BB}" type="pres">
      <dgm:prSet presAssocID="{B5EA47C6-C44F-4DB7-ABF3-8F30EDE67B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6980B-5EA9-4ACC-A806-A1310D6413D2}" type="pres">
      <dgm:prSet presAssocID="{4DAC5A4D-9546-49C9-B65B-E510D3B518BE}" presName="centerShape" presStyleLbl="node0" presStyleIdx="0" presStyleCnt="1"/>
      <dgm:spPr/>
      <dgm:t>
        <a:bodyPr/>
        <a:lstStyle/>
        <a:p>
          <a:endParaRPr lang="en-US"/>
        </a:p>
      </dgm:t>
    </dgm:pt>
    <dgm:pt modelId="{44A98B0C-85C4-44EF-9CE4-E5F5811728B2}" type="pres">
      <dgm:prSet presAssocID="{FA24417E-9298-437A-9C43-864FFD3D971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0B6726D-584F-49A8-ABCF-8BDA1CE529B8}" type="pres">
      <dgm:prSet presAssocID="{F24EBF25-6FB2-4A84-9629-7F251FF2F4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11AAC-E896-4B51-87B1-2CDAEE311B11}" type="pres">
      <dgm:prSet presAssocID="{69A76054-DEEF-4EE9-8441-949E6FC8E8E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ED1613E-C51A-4410-A188-AC5EB696B2A2}" type="pres">
      <dgm:prSet presAssocID="{D5881362-2550-4BC5-BFFE-3E003F1E4A13}" presName="node" presStyleLbl="node1" presStyleIdx="1" presStyleCnt="3" custRadScaleRad="100066" custRadScaleInc="1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AA7CE-5A8A-4A28-AC1A-95E636145A32}" type="pres">
      <dgm:prSet presAssocID="{7BE5941A-D78E-4AB7-B495-77AB6C6E183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08B97C4D-A405-414E-B84E-990D88A6FC73}" type="pres">
      <dgm:prSet presAssocID="{DABB0577-FBE9-4E71-B216-E6B4A5B8CA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EEB52-445F-4F34-A8C8-C4B0635699DD}" type="presOf" srcId="{B5EA47C6-C44F-4DB7-ABF3-8F30EDE67B3C}" destId="{FA7370A4-3353-45CF-9562-562CD8F506BB}" srcOrd="0" destOrd="0" presId="urn:microsoft.com/office/officeart/2005/8/layout/radial4"/>
    <dgm:cxn modelId="{329A0513-93B6-4DD3-9369-9985A81D2A3D}" type="presOf" srcId="{DABB0577-FBE9-4E71-B216-E6B4A5B8CA06}" destId="{08B97C4D-A405-414E-B84E-990D88A6FC73}" srcOrd="0" destOrd="0" presId="urn:microsoft.com/office/officeart/2005/8/layout/radial4"/>
    <dgm:cxn modelId="{42CCF5D5-4E56-418F-9801-270334F1B55B}" type="presOf" srcId="{F24EBF25-6FB2-4A84-9629-7F251FF2F41D}" destId="{F0B6726D-584F-49A8-ABCF-8BDA1CE529B8}" srcOrd="0" destOrd="0" presId="urn:microsoft.com/office/officeart/2005/8/layout/radial4"/>
    <dgm:cxn modelId="{A7B01357-572C-4F3E-9C0B-3961D5D65C79}" srcId="{4DAC5A4D-9546-49C9-B65B-E510D3B518BE}" destId="{DABB0577-FBE9-4E71-B216-E6B4A5B8CA06}" srcOrd="2" destOrd="0" parTransId="{7BE5941A-D78E-4AB7-B495-77AB6C6E1839}" sibTransId="{E23AA987-D466-4F80-9541-2A21049C670B}"/>
    <dgm:cxn modelId="{64C25FBF-FE33-4F5A-ACF8-1CDA452DF782}" type="presOf" srcId="{D5881362-2550-4BC5-BFFE-3E003F1E4A13}" destId="{3ED1613E-C51A-4410-A188-AC5EB696B2A2}" srcOrd="0" destOrd="0" presId="urn:microsoft.com/office/officeart/2005/8/layout/radial4"/>
    <dgm:cxn modelId="{088F437B-84C6-4AB3-AEE8-67FCADEC138D}" type="presOf" srcId="{7BE5941A-D78E-4AB7-B495-77AB6C6E1839}" destId="{C66AA7CE-5A8A-4A28-AC1A-95E636145A32}" srcOrd="0" destOrd="0" presId="urn:microsoft.com/office/officeart/2005/8/layout/radial4"/>
    <dgm:cxn modelId="{20760322-8ECF-41E7-BED0-0EBFDDB2C685}" type="presOf" srcId="{4DAC5A4D-9546-49C9-B65B-E510D3B518BE}" destId="{5266980B-5EA9-4ACC-A806-A1310D6413D2}" srcOrd="0" destOrd="0" presId="urn:microsoft.com/office/officeart/2005/8/layout/radial4"/>
    <dgm:cxn modelId="{6699E2B0-A5EF-4D60-B911-073697209738}" type="presOf" srcId="{FA24417E-9298-437A-9C43-864FFD3D9712}" destId="{44A98B0C-85C4-44EF-9CE4-E5F5811728B2}" srcOrd="0" destOrd="0" presId="urn:microsoft.com/office/officeart/2005/8/layout/radial4"/>
    <dgm:cxn modelId="{D4FC9980-5F06-452D-8BF7-21270277B65F}" srcId="{4DAC5A4D-9546-49C9-B65B-E510D3B518BE}" destId="{D5881362-2550-4BC5-BFFE-3E003F1E4A13}" srcOrd="1" destOrd="0" parTransId="{69A76054-DEEF-4EE9-8441-949E6FC8E8E7}" sibTransId="{36D83BCE-760D-41C3-BA88-7C4F8E940C9A}"/>
    <dgm:cxn modelId="{0FF55174-907A-46DC-B188-67BF9A76BC3D}" srcId="{B5EA47C6-C44F-4DB7-ABF3-8F30EDE67B3C}" destId="{4DAC5A4D-9546-49C9-B65B-E510D3B518BE}" srcOrd="0" destOrd="0" parTransId="{9F4CC825-E76F-4A66-A256-95756DE2D488}" sibTransId="{FAEBBB8C-6E9E-4146-AA7A-1AA9E993FDC4}"/>
    <dgm:cxn modelId="{1D592CB2-354C-4E8E-9FE2-B94435498E60}" type="presOf" srcId="{69A76054-DEEF-4EE9-8441-949E6FC8E8E7}" destId="{A5B11AAC-E896-4B51-87B1-2CDAEE311B11}" srcOrd="0" destOrd="0" presId="urn:microsoft.com/office/officeart/2005/8/layout/radial4"/>
    <dgm:cxn modelId="{E7930F2A-C4A3-478D-A59B-98258BCAAD67}" srcId="{4DAC5A4D-9546-49C9-B65B-E510D3B518BE}" destId="{F24EBF25-6FB2-4A84-9629-7F251FF2F41D}" srcOrd="0" destOrd="0" parTransId="{FA24417E-9298-437A-9C43-864FFD3D9712}" sibTransId="{842FBC00-9C12-4407-9CA9-4FC946053283}"/>
    <dgm:cxn modelId="{C8674A35-8B49-4FCF-991B-B2EDF55A2D3E}" type="presParOf" srcId="{FA7370A4-3353-45CF-9562-562CD8F506BB}" destId="{5266980B-5EA9-4ACC-A806-A1310D6413D2}" srcOrd="0" destOrd="0" presId="urn:microsoft.com/office/officeart/2005/8/layout/radial4"/>
    <dgm:cxn modelId="{C00F73E6-AC70-40D6-936D-D4CD52D0C8A3}" type="presParOf" srcId="{FA7370A4-3353-45CF-9562-562CD8F506BB}" destId="{44A98B0C-85C4-44EF-9CE4-E5F5811728B2}" srcOrd="1" destOrd="0" presId="urn:microsoft.com/office/officeart/2005/8/layout/radial4"/>
    <dgm:cxn modelId="{19989BFF-255D-4DB3-B298-AF3E78BC5C22}" type="presParOf" srcId="{FA7370A4-3353-45CF-9562-562CD8F506BB}" destId="{F0B6726D-584F-49A8-ABCF-8BDA1CE529B8}" srcOrd="2" destOrd="0" presId="urn:microsoft.com/office/officeart/2005/8/layout/radial4"/>
    <dgm:cxn modelId="{D4AC80A2-E7CC-40A4-A4C4-60A2B580FAA4}" type="presParOf" srcId="{FA7370A4-3353-45CF-9562-562CD8F506BB}" destId="{A5B11AAC-E896-4B51-87B1-2CDAEE311B11}" srcOrd="3" destOrd="0" presId="urn:microsoft.com/office/officeart/2005/8/layout/radial4"/>
    <dgm:cxn modelId="{FB602E76-B4C1-4B7E-8B80-32F1A6D53797}" type="presParOf" srcId="{FA7370A4-3353-45CF-9562-562CD8F506BB}" destId="{3ED1613E-C51A-4410-A188-AC5EB696B2A2}" srcOrd="4" destOrd="0" presId="urn:microsoft.com/office/officeart/2005/8/layout/radial4"/>
    <dgm:cxn modelId="{72408B7F-BB2C-46C6-B28F-4FCCFC384B52}" type="presParOf" srcId="{FA7370A4-3353-45CF-9562-562CD8F506BB}" destId="{C66AA7CE-5A8A-4A28-AC1A-95E636145A32}" srcOrd="5" destOrd="0" presId="urn:microsoft.com/office/officeart/2005/8/layout/radial4"/>
    <dgm:cxn modelId="{ECD24A7B-2A0D-4BAB-B95D-6E43AAEBA685}" type="presParOf" srcId="{FA7370A4-3353-45CF-9562-562CD8F506BB}" destId="{08B97C4D-A405-414E-B84E-990D88A6FC7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8D24D-39F0-4118-8F4F-ACC458AD3BA3}">
      <dsp:nvSpPr>
        <dsp:cNvPr id="0" name=""/>
        <dsp:cNvSpPr/>
      </dsp:nvSpPr>
      <dsp:spPr>
        <a:xfrm>
          <a:off x="1430552" y="203125"/>
          <a:ext cx="3378993" cy="11734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942BA-4363-4042-8F4A-9F97B13B26A2}">
      <dsp:nvSpPr>
        <dsp:cNvPr id="0" name=""/>
        <dsp:cNvSpPr/>
      </dsp:nvSpPr>
      <dsp:spPr>
        <a:xfrm>
          <a:off x="2797866" y="3076580"/>
          <a:ext cx="654843" cy="41910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4658FC-3FF9-4F6B-AA0E-91C30485D8C7}">
      <dsp:nvSpPr>
        <dsp:cNvPr id="0" name=""/>
        <dsp:cNvSpPr/>
      </dsp:nvSpPr>
      <dsp:spPr>
        <a:xfrm>
          <a:off x="446453" y="3480516"/>
          <a:ext cx="5183785" cy="654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  <a:ea typeface="+mn-ea"/>
              <a:cs typeface="Times New Roman" pitchFamily="18" charset="0"/>
            </a:rPr>
            <a:t>Increase dependency and the need for medical and social care</a:t>
          </a:r>
          <a:r>
            <a:rPr lang="en-US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 </a:t>
          </a:r>
          <a:endParaRPr lang="ar-OM" sz="2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46453" y="3480516"/>
        <a:ext cx="5183785" cy="654346"/>
      </dsp:txXfrm>
    </dsp:sp>
    <dsp:sp modelId="{21E7A5BA-FF30-4C20-A86C-657A504F2DA0}">
      <dsp:nvSpPr>
        <dsp:cNvPr id="0" name=""/>
        <dsp:cNvSpPr/>
      </dsp:nvSpPr>
      <dsp:spPr>
        <a:xfrm>
          <a:off x="1291725" y="59060"/>
          <a:ext cx="3667125" cy="29337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6980B-5EA9-4ACC-A806-A1310D6413D2}">
      <dsp:nvSpPr>
        <dsp:cNvPr id="0" name=""/>
        <dsp:cNvSpPr/>
      </dsp:nvSpPr>
      <dsp:spPr>
        <a:xfrm>
          <a:off x="2716675" y="2150748"/>
          <a:ext cx="1805649" cy="1805649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Depression</a:t>
          </a:r>
          <a:endParaRPr lang="en-US" sz="2100" kern="1200" dirty="0"/>
        </a:p>
      </dsp:txBody>
      <dsp:txXfrm>
        <a:off x="2981106" y="2415179"/>
        <a:ext cx="1276787" cy="1276787"/>
      </dsp:txXfrm>
    </dsp:sp>
    <dsp:sp modelId="{44A98B0C-85C4-44EF-9CE4-E5F5811728B2}">
      <dsp:nvSpPr>
        <dsp:cNvPr id="0" name=""/>
        <dsp:cNvSpPr/>
      </dsp:nvSpPr>
      <dsp:spPr>
        <a:xfrm rot="12900000">
          <a:off x="1556028" y="1835618"/>
          <a:ext cx="1383043" cy="5146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6726D-584F-49A8-ABCF-8BDA1CE529B8}">
      <dsp:nvSpPr>
        <dsp:cNvPr id="0" name=""/>
        <dsp:cNvSpPr/>
      </dsp:nvSpPr>
      <dsp:spPr>
        <a:xfrm>
          <a:off x="823405" y="1010136"/>
          <a:ext cx="1715367" cy="1372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Physical dysfunction</a:t>
          </a:r>
          <a:endParaRPr lang="en-US" sz="2500" kern="1200" dirty="0"/>
        </a:p>
      </dsp:txBody>
      <dsp:txXfrm>
        <a:off x="863598" y="1050329"/>
        <a:ext cx="1634981" cy="1291907"/>
      </dsp:txXfrm>
    </dsp:sp>
    <dsp:sp modelId="{A5B11AAC-E896-4B51-87B1-2CDAEE311B11}">
      <dsp:nvSpPr>
        <dsp:cNvPr id="0" name=""/>
        <dsp:cNvSpPr/>
      </dsp:nvSpPr>
      <dsp:spPr>
        <a:xfrm rot="16247237">
          <a:off x="2950392" y="1120906"/>
          <a:ext cx="1384259" cy="5146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1613E-C51A-4410-A188-AC5EB696B2A2}">
      <dsp:nvSpPr>
        <dsp:cNvPr id="0" name=""/>
        <dsp:cNvSpPr/>
      </dsp:nvSpPr>
      <dsp:spPr>
        <a:xfrm>
          <a:off x="2794348" y="0"/>
          <a:ext cx="1715367" cy="1372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Physical </a:t>
          </a:r>
          <a:r>
            <a:rPr lang="en-US" sz="2500" kern="1200" dirty="0" err="1" smtClean="0"/>
            <a:t>illhealth</a:t>
          </a:r>
          <a:endParaRPr lang="en-US" sz="2500" kern="1200" dirty="0"/>
        </a:p>
      </dsp:txBody>
      <dsp:txXfrm>
        <a:off x="2834541" y="40193"/>
        <a:ext cx="1634981" cy="1291907"/>
      </dsp:txXfrm>
    </dsp:sp>
    <dsp:sp modelId="{C66AA7CE-5A8A-4A28-AC1A-95E636145A32}">
      <dsp:nvSpPr>
        <dsp:cNvPr id="0" name=""/>
        <dsp:cNvSpPr/>
      </dsp:nvSpPr>
      <dsp:spPr>
        <a:xfrm rot="19500000">
          <a:off x="4299927" y="1835618"/>
          <a:ext cx="1383043" cy="5146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7C4D-A405-414E-B84E-990D88A6FC73}">
      <dsp:nvSpPr>
        <dsp:cNvPr id="0" name=""/>
        <dsp:cNvSpPr/>
      </dsp:nvSpPr>
      <dsp:spPr>
        <a:xfrm>
          <a:off x="4700227" y="1010136"/>
          <a:ext cx="1715367" cy="1372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Social problems</a:t>
          </a:r>
          <a:endParaRPr lang="en-US" sz="2500" kern="1200" dirty="0"/>
        </a:p>
      </dsp:txBody>
      <dsp:txXfrm>
        <a:off x="4740420" y="1050329"/>
        <a:ext cx="1634981" cy="1291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89E27-5AA6-47E9-AEAF-55EA27DD5FC1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D8F7E-AE60-4DF0-9974-6E29A45A7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9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7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3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2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5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9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1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7732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1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179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1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448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1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233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1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76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1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283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1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0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1" y="1272222"/>
            <a:ext cx="711200" cy="244476"/>
          </a:xfrm>
          <a:prstGeom prst="rect">
            <a:avLst/>
          </a:prstGeom>
        </p:spPr>
        <p:txBody>
          <a:bodyPr rtlCol="0"/>
          <a:lstStyle/>
          <a:p>
            <a:fld id="{372C58A0-CD52-4B37-90F0-B2B97CA18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466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6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3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6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CBAB5-F5F5-4631-9BA1-63384A0E4B7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3FEB24-94F9-49D0-B4AC-CD83CB3760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6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866554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Geriatric Health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1535" y="3523113"/>
            <a:ext cx="396989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Dr. Armen Torchyan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82298" y="4917389"/>
            <a:ext cx="808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Department of Family and Community Medicine</a:t>
            </a:r>
          </a:p>
          <a:p>
            <a:pPr algn="ctr"/>
            <a:r>
              <a:rPr lang="en-US" dirty="0" smtClean="0"/>
              <a:t>College of Medicine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310" y="758951"/>
            <a:ext cx="1449370" cy="5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8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89" y="-1"/>
            <a:ext cx="69168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93" y="194347"/>
            <a:ext cx="8236026" cy="65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36" y="0"/>
            <a:ext cx="649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2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03" y="350634"/>
            <a:ext cx="7693936" cy="61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7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48" y="416459"/>
            <a:ext cx="8612034" cy="59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7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PROBLEMS OF THE ELDERLY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31" y="2535264"/>
            <a:ext cx="3993827" cy="35814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Chronic/degenerative diseases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Nutrition problems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Impairment of special senses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Unintentional injuries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600" kern="0" dirty="0">
                <a:solidFill>
                  <a:srgbClr val="2A0015"/>
                </a:solidFill>
                <a:cs typeface="Times New Roman" pitchFamily="18" charset="0"/>
              </a:rPr>
              <a:t>Deterioration of functional abilities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err="1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514600"/>
            <a:ext cx="3352800" cy="3581400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Cognitive impairment : </a:t>
            </a: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(Dementia) </a:t>
            </a:r>
            <a:endParaRPr lang="en-US" sz="22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Psychological problems:</a:t>
            </a: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(Depression) </a:t>
            </a:r>
            <a:endParaRPr lang="en-US" sz="22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1768357"/>
            <a:ext cx="3822330" cy="64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PHYSICAL PROBLEMS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724400" y="1768357"/>
            <a:ext cx="3352800" cy="64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MENTAL PROBLEMS</a:t>
            </a:r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8338242" y="2491869"/>
            <a:ext cx="3472757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Low social contact </a:t>
            </a:r>
          </a:p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Low social involvement</a:t>
            </a:r>
          </a:p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Decrease income</a:t>
            </a:r>
          </a:p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Unsuitable living </a:t>
            </a: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conditions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8458201" y="1754409"/>
            <a:ext cx="3352799" cy="64008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SOCIAL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PROBLEMS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830758" y="1981200"/>
            <a:ext cx="10843473" cy="4191000"/>
          </a:xfrm>
        </p:spPr>
        <p:txBody>
          <a:bodyPr>
            <a:normAutofit/>
          </a:bodyPr>
          <a:lstStyle/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/>
              <a:t>Strains on the social security systems;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/>
              <a:t>Demands for health care and social services;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/>
              <a:t>Needs for trained-health workforce in gerontology;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/>
              <a:t>Needs for long-term care, particularly for dementia; and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/>
              <a:t>Counteract pervasive ageism that denies older people the rights and opportunities available for other adults. </a:t>
            </a:r>
          </a:p>
          <a:p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29925" y="617899"/>
            <a:ext cx="10844306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GLOBL CHALLENGES FACING THE INCREASE IN THE ELDERLY POPULATION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249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30599" y="1883121"/>
            <a:ext cx="10843473" cy="4212879"/>
          </a:xfrm>
        </p:spPr>
        <p:txBody>
          <a:bodyPr/>
          <a:lstStyle/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Physical and mental health problems among the elderly are characterized </a:t>
            </a: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by</a:t>
            </a: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 </a:t>
            </a:r>
            <a:endParaRPr lang="en-US" sz="25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Insidious onset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Multitude of ailments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Rapid deterioration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2A0015"/>
              </a:solidFill>
              <a:cs typeface="Times New Roman" pitchFamily="18" charset="0"/>
            </a:endParaRP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29766" y="56276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Health Problems (cont.)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364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828" y="1845733"/>
            <a:ext cx="10393378" cy="426535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200" b="1" dirty="0" smtClean="0"/>
          </a:p>
          <a:p>
            <a:endParaRPr lang="en-US" sz="1900" dirty="0" smtClean="0"/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senile cataract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glaucoma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nerve deafness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osteoporosis </a:t>
            </a:r>
            <a:r>
              <a:rPr lang="en-US" sz="1600" dirty="0"/>
              <a:t>affecting </a:t>
            </a:r>
            <a:r>
              <a:rPr lang="en-US" sz="1600" dirty="0" smtClean="0"/>
              <a:t>mobility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emphysema</a:t>
            </a:r>
            <a:endParaRPr lang="en-US" sz="1600" dirty="0"/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failure </a:t>
            </a:r>
            <a:r>
              <a:rPr lang="en-US" sz="1600" dirty="0"/>
              <a:t>of special </a:t>
            </a:r>
            <a:r>
              <a:rPr lang="en-US" sz="1600" dirty="0" smtClean="0"/>
              <a:t>senses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changes </a:t>
            </a:r>
            <a:r>
              <a:rPr lang="en-US" sz="1600" dirty="0"/>
              <a:t>in mental outlook.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others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97972" y="1845733"/>
            <a:ext cx="60999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Senescence</a:t>
            </a:r>
            <a:r>
              <a:rPr lang="en-US" sz="2000" dirty="0"/>
              <a:t> - Deterioration in the vitality or the lowering of the biological efficiency that accompanies ageing.</a:t>
            </a:r>
          </a:p>
          <a:p>
            <a:endParaRPr lang="en-US" dirty="0"/>
          </a:p>
        </p:txBody>
      </p:sp>
      <p:pic>
        <p:nvPicPr>
          <p:cNvPr id="2052" name="Picture 4" descr="Image result for aging and senes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7" y="2830618"/>
            <a:ext cx="3810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7907" y="6047062"/>
            <a:ext cx="1602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P.H. Reddy et al,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5880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08222"/>
            <a:ext cx="10058400" cy="3460871"/>
          </a:xfrm>
        </p:spPr>
        <p:txBody>
          <a:bodyPr>
            <a:normAutofit/>
          </a:bodyPr>
          <a:lstStyle/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Degenerative diseases of heart and blood vessels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Cancer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Accidents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Diabetes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Diseases of locomotor system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Respiratory illnesses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1600" dirty="0" smtClean="0"/>
              <a:t>Genitourinary system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482" y="2057689"/>
            <a:ext cx="3929911" cy="3434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810" y="5315764"/>
            <a:ext cx="382583" cy="1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0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90114"/>
            <a:ext cx="10058400" cy="3478979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Differentiate </a:t>
            </a:r>
            <a:r>
              <a:rPr lang="en-US" dirty="0"/>
              <a:t>between Geriatrics and Gerontology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Describe physiological and pathological aging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Understand health problems of elderly globally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Explain the demographic changes associated with ageing of the population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Discuss existing Global programs for elderly care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7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779414"/>
            <a:ext cx="10058400" cy="3089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MENTAL </a:t>
            </a:r>
            <a:r>
              <a:rPr lang="en-US" dirty="0"/>
              <a:t>CHANGES</a:t>
            </a:r>
          </a:p>
          <a:p>
            <a:pPr>
              <a:lnSpc>
                <a:spcPct val="150000"/>
              </a:lnSpc>
            </a:pPr>
            <a:r>
              <a:rPr lang="en-US" dirty="0"/>
              <a:t>SEXUAL </a:t>
            </a:r>
            <a:r>
              <a:rPr lang="en-US" dirty="0"/>
              <a:t>ADJUSTMENT</a:t>
            </a:r>
          </a:p>
          <a:p>
            <a:pPr>
              <a:lnSpc>
                <a:spcPct val="150000"/>
              </a:lnSpc>
            </a:pPr>
            <a:r>
              <a:rPr lang="en-US" dirty="0"/>
              <a:t>EMOTIONAL DISORDERS</a:t>
            </a:r>
            <a:endParaRPr lang="en-US" dirty="0"/>
          </a:p>
        </p:txBody>
      </p:sp>
      <p:pic>
        <p:nvPicPr>
          <p:cNvPr id="3074" name="Picture 2" descr="Image result for Psychological problems elde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20" y="2111906"/>
            <a:ext cx="3757188" cy="37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6103" y="5669039"/>
            <a:ext cx="24625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https://sailejakalekar.wordpress.com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40933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1066801" y="2057400"/>
            <a:ext cx="10515600" cy="3429000"/>
          </a:xfrm>
        </p:spPr>
        <p:txBody>
          <a:bodyPr>
            <a:normAutofit/>
          </a:bodyPr>
          <a:lstStyle/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Primary malnutrition: Reduced intake due to social or economic reasons</a:t>
            </a:r>
          </a:p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Secondary malnutrition: Excess loss and reduced absorption </a:t>
            </a:r>
          </a:p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Overweight and obesity: imbalance between intake and expenditure of energy  </a:t>
            </a: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	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								</a:t>
            </a: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24521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/>
              <a:t>NUTRITION PROBLEM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8454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30599" y="1600200"/>
            <a:ext cx="10843473" cy="4800600"/>
          </a:xfrm>
        </p:spPr>
        <p:txBody>
          <a:bodyPr>
            <a:normAutofit fontScale="92500" lnSpcReduction="10000"/>
          </a:bodyPr>
          <a:lstStyle/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400" kern="0" dirty="0" err="1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 is defined as taken more than 5 drugs at a time including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Prescribed medications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Over the counter medications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Herbal treatment </a:t>
            </a: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US" sz="2400" kern="0" dirty="0" err="1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 is the result of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Presence of multitude of diseases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Physician’s aim to control physical problems </a:t>
            </a:r>
          </a:p>
          <a:p>
            <a:pPr marL="685800" lvl="2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endParaRPr lang="en-US" sz="21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US" sz="2400" kern="0" dirty="0" err="1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may have adverse health effects on the elderly in the form of side effects and drug interaction. </a:t>
            </a: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24521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/>
              <a:t>POLYPHARMACY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2999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66801" y="1905000"/>
            <a:ext cx="3962400" cy="4114800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Vision impairment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Cataract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Corneal opacity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Macular degeneration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319088" indent="-3190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Hearing 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impairment</a:t>
            </a:r>
          </a:p>
          <a:p>
            <a:pPr marL="319088" indent="-3190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Deterioration of smell </a:t>
            </a: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24521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/>
              <a:t>IMPAIRED SPECIAL SENSES</a:t>
            </a:r>
            <a:endParaRPr lang="en-US" sz="4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867400" y="2743201"/>
            <a:ext cx="5791200" cy="27070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Increase dependence on others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Psychological problems (frustration of not hearing others)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Social isolation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Increase rate of unintentional injuries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pic>
        <p:nvPicPr>
          <p:cNvPr id="2050" name="Picture 2" descr="C:\Users\Randa M. Youssef\AppData\Local\Microsoft\Windows\Temporary Internet Files\Content.IE5\2Z8P362M\gGH9j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3317" flipH="1">
            <a:off x="4319248" y="1726224"/>
            <a:ext cx="1045163" cy="141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6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24923" y="2452003"/>
            <a:ext cx="3962400" cy="3124200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Mostly falls in the elderly own home </a:t>
            </a: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Less likely falls outside the home</a:t>
            </a:r>
          </a:p>
          <a:p>
            <a:pPr marL="553720" lvl="2" indent="-279400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1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24521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/>
              <a:t>UNINTENTIONAL INJURIES</a:t>
            </a:r>
            <a:endParaRPr lang="en-US" sz="40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086600" y="2743201"/>
            <a:ext cx="4572000" cy="27070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Fractures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Being bed bound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Slow recovery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Unable to regain their status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Increase dependency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pic>
        <p:nvPicPr>
          <p:cNvPr id="8" name="Picture 2" descr="C:\Users\Randa M. Youssef\AppData\Local\Microsoft\Windows\Temporary Internet Files\Content.IE5\2Z8P362M\gGH9j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1487" flipH="1">
            <a:off x="5462250" y="1726225"/>
            <a:ext cx="1045163" cy="141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9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30599" y="1600200"/>
            <a:ext cx="10843473" cy="4495800"/>
          </a:xfrm>
        </p:spPr>
        <p:txBody>
          <a:bodyPr/>
          <a:lstStyle/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Reflects the abilities of the elderly to live independently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It includes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Housekeeping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Shopping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Cooking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Use of transportation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Use of telephone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Dealing with money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Taking medications</a:t>
            </a: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24521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/>
              <a:t>INSTRUMENTAL ACTIVITIES OF DAILY LIVING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551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752600"/>
            <a:ext cx="10843473" cy="4495800"/>
          </a:xfrm>
        </p:spPr>
        <p:txBody>
          <a:bodyPr/>
          <a:lstStyle/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Reflects the abilities of the elderly for self-care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It includes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Bathing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Dressing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Grooming (take care of appearance)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Feeding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Continence (control urine and stool)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Ambulating (moving about)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Transfer (moving from one place to another inside the house)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24521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/>
              <a:t>ACTIVITIES OF DAILY LIVING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8094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752600"/>
            <a:ext cx="10843473" cy="4495800"/>
          </a:xfrm>
        </p:spPr>
        <p:txBody>
          <a:bodyPr/>
          <a:lstStyle/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Commonest psychological disorder among the elderly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Insidious onset and progressive course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Often not recognized by the elderly or the caregivers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Manifested by executive dysfunction 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24521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/>
              <a:t>DEPRESSION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5346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24521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/>
              <a:t>DEPRESSION</a:t>
            </a:r>
            <a:endParaRPr lang="en-US" sz="4000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209800" y="1905001"/>
          <a:ext cx="7239000" cy="395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rved Up Arrow 8"/>
          <p:cNvSpPr/>
          <p:nvPr/>
        </p:nvSpPr>
        <p:spPr>
          <a:xfrm rot="20356150">
            <a:off x="6546477" y="5376562"/>
            <a:ext cx="1603262" cy="685800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1" y="4773432"/>
            <a:ext cx="234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More social isolation</a:t>
            </a:r>
            <a:endParaRPr lang="en-US" sz="2000" dirty="0"/>
          </a:p>
        </p:txBody>
      </p:sp>
      <p:sp>
        <p:nvSpPr>
          <p:cNvPr id="12" name="Curved Up Arrow 11"/>
          <p:cNvSpPr/>
          <p:nvPr/>
        </p:nvSpPr>
        <p:spPr>
          <a:xfrm rot="11910325" flipV="1">
            <a:off x="3650813" y="5413863"/>
            <a:ext cx="1524834" cy="685800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1" y="4777330"/>
            <a:ext cx="2914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More physical dysfunction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847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1497" y="3581400"/>
            <a:ext cx="8614635" cy="18288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CARE FOR THE ELDERLY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61" y="1941419"/>
            <a:ext cx="6724915" cy="3965418"/>
          </a:xfrm>
        </p:spPr>
        <p:txBody>
          <a:bodyPr>
            <a:normAutofit/>
          </a:bodyPr>
          <a:lstStyle/>
          <a:p>
            <a:pPr algn="ctr"/>
            <a:endParaRPr lang="en-US" b="1" dirty="0" smtClean="0"/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"</a:t>
            </a:r>
            <a:r>
              <a:rPr lang="en-US" sz="2400" b="1" dirty="0"/>
              <a:t>You do not heal old age. You protect it; you promote it; you extend it</a:t>
            </a:r>
            <a:r>
              <a:rPr lang="en-US" sz="2400" dirty="0"/>
              <a:t>“, </a:t>
            </a:r>
            <a:endParaRPr lang="en-US" sz="2400" dirty="0" smtClean="0"/>
          </a:p>
          <a:p>
            <a:pPr marL="201168" lvl="1" indent="0" algn="ctr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</a:t>
            </a:r>
            <a:r>
              <a:rPr lang="en-US" sz="2000" dirty="0" smtClean="0"/>
              <a:t>Sterling </a:t>
            </a:r>
            <a:r>
              <a:rPr lang="en-US" sz="2000" dirty="0"/>
              <a:t>Ross</a:t>
            </a:r>
            <a:endParaRPr lang="en-US" sz="2400" dirty="0"/>
          </a:p>
          <a:p>
            <a:endParaRPr lang="en-US" sz="2400" dirty="0" smtClean="0"/>
          </a:p>
          <a:p>
            <a:pPr marL="398463" indent="-398463" algn="just">
              <a:buFont typeface="Wingdings" panose="05000000000000000000" pitchFamily="2" charset="2"/>
              <a:buChar char="Ø"/>
            </a:pPr>
            <a:r>
              <a:rPr lang="en-US" dirty="0" smtClean="0"/>
              <a:t>Gerontology - the </a:t>
            </a:r>
            <a:r>
              <a:rPr lang="en-US" dirty="0"/>
              <a:t>study of the physical and </a:t>
            </a:r>
            <a:r>
              <a:rPr lang="en-US" dirty="0" smtClean="0"/>
              <a:t>psychological changes </a:t>
            </a:r>
            <a:r>
              <a:rPr lang="en-US" dirty="0"/>
              <a:t>which are incident to old </a:t>
            </a:r>
            <a:r>
              <a:rPr lang="en-US" dirty="0" smtClean="0"/>
              <a:t>age.</a:t>
            </a:r>
            <a:endParaRPr lang="en-US" dirty="0"/>
          </a:p>
          <a:p>
            <a:pPr marL="398463" indent="-398463" algn="just">
              <a:buFont typeface="Wingdings" panose="05000000000000000000" pitchFamily="2" charset="2"/>
              <a:buChar char="Ø"/>
            </a:pPr>
            <a:r>
              <a:rPr lang="en-US" dirty="0" smtClean="0"/>
              <a:t>Geriatrics - the </a:t>
            </a:r>
            <a:r>
              <a:rPr lang="en-US" dirty="0"/>
              <a:t>care of the aged is called clinical gerontology </a:t>
            </a:r>
            <a:r>
              <a:rPr lang="en-US" dirty="0" smtClean="0"/>
              <a:t>or geriatrics.</a:t>
            </a:r>
          </a:p>
          <a:p>
            <a:endParaRPr lang="en-US" dirty="0"/>
          </a:p>
        </p:txBody>
      </p:sp>
      <p:pic>
        <p:nvPicPr>
          <p:cNvPr id="1026" name="Picture 2" descr="Image result for geriatr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12" y="2398069"/>
            <a:ext cx="3633474" cy="30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504" y="5312822"/>
            <a:ext cx="835182" cy="1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75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2532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Framework </a:t>
            </a:r>
            <a:r>
              <a:rPr lang="en-US" dirty="0"/>
              <a:t>for Healthy Ageing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178" y="1982710"/>
            <a:ext cx="7446604" cy="4041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2665" y="5916133"/>
            <a:ext cx="697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WHO, 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15643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CARE FOR THE ELDERLY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9924" y="2172832"/>
            <a:ext cx="10844306" cy="392316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The aim of the elderly care is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Promote healthy ageing; growing old and delaying ill-health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Provide a comprehensive care at the PHC for early detection and treatment of physical and mental health problems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Provide a social support to ensure a decent and safe living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Establish long and short term community based services to provide care for the elderly and alleviate tension on the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8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PROMOTE HEALTHY AGEING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9924" y="1752600"/>
            <a:ext cx="10844306" cy="4343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Promoting healthy ageing has its roots in adopting a healthy life style through the lifespan including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Maintaining acceptable level of physical activity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Adherence to a healthy diet </a:t>
            </a:r>
            <a:endParaRPr lang="en-US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Healthy weight</a:t>
            </a:r>
            <a:endParaRPr lang="en-US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Avoid the use of any tobacco products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Avoid the use of </a:t>
            </a:r>
            <a:r>
              <a:rPr lang="en-US" dirty="0" smtClean="0"/>
              <a:t>alcohol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Social activities</a:t>
            </a:r>
            <a:endParaRPr lang="en-US" dirty="0"/>
          </a:p>
        </p:txBody>
      </p:sp>
      <p:pic>
        <p:nvPicPr>
          <p:cNvPr id="4" name="Picture 2" descr="Image result for healthy lifestyle elde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2620645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8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EARLY DETECTION AND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76400"/>
            <a:ext cx="106680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Comprehensive health assessment of the elderly at PHC to screen for major health problems through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History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/>
              <a:t>Medical problems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/>
              <a:t>Unintentional injuries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/>
              <a:t>Medications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5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Use of standardized tools for the screening for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Nutrition problems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Hearing impairment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Incontinence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Functional abilities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Depression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Dementia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927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10490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SOCIAL EVALUATION AND SUPPORT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1"/>
            <a:ext cx="10972800" cy="4356315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Social contact (living in a family, presence of caregiver, frequency of contact with caregiver, nature of relation with caregiver)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Social activities (having a profession, friends, hobbies, special interest, outing and extent of satisfaction with social activities)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Living conditions (comfort and safety in the house and extent of satisfaction with living conditions)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Economic status (tangible wealth, monthly income, extent of coverage of needs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9816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10490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COMMUNITY-BASED SERVICES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1"/>
            <a:ext cx="10972800" cy="4356315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Elderly day care centers: Elderly clubs to maintain social interaction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Elderly day health centers: Day hospitals for elderly who need nursing care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Home services:  Provide social and nursing services to elderly in their own homes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Residential or institutional care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Elderly homes (long term care for elderly who can’t live independently in their own homes)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Nursing homes (long term care for elderly with health problems requiring continuous medical and nursing care)</a:t>
            </a:r>
          </a:p>
        </p:txBody>
      </p:sp>
    </p:spTree>
    <p:extLst>
      <p:ext uri="{BB962C8B-B14F-4D97-AF65-F5344CB8AC3E}">
        <p14:creationId xmlns:p14="http://schemas.microsoft.com/office/powerpoint/2010/main" val="1980382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Park, K. (2015). Park's textbook of preventive and social medicine</a:t>
            </a:r>
            <a:r>
              <a:rPr lang="en-US" dirty="0" smtClean="0"/>
              <a:t>.</a:t>
            </a:r>
          </a:p>
          <a:p>
            <a:r>
              <a:rPr lang="en-US" dirty="0"/>
              <a:t>Global health and </a:t>
            </a:r>
            <a:r>
              <a:rPr lang="en-US" dirty="0" smtClean="0"/>
              <a:t>ageing.</a:t>
            </a:r>
            <a:r>
              <a:rPr lang="en-US" dirty="0"/>
              <a:t> WHO; US National Institute of </a:t>
            </a:r>
            <a:r>
              <a:rPr lang="en-US" dirty="0" smtClean="0"/>
              <a:t>Aging. October </a:t>
            </a:r>
            <a:r>
              <a:rPr lang="en-US" dirty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1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66802" y="2209800"/>
            <a:ext cx="10210799" cy="3200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Classified into</a:t>
            </a: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Young old (60 to less than 75 years)</a:t>
            </a: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Old (75 years to less than 85 years)</a:t>
            </a: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Oldest old (85 years and above)</a:t>
            </a: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Frail elderly (above 60 years with cognitive impairment or a disability)</a:t>
            </a: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0871" y="699380"/>
            <a:ext cx="10844306" cy="990600"/>
          </a:xfrm>
        </p:spPr>
        <p:txBody>
          <a:bodyPr>
            <a:normAutofit/>
          </a:bodyPr>
          <a:lstStyle/>
          <a:p>
            <a:r>
              <a:rPr lang="en-US" sz="4000" dirty="0"/>
              <a:t>CLASSIFICATION OF ELDERLY POPULATION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6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analtaflow.com/images/canag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4000"/>
                    </a14:imgEffect>
                  </a14:imgLayer>
                </a14:imgProps>
              </a:ext>
            </a:extLst>
          </a:blip>
          <a:srcRect r="5045"/>
          <a:stretch>
            <a:fillRect/>
          </a:stretch>
        </p:blipFill>
        <p:spPr bwMode="auto">
          <a:xfrm>
            <a:off x="990601" y="2819400"/>
            <a:ext cx="1880835" cy="19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2" y="5457924"/>
            <a:ext cx="9982199" cy="916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lvl="1">
              <a:defRPr/>
            </a:pPr>
            <a:r>
              <a:rPr lang="en-US" sz="2000" kern="0" dirty="0">
                <a:solidFill>
                  <a:sysClr val="windowText" lastClr="000000"/>
                </a:solidFill>
                <a:cs typeface="Calibri" pitchFamily="34" charset="0"/>
              </a:rPr>
              <a:t>About 1.2 billion people over the age of 60 expected to be in 2025 and this number will raise to reach 2 billion by 2050; 70% will be living in low and middle income countries. </a:t>
            </a:r>
            <a:endParaRPr lang="ar-OM" sz="2000" kern="0" dirty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2582664" y="110168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2800" b="1" dirty="0">
                <a:solidFill>
                  <a:schemeClr val="bg1"/>
                </a:solidFill>
                <a:latin typeface="Tw Cen MT" pitchFamily="34" charset="0"/>
              </a:rPr>
              <a:t>GLOBAL LIFE EXPECTANCY AT BIRTH </a:t>
            </a: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>
            <a:off x="2655774" y="290542"/>
            <a:ext cx="3347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Life expectancy at birth (in years) </a:t>
            </a:r>
            <a:endParaRPr lang="ar-OM" dirty="0"/>
          </a:p>
        </p:txBody>
      </p: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990602" y="6363174"/>
            <a:ext cx="388619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kern="0" dirty="0">
                <a:cs typeface="Times New Roman" pitchFamily="18" charset="0"/>
              </a:rPr>
              <a:t>Source: US Bureau of census </a:t>
            </a:r>
            <a:endParaRPr lang="ar-OM" sz="1400" i="1" kern="0" dirty="0">
              <a:cs typeface="Times New Roman" pitchFamily="18" charset="0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842030274"/>
              </p:ext>
            </p:extLst>
          </p:nvPr>
        </p:nvGraphicFramePr>
        <p:xfrm>
          <a:off x="3477719" y="691298"/>
          <a:ext cx="7178146" cy="453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22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54" y="177438"/>
            <a:ext cx="8303159" cy="65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18780" y="544414"/>
            <a:ext cx="8775833" cy="649288"/>
          </a:xfrm>
          <a:effectLst>
            <a:softEdge rad="127000"/>
          </a:effectLst>
        </p:spPr>
        <p:txBody>
          <a:bodyPr vert="horz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LIFE EXPECTANCY AT BIRTH, KSA</a:t>
            </a:r>
            <a:endParaRPr lang="en-US" sz="36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3766881"/>
              </p:ext>
            </p:extLst>
          </p:nvPr>
        </p:nvGraphicFramePr>
        <p:xfrm>
          <a:off x="1701941" y="194607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1" y="1407286"/>
            <a:ext cx="636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Years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1" y="5739368"/>
            <a:ext cx="881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</a:t>
            </a:r>
            <a:r>
              <a:rPr lang="en-US" i="1" dirty="0"/>
              <a:t> </a:t>
            </a:r>
            <a:r>
              <a:rPr lang="en-US" dirty="0"/>
              <a:t>Ministry of Economy and Planning, Central Department of Statistics and Information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066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5082" y="381001"/>
            <a:ext cx="810789" cy="6477000"/>
          </a:xfrm>
          <a:effectLst>
            <a:softEdge rad="127000"/>
          </a:effectLst>
        </p:spPr>
        <p:txBody>
          <a:bodyPr vert="vert270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400" dirty="0"/>
              <a:t>Percentage &amp; number of the elderly (60+ years), KSA</a:t>
            </a:r>
            <a:endParaRPr lang="en-US" sz="54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828799" y="12954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1" y="762000"/>
            <a:ext cx="2424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Percent of total population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1" y="5739368"/>
            <a:ext cx="881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</a:t>
            </a:r>
            <a:r>
              <a:rPr lang="en-US" i="1" dirty="0"/>
              <a:t> </a:t>
            </a:r>
            <a:r>
              <a:rPr lang="en-US" dirty="0"/>
              <a:t>Ministry of Economy and Planning, Central Department of Statistics and Information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067802" y="762000"/>
            <a:ext cx="1693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Number of Elderly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55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5082" y="1396832"/>
            <a:ext cx="810789" cy="5461169"/>
          </a:xfrm>
          <a:effectLst>
            <a:softEdge rad="127000"/>
          </a:effectLst>
        </p:spPr>
        <p:txBody>
          <a:bodyPr vert="vert270">
            <a:normAutofit fontScale="92500"/>
          </a:bodyPr>
          <a:lstStyle/>
          <a:p>
            <a:pPr marL="0" indent="0" algn="ctr">
              <a:buNone/>
            </a:pPr>
            <a:r>
              <a:rPr lang="en-US" sz="5400" dirty="0"/>
              <a:t>EFFECTS OF AGEING</a:t>
            </a:r>
            <a:endParaRPr lang="en-US" sz="5400" dirty="0"/>
          </a:p>
        </p:txBody>
      </p:sp>
      <p:grpSp>
        <p:nvGrpSpPr>
          <p:cNvPr id="8" name="Group 80"/>
          <p:cNvGrpSpPr/>
          <p:nvPr/>
        </p:nvGrpSpPr>
        <p:grpSpPr>
          <a:xfrm>
            <a:off x="3465009" y="2539283"/>
            <a:ext cx="1283496" cy="1335865"/>
            <a:chOff x="1710830" y="314324"/>
            <a:chExt cx="1283495" cy="1335865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1710830" y="314324"/>
              <a:ext cx="1283495" cy="1335865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0" name="Oval 4"/>
            <p:cNvSpPr/>
            <p:nvPr/>
          </p:nvSpPr>
          <p:spPr>
            <a:xfrm>
              <a:off x="1898794" y="509957"/>
              <a:ext cx="907567" cy="94459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</a:rPr>
                <a:t>Functional disability </a:t>
              </a:r>
              <a:endParaRPr lang="ar-OM" sz="1400" kern="0" dirty="0">
                <a:solidFill>
                  <a:sysClr val="windowText" lastClr="000000"/>
                </a:solidFill>
                <a:cs typeface="Arial"/>
              </a:endParaRPr>
            </a:p>
          </p:txBody>
        </p:sp>
      </p:grpSp>
      <p:grpSp>
        <p:nvGrpSpPr>
          <p:cNvPr id="11" name="Group 77"/>
          <p:cNvGrpSpPr/>
          <p:nvPr/>
        </p:nvGrpSpPr>
        <p:grpSpPr>
          <a:xfrm>
            <a:off x="4800891" y="2503562"/>
            <a:ext cx="1178718" cy="1178718"/>
            <a:chOff x="3020513" y="265080"/>
            <a:chExt cx="1178718" cy="1178718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3020513" y="265080"/>
              <a:ext cx="1178718" cy="1178718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8064A2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3" name="Oval 4"/>
            <p:cNvSpPr/>
            <p:nvPr/>
          </p:nvSpPr>
          <p:spPr>
            <a:xfrm>
              <a:off x="3193132" y="437699"/>
              <a:ext cx="833480" cy="83348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</a:rPr>
                <a:t>Chronic disease </a:t>
              </a:r>
              <a:endParaRPr lang="ar-OM" sz="1400" kern="0" dirty="0">
                <a:solidFill>
                  <a:sysClr val="windowText" lastClr="000000"/>
                </a:solidFill>
                <a:cs typeface="Arial"/>
              </a:endParaRPr>
            </a:p>
          </p:txBody>
        </p:sp>
      </p:grpSp>
      <p:grpSp>
        <p:nvGrpSpPr>
          <p:cNvPr id="14" name="Group 83"/>
          <p:cNvGrpSpPr/>
          <p:nvPr/>
        </p:nvGrpSpPr>
        <p:grpSpPr>
          <a:xfrm>
            <a:off x="4303209" y="3641794"/>
            <a:ext cx="1335878" cy="1335889"/>
            <a:chOff x="2496641" y="1335887"/>
            <a:chExt cx="1335877" cy="1335889"/>
          </a:xfrm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2496641" y="1335887"/>
              <a:ext cx="1335877" cy="1335889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C0504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6" name="Oval 4"/>
            <p:cNvSpPr/>
            <p:nvPr/>
          </p:nvSpPr>
          <p:spPr>
            <a:xfrm>
              <a:off x="2692276" y="1531523"/>
              <a:ext cx="944607" cy="94461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</a:rPr>
                <a:t>Depression </a:t>
              </a:r>
              <a:endParaRPr lang="ar-OM" sz="1400" kern="0" dirty="0">
                <a:solidFill>
                  <a:sysClr val="windowText" lastClr="000000"/>
                </a:solidFill>
                <a:cs typeface="Arial"/>
              </a:endParaRPr>
            </a:p>
          </p:txBody>
        </p:sp>
      </p:grpSp>
      <p:sp>
        <p:nvSpPr>
          <p:cNvPr id="17" name="Curved Down Arrow 16"/>
          <p:cNvSpPr/>
          <p:nvPr/>
        </p:nvSpPr>
        <p:spPr>
          <a:xfrm>
            <a:off x="8722810" y="2182096"/>
            <a:ext cx="1371600" cy="433387"/>
          </a:xfrm>
          <a:prstGeom prst="curvedDownArrow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endParaRPr lang="ar-OM" kern="0">
              <a:solidFill>
                <a:sysClr val="windowText" lastClr="000000"/>
              </a:solidFill>
              <a:cs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55411" y="1701080"/>
            <a:ext cx="8229599" cy="1588"/>
          </a:xfrm>
          <a:prstGeom prst="straightConnector1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3693610" y="1243880"/>
            <a:ext cx="56557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  <a:cs typeface="Times New Roman" pitchFamily="18" charset="0"/>
              </a:rPr>
              <a:t>Increase longevity is associated with an increase in:  </a:t>
            </a:r>
            <a:endParaRPr lang="ar-OM" sz="2000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79212" y="1701080"/>
            <a:ext cx="1024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ysClr val="windowText" lastClr="000000"/>
                </a:solidFill>
                <a:cs typeface="Times New Roman" pitchFamily="18" charset="0"/>
              </a:rPr>
              <a:t>10 years </a:t>
            </a:r>
            <a:endParaRPr lang="ar-OM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713412" y="1701080"/>
            <a:ext cx="1024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ysClr val="windowText" lastClr="000000"/>
                </a:solidFill>
                <a:cs typeface="Times New Roman" pitchFamily="18" charset="0"/>
              </a:rPr>
              <a:t>80 years </a:t>
            </a:r>
            <a:endParaRPr lang="ar-OM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161003" y="1700286"/>
            <a:ext cx="152400" cy="15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Straight Connector 23"/>
          <p:cNvCxnSpPr/>
          <p:nvPr/>
        </p:nvCxnSpPr>
        <p:spPr>
          <a:xfrm rot="5400000">
            <a:off x="10095203" y="1700286"/>
            <a:ext cx="152400" cy="15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Straight Connector 24"/>
          <p:cNvCxnSpPr/>
          <p:nvPr/>
        </p:nvCxnSpPr>
        <p:spPr>
          <a:xfrm rot="5400000">
            <a:off x="6818603" y="1700286"/>
            <a:ext cx="152400" cy="15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32036" y="1701080"/>
            <a:ext cx="1024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ysClr val="windowText" lastClr="000000"/>
                </a:solidFill>
                <a:cs typeface="Times New Roman" pitchFamily="18" charset="0"/>
              </a:rPr>
              <a:t>60 years </a:t>
            </a:r>
            <a:endParaRPr lang="ar-OM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graphicFrame>
        <p:nvGraphicFramePr>
          <p:cNvPr id="27" name="Diagram 26"/>
          <p:cNvGraphicFramePr/>
          <p:nvPr>
            <p:extLst/>
          </p:nvPr>
        </p:nvGraphicFramePr>
        <p:xfrm>
          <a:off x="1786434" y="2234480"/>
          <a:ext cx="625057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oup 52"/>
          <p:cNvGrpSpPr/>
          <p:nvPr/>
        </p:nvGrpSpPr>
        <p:grpSpPr>
          <a:xfrm>
            <a:off x="7808411" y="2463080"/>
            <a:ext cx="1219199" cy="1178718"/>
            <a:chOff x="3020513" y="265080"/>
            <a:chExt cx="1219199" cy="1178718"/>
          </a:xfrm>
          <a:scene3d>
            <a:camera prst="orthographicFront"/>
            <a:lightRig rig="flat" dir="t"/>
          </a:scene3d>
        </p:grpSpPr>
        <p:sp>
          <p:nvSpPr>
            <p:cNvPr id="29" name="Oval 28"/>
            <p:cNvSpPr/>
            <p:nvPr/>
          </p:nvSpPr>
          <p:spPr>
            <a:xfrm>
              <a:off x="3020513" y="265080"/>
              <a:ext cx="1178718" cy="1178718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8064A2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0" name="Oval 4"/>
            <p:cNvSpPr/>
            <p:nvPr/>
          </p:nvSpPr>
          <p:spPr>
            <a:xfrm>
              <a:off x="3020513" y="437699"/>
              <a:ext cx="1219199" cy="83348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Chronic &amp; degenerative diseases </a:t>
              </a:r>
              <a:endParaRPr lang="ar-OM" sz="1600" kern="0" dirty="0">
                <a:solidFill>
                  <a:sysClr val="windowText" lastClr="000000"/>
                </a:solidFill>
                <a:cs typeface="Arial"/>
              </a:endParaRPr>
            </a:p>
          </p:txBody>
        </p:sp>
      </p:grpSp>
      <p:grpSp>
        <p:nvGrpSpPr>
          <p:cNvPr id="31" name="Group 56"/>
          <p:cNvGrpSpPr/>
          <p:nvPr/>
        </p:nvGrpSpPr>
        <p:grpSpPr>
          <a:xfrm>
            <a:off x="9942010" y="2310683"/>
            <a:ext cx="1283496" cy="1335865"/>
            <a:chOff x="1710830" y="314324"/>
            <a:chExt cx="1283495" cy="1335865"/>
          </a:xfrm>
          <a:scene3d>
            <a:camera prst="orthographicFront"/>
            <a:lightRig rig="flat" dir="t"/>
          </a:scene3d>
        </p:grpSpPr>
        <p:sp>
          <p:nvSpPr>
            <p:cNvPr id="32" name="Oval 31"/>
            <p:cNvSpPr/>
            <p:nvPr/>
          </p:nvSpPr>
          <p:spPr>
            <a:xfrm>
              <a:off x="1710830" y="314324"/>
              <a:ext cx="1283495" cy="1335865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3" name="Oval 4"/>
            <p:cNvSpPr/>
            <p:nvPr/>
          </p:nvSpPr>
          <p:spPr>
            <a:xfrm>
              <a:off x="1842197" y="509957"/>
              <a:ext cx="1080120" cy="94459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Functional disability </a:t>
              </a:r>
              <a:endParaRPr lang="ar-OM" kern="0" dirty="0">
                <a:solidFill>
                  <a:sysClr val="windowText" lastClr="000000"/>
                </a:solidFill>
                <a:cs typeface="Arial"/>
              </a:endParaRPr>
            </a:p>
          </p:txBody>
        </p:sp>
      </p:grpSp>
      <p:grpSp>
        <p:nvGrpSpPr>
          <p:cNvPr id="34" name="Group 61"/>
          <p:cNvGrpSpPr/>
          <p:nvPr/>
        </p:nvGrpSpPr>
        <p:grpSpPr>
          <a:xfrm>
            <a:off x="8799010" y="4291883"/>
            <a:ext cx="1335878" cy="1335889"/>
            <a:chOff x="2496641" y="1335887"/>
            <a:chExt cx="1335877" cy="1335889"/>
          </a:xfrm>
          <a:scene3d>
            <a:camera prst="orthographicFront"/>
            <a:lightRig rig="flat" dir="t"/>
          </a:scene3d>
        </p:grpSpPr>
        <p:sp>
          <p:nvSpPr>
            <p:cNvPr id="35" name="Oval 34"/>
            <p:cNvSpPr/>
            <p:nvPr/>
          </p:nvSpPr>
          <p:spPr>
            <a:xfrm>
              <a:off x="2496641" y="1335887"/>
              <a:ext cx="1335877" cy="1335889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C0504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6" name="Oval 4"/>
            <p:cNvSpPr/>
            <p:nvPr/>
          </p:nvSpPr>
          <p:spPr>
            <a:xfrm>
              <a:off x="2692276" y="1531523"/>
              <a:ext cx="1006724" cy="94461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Depression </a:t>
              </a:r>
              <a:endParaRPr lang="ar-OM" sz="1600" kern="0" dirty="0">
                <a:solidFill>
                  <a:sysClr val="windowText" lastClr="000000"/>
                </a:solidFill>
                <a:cs typeface="Arial"/>
              </a:endParaRPr>
            </a:p>
          </p:txBody>
        </p:sp>
      </p:grpSp>
      <p:sp>
        <p:nvSpPr>
          <p:cNvPr id="37" name="Down Arrow 36"/>
          <p:cNvSpPr/>
          <p:nvPr/>
        </p:nvSpPr>
        <p:spPr>
          <a:xfrm>
            <a:off x="8265609" y="1701080"/>
            <a:ext cx="228600" cy="685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endParaRPr lang="ar-OM" kern="0">
              <a:solidFill>
                <a:sysClr val="window" lastClr="FFFFFF"/>
              </a:solidFill>
              <a:cs typeface="Arial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8379908" y="3796582"/>
            <a:ext cx="838200" cy="457199"/>
          </a:xfrm>
          <a:prstGeom prst="straightConnector1">
            <a:avLst/>
          </a:prstGeom>
          <a:noFill/>
          <a:ln w="2857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 rot="5400000">
            <a:off x="9827708" y="3720380"/>
            <a:ext cx="838200" cy="609600"/>
          </a:xfrm>
          <a:prstGeom prst="straightConnector1">
            <a:avLst/>
          </a:prstGeom>
          <a:noFill/>
          <a:ln w="2857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11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/>
      <p:bldP spid="22" grpId="0"/>
      <p:bldP spid="26" grpId="0"/>
      <p:bldGraphic spid="27" grpId="0">
        <p:bldAsOne/>
      </p:bldGraphic>
      <p:bldP spid="37" grpId="0" animBg="1"/>
      <p:bldP spid="37" grpId="1" animBg="1"/>
    </p:bld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4508</TotalTime>
  <Words>1120</Words>
  <Application>Microsoft Office PowerPoint</Application>
  <PresentationFormat>Widescreen</PresentationFormat>
  <Paragraphs>237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Tw Cen MT</vt:lpstr>
      <vt:lpstr>Wingdings</vt:lpstr>
      <vt:lpstr>Wingdings 2</vt:lpstr>
      <vt:lpstr>Retrospect</vt:lpstr>
      <vt:lpstr>Geriatric Health</vt:lpstr>
      <vt:lpstr>Objectives</vt:lpstr>
      <vt:lpstr>Introduction</vt:lpstr>
      <vt:lpstr>CLASSIFICATION OF ELDERLY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OF THE ELDERLY</vt:lpstr>
      <vt:lpstr>PowerPoint Presentation</vt:lpstr>
      <vt:lpstr>Health Problems (cont.)</vt:lpstr>
      <vt:lpstr>Physiological aging</vt:lpstr>
      <vt:lpstr>Long-term illness</vt:lpstr>
      <vt:lpstr>Psychological problems</vt:lpstr>
      <vt:lpstr>NUTRITION PROBLEM</vt:lpstr>
      <vt:lpstr>POLYPHARMACY</vt:lpstr>
      <vt:lpstr>IMPAIRED SPECIAL SENSES</vt:lpstr>
      <vt:lpstr>UNINTENTIONAL INJURIES</vt:lpstr>
      <vt:lpstr>INSTRUMENTAL ACTIVITIES OF DAILY LIVING</vt:lpstr>
      <vt:lpstr>ACTIVITIES OF DAILY LIVING</vt:lpstr>
      <vt:lpstr>DEPRESSION</vt:lpstr>
      <vt:lpstr>DEPRESSION</vt:lpstr>
      <vt:lpstr>CARE FOR THE ELDERLY</vt:lpstr>
      <vt:lpstr> Framework for Healthy Ageing</vt:lpstr>
      <vt:lpstr>CARE FOR THE ELDERLY</vt:lpstr>
      <vt:lpstr>PROMOTE HEALTHY AGEING </vt:lpstr>
      <vt:lpstr>EARLY DETECTION AND MANAGEMENT</vt:lpstr>
      <vt:lpstr>SOCIAL EVALUATION AND SUPPORT</vt:lpstr>
      <vt:lpstr>COMMUNITY-BASED SERVICES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Health</dc:title>
  <dc:creator>Armen Torchyan</dc:creator>
  <cp:lastModifiedBy>Armen Torchyan</cp:lastModifiedBy>
  <cp:revision>42</cp:revision>
  <dcterms:created xsi:type="dcterms:W3CDTF">2019-02-24T08:32:01Z</dcterms:created>
  <dcterms:modified xsi:type="dcterms:W3CDTF">2019-02-27T11:40:25Z</dcterms:modified>
</cp:coreProperties>
</file>