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5" r:id="rId1"/>
  </p:sldMasterIdLst>
  <p:notesMasterIdLst>
    <p:notesMasterId r:id="rId29"/>
  </p:notesMasterIdLst>
  <p:sldIdLst>
    <p:sldId id="262" r:id="rId2"/>
    <p:sldId id="257" r:id="rId3"/>
    <p:sldId id="287" r:id="rId4"/>
    <p:sldId id="258" r:id="rId5"/>
    <p:sldId id="263" r:id="rId6"/>
    <p:sldId id="264" r:id="rId7"/>
    <p:sldId id="256" r:id="rId8"/>
    <p:sldId id="280" r:id="rId9"/>
    <p:sldId id="281" r:id="rId10"/>
    <p:sldId id="282" r:id="rId11"/>
    <p:sldId id="276" r:id="rId12"/>
    <p:sldId id="277" r:id="rId13"/>
    <p:sldId id="278" r:id="rId14"/>
    <p:sldId id="279" r:id="rId15"/>
    <p:sldId id="274" r:id="rId16"/>
    <p:sldId id="283" r:id="rId17"/>
    <p:sldId id="275" r:id="rId18"/>
    <p:sldId id="259" r:id="rId19"/>
    <p:sldId id="284" r:id="rId20"/>
    <p:sldId id="261" r:id="rId21"/>
    <p:sldId id="286" r:id="rId22"/>
    <p:sldId id="267" r:id="rId23"/>
    <p:sldId id="265" r:id="rId24"/>
    <p:sldId id="269" r:id="rId25"/>
    <p:sldId id="288" r:id="rId26"/>
    <p:sldId id="268" r:id="rId27"/>
    <p:sldId id="285"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3197" autoAdjust="0"/>
    <p:restoredTop sz="95707"/>
  </p:normalViewPr>
  <p:slideViewPr>
    <p:cSldViewPr snapToGrid="0">
      <p:cViewPr varScale="1">
        <p:scale>
          <a:sx n="128" d="100"/>
          <a:sy n="128" d="100"/>
        </p:scale>
        <p:origin x="40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85FF28-BD29-E74C-93EF-CE26EB4897FE}" type="datetimeFigureOut">
              <a:rPr lang="en-US" smtClean="0"/>
              <a:t>2/4/19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E6314-A13D-C34E-BD31-A15D212184F8}" type="slidenum">
              <a:rPr lang="en-US" smtClean="0"/>
              <a:t>‹#›</a:t>
            </a:fld>
            <a:endParaRPr lang="en-US"/>
          </a:p>
        </p:txBody>
      </p:sp>
    </p:spTree>
    <p:extLst>
      <p:ext uri="{BB962C8B-B14F-4D97-AF65-F5344CB8AC3E}">
        <p14:creationId xmlns:p14="http://schemas.microsoft.com/office/powerpoint/2010/main" val="1700113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b="1" u="sng" dirty="0"/>
              <a:t>Global, regional and country estimates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5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a:t>Long before cars were invented, road trafﬁc injuries occurred involving carriages, carts, animals and people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numbers grew exponentially as cars, buses, trucks and other motor vehicles were introduced</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cumulative total of road trafﬁc deaths had reached an estimated 25 million by 1997</a:t>
            </a:r>
          </a:p>
          <a:p>
            <a:endParaRPr lang="en-GB" b="1"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In 2002, an estimated 1.18 million people died from road trafﬁc crashes: an average of 3242 deaths per day. Road trafﬁc injuries accounted for 2.1% of all global deaths, making them the eleventh leading cause of global deaths.</a:t>
            </a:r>
          </a:p>
          <a:p>
            <a:endParaRPr lang="en-GB" b="1"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in addition to deaths, an estimated 20 million to 50 million people are injured in road crashes each year</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made road trafﬁc injuries the ninth leading contributor to the global burden of disease and injury</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dirty="0"/>
              <a:t>Global, regional and country trends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Road trafﬁc death rates have decreased in high-income countries since the 1960s and 1970s, although countries’ rates vary greatly even within the same region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Two major studies predict that the trend towards increase in low-income and middle-income countries will continue, unless deliberate action changes it.</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GB" b="1" dirty="0"/>
          </a:p>
          <a:p>
            <a:endParaRPr lang="en-US" b="1" dirty="0"/>
          </a:p>
        </p:txBody>
      </p:sp>
      <p:sp>
        <p:nvSpPr>
          <p:cNvPr id="4" name="Slide Number Placeholder 3"/>
          <p:cNvSpPr>
            <a:spLocks noGrp="1"/>
          </p:cNvSpPr>
          <p:nvPr>
            <p:ph type="sldNum" sz="quarter" idx="10"/>
          </p:nvPr>
        </p:nvSpPr>
        <p:spPr/>
        <p:txBody>
          <a:bodyPr/>
          <a:lstStyle/>
          <a:p>
            <a:fld id="{9D44218C-D34E-485C-ABCE-BBF03FF74564}" type="slidenum">
              <a:rPr lang="en-US" smtClean="0"/>
              <a:t>7</a:t>
            </a:fld>
            <a:endParaRPr lang="en-US"/>
          </a:p>
        </p:txBody>
      </p:sp>
    </p:spTree>
    <p:extLst>
      <p:ext uri="{BB962C8B-B14F-4D97-AF65-F5344CB8AC3E}">
        <p14:creationId xmlns:p14="http://schemas.microsoft.com/office/powerpoint/2010/main" val="2760399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dirty="0"/>
              <a:t>Socioeconomic status and location</a:t>
            </a:r>
            <a:endParaRPr lang="en-GB" dirty="0"/>
          </a:p>
          <a:p>
            <a:r>
              <a:rPr lang="en-GB" dirty="0"/>
              <a:t>the explanation</a:t>
            </a:r>
            <a:r>
              <a:rPr lang="en-GB" baseline="0" dirty="0"/>
              <a:t> </a:t>
            </a:r>
            <a:r>
              <a:rPr lang="en-GB" dirty="0"/>
              <a:t>may lie in their greater exposure to risk (56). A 2002</a:t>
            </a:r>
            <a:r>
              <a:rPr lang="en-GB" baseline="0" dirty="0"/>
              <a:t> </a:t>
            </a:r>
            <a:r>
              <a:rPr lang="en-GB" dirty="0"/>
              <a:t>study in Kenya (50), for example, found that 27%</a:t>
            </a:r>
            <a:r>
              <a:rPr lang="en-GB" baseline="0" dirty="0"/>
              <a:t> </a:t>
            </a:r>
            <a:r>
              <a:rPr lang="en-GB" dirty="0"/>
              <a:t>of commuters with no formal education travelled</a:t>
            </a:r>
          </a:p>
          <a:p>
            <a:r>
              <a:rPr lang="en-GB" dirty="0"/>
              <a:t>on foot, 55% used buses or minibuses and only 8%</a:t>
            </a:r>
            <a:r>
              <a:rPr lang="en-GB" baseline="0" dirty="0"/>
              <a:t> </a:t>
            </a:r>
            <a:r>
              <a:rPr lang="en-GB" dirty="0"/>
              <a:t>used private cars.</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b="1" u="sng" dirty="0"/>
              <a:t>Other health, social and economic costs</a:t>
            </a:r>
            <a:endParaRPr lang="en-GB" dirty="0"/>
          </a:p>
          <a:p>
            <a:r>
              <a:rPr lang="en-GB" dirty="0"/>
              <a:t>An assessment should</a:t>
            </a:r>
            <a:r>
              <a:rPr lang="en-GB" baseline="0" dirty="0"/>
              <a:t> </a:t>
            </a:r>
            <a:r>
              <a:rPr lang="en-GB" dirty="0"/>
              <a:t>take into account both the direct and indirect costs.</a:t>
            </a:r>
          </a:p>
          <a:p>
            <a:r>
              <a:rPr lang="en-GB" dirty="0"/>
              <a:t>At minimum, the direct costs should include </a:t>
            </a:r>
            <a:r>
              <a:rPr lang="en-GB" dirty="0" err="1"/>
              <a:t>thoseof</a:t>
            </a:r>
            <a:r>
              <a:rPr lang="en-GB" dirty="0"/>
              <a:t> providing health care and</a:t>
            </a:r>
            <a:r>
              <a:rPr lang="en-GB" baseline="0" dirty="0"/>
              <a:t> </a:t>
            </a:r>
            <a:r>
              <a:rPr lang="en-GB" dirty="0"/>
              <a:t>rehabilitation, and</a:t>
            </a:r>
            <a:r>
              <a:rPr lang="en-GB" baseline="0" dirty="0"/>
              <a:t> </a:t>
            </a:r>
            <a:r>
              <a:rPr lang="en-GB" dirty="0"/>
              <a:t>the indirect costs should include the value of lost</a:t>
            </a:r>
            <a:r>
              <a:rPr lang="en-GB" baseline="0" dirty="0"/>
              <a:t> </a:t>
            </a:r>
            <a:r>
              <a:rPr lang="en-GB" dirty="0"/>
              <a:t>household</a:t>
            </a:r>
            <a:r>
              <a:rPr lang="en-GB" baseline="0" dirty="0"/>
              <a:t> </a:t>
            </a:r>
            <a:r>
              <a:rPr lang="en-GB" dirty="0"/>
              <a:t>services and lost earnings for survivors,</a:t>
            </a:r>
            <a:r>
              <a:rPr lang="en-GB" baseline="0" dirty="0"/>
              <a:t> </a:t>
            </a:r>
            <a:r>
              <a:rPr lang="en-GB" dirty="0"/>
              <a:t>caregivers and families.</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dirty="0"/>
              <a:t>Health and social costs</a:t>
            </a:r>
            <a:endParaRPr lang="en-GB" dirty="0"/>
          </a:p>
          <a:p>
            <a:r>
              <a:rPr lang="en-GB" dirty="0"/>
              <a:t>The mean length of hospital</a:t>
            </a:r>
            <a:r>
              <a:rPr lang="en-GB" baseline="0" dirty="0"/>
              <a:t> </a:t>
            </a:r>
            <a:r>
              <a:rPr lang="en-GB" dirty="0"/>
              <a:t>stay reported in 15 studies for inpatients with road</a:t>
            </a:r>
            <a:r>
              <a:rPr lang="en-GB" baseline="0" dirty="0"/>
              <a:t> </a:t>
            </a:r>
            <a:r>
              <a:rPr lang="en-GB" dirty="0"/>
              <a:t>traffic injuries was 20 days. People with road traffic</a:t>
            </a:r>
            <a:r>
              <a:rPr lang="en-GB" baseline="0" dirty="0"/>
              <a:t> </a:t>
            </a:r>
            <a:r>
              <a:rPr lang="en-GB" dirty="0"/>
              <a:t>injuries accounted for 13–31% of all injury-related</a:t>
            </a:r>
            <a:r>
              <a:rPr lang="en-GB" baseline="0" dirty="0"/>
              <a:t> </a:t>
            </a:r>
            <a:r>
              <a:rPr lang="en-GB" dirty="0"/>
              <a:t>attendees and 48% of bed occupancy in surgical</a:t>
            </a:r>
            <a:r>
              <a:rPr lang="en-GB" baseline="0" dirty="0"/>
              <a:t> </a:t>
            </a:r>
            <a:r>
              <a:rPr lang="en-GB" dirty="0"/>
              <a:t>wards and were the most frequent users of operating</a:t>
            </a:r>
            <a:r>
              <a:rPr lang="en-GB" baseline="0" dirty="0"/>
              <a:t> </a:t>
            </a:r>
            <a:r>
              <a:rPr lang="en-GB" dirty="0"/>
              <a:t>theatres and intensive care units.</a:t>
            </a:r>
          </a:p>
          <a:p>
            <a:endParaRPr lang="en-GB" dirty="0"/>
          </a:p>
          <a:p>
            <a:r>
              <a:rPr lang="en-GB" dirty="0"/>
              <a:t>A recent study in Kenya, for</a:t>
            </a:r>
            <a:r>
              <a:rPr lang="en-GB" baseline="0" dirty="0"/>
              <a:t> </a:t>
            </a:r>
            <a:r>
              <a:rPr lang="en-GB" dirty="0"/>
              <a:t>example, found that only 10% of all health facilities</a:t>
            </a:r>
            <a:r>
              <a:rPr lang="en-GB" baseline="0" dirty="0"/>
              <a:t> </a:t>
            </a:r>
            <a:r>
              <a:rPr lang="en-GB" dirty="0"/>
              <a:t>could handle more than 10 injured people at a time.</a:t>
            </a:r>
          </a:p>
          <a:p>
            <a:endParaRPr lang="en-GB" dirty="0"/>
          </a:p>
          <a:p>
            <a:r>
              <a:rPr lang="en-GB" dirty="0"/>
              <a:t>A recent study found that people sustained</a:t>
            </a:r>
            <a:r>
              <a:rPr lang="en-GB" baseline="0" dirty="0"/>
              <a:t> </a:t>
            </a:r>
            <a:r>
              <a:rPr lang="en-GB" dirty="0"/>
              <a:t>5.27 million nonfatal injuries in 2000 in the United States as a result of road crashes.</a:t>
            </a:r>
          </a:p>
          <a:p>
            <a:endParaRPr lang="en-GB" dirty="0"/>
          </a:p>
          <a:p>
            <a:r>
              <a:rPr lang="en-GB" dirty="0"/>
              <a:t>Regardless of the costs of health care and rehabilitation, injured people bear additional costs. Permanent disability, such as paraplegia, quadriplegia,</a:t>
            </a:r>
            <a:r>
              <a:rPr lang="en-GB" baseline="0" dirty="0"/>
              <a:t> </a:t>
            </a:r>
            <a:r>
              <a:rPr lang="en-GB" dirty="0"/>
              <a:t>loss of eyesight or brain damage, can deprive an individual of the ability to achieve even minor goals</a:t>
            </a:r>
            <a:r>
              <a:rPr lang="en-GB" baseline="0" dirty="0"/>
              <a:t> </a:t>
            </a:r>
            <a:r>
              <a:rPr lang="en-GB" dirty="0"/>
              <a:t>and can result in dependence on others for financial</a:t>
            </a:r>
            <a:r>
              <a:rPr lang="en-GB" baseline="0" dirty="0"/>
              <a:t> </a:t>
            </a:r>
            <a:r>
              <a:rPr lang="en-GB" dirty="0"/>
              <a:t>support and routine physical care.</a:t>
            </a:r>
          </a:p>
          <a:p>
            <a:endParaRPr lang="en-GB" dirty="0"/>
          </a:p>
          <a:p>
            <a:endParaRPr lang="en-US" dirty="0"/>
          </a:p>
        </p:txBody>
      </p:sp>
      <p:sp>
        <p:nvSpPr>
          <p:cNvPr id="4" name="Slide Number Placeholder 3"/>
          <p:cNvSpPr>
            <a:spLocks noGrp="1"/>
          </p:cNvSpPr>
          <p:nvPr>
            <p:ph type="sldNum" sz="quarter" idx="10"/>
          </p:nvPr>
        </p:nvSpPr>
        <p:spPr/>
        <p:txBody>
          <a:bodyPr/>
          <a:lstStyle/>
          <a:p>
            <a:fld id="{9D44218C-D34E-485C-ABCE-BBF03FF74564}" type="slidenum">
              <a:rPr lang="en-US" smtClean="0"/>
              <a:t>8</a:t>
            </a:fld>
            <a:endParaRPr lang="en-US"/>
          </a:p>
        </p:txBody>
      </p:sp>
    </p:spTree>
    <p:extLst>
      <p:ext uri="{BB962C8B-B14F-4D97-AF65-F5344CB8AC3E}">
        <p14:creationId xmlns:p14="http://schemas.microsoft.com/office/powerpoint/2010/main" val="2078794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5E6314-A13D-C34E-BD31-A15D212184F8}" type="slidenum">
              <a:rPr lang="en-US" smtClean="0"/>
              <a:t>9</a:t>
            </a:fld>
            <a:endParaRPr lang="en-US"/>
          </a:p>
        </p:txBody>
      </p:sp>
    </p:spTree>
    <p:extLst>
      <p:ext uri="{BB962C8B-B14F-4D97-AF65-F5344CB8AC3E}">
        <p14:creationId xmlns:p14="http://schemas.microsoft.com/office/powerpoint/2010/main" val="18954787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8A585834-C1AE-48D7-AB57-9F8542E05CB4}" type="datetimeFigureOut">
              <a:rPr lang="en-US" smtClean="0"/>
              <a:t>2/4/19</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B199529E-80FF-43A3-818E-0C633E9091D1}" type="slidenum">
              <a:rPr lang="en-US" smtClean="0"/>
              <a:t>‹#›</a:t>
            </a:fld>
            <a:endParaRPr lang="en-US"/>
          </a:p>
        </p:txBody>
      </p:sp>
    </p:spTree>
    <p:extLst>
      <p:ext uri="{BB962C8B-B14F-4D97-AF65-F5344CB8AC3E}">
        <p14:creationId xmlns:p14="http://schemas.microsoft.com/office/powerpoint/2010/main" val="156892091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A585834-C1AE-48D7-AB57-9F8542E05CB4}" type="datetimeFigureOut">
              <a:rPr lang="en-US" smtClean="0"/>
              <a:t>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99529E-80FF-43A3-818E-0C633E9091D1}" type="slidenum">
              <a:rPr lang="en-US" smtClean="0"/>
              <a:t>‹#›</a:t>
            </a:fld>
            <a:endParaRPr lang="en-US"/>
          </a:p>
        </p:txBody>
      </p:sp>
    </p:spTree>
    <p:extLst>
      <p:ext uri="{BB962C8B-B14F-4D97-AF65-F5344CB8AC3E}">
        <p14:creationId xmlns:p14="http://schemas.microsoft.com/office/powerpoint/2010/main" val="1135640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585834-C1AE-48D7-AB57-9F8542E05CB4}" type="datetimeFigureOut">
              <a:rPr lang="en-US" smtClean="0"/>
              <a:t>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9529E-80FF-43A3-818E-0C633E9091D1}" type="slidenum">
              <a:rPr lang="en-US" smtClean="0"/>
              <a:t>‹#›</a:t>
            </a:fld>
            <a:endParaRPr lang="en-US"/>
          </a:p>
        </p:txBody>
      </p:sp>
    </p:spTree>
    <p:extLst>
      <p:ext uri="{BB962C8B-B14F-4D97-AF65-F5344CB8AC3E}">
        <p14:creationId xmlns:p14="http://schemas.microsoft.com/office/powerpoint/2010/main" val="358119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585834-C1AE-48D7-AB57-9F8542E05CB4}" type="datetimeFigureOut">
              <a:rPr lang="en-US" smtClean="0"/>
              <a:t>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9529E-80FF-43A3-818E-0C633E9091D1}" type="slidenum">
              <a:rPr lang="en-US" smtClean="0"/>
              <a:t>‹#›</a:t>
            </a:fld>
            <a:endParaRPr lang="en-US"/>
          </a:p>
        </p:txBody>
      </p:sp>
    </p:spTree>
    <p:extLst>
      <p:ext uri="{BB962C8B-B14F-4D97-AF65-F5344CB8AC3E}">
        <p14:creationId xmlns:p14="http://schemas.microsoft.com/office/powerpoint/2010/main" val="3887374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585834-C1AE-48D7-AB57-9F8542E05CB4}" type="datetimeFigureOut">
              <a:rPr lang="en-US" smtClean="0"/>
              <a:t>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9529E-80FF-43A3-818E-0C633E9091D1}" type="slidenum">
              <a:rPr lang="en-US" smtClean="0"/>
              <a:t>‹#›</a:t>
            </a:fld>
            <a:endParaRPr lang="en-US"/>
          </a:p>
        </p:txBody>
      </p:sp>
    </p:spTree>
    <p:extLst>
      <p:ext uri="{BB962C8B-B14F-4D97-AF65-F5344CB8AC3E}">
        <p14:creationId xmlns:p14="http://schemas.microsoft.com/office/powerpoint/2010/main" val="2561004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585834-C1AE-48D7-AB57-9F8542E05CB4}" type="datetimeFigureOut">
              <a:rPr lang="en-US" smtClean="0"/>
              <a:t>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9529E-80FF-43A3-818E-0C633E9091D1}" type="slidenum">
              <a:rPr lang="en-US" smtClean="0"/>
              <a:t>‹#›</a:t>
            </a:fld>
            <a:endParaRPr lang="en-US"/>
          </a:p>
        </p:txBody>
      </p:sp>
    </p:spTree>
    <p:extLst>
      <p:ext uri="{BB962C8B-B14F-4D97-AF65-F5344CB8AC3E}">
        <p14:creationId xmlns:p14="http://schemas.microsoft.com/office/powerpoint/2010/main" val="16106796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585834-C1AE-48D7-AB57-9F8542E05CB4}" type="datetimeFigureOut">
              <a:rPr lang="en-US" smtClean="0"/>
              <a:t>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9529E-80FF-43A3-818E-0C633E9091D1}" type="slidenum">
              <a:rPr lang="en-US" smtClean="0"/>
              <a:t>‹#›</a:t>
            </a:fld>
            <a:endParaRPr lang="en-US"/>
          </a:p>
        </p:txBody>
      </p:sp>
    </p:spTree>
    <p:extLst>
      <p:ext uri="{BB962C8B-B14F-4D97-AF65-F5344CB8AC3E}">
        <p14:creationId xmlns:p14="http://schemas.microsoft.com/office/powerpoint/2010/main" val="1564632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585834-C1AE-48D7-AB57-9F8542E05CB4}" type="datetimeFigureOut">
              <a:rPr lang="en-US" smtClean="0"/>
              <a:t>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9529E-80FF-43A3-818E-0C633E9091D1}" type="slidenum">
              <a:rPr lang="en-US" smtClean="0"/>
              <a:t>‹#›</a:t>
            </a:fld>
            <a:endParaRPr lang="en-US"/>
          </a:p>
        </p:txBody>
      </p:sp>
    </p:spTree>
    <p:extLst>
      <p:ext uri="{BB962C8B-B14F-4D97-AF65-F5344CB8AC3E}">
        <p14:creationId xmlns:p14="http://schemas.microsoft.com/office/powerpoint/2010/main" val="18922418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585834-C1AE-48D7-AB57-9F8542E05CB4}" type="datetimeFigureOut">
              <a:rPr lang="en-US" smtClean="0"/>
              <a:t>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9529E-80FF-43A3-818E-0C633E9091D1}" type="slidenum">
              <a:rPr lang="en-US" smtClean="0"/>
              <a:t>‹#›</a:t>
            </a:fld>
            <a:endParaRPr lang="en-US"/>
          </a:p>
        </p:txBody>
      </p:sp>
    </p:spTree>
    <p:extLst>
      <p:ext uri="{BB962C8B-B14F-4D97-AF65-F5344CB8AC3E}">
        <p14:creationId xmlns:p14="http://schemas.microsoft.com/office/powerpoint/2010/main" val="2306365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585834-C1AE-48D7-AB57-9F8542E05CB4}" type="datetimeFigureOut">
              <a:rPr lang="en-US" smtClean="0"/>
              <a:t>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9529E-80FF-43A3-818E-0C633E9091D1}" type="slidenum">
              <a:rPr lang="en-US" smtClean="0"/>
              <a:t>‹#›</a:t>
            </a:fld>
            <a:endParaRPr lang="en-US"/>
          </a:p>
        </p:txBody>
      </p:sp>
    </p:spTree>
    <p:extLst>
      <p:ext uri="{BB962C8B-B14F-4D97-AF65-F5344CB8AC3E}">
        <p14:creationId xmlns:p14="http://schemas.microsoft.com/office/powerpoint/2010/main" val="2857103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585834-C1AE-48D7-AB57-9F8542E05CB4}" type="datetimeFigureOut">
              <a:rPr lang="en-US" smtClean="0"/>
              <a:t>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9529E-80FF-43A3-818E-0C633E9091D1}" type="slidenum">
              <a:rPr lang="en-US" smtClean="0"/>
              <a:t>‹#›</a:t>
            </a:fld>
            <a:endParaRPr lang="en-US"/>
          </a:p>
        </p:txBody>
      </p:sp>
    </p:spTree>
    <p:extLst>
      <p:ext uri="{BB962C8B-B14F-4D97-AF65-F5344CB8AC3E}">
        <p14:creationId xmlns:p14="http://schemas.microsoft.com/office/powerpoint/2010/main" val="2469855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585834-C1AE-48D7-AB57-9F8542E05CB4}" type="datetimeFigureOut">
              <a:rPr lang="en-US" smtClean="0"/>
              <a:t>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99529E-80FF-43A3-818E-0C633E9091D1}" type="slidenum">
              <a:rPr lang="en-US" smtClean="0"/>
              <a:t>‹#›</a:t>
            </a:fld>
            <a:endParaRPr lang="en-US"/>
          </a:p>
        </p:txBody>
      </p:sp>
    </p:spTree>
    <p:extLst>
      <p:ext uri="{BB962C8B-B14F-4D97-AF65-F5344CB8AC3E}">
        <p14:creationId xmlns:p14="http://schemas.microsoft.com/office/powerpoint/2010/main" val="1217918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585834-C1AE-48D7-AB57-9F8542E05CB4}" type="datetimeFigureOut">
              <a:rPr lang="en-US" smtClean="0"/>
              <a:t>2/4/19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99529E-80FF-43A3-818E-0C633E9091D1}" type="slidenum">
              <a:rPr lang="en-US" smtClean="0"/>
              <a:t>‹#›</a:t>
            </a:fld>
            <a:endParaRPr lang="en-US"/>
          </a:p>
        </p:txBody>
      </p:sp>
    </p:spTree>
    <p:extLst>
      <p:ext uri="{BB962C8B-B14F-4D97-AF65-F5344CB8AC3E}">
        <p14:creationId xmlns:p14="http://schemas.microsoft.com/office/powerpoint/2010/main" val="2736536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585834-C1AE-48D7-AB57-9F8542E05CB4}" type="datetimeFigureOut">
              <a:rPr lang="en-US" smtClean="0"/>
              <a:t>2/4/19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99529E-80FF-43A3-818E-0C633E9091D1}" type="slidenum">
              <a:rPr lang="en-US" smtClean="0"/>
              <a:t>‹#›</a:t>
            </a:fld>
            <a:endParaRPr lang="en-US"/>
          </a:p>
        </p:txBody>
      </p:sp>
    </p:spTree>
    <p:extLst>
      <p:ext uri="{BB962C8B-B14F-4D97-AF65-F5344CB8AC3E}">
        <p14:creationId xmlns:p14="http://schemas.microsoft.com/office/powerpoint/2010/main" val="979954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8A585834-C1AE-48D7-AB57-9F8542E05CB4}" type="datetimeFigureOut">
              <a:rPr lang="en-US" smtClean="0"/>
              <a:t>2/4/19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99529E-80FF-43A3-818E-0C633E9091D1}" type="slidenum">
              <a:rPr lang="en-US" smtClean="0"/>
              <a:t>‹#›</a:t>
            </a:fld>
            <a:endParaRPr lang="en-US"/>
          </a:p>
        </p:txBody>
      </p:sp>
    </p:spTree>
    <p:extLst>
      <p:ext uri="{BB962C8B-B14F-4D97-AF65-F5344CB8AC3E}">
        <p14:creationId xmlns:p14="http://schemas.microsoft.com/office/powerpoint/2010/main" val="426569219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A585834-C1AE-48D7-AB57-9F8542E05CB4}" type="datetimeFigureOut">
              <a:rPr lang="en-US" smtClean="0"/>
              <a:t>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99529E-80FF-43A3-818E-0C633E9091D1}" type="slidenum">
              <a:rPr lang="en-US" smtClean="0"/>
              <a:t>‹#›</a:t>
            </a:fld>
            <a:endParaRPr lang="en-US"/>
          </a:p>
        </p:txBody>
      </p:sp>
    </p:spTree>
    <p:extLst>
      <p:ext uri="{BB962C8B-B14F-4D97-AF65-F5344CB8AC3E}">
        <p14:creationId xmlns:p14="http://schemas.microsoft.com/office/powerpoint/2010/main" val="296600476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A585834-C1AE-48D7-AB57-9F8542E05CB4}" type="datetimeFigureOut">
              <a:rPr lang="en-US" smtClean="0"/>
              <a:t>2/4/19</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99529E-80FF-43A3-818E-0C633E9091D1}" type="slidenum">
              <a:rPr lang="en-US" smtClean="0"/>
              <a:t>‹#›</a:t>
            </a:fld>
            <a:endParaRPr lang="en-US"/>
          </a:p>
        </p:txBody>
      </p:sp>
    </p:spTree>
    <p:extLst>
      <p:ext uri="{BB962C8B-B14F-4D97-AF65-F5344CB8AC3E}">
        <p14:creationId xmlns:p14="http://schemas.microsoft.com/office/powerpoint/2010/main" val="1696562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A585834-C1AE-48D7-AB57-9F8542E05CB4}" type="datetimeFigureOut">
              <a:rPr lang="en-US" smtClean="0"/>
              <a:t>2/4/19</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199529E-80FF-43A3-818E-0C633E9091D1}" type="slidenum">
              <a:rPr lang="en-US" smtClean="0"/>
              <a:t>‹#›</a:t>
            </a:fld>
            <a:endParaRPr lang="en-US"/>
          </a:p>
        </p:txBody>
      </p:sp>
    </p:spTree>
    <p:extLst>
      <p:ext uri="{BB962C8B-B14F-4D97-AF65-F5344CB8AC3E}">
        <p14:creationId xmlns:p14="http://schemas.microsoft.com/office/powerpoint/2010/main" val="2113419106"/>
      </p:ext>
    </p:extLst>
  </p:cSld>
  <p:clrMap bg1="dk1" tx1="lt1" bg2="dk2" tx2="lt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 id="2147483861" r:id="rId16"/>
    <p:sldLayoutId id="2147483862"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ncbi.nlm.nih.gov/pubmed/8202582" TargetMode="External"/><Relationship Id="rId2" Type="http://schemas.openxmlformats.org/officeDocument/2006/relationships/hyperlink" Target="https://www.ncbi.nlm.nih.gov/pmc/articles/PMC4404474/"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638330"/>
            <a:ext cx="12192000" cy="2790670"/>
          </a:xfrm>
        </p:spPr>
        <p:txBody>
          <a:bodyPr>
            <a:noAutofit/>
          </a:bodyPr>
          <a:lstStyle/>
          <a:p>
            <a:pPr algn="ctr"/>
            <a:r>
              <a:rPr lang="en-US" sz="6000" b="1" dirty="0"/>
              <a:t>World report on road traffic</a:t>
            </a:r>
            <a:br>
              <a:rPr lang="en-US" sz="6000" b="1" dirty="0"/>
            </a:br>
            <a:r>
              <a:rPr lang="en-US" sz="6000" b="1" dirty="0"/>
              <a:t> injury prevention</a:t>
            </a:r>
          </a:p>
        </p:txBody>
      </p:sp>
      <p:sp>
        <p:nvSpPr>
          <p:cNvPr id="4" name="مربع نص 3"/>
          <p:cNvSpPr txBox="1"/>
          <p:nvPr/>
        </p:nvSpPr>
        <p:spPr>
          <a:xfrm>
            <a:off x="1638721" y="3744446"/>
            <a:ext cx="6978805" cy="2954655"/>
          </a:xfrm>
          <a:prstGeom prst="rect">
            <a:avLst/>
          </a:prstGeom>
          <a:noFill/>
        </p:spPr>
        <p:txBody>
          <a:bodyPr wrap="square" rtlCol="0">
            <a:spAutoFit/>
          </a:bodyPr>
          <a:lstStyle/>
          <a:p>
            <a:r>
              <a:rPr lang="en-US" sz="2400" b="1" i="1" u="sng" dirty="0"/>
              <a:t>Done by: </a:t>
            </a:r>
          </a:p>
          <a:p>
            <a:pPr marL="342900" indent="-342900">
              <a:buFont typeface="+mj-lt"/>
              <a:buAutoNum type="arabicPeriod"/>
            </a:pPr>
            <a:r>
              <a:rPr lang="en-US" dirty="0"/>
              <a:t>Trad </a:t>
            </a:r>
            <a:r>
              <a:rPr lang="en-US" dirty="0" err="1"/>
              <a:t>Alwakeel</a:t>
            </a:r>
            <a:r>
              <a:rPr lang="en-US" dirty="0"/>
              <a:t>                                 436101868</a:t>
            </a:r>
          </a:p>
          <a:p>
            <a:pPr marL="342900" indent="-342900">
              <a:buFont typeface="+mj-lt"/>
              <a:buAutoNum type="arabicPeriod"/>
            </a:pPr>
            <a:r>
              <a:rPr lang="en-US" dirty="0" err="1"/>
              <a:t>Saqr</a:t>
            </a:r>
            <a:r>
              <a:rPr lang="en-US" dirty="0"/>
              <a:t> </a:t>
            </a:r>
            <a:r>
              <a:rPr lang="en-US" dirty="0" err="1"/>
              <a:t>Altamimi</a:t>
            </a:r>
            <a:r>
              <a:rPr lang="en-US" dirty="0"/>
              <a:t>                </a:t>
            </a:r>
            <a:r>
              <a:rPr lang="ar-SA" dirty="0"/>
              <a:t>          </a:t>
            </a:r>
            <a:r>
              <a:rPr lang="en-US" dirty="0"/>
              <a:t>     436105099</a:t>
            </a:r>
          </a:p>
          <a:p>
            <a:pPr marL="342900" indent="-342900">
              <a:buFont typeface="+mj-lt"/>
              <a:buAutoNum type="arabicPeriod"/>
            </a:pPr>
            <a:r>
              <a:rPr lang="en-US" dirty="0"/>
              <a:t>Faisal Abdullah </a:t>
            </a:r>
            <a:r>
              <a:rPr lang="en-US" dirty="0" err="1"/>
              <a:t>Alharbi</a:t>
            </a:r>
            <a:r>
              <a:rPr lang="ar-SA" dirty="0"/>
              <a:t>.</a:t>
            </a:r>
            <a:r>
              <a:rPr lang="en-US" dirty="0"/>
              <a:t> </a:t>
            </a:r>
            <a:r>
              <a:rPr lang="ar-SA" dirty="0"/>
              <a:t>     </a:t>
            </a:r>
            <a:r>
              <a:rPr lang="en-US" dirty="0"/>
              <a:t>          435102390</a:t>
            </a:r>
          </a:p>
          <a:p>
            <a:pPr marL="342900" indent="-342900">
              <a:buFont typeface="+mj-lt"/>
              <a:buAutoNum type="arabicPeriod"/>
            </a:pPr>
            <a:r>
              <a:rPr lang="en-US" dirty="0"/>
              <a:t>Abdullah </a:t>
            </a:r>
            <a:r>
              <a:rPr lang="en-US" dirty="0" err="1"/>
              <a:t>Alnasser</a:t>
            </a:r>
            <a:r>
              <a:rPr lang="en-US" dirty="0"/>
              <a:t>                           435108397</a:t>
            </a:r>
          </a:p>
          <a:p>
            <a:pPr marL="342900" indent="-342900">
              <a:buFont typeface="+mj-lt"/>
              <a:buAutoNum type="arabicPeriod"/>
            </a:pPr>
            <a:r>
              <a:rPr lang="en-US" dirty="0"/>
              <a:t>Abdulrahman </a:t>
            </a:r>
            <a:r>
              <a:rPr lang="en-US" dirty="0" err="1"/>
              <a:t>Zekry</a:t>
            </a:r>
            <a:r>
              <a:rPr lang="en-US" dirty="0"/>
              <a:t>                        435101869</a:t>
            </a:r>
          </a:p>
          <a:p>
            <a:pPr marL="342900" indent="-342900">
              <a:buFont typeface="+mj-lt"/>
              <a:buAutoNum type="arabicPeriod"/>
            </a:pPr>
            <a:r>
              <a:rPr lang="en-US" dirty="0" err="1"/>
              <a:t>Abdulaziz</a:t>
            </a:r>
            <a:r>
              <a:rPr lang="en-US" dirty="0"/>
              <a:t> </a:t>
            </a:r>
            <a:r>
              <a:rPr lang="en-US" dirty="0" err="1"/>
              <a:t>Alhothali</a:t>
            </a:r>
            <a:r>
              <a:rPr lang="en-US" dirty="0"/>
              <a:t>                         436100319</a:t>
            </a:r>
          </a:p>
          <a:p>
            <a:pPr marL="342900" indent="-342900">
              <a:buFont typeface="+mj-lt"/>
              <a:buAutoNum type="arabicPeriod"/>
            </a:pPr>
            <a:r>
              <a:rPr lang="en-US" dirty="0" err="1"/>
              <a:t>Moaid</a:t>
            </a:r>
            <a:r>
              <a:rPr lang="en-US" dirty="0"/>
              <a:t> </a:t>
            </a:r>
            <a:r>
              <a:rPr lang="en-US" dirty="0" err="1"/>
              <a:t>Alyousef</a:t>
            </a:r>
            <a:r>
              <a:rPr lang="en-US" dirty="0"/>
              <a:t>                               435104339</a:t>
            </a:r>
          </a:p>
          <a:p>
            <a:pPr marL="342900" indent="-342900">
              <a:buFont typeface="+mj-lt"/>
              <a:buAutoNum type="arabicPeriod"/>
            </a:pPr>
            <a:r>
              <a:rPr lang="en-US" dirty="0" err="1"/>
              <a:t>Abdulaziz</a:t>
            </a:r>
            <a:r>
              <a:rPr lang="en-US" dirty="0"/>
              <a:t> </a:t>
            </a:r>
            <a:r>
              <a:rPr lang="en-US" dirty="0" err="1"/>
              <a:t>Alzaydan</a:t>
            </a:r>
            <a:r>
              <a:rPr lang="en-US" dirty="0"/>
              <a:t>                         435102849</a:t>
            </a:r>
          </a:p>
          <a:p>
            <a:pPr marL="342900" indent="-342900">
              <a:buFont typeface="+mj-lt"/>
              <a:buAutoNum type="arabicPeriod"/>
            </a:pPr>
            <a:r>
              <a:rPr lang="en-US" dirty="0" err="1"/>
              <a:t>Abdulkarim</a:t>
            </a:r>
            <a:r>
              <a:rPr lang="en-US" dirty="0"/>
              <a:t> </a:t>
            </a:r>
            <a:r>
              <a:rPr lang="en-US" dirty="0" err="1"/>
              <a:t>Almuhaydily</a:t>
            </a:r>
            <a:r>
              <a:rPr lang="en-US" dirty="0"/>
              <a:t>                435106497 </a:t>
            </a:r>
          </a:p>
        </p:txBody>
      </p:sp>
    </p:spTree>
    <p:extLst>
      <p:ext uri="{BB962C8B-B14F-4D97-AF65-F5344CB8AC3E}">
        <p14:creationId xmlns:p14="http://schemas.microsoft.com/office/powerpoint/2010/main" val="642098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028D22D-EAFA-C748-A032-493FAC584E85}"/>
              </a:ext>
            </a:extLst>
          </p:cNvPr>
          <p:cNvSpPr txBox="1"/>
          <p:nvPr/>
        </p:nvSpPr>
        <p:spPr>
          <a:xfrm>
            <a:off x="249382" y="290945"/>
            <a:ext cx="11610109" cy="6401753"/>
          </a:xfrm>
          <a:prstGeom prst="rect">
            <a:avLst/>
          </a:prstGeom>
          <a:noFill/>
        </p:spPr>
        <p:txBody>
          <a:bodyPr wrap="square" rtlCol="0">
            <a:spAutoFit/>
          </a:bodyPr>
          <a:lstStyle/>
          <a:p>
            <a:pPr marL="742950" indent="-742950">
              <a:buFont typeface="+mj-lt"/>
              <a:buAutoNum type="arabicPeriod" startAt="5"/>
            </a:pPr>
            <a:r>
              <a:rPr lang="en-US" sz="4400" b="1" dirty="0">
                <a:latin typeface="+mj-lt"/>
              </a:rPr>
              <a:t>Risk and interventions:</a:t>
            </a:r>
          </a:p>
          <a:p>
            <a:pPr marL="742950" lvl="1" indent="-285750">
              <a:buFont typeface="Arial" panose="020B0604020202020204" pitchFamily="34" charset="0"/>
              <a:buChar char="•"/>
            </a:pPr>
            <a:r>
              <a:rPr lang="en-US" dirty="0"/>
              <a:t>Road traffic injury should be considered along-side heart disease, cancer and stroke as a public health problem that </a:t>
            </a:r>
            <a:r>
              <a:rPr lang="en-US" i="1" u="sng" dirty="0"/>
              <a:t>respond well to intervention</a:t>
            </a:r>
            <a:r>
              <a:rPr lang="en-US" i="1" dirty="0"/>
              <a:t>.</a:t>
            </a:r>
          </a:p>
          <a:p>
            <a:pPr marL="742950" lvl="1" indent="-285750">
              <a:buFont typeface="Arial" panose="020B0604020202020204" pitchFamily="34" charset="0"/>
              <a:buChar char="•"/>
            </a:pPr>
            <a:endParaRPr lang="en-US" i="1" dirty="0"/>
          </a:p>
          <a:p>
            <a:r>
              <a:rPr lang="en-US" sz="2400" b="1" u="sng" dirty="0"/>
              <a:t>Managing exposure with land-use and transport policy: </a:t>
            </a:r>
          </a:p>
          <a:p>
            <a:pPr marL="914400" lvl="1" indent="-457200">
              <a:buFont typeface="+mj-lt"/>
              <a:buAutoNum type="arabicPeriod"/>
            </a:pPr>
            <a:r>
              <a:rPr lang="en-US" dirty="0"/>
              <a:t>Exposure to risk of road traffic injury: </a:t>
            </a:r>
          </a:p>
          <a:p>
            <a:pPr marL="1371600" lvl="2" indent="-457200">
              <a:buFont typeface="Arial" panose="020B0604020202020204" pitchFamily="34" charset="0"/>
              <a:buChar char="•"/>
            </a:pPr>
            <a:r>
              <a:rPr lang="en-US" dirty="0"/>
              <a:t>The risk increases when the road is not obeying the new safety measures as well as being used with different types of motor vehicles with different speeds. </a:t>
            </a:r>
          </a:p>
          <a:p>
            <a:pPr marL="1371600" lvl="2" indent="-457200">
              <a:buFont typeface="Arial" panose="020B0604020202020204" pitchFamily="34" charset="0"/>
              <a:buChar char="•"/>
            </a:pPr>
            <a:endParaRPr lang="en-US" dirty="0"/>
          </a:p>
          <a:p>
            <a:pPr marL="914400" lvl="1" indent="-457200">
              <a:buFont typeface="+mj-lt"/>
              <a:buAutoNum type="arabicPeriod"/>
            </a:pPr>
            <a:r>
              <a:rPr lang="en-US" dirty="0"/>
              <a:t>Reducing exposure through land-use and transport planning: </a:t>
            </a:r>
          </a:p>
          <a:p>
            <a:pPr marL="1371600" lvl="2" indent="-457200">
              <a:buFont typeface="Arial" panose="020B0604020202020204" pitchFamily="34" charset="0"/>
              <a:buChar char="•"/>
            </a:pPr>
            <a:r>
              <a:rPr lang="en-US" dirty="0"/>
              <a:t>By decreasing the length and intensity of exposure to types of road traffic that put people at risk. </a:t>
            </a:r>
          </a:p>
          <a:p>
            <a:pPr marL="914400" lvl="1" indent="-457200">
              <a:buFont typeface="Arial" panose="020B0604020202020204" pitchFamily="34" charset="0"/>
              <a:buChar char="•"/>
            </a:pPr>
            <a:endParaRPr lang="en-US" dirty="0"/>
          </a:p>
          <a:p>
            <a:pPr marL="914400" lvl="1" indent="-457200">
              <a:buFont typeface="+mj-lt"/>
              <a:buAutoNum type="arabicPeriod" startAt="3"/>
            </a:pPr>
            <a:r>
              <a:rPr lang="en-US" dirty="0"/>
              <a:t>Requiring safety impact assessment before planning decisions are made. </a:t>
            </a:r>
          </a:p>
          <a:p>
            <a:pPr marL="914400" lvl="1" indent="-457200">
              <a:buFont typeface="+mj-lt"/>
              <a:buAutoNum type="arabicPeriod" startAt="3"/>
            </a:pPr>
            <a:endParaRPr lang="en-US" dirty="0"/>
          </a:p>
          <a:p>
            <a:pPr marL="914400" lvl="1" indent="-457200">
              <a:buFont typeface="+mj-lt"/>
              <a:buAutoNum type="arabicPeriod" startAt="3"/>
            </a:pPr>
            <a:r>
              <a:rPr lang="en-US" dirty="0"/>
              <a:t>Promoting efficient patterns of land use. </a:t>
            </a:r>
          </a:p>
          <a:p>
            <a:pPr marL="914400" lvl="1" indent="-457200">
              <a:buFont typeface="+mj-lt"/>
              <a:buAutoNum type="arabicPeriod" startAt="3"/>
            </a:pPr>
            <a:endParaRPr lang="en-US" dirty="0"/>
          </a:p>
          <a:p>
            <a:pPr marL="914400" lvl="1" indent="-457200">
              <a:buFont typeface="+mj-lt"/>
              <a:buAutoNum type="arabicPeriod" startAt="3"/>
            </a:pPr>
            <a:r>
              <a:rPr lang="en-US" dirty="0"/>
              <a:t>Providing shorter, safer routes for vulnerable road users. </a:t>
            </a:r>
          </a:p>
          <a:p>
            <a:pPr marL="914400" lvl="1" indent="-457200">
              <a:buFont typeface="+mj-lt"/>
              <a:buAutoNum type="arabicPeriod" startAt="3"/>
            </a:pPr>
            <a:endParaRPr lang="en-US" dirty="0"/>
          </a:p>
          <a:p>
            <a:pPr marL="914400" lvl="1" indent="-457200">
              <a:buFont typeface="+mj-lt"/>
              <a:buAutoNum type="arabicPeriod" startAt="3"/>
            </a:pPr>
            <a:r>
              <a:rPr lang="en-US" dirty="0"/>
              <a:t>Discouraging unnecessary trips. </a:t>
            </a:r>
          </a:p>
          <a:p>
            <a:pPr marL="914400" lvl="1" indent="-457200">
              <a:buFont typeface="+mj-lt"/>
              <a:buAutoNum type="arabicPeriod" startAt="3"/>
            </a:pPr>
            <a:endParaRPr lang="en-US" dirty="0"/>
          </a:p>
          <a:p>
            <a:pPr marL="914400" lvl="1" indent="-457200">
              <a:buFont typeface="+mj-lt"/>
              <a:buAutoNum type="arabicPeriod" startAt="3"/>
            </a:pPr>
            <a:r>
              <a:rPr lang="en-US" dirty="0"/>
              <a:t>Encouraging the use of safer modes of travel.</a:t>
            </a:r>
          </a:p>
        </p:txBody>
      </p:sp>
    </p:spTree>
    <p:extLst>
      <p:ext uri="{BB962C8B-B14F-4D97-AF65-F5344CB8AC3E}">
        <p14:creationId xmlns:p14="http://schemas.microsoft.com/office/powerpoint/2010/main" val="3669445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263912" y="500688"/>
            <a:ext cx="11664175" cy="5878532"/>
          </a:xfrm>
          <a:prstGeom prst="rect">
            <a:avLst/>
          </a:prstGeom>
          <a:noFill/>
        </p:spPr>
        <p:txBody>
          <a:bodyPr wrap="square" rtlCol="0">
            <a:spAutoFit/>
          </a:bodyPr>
          <a:lstStyle/>
          <a:p>
            <a:r>
              <a:rPr lang="en-US" sz="2800" b="1" u="sng" dirty="0"/>
              <a:t>Minimizing exposure to high-risk road traffic scenarios:</a:t>
            </a:r>
          </a:p>
          <a:p>
            <a:endParaRPr lang="en-US" sz="2800" b="1" u="sng" dirty="0"/>
          </a:p>
          <a:p>
            <a:pPr marL="800100" lvl="1" indent="-342900">
              <a:buFont typeface="+mj-lt"/>
              <a:buAutoNum type="arabicPeriod"/>
            </a:pPr>
            <a:r>
              <a:rPr lang="en-US" sz="2000" b="1" dirty="0">
                <a:latin typeface="+mj-lt"/>
              </a:rPr>
              <a:t>Restricting access to parts of the road network:</a:t>
            </a:r>
            <a:r>
              <a:rPr lang="en-US" sz="2000" dirty="0">
                <a:latin typeface="+mj-lt"/>
              </a:rPr>
              <a:t>  </a:t>
            </a:r>
          </a:p>
          <a:p>
            <a:pPr marL="1257300" lvl="2" indent="-342900">
              <a:buFont typeface="Arial" panose="020B0604020202020204" pitchFamily="34" charset="0"/>
              <a:buChar char="•"/>
            </a:pPr>
            <a:r>
              <a:rPr lang="en-US" sz="2000" dirty="0">
                <a:latin typeface="+mj-lt"/>
              </a:rPr>
              <a:t>Preventing pedestrians, cyclists, slow moving farm and construction vehicles from accessing high-speed motorways.</a:t>
            </a:r>
          </a:p>
          <a:p>
            <a:pPr marL="1257300" lvl="2" indent="-342900">
              <a:buFont typeface="Arial" panose="020B0604020202020204" pitchFamily="34" charset="0"/>
              <a:buChar char="•"/>
            </a:pPr>
            <a:endParaRPr lang="en-US" sz="2000" dirty="0">
              <a:latin typeface="+mj-lt"/>
            </a:endParaRPr>
          </a:p>
          <a:p>
            <a:pPr marL="800100" lvl="1" indent="-342900">
              <a:buFont typeface="+mj-lt"/>
              <a:buAutoNum type="arabicPeriod"/>
            </a:pPr>
            <a:r>
              <a:rPr lang="en-US" sz="2000" b="1" dirty="0">
                <a:latin typeface="+mj-lt"/>
              </a:rPr>
              <a:t>Giving priority to higher-occupancy vehicles</a:t>
            </a:r>
            <a:r>
              <a:rPr lang="en-US" sz="2000" b="1" i="1" dirty="0">
                <a:latin typeface="+mj-lt"/>
              </a:rPr>
              <a:t>:</a:t>
            </a:r>
            <a:r>
              <a:rPr lang="en-US" sz="2000" dirty="0">
                <a:latin typeface="+mj-lt"/>
              </a:rPr>
              <a:t> </a:t>
            </a:r>
          </a:p>
          <a:p>
            <a:pPr marL="1257300" lvl="2" indent="-342900">
              <a:buFont typeface="Arial" panose="020B0604020202020204" pitchFamily="34" charset="0"/>
              <a:buChar char="•"/>
            </a:pPr>
            <a:r>
              <a:rPr lang="en-US" sz="2000" dirty="0">
                <a:latin typeface="+mj-lt"/>
              </a:rPr>
              <a:t>Such as buses or cars with two or more occupants priority with their own lanes can reduce the use of motor vehicles.</a:t>
            </a:r>
          </a:p>
          <a:p>
            <a:pPr marL="1257300" lvl="2" indent="-342900">
              <a:buFont typeface="Arial" panose="020B0604020202020204" pitchFamily="34" charset="0"/>
              <a:buChar char="•"/>
            </a:pPr>
            <a:endParaRPr lang="en-US" sz="2000" dirty="0">
              <a:latin typeface="+mj-lt"/>
            </a:endParaRPr>
          </a:p>
          <a:p>
            <a:pPr marL="800100" lvl="1" indent="-342900">
              <a:buFont typeface="+mj-lt"/>
              <a:buAutoNum type="arabicPeriod"/>
            </a:pPr>
            <a:r>
              <a:rPr lang="en-US" sz="2000" b="1" dirty="0">
                <a:latin typeface="+mj-lt"/>
              </a:rPr>
              <a:t>Regulating motor vehicle use by young riders and drivers</a:t>
            </a:r>
            <a:r>
              <a:rPr lang="en-US" sz="2000" b="1" i="1" dirty="0">
                <a:latin typeface="+mj-lt"/>
              </a:rPr>
              <a:t>:</a:t>
            </a:r>
            <a:endParaRPr lang="en-US" sz="2000" dirty="0">
              <a:latin typeface="+mj-lt"/>
            </a:endParaRPr>
          </a:p>
          <a:p>
            <a:pPr marL="1200150" lvl="2" indent="-285750">
              <a:buFont typeface="Arial" panose="020B0604020202020204" pitchFamily="34" charset="0"/>
              <a:buChar char="•"/>
            </a:pPr>
            <a:r>
              <a:rPr lang="en-US" sz="2000" dirty="0">
                <a:latin typeface="+mj-lt"/>
              </a:rPr>
              <a:t>Road traffic injuries are a leading cause of death among young people (male teenagers). why young? </a:t>
            </a:r>
          </a:p>
          <a:p>
            <a:pPr lvl="3"/>
            <a:r>
              <a:rPr lang="en-US" sz="2000" dirty="0">
                <a:latin typeface="+mj-lt"/>
              </a:rPr>
              <a:t>Thrill-seeking and overconfidence; less tolerance of alcohol compared with older people; and excess or inappropriate speed.</a:t>
            </a:r>
          </a:p>
          <a:p>
            <a:pPr lvl="3"/>
            <a:endParaRPr lang="en-US" sz="2000" dirty="0">
              <a:latin typeface="+mj-lt"/>
            </a:endParaRPr>
          </a:p>
          <a:p>
            <a:pPr lvl="1"/>
            <a:r>
              <a:rPr lang="en-US" sz="2000" dirty="0">
                <a:latin typeface="+mj-lt"/>
              </a:rPr>
              <a:t>EX: Malaysia has significantly reduced rates of motorcycle crash by increasing the legal riding age from16 years to 18 years and Australia achieved a reduction of over one third, largely by reducing the permitted blood alcohol concentration (BAC) to 0.01 g/dl.</a:t>
            </a:r>
          </a:p>
        </p:txBody>
      </p:sp>
    </p:spTree>
    <p:extLst>
      <p:ext uri="{BB962C8B-B14F-4D97-AF65-F5344CB8AC3E}">
        <p14:creationId xmlns:p14="http://schemas.microsoft.com/office/powerpoint/2010/main" val="1082304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211871" y="345688"/>
            <a:ext cx="11841583" cy="6278642"/>
          </a:xfrm>
          <a:prstGeom prst="rect">
            <a:avLst/>
          </a:prstGeom>
          <a:noFill/>
        </p:spPr>
        <p:txBody>
          <a:bodyPr wrap="square" rtlCol="0">
            <a:spAutoFit/>
          </a:bodyPr>
          <a:lstStyle/>
          <a:p>
            <a:r>
              <a:rPr lang="en-US" sz="2400" b="1" dirty="0">
                <a:latin typeface="+mj-lt"/>
              </a:rPr>
              <a:t> </a:t>
            </a:r>
            <a:r>
              <a:rPr lang="en-US" sz="2400" b="1" u="sng" dirty="0"/>
              <a:t>Planning and designing roads for safety</a:t>
            </a:r>
            <a:endParaRPr lang="en-US" dirty="0">
              <a:latin typeface="+mj-lt"/>
            </a:endParaRPr>
          </a:p>
          <a:p>
            <a:pPr marL="800100" lvl="1" indent="-342900">
              <a:buFont typeface="+mj-lt"/>
              <a:buAutoNum type="arabicPeriod"/>
            </a:pPr>
            <a:r>
              <a:rPr lang="en-US" b="1" dirty="0">
                <a:latin typeface="+mj-lt"/>
              </a:rPr>
              <a:t>Risk of injury from poor planning and design: </a:t>
            </a:r>
          </a:p>
          <a:p>
            <a:pPr marL="1257300" lvl="2" indent="-342900">
              <a:buFont typeface="Arial" panose="020B0604020202020204" pitchFamily="34" charset="0"/>
              <a:buChar char="•"/>
            </a:pPr>
            <a:r>
              <a:rPr lang="en-US" dirty="0">
                <a:latin typeface="+mj-lt"/>
              </a:rPr>
              <a:t>In many Asian cities, at least seven categories of motorized and non-motorized vehicle plus pedestrians and cyclists share the roads. Differences in kinetic energy – between heavy vehicles (high speed) and light vehicles (low speed) put the occupants of many motor vehicles at high risk of injury.</a:t>
            </a:r>
          </a:p>
          <a:p>
            <a:pPr lvl="1"/>
            <a:endParaRPr lang="en-US" dirty="0">
              <a:latin typeface="+mj-lt"/>
            </a:endParaRPr>
          </a:p>
          <a:p>
            <a:pPr marL="800100" lvl="1" indent="-342900">
              <a:buFont typeface="+mj-lt"/>
              <a:buAutoNum type="arabicPeriod" startAt="2"/>
            </a:pPr>
            <a:r>
              <a:rPr lang="en-US" b="1" dirty="0">
                <a:latin typeface="+mj-lt"/>
              </a:rPr>
              <a:t> Safety-conscious design of roads: </a:t>
            </a:r>
          </a:p>
          <a:p>
            <a:pPr marL="1257300" lvl="2" indent="-342900">
              <a:buFont typeface="Arial" panose="020B0604020202020204" pitchFamily="34" charset="0"/>
              <a:buChar char="•"/>
            </a:pPr>
            <a:r>
              <a:rPr lang="en-US" dirty="0">
                <a:latin typeface="+mj-lt"/>
              </a:rPr>
              <a:t>clarification of function for all roads could reduce by more than </a:t>
            </a:r>
            <a:r>
              <a:rPr lang="en-US" b="1" dirty="0">
                <a:latin typeface="+mj-lt"/>
              </a:rPr>
              <a:t>one third</a:t>
            </a:r>
            <a:r>
              <a:rPr lang="en-US" dirty="0">
                <a:latin typeface="+mj-lt"/>
              </a:rPr>
              <a:t> the average number of road traffic injuries per vehicle–kilometer travelled.</a:t>
            </a:r>
          </a:p>
          <a:p>
            <a:pPr lvl="1"/>
            <a:endParaRPr lang="en-US" dirty="0">
              <a:latin typeface="+mj-lt"/>
            </a:endParaRPr>
          </a:p>
          <a:p>
            <a:pPr marL="800100" lvl="1" indent="-342900">
              <a:buFont typeface="+mj-lt"/>
              <a:buAutoNum type="arabicPeriod" startAt="3"/>
            </a:pPr>
            <a:r>
              <a:rPr lang="en-US" b="1" dirty="0">
                <a:latin typeface="+mj-lt"/>
              </a:rPr>
              <a:t> Design to suit road function: </a:t>
            </a:r>
          </a:p>
          <a:p>
            <a:pPr marL="1257300" lvl="2" indent="-342900">
              <a:buFont typeface="Arial" panose="020B0604020202020204" pitchFamily="34" charset="0"/>
              <a:buChar char="•"/>
            </a:pPr>
            <a:r>
              <a:rPr lang="en-US" dirty="0">
                <a:latin typeface="+mj-lt"/>
              </a:rPr>
              <a:t>A key characteristic of a</a:t>
            </a:r>
            <a:r>
              <a:rPr lang="en-US" b="1" dirty="0">
                <a:latin typeface="+mj-lt"/>
              </a:rPr>
              <a:t> </a:t>
            </a:r>
            <a:r>
              <a:rPr lang="en-US" dirty="0">
                <a:latin typeface="+mj-lt"/>
              </a:rPr>
              <a:t>well-designed road is that it makes compliance with the intended speed limit a natural choice for drivers</a:t>
            </a:r>
          </a:p>
          <a:p>
            <a:pPr lvl="1"/>
            <a:endParaRPr lang="en-US" dirty="0">
              <a:latin typeface="+mj-lt"/>
            </a:endParaRPr>
          </a:p>
          <a:p>
            <a:pPr marL="800100" lvl="1" indent="-342900">
              <a:buFont typeface="+mj-lt"/>
              <a:buAutoNum type="arabicPeriod" startAt="4"/>
            </a:pPr>
            <a:r>
              <a:rPr lang="en-US" b="1" dirty="0">
                <a:latin typeface="+mj-lt"/>
              </a:rPr>
              <a:t>Higher-speed roads</a:t>
            </a:r>
            <a:r>
              <a:rPr lang="en-US" dirty="0">
                <a:latin typeface="+mj-lt"/>
              </a:rPr>
              <a:t>:</a:t>
            </a:r>
          </a:p>
          <a:p>
            <a:pPr marL="1257300" lvl="2" indent="-342900">
              <a:buFont typeface="Arial" panose="020B0604020202020204" pitchFamily="34" charset="0"/>
              <a:buChar char="•"/>
            </a:pPr>
            <a:r>
              <a:rPr lang="en-US" dirty="0">
                <a:latin typeface="+mj-lt"/>
              </a:rPr>
              <a:t>should have: restricted access; horizontal and vertical curves of large radius; crashworthy shoulders; median barriers; and grade-separated junctions with entry and exit ramps.</a:t>
            </a:r>
          </a:p>
          <a:p>
            <a:pPr lvl="0"/>
            <a:endParaRPr lang="en-US" dirty="0">
              <a:latin typeface="+mj-lt"/>
            </a:endParaRPr>
          </a:p>
          <a:p>
            <a:pPr marL="800100" lvl="1" indent="-342900">
              <a:buFont typeface="+mj-lt"/>
              <a:buAutoNum type="arabicPeriod" startAt="5"/>
            </a:pPr>
            <a:r>
              <a:rPr lang="en-US" b="1" dirty="0">
                <a:latin typeface="+mj-lt"/>
              </a:rPr>
              <a:t>Rural roads should have</a:t>
            </a:r>
            <a:r>
              <a:rPr lang="en-US" dirty="0">
                <a:latin typeface="+mj-lt"/>
              </a:rPr>
              <a:t>:</a:t>
            </a:r>
          </a:p>
          <a:p>
            <a:pPr marL="1200150" lvl="2" indent="-285750">
              <a:buFont typeface="Arial" panose="020B0604020202020204" pitchFamily="34" charset="0"/>
              <a:buChar char="•"/>
            </a:pPr>
            <a:r>
              <a:rPr lang="en-US" dirty="0">
                <a:latin typeface="+mj-lt"/>
              </a:rPr>
              <a:t>periodic lanes for overtaking and for turning across oncoming traffic; median barriers to prevent overtaking in hazardous stretches; lighting at junctions; advisory speed limit signs before sharp bends; regular signs to remind of speed limits; rumble strips; and roadside hazards such as trees and utility poles removed.</a:t>
            </a:r>
          </a:p>
        </p:txBody>
      </p:sp>
    </p:spTree>
    <p:extLst>
      <p:ext uri="{BB962C8B-B14F-4D97-AF65-F5344CB8AC3E}">
        <p14:creationId xmlns:p14="http://schemas.microsoft.com/office/powerpoint/2010/main" val="1862059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207818" y="144966"/>
            <a:ext cx="11720945" cy="6555641"/>
          </a:xfrm>
          <a:prstGeom prst="rect">
            <a:avLst/>
          </a:prstGeom>
          <a:noFill/>
        </p:spPr>
        <p:txBody>
          <a:bodyPr wrap="square" rtlCol="0">
            <a:spAutoFit/>
          </a:bodyPr>
          <a:lstStyle/>
          <a:p>
            <a:pPr marL="342900" indent="-342900">
              <a:buFont typeface="+mj-lt"/>
              <a:buAutoNum type="arabicPeriod" startAt="6"/>
            </a:pPr>
            <a:r>
              <a:rPr lang="en-US" b="1" dirty="0">
                <a:latin typeface="+mj-lt"/>
              </a:rPr>
              <a:t>Transitional roads:</a:t>
            </a:r>
          </a:p>
          <a:p>
            <a:pPr marL="742950" lvl="1" indent="-285750">
              <a:buFont typeface="Arial" panose="020B0604020202020204" pitchFamily="34" charset="0"/>
              <a:buChar char="•"/>
            </a:pPr>
            <a:r>
              <a:rPr lang="en-US" dirty="0">
                <a:latin typeface="+mj-lt"/>
              </a:rPr>
              <a:t>(connecting higher-speed roads with lower-speed roads)</a:t>
            </a:r>
            <a:r>
              <a:rPr lang="en-US" b="1" dirty="0">
                <a:latin typeface="+mj-lt"/>
              </a:rPr>
              <a:t> should have </a:t>
            </a:r>
            <a:r>
              <a:rPr lang="en-US" dirty="0">
                <a:latin typeface="+mj-lt"/>
              </a:rPr>
              <a:t>should have signs and other design features to encourage drivers to slow down in good time. Rumble strips, speed bumps, visual warnings in the pavement and roundabouts are possibilities.</a:t>
            </a:r>
          </a:p>
          <a:p>
            <a:endParaRPr lang="en-US" dirty="0">
              <a:latin typeface="+mj-lt"/>
            </a:endParaRPr>
          </a:p>
          <a:p>
            <a:pPr marL="342900" indent="-342900">
              <a:buFont typeface="+mj-lt"/>
              <a:buAutoNum type="arabicPeriod" startAt="7"/>
            </a:pPr>
            <a:r>
              <a:rPr lang="en-US" dirty="0">
                <a:latin typeface="+mj-lt"/>
              </a:rPr>
              <a:t> </a:t>
            </a:r>
            <a:r>
              <a:rPr lang="en-US" b="1" dirty="0">
                <a:latin typeface="+mj-lt"/>
              </a:rPr>
              <a:t>Residential access roads should have: </a:t>
            </a:r>
          </a:p>
          <a:p>
            <a:pPr marL="742950" lvl="1" indent="-285750">
              <a:buFont typeface="Arial" panose="020B0604020202020204" pitchFamily="34" charset="0"/>
              <a:buChar char="•"/>
            </a:pPr>
            <a:r>
              <a:rPr lang="en-US" dirty="0">
                <a:latin typeface="+mj-lt"/>
              </a:rPr>
              <a:t>speed limits of no more than 30 km/h.</a:t>
            </a:r>
          </a:p>
          <a:p>
            <a:endParaRPr lang="en-US" b="1" dirty="0">
              <a:latin typeface="+mj-lt"/>
            </a:endParaRPr>
          </a:p>
          <a:p>
            <a:pPr marL="342900" indent="-342900">
              <a:buFont typeface="+mj-lt"/>
              <a:buAutoNum type="arabicPeriod" startAt="8"/>
            </a:pPr>
            <a:r>
              <a:rPr lang="en-US" b="1" dirty="0">
                <a:latin typeface="+mj-lt"/>
              </a:rPr>
              <a:t>Design for pedestrians and cyclists:</a:t>
            </a:r>
          </a:p>
          <a:p>
            <a:pPr marL="742950" lvl="1" indent="-285750">
              <a:buFont typeface="Arial" panose="020B0604020202020204" pitchFamily="34" charset="0"/>
              <a:buChar char="•"/>
            </a:pPr>
            <a:r>
              <a:rPr lang="en-US" dirty="0">
                <a:latin typeface="+mj-lt"/>
              </a:rPr>
              <a:t>Networks of segregated or separate pedestrian and bicycle routes connecting to a public transport system are the ideal. Traffic-calming measures: roundabouts, rumble strips and speed bumps</a:t>
            </a:r>
          </a:p>
          <a:p>
            <a:endParaRPr lang="en-US" dirty="0">
              <a:latin typeface="+mj-lt"/>
            </a:endParaRPr>
          </a:p>
          <a:p>
            <a:pPr marL="342900" indent="-342900">
              <a:buFont typeface="+mj-lt"/>
              <a:buAutoNum type="arabicPeriod" startAt="9"/>
            </a:pPr>
            <a:r>
              <a:rPr lang="en-US" b="1" dirty="0">
                <a:latin typeface="+mj-lt"/>
              </a:rPr>
              <a:t>Design for motor vehicle drivers, riders and passengers:</a:t>
            </a:r>
          </a:p>
          <a:p>
            <a:pPr marL="742950" lvl="1" indent="-285750">
              <a:buFont typeface="Arial" panose="020B0604020202020204" pitchFamily="34" charset="0"/>
              <a:buChar char="•"/>
            </a:pPr>
            <a:r>
              <a:rPr lang="en-US" dirty="0">
                <a:latin typeface="+mj-lt"/>
              </a:rPr>
              <a:t>Keeping roadsides clear of trees, boulders, steel and concrete pillars and similar rigid roadside objects.</a:t>
            </a:r>
          </a:p>
          <a:p>
            <a:pPr marL="742950" lvl="1" indent="-285750">
              <a:buFont typeface="Arial" panose="020B0604020202020204" pitchFamily="34" charset="0"/>
              <a:buChar char="•"/>
            </a:pPr>
            <a:r>
              <a:rPr lang="en-US" dirty="0">
                <a:latin typeface="+mj-lt"/>
              </a:rPr>
              <a:t>Safety barriers can be used to contain motor vehicles within lanes. </a:t>
            </a:r>
          </a:p>
          <a:p>
            <a:pPr marL="742950" lvl="1" indent="-285750">
              <a:buFont typeface="Arial" panose="020B0604020202020204" pitchFamily="34" charset="0"/>
              <a:buChar char="•"/>
            </a:pPr>
            <a:r>
              <a:rPr lang="en-US" dirty="0">
                <a:latin typeface="+mj-lt"/>
              </a:rPr>
              <a:t>Crash cushions slow and cushion motor vehicles before they strike rigid roadside objects.</a:t>
            </a:r>
          </a:p>
          <a:p>
            <a:endParaRPr lang="en-US" b="1" dirty="0"/>
          </a:p>
          <a:p>
            <a:r>
              <a:rPr lang="en-US" sz="2400" b="1" u="sng" dirty="0"/>
              <a:t>Remedial action at high-risk crash sites: </a:t>
            </a:r>
          </a:p>
          <a:p>
            <a:pPr marL="742950" lvl="1" indent="-285750">
              <a:buFont typeface="Arial" panose="020B0604020202020204" pitchFamily="34" charset="0"/>
              <a:buChar char="•"/>
            </a:pPr>
            <a:r>
              <a:rPr lang="en-US" dirty="0">
                <a:latin typeface="+mj-lt"/>
              </a:rPr>
              <a:t>Road crashes most likely occur in clusters at single sites. experience may show that certain sites, sections or areas are hazardous and need improvement. </a:t>
            </a:r>
          </a:p>
          <a:p>
            <a:pPr marL="742950" lvl="1" indent="-285750">
              <a:buFont typeface="Arial" panose="020B0604020202020204" pitchFamily="34" charset="0"/>
              <a:buChar char="•"/>
            </a:pPr>
            <a:r>
              <a:rPr lang="en-US" dirty="0">
                <a:latin typeface="+mj-lt"/>
              </a:rPr>
              <a:t>Possibilities include: adding skid-resistant surfaces, improving lighting, providing central refuges or islands for pedestrians, adding signs or markings, improving junctions with signals or roundabouts and adding pedestrian bridges.</a:t>
            </a:r>
          </a:p>
        </p:txBody>
      </p:sp>
    </p:spTree>
    <p:extLst>
      <p:ext uri="{BB962C8B-B14F-4D97-AF65-F5344CB8AC3E}">
        <p14:creationId xmlns:p14="http://schemas.microsoft.com/office/powerpoint/2010/main" val="274988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323385" y="211873"/>
            <a:ext cx="11151220" cy="6463308"/>
          </a:xfrm>
          <a:prstGeom prst="rect">
            <a:avLst/>
          </a:prstGeom>
          <a:noFill/>
        </p:spPr>
        <p:txBody>
          <a:bodyPr wrap="square" rtlCol="0">
            <a:spAutoFit/>
          </a:bodyPr>
          <a:lstStyle/>
          <a:p>
            <a:r>
              <a:rPr lang="en-US" sz="2400" dirty="0">
                <a:latin typeface="+mj-lt"/>
              </a:rPr>
              <a:t> </a:t>
            </a:r>
            <a:r>
              <a:rPr lang="en-US" sz="2400" b="1" u="sng" dirty="0"/>
              <a:t>Providing visible, crashworthy, smart vehicles</a:t>
            </a:r>
          </a:p>
          <a:p>
            <a:pPr marL="285750" indent="-285750">
              <a:buFont typeface="Arial" panose="020B0604020202020204" pitchFamily="34" charset="0"/>
              <a:buChar char="•"/>
            </a:pPr>
            <a:r>
              <a:rPr lang="en-US" b="1" dirty="0">
                <a:latin typeface="+mj-lt"/>
              </a:rPr>
              <a:t> Risk of injury from poor vehicle design and maintenance:</a:t>
            </a:r>
            <a:r>
              <a:rPr lang="en-US" dirty="0">
                <a:latin typeface="+mj-lt"/>
              </a:rPr>
              <a:t> </a:t>
            </a:r>
          </a:p>
          <a:p>
            <a:pPr marL="742950" lvl="1" indent="-285750">
              <a:buFont typeface="Courier New" panose="02070309020205020404" pitchFamily="49" charset="0"/>
              <a:buChar char="o"/>
            </a:pPr>
            <a:r>
              <a:rPr lang="en-US" dirty="0">
                <a:latin typeface="+mj-lt"/>
              </a:rPr>
              <a:t>Vehicle design can contribution to crashes and crash injuries, through vehicle defects is generally between 3% and 5%. </a:t>
            </a:r>
          </a:p>
          <a:p>
            <a:pPr marL="742950" lvl="1" indent="-285750">
              <a:buFont typeface="Courier New" panose="02070309020205020404" pitchFamily="49" charset="0"/>
              <a:buChar char="o"/>
            </a:pPr>
            <a:r>
              <a:rPr lang="en-US" dirty="0">
                <a:latin typeface="+mj-lt"/>
              </a:rPr>
              <a:t>A major problem is the mismatch in size and weight between the vehicles involved in a crash. Other problems are: failure of the passenger compartment to provide a protective shell; lack of features to stop occupants from being ejected from the car; and lack of other safety features, such as high-mounted stop lamps in the rear. Also, lack of emergency exits, glass-breakers and fire extinguishers on public transport vehicles.</a:t>
            </a:r>
          </a:p>
          <a:p>
            <a:r>
              <a:rPr lang="en-US" dirty="0">
                <a:latin typeface="+mj-lt"/>
              </a:rPr>
              <a:t> </a:t>
            </a:r>
          </a:p>
          <a:p>
            <a:r>
              <a:rPr lang="en-US" sz="2400" b="1" u="sng" dirty="0"/>
              <a:t>Improving the visibility of vehicles and vulnerable road users</a:t>
            </a:r>
          </a:p>
          <a:p>
            <a:pPr marL="800100" lvl="2" indent="-342900">
              <a:buFont typeface="+mj-lt"/>
              <a:buAutoNum type="arabicPeriod"/>
            </a:pPr>
            <a:r>
              <a:rPr lang="en-US" b="1" dirty="0">
                <a:latin typeface="+mj-lt"/>
              </a:rPr>
              <a:t>There are ways of improving visibility:</a:t>
            </a:r>
          </a:p>
          <a:p>
            <a:pPr marL="1200150" lvl="2" indent="-285750">
              <a:buFont typeface="Arial" panose="020B0604020202020204" pitchFamily="34" charset="0"/>
              <a:buChar char="•"/>
            </a:pPr>
            <a:r>
              <a:rPr lang="en-US" sz="1600" b="1" dirty="0">
                <a:latin typeface="+mj-lt"/>
              </a:rPr>
              <a:t> </a:t>
            </a:r>
            <a:r>
              <a:rPr lang="en-US" b="1" dirty="0">
                <a:latin typeface="+mj-lt"/>
              </a:rPr>
              <a:t>Daytime running lights for cars and motorized two wheelers </a:t>
            </a:r>
            <a:r>
              <a:rPr lang="en-US" dirty="0">
                <a:latin typeface="+mj-lt"/>
              </a:rPr>
              <a:t>running lights reduced the crashes rate of by 10–29%.</a:t>
            </a:r>
          </a:p>
          <a:p>
            <a:pPr marL="1200150" lvl="2" indent="-285750">
              <a:buFont typeface="Arial" panose="020B0604020202020204" pitchFamily="34" charset="0"/>
              <a:buChar char="•"/>
            </a:pPr>
            <a:endParaRPr lang="en-US" dirty="0">
              <a:latin typeface="+mj-lt"/>
            </a:endParaRPr>
          </a:p>
          <a:p>
            <a:pPr marL="1200150" lvl="2" indent="-285750">
              <a:buFont typeface="Arial" panose="020B0604020202020204" pitchFamily="34" charset="0"/>
              <a:buChar char="•"/>
            </a:pPr>
            <a:r>
              <a:rPr lang="en-US" b="1" dirty="0">
                <a:latin typeface="+mj-lt"/>
              </a:rPr>
              <a:t>High-mounted stop lamps in cars </a:t>
            </a:r>
            <a:r>
              <a:rPr lang="en-US" dirty="0">
                <a:latin typeface="+mj-lt"/>
              </a:rPr>
              <a:t>reduce rear end collisions by 15–50%.</a:t>
            </a:r>
          </a:p>
          <a:p>
            <a:pPr marL="1200150" lvl="2" indent="-285750">
              <a:buFont typeface="Arial" panose="020B0604020202020204" pitchFamily="34" charset="0"/>
              <a:buChar char="•"/>
            </a:pPr>
            <a:endParaRPr lang="en-US" b="1" dirty="0">
              <a:latin typeface="+mj-lt"/>
            </a:endParaRPr>
          </a:p>
          <a:p>
            <a:pPr marL="1200150" lvl="2" indent="-285750">
              <a:buFont typeface="Arial" panose="020B0604020202020204" pitchFamily="34" charset="0"/>
              <a:buChar char="•"/>
            </a:pPr>
            <a:r>
              <a:rPr lang="en-US" b="1" dirty="0">
                <a:latin typeface="+mj-lt"/>
              </a:rPr>
              <a:t>Lighting on trucks and their trailers is often inadequate.</a:t>
            </a:r>
          </a:p>
          <a:p>
            <a:pPr marL="1200150" lvl="2" indent="-285750">
              <a:buFont typeface="Arial" panose="020B0604020202020204" pitchFamily="34" charset="0"/>
              <a:buChar char="•"/>
            </a:pPr>
            <a:endParaRPr lang="en-US" b="1" dirty="0">
              <a:latin typeface="+mj-lt"/>
            </a:endParaRPr>
          </a:p>
          <a:p>
            <a:pPr marL="1200150" lvl="2" indent="-285750">
              <a:buFont typeface="Arial" panose="020B0604020202020204" pitchFamily="34" charset="0"/>
              <a:buChar char="•"/>
            </a:pPr>
            <a:r>
              <a:rPr lang="en-US" b="1" dirty="0">
                <a:latin typeface="+mj-lt"/>
              </a:rPr>
              <a:t>Front, rear and wheel reflectors and lights on bicycles are required </a:t>
            </a:r>
            <a:r>
              <a:rPr lang="en-US" dirty="0">
                <a:latin typeface="+mj-lt"/>
              </a:rPr>
              <a:t>30% of bicycle crashes occur at night.</a:t>
            </a:r>
          </a:p>
          <a:p>
            <a:pPr marL="1200150" lvl="2" indent="-285750">
              <a:buFont typeface="Arial" panose="020B0604020202020204" pitchFamily="34" charset="0"/>
              <a:buChar char="•"/>
            </a:pPr>
            <a:endParaRPr lang="en-US" b="1" dirty="0">
              <a:latin typeface="+mj-lt"/>
            </a:endParaRPr>
          </a:p>
          <a:p>
            <a:pPr marL="1200150" lvl="2" indent="-285750">
              <a:buFont typeface="Arial" panose="020B0604020202020204" pitchFamily="34" charset="0"/>
              <a:buChar char="•"/>
            </a:pPr>
            <a:r>
              <a:rPr lang="en-US" b="1" dirty="0">
                <a:latin typeface="+mj-lt"/>
              </a:rPr>
              <a:t>Colorful clothing, accessories and vehicle parts</a:t>
            </a:r>
            <a:r>
              <a:rPr lang="en-US" dirty="0">
                <a:latin typeface="+mj-lt"/>
              </a:rPr>
              <a:t> can make pedestrians, riders and nonmotorized vehicles more visible.</a:t>
            </a:r>
          </a:p>
        </p:txBody>
      </p:sp>
    </p:spTree>
    <p:extLst>
      <p:ext uri="{BB962C8B-B14F-4D97-AF65-F5344CB8AC3E}">
        <p14:creationId xmlns:p14="http://schemas.microsoft.com/office/powerpoint/2010/main" val="3183407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7818" y="640913"/>
            <a:ext cx="11776363" cy="6217087"/>
          </a:xfrm>
          <a:prstGeom prst="rect">
            <a:avLst/>
          </a:prstGeom>
          <a:noFill/>
        </p:spPr>
        <p:txBody>
          <a:bodyPr wrap="square" rtlCol="0">
            <a:spAutoFit/>
          </a:bodyPr>
          <a:lstStyle/>
          <a:p>
            <a:pPr marL="457200" indent="-457200">
              <a:buFont typeface="+mj-lt"/>
              <a:buAutoNum type="arabicPeriod" startAt="2"/>
            </a:pPr>
            <a:r>
              <a:rPr lang="en-US" sz="2000" b="1" dirty="0">
                <a:latin typeface="+mj-lt"/>
              </a:rPr>
              <a:t>Improving the crashworthiness of motor vehicles:</a:t>
            </a:r>
          </a:p>
          <a:p>
            <a:pPr marL="742950" lvl="1" indent="-285750">
              <a:buFont typeface="Arial" panose="020B0604020202020204" pitchFamily="34" charset="0"/>
              <a:buChar char="•"/>
            </a:pPr>
            <a:r>
              <a:rPr lang="en-US" sz="2000" dirty="0"/>
              <a:t>A recent study in the United Kingdom (144) concluded that a combination of improving vehicles, roads, laws and law enforcement could reduce the number of fatal or serious road traffic crashes by 33%. Improving vehicles alone would yield the best results: a 15.4% reduction. A recent New Zealand study (145) came to a similar conclusion.</a:t>
            </a:r>
          </a:p>
          <a:p>
            <a:pPr marL="742950" lvl="1" indent="-285750">
              <a:buFont typeface="Arial" panose="020B0604020202020204" pitchFamily="34" charset="0"/>
              <a:buChar char="•"/>
            </a:pPr>
            <a:endParaRPr lang="en-US" sz="2000" dirty="0"/>
          </a:p>
          <a:p>
            <a:pPr marL="457200" indent="-457200">
              <a:buFont typeface="+mj-lt"/>
              <a:buAutoNum type="arabicPeriod" startAt="3"/>
            </a:pPr>
            <a:r>
              <a:rPr lang="en-US" sz="2000" b="1" dirty="0">
                <a:latin typeface="+mj-lt"/>
              </a:rPr>
              <a:t>Protecting pedestrians and cyclists with improved vehicle fronts:</a:t>
            </a:r>
          </a:p>
          <a:p>
            <a:pPr marL="742950" lvl="1" indent="-285750">
              <a:buFont typeface="Arial" panose="020B0604020202020204" pitchFamily="34" charset="0"/>
              <a:buChar char="•"/>
            </a:pPr>
            <a:r>
              <a:rPr lang="en-US" sz="2000" dirty="0"/>
              <a:t>In collisions with cars, the most frequent causes of pedestrian injury are impact between the pedestrian’s head and the car bonnet or windscreen frame; a pedestrian’s pelvis or abdomen and the bonnet edge. Lower-limb trauma is the most common type of pedestrian injury, and head trauma is the most common cause of death.</a:t>
            </a:r>
          </a:p>
          <a:p>
            <a:pPr marL="742950" lvl="1" indent="-285750">
              <a:buFont typeface="Arial" panose="020B0604020202020204" pitchFamily="34" charset="0"/>
              <a:buChar char="•"/>
            </a:pPr>
            <a:endParaRPr lang="en-US" sz="2000" dirty="0"/>
          </a:p>
          <a:p>
            <a:pPr marL="457200" indent="-457200">
              <a:buFont typeface="+mj-lt"/>
              <a:buAutoNum type="arabicPeriod" startAt="4"/>
            </a:pPr>
            <a:r>
              <a:rPr lang="en-US" sz="2000" b="1" dirty="0">
                <a:latin typeface="+mj-lt"/>
              </a:rPr>
              <a:t>Protecting motor vehicle occupants:</a:t>
            </a:r>
          </a:p>
          <a:p>
            <a:pPr marL="742950" lvl="1" indent="-285750">
              <a:buFont typeface="Arial" panose="020B0604020202020204" pitchFamily="34" charset="0"/>
              <a:buChar char="•"/>
            </a:pPr>
            <a:r>
              <a:rPr lang="en-US" sz="2000" dirty="0"/>
              <a:t>To protect occupants, a motor vehicle should be designed so the passenger compartment maintains its integrity in a crash and has no elements that could cause injury. Using seat-belts reduces the risk of serious and fatal injury by 40–60%. </a:t>
            </a:r>
          </a:p>
          <a:p>
            <a:pPr marL="742950" lvl="1" indent="-285750">
              <a:buFont typeface="Arial" panose="020B0604020202020204" pitchFamily="34" charset="0"/>
              <a:buChar char="•"/>
            </a:pPr>
            <a:r>
              <a:rPr lang="en-US" sz="2000" dirty="0"/>
              <a:t>Vehicles should be designed to minimize the impact in crashes with other vehicles of different mass. Also Air bags have been estimated to reduce driver and front passenger deaths by 8–14% in all types of crashes.</a:t>
            </a:r>
          </a:p>
          <a:p>
            <a:pPr marL="742950" lvl="1"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58219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481F5F-F97E-4942-9090-CB3190DF3D22}"/>
              </a:ext>
            </a:extLst>
          </p:cNvPr>
          <p:cNvSpPr txBox="1"/>
          <p:nvPr/>
        </p:nvSpPr>
        <p:spPr>
          <a:xfrm>
            <a:off x="318655" y="476864"/>
            <a:ext cx="11554689" cy="4401205"/>
          </a:xfrm>
          <a:prstGeom prst="rect">
            <a:avLst/>
          </a:prstGeom>
          <a:noFill/>
        </p:spPr>
        <p:txBody>
          <a:bodyPr wrap="square" rtlCol="0">
            <a:spAutoFit/>
          </a:bodyPr>
          <a:lstStyle/>
          <a:p>
            <a:pPr marL="457200" indent="-457200">
              <a:buFont typeface="+mj-lt"/>
              <a:buAutoNum type="arabicPeriod" startAt="5"/>
            </a:pPr>
            <a:r>
              <a:rPr lang="en-US" sz="2000" b="1" dirty="0"/>
              <a:t>Improving vehicle-to-vehicle compatibility:</a:t>
            </a:r>
          </a:p>
          <a:p>
            <a:pPr marL="742950" lvl="1" indent="-285750">
              <a:buFont typeface="Arial" panose="020B0604020202020204" pitchFamily="34" charset="0"/>
              <a:buChar char="•"/>
            </a:pPr>
            <a:r>
              <a:rPr lang="en-US" sz="2000" dirty="0"/>
              <a:t>Because of concern about deaths and serious injuries among car occupants when cars crash with sports utility vehicles and other light trucks, the United States National Highway Traffic Safety Administration (171) has made vehicle compatibility one of its highest priorities and efforts are being made to improve car-to-car compatibility in front-to-front and side to-front crashes (130). The fronts of many new cars are capable of absorbing their own kinetic energy in crashes.</a:t>
            </a:r>
          </a:p>
          <a:p>
            <a:pPr marL="457200" indent="-457200">
              <a:buFont typeface="+mj-lt"/>
              <a:buAutoNum type="arabicPeriod" startAt="6"/>
            </a:pPr>
            <a:r>
              <a:rPr lang="en-US" sz="2000" b="1" dirty="0"/>
              <a:t>Improving bicycle design.</a:t>
            </a:r>
            <a:endParaRPr lang="en-US" sz="2000" b="1" u="sng" dirty="0"/>
          </a:p>
          <a:p>
            <a:endParaRPr lang="en-US" sz="2000" b="1" u="sng" dirty="0"/>
          </a:p>
          <a:p>
            <a:r>
              <a:rPr lang="en-US" sz="2000" b="1" u="sng" dirty="0"/>
              <a:t>Designing smart vehicles:</a:t>
            </a:r>
            <a:endParaRPr lang="ar-SA" sz="2000" b="1" u="sng" dirty="0"/>
          </a:p>
          <a:p>
            <a:pPr marL="800100" lvl="1" indent="-342900">
              <a:buFont typeface="+mj-lt"/>
              <a:buAutoNum type="arabicPeriod"/>
            </a:pPr>
            <a:r>
              <a:rPr lang="en-US" sz="2000" dirty="0"/>
              <a:t>Smart, audible seat-belt reminders.</a:t>
            </a:r>
          </a:p>
          <a:p>
            <a:pPr marL="800100" lvl="1" indent="-342900">
              <a:buFont typeface="+mj-lt"/>
              <a:buAutoNum type="arabicPeriod"/>
            </a:pPr>
            <a:r>
              <a:rPr lang="en-US" sz="2000" dirty="0"/>
              <a:t>Intelligent speed adaptation. </a:t>
            </a:r>
          </a:p>
          <a:p>
            <a:pPr marL="800100" lvl="1" indent="-342900">
              <a:buFont typeface="+mj-lt"/>
              <a:buAutoNum type="arabicPeriod"/>
            </a:pPr>
            <a:r>
              <a:rPr lang="en-US" sz="2000" dirty="0"/>
              <a:t>Alcohol-ignition interlock system. </a:t>
            </a:r>
          </a:p>
          <a:p>
            <a:pPr marL="800100" lvl="1" indent="-342900">
              <a:buFont typeface="+mj-lt"/>
              <a:buAutoNum type="arabicPeriod"/>
            </a:pPr>
            <a:r>
              <a:rPr lang="en-US" sz="2000" dirty="0"/>
              <a:t>Electronic stability programs. </a:t>
            </a:r>
          </a:p>
          <a:p>
            <a:pPr marL="800100" lvl="1" indent="-342900">
              <a:buFont typeface="+mj-lt"/>
              <a:buAutoNum type="arabicPeriod"/>
            </a:pPr>
            <a:endParaRPr lang="en-US" sz="2000" dirty="0"/>
          </a:p>
        </p:txBody>
      </p:sp>
    </p:spTree>
    <p:extLst>
      <p:ext uri="{BB962C8B-B14F-4D97-AF65-F5344CB8AC3E}">
        <p14:creationId xmlns:p14="http://schemas.microsoft.com/office/powerpoint/2010/main" val="4097308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8580" y="186045"/>
            <a:ext cx="11396546" cy="6278642"/>
          </a:xfrm>
          <a:prstGeom prst="rect">
            <a:avLst/>
          </a:prstGeom>
          <a:noFill/>
        </p:spPr>
        <p:txBody>
          <a:bodyPr wrap="square" rtlCol="0">
            <a:spAutoFit/>
          </a:bodyPr>
          <a:lstStyle/>
          <a:p>
            <a:r>
              <a:rPr lang="en-US" sz="2400" b="1" u="sng" dirty="0"/>
              <a:t>Setting road safety rules and securing compliance </a:t>
            </a:r>
          </a:p>
          <a:p>
            <a:pPr marL="342900" indent="-342900">
              <a:buFont typeface="+mj-lt"/>
              <a:buAutoNum type="arabicPeriod"/>
            </a:pPr>
            <a:r>
              <a:rPr lang="en-US" b="1" dirty="0"/>
              <a:t>Risk of injury from lack of rules and enforcement: </a:t>
            </a:r>
          </a:p>
          <a:p>
            <a:pPr marL="742950" lvl="1" indent="-285750">
              <a:buFont typeface="Arial" panose="020B0604020202020204" pitchFamily="34" charset="0"/>
              <a:buChar char="•"/>
            </a:pPr>
            <a:r>
              <a:rPr lang="en-US" dirty="0"/>
              <a:t>Driving at excess or inappropriate speeds, while under the influence of alcohol, while sleepy or fatigued and without protective gear are major contributors to road crashes and serious injuries. Laws alone are not enough to discourage these errors. Enforced compliance is the key. </a:t>
            </a:r>
          </a:p>
          <a:p>
            <a:pPr lvl="1"/>
            <a:endParaRPr lang="en-US" dirty="0"/>
          </a:p>
          <a:p>
            <a:pPr marL="342900" indent="-342900">
              <a:buFont typeface="+mj-lt"/>
              <a:buAutoNum type="arabicPeriod"/>
            </a:pPr>
            <a:r>
              <a:rPr lang="en-US" b="1" dirty="0"/>
              <a:t>Setting and enforcing speed limits:</a:t>
            </a:r>
          </a:p>
          <a:p>
            <a:pPr marL="742950" lvl="1" indent="-285750">
              <a:buFont typeface="Arial" panose="020B0604020202020204" pitchFamily="34" charset="0"/>
              <a:buChar char="•"/>
            </a:pPr>
            <a:r>
              <a:rPr lang="en-US" dirty="0"/>
              <a:t>The higher the speed, the shorter the time a driver has to stop and avoid a crash. The higher the speed, the more severe the impact is when a crash occurs. The probability that a crash will result in injury is proportional to the square of the speed.</a:t>
            </a:r>
          </a:p>
          <a:p>
            <a:pPr marL="742950" lvl="1" indent="-285750">
              <a:buFont typeface="Arial" panose="020B0604020202020204" pitchFamily="34" charset="0"/>
              <a:buChar char="•"/>
            </a:pPr>
            <a:r>
              <a:rPr lang="en-US" dirty="0"/>
              <a:t>Speed cameras or radar can catch drivers who are exceeding speed limits. A recent analysis of experience in several countries (</a:t>
            </a:r>
            <a:r>
              <a:rPr lang="en-US" i="1" dirty="0"/>
              <a:t>86</a:t>
            </a:r>
            <a:r>
              <a:rPr lang="en-US" dirty="0"/>
              <a:t>) found that instruments that automatically catch drivers reduced road traffic deaths and serious injuries by 14%, whereas enforcement by police officers achieved a 6% reduction.</a:t>
            </a:r>
          </a:p>
          <a:p>
            <a:pPr lvl="1"/>
            <a:endParaRPr lang="en-US" dirty="0"/>
          </a:p>
          <a:p>
            <a:pPr marL="342900" indent="-342900">
              <a:buFont typeface="+mj-lt"/>
              <a:buAutoNum type="arabicPeriod"/>
            </a:pPr>
            <a:r>
              <a:rPr lang="en-US" b="1" dirty="0"/>
              <a:t>Setting and enforcing alcohol limits:</a:t>
            </a:r>
          </a:p>
          <a:p>
            <a:pPr marL="742950" lvl="1" indent="-285750">
              <a:buFont typeface="Arial" panose="020B0604020202020204" pitchFamily="34" charset="0"/>
              <a:buChar char="•"/>
            </a:pPr>
            <a:r>
              <a:rPr lang="en-US" dirty="0"/>
              <a:t>A survey of studies found that blood alcohol was present in 33–69% of fatally injured drivers and in 8–29% of drivers involved in crashes but not fatally injured</a:t>
            </a:r>
          </a:p>
          <a:p>
            <a:pPr lvl="1"/>
            <a:endParaRPr lang="en-US" dirty="0"/>
          </a:p>
          <a:p>
            <a:pPr marL="342900" indent="-342900">
              <a:buFont typeface="+mj-lt"/>
              <a:buAutoNum type="arabicPeriod"/>
            </a:pPr>
            <a:r>
              <a:rPr lang="en-US" b="1" dirty="0"/>
              <a:t>Breath-testing: </a:t>
            </a:r>
          </a:p>
          <a:p>
            <a:pPr marL="800100" lvl="1" indent="-342900">
              <a:buFont typeface="Arial" panose="020B0604020202020204" pitchFamily="34" charset="0"/>
              <a:buChar char="•"/>
            </a:pPr>
            <a:r>
              <a:rPr lang="en-US" dirty="0"/>
              <a:t>devices that provide objective evidence that are the most effective enforcement tool. Although they are used in most high-income countries, they are not used in most low and middle-income countries. </a:t>
            </a:r>
          </a:p>
          <a:p>
            <a:pPr marL="800100" lvl="1" indent="-342900">
              <a:buFont typeface="Arial" panose="020B0604020202020204" pitchFamily="34" charset="0"/>
              <a:buChar char="•"/>
            </a:pPr>
            <a:r>
              <a:rPr lang="en-US" dirty="0"/>
              <a:t>In any case, the deterrent effect of breath testing depends on the laws governing their use</a:t>
            </a:r>
            <a:endParaRPr lang="ar-SA" dirty="0"/>
          </a:p>
        </p:txBody>
      </p:sp>
    </p:spTree>
    <p:extLst>
      <p:ext uri="{BB962C8B-B14F-4D97-AF65-F5344CB8AC3E}">
        <p14:creationId xmlns:p14="http://schemas.microsoft.com/office/powerpoint/2010/main" val="1857163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133815" y="520511"/>
            <a:ext cx="11630722" cy="5816977"/>
          </a:xfrm>
          <a:prstGeom prst="rect">
            <a:avLst/>
          </a:prstGeom>
          <a:noFill/>
        </p:spPr>
        <p:txBody>
          <a:bodyPr wrap="square" rtlCol="0">
            <a:spAutoFit/>
          </a:bodyPr>
          <a:lstStyle/>
          <a:p>
            <a:pPr marL="342900" indent="-342900">
              <a:buFont typeface="+mj-lt"/>
              <a:buAutoNum type="arabicPeriod" startAt="5"/>
            </a:pPr>
            <a:r>
              <a:rPr lang="en-US" b="1" dirty="0"/>
              <a:t>Medicinal and recreational drugs : </a:t>
            </a:r>
            <a:endParaRPr lang="en-US" sz="1600" b="1" dirty="0">
              <a:latin typeface="+mj-lt"/>
            </a:endParaRPr>
          </a:p>
          <a:p>
            <a:pPr marL="800100" lvl="1" indent="-342900">
              <a:buFont typeface="Arial" panose="020B0604020202020204" pitchFamily="34" charset="0"/>
              <a:buChar char="•"/>
            </a:pPr>
            <a:r>
              <a:rPr lang="en-US" dirty="0">
                <a:latin typeface="+mj-lt"/>
              </a:rPr>
              <a:t>There is no strong evidence that the use of</a:t>
            </a:r>
            <a:r>
              <a:rPr lang="en-US" b="1" dirty="0">
                <a:latin typeface="+mj-lt"/>
              </a:rPr>
              <a:t> </a:t>
            </a:r>
            <a:r>
              <a:rPr lang="en-US" dirty="0">
                <a:latin typeface="+mj-lt"/>
              </a:rPr>
              <a:t>drugs and driving constitutes a significant road crash risk. However, there is evidence for the increasing use among drivers of many psychoactive drugs, both medicinal and recreational, often in conjunction with alcohol.</a:t>
            </a:r>
          </a:p>
          <a:p>
            <a:pPr marL="800100" lvl="1" indent="-342900">
              <a:buFont typeface="Arial" panose="020B0604020202020204" pitchFamily="34" charset="0"/>
              <a:buChar char="•"/>
            </a:pPr>
            <a:endParaRPr lang="en-US" sz="1600" dirty="0">
              <a:latin typeface="+mj-lt"/>
            </a:endParaRPr>
          </a:p>
          <a:p>
            <a:pPr marL="342900" indent="-342900">
              <a:buFont typeface="+mj-lt"/>
              <a:buAutoNum type="arabicPeriod" startAt="6"/>
            </a:pPr>
            <a:r>
              <a:rPr lang="en-US" b="1" dirty="0"/>
              <a:t>Addressing the problem of driver fatigue: </a:t>
            </a:r>
            <a:endParaRPr lang="en-US" sz="1600" b="1" dirty="0">
              <a:latin typeface="+mj-lt"/>
            </a:endParaRPr>
          </a:p>
          <a:p>
            <a:pPr marL="800100" lvl="1" indent="-342900">
              <a:buFont typeface="Arial" panose="020B0604020202020204" pitchFamily="34" charset="0"/>
              <a:buChar char="•"/>
            </a:pPr>
            <a:r>
              <a:rPr lang="en-US" dirty="0">
                <a:latin typeface="+mj-lt"/>
              </a:rPr>
              <a:t>Several studies have found fatigue to be especially frequent among commercial drivers. Studies in the United States (</a:t>
            </a:r>
            <a:r>
              <a:rPr lang="en-US" i="1" dirty="0">
                <a:latin typeface="+mj-lt"/>
              </a:rPr>
              <a:t>220</a:t>
            </a:r>
            <a:r>
              <a:rPr lang="en-US" dirty="0">
                <a:latin typeface="+mj-lt"/>
              </a:rPr>
              <a:t>) have found that fatigue was a factor in 30% of fatal crashes involving heavy commercial vehicles and in 52% of all single-vehicle crashes involving trucks. In the latter case, 18% of the drivers admitted having fallen asleep.</a:t>
            </a:r>
          </a:p>
          <a:p>
            <a:pPr marL="800100" lvl="1" indent="-342900">
              <a:buFont typeface="Arial" panose="020B0604020202020204" pitchFamily="34" charset="0"/>
              <a:buChar char="•"/>
            </a:pPr>
            <a:endParaRPr lang="en-US" sz="1600" dirty="0">
              <a:latin typeface="+mj-lt"/>
            </a:endParaRPr>
          </a:p>
          <a:p>
            <a:pPr marL="342900" indent="-342900">
              <a:buFont typeface="+mj-lt"/>
              <a:buAutoNum type="arabicPeriod" startAt="7"/>
            </a:pPr>
            <a:r>
              <a:rPr lang="en-US" b="1" dirty="0"/>
              <a:t>Reducing the risk of junction crashes: </a:t>
            </a:r>
          </a:p>
          <a:p>
            <a:pPr marL="800100" lvl="1" indent="-342900">
              <a:buFont typeface="Arial" panose="020B0604020202020204" pitchFamily="34" charset="0"/>
              <a:buChar char="•"/>
            </a:pPr>
            <a:r>
              <a:rPr lang="en-US" dirty="0">
                <a:latin typeface="+mj-lt"/>
              </a:rPr>
              <a:t>leading source of road traffic injury, replacing signal-controlled junctions with roundabouts – can reduce the risk of junction</a:t>
            </a:r>
            <a:br>
              <a:rPr lang="en-US" dirty="0">
                <a:latin typeface="+mj-lt"/>
              </a:rPr>
            </a:br>
            <a:r>
              <a:rPr lang="en-US" dirty="0">
                <a:latin typeface="+mj-lt"/>
              </a:rPr>
              <a:t>crashes. A highly cost-effective measure is to install cameras that take photographs of vehicles going through traffic lights when signals are red.</a:t>
            </a:r>
          </a:p>
          <a:p>
            <a:pPr lvl="1"/>
            <a:endParaRPr lang="en-US" sz="1600" dirty="0">
              <a:latin typeface="+mj-lt"/>
            </a:endParaRPr>
          </a:p>
          <a:p>
            <a:pPr marL="342900" indent="-342900">
              <a:buFont typeface="+mj-lt"/>
              <a:buAutoNum type="arabicPeriod" startAt="8"/>
            </a:pPr>
            <a:r>
              <a:rPr lang="en-US" b="1" dirty="0"/>
              <a:t>Requiring seat-belts and child restraints Seat-belts </a:t>
            </a:r>
            <a:br>
              <a:rPr lang="en-US" sz="1600" dirty="0">
                <a:latin typeface="+mj-lt"/>
              </a:rPr>
            </a:br>
            <a:r>
              <a:rPr lang="en-US" dirty="0">
                <a:latin typeface="+mj-lt"/>
              </a:rPr>
              <a:t>seat-belt use has been one of the greatest success stories of road injury prevention and has saved many lives. Several studies found that seat-belts can reduce the risk of all injuries by 40–50%; of serious injuries by 43–65%; and of fatal injuries by 40–60% A study in the United States (237) found that child restraints reduce the death rates in car crashes by 71% among infants and by 54% among young children.</a:t>
            </a:r>
            <a:endParaRPr lang="en-US" sz="1600" dirty="0">
              <a:latin typeface="+mj-lt"/>
            </a:endParaRPr>
          </a:p>
        </p:txBody>
      </p:sp>
    </p:spTree>
    <p:extLst>
      <p:ext uri="{BB962C8B-B14F-4D97-AF65-F5344CB8AC3E}">
        <p14:creationId xmlns:p14="http://schemas.microsoft.com/office/powerpoint/2010/main" val="1345392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A0F0837-38A9-DF44-AB2B-9E337EFADE33}"/>
              </a:ext>
            </a:extLst>
          </p:cNvPr>
          <p:cNvSpPr/>
          <p:nvPr/>
        </p:nvSpPr>
        <p:spPr>
          <a:xfrm>
            <a:off x="235528" y="612844"/>
            <a:ext cx="11430000" cy="5909310"/>
          </a:xfrm>
          <a:prstGeom prst="rect">
            <a:avLst/>
          </a:prstGeom>
        </p:spPr>
        <p:txBody>
          <a:bodyPr wrap="square">
            <a:spAutoFit/>
          </a:bodyPr>
          <a:lstStyle/>
          <a:p>
            <a:pPr marL="342900" indent="-342900">
              <a:buFont typeface="+mj-lt"/>
              <a:buAutoNum type="arabicPeriod" startAt="9"/>
            </a:pPr>
            <a:r>
              <a:rPr lang="en-US" b="1" dirty="0"/>
              <a:t>Requiring helmets on two-wheelers: </a:t>
            </a:r>
          </a:p>
          <a:p>
            <a:pPr marL="800100" lvl="1" indent="-342900">
              <a:buFont typeface="Arial" panose="020B0604020202020204" pitchFamily="34" charset="0"/>
              <a:buChar char="•"/>
            </a:pPr>
            <a:r>
              <a:rPr lang="en-US" dirty="0"/>
              <a:t>Head injuries are the main cause of death among the riders of all two-wheelers. </a:t>
            </a:r>
          </a:p>
          <a:p>
            <a:pPr marL="800100" lvl="1" indent="-342900">
              <a:buFont typeface="Arial" panose="020B0604020202020204" pitchFamily="34" charset="0"/>
              <a:buChar char="•"/>
            </a:pPr>
            <a:r>
              <a:rPr lang="en-US" dirty="0"/>
              <a:t>Helmets protect very effectively against such injuries.</a:t>
            </a:r>
          </a:p>
          <a:p>
            <a:pPr lvl="1"/>
            <a:endParaRPr lang="en-US" dirty="0"/>
          </a:p>
          <a:p>
            <a:pPr marL="342900" indent="-342900">
              <a:buFont typeface="+mj-lt"/>
              <a:buAutoNum type="arabicPeriod" startAt="10"/>
            </a:pPr>
            <a:r>
              <a:rPr lang="en-US" b="1" dirty="0"/>
              <a:t>Motorized</a:t>
            </a:r>
            <a:r>
              <a:rPr lang="en-US" b="1" i="1" dirty="0"/>
              <a:t> two-wheelers:</a:t>
            </a:r>
          </a:p>
          <a:p>
            <a:pPr marL="800100" lvl="1" indent="-342900">
              <a:buFont typeface="Arial" panose="020B0604020202020204" pitchFamily="34" charset="0"/>
              <a:buChar char="•"/>
            </a:pPr>
            <a:r>
              <a:rPr lang="en-US" dirty="0"/>
              <a:t>One study found that riders without helmets were three times more likely to sustain head injuries than those with helmets.</a:t>
            </a:r>
            <a:endParaRPr lang="en-US" b="1" dirty="0"/>
          </a:p>
          <a:p>
            <a:pPr marL="800100" lvl="1" indent="-342900">
              <a:buFont typeface="Arial" panose="020B0604020202020204" pitchFamily="34" charset="0"/>
              <a:buChar char="•"/>
            </a:pPr>
            <a:endParaRPr lang="en-US" b="1" dirty="0"/>
          </a:p>
          <a:p>
            <a:r>
              <a:rPr lang="en-US" b="1" dirty="0"/>
              <a:t>11. Bicycles:</a:t>
            </a:r>
          </a:p>
          <a:p>
            <a:pPr marL="800100" lvl="1" indent="-342900">
              <a:buFont typeface="Arial" panose="020B0604020202020204" pitchFamily="34" charset="0"/>
              <a:buChar char="•"/>
            </a:pPr>
            <a:r>
              <a:rPr lang="en-US" dirty="0"/>
              <a:t>Wearing helmets among child cyclists involved in crashes reduced their incidence of head injury by 63% and of loss of consciousness by 86%.</a:t>
            </a:r>
          </a:p>
          <a:p>
            <a:r>
              <a:rPr lang="en-US" b="1" dirty="0"/>
              <a:t>12. Banning drivers from using hand-held mobile phones:</a:t>
            </a:r>
          </a:p>
          <a:p>
            <a:pPr marL="800100" lvl="1" indent="-342900">
              <a:buFont typeface="Arial" panose="020B0604020202020204" pitchFamily="34" charset="0"/>
              <a:buChar char="•"/>
            </a:pPr>
            <a:r>
              <a:rPr lang="en-US" dirty="0"/>
              <a:t>Research (249, 250) has shown that the reaction time of drivers increases by 0.5 to 1.5 seconds when they are talking on handheld Phones.</a:t>
            </a:r>
          </a:p>
          <a:p>
            <a:pPr marL="800100" lvl="1" indent="-342900">
              <a:buFont typeface="Arial" panose="020B0604020202020204" pitchFamily="34" charset="0"/>
              <a:buChar char="•"/>
            </a:pPr>
            <a:endParaRPr lang="en-US" b="1" dirty="0"/>
          </a:p>
          <a:p>
            <a:r>
              <a:rPr lang="en-US" b="1" dirty="0"/>
              <a:t>13. Educating and informing the public:</a:t>
            </a:r>
          </a:p>
          <a:p>
            <a:pPr marL="800100" lvl="1" indent="-342900">
              <a:buFont typeface="Arial" panose="020B0604020202020204" pitchFamily="34" charset="0"/>
              <a:buChar char="•"/>
            </a:pPr>
            <a:r>
              <a:rPr lang="en-US" dirty="0"/>
              <a:t>public education and information campaigns have proven to be highly effective when they accompany laws and law enforcement Delivering care after crashes.</a:t>
            </a:r>
          </a:p>
          <a:p>
            <a:pPr marL="800100" lvl="1" indent="-342900">
              <a:buFont typeface="Arial" panose="020B0604020202020204" pitchFamily="34" charset="0"/>
              <a:buChar char="•"/>
            </a:pPr>
            <a:r>
              <a:rPr lang="en-US" dirty="0"/>
              <a:t>The aims of care after crashes are to avoid preventable death and disability.</a:t>
            </a:r>
          </a:p>
          <a:p>
            <a:pPr marL="800100" lvl="1" indent="-342900">
              <a:buFont typeface="Arial" panose="020B0604020202020204" pitchFamily="34" charset="0"/>
              <a:buChar char="•"/>
            </a:pPr>
            <a:endParaRPr lang="en-US" dirty="0"/>
          </a:p>
          <a:p>
            <a:pPr marL="342900" indent="-342900">
              <a:buFont typeface="+mj-lt"/>
              <a:buAutoNum type="arabicPeriod" startAt="11"/>
            </a:pPr>
            <a:endParaRPr lang="en-US" dirty="0"/>
          </a:p>
        </p:txBody>
      </p:sp>
    </p:spTree>
    <p:extLst>
      <p:ext uri="{BB962C8B-B14F-4D97-AF65-F5344CB8AC3E}">
        <p14:creationId xmlns:p14="http://schemas.microsoft.com/office/powerpoint/2010/main" val="1445264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B0F3E-4B14-4DA2-9EA4-AA9E25CD2D7D}"/>
              </a:ext>
            </a:extLst>
          </p:cNvPr>
          <p:cNvSpPr>
            <a:spLocks noGrp="1"/>
          </p:cNvSpPr>
          <p:nvPr>
            <p:ph type="ctrTitle"/>
          </p:nvPr>
        </p:nvSpPr>
        <p:spPr>
          <a:xfrm>
            <a:off x="2161309" y="0"/>
            <a:ext cx="7772400" cy="1304692"/>
          </a:xfrm>
        </p:spPr>
        <p:txBody>
          <a:bodyPr/>
          <a:lstStyle/>
          <a:p>
            <a:pPr algn="ctr"/>
            <a:r>
              <a:rPr lang="en-US" sz="5400" b="1" dirty="0"/>
              <a:t>Introduction</a:t>
            </a:r>
            <a:r>
              <a:rPr lang="en-US" b="1" i="1" dirty="0">
                <a:solidFill>
                  <a:schemeClr val="bg1">
                    <a:lumMod val="95000"/>
                    <a:lumOff val="5000"/>
                  </a:schemeClr>
                </a:solidFill>
              </a:rPr>
              <a:t> </a:t>
            </a:r>
          </a:p>
        </p:txBody>
      </p:sp>
      <p:sp>
        <p:nvSpPr>
          <p:cNvPr id="3" name="Subtitle 2">
            <a:extLst>
              <a:ext uri="{FF2B5EF4-FFF2-40B4-BE49-F238E27FC236}">
                <a16:creationId xmlns:a16="http://schemas.microsoft.com/office/drawing/2014/main" id="{200EF21D-0903-4A3A-97FE-35874EFCD8B3}"/>
              </a:ext>
            </a:extLst>
          </p:cNvPr>
          <p:cNvSpPr>
            <a:spLocks noGrp="1"/>
          </p:cNvSpPr>
          <p:nvPr>
            <p:ph type="subTitle" idx="1"/>
          </p:nvPr>
        </p:nvSpPr>
        <p:spPr>
          <a:xfrm>
            <a:off x="332509" y="1424270"/>
            <a:ext cx="11430000" cy="4317535"/>
          </a:xfrm>
        </p:spPr>
        <p:txBody>
          <a:bodyPr>
            <a:noAutofit/>
          </a:bodyPr>
          <a:lstStyle/>
          <a:p>
            <a:pPr marL="342900" indent="-342900" algn="l">
              <a:buFont typeface="Arial" panose="020B0604020202020204" pitchFamily="34" charset="0"/>
              <a:buChar char="•"/>
            </a:pPr>
            <a:r>
              <a:rPr lang="en-US" sz="2000" dirty="0"/>
              <a:t>Of all the systems with which people have to deal every day, road traffic systems are the most complex and the most dangerous. Worldwide, an estimated 1.2 million people are killed in road crashes each year and as many as 50 million are injured, more than 3000 people die from road traffic injury everyday.</a:t>
            </a:r>
          </a:p>
          <a:p>
            <a:pPr marL="342900" indent="-342900" algn="l">
              <a:buFont typeface="Arial" panose="020B0604020202020204" pitchFamily="34" charset="0"/>
              <a:buChar char="•"/>
            </a:pPr>
            <a:endParaRPr lang="en-US" sz="2000" dirty="0"/>
          </a:p>
          <a:p>
            <a:pPr marL="342900" indent="-342900" algn="l">
              <a:buFont typeface="Arial" panose="020B0604020202020204" pitchFamily="34" charset="0"/>
              <a:buChar char="•"/>
            </a:pPr>
            <a:r>
              <a:rPr lang="en-US" sz="2000" dirty="0"/>
              <a:t>The level of road traffic injury is unacceptable and that it is largely avoidable by creation a greater levels of awareness at the level of Government (speed cameras), industries (safer road traffic systems) and individuals (education). </a:t>
            </a:r>
          </a:p>
          <a:p>
            <a:pPr marL="285750" indent="-285750" algn="l">
              <a:buFontTx/>
              <a:buChar char="-"/>
            </a:pPr>
            <a:endParaRPr lang="en-US" sz="2000" dirty="0"/>
          </a:p>
          <a:p>
            <a:pPr marL="342900" indent="-342900" algn="l">
              <a:buFont typeface="Arial" panose="020B0604020202020204" pitchFamily="34" charset="0"/>
              <a:buChar char="•"/>
            </a:pPr>
            <a:r>
              <a:rPr lang="en-US" sz="2000" dirty="0"/>
              <a:t>The economic cost of road crashes and injuries is estimated to be 1% of gross national product (GNP) in low-income countries, 1.5% in middle-income countries and 2% in high-income countries. It also considered as a heavy burden, on global and national economies, and household finances. The health sector would greatly benefit from better road traffic injuries prevention in terms of fewer hospital admissions and a reduced severity of injuries which will reduce the costs.</a:t>
            </a:r>
          </a:p>
        </p:txBody>
      </p:sp>
    </p:spTree>
    <p:extLst>
      <p:ext uri="{BB962C8B-B14F-4D97-AF65-F5344CB8AC3E}">
        <p14:creationId xmlns:p14="http://schemas.microsoft.com/office/powerpoint/2010/main" val="3482953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535259" y="925551"/>
            <a:ext cx="10950497" cy="5170646"/>
          </a:xfrm>
          <a:prstGeom prst="rect">
            <a:avLst/>
          </a:prstGeom>
          <a:noFill/>
        </p:spPr>
        <p:txBody>
          <a:bodyPr wrap="square" rtlCol="0">
            <a:spAutoFit/>
          </a:bodyPr>
          <a:lstStyle/>
          <a:p>
            <a:r>
              <a:rPr lang="en-US" sz="2400" b="1" u="sng" dirty="0"/>
              <a:t>Delivering care after crashes: </a:t>
            </a:r>
          </a:p>
          <a:p>
            <a:pPr marL="342900" indent="-342900">
              <a:buFont typeface="+mj-lt"/>
              <a:buAutoNum type="arabicPeriod"/>
            </a:pPr>
            <a:r>
              <a:rPr lang="en-US" b="1" u="sng" dirty="0">
                <a:latin typeface="+mj-lt"/>
              </a:rPr>
              <a:t>Improving care before reaching a hospital:</a:t>
            </a:r>
          </a:p>
          <a:p>
            <a:pPr marL="800100" lvl="1" indent="-342900">
              <a:buFont typeface="Arial" panose="020B0604020202020204" pitchFamily="34" charset="0"/>
              <a:buChar char="•"/>
            </a:pPr>
            <a:r>
              <a:rPr lang="en-US" dirty="0">
                <a:latin typeface="+mj-lt"/>
              </a:rPr>
              <a:t>death could be prevented in many cases in which people died before reaching a hospital. </a:t>
            </a:r>
          </a:p>
          <a:p>
            <a:pPr marL="800100" lvl="1" indent="-342900">
              <a:buFont typeface="Arial" panose="020B0604020202020204" pitchFamily="34" charset="0"/>
              <a:buChar char="•"/>
            </a:pPr>
            <a:r>
              <a:rPr lang="en-US" dirty="0">
                <a:latin typeface="+mj-lt"/>
              </a:rPr>
              <a:t>Many complications resulting in disability could also be prevented pre-hospital.</a:t>
            </a:r>
          </a:p>
          <a:p>
            <a:pPr marL="800100" lvl="1" indent="-342900">
              <a:buFont typeface="Arial" panose="020B0604020202020204" pitchFamily="34" charset="0"/>
              <a:buChar char="•"/>
            </a:pPr>
            <a:endParaRPr lang="en-US" b="1" dirty="0">
              <a:latin typeface="+mj-lt"/>
            </a:endParaRPr>
          </a:p>
          <a:p>
            <a:pPr marL="342900" indent="-342900">
              <a:buFont typeface="+mj-lt"/>
              <a:buAutoNum type="arabicPeriod"/>
            </a:pPr>
            <a:r>
              <a:rPr lang="en-US" b="1" u="sng" dirty="0">
                <a:latin typeface="+mj-lt"/>
              </a:rPr>
              <a:t>Response by bystanders:</a:t>
            </a:r>
          </a:p>
          <a:p>
            <a:pPr marL="800100" lvl="1" indent="-342900">
              <a:buFont typeface="Arial" panose="020B0604020202020204" pitchFamily="34" charset="0"/>
              <a:buChar char="•"/>
            </a:pPr>
            <a:r>
              <a:rPr lang="en-US" dirty="0">
                <a:latin typeface="+mj-lt"/>
              </a:rPr>
              <a:t>The people arriving first at the scene of a crash can play important roles in preventing more serious consequences by calling emergency services.</a:t>
            </a:r>
          </a:p>
          <a:p>
            <a:pPr marL="800100" lvl="1" indent="-342900">
              <a:buFont typeface="Arial" panose="020B0604020202020204" pitchFamily="34" charset="0"/>
              <a:buChar char="•"/>
            </a:pPr>
            <a:endParaRPr lang="en-US" b="1" dirty="0">
              <a:latin typeface="+mj-lt"/>
            </a:endParaRPr>
          </a:p>
          <a:p>
            <a:pPr marL="342900" indent="-342900">
              <a:buFont typeface="+mj-lt"/>
              <a:buAutoNum type="arabicPeriod"/>
            </a:pPr>
            <a:r>
              <a:rPr lang="en-US" b="1" u="sng" dirty="0">
                <a:latin typeface="+mj-lt"/>
              </a:rPr>
              <a:t>Access to emergency services: </a:t>
            </a:r>
          </a:p>
          <a:p>
            <a:pPr marL="800100" lvl="1" indent="-342900">
              <a:buFont typeface="Arial" panose="020B0604020202020204" pitchFamily="34" charset="0"/>
              <a:buChar char="•"/>
            </a:pPr>
            <a:r>
              <a:rPr lang="en-US" dirty="0">
                <a:latin typeface="+mj-lt"/>
              </a:rPr>
              <a:t>There is usually a well-publicized emergency number to call, but the number varies from country to country.</a:t>
            </a:r>
          </a:p>
          <a:p>
            <a:pPr marL="800100" lvl="1" indent="-342900">
              <a:buFont typeface="Arial" panose="020B0604020202020204" pitchFamily="34" charset="0"/>
              <a:buChar char="•"/>
            </a:pPr>
            <a:endParaRPr lang="en-US" b="1" dirty="0">
              <a:latin typeface="+mj-lt"/>
            </a:endParaRPr>
          </a:p>
          <a:p>
            <a:pPr marL="342900" indent="-342900">
              <a:buFont typeface="+mj-lt"/>
              <a:buAutoNum type="arabicPeriod"/>
            </a:pPr>
            <a:r>
              <a:rPr lang="en-US" b="1" u="sng" dirty="0">
                <a:latin typeface="+mj-lt"/>
              </a:rPr>
              <a:t>Care by emergency services:</a:t>
            </a:r>
          </a:p>
          <a:p>
            <a:pPr marL="800100" lvl="1" indent="-342900">
              <a:buFont typeface="Arial" panose="020B0604020202020204" pitchFamily="34" charset="0"/>
              <a:buChar char="•"/>
            </a:pPr>
            <a:r>
              <a:rPr lang="en-US" dirty="0">
                <a:latin typeface="+mj-lt"/>
              </a:rPr>
              <a:t>Police officers and firefighters should be equipped and trained to rescue people from a variety of emergency situations because they arrive before emergency medical personnel.</a:t>
            </a:r>
          </a:p>
          <a:p>
            <a:pPr marL="800100" lvl="1" indent="-342900">
              <a:buFont typeface="Arial" panose="020B0604020202020204" pitchFamily="34" charset="0"/>
              <a:buChar char="•"/>
            </a:pPr>
            <a:endParaRPr lang="en-US" b="1" dirty="0">
              <a:latin typeface="+mj-lt"/>
            </a:endParaRPr>
          </a:p>
          <a:p>
            <a:pPr marL="342900" indent="-342900">
              <a:buFont typeface="+mj-lt"/>
              <a:buAutoNum type="arabicPeriod"/>
            </a:pPr>
            <a:r>
              <a:rPr lang="en-US" b="1" u="sng" dirty="0">
                <a:latin typeface="+mj-lt"/>
              </a:rPr>
              <a:t>Improving hospital care: </a:t>
            </a:r>
          </a:p>
          <a:p>
            <a:pPr marL="800100" lvl="1" indent="-342900">
              <a:buFont typeface="Arial" panose="020B0604020202020204" pitchFamily="34" charset="0"/>
              <a:buChar char="•"/>
            </a:pPr>
            <a:r>
              <a:rPr lang="en-US" dirty="0">
                <a:latin typeface="+mj-lt"/>
              </a:rPr>
              <a:t>trauma treatment has become significantly better over the past 30 years.</a:t>
            </a:r>
          </a:p>
        </p:txBody>
      </p:sp>
    </p:spTree>
    <p:extLst>
      <p:ext uri="{BB962C8B-B14F-4D97-AF65-F5344CB8AC3E}">
        <p14:creationId xmlns:p14="http://schemas.microsoft.com/office/powerpoint/2010/main" val="2594064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a:extLst>
              <a:ext uri="{FF2B5EF4-FFF2-40B4-BE49-F238E27FC236}">
                <a16:creationId xmlns:a16="http://schemas.microsoft.com/office/drawing/2014/main" id="{1EAEB0EB-46D0-094F-BB08-2F8882C1A775}"/>
              </a:ext>
            </a:extLst>
          </p:cNvPr>
          <p:cNvSpPr>
            <a:spLocks noGrp="1"/>
          </p:cNvSpPr>
          <p:nvPr>
            <p:ph idx="1"/>
          </p:nvPr>
        </p:nvSpPr>
        <p:spPr>
          <a:xfrm>
            <a:off x="291790" y="858648"/>
            <a:ext cx="11608420" cy="6414386"/>
          </a:xfrm>
        </p:spPr>
        <p:txBody>
          <a:bodyPr>
            <a:noAutofit/>
          </a:bodyPr>
          <a:lstStyle/>
          <a:p>
            <a:pPr marL="342900" indent="-342900" algn="l">
              <a:lnSpc>
                <a:spcPct val="100000"/>
              </a:lnSpc>
              <a:buFont typeface="+mj-lt"/>
              <a:buAutoNum type="arabicPeriod" startAt="6"/>
            </a:pPr>
            <a:r>
              <a:rPr lang="en" sz="1800" b="1" u="sng" dirty="0">
                <a:latin typeface="+mj-lt"/>
              </a:rPr>
              <a:t>Improving rehabilitation:</a:t>
            </a:r>
          </a:p>
          <a:p>
            <a:pPr lvl="1">
              <a:lnSpc>
                <a:spcPct val="100000"/>
              </a:lnSpc>
            </a:pPr>
            <a:r>
              <a:rPr lang="en" sz="1800" dirty="0"/>
              <a:t>In high-income countries, a variety of specialists provide rehabilitation, These services are known to make important contributions to reducing disability, Not surprisingly, such services are in short supply in low-income and middle-income countries, They need to expand the capacity of their health care systems, in general, and decide which rehabilitation services are to be given high priority.</a:t>
            </a:r>
          </a:p>
          <a:p>
            <a:pPr marL="342900" indent="-342900">
              <a:lnSpc>
                <a:spcPct val="100000"/>
              </a:lnSpc>
              <a:buFont typeface="+mj-lt"/>
              <a:buAutoNum type="arabicPeriod" startAt="7"/>
            </a:pPr>
            <a:r>
              <a:rPr lang="en" sz="1800" b="1" u="sng" dirty="0">
                <a:latin typeface="+mj-lt"/>
              </a:rPr>
              <a:t>Doing research</a:t>
            </a:r>
            <a:r>
              <a:rPr lang="en" sz="2200" b="1" u="sng" dirty="0">
                <a:latin typeface="+mj-lt"/>
              </a:rPr>
              <a:t>:</a:t>
            </a:r>
          </a:p>
          <a:p>
            <a:pPr lvl="1">
              <a:lnSpc>
                <a:spcPct val="100000"/>
              </a:lnSpc>
            </a:pPr>
            <a:r>
              <a:rPr lang="en" sz="1800" dirty="0"/>
              <a:t>All the known interventions that reduce the risk of road traffic crash and injury have resulted from scientific research most of it con- ducted in high-income countries. </a:t>
            </a:r>
          </a:p>
          <a:p>
            <a:pPr lvl="1">
              <a:lnSpc>
                <a:spcPct val="100000"/>
              </a:lnSpc>
            </a:pPr>
            <a:r>
              <a:rPr lang="en" sz="1800" dirty="0"/>
              <a:t>Priorities for discovering new and better interventions or adapting known ones:</a:t>
            </a:r>
          </a:p>
          <a:p>
            <a:pPr marL="1314450" lvl="2" indent="-400050">
              <a:lnSpc>
                <a:spcPct val="120000"/>
              </a:lnSpc>
              <a:buFont typeface="+mj-lt"/>
              <a:buAutoNum type="romanLcPeriod"/>
            </a:pPr>
            <a:r>
              <a:rPr lang="en" sz="1800" dirty="0"/>
              <a:t>conducting trials to test known interventions </a:t>
            </a:r>
          </a:p>
          <a:p>
            <a:pPr marL="1314450" lvl="2" indent="-400050">
              <a:lnSpc>
                <a:spcPct val="120000"/>
              </a:lnSpc>
              <a:buFont typeface="+mj-lt"/>
              <a:buAutoNum type="romanLcPeriod"/>
            </a:pPr>
            <a:r>
              <a:rPr lang="en" sz="1800" dirty="0"/>
              <a:t>developing road networks, appropriate for low- income and middle-income countries and specifically developing design standards and guidelines </a:t>
            </a:r>
          </a:p>
          <a:p>
            <a:pPr marL="1314450" lvl="2" indent="-400050">
              <a:lnSpc>
                <a:spcPct val="120000"/>
              </a:lnSpc>
              <a:buFont typeface="+mj-lt"/>
              <a:buAutoNum type="romanLcPeriod"/>
            </a:pPr>
            <a:r>
              <a:rPr lang="en" sz="1800" dirty="0"/>
              <a:t>developing safer fronts for all four-wheeled vehicles </a:t>
            </a:r>
          </a:p>
          <a:p>
            <a:pPr marL="1314450" lvl="2" indent="-400050">
              <a:lnSpc>
                <a:spcPct val="120000"/>
              </a:lnSpc>
              <a:buFont typeface="+mj-lt"/>
              <a:buAutoNum type="romanLcPeriod"/>
            </a:pPr>
            <a:r>
              <a:rPr lang="en" sz="1800" dirty="0"/>
              <a:t>developing low-cost ways to improve post-crash care in low-income and middle-income coun- tries </a:t>
            </a:r>
          </a:p>
          <a:p>
            <a:pPr marL="1314450" lvl="2" indent="-400050">
              <a:lnSpc>
                <a:spcPct val="120000"/>
              </a:lnSpc>
              <a:buFont typeface="+mj-lt"/>
              <a:buAutoNum type="romanLcPeriod"/>
            </a:pPr>
            <a:r>
              <a:rPr lang="en" sz="1800" dirty="0"/>
              <a:t>developing better methods for evaluating the effectiveness of packages of interventions and determining which mixes of intervention are most effective; </a:t>
            </a:r>
          </a:p>
          <a:p>
            <a:pPr marL="1314450" lvl="2" indent="-400050">
              <a:lnSpc>
                <a:spcPct val="120000"/>
              </a:lnSpc>
              <a:buFont typeface="+mj-lt"/>
              <a:buAutoNum type="romanLcPeriod"/>
            </a:pPr>
            <a:r>
              <a:rPr lang="en" sz="1800" dirty="0"/>
              <a:t>developing better strategies in high-income countries for managing exposure to risk and addressing the incompatibility between smaller, lighter vehicles and larger, heavier ones. </a:t>
            </a:r>
          </a:p>
          <a:p>
            <a:pPr marL="0" indent="0" algn="l">
              <a:lnSpc>
                <a:spcPct val="120000"/>
              </a:lnSpc>
              <a:buNone/>
            </a:pPr>
            <a:endParaRPr lang="en" sz="1100" dirty="0">
              <a:latin typeface="+mj-lt"/>
            </a:endParaRPr>
          </a:p>
          <a:p>
            <a:pPr marL="0" indent="0" algn="l" rtl="0">
              <a:buNone/>
            </a:pPr>
            <a:endParaRPr lang="en" sz="400" dirty="0">
              <a:latin typeface="+mj-lt"/>
            </a:endParaRPr>
          </a:p>
          <a:p>
            <a:pPr marL="0" indent="0" algn="l" rtl="0">
              <a:buNone/>
            </a:pPr>
            <a:endParaRPr lang="en" sz="400" dirty="0">
              <a:latin typeface="+mj-lt"/>
            </a:endParaRPr>
          </a:p>
          <a:p>
            <a:pPr marL="0" indent="0" algn="l" rtl="0">
              <a:buNone/>
            </a:pPr>
            <a:endParaRPr lang="en" sz="500" dirty="0">
              <a:latin typeface="+mj-lt"/>
            </a:endParaRPr>
          </a:p>
          <a:p>
            <a:pPr marL="0" indent="0" algn="l" rtl="0">
              <a:buNone/>
            </a:pPr>
            <a:endParaRPr lang="en" sz="300" dirty="0">
              <a:latin typeface="+mj-lt"/>
            </a:endParaRPr>
          </a:p>
          <a:p>
            <a:pPr marL="0" indent="0" algn="l" rtl="0">
              <a:buNone/>
            </a:pPr>
            <a:endParaRPr lang="en" sz="400" dirty="0">
              <a:latin typeface="+mj-lt"/>
            </a:endParaRPr>
          </a:p>
        </p:txBody>
      </p:sp>
    </p:spTree>
    <p:extLst>
      <p:ext uri="{BB962C8B-B14F-4D97-AF65-F5344CB8AC3E}">
        <p14:creationId xmlns:p14="http://schemas.microsoft.com/office/powerpoint/2010/main" val="40259414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2B70AD9D-8A0C-9549-BD19-F6A1462DBEF6}"/>
              </a:ext>
            </a:extLst>
          </p:cNvPr>
          <p:cNvSpPr>
            <a:spLocks noGrp="1"/>
          </p:cNvSpPr>
          <p:nvPr>
            <p:ph idx="1"/>
          </p:nvPr>
        </p:nvSpPr>
        <p:spPr>
          <a:xfrm>
            <a:off x="277091" y="1371600"/>
            <a:ext cx="11637817" cy="4114800"/>
          </a:xfrm>
        </p:spPr>
        <p:txBody>
          <a:bodyPr>
            <a:normAutofit fontScale="92500" lnSpcReduction="10000"/>
          </a:bodyPr>
          <a:lstStyle/>
          <a:p>
            <a:pPr algn="l" rtl="0"/>
            <a:r>
              <a:rPr lang="en" sz="1800" dirty="0"/>
              <a:t>Any road traffic system is highly complex and hazardous to human health Making a road traffic system less hazardous requires a “systems approach” – understanding the system as a whole and the interaction between its elements, and identifying where there is potential for intervention.</a:t>
            </a:r>
          </a:p>
          <a:p>
            <a:pPr marL="0" indent="0" algn="l" rtl="0">
              <a:buNone/>
            </a:pPr>
            <a:endParaRPr lang="en" sz="1800" dirty="0"/>
          </a:p>
          <a:p>
            <a:pPr algn="l" rtl="0"/>
            <a:r>
              <a:rPr lang="en" sz="1800" dirty="0"/>
              <a:t>Road traffic injuries are a huge public health and development problem, killing almost 1.2 million people a year and injuring or disabling between 20 million and 50 million more. Both WHO and World Bank data show that, without appropriate action, these injuries will rise dramatically by the year 2020. </a:t>
            </a:r>
          </a:p>
          <a:p>
            <a:pPr algn="l" rtl="0"/>
            <a:endParaRPr lang="en" sz="1800" dirty="0"/>
          </a:p>
          <a:p>
            <a:pPr algn="l" rtl="0"/>
            <a:r>
              <a:rPr lang="en" sz="1800" dirty="0"/>
              <a:t>A number of factors affecting the probability of a road traffic injury need to be considered within the systems approach. The various types of risk related to road traffic injury, and the factors influencing these risks, are: </a:t>
            </a:r>
          </a:p>
          <a:p>
            <a:pPr marL="800100" lvl="1" indent="-342900">
              <a:buFont typeface="+mj-lt"/>
              <a:buAutoNum type="arabicPeriod"/>
            </a:pPr>
            <a:r>
              <a:rPr lang="en" sz="1800" dirty="0"/>
              <a:t>For crash occurrence.</a:t>
            </a:r>
          </a:p>
          <a:p>
            <a:pPr marL="800100" lvl="1" indent="-342900">
              <a:buFont typeface="+mj-lt"/>
              <a:buAutoNum type="arabicPeriod"/>
            </a:pPr>
            <a:r>
              <a:rPr lang="en" sz="1800" dirty="0"/>
              <a:t>For injury severity.</a:t>
            </a:r>
          </a:p>
          <a:p>
            <a:pPr marL="800100" lvl="1" indent="-342900">
              <a:buFont typeface="+mj-lt"/>
              <a:buAutoNum type="arabicPeriod"/>
            </a:pPr>
            <a:r>
              <a:rPr lang="en" sz="1800" dirty="0"/>
              <a:t>For post-crash injury outcomes.</a:t>
            </a:r>
          </a:p>
        </p:txBody>
      </p:sp>
    </p:spTree>
    <p:extLst>
      <p:ext uri="{BB962C8B-B14F-4D97-AF65-F5344CB8AC3E}">
        <p14:creationId xmlns:p14="http://schemas.microsoft.com/office/powerpoint/2010/main" val="2495115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669073" y="457200"/>
            <a:ext cx="11050859" cy="5601533"/>
          </a:xfrm>
          <a:prstGeom prst="rect">
            <a:avLst/>
          </a:prstGeom>
          <a:noFill/>
        </p:spPr>
        <p:txBody>
          <a:bodyPr wrap="square" rtlCol="0">
            <a:spAutoFit/>
          </a:bodyPr>
          <a:lstStyle/>
          <a:p>
            <a:pPr marL="742950" indent="-742950">
              <a:buFont typeface="+mj-lt"/>
              <a:buAutoNum type="arabicPeriod" startAt="6"/>
            </a:pPr>
            <a:r>
              <a:rPr lang="en-US" sz="4400" b="1" dirty="0">
                <a:latin typeface="+mj-lt"/>
              </a:rPr>
              <a:t>Recommendations</a:t>
            </a:r>
            <a:r>
              <a:rPr lang="en" sz="4400" b="1" dirty="0">
                <a:latin typeface="+mj-lt"/>
              </a:rPr>
              <a:t>:</a:t>
            </a:r>
          </a:p>
          <a:p>
            <a:endParaRPr lang="en" sz="1200" b="1" dirty="0">
              <a:latin typeface="+mj-lt"/>
            </a:endParaRPr>
          </a:p>
          <a:p>
            <a:endParaRPr lang="en" sz="1200" b="1" dirty="0">
              <a:latin typeface="+mj-lt"/>
            </a:endParaRPr>
          </a:p>
          <a:p>
            <a:pPr marL="342900" indent="-342900">
              <a:buFont typeface="+mj-lt"/>
              <a:buAutoNum type="arabicPeriod"/>
            </a:pPr>
            <a:r>
              <a:rPr lang="en" b="1" dirty="0">
                <a:latin typeface="+mj-lt"/>
              </a:rPr>
              <a:t>Identify a lead agency in government to guide the national road traffic safety effort: </a:t>
            </a:r>
            <a:r>
              <a:rPr lang="en" dirty="0"/>
              <a:t>Each country needs a lead agency on road safety, with the authority and responsibility to make decisions, control resources and coordinate efforts by all sectors of government.</a:t>
            </a:r>
          </a:p>
          <a:p>
            <a:pPr marL="342900" indent="-342900">
              <a:buFont typeface="+mj-lt"/>
              <a:buAutoNum type="arabicPeriod"/>
            </a:pPr>
            <a:endParaRPr lang="en" b="1" dirty="0">
              <a:latin typeface="+mj-lt"/>
            </a:endParaRPr>
          </a:p>
          <a:p>
            <a:pPr marL="342900" indent="-342900">
              <a:buFont typeface="+mj-lt"/>
              <a:buAutoNum type="arabicPeriod"/>
            </a:pPr>
            <a:r>
              <a:rPr lang="en" b="1" dirty="0">
                <a:latin typeface="+mj-lt"/>
              </a:rPr>
              <a:t>Assess the problem, policies and institutional settings relating to road traffic injury and the capacity for road traffic injury prevention in each country: </a:t>
            </a:r>
            <a:r>
              <a:rPr lang="en" dirty="0"/>
              <a:t>An important element in dealing with road safety is ascertaining the magnitude and characteristics of the problem. </a:t>
            </a:r>
          </a:p>
          <a:p>
            <a:pPr marL="342900" indent="-342900">
              <a:buFont typeface="+mj-lt"/>
              <a:buAutoNum type="arabicPeriod"/>
            </a:pPr>
            <a:endParaRPr lang="en" dirty="0">
              <a:latin typeface="+mj-lt"/>
            </a:endParaRPr>
          </a:p>
          <a:p>
            <a:pPr marL="342900" indent="-342900">
              <a:buFont typeface="+mj-lt"/>
              <a:buAutoNum type="arabicPeriod"/>
            </a:pPr>
            <a:r>
              <a:rPr lang="en" b="1" dirty="0">
                <a:latin typeface="+mj-lt"/>
              </a:rPr>
              <a:t>Prepare a national road safety strategy and plan of action: </a:t>
            </a:r>
            <a:r>
              <a:rPr lang="en" dirty="0"/>
              <a:t>Each country should prepare a road safety strategy that is multisectoral – involving agencies concerned with transport, health, education, law enforcement and other relevant sectors. </a:t>
            </a:r>
            <a:endParaRPr lang="ar-SA" b="1" u="sng" dirty="0"/>
          </a:p>
          <a:p>
            <a:pPr marL="342900" indent="-342900">
              <a:buFont typeface="+mj-lt"/>
              <a:buAutoNum type="arabicPeriod"/>
            </a:pPr>
            <a:endParaRPr lang="ar-SA" b="1" dirty="0">
              <a:latin typeface="+mj-lt"/>
            </a:endParaRPr>
          </a:p>
          <a:p>
            <a:pPr marL="342900" indent="-342900">
              <a:buFont typeface="+mj-lt"/>
              <a:buAutoNum type="arabicPeriod"/>
            </a:pPr>
            <a:r>
              <a:rPr lang="en" b="1" dirty="0">
                <a:latin typeface="+mj-lt"/>
              </a:rPr>
              <a:t>Allocate financial and human resources to address the problem: </a:t>
            </a:r>
            <a:r>
              <a:rPr lang="en" dirty="0"/>
              <a:t>Well-targeted investment of financial and human resources can reduce road traffic injuries and deaths considerably. Information from other countries on their experience with various interventions can help a government in assessing the costs against the benefits.</a:t>
            </a:r>
          </a:p>
          <a:p>
            <a:pPr marL="457200" indent="-457200">
              <a:buFont typeface="+mj-lt"/>
              <a:buAutoNum type="arabicPeriod"/>
            </a:pPr>
            <a:endParaRPr lang="en" sz="2000" b="1" dirty="0">
              <a:latin typeface="+mj-lt"/>
            </a:endParaRPr>
          </a:p>
        </p:txBody>
      </p:sp>
    </p:spTree>
    <p:extLst>
      <p:ext uri="{BB962C8B-B14F-4D97-AF65-F5344CB8AC3E}">
        <p14:creationId xmlns:p14="http://schemas.microsoft.com/office/powerpoint/2010/main" val="4014683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379141" y="557561"/>
            <a:ext cx="10694020" cy="4339650"/>
          </a:xfrm>
          <a:prstGeom prst="rect">
            <a:avLst/>
          </a:prstGeom>
          <a:noFill/>
        </p:spPr>
        <p:txBody>
          <a:bodyPr wrap="square" rtlCol="0">
            <a:spAutoFit/>
          </a:bodyPr>
          <a:lstStyle/>
          <a:p>
            <a:r>
              <a:rPr lang="en-US" sz="2000" dirty="0"/>
              <a:t>5. Implement specific actions to prevent road traffic crashes, minimize injuries and their consequences and evaluate the impact of these actions:</a:t>
            </a:r>
          </a:p>
          <a:p>
            <a:pPr marL="742950" lvl="1" indent="-285750">
              <a:buFont typeface="Arial" panose="020B0604020202020204" pitchFamily="34" charset="0"/>
              <a:buChar char="•"/>
            </a:pPr>
            <a:r>
              <a:rPr lang="en-US" dirty="0"/>
              <a:t>setting and enforcing speed limits appropriate to the function of specific roads.</a:t>
            </a:r>
          </a:p>
          <a:p>
            <a:pPr marL="742950" lvl="1" indent="-285750">
              <a:buFont typeface="Arial" panose="020B0604020202020204" pitchFamily="34" charset="0"/>
              <a:buChar char="•"/>
            </a:pPr>
            <a:r>
              <a:rPr lang="en-US" dirty="0"/>
              <a:t>setting and enforcing laws requiring seat-belts and child restraints for all motor vehicle occupants.</a:t>
            </a:r>
          </a:p>
          <a:p>
            <a:pPr marL="742950" lvl="1" indent="-285750">
              <a:buFont typeface="Arial" panose="020B0604020202020204" pitchFamily="34" charset="0"/>
              <a:buChar char="•"/>
            </a:pPr>
            <a:r>
              <a:rPr lang="en-US" dirty="0"/>
              <a:t>setting and enforcing laws requiring riders of bicycles and motorized two-wheelers to wear helmets.</a:t>
            </a:r>
          </a:p>
          <a:p>
            <a:pPr marL="742950" lvl="1" indent="-285750">
              <a:buFont typeface="Arial" panose="020B0604020202020204" pitchFamily="34" charset="0"/>
              <a:buChar char="•"/>
            </a:pPr>
            <a:endParaRPr lang="en-US" dirty="0"/>
          </a:p>
          <a:p>
            <a:endParaRPr lang="en-US" dirty="0"/>
          </a:p>
          <a:p>
            <a:r>
              <a:rPr lang="en-US" sz="2000" dirty="0"/>
              <a:t>6. Support the development of national capacity and international cooperation</a:t>
            </a:r>
          </a:p>
          <a:p>
            <a:r>
              <a:rPr lang="en-US" dirty="0"/>
              <a:t>International organizations including United Nations agencies, nongovernmental organizations and multinational corporations and donor countries and agencies have important roles to play in addressing this crisis and strengthening road safety around the world.</a:t>
            </a:r>
          </a:p>
          <a:p>
            <a:endParaRPr lang="en-US" dirty="0"/>
          </a:p>
          <a:p>
            <a:r>
              <a:rPr lang="en-US" dirty="0"/>
              <a:t>No lead agency takes responsibility for ensuring that such coordinated planning takes place. This situation must change so that responsibility is clearly assigned, specific roles are allocated to specific agencies, duplication is avoided and a firm commitment is forthcoming to produce and implement a global plan for road safety.</a:t>
            </a:r>
          </a:p>
        </p:txBody>
      </p:sp>
    </p:spTree>
    <p:extLst>
      <p:ext uri="{BB962C8B-B14F-4D97-AF65-F5344CB8AC3E}">
        <p14:creationId xmlns:p14="http://schemas.microsoft.com/office/powerpoint/2010/main" val="2131385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DDCA5-E0E6-4CF3-96C9-59905386D34B}"/>
              </a:ext>
            </a:extLst>
          </p:cNvPr>
          <p:cNvSpPr>
            <a:spLocks noGrp="1"/>
          </p:cNvSpPr>
          <p:nvPr>
            <p:ph type="title"/>
          </p:nvPr>
        </p:nvSpPr>
        <p:spPr>
          <a:xfrm>
            <a:off x="838200" y="500062"/>
            <a:ext cx="10515600" cy="1325563"/>
          </a:xfrm>
        </p:spPr>
        <p:txBody>
          <a:bodyPr>
            <a:normAutofit fontScale="90000"/>
          </a:bodyPr>
          <a:lstStyle/>
          <a:p>
            <a:br>
              <a:rPr lang="en-US" dirty="0"/>
            </a:br>
            <a:br>
              <a:rPr lang="en-US" dirty="0"/>
            </a:br>
            <a:r>
              <a:rPr lang="en-US" sz="4900" b="1" dirty="0">
                <a:ea typeface="+mn-ea"/>
                <a:cs typeface="+mn-cs"/>
              </a:rPr>
              <a:t>programs for prevention and control of RTA in Saudi Arabia.</a:t>
            </a:r>
            <a:br>
              <a:rPr lang="en-US" dirty="0"/>
            </a:br>
            <a:r>
              <a:rPr lang="en-US" dirty="0"/>
              <a:t> </a:t>
            </a:r>
            <a:br>
              <a:rPr lang="en-US" dirty="0"/>
            </a:br>
            <a:endParaRPr lang="en-US" dirty="0"/>
          </a:p>
        </p:txBody>
      </p:sp>
      <p:sp>
        <p:nvSpPr>
          <p:cNvPr id="3" name="Content Placeholder 2">
            <a:extLst>
              <a:ext uri="{FF2B5EF4-FFF2-40B4-BE49-F238E27FC236}">
                <a16:creationId xmlns:a16="http://schemas.microsoft.com/office/drawing/2014/main" id="{4D171B1E-6CB7-4A84-9D8B-037E15F11840}"/>
              </a:ext>
            </a:extLst>
          </p:cNvPr>
          <p:cNvSpPr>
            <a:spLocks noGrp="1"/>
          </p:cNvSpPr>
          <p:nvPr>
            <p:ph idx="1"/>
          </p:nvPr>
        </p:nvSpPr>
        <p:spPr/>
        <p:txBody>
          <a:bodyPr/>
          <a:lstStyle/>
          <a:p>
            <a:r>
              <a:rPr lang="en-US" dirty="0"/>
              <a:t>Promote improved driver-licensing standards and traffic safety education </a:t>
            </a:r>
            <a:r>
              <a:rPr lang="en-US" dirty="0" err="1"/>
              <a:t>programms</a:t>
            </a:r>
            <a:r>
              <a:rPr lang="en-US" dirty="0"/>
              <a:t>.</a:t>
            </a:r>
          </a:p>
          <a:p>
            <a:r>
              <a:rPr lang="en-US" dirty="0"/>
              <a:t>to require the manufacturers to apply safety principles in the development of new types of vehicles.  </a:t>
            </a:r>
          </a:p>
          <a:p>
            <a:r>
              <a:rPr lang="en-US" dirty="0"/>
              <a:t>Application of SAHER (speed cameras) </a:t>
            </a:r>
          </a:p>
          <a:p>
            <a:r>
              <a:rPr lang="en-US" dirty="0"/>
              <a:t>High penalty (3000 SR) for crossing Red traffic light.</a:t>
            </a:r>
          </a:p>
          <a:p>
            <a:r>
              <a:rPr lang="en-US" dirty="0"/>
              <a:t>Application of cameras that can detect using phones while driving and not wearing a seatbelt </a:t>
            </a:r>
          </a:p>
          <a:p>
            <a:endParaRPr lang="en-US" dirty="0"/>
          </a:p>
        </p:txBody>
      </p:sp>
    </p:spTree>
    <p:extLst>
      <p:ext uri="{BB962C8B-B14F-4D97-AF65-F5344CB8AC3E}">
        <p14:creationId xmlns:p14="http://schemas.microsoft.com/office/powerpoint/2010/main" val="37074000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E8EE5495-F3A4-424A-B955-627A3F1D43AF}"/>
              </a:ext>
            </a:extLst>
          </p:cNvPr>
          <p:cNvSpPr>
            <a:spLocks noGrp="1"/>
          </p:cNvSpPr>
          <p:nvPr>
            <p:ph idx="1"/>
          </p:nvPr>
        </p:nvSpPr>
        <p:spPr>
          <a:xfrm>
            <a:off x="838200" y="554182"/>
            <a:ext cx="10515600" cy="5622781"/>
          </a:xfrm>
        </p:spPr>
        <p:txBody>
          <a:bodyPr>
            <a:normAutofit/>
          </a:bodyPr>
          <a:lstStyle/>
          <a:p>
            <a:pPr algn="l" rtl="0"/>
            <a:endParaRPr lang="en" dirty="0"/>
          </a:p>
          <a:p>
            <a:pPr marL="0" indent="0" algn="l" rtl="0">
              <a:buNone/>
            </a:pPr>
            <a:r>
              <a:rPr lang="en" sz="4400" b="1" dirty="0">
                <a:latin typeface="+mj-lt"/>
              </a:rPr>
              <a:t>Conclusions:</a:t>
            </a:r>
            <a:endParaRPr lang="en" sz="5400" dirty="0">
              <a:latin typeface="+mj-lt"/>
            </a:endParaRPr>
          </a:p>
          <a:p>
            <a:pPr marL="0" indent="0" algn="l" rtl="0">
              <a:buNone/>
            </a:pPr>
            <a:r>
              <a:rPr lang="en" sz="2400" b="1" dirty="0">
                <a:latin typeface="+mj-lt"/>
              </a:rPr>
              <a:t>Road traffic crashes occur on all continents, in every country of the world. Every year they take the lives of more than a million people and incapacitate many millions more., Despite the growing burden of road traffic injuries, road safety has received insufficient attention at both the international and national levels, reason is that the problem of road traffic crashes and injuries does not “belong” to any specific agency, either at national or international levels. Instead, responsibility for dealing with the various aspects of the problem – including the design of vehicles, the design of road networks and roads, urban and rural planning, the introduction and enforcement of road safety legislation, and care and treatment of crash victims is divided among many different sectors and groups. </a:t>
            </a:r>
          </a:p>
          <a:p>
            <a:pPr marL="0" indent="0" algn="l" defTabSz="914400" rtl="0" eaLnBrk="1" latinLnBrk="0" hangingPunct="1">
              <a:lnSpc>
                <a:spcPct val="90000"/>
              </a:lnSpc>
              <a:spcBef>
                <a:spcPts val="1000"/>
              </a:spcBef>
              <a:buNone/>
            </a:pPr>
            <a:endParaRPr lang="ar-SA" dirty="0"/>
          </a:p>
        </p:txBody>
      </p:sp>
    </p:spTree>
    <p:extLst>
      <p:ext uri="{BB962C8B-B14F-4D97-AF65-F5344CB8AC3E}">
        <p14:creationId xmlns:p14="http://schemas.microsoft.com/office/powerpoint/2010/main" val="4247704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E912DAD-94E2-E849-9847-897ABE763F0E}"/>
              </a:ext>
            </a:extLst>
          </p:cNvPr>
          <p:cNvSpPr txBox="1"/>
          <p:nvPr/>
        </p:nvSpPr>
        <p:spPr>
          <a:xfrm>
            <a:off x="290945" y="320457"/>
            <a:ext cx="11610109" cy="4516621"/>
          </a:xfrm>
          <a:prstGeom prst="rect">
            <a:avLst/>
          </a:prstGeom>
          <a:noFill/>
        </p:spPr>
        <p:txBody>
          <a:bodyPr wrap="square" rtlCol="0">
            <a:spAutoFit/>
          </a:bodyPr>
          <a:lstStyle/>
          <a:p>
            <a:pPr algn="ctr">
              <a:lnSpc>
                <a:spcPct val="150000"/>
              </a:lnSpc>
            </a:pPr>
            <a:r>
              <a:rPr lang="en-US" sz="4000" dirty="0"/>
              <a:t>References:</a:t>
            </a:r>
          </a:p>
          <a:p>
            <a:pPr marL="342900" indent="-342900">
              <a:lnSpc>
                <a:spcPct val="150000"/>
              </a:lnSpc>
              <a:buFont typeface="Arial" panose="020B0604020202020204" pitchFamily="34" charset="0"/>
              <a:buChar char="•"/>
            </a:pPr>
            <a:r>
              <a:rPr lang="en-US" sz="2500" dirty="0"/>
              <a:t>World report on road traffic injury prevention: summary, WHO, 2004</a:t>
            </a:r>
          </a:p>
          <a:p>
            <a:pPr marL="342900" indent="-342900">
              <a:lnSpc>
                <a:spcPct val="150000"/>
              </a:lnSpc>
              <a:buFont typeface="Arial" panose="020B0604020202020204" pitchFamily="34" charset="0"/>
              <a:buChar char="•"/>
            </a:pPr>
            <a:r>
              <a:rPr lang="en-US" sz="2500" dirty="0"/>
              <a:t>Road safety and road traffic accidents in Saudi Arabia, A systematic review of existing evidence </a:t>
            </a:r>
            <a:r>
              <a:rPr lang="en-US" sz="2500" dirty="0">
                <a:hlinkClick r:id="rId2"/>
              </a:rPr>
              <a:t>https://www.ncbi.nlm.nih.gov/pmc/articles/PMC4404474/</a:t>
            </a:r>
            <a:endParaRPr lang="en-US" sz="2500" dirty="0"/>
          </a:p>
          <a:p>
            <a:pPr marL="342900" indent="-342900">
              <a:lnSpc>
                <a:spcPct val="150000"/>
              </a:lnSpc>
              <a:buFont typeface="Arial" panose="020B0604020202020204" pitchFamily="34" charset="0"/>
              <a:buChar char="•"/>
            </a:pPr>
            <a:r>
              <a:rPr lang="en-US" sz="2500" dirty="0"/>
              <a:t>Road traffic accidents in Saudi Arabia. </a:t>
            </a:r>
            <a:r>
              <a:rPr lang="en-US" sz="2500" dirty="0">
                <a:hlinkClick r:id="rId3"/>
              </a:rPr>
              <a:t>https://www.ncbi.nlm.nih.gov/pubmed/8202582</a:t>
            </a:r>
            <a:endParaRPr lang="en-US" sz="2500" dirty="0"/>
          </a:p>
          <a:p>
            <a:pPr algn="ctr"/>
            <a:endParaRPr lang="en-US" sz="4000" dirty="0"/>
          </a:p>
        </p:txBody>
      </p:sp>
    </p:spTree>
    <p:extLst>
      <p:ext uri="{BB962C8B-B14F-4D97-AF65-F5344CB8AC3E}">
        <p14:creationId xmlns:p14="http://schemas.microsoft.com/office/powerpoint/2010/main" val="712965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01250-D305-4B35-ABDD-2996ECCB73F8}"/>
              </a:ext>
            </a:extLst>
          </p:cNvPr>
          <p:cNvSpPr>
            <a:spLocks noGrp="1"/>
          </p:cNvSpPr>
          <p:nvPr>
            <p:ph type="title"/>
          </p:nvPr>
        </p:nvSpPr>
        <p:spPr>
          <a:xfrm>
            <a:off x="838200" y="325369"/>
            <a:ext cx="10515600" cy="1325563"/>
          </a:xfrm>
        </p:spPr>
        <p:txBody>
          <a:bodyPr>
            <a:normAutofit fontScale="90000"/>
          </a:bodyPr>
          <a:lstStyle/>
          <a:p>
            <a:r>
              <a:rPr lang="en-US" sz="6000" b="1" dirty="0"/>
              <a:t>The magnitude of the problem in Saudi Arabia</a:t>
            </a:r>
          </a:p>
        </p:txBody>
      </p:sp>
      <p:sp>
        <p:nvSpPr>
          <p:cNvPr id="3" name="Content Placeholder 2">
            <a:extLst>
              <a:ext uri="{FF2B5EF4-FFF2-40B4-BE49-F238E27FC236}">
                <a16:creationId xmlns:a16="http://schemas.microsoft.com/office/drawing/2014/main" id="{D71CAB4F-405B-4573-8C09-CCAA2C7D3463}"/>
              </a:ext>
            </a:extLst>
          </p:cNvPr>
          <p:cNvSpPr>
            <a:spLocks noGrp="1"/>
          </p:cNvSpPr>
          <p:nvPr>
            <p:ph idx="1"/>
          </p:nvPr>
        </p:nvSpPr>
        <p:spPr>
          <a:xfrm>
            <a:off x="672549" y="2221580"/>
            <a:ext cx="10131425" cy="3914177"/>
          </a:xfrm>
        </p:spPr>
        <p:txBody>
          <a:bodyPr>
            <a:normAutofit fontScale="92500"/>
          </a:bodyPr>
          <a:lstStyle/>
          <a:p>
            <a:pPr>
              <a:lnSpc>
                <a:spcPct val="150000"/>
              </a:lnSpc>
            </a:pPr>
            <a:r>
              <a:rPr lang="en-US" sz="2400" dirty="0"/>
              <a:t>Road traffic accidents accounted for </a:t>
            </a:r>
            <a:r>
              <a:rPr lang="en-US" sz="2400" b="1" dirty="0">
                <a:solidFill>
                  <a:srgbClr val="FF0000"/>
                </a:solidFill>
              </a:rPr>
              <a:t>83.4%</a:t>
            </a:r>
            <a:r>
              <a:rPr lang="en-US" sz="2400" dirty="0"/>
              <a:t> of all trauma admissions in 1984-1989. </a:t>
            </a:r>
          </a:p>
          <a:p>
            <a:pPr>
              <a:lnSpc>
                <a:spcPct val="150000"/>
              </a:lnSpc>
            </a:pPr>
            <a:r>
              <a:rPr lang="en-US" sz="2400" b="1" dirty="0">
                <a:solidFill>
                  <a:srgbClr val="FF0000"/>
                </a:solidFill>
              </a:rPr>
              <a:t>Excessive speeding </a:t>
            </a:r>
            <a:r>
              <a:rPr lang="en-US" sz="2400" dirty="0"/>
              <a:t>was the most common cause reported in all recent and past studies. </a:t>
            </a:r>
          </a:p>
          <a:p>
            <a:pPr>
              <a:lnSpc>
                <a:spcPct val="150000"/>
              </a:lnSpc>
            </a:pPr>
            <a:r>
              <a:rPr lang="en-US" sz="2400" dirty="0"/>
              <a:t>An audit of RTAs over a one-year period revealed that, out of 361 victims, 16% were under 10 years and 47% between 11 and 30 years. None of those involved in accidents was wearing a seat belt. Half of the children injured were pedestrians. There was a male to female ratio of 4:1 reflecting the driving laws in Saudi Arabia.</a:t>
            </a:r>
          </a:p>
        </p:txBody>
      </p:sp>
    </p:spTree>
    <p:extLst>
      <p:ext uri="{BB962C8B-B14F-4D97-AF65-F5344CB8AC3E}">
        <p14:creationId xmlns:p14="http://schemas.microsoft.com/office/powerpoint/2010/main" val="1414087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C92AB-5709-47B0-86E4-B35DE49EDB25}"/>
              </a:ext>
            </a:extLst>
          </p:cNvPr>
          <p:cNvSpPr>
            <a:spLocks noGrp="1"/>
          </p:cNvSpPr>
          <p:nvPr>
            <p:ph type="title"/>
          </p:nvPr>
        </p:nvSpPr>
        <p:spPr>
          <a:xfrm>
            <a:off x="235527" y="365125"/>
            <a:ext cx="10796239" cy="1325563"/>
          </a:xfrm>
        </p:spPr>
        <p:txBody>
          <a:bodyPr>
            <a:normAutofit/>
          </a:bodyPr>
          <a:lstStyle/>
          <a:p>
            <a:pPr marL="742950" indent="-742950">
              <a:buFont typeface="+mj-lt"/>
              <a:buAutoNum type="arabicPeriod"/>
            </a:pPr>
            <a:r>
              <a:rPr lang="en-US" b="1" dirty="0">
                <a:ea typeface="+mn-ea"/>
                <a:cs typeface="+mn-cs"/>
              </a:rPr>
              <a:t>Role of the health sector:</a:t>
            </a:r>
          </a:p>
        </p:txBody>
      </p:sp>
      <p:sp>
        <p:nvSpPr>
          <p:cNvPr id="3" name="Content Placeholder 2">
            <a:extLst>
              <a:ext uri="{FF2B5EF4-FFF2-40B4-BE49-F238E27FC236}">
                <a16:creationId xmlns:a16="http://schemas.microsoft.com/office/drawing/2014/main" id="{5FEEF6FA-EA39-47A6-91DF-15D2D8FB06E1}"/>
              </a:ext>
            </a:extLst>
          </p:cNvPr>
          <p:cNvSpPr>
            <a:spLocks noGrp="1"/>
          </p:cNvSpPr>
          <p:nvPr>
            <p:ph idx="1"/>
          </p:nvPr>
        </p:nvSpPr>
        <p:spPr>
          <a:xfrm>
            <a:off x="235527" y="1690687"/>
            <a:ext cx="11452809" cy="4670355"/>
          </a:xfrm>
        </p:spPr>
        <p:txBody>
          <a:bodyPr>
            <a:normAutofit/>
          </a:bodyPr>
          <a:lstStyle/>
          <a:p>
            <a:pPr marL="0" indent="0">
              <a:buNone/>
            </a:pPr>
            <a:r>
              <a:rPr lang="en-US" sz="2100" b="1" dirty="0"/>
              <a:t>Health sectors has important roles to play. These include:</a:t>
            </a:r>
          </a:p>
          <a:p>
            <a:pPr marL="0" indent="0">
              <a:buNone/>
            </a:pPr>
            <a:r>
              <a:rPr lang="en-US" sz="2100" dirty="0"/>
              <a:t>1- Discovering, through injury surveillance and surveys, as much as possible about all aspects of road crash injury.</a:t>
            </a:r>
          </a:p>
          <a:p>
            <a:pPr marL="0" indent="0">
              <a:buNone/>
            </a:pPr>
            <a:endParaRPr lang="en-US" sz="2100" dirty="0"/>
          </a:p>
          <a:p>
            <a:pPr marL="0" indent="0">
              <a:buNone/>
            </a:pPr>
            <a:r>
              <a:rPr lang="en-US" sz="2100" dirty="0"/>
              <a:t>2- Translating effective science-based information into policies and practices that protect pedestrians, cyclists and the occupants of vehicles.</a:t>
            </a:r>
          </a:p>
          <a:p>
            <a:pPr marL="0" indent="0">
              <a:buNone/>
            </a:pPr>
            <a:endParaRPr lang="en-US" sz="2100" dirty="0"/>
          </a:p>
          <a:p>
            <a:pPr marL="0" indent="0">
              <a:buNone/>
            </a:pPr>
            <a:r>
              <a:rPr lang="en-US" sz="2100" dirty="0"/>
              <a:t>3- Helping to implement interventions that appear promising, especially in the area of human behavior, disseminating information on the outcomes, and evaluating the cost-effectiveness of these programs.</a:t>
            </a:r>
          </a:p>
          <a:p>
            <a:pPr marL="0" indent="0">
              <a:buNone/>
            </a:pPr>
            <a:endParaRPr lang="en-US" sz="2100" dirty="0"/>
          </a:p>
        </p:txBody>
      </p:sp>
    </p:spTree>
    <p:extLst>
      <p:ext uri="{BB962C8B-B14F-4D97-AF65-F5344CB8AC3E}">
        <p14:creationId xmlns:p14="http://schemas.microsoft.com/office/powerpoint/2010/main" val="3749455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FDB1EB4-2CDE-3A49-993F-836122E27091}"/>
              </a:ext>
            </a:extLst>
          </p:cNvPr>
          <p:cNvSpPr txBox="1"/>
          <p:nvPr/>
        </p:nvSpPr>
        <p:spPr>
          <a:xfrm>
            <a:off x="480447" y="324640"/>
            <a:ext cx="5920352" cy="769441"/>
          </a:xfrm>
          <a:prstGeom prst="rect">
            <a:avLst/>
          </a:prstGeom>
          <a:noFill/>
        </p:spPr>
        <p:txBody>
          <a:bodyPr wrap="square" rtlCol="0">
            <a:spAutoFit/>
          </a:bodyPr>
          <a:lstStyle/>
          <a:p>
            <a:pPr marL="742950" indent="-742950">
              <a:buFont typeface="+mj-lt"/>
              <a:buAutoNum type="arabicPeriod" startAt="2"/>
            </a:pPr>
            <a:r>
              <a:rPr lang="en-US" sz="4400" b="1" dirty="0">
                <a:latin typeface="+mj-lt"/>
              </a:rPr>
              <a:t>The new model:</a:t>
            </a:r>
          </a:p>
        </p:txBody>
      </p:sp>
      <p:sp>
        <p:nvSpPr>
          <p:cNvPr id="8" name="مربع نص 7"/>
          <p:cNvSpPr txBox="1"/>
          <p:nvPr/>
        </p:nvSpPr>
        <p:spPr>
          <a:xfrm>
            <a:off x="180109" y="1094081"/>
            <a:ext cx="11790218" cy="5632311"/>
          </a:xfrm>
          <a:prstGeom prst="rect">
            <a:avLst/>
          </a:prstGeom>
          <a:noFill/>
        </p:spPr>
        <p:txBody>
          <a:bodyPr wrap="square" rtlCol="0">
            <a:spAutoFit/>
          </a:bodyPr>
          <a:lstStyle/>
          <a:p>
            <a:pPr marL="342900" indent="-342900">
              <a:buFont typeface="Arial" panose="020B0604020202020204" pitchFamily="34" charset="0"/>
              <a:buChar char="•"/>
            </a:pPr>
            <a:r>
              <a:rPr lang="en-US" sz="2000" b="1" u="sng" dirty="0"/>
              <a:t>The role of government in the new model of improving safety of traffic system:</a:t>
            </a:r>
          </a:p>
          <a:p>
            <a:pPr marL="742950" lvl="1" indent="-285750">
              <a:buFont typeface="Courier New" panose="02070309020205020404" pitchFamily="49" charset="0"/>
              <a:buChar char="o"/>
            </a:pPr>
            <a:r>
              <a:rPr lang="en-US" sz="2000" dirty="0">
                <a:latin typeface="+mj-lt"/>
              </a:rPr>
              <a:t>Historically, governmental responsibilities for traffic safety fall within multiple government departments such as police, justice, health, planning and education.</a:t>
            </a:r>
          </a:p>
          <a:p>
            <a:pPr marL="742950" lvl="1" indent="-285750">
              <a:buFont typeface="Courier New" panose="02070309020205020404" pitchFamily="49" charset="0"/>
              <a:buChar char="o"/>
            </a:pPr>
            <a:r>
              <a:rPr lang="en-US" sz="2000" dirty="0">
                <a:latin typeface="+mj-lt"/>
              </a:rPr>
              <a:t>Experience of several countries indicates that effective strategies for reducing traffic injury have a greater chance of being applied if there is a separate government agency with the power and budget to plan and implement its program. </a:t>
            </a:r>
          </a:p>
          <a:p>
            <a:pPr marL="742950" lvl="1" indent="-285750">
              <a:buFont typeface="Arial" panose="020B0604020202020204" pitchFamily="34" charset="0"/>
              <a:buChar char="•"/>
            </a:pPr>
            <a:endParaRPr lang="en-US" sz="2000" dirty="0">
              <a:latin typeface="+mj-lt"/>
            </a:endParaRPr>
          </a:p>
          <a:p>
            <a:pPr marL="285750" indent="-285750">
              <a:buFont typeface="Arial" panose="020B0604020202020204" pitchFamily="34" charset="0"/>
              <a:buChar char="•"/>
            </a:pPr>
            <a:r>
              <a:rPr lang="en-US" sz="2000" b="1" u="sng" dirty="0"/>
              <a:t>The role of Research in the new model of improving safety of traffic  system: </a:t>
            </a:r>
          </a:p>
          <a:p>
            <a:pPr marL="742950" lvl="1" indent="-285750">
              <a:buFont typeface="Courier New" panose="02070309020205020404" pitchFamily="49" charset="0"/>
              <a:buChar char="o"/>
            </a:pPr>
            <a:r>
              <a:rPr lang="en-US" sz="2000" dirty="0">
                <a:latin typeface="+mj-lt"/>
              </a:rPr>
              <a:t>research contributes to identify interventions that can protect vulnerable road users, with special attention to interventions.</a:t>
            </a:r>
          </a:p>
          <a:p>
            <a:pPr marL="742950" lvl="1" indent="-285750">
              <a:buFont typeface="Courier New" panose="02070309020205020404" pitchFamily="49" charset="0"/>
              <a:buChar char="o"/>
            </a:pPr>
            <a:endParaRPr lang="en-US" sz="2000" b="1" u="sng" dirty="0">
              <a:latin typeface="+mj-lt"/>
            </a:endParaRPr>
          </a:p>
          <a:p>
            <a:pPr marL="285750" indent="-285750">
              <a:buFont typeface="Arial" panose="020B0604020202020204" pitchFamily="34" charset="0"/>
              <a:buChar char="•"/>
            </a:pPr>
            <a:r>
              <a:rPr lang="en-US" sz="2000" b="1" u="sng" dirty="0"/>
              <a:t>The role of Involvement of industry in the new model of improving safety of traffic  system: </a:t>
            </a:r>
          </a:p>
          <a:p>
            <a:pPr marL="742950" lvl="1" indent="-285750">
              <a:buFont typeface="Courier New" panose="02070309020205020404" pitchFamily="49" charset="0"/>
              <a:buChar char="o"/>
            </a:pPr>
            <a:r>
              <a:rPr lang="en-US" sz="2000" dirty="0">
                <a:latin typeface="+mj-lt"/>
              </a:rPr>
              <a:t>Industry shares responsibility for road safety by designing and selling vehicles and other products.</a:t>
            </a:r>
          </a:p>
          <a:p>
            <a:pPr marL="742950" lvl="1" indent="-285750">
              <a:buFont typeface="Courier New" panose="02070309020205020404" pitchFamily="49" charset="0"/>
              <a:buChar char="o"/>
            </a:pPr>
            <a:endParaRPr lang="en-US" sz="2000" b="1" u="sng" dirty="0">
              <a:latin typeface="+mj-lt"/>
            </a:endParaRPr>
          </a:p>
          <a:p>
            <a:pPr marL="285750" indent="-285750">
              <a:buFont typeface="Arial" panose="020B0604020202020204" pitchFamily="34" charset="0"/>
              <a:buChar char="•"/>
            </a:pPr>
            <a:r>
              <a:rPr lang="en-US" sz="2000" b="1" u="sng" dirty="0"/>
              <a:t>The role of Nongovernmental organizations in the new model of improving safety of traffic  system:</a:t>
            </a:r>
          </a:p>
          <a:p>
            <a:pPr marL="742950" lvl="1" indent="-285750">
              <a:buFont typeface="Courier New" panose="02070309020205020404" pitchFamily="49" charset="0"/>
              <a:buChar char="o"/>
            </a:pPr>
            <a:r>
              <a:rPr lang="en-US" sz="2000" dirty="0">
                <a:latin typeface="+mj-lt"/>
              </a:rPr>
              <a:t>Non-governmental organizations promote road safety by publicizing the problem of road traffic injury, identifying effective solutions, challenging ineffective policies and forming alliance to improved road safety, initiation of Trauma care centers which give the best possible post-crash care for injured people.</a:t>
            </a:r>
          </a:p>
        </p:txBody>
      </p:sp>
    </p:spTree>
    <p:extLst>
      <p:ext uri="{BB962C8B-B14F-4D97-AF65-F5344CB8AC3E}">
        <p14:creationId xmlns:p14="http://schemas.microsoft.com/office/powerpoint/2010/main" val="63769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11873" y="903248"/>
            <a:ext cx="11864897" cy="5632311"/>
          </a:xfrm>
          <a:prstGeom prst="rect">
            <a:avLst/>
          </a:prstGeom>
          <a:noFill/>
        </p:spPr>
        <p:txBody>
          <a:bodyPr wrap="square" rtlCol="0">
            <a:spAutoFit/>
          </a:bodyPr>
          <a:lstStyle/>
          <a:p>
            <a:pPr marL="285750" indent="-285750">
              <a:buFont typeface="Arial" panose="020B0604020202020204" pitchFamily="34" charset="0"/>
              <a:buChar char="•"/>
            </a:pPr>
            <a:r>
              <a:rPr lang="en-US" b="1" u="sng" dirty="0"/>
              <a:t>The role of Sharing responsibility in Achieving better performance:</a:t>
            </a:r>
          </a:p>
          <a:p>
            <a:pPr marL="742950" lvl="1" indent="-285750">
              <a:buFont typeface="Courier New" panose="02070309020205020404" pitchFamily="49" charset="0"/>
              <a:buChar char="o"/>
            </a:pPr>
            <a:r>
              <a:rPr lang="en-US" dirty="0">
                <a:latin typeface="+mj-lt"/>
              </a:rPr>
              <a:t>Road safety is best achieved when all the key groups identified earlier share a culture of road safety.</a:t>
            </a:r>
          </a:p>
          <a:p>
            <a:pPr marL="742950" lvl="1" indent="-285750">
              <a:buFont typeface="Courier New" panose="02070309020205020404" pitchFamily="49" charset="0"/>
              <a:buChar char="o"/>
            </a:pPr>
            <a:r>
              <a:rPr lang="en-US" dirty="0">
                <a:latin typeface="+mj-lt"/>
              </a:rPr>
              <a:t>When there is a culture of road safety, the providers and enforcers of road traffic systems (vehicle manufacturers, road traffic planners, road safety engineers, police, health professionals and insurers) take responsibility for ensuring that their products and services meet the highest possible standards for road safety. </a:t>
            </a:r>
          </a:p>
          <a:p>
            <a:pPr marL="742950" lvl="1" indent="-285750">
              <a:buFont typeface="Courier New" panose="02070309020205020404" pitchFamily="49" charset="0"/>
              <a:buChar char="o"/>
            </a:pPr>
            <a:endParaRPr lang="en-US" b="1" u="sng" dirty="0">
              <a:latin typeface="+mj-lt"/>
            </a:endParaRPr>
          </a:p>
          <a:p>
            <a:pPr marL="285750" indent="-285750">
              <a:buFont typeface="Arial" panose="020B0604020202020204" pitchFamily="34" charset="0"/>
              <a:buChar char="•"/>
            </a:pPr>
            <a:r>
              <a:rPr lang="en-US" b="1" u="sng" dirty="0"/>
              <a:t>The role of Setting targets in Achieving better performance:</a:t>
            </a:r>
          </a:p>
          <a:p>
            <a:pPr marL="742950" lvl="1" indent="-285750">
              <a:buFont typeface="Courier New" panose="02070309020205020404" pitchFamily="49" charset="0"/>
              <a:buChar char="o"/>
            </a:pPr>
            <a:r>
              <a:rPr lang="en-US" dirty="0">
                <a:latin typeface="+mj-lt"/>
              </a:rPr>
              <a:t>Several studies have shown that setting targets for reducing the incidence of road traffic injury can improve road safety programs by motivating everyone involved to make optimal use of their resources. </a:t>
            </a:r>
          </a:p>
          <a:p>
            <a:pPr marL="742950" lvl="1" indent="-285750">
              <a:buFont typeface="Courier New" panose="02070309020205020404" pitchFamily="49" charset="0"/>
              <a:buChar char="o"/>
            </a:pPr>
            <a:r>
              <a:rPr lang="en-US" dirty="0">
                <a:latin typeface="+mj-lt"/>
              </a:rPr>
              <a:t>Targets encourage people to identify all possible interventions, to rank them according to the impact they are proven to have on the incidence of injury and to implement the ones that are most effective. </a:t>
            </a:r>
          </a:p>
          <a:p>
            <a:pPr marL="742950" lvl="1" indent="-285750">
              <a:buFont typeface="Courier New" panose="02070309020205020404" pitchFamily="49" charset="0"/>
              <a:buChar char="o"/>
            </a:pPr>
            <a:endParaRPr lang="en-US" b="1" u="sng" dirty="0">
              <a:latin typeface="+mj-lt"/>
            </a:endParaRPr>
          </a:p>
          <a:p>
            <a:pPr marL="285750" indent="-285750">
              <a:buFont typeface="Arial" panose="020B0604020202020204" pitchFamily="34" charset="0"/>
              <a:buChar char="•"/>
            </a:pPr>
            <a:r>
              <a:rPr lang="en-US" b="1" u="sng" dirty="0"/>
              <a:t>The role of Building partnerships in Achieving better performance:</a:t>
            </a:r>
          </a:p>
          <a:p>
            <a:pPr marL="742950" lvl="1" indent="-285750">
              <a:buFont typeface="Courier New" panose="02070309020205020404" pitchFamily="49" charset="0"/>
              <a:buChar char="o"/>
            </a:pPr>
            <a:r>
              <a:rPr lang="en-US" dirty="0">
                <a:latin typeface="+mj-lt"/>
              </a:rPr>
              <a:t>The United Kingdom Department for Transport encourages local partnerships in which the department and local authorities, police, courts and sometimes health authorities work together on enforcing speed limits and recovering the costs of this. </a:t>
            </a:r>
          </a:p>
          <a:p>
            <a:pPr marL="742950" lvl="1" indent="-285750">
              <a:buFont typeface="Courier New" panose="02070309020205020404" pitchFamily="49" charset="0"/>
              <a:buChar char="o"/>
            </a:pPr>
            <a:r>
              <a:rPr lang="en-US" dirty="0">
                <a:latin typeface="+mj-lt"/>
              </a:rPr>
              <a:t>Over the first two years, pilot studies launched in 2000 have reduced the incidence of road crash by 35% and the incidence of fatal and serious injury to pedestrians by 56%.The savings on administering services to road crash survivors have freed up about £20 million to be invested in other ways. The economic benefit to society is estimated to be about £112 million.</a:t>
            </a:r>
          </a:p>
        </p:txBody>
      </p:sp>
      <p:sp>
        <p:nvSpPr>
          <p:cNvPr id="3" name="مربع نص 2"/>
          <p:cNvSpPr txBox="1"/>
          <p:nvPr/>
        </p:nvSpPr>
        <p:spPr>
          <a:xfrm>
            <a:off x="428785" y="78051"/>
            <a:ext cx="10003687" cy="769441"/>
          </a:xfrm>
          <a:prstGeom prst="rect">
            <a:avLst/>
          </a:prstGeom>
          <a:noFill/>
        </p:spPr>
        <p:txBody>
          <a:bodyPr wrap="square" rtlCol="0">
            <a:spAutoFit/>
          </a:bodyPr>
          <a:lstStyle/>
          <a:p>
            <a:pPr marL="742950" indent="-742950">
              <a:buFont typeface="+mj-lt"/>
              <a:buAutoNum type="arabicPeriod" startAt="3"/>
            </a:pPr>
            <a:r>
              <a:rPr lang="en-US" sz="4400" b="1" dirty="0">
                <a:latin typeface="+mj-lt"/>
              </a:rPr>
              <a:t>Achieving better performance:</a:t>
            </a:r>
          </a:p>
        </p:txBody>
      </p:sp>
    </p:spTree>
    <p:extLst>
      <p:ext uri="{BB962C8B-B14F-4D97-AF65-F5344CB8AC3E}">
        <p14:creationId xmlns:p14="http://schemas.microsoft.com/office/powerpoint/2010/main" val="3865864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5D3B7AE-6072-4143-862B-F9A53FA8763D}"/>
              </a:ext>
            </a:extLst>
          </p:cNvPr>
          <p:cNvSpPr txBox="1"/>
          <p:nvPr/>
        </p:nvSpPr>
        <p:spPr>
          <a:xfrm>
            <a:off x="117537" y="86092"/>
            <a:ext cx="10533529" cy="769441"/>
          </a:xfrm>
          <a:prstGeom prst="rect">
            <a:avLst/>
          </a:prstGeom>
          <a:noFill/>
        </p:spPr>
        <p:txBody>
          <a:bodyPr wrap="square" rtlCol="0">
            <a:spAutoFit/>
          </a:bodyPr>
          <a:lstStyle/>
          <a:p>
            <a:pPr marL="742950" indent="-742950">
              <a:buFont typeface="+mj-lt"/>
              <a:buAutoNum type="arabicPeriod" startAt="4"/>
            </a:pPr>
            <a:r>
              <a:rPr lang="en-US" sz="4400" b="1" dirty="0">
                <a:latin typeface="+mj-lt"/>
              </a:rPr>
              <a:t>The global impact: </a:t>
            </a:r>
          </a:p>
        </p:txBody>
      </p:sp>
      <p:sp>
        <p:nvSpPr>
          <p:cNvPr id="6" name="TextBox 5">
            <a:extLst>
              <a:ext uri="{FF2B5EF4-FFF2-40B4-BE49-F238E27FC236}">
                <a16:creationId xmlns:a16="http://schemas.microsoft.com/office/drawing/2014/main" id="{EEB78FAF-371A-D342-B4BC-696CA4B5DB40}"/>
              </a:ext>
            </a:extLst>
          </p:cNvPr>
          <p:cNvSpPr txBox="1"/>
          <p:nvPr/>
        </p:nvSpPr>
        <p:spPr>
          <a:xfrm>
            <a:off x="5186580" y="2016062"/>
            <a:ext cx="1828800" cy="1828800"/>
          </a:xfrm>
          <a:prstGeom prst="rect">
            <a:avLst/>
          </a:prstGeom>
          <a:noFill/>
        </p:spPr>
        <p:txBody>
          <a:bodyPr wrap="square" rtlCol="0">
            <a:spAutoFit/>
          </a:bodyPr>
          <a:lstStyle/>
          <a:p>
            <a:pPr algn="l"/>
            <a:endParaRPr lang="en-US" dirty="0"/>
          </a:p>
        </p:txBody>
      </p:sp>
      <p:sp>
        <p:nvSpPr>
          <p:cNvPr id="9" name="TextBox 8">
            <a:extLst>
              <a:ext uri="{FF2B5EF4-FFF2-40B4-BE49-F238E27FC236}">
                <a16:creationId xmlns:a16="http://schemas.microsoft.com/office/drawing/2014/main" id="{7C51081F-D594-B544-8064-3544292CC91E}"/>
              </a:ext>
            </a:extLst>
          </p:cNvPr>
          <p:cNvSpPr txBox="1"/>
          <p:nvPr/>
        </p:nvSpPr>
        <p:spPr>
          <a:xfrm>
            <a:off x="117537" y="907941"/>
            <a:ext cx="4738345" cy="430887"/>
          </a:xfrm>
          <a:prstGeom prst="rect">
            <a:avLst/>
          </a:prstGeom>
          <a:noFill/>
        </p:spPr>
        <p:txBody>
          <a:bodyPr wrap="square" rtlCol="0">
            <a:spAutoFit/>
          </a:bodyPr>
          <a:lstStyle/>
          <a:p>
            <a:pPr algn="l"/>
            <a:r>
              <a:rPr lang="en-US" sz="2200" b="1" u="sng" dirty="0"/>
              <a:t>Global, regional and country estimates</a:t>
            </a:r>
          </a:p>
        </p:txBody>
      </p:sp>
      <p:sp>
        <p:nvSpPr>
          <p:cNvPr id="16" name="TextBox 15">
            <a:extLst>
              <a:ext uri="{FF2B5EF4-FFF2-40B4-BE49-F238E27FC236}">
                <a16:creationId xmlns:a16="http://schemas.microsoft.com/office/drawing/2014/main" id="{9ED0C6AB-800D-9440-AA72-183DF1F27F46}"/>
              </a:ext>
            </a:extLst>
          </p:cNvPr>
          <p:cNvSpPr txBox="1"/>
          <p:nvPr/>
        </p:nvSpPr>
        <p:spPr>
          <a:xfrm>
            <a:off x="117537" y="1306985"/>
            <a:ext cx="8473639" cy="430887"/>
          </a:xfrm>
          <a:prstGeom prst="rect">
            <a:avLst/>
          </a:prstGeom>
          <a:noFill/>
        </p:spPr>
        <p:txBody>
          <a:bodyPr wrap="square" rtlCol="0">
            <a:spAutoFit/>
          </a:bodyPr>
          <a:lstStyle/>
          <a:p>
            <a:pPr algn="l"/>
            <a:r>
              <a:rPr lang="en-US" sz="2200" b="1" u="sng" dirty="0"/>
              <a:t>Global, regional and country trends</a:t>
            </a:r>
          </a:p>
        </p:txBody>
      </p:sp>
      <p:sp>
        <p:nvSpPr>
          <p:cNvPr id="2" name="TextBox 1"/>
          <p:cNvSpPr txBox="1"/>
          <p:nvPr/>
        </p:nvSpPr>
        <p:spPr>
          <a:xfrm>
            <a:off x="117537" y="1690942"/>
            <a:ext cx="12074463" cy="2308324"/>
          </a:xfrm>
          <a:prstGeom prst="rect">
            <a:avLst/>
          </a:prstGeom>
          <a:noFill/>
        </p:spPr>
        <p:txBody>
          <a:bodyPr wrap="square" rtlCol="0">
            <a:spAutoFit/>
          </a:bodyPr>
          <a:lstStyle/>
          <a:p>
            <a:r>
              <a:rPr lang="en-GB" b="1" dirty="0"/>
              <a:t>the WHO Global Burden of Disease study (1), predicts the following changes from 1990 to 2020.</a:t>
            </a:r>
          </a:p>
          <a:p>
            <a:r>
              <a:rPr lang="en-GB" dirty="0"/>
              <a:t>• Road traffic injuries will rise in rank to sixth</a:t>
            </a:r>
          </a:p>
          <a:p>
            <a:r>
              <a:rPr lang="en-GB" dirty="0"/>
              <a:t>place as a major cause of death worldwide.</a:t>
            </a:r>
          </a:p>
          <a:p>
            <a:r>
              <a:rPr lang="en-GB" dirty="0"/>
              <a:t>• Road traffic injuries will rise to become the</a:t>
            </a:r>
          </a:p>
          <a:p>
            <a:r>
              <a:rPr lang="en-GB" dirty="0"/>
              <a:t>third leading cause of DALYs lost.</a:t>
            </a:r>
          </a:p>
          <a:p>
            <a:r>
              <a:rPr lang="en-GB" dirty="0"/>
              <a:t>• Road traffic injuries will become the second</a:t>
            </a:r>
          </a:p>
          <a:p>
            <a:r>
              <a:rPr lang="en-GB" dirty="0"/>
              <a:t>leading cause of DALYs lost for low-income</a:t>
            </a:r>
          </a:p>
          <a:p>
            <a:r>
              <a:rPr lang="en-GB" dirty="0"/>
              <a:t>and middle-income countries.</a:t>
            </a:r>
          </a:p>
        </p:txBody>
      </p:sp>
      <p:sp>
        <p:nvSpPr>
          <p:cNvPr id="3" name="TextBox 2"/>
          <p:cNvSpPr txBox="1"/>
          <p:nvPr/>
        </p:nvSpPr>
        <p:spPr>
          <a:xfrm>
            <a:off x="5227220" y="1889760"/>
            <a:ext cx="6969760" cy="2308324"/>
          </a:xfrm>
          <a:prstGeom prst="rect">
            <a:avLst/>
          </a:prstGeom>
          <a:noFill/>
        </p:spPr>
        <p:txBody>
          <a:bodyPr wrap="square" rtlCol="0">
            <a:spAutoFit/>
          </a:bodyPr>
          <a:lstStyle/>
          <a:p>
            <a:r>
              <a:rPr lang="en-GB" dirty="0"/>
              <a:t>• Road traffic deaths will increase worldwide, from 0.99 million to 2.34 million (representing 3.4% of all deaths).</a:t>
            </a:r>
          </a:p>
          <a:p>
            <a:r>
              <a:rPr lang="en-GB" dirty="0"/>
              <a:t>• Road traffic deaths will increase on average by over 80% in low-income and middle-income countries and decline by almost 30% in high-income countries.</a:t>
            </a:r>
          </a:p>
          <a:p>
            <a:r>
              <a:rPr lang="en-GB" dirty="0"/>
              <a:t>• DALYs lost will increase worldwide from 34.3 million to 71.2 million (representing 5.1% of the global burden of disease).</a:t>
            </a:r>
            <a:endParaRPr lang="en-US" dirty="0"/>
          </a:p>
          <a:p>
            <a:endParaRPr lang="en-US" dirty="0"/>
          </a:p>
        </p:txBody>
      </p:sp>
      <p:sp>
        <p:nvSpPr>
          <p:cNvPr id="4" name="TextBox 3"/>
          <p:cNvSpPr txBox="1"/>
          <p:nvPr/>
        </p:nvSpPr>
        <p:spPr>
          <a:xfrm>
            <a:off x="117537" y="3877346"/>
            <a:ext cx="8473639" cy="400110"/>
          </a:xfrm>
          <a:prstGeom prst="rect">
            <a:avLst/>
          </a:prstGeom>
          <a:noFill/>
        </p:spPr>
        <p:txBody>
          <a:bodyPr wrap="square" rtlCol="0">
            <a:spAutoFit/>
          </a:bodyPr>
          <a:lstStyle/>
          <a:p>
            <a:r>
              <a:rPr lang="en-GB" sz="2000" b="1" u="sng" dirty="0"/>
              <a:t>Profile of the people affected by road traffic injuries</a:t>
            </a:r>
            <a:endParaRPr lang="en-US" sz="2000" b="1" u="sng"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646" t="14344" r="51919" b="10918"/>
          <a:stretch/>
        </p:blipFill>
        <p:spPr>
          <a:xfrm>
            <a:off x="5851962" y="3889308"/>
            <a:ext cx="6226520" cy="2968692"/>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4462" t="32310" r="56186" b="17745"/>
          <a:stretch/>
        </p:blipFill>
        <p:spPr>
          <a:xfrm>
            <a:off x="412275" y="4225362"/>
            <a:ext cx="4080211" cy="2641251"/>
          </a:xfrm>
          <a:prstGeom prst="rect">
            <a:avLst/>
          </a:prstGeom>
        </p:spPr>
      </p:pic>
    </p:spTree>
    <p:extLst>
      <p:ext uri="{BB962C8B-B14F-4D97-AF65-F5344CB8AC3E}">
        <p14:creationId xmlns:p14="http://schemas.microsoft.com/office/powerpoint/2010/main" val="3670586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0"/>
            <a:ext cx="9441180" cy="461665"/>
          </a:xfrm>
          <a:prstGeom prst="rect">
            <a:avLst/>
          </a:prstGeom>
          <a:noFill/>
        </p:spPr>
        <p:txBody>
          <a:bodyPr wrap="square" rtlCol="0">
            <a:spAutoFit/>
          </a:bodyPr>
          <a:lstStyle/>
          <a:p>
            <a:r>
              <a:rPr lang="en-US" sz="2400" b="1" u="sng" dirty="0"/>
              <a:t>Socioeconomic status and location</a:t>
            </a:r>
          </a:p>
        </p:txBody>
      </p:sp>
      <p:sp>
        <p:nvSpPr>
          <p:cNvPr id="5" name="TextBox 4"/>
          <p:cNvSpPr txBox="1"/>
          <p:nvPr/>
        </p:nvSpPr>
        <p:spPr>
          <a:xfrm>
            <a:off x="228600" y="461665"/>
            <a:ext cx="11727178" cy="646331"/>
          </a:xfrm>
          <a:prstGeom prst="rect">
            <a:avLst/>
          </a:prstGeom>
          <a:noFill/>
        </p:spPr>
        <p:txBody>
          <a:bodyPr wrap="square" rtlCol="0">
            <a:spAutoFit/>
          </a:bodyPr>
          <a:lstStyle/>
          <a:p>
            <a:r>
              <a:rPr lang="en-GB" dirty="0"/>
              <a:t>Several studies (50, 53–57) have shown that people from less-privileged socioeconomic groups are at greater risk of injury from all causes,</a:t>
            </a:r>
            <a:endParaRPr lang="en-US" dirty="0"/>
          </a:p>
        </p:txBody>
      </p:sp>
      <p:sp>
        <p:nvSpPr>
          <p:cNvPr id="6" name="TextBox 5"/>
          <p:cNvSpPr txBox="1"/>
          <p:nvPr/>
        </p:nvSpPr>
        <p:spPr>
          <a:xfrm>
            <a:off x="228600" y="1107996"/>
            <a:ext cx="11727180" cy="923330"/>
          </a:xfrm>
          <a:prstGeom prst="rect">
            <a:avLst/>
          </a:prstGeom>
          <a:noFill/>
        </p:spPr>
        <p:txBody>
          <a:bodyPr wrap="square" rtlCol="0">
            <a:spAutoFit/>
          </a:bodyPr>
          <a:lstStyle/>
          <a:p>
            <a:r>
              <a:rPr lang="en-GB" dirty="0"/>
              <a:t>Where people live can also influence their exposure to road traffic risk. In general, people living in urban areas are at greater risk of being involved in road crashes, but people living in rural areas are more likely to be killed or seriously injured if they are involved in crashes.</a:t>
            </a:r>
            <a:endParaRPr lang="en-US" dirty="0"/>
          </a:p>
        </p:txBody>
      </p:sp>
      <p:sp>
        <p:nvSpPr>
          <p:cNvPr id="7" name="TextBox 6"/>
          <p:cNvSpPr txBox="1"/>
          <p:nvPr/>
        </p:nvSpPr>
        <p:spPr>
          <a:xfrm>
            <a:off x="228600" y="2031326"/>
            <a:ext cx="6446520" cy="461665"/>
          </a:xfrm>
          <a:prstGeom prst="rect">
            <a:avLst/>
          </a:prstGeom>
          <a:noFill/>
        </p:spPr>
        <p:txBody>
          <a:bodyPr wrap="square" rtlCol="0">
            <a:spAutoFit/>
          </a:bodyPr>
          <a:lstStyle/>
          <a:p>
            <a:r>
              <a:rPr lang="en-GB" sz="2400" b="1" u="sng" dirty="0"/>
              <a:t>Other health, social and economic costs</a:t>
            </a:r>
            <a:endParaRPr lang="en-US" sz="2400" b="1" u="sng" dirty="0"/>
          </a:p>
        </p:txBody>
      </p:sp>
      <p:sp>
        <p:nvSpPr>
          <p:cNvPr id="8" name="TextBox 7"/>
          <p:cNvSpPr txBox="1"/>
          <p:nvPr/>
        </p:nvSpPr>
        <p:spPr>
          <a:xfrm>
            <a:off x="228600" y="2446020"/>
            <a:ext cx="11727178" cy="646331"/>
          </a:xfrm>
          <a:prstGeom prst="rect">
            <a:avLst/>
          </a:prstGeom>
          <a:noFill/>
        </p:spPr>
        <p:txBody>
          <a:bodyPr wrap="square" rtlCol="0">
            <a:spAutoFit/>
          </a:bodyPr>
          <a:lstStyle/>
          <a:p>
            <a:r>
              <a:rPr lang="en-GB" dirty="0"/>
              <a:t>Estimating the costs of road crashes and injuries can help countries to understand the seriousness of the problem of road crashes and injuries and to under- stand the benefits of investing in measures to prevent road crashes and injuries.</a:t>
            </a:r>
            <a:endParaRPr lang="en-US" dirty="0"/>
          </a:p>
        </p:txBody>
      </p:sp>
      <p:sp>
        <p:nvSpPr>
          <p:cNvPr id="9" name="TextBox 8"/>
          <p:cNvSpPr txBox="1"/>
          <p:nvPr/>
        </p:nvSpPr>
        <p:spPr>
          <a:xfrm>
            <a:off x="228599" y="3198167"/>
            <a:ext cx="5189220" cy="461665"/>
          </a:xfrm>
          <a:prstGeom prst="rect">
            <a:avLst/>
          </a:prstGeom>
          <a:noFill/>
        </p:spPr>
        <p:txBody>
          <a:bodyPr wrap="square" rtlCol="0">
            <a:spAutoFit/>
          </a:bodyPr>
          <a:lstStyle/>
          <a:p>
            <a:r>
              <a:rPr lang="en-US" sz="2400" b="1" u="sng" dirty="0"/>
              <a:t>Health and social costs</a:t>
            </a:r>
          </a:p>
        </p:txBody>
      </p:sp>
      <p:sp>
        <p:nvSpPr>
          <p:cNvPr id="10" name="TextBox 9"/>
          <p:cNvSpPr txBox="1"/>
          <p:nvPr/>
        </p:nvSpPr>
        <p:spPr>
          <a:xfrm>
            <a:off x="228599" y="3748009"/>
            <a:ext cx="11727179" cy="2585323"/>
          </a:xfrm>
          <a:prstGeom prst="rect">
            <a:avLst/>
          </a:prstGeom>
          <a:noFill/>
        </p:spPr>
        <p:txBody>
          <a:bodyPr wrap="square" rtlCol="0">
            <a:spAutoFit/>
          </a:bodyPr>
          <a:lstStyle/>
          <a:p>
            <a:r>
              <a:rPr lang="en-GB" dirty="0"/>
              <a:t>Data from the WHO Global Burden of Disease study in 2002 show that, of those injured severely enough to require attention from a health facility, almost one quarter had traumatic brain injury and one tenth had open wounds.  crashes are the leading cause of traumatic brain injury in both high-income and low-income and middle-income countries.</a:t>
            </a:r>
          </a:p>
          <a:p>
            <a:endParaRPr lang="en-GB" dirty="0"/>
          </a:p>
          <a:p>
            <a:r>
              <a:rPr lang="en-GB" dirty="0"/>
              <a:t>A comprehensive survey of numerous studies found that road traffic injuries accounted for 30–86% of trauma admissions in some low-income and middle-income countries.</a:t>
            </a:r>
          </a:p>
          <a:p>
            <a:endParaRPr lang="en-GB" dirty="0"/>
          </a:p>
          <a:p>
            <a:r>
              <a:rPr lang="en-GB" dirty="0"/>
              <a:t>Many low-income and middle-income countries cannot provide all the health care services that people sustaining road traffic injuries would get in high-income countries.</a:t>
            </a:r>
            <a:endParaRPr lang="en-US" dirty="0"/>
          </a:p>
        </p:txBody>
      </p:sp>
    </p:spTree>
    <p:extLst>
      <p:ext uri="{BB962C8B-B14F-4D97-AF65-F5344CB8AC3E}">
        <p14:creationId xmlns:p14="http://schemas.microsoft.com/office/powerpoint/2010/main" val="2473647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4BAD43-C994-674D-8740-80F2D3CC1807}"/>
              </a:ext>
            </a:extLst>
          </p:cNvPr>
          <p:cNvSpPr txBox="1"/>
          <p:nvPr/>
        </p:nvSpPr>
        <p:spPr>
          <a:xfrm>
            <a:off x="290945" y="401782"/>
            <a:ext cx="11485419" cy="5632311"/>
          </a:xfrm>
          <a:prstGeom prst="rect">
            <a:avLst/>
          </a:prstGeom>
          <a:noFill/>
        </p:spPr>
        <p:txBody>
          <a:bodyPr wrap="square" rtlCol="0">
            <a:spAutoFit/>
          </a:bodyPr>
          <a:lstStyle/>
          <a:p>
            <a:r>
              <a:rPr lang="en-US" sz="2000" b="1" u="sng" dirty="0"/>
              <a:t>Economic costs: </a:t>
            </a:r>
          </a:p>
          <a:p>
            <a:pPr marL="800100" lvl="1" indent="-342900">
              <a:buFont typeface="+mj-lt"/>
              <a:buAutoNum type="alphaLcParenR"/>
            </a:pPr>
            <a:r>
              <a:rPr lang="en-US" sz="2000" dirty="0"/>
              <a:t>Cost to countries: </a:t>
            </a:r>
          </a:p>
          <a:p>
            <a:pPr marL="1257300" lvl="2" indent="-342900">
              <a:buFont typeface="Arial" panose="020B0604020202020204" pitchFamily="34" charset="0"/>
              <a:buChar char="•"/>
            </a:pPr>
            <a:r>
              <a:rPr lang="en-US" sz="2000" dirty="0"/>
              <a:t>Low-income countries around 1% of their gross national product.</a:t>
            </a:r>
          </a:p>
          <a:p>
            <a:pPr marL="1257300" lvl="2" indent="-342900">
              <a:buFont typeface="Arial" panose="020B0604020202020204" pitchFamily="34" charset="0"/>
              <a:buChar char="•"/>
            </a:pPr>
            <a:r>
              <a:rPr lang="en-US" sz="2000" dirty="0"/>
              <a:t>1.5% for middle-income countries. </a:t>
            </a:r>
          </a:p>
          <a:p>
            <a:pPr marL="1257300" lvl="2" indent="-342900">
              <a:buFont typeface="Arial" panose="020B0604020202020204" pitchFamily="34" charset="0"/>
              <a:buChar char="•"/>
            </a:pPr>
            <a:r>
              <a:rPr lang="en-US" sz="2000" dirty="0"/>
              <a:t>2% for high-income countries.</a:t>
            </a:r>
          </a:p>
          <a:p>
            <a:pPr marL="800100" lvl="1" indent="-342900">
              <a:buFont typeface="+mj-lt"/>
              <a:buAutoNum type="alphaLcParenR"/>
            </a:pPr>
            <a:r>
              <a:rPr lang="en-US" sz="2000" dirty="0"/>
              <a:t>Cost to families: </a:t>
            </a:r>
          </a:p>
          <a:p>
            <a:pPr marL="1257300" lvl="2" indent="-342900">
              <a:buFont typeface="Arial" panose="020B0604020202020204" pitchFamily="34" charset="0"/>
              <a:buChar char="•"/>
            </a:pPr>
            <a:r>
              <a:rPr lang="en-US" sz="2000" dirty="0"/>
              <a:t>Most of the people died are males as well as being in their productive years, so their families suffer financially we they are killed or disabled.</a:t>
            </a:r>
          </a:p>
          <a:p>
            <a:endParaRPr lang="en-US" sz="2000" dirty="0"/>
          </a:p>
          <a:p>
            <a:r>
              <a:rPr lang="en-US" sz="2000" b="1" u="sng" dirty="0"/>
              <a:t>The need for reliable information: </a:t>
            </a:r>
          </a:p>
          <a:p>
            <a:pPr marL="1257300" lvl="2" indent="-342900">
              <a:buFont typeface="+mj-lt"/>
              <a:buAutoNum type="alphaLcParenR"/>
            </a:pPr>
            <a:r>
              <a:rPr lang="en-US" sz="2000" dirty="0"/>
              <a:t>Only 75 countries report annual data in road traffic injuries. </a:t>
            </a:r>
          </a:p>
          <a:p>
            <a:pPr marL="1257300" lvl="2" indent="-342900">
              <a:buFont typeface="+mj-lt"/>
              <a:buAutoNum type="alphaLcParenR"/>
            </a:pPr>
            <a:r>
              <a:rPr lang="en-US" sz="2000" dirty="0"/>
              <a:t>There are a number of areas where road traffic injuries data are often problematic, and these includes: </a:t>
            </a:r>
          </a:p>
          <a:p>
            <a:pPr marL="1771650" lvl="3" indent="-400050">
              <a:buFont typeface="+mj-lt"/>
              <a:buAutoNum type="romanLcPeriod"/>
            </a:pPr>
            <a:r>
              <a:rPr lang="en-US" sz="2000" dirty="0"/>
              <a:t>Source of data. </a:t>
            </a:r>
          </a:p>
          <a:p>
            <a:pPr marL="1771650" lvl="3" indent="-400050">
              <a:buFont typeface="+mj-lt"/>
              <a:buAutoNum type="romanLcPeriod"/>
            </a:pPr>
            <a:r>
              <a:rPr lang="en-US" sz="2000" dirty="0"/>
              <a:t>The type of data collected. </a:t>
            </a:r>
          </a:p>
          <a:p>
            <a:pPr marL="1771650" lvl="3" indent="-400050">
              <a:buFont typeface="+mj-lt"/>
              <a:buAutoNum type="romanLcPeriod"/>
            </a:pPr>
            <a:r>
              <a:rPr lang="en-US" sz="2000" dirty="0"/>
              <a:t>Inappropriate use of indicators. </a:t>
            </a:r>
          </a:p>
          <a:p>
            <a:pPr marL="1771650" lvl="3" indent="-400050">
              <a:buFont typeface="+mj-lt"/>
              <a:buAutoNum type="romanLcPeriod"/>
            </a:pPr>
            <a:r>
              <a:rPr lang="en-US" sz="2000" dirty="0"/>
              <a:t>Underreporting. </a:t>
            </a:r>
          </a:p>
          <a:p>
            <a:pPr marL="1771650" lvl="3" indent="-400050">
              <a:buFont typeface="+mj-lt"/>
              <a:buAutoNum type="romanLcPeriod"/>
            </a:pPr>
            <a:r>
              <a:rPr lang="en-US" sz="2000" dirty="0"/>
              <a:t>Poor harmonization. </a:t>
            </a:r>
          </a:p>
        </p:txBody>
      </p:sp>
    </p:spTree>
    <p:extLst>
      <p:ext uri="{BB962C8B-B14F-4D97-AF65-F5344CB8AC3E}">
        <p14:creationId xmlns:p14="http://schemas.microsoft.com/office/powerpoint/2010/main" val="9989434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TM03457452[[fn=Celestial]]</Template>
  <TotalTime>1062</TotalTime>
  <Words>3962</Words>
  <Application>Microsoft Macintosh PowerPoint</Application>
  <PresentationFormat>شاشة عريضة</PresentationFormat>
  <Paragraphs>341</Paragraphs>
  <Slides>27</Slides>
  <Notes>3</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27</vt:i4>
      </vt:variant>
    </vt:vector>
  </HeadingPairs>
  <TitlesOfParts>
    <vt:vector size="32" baseType="lpstr">
      <vt:lpstr>Arial</vt:lpstr>
      <vt:lpstr>Calibri</vt:lpstr>
      <vt:lpstr>Calibri Light</vt:lpstr>
      <vt:lpstr>Courier New</vt:lpstr>
      <vt:lpstr>Celestial</vt:lpstr>
      <vt:lpstr>World report on road traffic  injury prevention</vt:lpstr>
      <vt:lpstr>Introduction </vt:lpstr>
      <vt:lpstr>The magnitude of the problem in Saudi Arabia</vt:lpstr>
      <vt:lpstr>Role of the health sector:</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  programs for prevention and control of RTA in Saudi Arabia.   </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Quick</dc:creator>
  <cp:lastModifiedBy>عبدالله</cp:lastModifiedBy>
  <cp:revision>40</cp:revision>
  <dcterms:created xsi:type="dcterms:W3CDTF">2019-01-29T15:24:11Z</dcterms:created>
  <dcterms:modified xsi:type="dcterms:W3CDTF">2019-02-04T10:18:52Z</dcterms:modified>
</cp:coreProperties>
</file>