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0" r:id="rId6"/>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725" autoAdjust="0"/>
    <p:restoredTop sz="94660"/>
  </p:normalViewPr>
  <p:slideViewPr>
    <p:cSldViewPr snapToGrid="0">
      <p:cViewPr>
        <p:scale>
          <a:sx n="91" d="100"/>
          <a:sy n="91"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S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3DC965E0-6C12-4C80-934E-43ACE2DB1383}" type="datetimeFigureOut">
              <a:rPr lang="ar-SA" smtClean="0"/>
              <a:t>1 رجب، 1440</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S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A06A99A0-49B2-4E6C-99E7-9A6B538F4687}" type="slidenum">
              <a:rPr lang="ar-SA" smtClean="0"/>
              <a:t>‹#›</a:t>
            </a:fld>
            <a:endParaRPr lang="ar-SA"/>
          </a:p>
        </p:txBody>
      </p:sp>
    </p:spTree>
    <p:extLst>
      <p:ext uri="{BB962C8B-B14F-4D97-AF65-F5344CB8AC3E}">
        <p14:creationId xmlns:p14="http://schemas.microsoft.com/office/powerpoint/2010/main" val="313406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60F19-502F-4B10-89FB-9248F41C8C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a:extLst>
              <a:ext uri="{FF2B5EF4-FFF2-40B4-BE49-F238E27FC236}">
                <a16:creationId xmlns:a16="http://schemas.microsoft.com/office/drawing/2014/main" id="{84739BF8-AB06-4353-A627-6A697082E4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a:extLst>
              <a:ext uri="{FF2B5EF4-FFF2-40B4-BE49-F238E27FC236}">
                <a16:creationId xmlns:a16="http://schemas.microsoft.com/office/drawing/2014/main" id="{D6A4279E-52EC-4B41-A301-12CE12A05CCA}"/>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5" name="Footer Placeholder 4">
            <a:extLst>
              <a:ext uri="{FF2B5EF4-FFF2-40B4-BE49-F238E27FC236}">
                <a16:creationId xmlns:a16="http://schemas.microsoft.com/office/drawing/2014/main" id="{D715BE64-3BE8-4D3B-BF6D-5BAFD4E0A203}"/>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07B91453-01B7-418B-87F3-960DDF66160F}"/>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16298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9F25-8C0D-45F2-BBFD-7B10446CC0E4}"/>
              </a:ext>
            </a:extLst>
          </p:cNvPr>
          <p:cNvSpPr>
            <a:spLocks noGrp="1"/>
          </p:cNvSpPr>
          <p:nvPr>
            <p:ph type="title"/>
          </p:nvPr>
        </p:nvSpPr>
        <p:spPr/>
        <p:txBody>
          <a:bodyPr/>
          <a:lstStyle/>
          <a:p>
            <a:r>
              <a:rPr lang="en-US"/>
              <a:t>Click to edit Master title style</a:t>
            </a:r>
            <a:endParaRPr lang="ar-SA"/>
          </a:p>
        </p:txBody>
      </p:sp>
      <p:sp>
        <p:nvSpPr>
          <p:cNvPr id="3" name="Vertical Text Placeholder 2">
            <a:extLst>
              <a:ext uri="{FF2B5EF4-FFF2-40B4-BE49-F238E27FC236}">
                <a16:creationId xmlns:a16="http://schemas.microsoft.com/office/drawing/2014/main" id="{53A92B24-0D27-46E1-9CED-41B9944BAA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374890FE-B4F6-4D99-A76C-12ED6D64FD20}"/>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5" name="Footer Placeholder 4">
            <a:extLst>
              <a:ext uri="{FF2B5EF4-FFF2-40B4-BE49-F238E27FC236}">
                <a16:creationId xmlns:a16="http://schemas.microsoft.com/office/drawing/2014/main" id="{117C7EF1-EEFE-4E6A-B1E5-4E2406926274}"/>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D3FEA244-BC34-4A5B-AA6C-F1D78946C79F}"/>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330914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8A0F63-EF40-4D04-9098-7F3F354AA0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a:extLst>
              <a:ext uri="{FF2B5EF4-FFF2-40B4-BE49-F238E27FC236}">
                <a16:creationId xmlns:a16="http://schemas.microsoft.com/office/drawing/2014/main" id="{EF2FB28F-A3A8-4D91-9843-A6A3E87DB3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14881F1C-AA43-492F-84B4-6B868FB9F2EE}"/>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5" name="Footer Placeholder 4">
            <a:extLst>
              <a:ext uri="{FF2B5EF4-FFF2-40B4-BE49-F238E27FC236}">
                <a16:creationId xmlns:a16="http://schemas.microsoft.com/office/drawing/2014/main" id="{42391260-E65C-436D-A1BD-FD2E8583B256}"/>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FDFBEFEE-5881-40DD-858A-10424D3755A9}"/>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325104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BA0E-068D-4878-8E06-7A9FA44CC282}"/>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id="{B49E328D-218F-476B-9344-8CB7D7196D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E26B55BE-21E0-4A63-B07B-2CD5EAFB5D25}"/>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5" name="Footer Placeholder 4">
            <a:extLst>
              <a:ext uri="{FF2B5EF4-FFF2-40B4-BE49-F238E27FC236}">
                <a16:creationId xmlns:a16="http://schemas.microsoft.com/office/drawing/2014/main" id="{3B062D77-92EB-440B-AE84-4B575312F0F1}"/>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3CC0FE8B-62C7-4B38-9703-7B4A34BA83FD}"/>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378886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EE78-E263-4902-86F8-C570A62ABF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a:extLst>
              <a:ext uri="{FF2B5EF4-FFF2-40B4-BE49-F238E27FC236}">
                <a16:creationId xmlns:a16="http://schemas.microsoft.com/office/drawing/2014/main" id="{0F286F77-BCB0-4E2E-AD72-80252606A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D79645-7B94-4941-A2BC-A41A952907C5}"/>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5" name="Footer Placeholder 4">
            <a:extLst>
              <a:ext uri="{FF2B5EF4-FFF2-40B4-BE49-F238E27FC236}">
                <a16:creationId xmlns:a16="http://schemas.microsoft.com/office/drawing/2014/main" id="{FF95C024-8E25-475D-9A6D-4B5BF768261C}"/>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8CFCD341-1119-415B-8936-9AC83A4577B0}"/>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268901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0B806-CDDA-4422-8B9C-1231AE39B46E}"/>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id="{22192516-350D-4A2F-8A59-6490FA3D2D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a:extLst>
              <a:ext uri="{FF2B5EF4-FFF2-40B4-BE49-F238E27FC236}">
                <a16:creationId xmlns:a16="http://schemas.microsoft.com/office/drawing/2014/main" id="{3A5CF07B-BBFE-4047-B614-05FB56599D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a:extLst>
              <a:ext uri="{FF2B5EF4-FFF2-40B4-BE49-F238E27FC236}">
                <a16:creationId xmlns:a16="http://schemas.microsoft.com/office/drawing/2014/main" id="{B9FE0257-3D01-4C62-9ADD-5F28D389335A}"/>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6" name="Footer Placeholder 5">
            <a:extLst>
              <a:ext uri="{FF2B5EF4-FFF2-40B4-BE49-F238E27FC236}">
                <a16:creationId xmlns:a16="http://schemas.microsoft.com/office/drawing/2014/main" id="{F82BEA10-B7C2-42E2-8E3F-1F6D3AB0E554}"/>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CA2730DE-C437-4722-B9ED-5CB539F81A9B}"/>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241846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0A815-EDBE-492D-8B73-DBE2CA887E86}"/>
              </a:ext>
            </a:extLst>
          </p:cNvPr>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a:extLst>
              <a:ext uri="{FF2B5EF4-FFF2-40B4-BE49-F238E27FC236}">
                <a16:creationId xmlns:a16="http://schemas.microsoft.com/office/drawing/2014/main" id="{8EA3C344-7F99-44F2-A5E5-AA37D48A98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228B0F-746E-497B-86A9-E25ACE4F96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a:extLst>
              <a:ext uri="{FF2B5EF4-FFF2-40B4-BE49-F238E27FC236}">
                <a16:creationId xmlns:a16="http://schemas.microsoft.com/office/drawing/2014/main" id="{E08340CA-B910-4552-9D58-CBE47EB90E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7A4DE5-7B37-46AC-8389-BB9C8DB1B2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a:extLst>
              <a:ext uri="{FF2B5EF4-FFF2-40B4-BE49-F238E27FC236}">
                <a16:creationId xmlns:a16="http://schemas.microsoft.com/office/drawing/2014/main" id="{C60D8536-F8D8-4C38-B406-850D8850C3AC}"/>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8" name="Footer Placeholder 7">
            <a:extLst>
              <a:ext uri="{FF2B5EF4-FFF2-40B4-BE49-F238E27FC236}">
                <a16:creationId xmlns:a16="http://schemas.microsoft.com/office/drawing/2014/main" id="{8D100675-6869-4DE6-B8D8-F2A656CC514D}"/>
              </a:ext>
            </a:extLst>
          </p:cNvPr>
          <p:cNvSpPr>
            <a:spLocks noGrp="1"/>
          </p:cNvSpPr>
          <p:nvPr>
            <p:ph type="ftr" sz="quarter" idx="11"/>
          </p:nvPr>
        </p:nvSpPr>
        <p:spPr/>
        <p:txBody>
          <a:bodyPr/>
          <a:lstStyle/>
          <a:p>
            <a:endParaRPr lang="ar-SA"/>
          </a:p>
        </p:txBody>
      </p:sp>
      <p:sp>
        <p:nvSpPr>
          <p:cNvPr id="9" name="Slide Number Placeholder 8">
            <a:extLst>
              <a:ext uri="{FF2B5EF4-FFF2-40B4-BE49-F238E27FC236}">
                <a16:creationId xmlns:a16="http://schemas.microsoft.com/office/drawing/2014/main" id="{71A9CC44-A534-4B27-AC3B-19D46596FB91}"/>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238420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ED375-A286-4C55-9CC5-18B4718F0C62}"/>
              </a:ext>
            </a:extLst>
          </p:cNvPr>
          <p:cNvSpPr>
            <a:spLocks noGrp="1"/>
          </p:cNvSpPr>
          <p:nvPr>
            <p:ph type="title"/>
          </p:nvPr>
        </p:nvSpPr>
        <p:spPr/>
        <p:txBody>
          <a:bodyPr/>
          <a:lstStyle/>
          <a:p>
            <a:r>
              <a:rPr lang="en-US"/>
              <a:t>Click to edit Master title style</a:t>
            </a:r>
            <a:endParaRPr lang="ar-SA"/>
          </a:p>
        </p:txBody>
      </p:sp>
      <p:sp>
        <p:nvSpPr>
          <p:cNvPr id="3" name="Date Placeholder 2">
            <a:extLst>
              <a:ext uri="{FF2B5EF4-FFF2-40B4-BE49-F238E27FC236}">
                <a16:creationId xmlns:a16="http://schemas.microsoft.com/office/drawing/2014/main" id="{55543040-A45A-4F41-88A3-6E2D1EE4C593}"/>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4" name="Footer Placeholder 3">
            <a:extLst>
              <a:ext uri="{FF2B5EF4-FFF2-40B4-BE49-F238E27FC236}">
                <a16:creationId xmlns:a16="http://schemas.microsoft.com/office/drawing/2014/main" id="{E5B2231D-D66D-4631-A364-8232F1CB3F29}"/>
              </a:ext>
            </a:extLst>
          </p:cNvPr>
          <p:cNvSpPr>
            <a:spLocks noGrp="1"/>
          </p:cNvSpPr>
          <p:nvPr>
            <p:ph type="ftr" sz="quarter" idx="11"/>
          </p:nvPr>
        </p:nvSpPr>
        <p:spPr/>
        <p:txBody>
          <a:bodyPr/>
          <a:lstStyle/>
          <a:p>
            <a:endParaRPr lang="ar-SA"/>
          </a:p>
        </p:txBody>
      </p:sp>
      <p:sp>
        <p:nvSpPr>
          <p:cNvPr id="5" name="Slide Number Placeholder 4">
            <a:extLst>
              <a:ext uri="{FF2B5EF4-FFF2-40B4-BE49-F238E27FC236}">
                <a16:creationId xmlns:a16="http://schemas.microsoft.com/office/drawing/2014/main" id="{7EE1B685-3785-4B9A-80E5-BAFEF7F9D363}"/>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310579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4A1F01-2852-4497-9F0B-7EA76B031E11}"/>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3" name="Footer Placeholder 2">
            <a:extLst>
              <a:ext uri="{FF2B5EF4-FFF2-40B4-BE49-F238E27FC236}">
                <a16:creationId xmlns:a16="http://schemas.microsoft.com/office/drawing/2014/main" id="{42355477-4431-4943-A214-C0D37925C36E}"/>
              </a:ext>
            </a:extLst>
          </p:cNvPr>
          <p:cNvSpPr>
            <a:spLocks noGrp="1"/>
          </p:cNvSpPr>
          <p:nvPr>
            <p:ph type="ftr" sz="quarter" idx="11"/>
          </p:nvPr>
        </p:nvSpPr>
        <p:spPr/>
        <p:txBody>
          <a:bodyPr/>
          <a:lstStyle/>
          <a:p>
            <a:endParaRPr lang="ar-SA"/>
          </a:p>
        </p:txBody>
      </p:sp>
      <p:sp>
        <p:nvSpPr>
          <p:cNvPr id="4" name="Slide Number Placeholder 3">
            <a:extLst>
              <a:ext uri="{FF2B5EF4-FFF2-40B4-BE49-F238E27FC236}">
                <a16:creationId xmlns:a16="http://schemas.microsoft.com/office/drawing/2014/main" id="{88E3DE1B-9AD3-43A2-AE09-87FC46DD5B69}"/>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163915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138B4-268B-44B8-9146-85C4F4C047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a:extLst>
              <a:ext uri="{FF2B5EF4-FFF2-40B4-BE49-F238E27FC236}">
                <a16:creationId xmlns:a16="http://schemas.microsoft.com/office/drawing/2014/main" id="{499331D6-A97D-40C3-BDF8-1D823865F8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a:extLst>
              <a:ext uri="{FF2B5EF4-FFF2-40B4-BE49-F238E27FC236}">
                <a16:creationId xmlns:a16="http://schemas.microsoft.com/office/drawing/2014/main" id="{2BA89587-C202-4A89-B4DE-C2E494050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102148-6831-4D0C-BF0B-24431A7EA38A}"/>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6" name="Footer Placeholder 5">
            <a:extLst>
              <a:ext uri="{FF2B5EF4-FFF2-40B4-BE49-F238E27FC236}">
                <a16:creationId xmlns:a16="http://schemas.microsoft.com/office/drawing/2014/main" id="{4F8A4C56-6A7D-42A5-B1D4-A6955536E990}"/>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078BB529-2F58-4DE9-9948-FB1670E5A7BF}"/>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22728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10F4-4771-454E-BDEF-1E3DA6F26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a:extLst>
              <a:ext uri="{FF2B5EF4-FFF2-40B4-BE49-F238E27FC236}">
                <a16:creationId xmlns:a16="http://schemas.microsoft.com/office/drawing/2014/main" id="{A41DBE60-9169-436C-AD63-AE7430F92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a:extLst>
              <a:ext uri="{FF2B5EF4-FFF2-40B4-BE49-F238E27FC236}">
                <a16:creationId xmlns:a16="http://schemas.microsoft.com/office/drawing/2014/main" id="{2C1E5EDC-A05F-4786-AC9C-DFBCF2107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1A8329-9FC2-4732-AAD2-EC2C8992534C}"/>
              </a:ext>
            </a:extLst>
          </p:cNvPr>
          <p:cNvSpPr>
            <a:spLocks noGrp="1"/>
          </p:cNvSpPr>
          <p:nvPr>
            <p:ph type="dt" sz="half" idx="10"/>
          </p:nvPr>
        </p:nvSpPr>
        <p:spPr/>
        <p:txBody>
          <a:bodyPr/>
          <a:lstStyle/>
          <a:p>
            <a:fld id="{0FE535C1-1340-499E-B2D0-C3C33461ED58}" type="datetimeFigureOut">
              <a:rPr lang="ar-SA" smtClean="0"/>
              <a:t>1 رجب، 1440</a:t>
            </a:fld>
            <a:endParaRPr lang="ar-SA"/>
          </a:p>
        </p:txBody>
      </p:sp>
      <p:sp>
        <p:nvSpPr>
          <p:cNvPr id="6" name="Footer Placeholder 5">
            <a:extLst>
              <a:ext uri="{FF2B5EF4-FFF2-40B4-BE49-F238E27FC236}">
                <a16:creationId xmlns:a16="http://schemas.microsoft.com/office/drawing/2014/main" id="{1D013847-7B9C-4B50-AAED-74A83DB978F0}"/>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FF6D8D60-1338-4571-AF97-93B08AAAD5E7}"/>
              </a:ext>
            </a:extLst>
          </p:cNvPr>
          <p:cNvSpPr>
            <a:spLocks noGrp="1"/>
          </p:cNvSpPr>
          <p:nvPr>
            <p:ph type="sldNum" sz="quarter" idx="12"/>
          </p:nvPr>
        </p:nvSpPr>
        <p:spPr/>
        <p:txBody>
          <a:bodyPr/>
          <a:lstStyle/>
          <a:p>
            <a:fld id="{D3F71FDB-0AE1-46DE-BAA5-AC156A9E8632}" type="slidenum">
              <a:rPr lang="ar-SA" smtClean="0"/>
              <a:t>‹#›</a:t>
            </a:fld>
            <a:endParaRPr lang="ar-SA"/>
          </a:p>
        </p:txBody>
      </p:sp>
    </p:spTree>
    <p:extLst>
      <p:ext uri="{BB962C8B-B14F-4D97-AF65-F5344CB8AC3E}">
        <p14:creationId xmlns:p14="http://schemas.microsoft.com/office/powerpoint/2010/main" val="362204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27AF2-DD4B-4F09-A15B-D86842CA19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A"/>
          </a:p>
        </p:txBody>
      </p:sp>
      <p:sp>
        <p:nvSpPr>
          <p:cNvPr id="3" name="Text Placeholder 2">
            <a:extLst>
              <a:ext uri="{FF2B5EF4-FFF2-40B4-BE49-F238E27FC236}">
                <a16:creationId xmlns:a16="http://schemas.microsoft.com/office/drawing/2014/main" id="{5F8CEC45-6684-4DA0-9423-48D0828561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CEDC7179-59EF-4DAA-9A6E-2047C3D5CD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535C1-1340-499E-B2D0-C3C33461ED58}" type="datetimeFigureOut">
              <a:rPr lang="ar-SA" smtClean="0"/>
              <a:t>1 رجب، 1440</a:t>
            </a:fld>
            <a:endParaRPr lang="ar-SA"/>
          </a:p>
        </p:txBody>
      </p:sp>
      <p:sp>
        <p:nvSpPr>
          <p:cNvPr id="5" name="Footer Placeholder 4">
            <a:extLst>
              <a:ext uri="{FF2B5EF4-FFF2-40B4-BE49-F238E27FC236}">
                <a16:creationId xmlns:a16="http://schemas.microsoft.com/office/drawing/2014/main" id="{E60AB8EF-205A-42AE-AEBA-C52965240E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a:extLst>
              <a:ext uri="{FF2B5EF4-FFF2-40B4-BE49-F238E27FC236}">
                <a16:creationId xmlns:a16="http://schemas.microsoft.com/office/drawing/2014/main" id="{BEBB9394-0B38-486D-840A-81D747A760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71FDB-0AE1-46DE-BAA5-AC156A9E8632}" type="slidenum">
              <a:rPr lang="ar-SA" smtClean="0"/>
              <a:t>‹#›</a:t>
            </a:fld>
            <a:endParaRPr lang="ar-SA"/>
          </a:p>
        </p:txBody>
      </p:sp>
    </p:spTree>
    <p:extLst>
      <p:ext uri="{BB962C8B-B14F-4D97-AF65-F5344CB8AC3E}">
        <p14:creationId xmlns:p14="http://schemas.microsoft.com/office/powerpoint/2010/main" val="133326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Liver" TargetMode="External"/><Relationship Id="rId2" Type="http://schemas.openxmlformats.org/officeDocument/2006/relationships/hyperlink" Target="https://en.wikipedia.org/wiki/Large_intestine" TargetMode="External"/><Relationship Id="rId1" Type="http://schemas.openxmlformats.org/officeDocument/2006/relationships/slideLayout" Target="../slideLayouts/slideLayout7.xml"/><Relationship Id="rId5" Type="http://schemas.openxmlformats.org/officeDocument/2006/relationships/hyperlink" Target="https://en.wikipedia.org/wiki/Lung" TargetMode="External"/><Relationship Id="rId4" Type="http://schemas.openxmlformats.org/officeDocument/2006/relationships/hyperlink" Target="https://en.wikipedia.org/wiki/Hear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alarabiya.net/ar/saudi-today/2016/04/05/%D9%88%D8%A7%D9%84%D8%AF-%D8%A7%D9%84%D8%B7%D9%81%D9%84-%D8%A7%D9%84%D9%85%D8%AA%D9%88%D9%81%D9%8A-%D9%81%D9%8A-%D8%A8%D8%A7%D8%B5-%D8%A3%D8%AE%D8%B0%D9%88%D8%A7-%D9%82%D8%B7%D8%B9%D8%A9-%D9%85%D9%86-%D9%82%D9%84%D8%A8%D9%8A.html" TargetMode="External"/><Relationship Id="rId2" Type="http://schemas.openxmlformats.org/officeDocument/2006/relationships/hyperlink" Target="https://www.dailymail.co.uk/news/article-4280648/SUV-Biggie-Smalls-shot-dead-goes-sale-1-5m.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16"/>
          <p:cNvSpPr txBox="1">
            <a:spLocks noGrp="1"/>
          </p:cNvSpPr>
          <p:nvPr>
            <p:ph type="body" idx="1"/>
          </p:nvPr>
        </p:nvSpPr>
        <p:spPr>
          <a:xfrm>
            <a:off x="594919" y="909794"/>
            <a:ext cx="10515600" cy="5038412"/>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1"/>
              </a:buClr>
              <a:buSzPts val="3200"/>
              <a:buNone/>
            </a:pPr>
            <a:r>
              <a:rPr lang="en-US" sz="3200" b="0" i="0" u="none" strike="noStrike" cap="none" dirty="0">
                <a:solidFill>
                  <a:schemeClr val="dk1"/>
                </a:solidFill>
                <a:ea typeface="Calibri"/>
                <a:cs typeface="Calibri"/>
                <a:sym typeface="Calibri"/>
              </a:rPr>
              <a:t>King Saud University – College of medicine. </a:t>
            </a:r>
            <a:endParaRPr sz="3200" dirty="0"/>
          </a:p>
          <a:p>
            <a:pPr marL="0" lvl="0" indent="0" algn="ctr">
              <a:lnSpc>
                <a:spcPct val="150000"/>
              </a:lnSpc>
              <a:buClr>
                <a:schemeClr val="dk1"/>
              </a:buClr>
              <a:buSzPts val="3200"/>
              <a:buNone/>
            </a:pPr>
            <a:r>
              <a:rPr lang="en-US" sz="3200" dirty="0">
                <a:solidFill>
                  <a:schemeClr val="dk1"/>
                </a:solidFill>
                <a:ea typeface="Calibri"/>
                <a:cs typeface="Calibri"/>
                <a:sym typeface="Calibri"/>
              </a:rPr>
              <a:t>Forensic Medicine and Forensic Toxicology-FORM 321 </a:t>
            </a:r>
          </a:p>
          <a:p>
            <a:pPr marL="0" lvl="0" indent="0" algn="ctr">
              <a:lnSpc>
                <a:spcPct val="150000"/>
              </a:lnSpc>
              <a:buClr>
                <a:schemeClr val="dk1"/>
              </a:buClr>
              <a:buSzPts val="3200"/>
              <a:buNone/>
            </a:pPr>
            <a:r>
              <a:rPr lang="en-US" sz="3200" dirty="0">
                <a:solidFill>
                  <a:schemeClr val="dk1"/>
                </a:solidFill>
                <a:ea typeface="Calibri"/>
                <a:cs typeface="Calibri"/>
                <a:sym typeface="Calibri"/>
              </a:rPr>
              <a:t>March 7, 2019</a:t>
            </a:r>
          </a:p>
          <a:p>
            <a:pPr marL="0" lvl="0" indent="0" algn="ctr">
              <a:lnSpc>
                <a:spcPct val="150000"/>
              </a:lnSpc>
              <a:buClr>
                <a:schemeClr val="dk1"/>
              </a:buClr>
              <a:buSzPts val="3200"/>
              <a:buNone/>
            </a:pPr>
            <a:r>
              <a:rPr lang="en-US" sz="3200" dirty="0">
                <a:solidFill>
                  <a:schemeClr val="dk1"/>
                </a:solidFill>
                <a:ea typeface="Calibri"/>
                <a:cs typeface="Calibri"/>
                <a:sym typeface="Calibri"/>
              </a:rPr>
              <a:t>Dr. </a:t>
            </a:r>
            <a:r>
              <a:rPr lang="en-US" sz="3200" dirty="0" err="1">
                <a:solidFill>
                  <a:schemeClr val="dk1"/>
                </a:solidFill>
                <a:ea typeface="Calibri"/>
                <a:cs typeface="Calibri"/>
                <a:sym typeface="Calibri"/>
              </a:rPr>
              <a:t>Khaldoon</a:t>
            </a:r>
            <a:r>
              <a:rPr lang="en-US" sz="3200" dirty="0">
                <a:solidFill>
                  <a:schemeClr val="dk1"/>
                </a:solidFill>
                <a:ea typeface="Calibri"/>
                <a:cs typeface="Calibri"/>
                <a:sym typeface="Calibri"/>
              </a:rPr>
              <a:t> </a:t>
            </a:r>
            <a:r>
              <a:rPr lang="en-US" sz="3200" dirty="0" err="1">
                <a:solidFill>
                  <a:schemeClr val="dk1"/>
                </a:solidFill>
                <a:ea typeface="Calibri"/>
                <a:cs typeface="Calibri"/>
                <a:sym typeface="Calibri"/>
              </a:rPr>
              <a:t>Aljerian</a:t>
            </a:r>
            <a:endParaRPr sz="3200" dirty="0"/>
          </a:p>
          <a:p>
            <a:pPr marL="0" marR="0" lvl="0" indent="0" algn="ctr" rtl="0">
              <a:lnSpc>
                <a:spcPct val="150000"/>
              </a:lnSpc>
              <a:spcBef>
                <a:spcPts val="1000"/>
              </a:spcBef>
              <a:spcAft>
                <a:spcPts val="0"/>
              </a:spcAft>
              <a:buClr>
                <a:schemeClr val="dk1"/>
              </a:buClr>
              <a:buSzPts val="3200"/>
              <a:buNone/>
            </a:pPr>
            <a:r>
              <a:rPr lang="en-US" sz="3200" b="0" i="0" u="none" strike="noStrike" cap="none" dirty="0">
                <a:solidFill>
                  <a:schemeClr val="dk1"/>
                </a:solidFill>
                <a:ea typeface="Calibri"/>
                <a:cs typeface="Calibri"/>
                <a:sym typeface="Calibri"/>
              </a:rPr>
              <a:t>Group 1</a:t>
            </a:r>
            <a:endParaRPr sz="3200" dirty="0"/>
          </a:p>
          <a:p>
            <a:pPr marL="0" marR="0" lvl="0" indent="0" algn="ctr" rtl="0">
              <a:lnSpc>
                <a:spcPct val="150000"/>
              </a:lnSpc>
              <a:spcBef>
                <a:spcPts val="1000"/>
              </a:spcBef>
              <a:spcAft>
                <a:spcPts val="0"/>
              </a:spcAft>
              <a:buClr>
                <a:schemeClr val="dk1"/>
              </a:buClr>
              <a:buSzPts val="3200"/>
              <a:buNone/>
            </a:pPr>
            <a:r>
              <a:rPr lang="en-US" sz="3200" b="0" i="0" u="none" strike="noStrike" cap="none" dirty="0">
                <a:solidFill>
                  <a:schemeClr val="dk1"/>
                </a:solidFill>
                <a:ea typeface="Calibri"/>
                <a:cs typeface="Calibri"/>
                <a:sym typeface="Calibri"/>
              </a:rPr>
              <a:t>Presenter: </a:t>
            </a:r>
            <a:r>
              <a:rPr lang="en-US" sz="3200" b="0" i="0" u="none" strike="noStrike" cap="none" dirty="0" err="1">
                <a:solidFill>
                  <a:schemeClr val="dk1"/>
                </a:solidFill>
                <a:ea typeface="Calibri"/>
                <a:cs typeface="Calibri"/>
                <a:sym typeface="Calibri"/>
              </a:rPr>
              <a:t>Abdulaziz</a:t>
            </a:r>
            <a:r>
              <a:rPr lang="en-US" sz="3200" b="0" i="0" u="none" strike="noStrike" cap="none" dirty="0">
                <a:solidFill>
                  <a:schemeClr val="dk1"/>
                </a:solidFill>
                <a:ea typeface="Calibri"/>
                <a:cs typeface="Calibri"/>
                <a:sym typeface="Calibri"/>
              </a:rPr>
              <a:t> </a:t>
            </a:r>
            <a:r>
              <a:rPr lang="en-US" sz="3200" b="0" i="0" u="none" strike="noStrike" cap="none" dirty="0" err="1">
                <a:solidFill>
                  <a:schemeClr val="dk1"/>
                </a:solidFill>
                <a:ea typeface="Calibri"/>
                <a:cs typeface="Calibri"/>
                <a:sym typeface="Calibri"/>
              </a:rPr>
              <a:t>Alangari</a:t>
            </a:r>
            <a:endParaRPr sz="3200" b="0" i="0" u="none" strike="noStrike" cap="none" dirty="0">
              <a:solidFill>
                <a:schemeClr val="dk1"/>
              </a:solidFill>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5407364-D5D8-7E4D-B13D-B89E607DA8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1840584"/>
            <a:ext cx="5294716" cy="3176829"/>
          </a:xfrm>
          <a:prstGeom prst="rect">
            <a:avLst/>
          </a:prstGeom>
        </p:spPr>
      </p:pic>
      <p:cxnSp>
        <p:nvCxnSpPr>
          <p:cNvPr id="16" name="Straight Connector 15">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9F4B9F9-9239-3A49-9324-545B512D2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3817" y="1443482"/>
            <a:ext cx="5294715" cy="3971036"/>
          </a:xfrm>
          <a:prstGeom prst="rect">
            <a:avLst/>
          </a:prstGeom>
        </p:spPr>
      </p:pic>
    </p:spTree>
    <p:extLst>
      <p:ext uri="{BB962C8B-B14F-4D97-AF65-F5344CB8AC3E}">
        <p14:creationId xmlns:p14="http://schemas.microsoft.com/office/powerpoint/2010/main" val="407460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A03962-A751-408C-A7B7-0E88193FC825}"/>
              </a:ext>
            </a:extLst>
          </p:cNvPr>
          <p:cNvSpPr txBox="1"/>
          <p:nvPr/>
        </p:nvSpPr>
        <p:spPr>
          <a:xfrm>
            <a:off x="419450" y="258832"/>
            <a:ext cx="3926047" cy="584775"/>
          </a:xfrm>
          <a:prstGeom prst="rect">
            <a:avLst/>
          </a:prstGeom>
          <a:noFill/>
        </p:spPr>
        <p:txBody>
          <a:bodyPr wrap="square" rtlCol="1">
            <a:spAutoFit/>
          </a:bodyPr>
          <a:lstStyle/>
          <a:p>
            <a:r>
              <a:rPr lang="en-US" sz="3200" dirty="0"/>
              <a:t>Case Scenario: </a:t>
            </a:r>
            <a:endParaRPr lang="ar-SA" sz="3200" dirty="0"/>
          </a:p>
        </p:txBody>
      </p:sp>
      <p:sp>
        <p:nvSpPr>
          <p:cNvPr id="3" name="TextBox 2">
            <a:extLst>
              <a:ext uri="{FF2B5EF4-FFF2-40B4-BE49-F238E27FC236}">
                <a16:creationId xmlns:a16="http://schemas.microsoft.com/office/drawing/2014/main" id="{EC54FAF7-33D9-4100-B122-818A99CCD2BD}"/>
              </a:ext>
            </a:extLst>
          </p:cNvPr>
          <p:cNvSpPr txBox="1"/>
          <p:nvPr/>
        </p:nvSpPr>
        <p:spPr>
          <a:xfrm>
            <a:off x="668409" y="1012419"/>
            <a:ext cx="10268125" cy="5262979"/>
          </a:xfrm>
          <a:prstGeom prst="rect">
            <a:avLst/>
          </a:prstGeom>
          <a:noFill/>
        </p:spPr>
        <p:txBody>
          <a:bodyPr wrap="square" rtlCol="1">
            <a:spAutoFit/>
          </a:bodyPr>
          <a:lstStyle/>
          <a:p>
            <a:r>
              <a:rPr lang="en-US" sz="2400" dirty="0"/>
              <a:t>On march 9, 1997 at the Peterson auto museum in Los Angeles, California, Christopher Wallace (also known as Biggie Smalls) left the museum at 1 in the morning with 4 friends. Biggie’s car was stopped at a stop light by a black Chevy which fired at Biggie, hitting him 4 times. of the four people in the car, Biggie was only hit. Biggie was rushed into the hospital where doctors performed an emergency thoracotomy but he was pronounced dead at 1:15 a.m.</a:t>
            </a:r>
          </a:p>
          <a:p>
            <a:r>
              <a:rPr lang="en-US" sz="2400" dirty="0"/>
              <a:t> </a:t>
            </a:r>
          </a:p>
          <a:p>
            <a:r>
              <a:rPr lang="en-US" sz="2400" dirty="0"/>
              <a:t>Fifteen years later, his autopsy report was released. According to the report, three of the four shots were not fatal. The fourth bullet was fatal, entering through his right hip and striking several vital organs, including his </a:t>
            </a:r>
            <a:r>
              <a:rPr lang="en-US" sz="2400" dirty="0">
                <a:hlinkClick r:id="rId2" tooltip="Large intestine">
                  <a:extLst>
                    <a:ext uri="{A12FA001-AC4F-418D-AE19-62706E023703}">
                      <ahyp:hlinkClr xmlns:ahyp="http://schemas.microsoft.com/office/drawing/2018/hyperlinkcolor" val="tx"/>
                    </a:ext>
                  </a:extLst>
                </a:hlinkClick>
              </a:rPr>
              <a:t>colon</a:t>
            </a:r>
            <a:r>
              <a:rPr lang="en-US" sz="2400" dirty="0"/>
              <a:t>, </a:t>
            </a:r>
            <a:r>
              <a:rPr lang="en-US" sz="2400" dirty="0">
                <a:hlinkClick r:id="rId3" tooltip="Liver">
                  <a:extLst>
                    <a:ext uri="{A12FA001-AC4F-418D-AE19-62706E023703}">
                      <ahyp:hlinkClr xmlns:ahyp="http://schemas.microsoft.com/office/drawing/2018/hyperlinkcolor" val="tx"/>
                    </a:ext>
                  </a:extLst>
                </a:hlinkClick>
              </a:rPr>
              <a:t>liver</a:t>
            </a:r>
            <a:r>
              <a:rPr lang="en-US" sz="2400" dirty="0"/>
              <a:t>, </a:t>
            </a:r>
            <a:r>
              <a:rPr lang="en-US" sz="2400" dirty="0">
                <a:hlinkClick r:id="rId4" tooltip="Heart">
                  <a:extLst>
                    <a:ext uri="{A12FA001-AC4F-418D-AE19-62706E023703}">
                      <ahyp:hlinkClr xmlns:ahyp="http://schemas.microsoft.com/office/drawing/2018/hyperlinkcolor" val="tx"/>
                    </a:ext>
                  </a:extLst>
                </a:hlinkClick>
              </a:rPr>
              <a:t>heart</a:t>
            </a:r>
            <a:r>
              <a:rPr lang="en-US" sz="2400" dirty="0"/>
              <a:t>, and the upper lobe of his left </a:t>
            </a:r>
            <a:r>
              <a:rPr lang="en-US" sz="2400" dirty="0">
                <a:hlinkClick r:id="rId5" tooltip="Lung">
                  <a:extLst>
                    <a:ext uri="{A12FA001-AC4F-418D-AE19-62706E023703}">
                      <ahyp:hlinkClr xmlns:ahyp="http://schemas.microsoft.com/office/drawing/2018/hyperlinkcolor" val="tx"/>
                    </a:ext>
                  </a:extLst>
                </a:hlinkClick>
              </a:rPr>
              <a:t>lung</a:t>
            </a:r>
            <a:r>
              <a:rPr lang="en-US" sz="2400" dirty="0"/>
              <a:t>, before stopping in his left shoulder area.</a:t>
            </a:r>
          </a:p>
          <a:p>
            <a:endParaRPr lang="en-US" sz="2400" dirty="0"/>
          </a:p>
          <a:p>
            <a:pPr algn="ctr"/>
            <a:r>
              <a:rPr lang="en-US" sz="2400" dirty="0"/>
              <a:t> </a:t>
            </a:r>
            <a:endParaRPr lang="ar-SA" sz="2400" dirty="0"/>
          </a:p>
        </p:txBody>
      </p:sp>
    </p:spTree>
    <p:extLst>
      <p:ext uri="{BB962C8B-B14F-4D97-AF65-F5344CB8AC3E}">
        <p14:creationId xmlns:p14="http://schemas.microsoft.com/office/powerpoint/2010/main" val="212148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885EF5-C03F-4596-88AC-EAD0869D3C67}"/>
              </a:ext>
            </a:extLst>
          </p:cNvPr>
          <p:cNvSpPr txBox="1"/>
          <p:nvPr/>
        </p:nvSpPr>
        <p:spPr>
          <a:xfrm>
            <a:off x="738231" y="1659285"/>
            <a:ext cx="11797717" cy="2062103"/>
          </a:xfrm>
          <a:prstGeom prst="rect">
            <a:avLst/>
          </a:prstGeom>
          <a:noFill/>
        </p:spPr>
        <p:txBody>
          <a:bodyPr wrap="square" rtlCol="1">
            <a:spAutoFit/>
          </a:bodyPr>
          <a:lstStyle/>
          <a:p>
            <a:pPr marL="457200" indent="-457200">
              <a:lnSpc>
                <a:spcPct val="150000"/>
              </a:lnSpc>
              <a:buFont typeface="Arial" panose="020B0604020202020204" pitchFamily="34" charset="0"/>
              <a:buChar char="•"/>
            </a:pPr>
            <a:r>
              <a:rPr lang="en-US" sz="3200" dirty="0"/>
              <a:t>What  is the cause of death?</a:t>
            </a:r>
          </a:p>
          <a:p>
            <a:pPr marL="457200" indent="-457200">
              <a:lnSpc>
                <a:spcPct val="150000"/>
              </a:lnSpc>
              <a:buFont typeface="Arial" panose="020B0604020202020204" pitchFamily="34" charset="0"/>
              <a:buChar char="•"/>
            </a:pPr>
            <a:r>
              <a:rPr lang="en-US" sz="3200" dirty="0">
                <a:solidFill>
                  <a:srgbClr val="222222"/>
                </a:solidFill>
                <a:ea typeface="Arial"/>
                <a:cs typeface="Arial"/>
                <a:sym typeface="Arial"/>
              </a:rPr>
              <a:t>What is the manner of death? </a:t>
            </a:r>
          </a:p>
          <a:p>
            <a:endParaRPr lang="en-US" sz="3200" dirty="0"/>
          </a:p>
        </p:txBody>
      </p:sp>
      <p:sp>
        <p:nvSpPr>
          <p:cNvPr id="3" name="TextBox 2">
            <a:extLst>
              <a:ext uri="{FF2B5EF4-FFF2-40B4-BE49-F238E27FC236}">
                <a16:creationId xmlns:a16="http://schemas.microsoft.com/office/drawing/2014/main" id="{E6DE5876-2EE8-4340-A4E7-D95972B03775}"/>
              </a:ext>
            </a:extLst>
          </p:cNvPr>
          <p:cNvSpPr txBox="1"/>
          <p:nvPr/>
        </p:nvSpPr>
        <p:spPr>
          <a:xfrm>
            <a:off x="436228" y="653114"/>
            <a:ext cx="3926047" cy="584775"/>
          </a:xfrm>
          <a:prstGeom prst="rect">
            <a:avLst/>
          </a:prstGeom>
          <a:noFill/>
        </p:spPr>
        <p:txBody>
          <a:bodyPr wrap="square" rtlCol="1">
            <a:spAutoFit/>
          </a:bodyPr>
          <a:lstStyle/>
          <a:p>
            <a:r>
              <a:rPr lang="en-US" sz="3200" dirty="0">
                <a:solidFill>
                  <a:srgbClr val="222222"/>
                </a:solidFill>
                <a:ea typeface="Calibri"/>
                <a:cs typeface="Calibri"/>
                <a:sym typeface="Calibri"/>
              </a:rPr>
              <a:t>Discussion:</a:t>
            </a:r>
            <a:endParaRPr lang="ar-SA" sz="3200" dirty="0"/>
          </a:p>
        </p:txBody>
      </p:sp>
    </p:spTree>
    <p:extLst>
      <p:ext uri="{BB962C8B-B14F-4D97-AF65-F5344CB8AC3E}">
        <p14:creationId xmlns:p14="http://schemas.microsoft.com/office/powerpoint/2010/main" val="329829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5A8EEF-8C73-4BC9-A0B2-331B612E618C}"/>
              </a:ext>
            </a:extLst>
          </p:cNvPr>
          <p:cNvSpPr/>
          <p:nvPr/>
        </p:nvSpPr>
        <p:spPr>
          <a:xfrm>
            <a:off x="425925" y="707130"/>
            <a:ext cx="2123530" cy="584775"/>
          </a:xfrm>
          <a:prstGeom prst="rect">
            <a:avLst/>
          </a:prstGeom>
        </p:spPr>
        <p:txBody>
          <a:bodyPr wrap="none">
            <a:spAutoFit/>
          </a:bodyPr>
          <a:lstStyle/>
          <a:p>
            <a:r>
              <a:rPr lang="en-US" sz="3200" dirty="0">
                <a:solidFill>
                  <a:schemeClr val="dk1"/>
                </a:solidFill>
                <a:ea typeface="Calibri"/>
                <a:cs typeface="Calibri"/>
                <a:sym typeface="Calibri"/>
              </a:rPr>
              <a:t>References:</a:t>
            </a:r>
            <a:endParaRPr lang="ar-SA" sz="3200" dirty="0"/>
          </a:p>
        </p:txBody>
      </p:sp>
      <p:sp>
        <p:nvSpPr>
          <p:cNvPr id="3" name="TextBox 2">
            <a:extLst>
              <a:ext uri="{FF2B5EF4-FFF2-40B4-BE49-F238E27FC236}">
                <a16:creationId xmlns:a16="http://schemas.microsoft.com/office/drawing/2014/main" id="{5B1D6EDC-EFAB-4616-82B2-8A2677E16C9A}"/>
              </a:ext>
            </a:extLst>
          </p:cNvPr>
          <p:cNvSpPr txBox="1"/>
          <p:nvPr/>
        </p:nvSpPr>
        <p:spPr>
          <a:xfrm>
            <a:off x="655631" y="1620151"/>
            <a:ext cx="10083567" cy="3046988"/>
          </a:xfrm>
          <a:prstGeom prst="rect">
            <a:avLst/>
          </a:prstGeom>
          <a:noFill/>
        </p:spPr>
        <p:txBody>
          <a:bodyPr wrap="square" rtlCol="1">
            <a:spAutoFit/>
          </a:bodyPr>
          <a:lstStyle/>
          <a:p>
            <a:pPr marL="285750" indent="-285750">
              <a:buFont typeface="Arial" panose="020B0604020202020204" pitchFamily="34" charset="0"/>
              <a:buChar char="•"/>
            </a:pPr>
            <a:r>
              <a:rPr lang="en-US" sz="3200" dirty="0">
                <a:hlinkClick r:id="rId2"/>
              </a:rPr>
              <a:t>https://www.dailymail.co.uk/news/article-4280648/SUV-Biggie-Smalls-shot-dead-goes-sale-1-5m.html</a:t>
            </a:r>
            <a:endParaRPr lang="en-US" sz="3200" dirty="0">
              <a:hlinkClick r:id="rId3"/>
            </a:endParaRPr>
          </a:p>
          <a:p>
            <a:pPr marL="285750" indent="-285750">
              <a:buFont typeface="Arial" panose="020B0604020202020204" pitchFamily="34" charset="0"/>
              <a:buChar char="•"/>
            </a:pPr>
            <a:endParaRPr lang="en-US" sz="3200" dirty="0">
              <a:hlinkClick r:id="rId3"/>
            </a:endParaRPr>
          </a:p>
          <a:p>
            <a:pPr marL="285750" indent="-285750">
              <a:buFont typeface="Arial" panose="020B0604020202020204" pitchFamily="34" charset="0"/>
              <a:buChar char="•"/>
            </a:pPr>
            <a:r>
              <a:rPr lang="en-US" sz="3200" dirty="0">
                <a:hlinkClick r:id="rId3"/>
              </a:rPr>
              <a:t>https://en.wikipedia.org/wiki/Murder_of_the_Notorious_B.I.G.</a:t>
            </a:r>
          </a:p>
          <a:p>
            <a:r>
              <a:rPr lang="en-US" sz="3200" dirty="0">
                <a:hlinkClick r:id="rId3"/>
              </a:rPr>
              <a:t> </a:t>
            </a:r>
            <a:endParaRPr lang="ar-SA" sz="3200" dirty="0"/>
          </a:p>
        </p:txBody>
      </p:sp>
    </p:spTree>
    <p:extLst>
      <p:ext uri="{BB962C8B-B14F-4D97-AF65-F5344CB8AC3E}">
        <p14:creationId xmlns:p14="http://schemas.microsoft.com/office/powerpoint/2010/main" val="729050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136</Words>
  <Application>Microsoft Macintosh PowerPoint</Application>
  <PresentationFormat>Widescreen</PresentationFormat>
  <Paragraphs>20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روان الوادعي</dc:creator>
  <cp:lastModifiedBy>Microsoft Office User</cp:lastModifiedBy>
  <cp:revision>14</cp:revision>
  <dcterms:created xsi:type="dcterms:W3CDTF">2019-03-02T14:44:22Z</dcterms:created>
  <dcterms:modified xsi:type="dcterms:W3CDTF">2019-03-06T18:02:39Z</dcterms:modified>
</cp:coreProperties>
</file>