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4BD"/>
    <a:srgbClr val="5B7F9E"/>
    <a:srgbClr val="6D97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981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7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96EE5-62D1-4874-909F-BE37DA5FCAF5}" type="datetimeFigureOut">
              <a:rPr lang="en-US" smtClean="0"/>
              <a:t>2/21/19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84D12-9507-4708-AFB2-1AE1C16DA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31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84D12-9507-4708-AFB2-1AE1C16DA6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84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smtClean="0"/>
              <a:t>2/21/19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2/21/19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2/21/19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7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08294" y="1585583"/>
            <a:ext cx="7276800" cy="4524315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/>
              <a:t>King Saud University – College of Medicine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Forensic Medicine         21/Feb/2019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Dr. </a:t>
            </a:r>
            <a:r>
              <a:rPr lang="en-US" sz="3200" dirty="0" err="1"/>
              <a:t>Khaldoon</a:t>
            </a:r>
            <a:r>
              <a:rPr lang="en-US" sz="3200" dirty="0"/>
              <a:t> </a:t>
            </a:r>
            <a:r>
              <a:rPr lang="en-US" sz="3200" dirty="0" err="1"/>
              <a:t>AlJerian</a:t>
            </a:r>
            <a:endParaRPr lang="en-US" sz="3200" dirty="0"/>
          </a:p>
          <a:p>
            <a:pPr>
              <a:lnSpc>
                <a:spcPct val="150000"/>
              </a:lnSpc>
            </a:pPr>
            <a:r>
              <a:rPr lang="en-US" sz="3200" dirty="0"/>
              <a:t>Group B1</a:t>
            </a:r>
          </a:p>
          <a:p>
            <a:pPr>
              <a:lnSpc>
                <a:spcPct val="150000"/>
              </a:lnSpc>
            </a:pPr>
            <a:r>
              <a:rPr lang="en-US" sz="3200" dirty="0"/>
              <a:t>Presenter: </a:t>
            </a:r>
            <a:r>
              <a:rPr lang="en-US" sz="3200" dirty="0" err="1"/>
              <a:t>Moaid</a:t>
            </a:r>
            <a:r>
              <a:rPr lang="en-US" sz="3200" dirty="0"/>
              <a:t> Adel </a:t>
            </a:r>
            <a:r>
              <a:rPr lang="en-US" sz="3200" dirty="0" err="1"/>
              <a:t>Alyousef</a:t>
            </a:r>
            <a:r>
              <a:rPr lang="en-US" sz="3200" dirty="0"/>
              <a:t> </a:t>
            </a:r>
          </a:p>
          <a:p>
            <a:pPr>
              <a:lnSpc>
                <a:spcPct val="150000"/>
              </a:lnSpc>
            </a:pP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74" y="403923"/>
            <a:ext cx="2136411" cy="820738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 rot="16200000">
            <a:off x="-3162138" y="3151853"/>
            <a:ext cx="6863789" cy="548507"/>
          </a:xfrm>
          <a:prstGeom prst="rect">
            <a:avLst/>
          </a:prstGeom>
          <a:solidFill>
            <a:srgbClr val="0084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13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1575" y="0"/>
            <a:ext cx="12192000" cy="163237"/>
          </a:xfrm>
          <a:prstGeom prst="rect">
            <a:avLst/>
          </a:prstGeom>
          <a:solidFill>
            <a:srgbClr val="0084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11576" y="6694763"/>
            <a:ext cx="12192000" cy="163237"/>
          </a:xfrm>
          <a:prstGeom prst="rect">
            <a:avLst/>
          </a:prstGeom>
          <a:solidFill>
            <a:srgbClr val="0084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839" y="2489085"/>
            <a:ext cx="4698843" cy="245489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C169E4B-C5AB-4953-A7DB-BB95F5757CFE}"/>
              </a:ext>
            </a:extLst>
          </p:cNvPr>
          <p:cNvSpPr txBox="1"/>
          <p:nvPr/>
        </p:nvSpPr>
        <p:spPr>
          <a:xfrm>
            <a:off x="-313899" y="1390800"/>
            <a:ext cx="12505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Mr. </a:t>
            </a:r>
            <a:r>
              <a:rPr lang="en-GB" sz="2800" b="1" dirty="0" err="1"/>
              <a:t>Theeb</a:t>
            </a:r>
            <a:r>
              <a:rPr lang="en-GB" sz="2800" b="1" dirty="0"/>
              <a:t> </a:t>
            </a:r>
            <a:r>
              <a:rPr lang="en-GB" sz="2800" b="1" dirty="0" err="1"/>
              <a:t>alyami</a:t>
            </a:r>
            <a:r>
              <a:rPr lang="en-GB" sz="2800" b="1" dirty="0"/>
              <a:t> 27 and Mr. </a:t>
            </a:r>
            <a:r>
              <a:rPr lang="en-GB" sz="2800" b="1" dirty="0" err="1"/>
              <a:t>Jaser</a:t>
            </a:r>
            <a:r>
              <a:rPr lang="en-GB" sz="2800" b="1" dirty="0"/>
              <a:t> </a:t>
            </a:r>
            <a:r>
              <a:rPr lang="en-GB" sz="2800" b="1" dirty="0" err="1"/>
              <a:t>alrakah</a:t>
            </a:r>
            <a:r>
              <a:rPr lang="en-GB" sz="2800" b="1" dirty="0"/>
              <a:t> 25</a:t>
            </a:r>
            <a:endParaRPr lang="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47BB72-7495-40DB-83C2-E7C4EDEF87E8}"/>
              </a:ext>
            </a:extLst>
          </p:cNvPr>
          <p:cNvSpPr txBox="1"/>
          <p:nvPr/>
        </p:nvSpPr>
        <p:spPr>
          <a:xfrm>
            <a:off x="0" y="267288"/>
            <a:ext cx="12180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u="sng" dirty="0"/>
              <a:t>Heroic river rescue </a:t>
            </a:r>
            <a:endParaRPr lang="" sz="7200" b="1" u="sng" dirty="0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6ED54D8E-EFE4-5C47-A2A6-8636ACE66E9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236" r="4770"/>
          <a:stretch/>
        </p:blipFill>
        <p:spPr>
          <a:xfrm>
            <a:off x="6451002" y="1994556"/>
            <a:ext cx="4750724" cy="328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71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658" y="774917"/>
            <a:ext cx="10058400" cy="1450757"/>
          </a:xfrm>
        </p:spPr>
        <p:txBody>
          <a:bodyPr>
            <a:normAutofit/>
          </a:bodyPr>
          <a:lstStyle/>
          <a:p>
            <a:r>
              <a:rPr lang="en-US" sz="3200" dirty="0"/>
              <a:t>On Friday, June 29, 2018</a:t>
            </a:r>
            <a:r>
              <a:rPr lang="en-US" sz="3200" b="1" dirty="0">
                <a:solidFill>
                  <a:schemeClr val="tx1"/>
                </a:solidFill>
              </a:rPr>
              <a:t>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658" y="1812178"/>
            <a:ext cx="11536541" cy="402336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at 5:14 p.m. officers from Police Department responded to Red Bridge Road after receiving a 911 call for the report of swimmers in distress.</a:t>
            </a:r>
          </a:p>
          <a:p>
            <a:r>
              <a:rPr lang="en-US" sz="3200" dirty="0">
                <a:solidFill>
                  <a:srgbClr val="002060"/>
                </a:solidFill>
              </a:rPr>
              <a:t>Upon arriving witnesses recounted how tow adults were overtaking by the current while they aid tow children how had gone in water and began to have difficulty staying above it.</a:t>
            </a:r>
          </a:p>
          <a:p>
            <a:r>
              <a:rPr lang="en-US" sz="3200" dirty="0">
                <a:solidFill>
                  <a:srgbClr val="002060"/>
                </a:solidFill>
              </a:rPr>
              <a:t>One of the victims was located that evening and the dive team  assist in the recovery of the deceased .</a:t>
            </a:r>
          </a:p>
          <a:p>
            <a:r>
              <a:rPr lang="en-US" sz="3200" dirty="0">
                <a:solidFill>
                  <a:srgbClr val="002060"/>
                </a:solidFill>
              </a:rPr>
              <a:t>On Monday a call was received reporting that body of a man near the dam was seen, the fir department responded and located the 2</a:t>
            </a:r>
            <a:r>
              <a:rPr lang="en-US" sz="3200" baseline="30000" dirty="0">
                <a:solidFill>
                  <a:srgbClr val="002060"/>
                </a:solidFill>
              </a:rPr>
              <a:t>nd</a:t>
            </a:r>
            <a:r>
              <a:rPr lang="en-US" sz="3200" dirty="0">
                <a:solidFill>
                  <a:srgbClr val="002060"/>
                </a:solidFill>
              </a:rPr>
              <a:t> victim.</a:t>
            </a:r>
          </a:p>
          <a:p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1575" y="0"/>
            <a:ext cx="12192000" cy="163237"/>
          </a:xfrm>
          <a:prstGeom prst="rect">
            <a:avLst/>
          </a:prstGeom>
          <a:solidFill>
            <a:srgbClr val="0084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1576" y="6694763"/>
            <a:ext cx="12192000" cy="163237"/>
          </a:xfrm>
          <a:prstGeom prst="rect">
            <a:avLst/>
          </a:prstGeom>
          <a:solidFill>
            <a:srgbClr val="0084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385214-D8B5-4B64-9A17-8D1BE42D874A}"/>
              </a:ext>
            </a:extLst>
          </p:cNvPr>
          <p:cNvSpPr txBox="1"/>
          <p:nvPr/>
        </p:nvSpPr>
        <p:spPr>
          <a:xfrm>
            <a:off x="4094328" y="286603"/>
            <a:ext cx="4517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u="sng" dirty="0"/>
              <a:t>CASE SCENARIO </a:t>
            </a:r>
            <a:endParaRPr lang="" sz="3600" b="1" u="sng" dirty="0"/>
          </a:p>
        </p:txBody>
      </p:sp>
    </p:spTree>
    <p:extLst>
      <p:ext uri="{BB962C8B-B14F-4D97-AF65-F5344CB8AC3E}">
        <p14:creationId xmlns:p14="http://schemas.microsoft.com/office/powerpoint/2010/main" val="657932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u="sng" dirty="0">
                <a:solidFill>
                  <a:schemeClr val="tx1"/>
                </a:solidFill>
                <a:latin typeface="+mn-lt"/>
              </a:rPr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412481"/>
            <a:ext cx="11130887" cy="29237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Q1/ What is the body position in early stage of Immersion?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Q2/ What is the first change of the body in water?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Q3/ What are the factors can alter the speed of decomposition?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1575" y="0"/>
            <a:ext cx="12192000" cy="163237"/>
          </a:xfrm>
          <a:prstGeom prst="rect">
            <a:avLst/>
          </a:prstGeom>
          <a:solidFill>
            <a:srgbClr val="0084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1576" y="6694763"/>
            <a:ext cx="12192000" cy="163237"/>
          </a:xfrm>
          <a:prstGeom prst="rect">
            <a:avLst/>
          </a:prstGeom>
          <a:solidFill>
            <a:srgbClr val="0084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47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>
                <a:solidFill>
                  <a:schemeClr val="tx1"/>
                </a:solidFill>
              </a:rPr>
              <a:t>Refrences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Simpson's Forensic Medicine, 13th Edition by Jason Payne-James, Richard Jones, Steven B </a:t>
            </a:r>
            <a:r>
              <a:rPr lang="en-US" sz="2400" dirty="0" err="1">
                <a:solidFill>
                  <a:schemeClr val="tx1"/>
                </a:solidFill>
              </a:rPr>
              <a:t>Karch</a:t>
            </a:r>
            <a:r>
              <a:rPr lang="en-US" sz="2400" dirty="0">
                <a:solidFill>
                  <a:schemeClr val="tx1"/>
                </a:solidFill>
              </a:rPr>
              <a:t>, John </a:t>
            </a:r>
            <a:r>
              <a:rPr lang="en-US" sz="2400" dirty="0" err="1">
                <a:solidFill>
                  <a:schemeClr val="tx1"/>
                </a:solidFill>
              </a:rPr>
              <a:t>Manlove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http://</a:t>
            </a:r>
            <a:r>
              <a:rPr lang="en-US" sz="2400" dirty="0" err="1">
                <a:solidFill>
                  <a:schemeClr val="tx1"/>
                </a:solidFill>
              </a:rPr>
              <a:t>hampdenda.com</a:t>
            </a:r>
            <a:r>
              <a:rPr lang="en-US" sz="2400" dirty="0">
                <a:solidFill>
                  <a:schemeClr val="tx1"/>
                </a:solidFill>
              </a:rPr>
              <a:t>/investigation-into-</a:t>
            </a:r>
            <a:r>
              <a:rPr lang="en-US" sz="2400" dirty="0" err="1">
                <a:solidFill>
                  <a:schemeClr val="tx1"/>
                </a:solidFill>
              </a:rPr>
              <a:t>wilbraham</a:t>
            </a:r>
            <a:r>
              <a:rPr lang="en-US" sz="2400" dirty="0">
                <a:solidFill>
                  <a:schemeClr val="tx1"/>
                </a:solidFill>
              </a:rPr>
              <a:t>-drowning-continues/</a:t>
            </a:r>
          </a:p>
        </p:txBody>
      </p:sp>
      <p:sp>
        <p:nvSpPr>
          <p:cNvPr id="4" name="Rectangle 3"/>
          <p:cNvSpPr/>
          <p:nvPr/>
        </p:nvSpPr>
        <p:spPr>
          <a:xfrm rot="16200000">
            <a:off x="-3162138" y="3151853"/>
            <a:ext cx="6863789" cy="548507"/>
          </a:xfrm>
          <a:prstGeom prst="rect">
            <a:avLst/>
          </a:prstGeom>
          <a:solidFill>
            <a:srgbClr val="0084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457200" rtl="1" eaLnBrk="1" latinLnBrk="0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7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202</Words>
  <Application>Microsoft Macintosh PowerPoint</Application>
  <PresentationFormat>شاشة عريضة</PresentationFormat>
  <Paragraphs>22</Paragraphs>
  <Slides>5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عرض تقديمي في PowerPoint</vt:lpstr>
      <vt:lpstr>عرض تقديمي في PowerPoint</vt:lpstr>
      <vt:lpstr>On Friday, June 29, 2018..</vt:lpstr>
      <vt:lpstr>DISCUSSION</vt:lpstr>
      <vt:lpstr>Refrences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ABS</dc:creator>
  <cp:lastModifiedBy>عبدالله</cp:lastModifiedBy>
  <cp:revision>26</cp:revision>
  <dcterms:created xsi:type="dcterms:W3CDTF">2019-02-08T16:02:24Z</dcterms:created>
  <dcterms:modified xsi:type="dcterms:W3CDTF">2019-02-21T07:38:50Z</dcterms:modified>
</cp:coreProperties>
</file>