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57"/>
  </p:notesMasterIdLst>
  <p:sldIdLst>
    <p:sldId id="329" r:id="rId2"/>
    <p:sldId id="361" r:id="rId3"/>
    <p:sldId id="362" r:id="rId4"/>
    <p:sldId id="331" r:id="rId5"/>
    <p:sldId id="284" r:id="rId6"/>
    <p:sldId id="271" r:id="rId7"/>
    <p:sldId id="285" r:id="rId8"/>
    <p:sldId id="298" r:id="rId9"/>
    <p:sldId id="287" r:id="rId10"/>
    <p:sldId id="288" r:id="rId11"/>
    <p:sldId id="289" r:id="rId12"/>
    <p:sldId id="267" r:id="rId13"/>
    <p:sldId id="290" r:id="rId14"/>
    <p:sldId id="272" r:id="rId15"/>
    <p:sldId id="296" r:id="rId16"/>
    <p:sldId id="276" r:id="rId17"/>
    <p:sldId id="302" r:id="rId18"/>
    <p:sldId id="303" r:id="rId19"/>
    <p:sldId id="319" r:id="rId20"/>
    <p:sldId id="306" r:id="rId21"/>
    <p:sldId id="305" r:id="rId22"/>
    <p:sldId id="308" r:id="rId23"/>
    <p:sldId id="310" r:id="rId24"/>
    <p:sldId id="312" r:id="rId25"/>
    <p:sldId id="314" r:id="rId26"/>
    <p:sldId id="316" r:id="rId27"/>
    <p:sldId id="318" r:id="rId28"/>
    <p:sldId id="360" r:id="rId29"/>
    <p:sldId id="326" r:id="rId30"/>
    <p:sldId id="327" r:id="rId31"/>
    <p:sldId id="332" r:id="rId32"/>
    <p:sldId id="337" r:id="rId33"/>
    <p:sldId id="338" r:id="rId34"/>
    <p:sldId id="333" r:id="rId35"/>
    <p:sldId id="334" r:id="rId36"/>
    <p:sldId id="335" r:id="rId37"/>
    <p:sldId id="336" r:id="rId38"/>
    <p:sldId id="340" r:id="rId39"/>
    <p:sldId id="339" r:id="rId40"/>
    <p:sldId id="343" r:id="rId41"/>
    <p:sldId id="341" r:id="rId42"/>
    <p:sldId id="342" r:id="rId43"/>
    <p:sldId id="346" r:id="rId44"/>
    <p:sldId id="347" r:id="rId45"/>
    <p:sldId id="348" r:id="rId46"/>
    <p:sldId id="349" r:id="rId47"/>
    <p:sldId id="351" r:id="rId48"/>
    <p:sldId id="352" r:id="rId49"/>
    <p:sldId id="353" r:id="rId50"/>
    <p:sldId id="354" r:id="rId51"/>
    <p:sldId id="355" r:id="rId52"/>
    <p:sldId id="358" r:id="rId53"/>
    <p:sldId id="357" r:id="rId54"/>
    <p:sldId id="344" r:id="rId55"/>
    <p:sldId id="35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>
      <p:cViewPr varScale="1">
        <p:scale>
          <a:sx n="69" d="100"/>
          <a:sy n="69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A63A-030B-4B2D-9B91-25CD9DA6E791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F7DE5-5F9A-4163-BCB0-482C6498B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7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mergencies/mers-cov/en/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7DE5-5F9A-4163-BCB0-482C6498BE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0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20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632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4242382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24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861247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64523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F918-B4A1-4B78-B910-EB08B8B2543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0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Last data : </a:t>
            </a:r>
            <a:r>
              <a:rPr lang="en-US" dirty="0" smtClean="0">
                <a:hlinkClick r:id="rId3"/>
              </a:rPr>
              <a:t>http://www.who.int/emergencies/mers-cov/en/</a:t>
            </a:r>
            <a:endParaRPr lang="en-US" dirty="0" smtClean="0"/>
          </a:p>
          <a:p>
            <a:r>
              <a:rPr lang="en-US" dirty="0" smtClean="0"/>
              <a:t>To be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4F918-B4A1-4B78-B910-EB08B8B2543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35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7DE5-5F9A-4163-BCB0-482C6498BE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46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7DE5-5F9A-4163-BCB0-482C6498BE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9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7DE5-5F9A-4163-BCB0-482C6498BE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6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F7DE5-5F9A-4163-BCB0-482C6498BE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68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3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768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920023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8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829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29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091015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17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32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1587546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620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ar-SA" sz="1000" i="1"/>
              <a:t>18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-1588"/>
            <a:ext cx="29718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/>
          </a:p>
        </p:txBody>
      </p:sp>
      <p:sp>
        <p:nvSpPr>
          <p:cNvPr id="553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336343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9036-FC4A-4838-BBCF-69279D17D50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C06A-AEEC-454A-9024-45DD661AC689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1F07-E8EE-4BDC-B3FB-0D531AF89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D4058-67AD-484D-AE41-52B700F75E9A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B3D4058-67AD-484D-AE41-52B700F75E9A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46F73D-6C7D-4A96-85B6-9897D9240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mergencies/mers-cov/e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h.gov.sa/en/CCC/PressReleases/Pages/Statistics-2016-02-12-001.aspx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2808312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</a:rPr>
              <a:t>Endemic Infections </a:t>
            </a:r>
            <a:r>
              <a:rPr lang="en-US" sz="8000" smtClean="0">
                <a:solidFill>
                  <a:srgbClr val="FFFF00"/>
                </a:solidFill>
              </a:rPr>
              <a:t>in Saudi Arabia</a:t>
            </a:r>
            <a:endParaRPr lang="ar-SA" sz="8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9712" y="522920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Awadh</a:t>
            </a:r>
            <a:r>
              <a:rPr lang="en-US" dirty="0" smtClean="0"/>
              <a:t> AL </a:t>
            </a:r>
            <a:r>
              <a:rPr lang="en-US" dirty="0" err="1"/>
              <a:t>A</a:t>
            </a:r>
            <a:r>
              <a:rPr lang="en-US" dirty="0" err="1" smtClean="0"/>
              <a:t>nazi</a:t>
            </a:r>
            <a:r>
              <a:rPr lang="en-US" dirty="0" smtClean="0"/>
              <a:t>, M.D</a:t>
            </a:r>
          </a:p>
          <a:p>
            <a:pPr algn="ctr"/>
            <a:r>
              <a:rPr lang="en-US" dirty="0" smtClean="0"/>
              <a:t>King Saud University</a:t>
            </a:r>
          </a:p>
          <a:p>
            <a:pPr algn="ctr"/>
            <a:r>
              <a:rPr lang="en-US" dirty="0" smtClean="0"/>
              <a:t>College of Medicine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rgbClr val="FFFF00"/>
                </a:solidFill>
              </a:rPr>
              <a:t>Complications</a:t>
            </a:r>
            <a:endParaRPr lang="en-IN" b="1" i="1" dirty="0" smtClean="0">
              <a:solidFill>
                <a:srgbClr val="FFFF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Pneumonia, meningitis, osteomyelitis</a:t>
            </a:r>
          </a:p>
          <a:p>
            <a:pPr eaLnBrk="1" hangingPunct="1">
              <a:defRPr/>
            </a:pPr>
            <a:r>
              <a:rPr lang="en-US" sz="2800" dirty="0" smtClean="0"/>
              <a:t>Severe intestinal hemorrhage and intestinal perforation</a:t>
            </a:r>
          </a:p>
          <a:p>
            <a:pPr eaLnBrk="1" hangingPunct="1">
              <a:defRPr/>
            </a:pPr>
            <a:r>
              <a:rPr lang="en-US" sz="2800" dirty="0" smtClean="0"/>
              <a:t>If not treated can be fatal.</a:t>
            </a:r>
          </a:p>
          <a:p>
            <a:pPr eaLnBrk="1" hangingPunct="1">
              <a:defRPr/>
            </a:pP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>
                <a:solidFill>
                  <a:srgbClr val="FFFF00"/>
                </a:solidFill>
              </a:rPr>
              <a:t>C</a:t>
            </a:r>
            <a:r>
              <a:rPr lang="en-US" b="1" i="1" dirty="0" smtClean="0">
                <a:solidFill>
                  <a:srgbClr val="FFFF00"/>
                </a:solidFill>
              </a:rPr>
              <a:t>arriers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IN" dirty="0" smtClean="0">
              <a:solidFill>
                <a:srgbClr val="FFFF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N" dirty="0" smtClean="0"/>
              <a:t> 5% of the survivors</a:t>
            </a:r>
            <a:r>
              <a:rPr lang="en-IN" dirty="0"/>
              <a:t> </a:t>
            </a:r>
            <a:r>
              <a:rPr lang="en-IN" dirty="0" smtClean="0"/>
              <a:t>continue to excrete the organism for months ( carriers).</a:t>
            </a:r>
          </a:p>
          <a:p>
            <a:pPr eaLnBrk="1" hangingPunct="1">
              <a:defRPr/>
            </a:pPr>
            <a:r>
              <a:rPr lang="en-IN" dirty="0" smtClean="0"/>
              <a:t> In carriers the bacteria remain  in the gall bladder and are shed into the intestine.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i="1" dirty="0" smtClean="0">
                <a:solidFill>
                  <a:srgbClr val="FFFF00"/>
                </a:solidFill>
                <a:latin typeface="+mn-lt"/>
              </a:rPr>
              <a:t>Investigations</a:t>
            </a:r>
            <a:r>
              <a:rPr lang="en-US" sz="3200" i="1" dirty="0" smtClean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56792"/>
            <a:ext cx="8915400" cy="4687887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90000"/>
              </a:lnSpc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en-US" sz="3300" dirty="0" smtClean="0"/>
              <a:t>WBC  </a:t>
            </a:r>
          </a:p>
          <a:p>
            <a:pPr algn="just">
              <a:lnSpc>
                <a:spcPct val="90000"/>
              </a:lnSpc>
            </a:pPr>
            <a:endParaRPr lang="en-US" sz="3300" dirty="0" smtClean="0"/>
          </a:p>
          <a:p>
            <a:pPr algn="just">
              <a:lnSpc>
                <a:spcPct val="90000"/>
              </a:lnSpc>
            </a:pPr>
            <a:r>
              <a:rPr lang="en-US" sz="3300" dirty="0" smtClean="0"/>
              <a:t>ESR </a:t>
            </a:r>
            <a:endParaRPr lang="en-US" sz="3300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300" b="1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300" dirty="0" smtClean="0">
                <a:cs typeface="Arial" charset="0"/>
              </a:rPr>
              <a:t>Blood, bone marrow, or stool cultures </a:t>
            </a:r>
          </a:p>
          <a:p>
            <a:pPr algn="just" eaLnBrk="1" hangingPunct="1">
              <a:lnSpc>
                <a:spcPct val="90000"/>
              </a:lnSpc>
            </a:pPr>
            <a:endParaRPr lang="en-US" sz="3300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300" dirty="0" smtClean="0">
                <a:cs typeface="Arial" charset="0"/>
              </a:rPr>
              <a:t>Widal test (serum agglutination test). It has cross reactions– false positives. Also false negatives. Not a good test.</a:t>
            </a:r>
          </a:p>
          <a:p>
            <a:pPr algn="just" eaLnBrk="1" hangingPunct="1">
              <a:lnSpc>
                <a:spcPct val="90000"/>
              </a:lnSpc>
            </a:pPr>
            <a:endParaRPr lang="en-US" sz="3500" dirty="0" smtClean="0"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1800" b="1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i="1" dirty="0" smtClean="0">
                <a:solidFill>
                  <a:srgbClr val="FFFF00"/>
                </a:solidFill>
              </a:rPr>
              <a:t>Blood Cultures in Typhoid Fevers</a:t>
            </a:r>
            <a:endParaRPr lang="en-IN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Bacteremia occurs early in the disease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Blood Cultures are positive in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1</a:t>
            </a:r>
            <a:r>
              <a:rPr lang="en-US" sz="2800" baseline="30000" smtClean="0"/>
              <a:t>st</a:t>
            </a:r>
            <a:r>
              <a:rPr lang="en-US" sz="2800" smtClean="0"/>
              <a:t> week  in 90%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2</a:t>
            </a:r>
            <a:r>
              <a:rPr lang="en-US" sz="2800" baseline="30000" smtClean="0"/>
              <a:t>nd</a:t>
            </a:r>
            <a:r>
              <a:rPr lang="en-US" sz="2800" smtClean="0"/>
              <a:t> week in 75%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3</a:t>
            </a:r>
            <a:r>
              <a:rPr lang="en-US" sz="2800" baseline="30000" smtClean="0"/>
              <a:t>rd</a:t>
            </a:r>
            <a:r>
              <a:rPr lang="en-US" sz="2800" smtClean="0"/>
              <a:t> week in 60%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/>
              <a:t>4</a:t>
            </a:r>
            <a:r>
              <a:rPr lang="en-US" sz="2800" baseline="30000" smtClean="0"/>
              <a:t>th</a:t>
            </a:r>
            <a:r>
              <a:rPr lang="en-US" sz="2800" smtClean="0"/>
              <a:t> week and later in 25%</a:t>
            </a:r>
            <a:endParaRPr lang="en-IN" sz="2800" smtClean="0"/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53025" y="2436613"/>
            <a:ext cx="1428950" cy="2857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FFFF00"/>
                </a:solidFill>
              </a:rPr>
              <a:t> D</a:t>
            </a:r>
            <a:r>
              <a:rPr lang="en-US" sz="4000" b="1" dirty="0" smtClean="0">
                <a:solidFill>
                  <a:srgbClr val="FFFF00"/>
                </a:solidFill>
              </a:rPr>
              <a:t>ifferential </a:t>
            </a:r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en-US" sz="4000" b="1" dirty="0" smtClean="0">
                <a:solidFill>
                  <a:srgbClr val="FFFF00"/>
                </a:solidFill>
              </a:rPr>
              <a:t>iagnosis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84784"/>
            <a:ext cx="9144000" cy="46116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Brucellosis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Tuberculosis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Infective endocarditis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Lymphoma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Adult Still's disease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smtClean="0">
                <a:solidFill>
                  <a:srgbClr val="FFFF00"/>
                </a:solidFill>
              </a:rPr>
              <a:t>Treatment</a:t>
            </a:r>
            <a:endParaRPr lang="en-IN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en-IN" sz="2800" dirty="0" smtClean="0">
              <a:solidFill>
                <a:srgbClr val="EEECE1">
                  <a:lumMod val="10000"/>
                </a:srgb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IN" sz="2800" dirty="0" smtClean="0">
                <a:solidFill>
                  <a:schemeClr val="tx1"/>
                </a:solidFill>
              </a:rPr>
              <a:t>3rd </a:t>
            </a:r>
            <a:r>
              <a:rPr lang="en-IN" sz="2800" dirty="0">
                <a:solidFill>
                  <a:schemeClr val="tx1"/>
                </a:solidFill>
              </a:rPr>
              <a:t>generation </a:t>
            </a:r>
            <a:r>
              <a:rPr lang="en-IN" sz="2800" dirty="0" err="1">
                <a:solidFill>
                  <a:schemeClr val="tx1"/>
                </a:solidFill>
              </a:rPr>
              <a:t>cephalosporins</a:t>
            </a:r>
            <a:r>
              <a:rPr lang="en-IN" sz="2800" dirty="0">
                <a:solidFill>
                  <a:schemeClr val="tx1"/>
                </a:solidFill>
              </a:rPr>
              <a:t>, like </a:t>
            </a:r>
            <a:r>
              <a:rPr lang="en-IN" sz="2800" dirty="0" smtClean="0">
                <a:solidFill>
                  <a:schemeClr val="tx1"/>
                </a:solidFill>
              </a:rPr>
              <a:t>Ceftriaxone</a:t>
            </a:r>
            <a:r>
              <a:rPr lang="en-IN" sz="2800" dirty="0">
                <a:solidFill>
                  <a:schemeClr val="tx1"/>
                </a:solidFill>
              </a:rPr>
              <a:t> </a:t>
            </a:r>
            <a:r>
              <a:rPr lang="en-IN" sz="2800" dirty="0" smtClean="0">
                <a:solidFill>
                  <a:schemeClr val="tx1"/>
                </a:solidFill>
              </a:rPr>
              <a:t>are effective</a:t>
            </a:r>
          </a:p>
          <a:p>
            <a:pPr>
              <a:lnSpc>
                <a:spcPct val="80000"/>
              </a:lnSpc>
              <a:defRPr/>
            </a:pPr>
            <a:endParaRPr lang="en-IN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IN" sz="2800" dirty="0" smtClean="0">
                <a:solidFill>
                  <a:schemeClr val="tx1"/>
                </a:solidFill>
              </a:rPr>
              <a:t>Fluoroquinolones</a:t>
            </a:r>
            <a:r>
              <a:rPr lang="en-IN" sz="2800" dirty="0">
                <a:solidFill>
                  <a:schemeClr val="tx1"/>
                </a:solidFill>
              </a:rPr>
              <a:t>, like ciprofloxacin </a:t>
            </a:r>
            <a:r>
              <a:rPr lang="en-IN" sz="2800" dirty="0" smtClean="0">
                <a:solidFill>
                  <a:schemeClr val="tx1"/>
                </a:solidFill>
              </a:rPr>
              <a:t>are also  effective  </a:t>
            </a:r>
          </a:p>
          <a:p>
            <a:pPr>
              <a:lnSpc>
                <a:spcPct val="80000"/>
              </a:lnSpc>
              <a:defRPr/>
            </a:pPr>
            <a:endParaRPr lang="en-IN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dirty="0" smtClean="0"/>
              <a:t>Fever may continue for several days after starting antibiotics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IN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dirty="0" smtClean="0"/>
              <a:t>The majority are cured with antibiotics.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IN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IN" sz="2800" dirty="0" smtClean="0"/>
              <a:t>10% may relapse.</a:t>
            </a:r>
            <a:br>
              <a:rPr lang="en-IN" sz="2800" dirty="0" smtClean="0"/>
            </a:b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23528" y="1041648"/>
            <a:ext cx="8568952" cy="10192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Prevention and Control</a:t>
            </a:r>
            <a:r>
              <a:rPr lang="en-US" dirty="0" smtClean="0">
                <a:solidFill>
                  <a:srgbClr val="FFFF00"/>
                </a:solidFill>
              </a:rPr>
              <a:t> (WHO,2009)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4358798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en-US" sz="3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3000" dirty="0" smtClean="0"/>
              <a:t>Control measures:</a:t>
            </a:r>
          </a:p>
          <a:p>
            <a:pPr eaLnBrk="1" hangingPunct="1">
              <a:buFont typeface="Arial" charset="0"/>
              <a:buChar char="•"/>
            </a:pPr>
            <a:r>
              <a:rPr lang="en-US" sz="3000" dirty="0" smtClean="0"/>
              <a:t>Health education</a:t>
            </a:r>
          </a:p>
          <a:p>
            <a:pPr lvl="0">
              <a:buFont typeface="Arial" charset="0"/>
              <a:buChar char="•"/>
            </a:pPr>
            <a:r>
              <a:rPr lang="en-US" sz="3000" dirty="0" smtClean="0"/>
              <a:t>Antibiotic treatment</a:t>
            </a:r>
          </a:p>
          <a:p>
            <a:pPr lvl="0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Excluding </a:t>
            </a:r>
            <a:r>
              <a:rPr lang="en-US" sz="3000" dirty="0">
                <a:solidFill>
                  <a:schemeClr val="tx1"/>
                </a:solidFill>
              </a:rPr>
              <a:t>disease carriers from food handling. </a:t>
            </a:r>
            <a:endParaRPr lang="en-US" sz="3000" dirty="0" smtClean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3000" dirty="0" smtClean="0"/>
              <a:t>A vaccine is available recommended for travelers to high risk areas. It does not provide full protection.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000" dirty="0" smtClean="0"/>
              <a:t> 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Brucellosis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smtClean="0"/>
              <a:t>Systemic febrile illness</a:t>
            </a:r>
          </a:p>
          <a:p>
            <a:pPr algn="l">
              <a:defRPr/>
            </a:pPr>
            <a:r>
              <a:rPr lang="en-US" sz="3600" dirty="0" smtClean="0"/>
              <a:t>Zoonosis. It occurs worldwide.</a:t>
            </a:r>
            <a:endParaRPr lang="en-US" sz="3600" dirty="0" smtClean="0">
              <a:sym typeface="Wingdings" pitchFamily="2" charset="2"/>
            </a:endParaRPr>
          </a:p>
          <a:p>
            <a:pPr>
              <a:defRPr/>
            </a:pPr>
            <a:r>
              <a:rPr lang="en-US" sz="3600" dirty="0" smtClean="0"/>
              <a:t>B. </a:t>
            </a:r>
            <a:r>
              <a:rPr lang="en-US" sz="3600" dirty="0" err="1" smtClean="0"/>
              <a:t>melitensis</a:t>
            </a:r>
            <a:r>
              <a:rPr lang="en-US" sz="3600" dirty="0" smtClean="0"/>
              <a:t> and B. </a:t>
            </a:r>
            <a:r>
              <a:rPr lang="en-US" sz="3600" dirty="0" err="1" smtClean="0"/>
              <a:t>abortus</a:t>
            </a:r>
            <a:r>
              <a:rPr lang="en-US" sz="3600" dirty="0" smtClean="0"/>
              <a:t>  are the most frequent. </a:t>
            </a:r>
          </a:p>
          <a:p>
            <a:pPr>
              <a:defRPr/>
            </a:pPr>
            <a:r>
              <a:rPr lang="en-US" sz="3600" dirty="0" smtClean="0"/>
              <a:t>The incubation period is 1 – 4 weeks. </a:t>
            </a:r>
            <a:endParaRPr lang="en-US" sz="4000" dirty="0" smtClean="0"/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3283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i="1" dirty="0" smtClean="0">
                <a:solidFill>
                  <a:srgbClr val="FFFF00"/>
                </a:solidFill>
              </a:rPr>
              <a:t>Transmission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I</a:t>
            </a:r>
            <a:r>
              <a:rPr lang="en-US" sz="2800" dirty="0" smtClean="0"/>
              <a:t>nfection transmitted to humans by: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contact with </a:t>
            </a:r>
            <a:r>
              <a:rPr lang="en-US" sz="2800" dirty="0" smtClean="0">
                <a:solidFill>
                  <a:srgbClr val="FFFF00"/>
                </a:solidFill>
              </a:rPr>
              <a:t>fluids or meat from infected animals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(sheep, cattle, goats, pigs, camels or other animals)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ym typeface="Wingdings" pitchFamily="2" charset="2"/>
              </a:rPr>
              <a:t> eating/</a:t>
            </a:r>
            <a:r>
              <a:rPr lang="en-US" sz="2800" dirty="0" err="1" smtClean="0">
                <a:sym typeface="Wingdings" pitchFamily="2" charset="2"/>
              </a:rPr>
              <a:t>driking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smtClean="0"/>
              <a:t> food products such as unpasteurized milk and cheese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The disease is rarely, if ever, transmitted between humans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59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Pathogenesis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Enters the body</a:t>
            </a:r>
          </a:p>
          <a:p>
            <a:r>
              <a:rPr lang="en-US" sz="3200" dirty="0" smtClean="0"/>
              <a:t>To lymph nodes</a:t>
            </a:r>
          </a:p>
          <a:p>
            <a:r>
              <a:rPr lang="en-US" sz="3200" dirty="0" smtClean="0"/>
              <a:t>To blood stream </a:t>
            </a:r>
          </a:p>
          <a:p>
            <a:r>
              <a:rPr lang="en-US" sz="3200" dirty="0" err="1" smtClean="0"/>
              <a:t>Reticulo</a:t>
            </a:r>
            <a:r>
              <a:rPr lang="en-US" sz="3200" dirty="0" smtClean="0"/>
              <a:t>-endothelial System</a:t>
            </a:r>
          </a:p>
          <a:p>
            <a:r>
              <a:rPr lang="en-US" sz="3200" dirty="0" smtClean="0"/>
              <a:t>Blood</a:t>
            </a:r>
          </a:p>
          <a:p>
            <a:r>
              <a:rPr lang="en-US" sz="3200" dirty="0" smtClean="0"/>
              <a:t>Any organ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the end of the lecture the student should be able </a:t>
            </a:r>
            <a:r>
              <a:rPr lang="en-US" dirty="0" smtClean="0"/>
              <a:t>to know:</a:t>
            </a:r>
            <a:endParaRPr lang="en-US" dirty="0"/>
          </a:p>
          <a:p>
            <a:pPr lvl="0"/>
            <a:r>
              <a:rPr lang="en-US" dirty="0"/>
              <a:t>Common terminology describing </a:t>
            </a:r>
            <a:r>
              <a:rPr lang="en-US" dirty="0" err="1"/>
              <a:t>Endemicity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Common Endemic disease in KSA: especially typhoid, salmonella/Brucella.</a:t>
            </a:r>
          </a:p>
          <a:p>
            <a:pPr lvl="0"/>
            <a:r>
              <a:rPr lang="en-US" dirty="0"/>
              <a:t>Gastroenteritis, Viral hemorrhagic fever (Dengue, RVF).</a:t>
            </a:r>
          </a:p>
          <a:p>
            <a:pPr lvl="0"/>
            <a:r>
              <a:rPr lang="en-US" dirty="0" err="1"/>
              <a:t>Leishmaniasis</a:t>
            </a:r>
            <a:r>
              <a:rPr lang="en-US" dirty="0"/>
              <a:t>, MERS-COV, Malaria</a:t>
            </a:r>
          </a:p>
          <a:p>
            <a:pPr lvl="0"/>
            <a:r>
              <a:rPr lang="en-US" dirty="0"/>
              <a:t>For each endemic diseases:  Epidemiology, Pathogenesis, Clinical features, Complications, Diagnostic workup, Differential diagnosis, Treatment &amp; </a:t>
            </a:r>
            <a:r>
              <a:rPr lang="en-US" dirty="0" smtClean="0"/>
              <a:t>prevention.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Clinical Manifestations</a:t>
            </a:r>
            <a:endParaRPr lang="en-GB" sz="4000" i="1" dirty="0" smtClean="0">
              <a:solidFill>
                <a:srgbClr val="FFFF0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sz="3200" dirty="0" smtClean="0"/>
              <a:t>Often fits one of the  three pattern: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3200" dirty="0" smtClean="0">
                <a:sym typeface="Wingdings" pitchFamily="2" charset="2"/>
              </a:rPr>
              <a:t>- Acute febrile illness resembling typhoid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3200" dirty="0" smtClean="0">
                <a:sym typeface="Wingdings" pitchFamily="2" charset="2"/>
              </a:rPr>
              <a:t>- </a:t>
            </a:r>
            <a:r>
              <a:rPr lang="en-GB" sz="3200" dirty="0">
                <a:sym typeface="Wingdings" pitchFamily="2" charset="2"/>
              </a:rPr>
              <a:t>F</a:t>
            </a:r>
            <a:r>
              <a:rPr lang="en-GB" sz="3200" dirty="0" smtClean="0">
                <a:sym typeface="Wingdings" pitchFamily="2" charset="2"/>
              </a:rPr>
              <a:t>ever &amp; acute mono-arthritis (hip/knee)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GB" sz="3200" dirty="0" smtClean="0">
                <a:sym typeface="Wingdings" pitchFamily="2" charset="2"/>
              </a:rPr>
              <a:t>- low grade fever, low back pain, hip pain</a:t>
            </a:r>
          </a:p>
          <a:p>
            <a:pPr eaLnBrk="1" hangingPunct="1">
              <a:buFont typeface="Wingdings 2" pitchFamily="18" charset="2"/>
              <a:buNone/>
            </a:pPr>
            <a:endParaRPr lang="en-GB" sz="3200" dirty="0" smtClean="0">
              <a:sym typeface="Wingdings" pitchFamily="2" charset="2"/>
            </a:endParaRPr>
          </a:p>
          <a:p>
            <a:pPr marL="0" indent="0" eaLnBrk="1" hangingPunct="1">
              <a:buNone/>
            </a:pPr>
            <a:endParaRPr lang="en-GB" sz="3200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04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Clinical </a:t>
            </a:r>
            <a:r>
              <a:rPr lang="en-US" sz="4000" i="1" dirty="0" smtClean="0">
                <a:solidFill>
                  <a:srgbClr val="FFFF00"/>
                </a:solidFill>
              </a:rPr>
              <a:t>Manifestations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3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Symptoms :</a:t>
            </a:r>
            <a:endParaRPr lang="en-US" sz="1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	Fever,  Night sweats, Fatigue</a:t>
            </a:r>
          </a:p>
          <a:p>
            <a:pPr marL="0" indent="0">
              <a:buNone/>
            </a:pPr>
            <a: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	Anorexia, </a:t>
            </a:r>
            <a: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Weight </a:t>
            </a: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loss</a:t>
            </a:r>
            <a:endParaRPr lang="en-US" sz="1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	Arthralgia ,Low back pain </a:t>
            </a:r>
            <a:endParaRPr lang="en-US" sz="1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	Depression</a:t>
            </a:r>
          </a:p>
          <a:p>
            <a: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igns: </a:t>
            </a:r>
          </a:p>
          <a:p>
            <a:pPr>
              <a:buNone/>
            </a:pPr>
            <a:r>
              <a:rPr lang="en-US" sz="1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	</a:t>
            </a:r>
            <a:r>
              <a:rPr lang="en-US" sz="12800" dirty="0" smtClean="0">
                <a:sym typeface="Wingdings" pitchFamily="2" charset="2"/>
              </a:rPr>
              <a:t>Arthritis</a:t>
            </a:r>
            <a:endParaRPr lang="en-US" sz="12800" dirty="0">
              <a:sym typeface="Wingdings" pitchFamily="2" charset="2"/>
            </a:endParaRPr>
          </a:p>
          <a:p>
            <a:pPr>
              <a:buNone/>
            </a:pPr>
            <a:r>
              <a:rPr lang="en-US" sz="12800" dirty="0">
                <a:sym typeface="Wingdings" pitchFamily="2" charset="2"/>
              </a:rPr>
              <a:t>           </a:t>
            </a:r>
            <a:r>
              <a:rPr lang="en-US" sz="12800" dirty="0"/>
              <a:t> </a:t>
            </a:r>
            <a:r>
              <a:rPr lang="en-US" sz="12800" dirty="0" smtClean="0"/>
              <a:t>      	Lymphadenopathy </a:t>
            </a:r>
            <a:endParaRPr lang="en-US" sz="12800" dirty="0"/>
          </a:p>
          <a:p>
            <a:pPr>
              <a:buNone/>
            </a:pPr>
            <a:r>
              <a:rPr lang="en-US" sz="12800" dirty="0"/>
              <a:t>            </a:t>
            </a:r>
            <a:r>
              <a:rPr lang="en-US" sz="12800" dirty="0" smtClean="0"/>
              <a:t>      	Hepatosplenomegaly  </a:t>
            </a:r>
            <a:endParaRPr lang="en-US" sz="12800" dirty="0"/>
          </a:p>
          <a:p>
            <a:pPr marL="0" indent="0">
              <a:buNone/>
            </a:pPr>
            <a:r>
              <a:rPr lang="en-US" sz="7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endParaRPr lang="en-US" sz="7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3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/>
            <a:endParaRPr lang="en-US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0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i="1" dirty="0" err="1" smtClean="0">
                <a:solidFill>
                  <a:srgbClr val="FFFF00"/>
                </a:solidFill>
              </a:rPr>
              <a:t>Localised</a:t>
            </a:r>
            <a:r>
              <a:rPr lang="en-US" sz="4000" i="1" dirty="0" smtClean="0">
                <a:solidFill>
                  <a:srgbClr val="FFFF00"/>
                </a:solidFill>
              </a:rPr>
              <a:t> Brucellosis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Osteoarticular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disease: especially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sacroileitis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vertebral spondylitis and large joints arthritis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Genitourinary disease, especially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epididymo-orchitis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Neurobrucellosis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usually presenting as meningitis, radiculopathy.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Abscess involving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liver, spleen, abdomen.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392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</a:rPr>
              <a:t>Differentials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Typhoid fever</a:t>
            </a:r>
            <a:endParaRPr lang="en-GB" sz="3200" dirty="0"/>
          </a:p>
          <a:p>
            <a:pPr eaLnBrk="1" hangingPunct="1"/>
            <a:r>
              <a:rPr lang="en-GB" sz="3200" dirty="0" smtClean="0"/>
              <a:t>Tuberculosis</a:t>
            </a:r>
          </a:p>
          <a:p>
            <a:pPr eaLnBrk="1" hangingPunct="1"/>
            <a:r>
              <a:rPr lang="en-GB" sz="3200" dirty="0" smtClean="0"/>
              <a:t>Infective endocarditis</a:t>
            </a:r>
          </a:p>
          <a:p>
            <a:pPr eaLnBrk="1" hangingPunct="1"/>
            <a:r>
              <a:rPr lang="en-GB" sz="3200" dirty="0" smtClean="0"/>
              <a:t>Collagen vascular disease</a:t>
            </a:r>
          </a:p>
          <a:p>
            <a:pPr eaLnBrk="1" hangingPunct="1"/>
            <a:r>
              <a:rPr lang="en-GB" sz="3200" dirty="0" smtClean="0"/>
              <a:t>lymphoma</a:t>
            </a:r>
          </a:p>
          <a:p>
            <a:pPr marL="0" indent="0" eaLnBrk="1" hangingPunct="1"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369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228600"/>
            <a:ext cx="8064895" cy="990600"/>
          </a:xfrm>
          <a:noFill/>
          <a:ln cap="flat">
            <a:noFill/>
          </a:ln>
        </p:spPr>
        <p:txBody>
          <a:bodyPr/>
          <a:lstStyle/>
          <a:p>
            <a:pPr>
              <a:defRPr/>
            </a:pPr>
            <a:r>
              <a:rPr lang="en-US" sz="4000" i="1" dirty="0" smtClean="0">
                <a:solidFill>
                  <a:srgbClr val="FFFF00"/>
                </a:solidFill>
              </a:rPr>
              <a:t>Investigations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-36512" y="1052736"/>
            <a:ext cx="8496944" cy="36004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en-US" sz="32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WBC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ESR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Blood cultures</a:t>
            </a:r>
          </a:p>
          <a:p>
            <a:pPr marL="914400" lvl="2" indent="0">
              <a:buNone/>
              <a:defRPr/>
            </a:pPr>
            <a:r>
              <a:rPr lang="en-US" sz="3200" dirty="0" smtClean="0"/>
              <a:t>slow growth 4 to 6 weeks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3200" dirty="0" smtClean="0"/>
              <a:t>Serology: SAT positive in recent infection</a:t>
            </a:r>
          </a:p>
          <a:p>
            <a:pPr marL="457200" lvl="1" indent="0">
              <a:buNone/>
              <a:defRPr/>
            </a:pPr>
            <a:r>
              <a:rPr lang="en-US" sz="3200" dirty="0" smtClean="0"/>
              <a:t>                     No diagnostic level...&gt;1:320 </a:t>
            </a:r>
          </a:p>
        </p:txBody>
      </p:sp>
    </p:spTree>
    <p:extLst>
      <p:ext uri="{BB962C8B-B14F-4D97-AF65-F5344CB8AC3E}">
        <p14:creationId xmlns:p14="http://schemas.microsoft.com/office/powerpoint/2010/main" val="11403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08912" cy="1317650"/>
          </a:xfrm>
          <a:noFill/>
          <a:ln cap="flat"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i="1" dirty="0" smtClean="0">
                <a:solidFill>
                  <a:srgbClr val="FFFF00"/>
                </a:solidFill>
              </a:rPr>
              <a:t>Treatment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38250"/>
            <a:ext cx="8568951" cy="5181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endParaRPr lang="en-US" sz="2800" i="1" u="sng" dirty="0" smtClean="0"/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 for uncomplicated Brucellosis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Streptomycin (2-3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wks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or Gentamicin (5days) + Doxycycline for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weeks 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Rifampicin(specific indications)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 Doxycycline for 6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weeks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TMP/SMX + Doxycycline for 6 weeks</a:t>
            </a:r>
          </a:p>
          <a:p>
            <a:pPr lvl="2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RI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FAPICIN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</a:t>
            </a:r>
            <a:r>
              <a:rPr lang="en-US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Line RX Of TB),in Brucellosis use  RIFAMP. ONLY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in:Br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Endocarditis,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NeuroBrucellosis,Pregnancy&amp;Certain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Children populations.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 of complicated Brucellosis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Endocarditis, meningitis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uniform agreement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Usually 3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antibrucella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drugs for Not Less than  3 months</a:t>
            </a:r>
          </a:p>
        </p:txBody>
      </p:sp>
    </p:spTree>
    <p:extLst>
      <p:ext uri="{BB962C8B-B14F-4D97-AF65-F5344CB8AC3E}">
        <p14:creationId xmlns:p14="http://schemas.microsoft.com/office/powerpoint/2010/main" val="2895548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Relapse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About 10 percent of patients relapse after therapy. </a:t>
            </a:r>
          </a:p>
          <a:p>
            <a:pPr eaLnBrk="1" hangingPunct="1"/>
            <a:r>
              <a:rPr lang="en-US" sz="2800" dirty="0" smtClean="0"/>
              <a:t>Most relapses occur within three months following therapy and almost all occur within six months. </a:t>
            </a:r>
          </a:p>
          <a:p>
            <a:r>
              <a:rPr lang="en-US" sz="2800" dirty="0" smtClean="0"/>
              <a:t>Relapse calls for  </a:t>
            </a:r>
            <a:r>
              <a:rPr lang="en-US" sz="2800" dirty="0"/>
              <a:t>prompt assessment for a focal lesion, especially </a:t>
            </a:r>
            <a:r>
              <a:rPr lang="en-US" sz="2800" dirty="0" err="1"/>
              <a:t>hepatosplenic</a:t>
            </a:r>
            <a:r>
              <a:rPr lang="en-US" sz="2800" dirty="0"/>
              <a:t> </a:t>
            </a:r>
            <a:r>
              <a:rPr lang="en-US" sz="2800" dirty="0" smtClean="0"/>
              <a:t>abscess</a:t>
            </a:r>
            <a:endParaRPr lang="en-US" sz="2800" dirty="0"/>
          </a:p>
          <a:p>
            <a:r>
              <a:rPr lang="en-US" sz="2800" dirty="0"/>
              <a:t>Most relapses can be treated successfully with a repeat course of a standard regimen. </a:t>
            </a:r>
          </a:p>
          <a:p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42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07704" y="1412776"/>
          <a:ext cx="5418667" cy="406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Chart" r:id="rId3" imgW="6096075" imgH="4057642" progId="MSGraph.Chart.8">
                  <p:embed followColorScheme="full"/>
                </p:oleObj>
              </mc:Choice>
              <mc:Fallback>
                <p:oleObj name="Chart" r:id="rId3" imgW="6096075" imgH="4057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412776"/>
                        <a:ext cx="5418667" cy="40624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819400" y="558801"/>
            <a:ext cx="2974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i="0" dirty="0">
                <a:solidFill>
                  <a:srgbClr val="FFFF00"/>
                </a:solidFill>
                <a:latin typeface="+mj-lt"/>
              </a:rPr>
              <a:t>Treated Brucellosis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318934" y="1905000"/>
            <a:ext cx="9855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1" i="0">
                <a:solidFill>
                  <a:schemeClr val="bg2"/>
                </a:solidFill>
                <a:latin typeface="Times New Roman" pitchFamily="18" charset="0"/>
              </a:rPr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40598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22 year old student presented with nausea, abdominal pain and diarrhea for 2 days. On examination, he was febrile with mild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-umbilical tenderness.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13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Gastroenteritis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Intestinal </a:t>
            </a:r>
            <a:r>
              <a:rPr lang="en-US" sz="2800" dirty="0" err="1" smtClean="0"/>
              <a:t>Amebiasis</a:t>
            </a:r>
            <a:endParaRPr lang="en-US" sz="2800" dirty="0" smtClean="0"/>
          </a:p>
          <a:p>
            <a:r>
              <a:rPr lang="en-US" sz="2800" dirty="0" smtClean="0"/>
              <a:t>Transmission: </a:t>
            </a:r>
            <a:r>
              <a:rPr lang="en-US" sz="2800" dirty="0"/>
              <a:t>by cysts</a:t>
            </a:r>
          </a:p>
          <a:p>
            <a:r>
              <a:rPr lang="en-US" sz="2800" dirty="0"/>
              <a:t>Causes invasive colitis</a:t>
            </a:r>
          </a:p>
          <a:p>
            <a:r>
              <a:rPr lang="en-US" sz="2800" dirty="0"/>
              <a:t>Presentation: asymptomatic						</a:t>
            </a:r>
            <a:r>
              <a:rPr lang="en-US" sz="2800" dirty="0" smtClean="0"/>
              <a:t>    acute </a:t>
            </a:r>
            <a:r>
              <a:rPr lang="en-US" sz="2800" dirty="0" err="1"/>
              <a:t>dysentry</a:t>
            </a:r>
            <a:r>
              <a:rPr lang="en-US" sz="2800" dirty="0"/>
              <a:t>						</a:t>
            </a:r>
            <a:r>
              <a:rPr lang="en-US" sz="2800" dirty="0" smtClean="0"/>
              <a:t>    chronic </a:t>
            </a:r>
            <a:r>
              <a:rPr lang="en-US" sz="2800" dirty="0" err="1"/>
              <a:t>amebiasis</a:t>
            </a:r>
            <a:endParaRPr lang="en-US" sz="2800" dirty="0"/>
          </a:p>
          <a:p>
            <a:r>
              <a:rPr lang="en-US" sz="2800" dirty="0"/>
              <a:t>Complications: liver abscess</a:t>
            </a:r>
          </a:p>
          <a:p>
            <a:r>
              <a:rPr lang="en-US" sz="2800" dirty="0"/>
              <a:t>Diagnosis: stool </a:t>
            </a:r>
            <a:r>
              <a:rPr lang="en-US" sz="2800" dirty="0" smtClean="0"/>
              <a:t>microscopy, </a:t>
            </a:r>
            <a:r>
              <a:rPr lang="en-US" sz="2800" dirty="0"/>
              <a:t>serology</a:t>
            </a:r>
          </a:p>
          <a:p>
            <a:r>
              <a:rPr lang="en-US" sz="2800" dirty="0"/>
              <a:t>Treatment: metronidazole 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i="1" dirty="0">
                <a:solidFill>
                  <a:srgbClr val="FFFF0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It is of major </a:t>
            </a:r>
            <a:r>
              <a:rPr lang="en-US" dirty="0" smtClean="0"/>
              <a:t>importance that all </a:t>
            </a:r>
            <a:r>
              <a:rPr lang="en-US" dirty="0"/>
              <a:t>healthcare workers be aware of how to </a:t>
            </a:r>
            <a:r>
              <a:rPr lang="en-US" dirty="0" smtClean="0"/>
              <a:t>deal with </a:t>
            </a:r>
            <a:r>
              <a:rPr lang="en-US" dirty="0"/>
              <a:t>Endemic disease because of </a:t>
            </a:r>
            <a:r>
              <a:rPr lang="en-US" dirty="0" smtClean="0"/>
              <a:t>cases </a:t>
            </a:r>
            <a:r>
              <a:rPr lang="en-US" dirty="0"/>
              <a:t>spread in society, being </a:t>
            </a:r>
            <a:r>
              <a:rPr lang="en-US" dirty="0" smtClean="0"/>
              <a:t>preventable </a:t>
            </a:r>
            <a:r>
              <a:rPr lang="en-US" dirty="0"/>
              <a:t>&amp; curable.</a:t>
            </a:r>
          </a:p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US" sz="2600" b="1" dirty="0">
                <a:solidFill>
                  <a:srgbClr val="FFFF00"/>
                </a:solidFill>
              </a:rPr>
              <a:t>Key Outlines:</a:t>
            </a:r>
          </a:p>
          <a:p>
            <a:pPr lvl="0"/>
            <a:r>
              <a:rPr lang="en-US" dirty="0"/>
              <a:t>Commonly used </a:t>
            </a:r>
            <a:r>
              <a:rPr lang="en-US" dirty="0" smtClean="0"/>
              <a:t>definitions describing </a:t>
            </a:r>
            <a:r>
              <a:rPr lang="en-US" dirty="0" err="1"/>
              <a:t>Endemicity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Major common endemic disease in KSA</a:t>
            </a:r>
          </a:p>
          <a:p>
            <a:pPr lvl="0"/>
            <a:r>
              <a:rPr lang="en-US" dirty="0"/>
              <a:t>Importance of cost effective </a:t>
            </a:r>
            <a:r>
              <a:rPr lang="en-US" dirty="0" smtClean="0"/>
              <a:t>workup and </a:t>
            </a:r>
            <a:r>
              <a:rPr lang="en-US" dirty="0"/>
              <a:t>prevention </a:t>
            </a:r>
            <a:endParaRPr lang="en-US" dirty="0" smtClean="0"/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en-US" sz="2600" b="1" dirty="0">
                <a:solidFill>
                  <a:srgbClr val="FFFF00"/>
                </a:solidFill>
              </a:rPr>
              <a:t>Take home message:</a:t>
            </a:r>
          </a:p>
          <a:p>
            <a:pPr marL="0" indent="0">
              <a:buNone/>
            </a:pPr>
            <a:r>
              <a:rPr lang="en-US" dirty="0" smtClean="0"/>
              <a:t> preventing&amp; </a:t>
            </a:r>
            <a:r>
              <a:rPr lang="en-US" dirty="0"/>
              <a:t>correctly </a:t>
            </a:r>
            <a:r>
              <a:rPr lang="en-US" dirty="0" smtClean="0"/>
              <a:t>treating </a:t>
            </a:r>
            <a:r>
              <a:rPr lang="en-US" dirty="0"/>
              <a:t>endemic </a:t>
            </a:r>
            <a:r>
              <a:rPr lang="en-US" dirty="0" smtClean="0"/>
              <a:t>diseases </a:t>
            </a:r>
            <a:r>
              <a:rPr lang="en-US" dirty="0"/>
              <a:t>will lead to better health and cost effective use of resources.</a:t>
            </a:r>
          </a:p>
          <a:p>
            <a:pPr marL="0" indent="0">
              <a:buNone/>
            </a:pPr>
            <a:endParaRPr lang="en-US" sz="26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Recommended Books:</a:t>
            </a:r>
          </a:p>
          <a:p>
            <a:pPr marL="0" indent="0">
              <a:buNone/>
            </a:pPr>
            <a:r>
              <a:rPr lang="en-US" dirty="0" smtClean="0"/>
              <a:t>As </a:t>
            </a:r>
            <a:r>
              <a:rPr lang="en-US" dirty="0"/>
              <a:t>recommended by the college and dept. of </a:t>
            </a:r>
            <a:r>
              <a:rPr lang="en-US" dirty="0" smtClean="0"/>
              <a:t>medicine</a:t>
            </a: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Gastroenteritis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Giardiasis:</a:t>
            </a:r>
          </a:p>
          <a:p>
            <a:r>
              <a:rPr lang="en-US" sz="2800" dirty="0" smtClean="0"/>
              <a:t>Transmission</a:t>
            </a:r>
            <a:r>
              <a:rPr lang="en-US" sz="2800" dirty="0"/>
              <a:t>:</a:t>
            </a:r>
          </a:p>
          <a:p>
            <a:r>
              <a:rPr lang="en-US" sz="2800" dirty="0" err="1"/>
              <a:t>Colonise</a:t>
            </a:r>
            <a:r>
              <a:rPr lang="en-US" sz="2800" dirty="0"/>
              <a:t> upper small intestine</a:t>
            </a:r>
          </a:p>
          <a:p>
            <a:r>
              <a:rPr lang="en-US" sz="2800" dirty="0"/>
              <a:t>Presentation: asymptomatic – mild to 		   </a:t>
            </a:r>
            <a:r>
              <a:rPr lang="en-US" sz="2800" dirty="0" smtClean="0"/>
              <a:t>moderate: abd</a:t>
            </a:r>
            <a:r>
              <a:rPr lang="en-US" sz="2800" dirty="0"/>
              <a:t>. </a:t>
            </a:r>
            <a:r>
              <a:rPr lang="en-US" sz="2800" dirty="0" smtClean="0"/>
              <a:t>pain, </a:t>
            </a:r>
            <a:r>
              <a:rPr lang="en-US" sz="2800" dirty="0"/>
              <a:t>flatulence</a:t>
            </a:r>
          </a:p>
          <a:p>
            <a:r>
              <a:rPr lang="en-US" sz="2800" dirty="0"/>
              <a:t>May become chronic</a:t>
            </a:r>
          </a:p>
          <a:p>
            <a:r>
              <a:rPr lang="en-US" sz="2800" dirty="0"/>
              <a:t>Diagnosis: stool microscopy</a:t>
            </a:r>
          </a:p>
          <a:p>
            <a:r>
              <a:rPr lang="en-US" sz="2800" dirty="0"/>
              <a:t>Treatment: metronidazole</a:t>
            </a:r>
          </a:p>
        </p:txBody>
      </p:sp>
    </p:spTree>
    <p:extLst>
      <p:ext uri="{BB962C8B-B14F-4D97-AF65-F5344CB8AC3E}">
        <p14:creationId xmlns:p14="http://schemas.microsoft.com/office/powerpoint/2010/main" val="17899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Viral hemorrhagic Fevers: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Dengue</a:t>
            </a:r>
            <a:endParaRPr lang="ar-SA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173" y="1875713"/>
            <a:ext cx="7809653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6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Dengue Virus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Causes dengue and dengue hemorrhagic fever</a:t>
            </a:r>
          </a:p>
          <a:p>
            <a:pPr>
              <a:defRPr/>
            </a:pPr>
            <a:r>
              <a:rPr lang="en-US" sz="3600" dirty="0" smtClean="0"/>
              <a:t>Is an </a:t>
            </a:r>
            <a:r>
              <a:rPr lang="en-US" sz="3600" dirty="0" err="1" smtClean="0"/>
              <a:t>arbovirus</a:t>
            </a: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Transmitted by mosquito: </a:t>
            </a:r>
            <a:r>
              <a:rPr lang="en-US" sz="3600" dirty="0" err="1" smtClean="0"/>
              <a:t>Aedes</a:t>
            </a:r>
            <a:r>
              <a:rPr lang="en-US" sz="3600" dirty="0" smtClean="0"/>
              <a:t> </a:t>
            </a:r>
            <a:r>
              <a:rPr lang="en-US" sz="3600" dirty="0" err="1" smtClean="0"/>
              <a:t>Aegypti</a:t>
            </a: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Composed of single-stranded RNA</a:t>
            </a:r>
          </a:p>
          <a:p>
            <a:pPr>
              <a:defRPr/>
            </a:pPr>
            <a:r>
              <a:rPr lang="en-US" sz="3600" dirty="0" smtClean="0"/>
              <a:t>Has 4 serotypes (DEN-1, 2, 3, 4)</a:t>
            </a:r>
          </a:p>
        </p:txBody>
      </p:sp>
    </p:spTree>
    <p:extLst>
      <p:ext uri="{BB962C8B-B14F-4D97-AF65-F5344CB8AC3E}">
        <p14:creationId xmlns:p14="http://schemas.microsoft.com/office/powerpoint/2010/main" val="4101551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err="1" smtClean="0">
                <a:solidFill>
                  <a:srgbClr val="FFFF00"/>
                </a:solidFill>
              </a:rPr>
              <a:t>Aedes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aegypti</a:t>
            </a:r>
            <a:r>
              <a:rPr lang="en-US" dirty="0" smtClean="0">
                <a:solidFill>
                  <a:srgbClr val="FFFF00"/>
                </a:solidFill>
              </a:rPr>
              <a:t> Mosquito</a:t>
            </a:r>
          </a:p>
        </p:txBody>
      </p:sp>
      <p:pic>
        <p:nvPicPr>
          <p:cNvPr id="3686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t="21109" r="3433" b="14098"/>
          <a:stretch>
            <a:fillRect/>
          </a:stretch>
        </p:blipFill>
        <p:spPr bwMode="auto">
          <a:xfrm>
            <a:off x="1143001" y="1600200"/>
            <a:ext cx="696242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229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Dengue Clinical Syndromes</a:t>
            </a:r>
          </a:p>
        </p:txBody>
      </p:sp>
      <p:sp>
        <p:nvSpPr>
          <p:cNvPr id="337925" name="Rectangle 5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8352928" cy="3657600"/>
          </a:xfrm>
        </p:spPr>
        <p:txBody>
          <a:bodyPr/>
          <a:lstStyle/>
          <a:p>
            <a:pPr>
              <a:defRPr/>
            </a:pPr>
            <a:r>
              <a:rPr lang="en-US" sz="3556" dirty="0"/>
              <a:t>Undifferentiated fever</a:t>
            </a:r>
          </a:p>
          <a:p>
            <a:pPr>
              <a:defRPr/>
            </a:pPr>
            <a:r>
              <a:rPr lang="en-US" sz="3556" dirty="0"/>
              <a:t>Classic dengue fever</a:t>
            </a:r>
          </a:p>
          <a:p>
            <a:pPr>
              <a:defRPr/>
            </a:pPr>
            <a:r>
              <a:rPr lang="en-US" sz="3556" dirty="0"/>
              <a:t>Dengue hemorrhagic fever</a:t>
            </a:r>
          </a:p>
          <a:p>
            <a:pPr>
              <a:defRPr/>
            </a:pPr>
            <a:r>
              <a:rPr lang="en-US" sz="3556" dirty="0"/>
              <a:t>Dengue shock syndrome</a:t>
            </a:r>
          </a:p>
        </p:txBody>
      </p:sp>
    </p:spTree>
    <p:extLst>
      <p:ext uri="{BB962C8B-B14F-4D97-AF65-F5344CB8AC3E}">
        <p14:creationId xmlns:p14="http://schemas.microsoft.com/office/powerpoint/2010/main" val="2793526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Clinical Characteristics of Dengue Fever</a:t>
            </a:r>
          </a:p>
        </p:txBody>
      </p:sp>
      <p:sp>
        <p:nvSpPr>
          <p:cNvPr id="34202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Fever</a:t>
            </a:r>
          </a:p>
          <a:p>
            <a:pPr>
              <a:defRPr/>
            </a:pPr>
            <a:r>
              <a:rPr lang="en-US" sz="3200" dirty="0" smtClean="0"/>
              <a:t>Headache</a:t>
            </a:r>
          </a:p>
          <a:p>
            <a:pPr>
              <a:defRPr/>
            </a:pPr>
            <a:r>
              <a:rPr lang="en-US" sz="3200" dirty="0" smtClean="0"/>
              <a:t>Muscle and joint pain</a:t>
            </a:r>
          </a:p>
          <a:p>
            <a:pPr>
              <a:defRPr/>
            </a:pPr>
            <a:r>
              <a:rPr lang="en-US" sz="3200" dirty="0" smtClean="0"/>
              <a:t>Nausea/vomiting</a:t>
            </a:r>
          </a:p>
          <a:p>
            <a:pPr>
              <a:defRPr/>
            </a:pPr>
            <a:r>
              <a:rPr lang="en-US" sz="3200" dirty="0" smtClean="0"/>
              <a:t>Rash</a:t>
            </a:r>
          </a:p>
          <a:p>
            <a:pPr>
              <a:defRPr/>
            </a:pPr>
            <a:r>
              <a:rPr lang="en-US" sz="3200" dirty="0" smtClean="0"/>
              <a:t>Hemorrhagic manifestations</a:t>
            </a:r>
          </a:p>
        </p:txBody>
      </p:sp>
    </p:spTree>
    <p:extLst>
      <p:ext uri="{BB962C8B-B14F-4D97-AF65-F5344CB8AC3E}">
        <p14:creationId xmlns:p14="http://schemas.microsoft.com/office/powerpoint/2010/main" val="60909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Hemorrhagic Manifestations of Dengue</a:t>
            </a:r>
          </a:p>
        </p:txBody>
      </p:sp>
      <p:sp>
        <p:nvSpPr>
          <p:cNvPr id="34611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Skin hemorrhages: </a:t>
            </a:r>
            <a:r>
              <a:rPr lang="en-US" sz="3200" dirty="0" err="1" smtClean="0"/>
              <a:t>petechiae</a:t>
            </a:r>
            <a:r>
              <a:rPr lang="en-US" sz="3200" dirty="0"/>
              <a:t>, </a:t>
            </a:r>
            <a:r>
              <a:rPr lang="en-US" sz="3200" dirty="0" err="1"/>
              <a:t>purpura</a:t>
            </a:r>
            <a:r>
              <a:rPr lang="en-US" sz="3200" dirty="0"/>
              <a:t>, </a:t>
            </a:r>
            <a:r>
              <a:rPr lang="en-US" sz="3200" dirty="0" err="1"/>
              <a:t>ecchymoses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Gingival bleeding</a:t>
            </a:r>
          </a:p>
          <a:p>
            <a:pPr>
              <a:defRPr/>
            </a:pPr>
            <a:r>
              <a:rPr lang="en-US" sz="3200" dirty="0"/>
              <a:t>Nasal bleeding</a:t>
            </a:r>
          </a:p>
          <a:p>
            <a:pPr>
              <a:defRPr/>
            </a:pPr>
            <a:r>
              <a:rPr lang="en-US" sz="3200" dirty="0"/>
              <a:t>Gastro-intestinal bleeding: </a:t>
            </a:r>
            <a:r>
              <a:rPr lang="en-US" sz="3200" dirty="0" smtClean="0"/>
              <a:t>hematemesis</a:t>
            </a:r>
            <a:r>
              <a:rPr lang="en-US" sz="3200" dirty="0"/>
              <a:t>, melena, </a:t>
            </a:r>
          </a:p>
          <a:p>
            <a:pPr>
              <a:defRPr/>
            </a:pPr>
            <a:r>
              <a:rPr lang="en-US" sz="3200" dirty="0"/>
              <a:t>Hematuria</a:t>
            </a:r>
          </a:p>
          <a:p>
            <a:pPr>
              <a:defRPr/>
            </a:pPr>
            <a:r>
              <a:rPr lang="en-US" sz="3200" dirty="0"/>
              <a:t>Increased menstrual flow</a:t>
            </a:r>
          </a:p>
        </p:txBody>
      </p:sp>
    </p:spTree>
    <p:extLst>
      <p:ext uri="{BB962C8B-B14F-4D97-AF65-F5344CB8AC3E}">
        <p14:creationId xmlns:p14="http://schemas.microsoft.com/office/powerpoint/2010/main" val="127428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11200" y="5935133"/>
            <a:ext cx="189653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49600" y="5935133"/>
            <a:ext cx="284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ar-SA" altLang="ar-SA" sz="2133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Dangerous Signs in Dengue Hemorrhagic Fever</a:t>
            </a:r>
          </a:p>
        </p:txBody>
      </p:sp>
      <p:sp>
        <p:nvSpPr>
          <p:cNvPr id="354309" name="Rectangle 5"/>
          <p:cNvSpPr>
            <a:spLocks noGrp="1" noChangeArrowheads="1"/>
          </p:cNvSpPr>
          <p:nvPr>
            <p:ph idx="1"/>
          </p:nvPr>
        </p:nvSpPr>
        <p:spPr>
          <a:xfrm>
            <a:off x="481190" y="1700808"/>
            <a:ext cx="8411290" cy="409885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Abdominal pain - intense and sustained</a:t>
            </a:r>
          </a:p>
          <a:p>
            <a:pPr>
              <a:defRPr/>
            </a:pPr>
            <a:r>
              <a:rPr lang="en-US" sz="3200" dirty="0" smtClean="0"/>
              <a:t>Persistent vomiting</a:t>
            </a:r>
          </a:p>
          <a:p>
            <a:pPr>
              <a:defRPr/>
            </a:pPr>
            <a:r>
              <a:rPr lang="en-US" sz="3200" dirty="0" smtClean="0"/>
              <a:t>Abrupt change from fever to hypothermia, with sweating and prostration</a:t>
            </a:r>
          </a:p>
          <a:p>
            <a:pPr>
              <a:defRPr/>
            </a:pPr>
            <a:r>
              <a:rPr lang="en-US" sz="3200" dirty="0" smtClean="0"/>
              <a:t>Restlessness or somnolence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81190" y="5760156"/>
            <a:ext cx="7907234" cy="44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34" tIns="39511" rIns="80434" bIns="395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ar-SA" b="1" dirty="0" err="1">
                <a:latin typeface="+mj-lt"/>
              </a:rPr>
              <a:t>Martínez</a:t>
            </a:r>
            <a:r>
              <a:rPr lang="en-US" altLang="ar-SA" b="1" dirty="0">
                <a:latin typeface="+mj-lt"/>
              </a:rPr>
              <a:t> Torres E. </a:t>
            </a:r>
            <a:r>
              <a:rPr lang="en-US" altLang="ar-SA" b="1" u="sng" dirty="0" err="1">
                <a:latin typeface="+mj-lt"/>
              </a:rPr>
              <a:t>Salud</a:t>
            </a:r>
            <a:r>
              <a:rPr lang="en-US" altLang="ar-SA" b="1" u="sng" dirty="0">
                <a:latin typeface="+mj-lt"/>
              </a:rPr>
              <a:t> </a:t>
            </a:r>
            <a:r>
              <a:rPr lang="en-US" altLang="ar-SA" b="1" u="sng" dirty="0" err="1">
                <a:latin typeface="+mj-lt"/>
              </a:rPr>
              <a:t>Pública</a:t>
            </a:r>
            <a:r>
              <a:rPr lang="en-US" altLang="ar-SA" b="1" u="sng" dirty="0">
                <a:latin typeface="+mj-lt"/>
              </a:rPr>
              <a:t> </a:t>
            </a:r>
            <a:r>
              <a:rPr lang="en-US" altLang="ar-SA" b="1" u="sng" dirty="0" err="1">
                <a:latin typeface="+mj-lt"/>
              </a:rPr>
              <a:t>Mex</a:t>
            </a:r>
            <a:r>
              <a:rPr lang="en-US" altLang="ar-SA" b="1" dirty="0">
                <a:latin typeface="+mj-lt"/>
              </a:rPr>
              <a:t> 37 (</a:t>
            </a:r>
            <a:r>
              <a:rPr lang="en-US" altLang="ar-SA" b="1" dirty="0" err="1">
                <a:latin typeface="+mj-lt"/>
              </a:rPr>
              <a:t>supl</a:t>
            </a:r>
            <a:r>
              <a:rPr lang="en-US" altLang="ar-SA" b="1" dirty="0">
                <a:latin typeface="+mj-lt"/>
              </a:rPr>
              <a:t>):29-44, 1995.</a:t>
            </a:r>
          </a:p>
        </p:txBody>
      </p:sp>
    </p:spTree>
    <p:extLst>
      <p:ext uri="{BB962C8B-B14F-4D97-AF65-F5344CB8AC3E}">
        <p14:creationId xmlns:p14="http://schemas.microsoft.com/office/powerpoint/2010/main" val="2138009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Prevention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u="sng" dirty="0"/>
              <a:t>Elimination  &amp; destruction of mosquitos and larval habitat: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Space Spraying of insecticide is not usually effective.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</a:t>
            </a:r>
            <a:r>
              <a:rPr lang="en-US" dirty="0" smtClean="0"/>
              <a:t>Spraying </a:t>
            </a:r>
            <a:r>
              <a:rPr lang="en-US" dirty="0"/>
              <a:t>residual insecticides in-door.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</a:t>
            </a:r>
            <a:r>
              <a:rPr lang="en-US" dirty="0" smtClean="0"/>
              <a:t>Larval </a:t>
            </a:r>
            <a:r>
              <a:rPr lang="en-US" dirty="0"/>
              <a:t>source reduction :  </a:t>
            </a:r>
            <a:r>
              <a:rPr lang="en-US" dirty="0" smtClean="0"/>
              <a:t>Cover </a:t>
            </a:r>
            <a:r>
              <a:rPr lang="en-US" dirty="0"/>
              <a:t>water </a:t>
            </a:r>
            <a:r>
              <a:rPr lang="en-US" dirty="0" smtClean="0"/>
              <a:t>holding containers.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u="sng" dirty="0"/>
              <a:t>Personal protection against mosquito biting: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Screening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Protective clothing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dirty="0"/>
              <a:t>      </a:t>
            </a:r>
            <a:r>
              <a:rPr lang="en-US" dirty="0" smtClean="0"/>
              <a:t>Repellents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u="sng" dirty="0"/>
              <a:t>Centralized, vertically-structured programs with military-type organization, strict supervision, high level of </a:t>
            </a:r>
            <a:r>
              <a:rPr lang="en-US" u="sng" dirty="0" smtClean="0"/>
              <a:t>discipline.</a:t>
            </a:r>
          </a:p>
          <a:p>
            <a:pPr>
              <a:lnSpc>
                <a:spcPct val="90000"/>
              </a:lnSpc>
              <a:defRPr/>
            </a:pPr>
            <a:r>
              <a:rPr lang="en-US" u="sng" dirty="0" smtClean="0"/>
              <a:t>Vaccine not yet available, though human trials conducted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72674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Treatment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Symptomatic treatment</a:t>
            </a:r>
          </a:p>
          <a:p>
            <a:r>
              <a:rPr lang="en-US" sz="3600" dirty="0" smtClean="0"/>
              <a:t>Hydration</a:t>
            </a:r>
          </a:p>
          <a:p>
            <a:r>
              <a:rPr lang="en-US" sz="3600" dirty="0" smtClean="0"/>
              <a:t>Avoid NSAIDS or Aspirin, only acetaminophen for fever, headache or arthralgia</a:t>
            </a:r>
          </a:p>
          <a:p>
            <a:r>
              <a:rPr lang="en-US" sz="3600" dirty="0" smtClean="0"/>
              <a:t>Platelet transfusion only if platelets &lt;10-20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35330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Some Definitions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 amount of a particular disease that is usually present in a community is referred to </a:t>
            </a:r>
            <a:r>
              <a:rPr lang="en-US" sz="2000" dirty="0" smtClean="0"/>
              <a:t>as baseline </a:t>
            </a:r>
            <a:r>
              <a:rPr lang="en-US" sz="2000" dirty="0"/>
              <a:t>or </a:t>
            </a:r>
            <a:r>
              <a:rPr lang="en-US" sz="2000" b="1" dirty="0">
                <a:solidFill>
                  <a:srgbClr val="FFFF00"/>
                </a:solidFill>
              </a:rPr>
              <a:t>endemic</a:t>
            </a:r>
            <a:r>
              <a:rPr lang="en-US" sz="2000" dirty="0"/>
              <a:t> </a:t>
            </a:r>
            <a:r>
              <a:rPr lang="en-US" sz="2000" dirty="0" smtClean="0"/>
              <a:t>level.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Sporadic</a:t>
            </a:r>
            <a:r>
              <a:rPr lang="en-US" sz="2000" dirty="0" smtClean="0"/>
              <a:t> is a </a:t>
            </a:r>
            <a:r>
              <a:rPr lang="en-US" sz="2000" dirty="0"/>
              <a:t>disease that occurs infrequently and </a:t>
            </a:r>
            <a:r>
              <a:rPr lang="en-US" sz="2000" dirty="0" smtClean="0"/>
              <a:t>irregularly.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Endemic</a:t>
            </a:r>
            <a:r>
              <a:rPr lang="en-US" sz="2000" dirty="0" smtClean="0"/>
              <a:t> </a:t>
            </a:r>
            <a:r>
              <a:rPr lang="en-US" sz="2000" dirty="0"/>
              <a:t>refers to the constant presence and/or usual prevalence of a disease or infectious agent in a population within a geographic </a:t>
            </a:r>
            <a:r>
              <a:rPr lang="en-US" sz="2000" dirty="0" smtClean="0"/>
              <a:t>area.</a:t>
            </a:r>
          </a:p>
          <a:p>
            <a:r>
              <a:rPr lang="en-US" sz="2000" b="1" dirty="0" err="1" smtClean="0">
                <a:solidFill>
                  <a:srgbClr val="FFFF00"/>
                </a:solidFill>
              </a:rPr>
              <a:t>Hyperendemic</a:t>
            </a:r>
            <a:r>
              <a:rPr lang="en-US" sz="2000" dirty="0" smtClean="0"/>
              <a:t> </a:t>
            </a:r>
            <a:r>
              <a:rPr lang="en-US" sz="2000" dirty="0"/>
              <a:t>refers to persistent, high levels of disease occurrence.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Epidemic</a:t>
            </a:r>
            <a:r>
              <a:rPr lang="en-US" sz="2000" dirty="0" smtClean="0"/>
              <a:t> </a:t>
            </a:r>
            <a:r>
              <a:rPr lang="en-US" sz="2000" dirty="0"/>
              <a:t>refers to an increase, often sudden, in the number of cases of a disease above </a:t>
            </a:r>
            <a:r>
              <a:rPr lang="en-US" sz="2000" dirty="0" smtClean="0"/>
              <a:t>what is normally </a:t>
            </a:r>
            <a:r>
              <a:rPr lang="en-US" sz="2000" dirty="0"/>
              <a:t>expected in that population in that </a:t>
            </a:r>
            <a:r>
              <a:rPr lang="en-US" sz="2000" dirty="0" smtClean="0"/>
              <a:t>area. 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Outbreak</a:t>
            </a:r>
            <a:r>
              <a:rPr lang="en-US" sz="2000" dirty="0" smtClean="0"/>
              <a:t> </a:t>
            </a:r>
            <a:r>
              <a:rPr lang="en-US" sz="2000" dirty="0"/>
              <a:t>carries the same definition of epidemic, but is often used for a more limited geographic area.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FF00"/>
                </a:solidFill>
              </a:rPr>
              <a:t>Pandemic</a:t>
            </a:r>
            <a:r>
              <a:rPr lang="en-US" sz="2000" dirty="0" smtClean="0"/>
              <a:t> </a:t>
            </a:r>
            <a:r>
              <a:rPr lang="en-US" sz="2000" dirty="0"/>
              <a:t>refers to an epidemic that has spread over several countries or continents, usually affecting a large number of people.</a:t>
            </a:r>
          </a:p>
          <a:p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3729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Rift </a:t>
            </a:r>
            <a:r>
              <a:rPr lang="en-US" b="1" dirty="0">
                <a:solidFill>
                  <a:srgbClr val="FFFF00"/>
                </a:solidFill>
              </a:rPr>
              <a:t>V</a:t>
            </a:r>
            <a:r>
              <a:rPr lang="en-US" b="1" dirty="0" smtClean="0">
                <a:solidFill>
                  <a:srgbClr val="FFFF00"/>
                </a:solidFill>
              </a:rPr>
              <a:t>alley Fever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endParaRPr lang="ar-SA" dirty="0"/>
          </a:p>
          <a:p>
            <a:pPr marL="0" indent="0">
              <a:buNone/>
            </a:pPr>
            <a:r>
              <a:rPr lang="en-US" b="1" dirty="0" smtClean="0"/>
              <a:t>What </a:t>
            </a:r>
            <a:r>
              <a:rPr lang="en-US" b="1" dirty="0"/>
              <a:t>is Rift Valley fever? </a:t>
            </a:r>
            <a:endParaRPr lang="en-US" dirty="0"/>
          </a:p>
          <a:p>
            <a:r>
              <a:rPr lang="en-US" dirty="0"/>
              <a:t>Rift Valley fever (RVF) is an acute, fever-causing viral disease that affects domestic animals (such as cattle, buffalo, sheep, goats, and camels) and humans. RVF is most commonly associated with mosquito-borne epidemics during years of unusually heavy rainfall. </a:t>
            </a:r>
          </a:p>
          <a:p>
            <a:r>
              <a:rPr lang="en-US" dirty="0"/>
              <a:t>The disease is caused by the RVF virus, a member of the genus </a:t>
            </a:r>
            <a:r>
              <a:rPr lang="en-US" dirty="0" err="1"/>
              <a:t>Phlebovirus</a:t>
            </a:r>
            <a:r>
              <a:rPr lang="en-US" dirty="0"/>
              <a:t> in the family </a:t>
            </a:r>
            <a:r>
              <a:rPr lang="en-US" dirty="0" err="1"/>
              <a:t>Bunyaviridae</a:t>
            </a:r>
            <a:r>
              <a:rPr lang="en-US" dirty="0"/>
              <a:t>. The disease was first reported among livestock by veterinary officers in Kenya in the early 1900s.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147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Rift </a:t>
            </a:r>
            <a:r>
              <a:rPr lang="en-US" dirty="0">
                <a:solidFill>
                  <a:srgbClr val="FFFF00"/>
                </a:solidFill>
              </a:rPr>
              <a:t>V</a:t>
            </a:r>
            <a:r>
              <a:rPr lang="en-US" dirty="0" smtClean="0">
                <a:solidFill>
                  <a:srgbClr val="FFFF00"/>
                </a:solidFill>
              </a:rPr>
              <a:t>alley Fever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 11 September 2000, the Ministry of Health (MOH) of the Kingdom of Saudi Arabia (Riyadh) received reports of unexplained severe hepatitis in 7 patients from the </a:t>
            </a:r>
            <a:r>
              <a:rPr lang="en-US" dirty="0" err="1"/>
              <a:t>Jizan</a:t>
            </a:r>
            <a:r>
              <a:rPr lang="en-US" dirty="0"/>
              <a:t> region at the southwestern border of Saudi Arabia.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team from the </a:t>
            </a:r>
            <a:r>
              <a:rPr lang="en-US" dirty="0" smtClean="0"/>
              <a:t>MOH </a:t>
            </a:r>
            <a:r>
              <a:rPr lang="en-US" dirty="0"/>
              <a:t>started investigations within 24 h after notification. Clinical manifestations included low-to-moderate–grade fever, abdominal pain, vomiting, diarrhea, and elevated liver enzyme levels progressing to liver failure, encephalopathy or encephalitis, disseminated intravascular coagulation (DIC), renal failure, and, in 5 of the 7 patients, death.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979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Rift </a:t>
            </a:r>
            <a:r>
              <a:rPr lang="en-US" dirty="0">
                <a:solidFill>
                  <a:srgbClr val="FFFF00"/>
                </a:solidFill>
              </a:rPr>
              <a:t>V</a:t>
            </a:r>
            <a:r>
              <a:rPr lang="en-US" dirty="0" smtClean="0">
                <a:solidFill>
                  <a:srgbClr val="FFFF00"/>
                </a:solidFill>
              </a:rPr>
              <a:t>alley Fever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Next outbreak was reported in Yemen.</a:t>
            </a:r>
          </a:p>
          <a:p>
            <a:r>
              <a:rPr lang="en-US" sz="3600" dirty="0" smtClean="0"/>
              <a:t>Now Rift valley fever is considered to be at a low level of </a:t>
            </a:r>
            <a:r>
              <a:rPr lang="en-US" sz="3600" dirty="0" err="1" smtClean="0"/>
              <a:t>endemicity</a:t>
            </a:r>
            <a:r>
              <a:rPr lang="en-US" sz="3600" dirty="0" smtClean="0"/>
              <a:t> in Saudi Arabia</a:t>
            </a:r>
          </a:p>
          <a:p>
            <a:r>
              <a:rPr lang="en-US" sz="3600" dirty="0" smtClean="0"/>
              <a:t>Treatment is symptomatic</a:t>
            </a:r>
          </a:p>
          <a:p>
            <a:r>
              <a:rPr lang="en-US" sz="3600" dirty="0" smtClean="0"/>
              <a:t>Vaccines for veterinary use are available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47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216025" y="938213"/>
            <a:ext cx="7100391" cy="936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 err="1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Leishmaniasis</a:t>
            </a:r>
            <a:endParaRPr lang="ar-SA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7430" name="WordArt 22"/>
          <p:cNvSpPr>
            <a:spLocks noChangeArrowheads="1" noChangeShapeType="1" noTextEdit="1"/>
          </p:cNvSpPr>
          <p:nvPr/>
        </p:nvSpPr>
        <p:spPr bwMode="auto">
          <a:xfrm>
            <a:off x="1187450" y="2636838"/>
            <a:ext cx="430213" cy="7381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L</a:t>
            </a:r>
            <a:endParaRPr lang="ar-SA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latin typeface="Arial Black" panose="020B0A04020102020204" pitchFamily="34" charset="0"/>
            </a:endParaRPr>
          </a:p>
        </p:txBody>
      </p:sp>
      <p:sp>
        <p:nvSpPr>
          <p:cNvPr id="17431" name="AutoShape 23"/>
          <p:cNvSpPr>
            <a:spLocks noChangeArrowheads="1"/>
          </p:cNvSpPr>
          <p:nvPr/>
        </p:nvSpPr>
        <p:spPr bwMode="auto">
          <a:xfrm rot="16200000">
            <a:off x="-2351880" y="3345656"/>
            <a:ext cx="5903912" cy="4540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1116013" y="3351679"/>
            <a:ext cx="77104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ar-SA" sz="2400" dirty="0"/>
              <a:t>     </a:t>
            </a:r>
            <a:r>
              <a:rPr lang="en-US" altLang="ar-SA" sz="2400" dirty="0" err="1"/>
              <a:t>eishmaniasis</a:t>
            </a:r>
            <a:r>
              <a:rPr lang="en-US" altLang="ar-SA" sz="2400" dirty="0"/>
              <a:t> is a </a:t>
            </a:r>
            <a:r>
              <a:rPr lang="en-US" altLang="ar-SA" sz="2400" dirty="0" err="1"/>
              <a:t>protozoal</a:t>
            </a:r>
            <a:r>
              <a:rPr lang="en-US" altLang="ar-SA" sz="2400" dirty="0"/>
              <a:t> disease caused by </a:t>
            </a:r>
            <a:r>
              <a:rPr lang="en-US" altLang="ar-SA" sz="2400" dirty="0" err="1"/>
              <a:t>Leishmania</a:t>
            </a:r>
            <a:r>
              <a:rPr lang="en-US" altLang="ar-SA" sz="2400" dirty="0"/>
              <a:t> parasite, which is transmitted by the sand </a:t>
            </a:r>
            <a:r>
              <a:rPr lang="en-US" altLang="ar-SA" sz="2400" dirty="0" smtClean="0"/>
              <a:t>fly.</a:t>
            </a:r>
            <a:endParaRPr lang="en-US" altLang="ar-SA" sz="2400" dirty="0"/>
          </a:p>
          <a:p>
            <a:pPr algn="l"/>
            <a:endParaRPr lang="en-US" altLang="ar-SA" sz="2400" dirty="0"/>
          </a:p>
          <a:p>
            <a:pPr algn="l"/>
            <a:r>
              <a:rPr lang="en-US" altLang="ar-SA" sz="2400" dirty="0" err="1"/>
              <a:t>Leishmaniasis</a:t>
            </a:r>
            <a:r>
              <a:rPr lang="en-US" altLang="ar-SA" sz="2400" dirty="0"/>
              <a:t> is of  three types ; </a:t>
            </a:r>
            <a:r>
              <a:rPr lang="en-US" altLang="ar-SA" sz="2400" b="1" dirty="0"/>
              <a:t>cutaneous </a:t>
            </a:r>
            <a:r>
              <a:rPr lang="en-US" altLang="ar-SA" sz="2400" b="1" dirty="0" err="1"/>
              <a:t>leishmaniasis</a:t>
            </a:r>
            <a:r>
              <a:rPr lang="en-US" altLang="ar-SA" sz="2400" dirty="0"/>
              <a:t>, </a:t>
            </a:r>
            <a:r>
              <a:rPr lang="en-US" altLang="ar-SA" sz="2400" b="1" dirty="0" err="1"/>
              <a:t>muco</a:t>
            </a:r>
            <a:r>
              <a:rPr lang="en-US" altLang="ar-SA" sz="2400" b="1" dirty="0"/>
              <a:t>-cutaneous</a:t>
            </a:r>
            <a:r>
              <a:rPr lang="en-US" altLang="ar-SA" sz="2400" dirty="0"/>
              <a:t> and the </a:t>
            </a:r>
            <a:r>
              <a:rPr lang="en-US" altLang="ar-SA" sz="2400" b="1" dirty="0"/>
              <a:t>visceral</a:t>
            </a:r>
            <a:r>
              <a:rPr lang="en-US" altLang="ar-SA" sz="2400" dirty="0"/>
              <a:t> (Kala-azar ) </a:t>
            </a:r>
          </a:p>
        </p:txBody>
      </p:sp>
    </p:spTree>
    <p:extLst>
      <p:ext uri="{BB962C8B-B14F-4D97-AF65-F5344CB8AC3E}">
        <p14:creationId xmlns:p14="http://schemas.microsoft.com/office/powerpoint/2010/main" val="38112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6978650" y="650875"/>
            <a:ext cx="2051050" cy="22733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6699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476375" y="692150"/>
            <a:ext cx="4224338" cy="6969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Saudi Arabia &amp;</a:t>
            </a:r>
            <a:endParaRPr lang="ar-SA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330325" y="3567142"/>
            <a:ext cx="691356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rtl="0"/>
            <a:r>
              <a:rPr lang="en-US" altLang="ar-SA" sz="3200" dirty="0"/>
              <a:t>It is known in the Kingdom </a:t>
            </a:r>
            <a:r>
              <a:rPr lang="en-US" altLang="ar-SA" sz="3200" dirty="0" smtClean="0"/>
              <a:t>since </a:t>
            </a:r>
            <a:r>
              <a:rPr lang="en-US" altLang="ar-SA" sz="3200" dirty="0"/>
              <a:t>1950.</a:t>
            </a:r>
          </a:p>
          <a:p>
            <a:pPr algn="l" rtl="0"/>
            <a:r>
              <a:rPr lang="en-US" altLang="ar-SA" sz="3200" dirty="0"/>
              <a:t>Ministry of Health </a:t>
            </a:r>
            <a:r>
              <a:rPr lang="en-US" altLang="ar-SA" sz="3200" dirty="0" smtClean="0"/>
              <a:t>established </a:t>
            </a:r>
            <a:r>
              <a:rPr lang="en-US" altLang="ar-SA" sz="3200" dirty="0"/>
              <a:t>the </a:t>
            </a:r>
            <a:r>
              <a:rPr lang="en-US" altLang="ar-SA" sz="3200" dirty="0" err="1" smtClean="0"/>
              <a:t>Leishmaniasis</a:t>
            </a:r>
            <a:r>
              <a:rPr lang="en-US" altLang="ar-SA" sz="3200" dirty="0" smtClean="0"/>
              <a:t> </a:t>
            </a:r>
            <a:r>
              <a:rPr lang="en-US" altLang="ar-SA" sz="3200" dirty="0"/>
              <a:t>unit in the </a:t>
            </a:r>
            <a:r>
              <a:rPr lang="en-US" altLang="ar-SA" sz="3200" dirty="0" smtClean="0"/>
              <a:t>1980s to follow the </a:t>
            </a:r>
            <a:r>
              <a:rPr lang="en-US" altLang="ar-SA" sz="3200" dirty="0"/>
              <a:t>disease</a:t>
            </a:r>
            <a:r>
              <a:rPr lang="ar-SA" altLang="ar-SA" sz="3200" dirty="0"/>
              <a:t> </a:t>
            </a:r>
            <a:r>
              <a:rPr lang="en-US" altLang="ar-SA" sz="3200" dirty="0"/>
              <a:t>in </a:t>
            </a:r>
            <a:r>
              <a:rPr lang="en-US" altLang="ar-SA" sz="3200" dirty="0" smtClean="0"/>
              <a:t>the country.</a:t>
            </a:r>
            <a:endParaRPr lang="ar-SA" altLang="ar-SA" sz="3200" dirty="0"/>
          </a:p>
        </p:txBody>
      </p:sp>
      <p:pic>
        <p:nvPicPr>
          <p:cNvPr id="18442" name="Picture 10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765175"/>
            <a:ext cx="1712912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3" name="AutoShape 11"/>
          <p:cNvSpPr>
            <a:spLocks noChangeArrowheads="1"/>
          </p:cNvSpPr>
          <p:nvPr/>
        </p:nvSpPr>
        <p:spPr bwMode="auto">
          <a:xfrm rot="16200000">
            <a:off x="-2171700" y="3227388"/>
            <a:ext cx="5616575" cy="4032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1476375" y="1760538"/>
            <a:ext cx="5586413" cy="7318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Leishmaniasis</a:t>
            </a:r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  </a:t>
            </a:r>
            <a:endParaRPr lang="ar-SA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reeform 2"/>
          <p:cNvSpPr>
            <a:spLocks/>
          </p:cNvSpPr>
          <p:nvPr/>
        </p:nvSpPr>
        <p:spPr bwMode="auto">
          <a:xfrm>
            <a:off x="4557713" y="2503488"/>
            <a:ext cx="2339975" cy="2327275"/>
          </a:xfrm>
          <a:custGeom>
            <a:avLst/>
            <a:gdLst>
              <a:gd name="T0" fmla="*/ 15 w 1474"/>
              <a:gd name="T1" fmla="*/ 733 h 1466"/>
              <a:gd name="T2" fmla="*/ 197 w 1474"/>
              <a:gd name="T3" fmla="*/ 642 h 1466"/>
              <a:gd name="T4" fmla="*/ 287 w 1474"/>
              <a:gd name="T5" fmla="*/ 642 h 1466"/>
              <a:gd name="T6" fmla="*/ 560 w 1474"/>
              <a:gd name="T7" fmla="*/ 461 h 1466"/>
              <a:gd name="T8" fmla="*/ 696 w 1474"/>
              <a:gd name="T9" fmla="*/ 506 h 1466"/>
              <a:gd name="T10" fmla="*/ 786 w 1474"/>
              <a:gd name="T11" fmla="*/ 325 h 1466"/>
              <a:gd name="T12" fmla="*/ 741 w 1474"/>
              <a:gd name="T13" fmla="*/ 98 h 1466"/>
              <a:gd name="T14" fmla="*/ 877 w 1474"/>
              <a:gd name="T15" fmla="*/ 7 h 1466"/>
              <a:gd name="T16" fmla="*/ 1013 w 1474"/>
              <a:gd name="T17" fmla="*/ 53 h 1466"/>
              <a:gd name="T18" fmla="*/ 1331 w 1474"/>
              <a:gd name="T19" fmla="*/ 143 h 1466"/>
              <a:gd name="T20" fmla="*/ 1376 w 1474"/>
              <a:gd name="T21" fmla="*/ 506 h 1466"/>
              <a:gd name="T22" fmla="*/ 1421 w 1474"/>
              <a:gd name="T23" fmla="*/ 688 h 1466"/>
              <a:gd name="T24" fmla="*/ 1421 w 1474"/>
              <a:gd name="T25" fmla="*/ 869 h 1466"/>
              <a:gd name="T26" fmla="*/ 1421 w 1474"/>
              <a:gd name="T27" fmla="*/ 1232 h 1466"/>
              <a:gd name="T28" fmla="*/ 1421 w 1474"/>
              <a:gd name="T29" fmla="*/ 1413 h 1466"/>
              <a:gd name="T30" fmla="*/ 1104 w 1474"/>
              <a:gd name="T31" fmla="*/ 1459 h 1466"/>
              <a:gd name="T32" fmla="*/ 696 w 1474"/>
              <a:gd name="T33" fmla="*/ 1368 h 1466"/>
              <a:gd name="T34" fmla="*/ 424 w 1474"/>
              <a:gd name="T35" fmla="*/ 1368 h 1466"/>
              <a:gd name="T36" fmla="*/ 242 w 1474"/>
              <a:gd name="T37" fmla="*/ 1096 h 1466"/>
              <a:gd name="T38" fmla="*/ 106 w 1474"/>
              <a:gd name="T39" fmla="*/ 960 h 1466"/>
              <a:gd name="T40" fmla="*/ 15 w 1474"/>
              <a:gd name="T41" fmla="*/ 73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4" h="1466">
                <a:moveTo>
                  <a:pt x="15" y="733"/>
                </a:moveTo>
                <a:cubicBezTo>
                  <a:pt x="30" y="680"/>
                  <a:pt x="152" y="657"/>
                  <a:pt x="197" y="642"/>
                </a:cubicBezTo>
                <a:cubicBezTo>
                  <a:pt x="242" y="627"/>
                  <a:pt x="227" y="672"/>
                  <a:pt x="287" y="642"/>
                </a:cubicBezTo>
                <a:cubicBezTo>
                  <a:pt x="347" y="612"/>
                  <a:pt x="492" y="484"/>
                  <a:pt x="560" y="461"/>
                </a:cubicBezTo>
                <a:cubicBezTo>
                  <a:pt x="628" y="438"/>
                  <a:pt x="659" y="529"/>
                  <a:pt x="696" y="506"/>
                </a:cubicBezTo>
                <a:cubicBezTo>
                  <a:pt x="733" y="483"/>
                  <a:pt x="779" y="393"/>
                  <a:pt x="786" y="325"/>
                </a:cubicBezTo>
                <a:cubicBezTo>
                  <a:pt x="793" y="257"/>
                  <a:pt x="726" y="151"/>
                  <a:pt x="741" y="98"/>
                </a:cubicBezTo>
                <a:cubicBezTo>
                  <a:pt x="756" y="45"/>
                  <a:pt x="832" y="14"/>
                  <a:pt x="877" y="7"/>
                </a:cubicBezTo>
                <a:cubicBezTo>
                  <a:pt x="922" y="0"/>
                  <a:pt x="937" y="30"/>
                  <a:pt x="1013" y="53"/>
                </a:cubicBezTo>
                <a:cubicBezTo>
                  <a:pt x="1089" y="76"/>
                  <a:pt x="1271" y="68"/>
                  <a:pt x="1331" y="143"/>
                </a:cubicBezTo>
                <a:cubicBezTo>
                  <a:pt x="1391" y="218"/>
                  <a:pt x="1361" y="415"/>
                  <a:pt x="1376" y="506"/>
                </a:cubicBezTo>
                <a:cubicBezTo>
                  <a:pt x="1391" y="597"/>
                  <a:pt x="1413" y="627"/>
                  <a:pt x="1421" y="688"/>
                </a:cubicBezTo>
                <a:cubicBezTo>
                  <a:pt x="1429" y="749"/>
                  <a:pt x="1421" y="778"/>
                  <a:pt x="1421" y="869"/>
                </a:cubicBezTo>
                <a:cubicBezTo>
                  <a:pt x="1421" y="960"/>
                  <a:pt x="1421" y="1141"/>
                  <a:pt x="1421" y="1232"/>
                </a:cubicBezTo>
                <a:cubicBezTo>
                  <a:pt x="1421" y="1323"/>
                  <a:pt x="1474" y="1375"/>
                  <a:pt x="1421" y="1413"/>
                </a:cubicBezTo>
                <a:cubicBezTo>
                  <a:pt x="1368" y="1451"/>
                  <a:pt x="1225" y="1466"/>
                  <a:pt x="1104" y="1459"/>
                </a:cubicBezTo>
                <a:cubicBezTo>
                  <a:pt x="983" y="1452"/>
                  <a:pt x="809" y="1383"/>
                  <a:pt x="696" y="1368"/>
                </a:cubicBezTo>
                <a:cubicBezTo>
                  <a:pt x="583" y="1353"/>
                  <a:pt x="500" y="1413"/>
                  <a:pt x="424" y="1368"/>
                </a:cubicBezTo>
                <a:cubicBezTo>
                  <a:pt x="348" y="1323"/>
                  <a:pt x="295" y="1164"/>
                  <a:pt x="242" y="1096"/>
                </a:cubicBezTo>
                <a:cubicBezTo>
                  <a:pt x="189" y="1028"/>
                  <a:pt x="144" y="1028"/>
                  <a:pt x="106" y="960"/>
                </a:cubicBezTo>
                <a:cubicBezTo>
                  <a:pt x="68" y="892"/>
                  <a:pt x="0" y="786"/>
                  <a:pt x="15" y="73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07" name="Freeform 3"/>
          <p:cNvSpPr>
            <a:spLocks/>
          </p:cNvSpPr>
          <p:nvPr/>
        </p:nvSpPr>
        <p:spPr bwMode="auto">
          <a:xfrm rot="9144888">
            <a:off x="4114800" y="4878388"/>
            <a:ext cx="1943100" cy="1516062"/>
          </a:xfrm>
          <a:custGeom>
            <a:avLst/>
            <a:gdLst>
              <a:gd name="T0" fmla="*/ 370 w 370"/>
              <a:gd name="T1" fmla="*/ 453 h 499"/>
              <a:gd name="T2" fmla="*/ 324 w 370"/>
              <a:gd name="T3" fmla="*/ 408 h 499"/>
              <a:gd name="T4" fmla="*/ 324 w 370"/>
              <a:gd name="T5" fmla="*/ 363 h 499"/>
              <a:gd name="T6" fmla="*/ 324 w 370"/>
              <a:gd name="T7" fmla="*/ 317 h 499"/>
              <a:gd name="T8" fmla="*/ 324 w 370"/>
              <a:gd name="T9" fmla="*/ 272 h 499"/>
              <a:gd name="T10" fmla="*/ 279 w 370"/>
              <a:gd name="T11" fmla="*/ 227 h 499"/>
              <a:gd name="T12" fmla="*/ 279 w 370"/>
              <a:gd name="T13" fmla="*/ 181 h 499"/>
              <a:gd name="T14" fmla="*/ 279 w 370"/>
              <a:gd name="T15" fmla="*/ 136 h 499"/>
              <a:gd name="T16" fmla="*/ 324 w 370"/>
              <a:gd name="T17" fmla="*/ 136 h 499"/>
              <a:gd name="T18" fmla="*/ 324 w 370"/>
              <a:gd name="T19" fmla="*/ 45 h 499"/>
              <a:gd name="T20" fmla="*/ 279 w 370"/>
              <a:gd name="T21" fmla="*/ 0 h 499"/>
              <a:gd name="T22" fmla="*/ 234 w 370"/>
              <a:gd name="T23" fmla="*/ 45 h 499"/>
              <a:gd name="T24" fmla="*/ 188 w 370"/>
              <a:gd name="T25" fmla="*/ 45 h 499"/>
              <a:gd name="T26" fmla="*/ 188 w 370"/>
              <a:gd name="T27" fmla="*/ 91 h 499"/>
              <a:gd name="T28" fmla="*/ 143 w 370"/>
              <a:gd name="T29" fmla="*/ 91 h 499"/>
              <a:gd name="T30" fmla="*/ 98 w 370"/>
              <a:gd name="T31" fmla="*/ 45 h 499"/>
              <a:gd name="T32" fmla="*/ 52 w 370"/>
              <a:gd name="T33" fmla="*/ 45 h 499"/>
              <a:gd name="T34" fmla="*/ 7 w 370"/>
              <a:gd name="T35" fmla="*/ 45 h 499"/>
              <a:gd name="T36" fmla="*/ 7 w 370"/>
              <a:gd name="T37" fmla="*/ 91 h 499"/>
              <a:gd name="T38" fmla="*/ 52 w 370"/>
              <a:gd name="T39" fmla="*/ 136 h 499"/>
              <a:gd name="T40" fmla="*/ 52 w 370"/>
              <a:gd name="T41" fmla="*/ 181 h 499"/>
              <a:gd name="T42" fmla="*/ 52 w 370"/>
              <a:gd name="T43" fmla="*/ 227 h 499"/>
              <a:gd name="T44" fmla="*/ 234 w 370"/>
              <a:gd name="T45" fmla="*/ 453 h 499"/>
              <a:gd name="T46" fmla="*/ 279 w 370"/>
              <a:gd name="T47" fmla="*/ 453 h 499"/>
              <a:gd name="T48" fmla="*/ 324 w 370"/>
              <a:gd name="T49" fmla="*/ 499 h 499"/>
              <a:gd name="T50" fmla="*/ 370 w 370"/>
              <a:gd name="T51" fmla="*/ 453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0" h="499">
                <a:moveTo>
                  <a:pt x="370" y="453"/>
                </a:moveTo>
                <a:cubicBezTo>
                  <a:pt x="370" y="438"/>
                  <a:pt x="332" y="423"/>
                  <a:pt x="324" y="408"/>
                </a:cubicBezTo>
                <a:cubicBezTo>
                  <a:pt x="316" y="393"/>
                  <a:pt x="324" y="378"/>
                  <a:pt x="324" y="363"/>
                </a:cubicBezTo>
                <a:cubicBezTo>
                  <a:pt x="324" y="348"/>
                  <a:pt x="324" y="332"/>
                  <a:pt x="324" y="317"/>
                </a:cubicBezTo>
                <a:cubicBezTo>
                  <a:pt x="324" y="302"/>
                  <a:pt x="331" y="287"/>
                  <a:pt x="324" y="272"/>
                </a:cubicBezTo>
                <a:cubicBezTo>
                  <a:pt x="317" y="257"/>
                  <a:pt x="286" y="242"/>
                  <a:pt x="279" y="227"/>
                </a:cubicBezTo>
                <a:cubicBezTo>
                  <a:pt x="272" y="212"/>
                  <a:pt x="279" y="196"/>
                  <a:pt x="279" y="181"/>
                </a:cubicBezTo>
                <a:cubicBezTo>
                  <a:pt x="279" y="166"/>
                  <a:pt x="272" y="143"/>
                  <a:pt x="279" y="136"/>
                </a:cubicBezTo>
                <a:cubicBezTo>
                  <a:pt x="286" y="129"/>
                  <a:pt x="317" y="151"/>
                  <a:pt x="324" y="136"/>
                </a:cubicBezTo>
                <a:cubicBezTo>
                  <a:pt x="331" y="121"/>
                  <a:pt x="331" y="68"/>
                  <a:pt x="324" y="45"/>
                </a:cubicBezTo>
                <a:cubicBezTo>
                  <a:pt x="317" y="22"/>
                  <a:pt x="294" y="0"/>
                  <a:pt x="279" y="0"/>
                </a:cubicBezTo>
                <a:cubicBezTo>
                  <a:pt x="264" y="0"/>
                  <a:pt x="249" y="38"/>
                  <a:pt x="234" y="45"/>
                </a:cubicBezTo>
                <a:cubicBezTo>
                  <a:pt x="219" y="52"/>
                  <a:pt x="196" y="37"/>
                  <a:pt x="188" y="45"/>
                </a:cubicBezTo>
                <a:cubicBezTo>
                  <a:pt x="180" y="53"/>
                  <a:pt x="195" y="83"/>
                  <a:pt x="188" y="91"/>
                </a:cubicBezTo>
                <a:cubicBezTo>
                  <a:pt x="181" y="99"/>
                  <a:pt x="158" y="99"/>
                  <a:pt x="143" y="91"/>
                </a:cubicBezTo>
                <a:cubicBezTo>
                  <a:pt x="128" y="83"/>
                  <a:pt x="113" y="53"/>
                  <a:pt x="98" y="45"/>
                </a:cubicBezTo>
                <a:cubicBezTo>
                  <a:pt x="83" y="37"/>
                  <a:pt x="67" y="45"/>
                  <a:pt x="52" y="45"/>
                </a:cubicBezTo>
                <a:cubicBezTo>
                  <a:pt x="37" y="45"/>
                  <a:pt x="14" y="37"/>
                  <a:pt x="7" y="45"/>
                </a:cubicBezTo>
                <a:cubicBezTo>
                  <a:pt x="0" y="53"/>
                  <a:pt x="0" y="76"/>
                  <a:pt x="7" y="91"/>
                </a:cubicBezTo>
                <a:cubicBezTo>
                  <a:pt x="14" y="106"/>
                  <a:pt x="45" y="121"/>
                  <a:pt x="52" y="136"/>
                </a:cubicBezTo>
                <a:cubicBezTo>
                  <a:pt x="59" y="151"/>
                  <a:pt x="52" y="166"/>
                  <a:pt x="52" y="181"/>
                </a:cubicBezTo>
                <a:cubicBezTo>
                  <a:pt x="52" y="196"/>
                  <a:pt x="22" y="182"/>
                  <a:pt x="52" y="227"/>
                </a:cubicBezTo>
                <a:cubicBezTo>
                  <a:pt x="82" y="272"/>
                  <a:pt x="196" y="415"/>
                  <a:pt x="234" y="453"/>
                </a:cubicBezTo>
                <a:cubicBezTo>
                  <a:pt x="272" y="491"/>
                  <a:pt x="264" y="445"/>
                  <a:pt x="279" y="453"/>
                </a:cubicBezTo>
                <a:cubicBezTo>
                  <a:pt x="294" y="461"/>
                  <a:pt x="309" y="499"/>
                  <a:pt x="324" y="499"/>
                </a:cubicBezTo>
                <a:cubicBezTo>
                  <a:pt x="339" y="499"/>
                  <a:pt x="370" y="468"/>
                  <a:pt x="370" y="45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08" name="Freeform 4"/>
          <p:cNvSpPr>
            <a:spLocks/>
          </p:cNvSpPr>
          <p:nvPr/>
        </p:nvSpPr>
        <p:spPr bwMode="auto">
          <a:xfrm>
            <a:off x="3638550" y="4254500"/>
            <a:ext cx="2000250" cy="1439863"/>
          </a:xfrm>
          <a:custGeom>
            <a:avLst/>
            <a:gdLst>
              <a:gd name="T0" fmla="*/ 369 w 566"/>
              <a:gd name="T1" fmla="*/ 15 h 620"/>
              <a:gd name="T2" fmla="*/ 233 w 566"/>
              <a:gd name="T3" fmla="*/ 151 h 620"/>
              <a:gd name="T4" fmla="*/ 143 w 566"/>
              <a:gd name="T5" fmla="*/ 151 h 620"/>
              <a:gd name="T6" fmla="*/ 97 w 566"/>
              <a:gd name="T7" fmla="*/ 287 h 620"/>
              <a:gd name="T8" fmla="*/ 97 w 566"/>
              <a:gd name="T9" fmla="*/ 378 h 620"/>
              <a:gd name="T10" fmla="*/ 52 w 566"/>
              <a:gd name="T11" fmla="*/ 469 h 620"/>
              <a:gd name="T12" fmla="*/ 7 w 566"/>
              <a:gd name="T13" fmla="*/ 469 h 620"/>
              <a:gd name="T14" fmla="*/ 7 w 566"/>
              <a:gd name="T15" fmla="*/ 514 h 620"/>
              <a:gd name="T16" fmla="*/ 52 w 566"/>
              <a:gd name="T17" fmla="*/ 605 h 620"/>
              <a:gd name="T18" fmla="*/ 97 w 566"/>
              <a:gd name="T19" fmla="*/ 605 h 620"/>
              <a:gd name="T20" fmla="*/ 143 w 566"/>
              <a:gd name="T21" fmla="*/ 559 h 620"/>
              <a:gd name="T22" fmla="*/ 188 w 566"/>
              <a:gd name="T23" fmla="*/ 559 h 620"/>
              <a:gd name="T24" fmla="*/ 233 w 566"/>
              <a:gd name="T25" fmla="*/ 559 h 620"/>
              <a:gd name="T26" fmla="*/ 279 w 566"/>
              <a:gd name="T27" fmla="*/ 605 h 620"/>
              <a:gd name="T28" fmla="*/ 324 w 566"/>
              <a:gd name="T29" fmla="*/ 559 h 620"/>
              <a:gd name="T30" fmla="*/ 415 w 566"/>
              <a:gd name="T31" fmla="*/ 559 h 620"/>
              <a:gd name="T32" fmla="*/ 460 w 566"/>
              <a:gd name="T33" fmla="*/ 514 h 620"/>
              <a:gd name="T34" fmla="*/ 460 w 566"/>
              <a:gd name="T35" fmla="*/ 469 h 620"/>
              <a:gd name="T36" fmla="*/ 460 w 566"/>
              <a:gd name="T37" fmla="*/ 378 h 620"/>
              <a:gd name="T38" fmla="*/ 551 w 566"/>
              <a:gd name="T39" fmla="*/ 333 h 620"/>
              <a:gd name="T40" fmla="*/ 551 w 566"/>
              <a:gd name="T41" fmla="*/ 287 h 620"/>
              <a:gd name="T42" fmla="*/ 506 w 566"/>
              <a:gd name="T43" fmla="*/ 151 h 620"/>
              <a:gd name="T44" fmla="*/ 460 w 566"/>
              <a:gd name="T45" fmla="*/ 60 h 620"/>
              <a:gd name="T46" fmla="*/ 415 w 566"/>
              <a:gd name="T47" fmla="*/ 60 h 620"/>
              <a:gd name="T48" fmla="*/ 369 w 566"/>
              <a:gd name="T49" fmla="*/ 15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6" h="620">
                <a:moveTo>
                  <a:pt x="369" y="15"/>
                </a:moveTo>
                <a:cubicBezTo>
                  <a:pt x="339" y="30"/>
                  <a:pt x="270" y="128"/>
                  <a:pt x="233" y="151"/>
                </a:cubicBezTo>
                <a:cubicBezTo>
                  <a:pt x="196" y="174"/>
                  <a:pt x="166" y="128"/>
                  <a:pt x="143" y="151"/>
                </a:cubicBezTo>
                <a:cubicBezTo>
                  <a:pt x="120" y="174"/>
                  <a:pt x="105" y="249"/>
                  <a:pt x="97" y="287"/>
                </a:cubicBezTo>
                <a:cubicBezTo>
                  <a:pt x="89" y="325"/>
                  <a:pt x="104" y="348"/>
                  <a:pt x="97" y="378"/>
                </a:cubicBezTo>
                <a:cubicBezTo>
                  <a:pt x="90" y="408"/>
                  <a:pt x="67" y="454"/>
                  <a:pt x="52" y="469"/>
                </a:cubicBezTo>
                <a:cubicBezTo>
                  <a:pt x="37" y="484"/>
                  <a:pt x="14" y="462"/>
                  <a:pt x="7" y="469"/>
                </a:cubicBezTo>
                <a:cubicBezTo>
                  <a:pt x="0" y="476"/>
                  <a:pt x="0" y="491"/>
                  <a:pt x="7" y="514"/>
                </a:cubicBezTo>
                <a:cubicBezTo>
                  <a:pt x="14" y="537"/>
                  <a:pt x="37" y="590"/>
                  <a:pt x="52" y="605"/>
                </a:cubicBezTo>
                <a:cubicBezTo>
                  <a:pt x="67" y="620"/>
                  <a:pt x="82" y="613"/>
                  <a:pt x="97" y="605"/>
                </a:cubicBezTo>
                <a:cubicBezTo>
                  <a:pt x="112" y="597"/>
                  <a:pt x="128" y="567"/>
                  <a:pt x="143" y="559"/>
                </a:cubicBezTo>
                <a:cubicBezTo>
                  <a:pt x="158" y="551"/>
                  <a:pt x="173" y="559"/>
                  <a:pt x="188" y="559"/>
                </a:cubicBezTo>
                <a:cubicBezTo>
                  <a:pt x="203" y="559"/>
                  <a:pt x="218" y="551"/>
                  <a:pt x="233" y="559"/>
                </a:cubicBezTo>
                <a:cubicBezTo>
                  <a:pt x="248" y="567"/>
                  <a:pt x="264" y="605"/>
                  <a:pt x="279" y="605"/>
                </a:cubicBezTo>
                <a:cubicBezTo>
                  <a:pt x="294" y="605"/>
                  <a:pt x="301" y="567"/>
                  <a:pt x="324" y="559"/>
                </a:cubicBezTo>
                <a:cubicBezTo>
                  <a:pt x="347" y="551"/>
                  <a:pt x="392" y="566"/>
                  <a:pt x="415" y="559"/>
                </a:cubicBezTo>
                <a:cubicBezTo>
                  <a:pt x="438" y="552"/>
                  <a:pt x="453" y="529"/>
                  <a:pt x="460" y="514"/>
                </a:cubicBezTo>
                <a:cubicBezTo>
                  <a:pt x="467" y="499"/>
                  <a:pt x="460" y="492"/>
                  <a:pt x="460" y="469"/>
                </a:cubicBezTo>
                <a:cubicBezTo>
                  <a:pt x="460" y="446"/>
                  <a:pt x="445" y="401"/>
                  <a:pt x="460" y="378"/>
                </a:cubicBezTo>
                <a:cubicBezTo>
                  <a:pt x="475" y="355"/>
                  <a:pt x="536" y="348"/>
                  <a:pt x="551" y="333"/>
                </a:cubicBezTo>
                <a:cubicBezTo>
                  <a:pt x="566" y="318"/>
                  <a:pt x="558" y="317"/>
                  <a:pt x="551" y="287"/>
                </a:cubicBezTo>
                <a:cubicBezTo>
                  <a:pt x="544" y="257"/>
                  <a:pt x="521" y="189"/>
                  <a:pt x="506" y="151"/>
                </a:cubicBezTo>
                <a:cubicBezTo>
                  <a:pt x="491" y="113"/>
                  <a:pt x="475" y="75"/>
                  <a:pt x="460" y="60"/>
                </a:cubicBezTo>
                <a:cubicBezTo>
                  <a:pt x="445" y="45"/>
                  <a:pt x="430" y="67"/>
                  <a:pt x="415" y="60"/>
                </a:cubicBezTo>
                <a:cubicBezTo>
                  <a:pt x="400" y="53"/>
                  <a:pt x="399" y="0"/>
                  <a:pt x="369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09" name="Freeform 5"/>
          <p:cNvSpPr>
            <a:spLocks/>
          </p:cNvSpPr>
          <p:nvPr/>
        </p:nvSpPr>
        <p:spPr bwMode="auto">
          <a:xfrm>
            <a:off x="4135438" y="2178050"/>
            <a:ext cx="1800225" cy="1571625"/>
          </a:xfrm>
          <a:custGeom>
            <a:avLst/>
            <a:gdLst>
              <a:gd name="T0" fmla="*/ 0 w 545"/>
              <a:gd name="T1" fmla="*/ 409 h 635"/>
              <a:gd name="T2" fmla="*/ 46 w 545"/>
              <a:gd name="T3" fmla="*/ 499 h 635"/>
              <a:gd name="T4" fmla="*/ 91 w 545"/>
              <a:gd name="T5" fmla="*/ 545 h 635"/>
              <a:gd name="T6" fmla="*/ 91 w 545"/>
              <a:gd name="T7" fmla="*/ 635 h 635"/>
              <a:gd name="T8" fmla="*/ 227 w 545"/>
              <a:gd name="T9" fmla="*/ 545 h 635"/>
              <a:gd name="T10" fmla="*/ 272 w 545"/>
              <a:gd name="T11" fmla="*/ 545 h 635"/>
              <a:gd name="T12" fmla="*/ 409 w 545"/>
              <a:gd name="T13" fmla="*/ 454 h 635"/>
              <a:gd name="T14" fmla="*/ 499 w 545"/>
              <a:gd name="T15" fmla="*/ 454 h 635"/>
              <a:gd name="T16" fmla="*/ 499 w 545"/>
              <a:gd name="T17" fmla="*/ 363 h 635"/>
              <a:gd name="T18" fmla="*/ 499 w 545"/>
              <a:gd name="T19" fmla="*/ 227 h 635"/>
              <a:gd name="T20" fmla="*/ 545 w 545"/>
              <a:gd name="T21" fmla="*/ 136 h 635"/>
              <a:gd name="T22" fmla="*/ 499 w 545"/>
              <a:gd name="T23" fmla="*/ 46 h 635"/>
              <a:gd name="T24" fmla="*/ 499 w 545"/>
              <a:gd name="T25" fmla="*/ 0 h 635"/>
              <a:gd name="T26" fmla="*/ 409 w 545"/>
              <a:gd name="T27" fmla="*/ 46 h 635"/>
              <a:gd name="T28" fmla="*/ 318 w 545"/>
              <a:gd name="T29" fmla="*/ 46 h 635"/>
              <a:gd name="T30" fmla="*/ 227 w 545"/>
              <a:gd name="T31" fmla="*/ 227 h 635"/>
              <a:gd name="T32" fmla="*/ 182 w 545"/>
              <a:gd name="T33" fmla="*/ 227 h 635"/>
              <a:gd name="T34" fmla="*/ 46 w 545"/>
              <a:gd name="T35" fmla="*/ 318 h 635"/>
              <a:gd name="T36" fmla="*/ 0 w 545"/>
              <a:gd name="T37" fmla="*/ 409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5" h="635">
                <a:moveTo>
                  <a:pt x="0" y="409"/>
                </a:moveTo>
                <a:cubicBezTo>
                  <a:pt x="0" y="439"/>
                  <a:pt x="31" y="476"/>
                  <a:pt x="46" y="499"/>
                </a:cubicBezTo>
                <a:cubicBezTo>
                  <a:pt x="61" y="522"/>
                  <a:pt x="84" y="522"/>
                  <a:pt x="91" y="545"/>
                </a:cubicBezTo>
                <a:cubicBezTo>
                  <a:pt x="98" y="568"/>
                  <a:pt x="68" y="635"/>
                  <a:pt x="91" y="635"/>
                </a:cubicBezTo>
                <a:cubicBezTo>
                  <a:pt x="114" y="635"/>
                  <a:pt x="197" y="560"/>
                  <a:pt x="227" y="545"/>
                </a:cubicBezTo>
                <a:cubicBezTo>
                  <a:pt x="257" y="530"/>
                  <a:pt x="242" y="560"/>
                  <a:pt x="272" y="545"/>
                </a:cubicBezTo>
                <a:cubicBezTo>
                  <a:pt x="302" y="530"/>
                  <a:pt x="371" y="469"/>
                  <a:pt x="409" y="454"/>
                </a:cubicBezTo>
                <a:cubicBezTo>
                  <a:pt x="447" y="439"/>
                  <a:pt x="484" y="469"/>
                  <a:pt x="499" y="454"/>
                </a:cubicBezTo>
                <a:cubicBezTo>
                  <a:pt x="514" y="439"/>
                  <a:pt x="499" y="401"/>
                  <a:pt x="499" y="363"/>
                </a:cubicBezTo>
                <a:cubicBezTo>
                  <a:pt x="499" y="325"/>
                  <a:pt x="491" y="265"/>
                  <a:pt x="499" y="227"/>
                </a:cubicBezTo>
                <a:cubicBezTo>
                  <a:pt x="507" y="189"/>
                  <a:pt x="545" y="166"/>
                  <a:pt x="545" y="136"/>
                </a:cubicBezTo>
                <a:cubicBezTo>
                  <a:pt x="545" y="106"/>
                  <a:pt x="507" y="69"/>
                  <a:pt x="499" y="46"/>
                </a:cubicBezTo>
                <a:cubicBezTo>
                  <a:pt x="491" y="23"/>
                  <a:pt x="514" y="0"/>
                  <a:pt x="499" y="0"/>
                </a:cubicBezTo>
                <a:cubicBezTo>
                  <a:pt x="484" y="0"/>
                  <a:pt x="439" y="38"/>
                  <a:pt x="409" y="46"/>
                </a:cubicBezTo>
                <a:cubicBezTo>
                  <a:pt x="379" y="54"/>
                  <a:pt x="348" y="16"/>
                  <a:pt x="318" y="46"/>
                </a:cubicBezTo>
                <a:cubicBezTo>
                  <a:pt x="288" y="76"/>
                  <a:pt x="250" y="197"/>
                  <a:pt x="227" y="227"/>
                </a:cubicBezTo>
                <a:cubicBezTo>
                  <a:pt x="204" y="257"/>
                  <a:pt x="212" y="212"/>
                  <a:pt x="182" y="227"/>
                </a:cubicBezTo>
                <a:cubicBezTo>
                  <a:pt x="152" y="242"/>
                  <a:pt x="76" y="288"/>
                  <a:pt x="46" y="318"/>
                </a:cubicBezTo>
                <a:cubicBezTo>
                  <a:pt x="16" y="348"/>
                  <a:pt x="0" y="379"/>
                  <a:pt x="0" y="409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0" name="Freeform 6"/>
          <p:cNvSpPr>
            <a:spLocks/>
          </p:cNvSpPr>
          <p:nvPr/>
        </p:nvSpPr>
        <p:spPr bwMode="auto">
          <a:xfrm>
            <a:off x="2752725" y="1852613"/>
            <a:ext cx="2198688" cy="2143125"/>
          </a:xfrm>
          <a:custGeom>
            <a:avLst/>
            <a:gdLst>
              <a:gd name="T0" fmla="*/ 417 w 650"/>
              <a:gd name="T1" fmla="*/ 8 h 590"/>
              <a:gd name="T2" fmla="*/ 417 w 650"/>
              <a:gd name="T3" fmla="*/ 53 h 590"/>
              <a:gd name="T4" fmla="*/ 371 w 650"/>
              <a:gd name="T5" fmla="*/ 53 h 590"/>
              <a:gd name="T6" fmla="*/ 235 w 650"/>
              <a:gd name="T7" fmla="*/ 53 h 590"/>
              <a:gd name="T8" fmla="*/ 145 w 650"/>
              <a:gd name="T9" fmla="*/ 99 h 590"/>
              <a:gd name="T10" fmla="*/ 54 w 650"/>
              <a:gd name="T11" fmla="*/ 99 h 590"/>
              <a:gd name="T12" fmla="*/ 8 w 650"/>
              <a:gd name="T13" fmla="*/ 144 h 590"/>
              <a:gd name="T14" fmla="*/ 8 w 650"/>
              <a:gd name="T15" fmla="*/ 189 h 590"/>
              <a:gd name="T16" fmla="*/ 54 w 650"/>
              <a:gd name="T17" fmla="*/ 189 h 590"/>
              <a:gd name="T18" fmla="*/ 8 w 650"/>
              <a:gd name="T19" fmla="*/ 280 h 590"/>
              <a:gd name="T20" fmla="*/ 8 w 650"/>
              <a:gd name="T21" fmla="*/ 325 h 590"/>
              <a:gd name="T22" fmla="*/ 54 w 650"/>
              <a:gd name="T23" fmla="*/ 325 h 590"/>
              <a:gd name="T24" fmla="*/ 145 w 650"/>
              <a:gd name="T25" fmla="*/ 552 h 590"/>
              <a:gd name="T26" fmla="*/ 371 w 650"/>
              <a:gd name="T27" fmla="*/ 552 h 590"/>
              <a:gd name="T28" fmla="*/ 462 w 650"/>
              <a:gd name="T29" fmla="*/ 507 h 590"/>
              <a:gd name="T30" fmla="*/ 553 w 650"/>
              <a:gd name="T31" fmla="*/ 416 h 590"/>
              <a:gd name="T32" fmla="*/ 598 w 650"/>
              <a:gd name="T33" fmla="*/ 325 h 590"/>
              <a:gd name="T34" fmla="*/ 598 w 650"/>
              <a:gd name="T35" fmla="*/ 280 h 590"/>
              <a:gd name="T36" fmla="*/ 643 w 650"/>
              <a:gd name="T37" fmla="*/ 235 h 590"/>
              <a:gd name="T38" fmla="*/ 553 w 650"/>
              <a:gd name="T39" fmla="*/ 189 h 590"/>
              <a:gd name="T40" fmla="*/ 507 w 650"/>
              <a:gd name="T41" fmla="*/ 99 h 590"/>
              <a:gd name="T42" fmla="*/ 417 w 650"/>
              <a:gd name="T43" fmla="*/ 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0" h="590">
                <a:moveTo>
                  <a:pt x="417" y="8"/>
                </a:moveTo>
                <a:cubicBezTo>
                  <a:pt x="402" y="0"/>
                  <a:pt x="425" y="46"/>
                  <a:pt x="417" y="53"/>
                </a:cubicBezTo>
                <a:cubicBezTo>
                  <a:pt x="409" y="60"/>
                  <a:pt x="401" y="53"/>
                  <a:pt x="371" y="53"/>
                </a:cubicBezTo>
                <a:cubicBezTo>
                  <a:pt x="341" y="53"/>
                  <a:pt x="273" y="45"/>
                  <a:pt x="235" y="53"/>
                </a:cubicBezTo>
                <a:cubicBezTo>
                  <a:pt x="197" y="61"/>
                  <a:pt x="175" y="91"/>
                  <a:pt x="145" y="99"/>
                </a:cubicBezTo>
                <a:cubicBezTo>
                  <a:pt x="115" y="107"/>
                  <a:pt x="77" y="92"/>
                  <a:pt x="54" y="99"/>
                </a:cubicBezTo>
                <a:cubicBezTo>
                  <a:pt x="31" y="106"/>
                  <a:pt x="16" y="129"/>
                  <a:pt x="8" y="144"/>
                </a:cubicBezTo>
                <a:cubicBezTo>
                  <a:pt x="0" y="159"/>
                  <a:pt x="0" y="182"/>
                  <a:pt x="8" y="189"/>
                </a:cubicBezTo>
                <a:cubicBezTo>
                  <a:pt x="16" y="196"/>
                  <a:pt x="54" y="174"/>
                  <a:pt x="54" y="189"/>
                </a:cubicBezTo>
                <a:cubicBezTo>
                  <a:pt x="54" y="204"/>
                  <a:pt x="16" y="257"/>
                  <a:pt x="8" y="280"/>
                </a:cubicBezTo>
                <a:cubicBezTo>
                  <a:pt x="0" y="303"/>
                  <a:pt x="0" y="318"/>
                  <a:pt x="8" y="325"/>
                </a:cubicBezTo>
                <a:cubicBezTo>
                  <a:pt x="16" y="332"/>
                  <a:pt x="31" y="287"/>
                  <a:pt x="54" y="325"/>
                </a:cubicBezTo>
                <a:cubicBezTo>
                  <a:pt x="77" y="363"/>
                  <a:pt x="92" y="514"/>
                  <a:pt x="145" y="552"/>
                </a:cubicBezTo>
                <a:cubicBezTo>
                  <a:pt x="198" y="590"/>
                  <a:pt x="318" y="559"/>
                  <a:pt x="371" y="552"/>
                </a:cubicBezTo>
                <a:cubicBezTo>
                  <a:pt x="424" y="545"/>
                  <a:pt x="432" y="530"/>
                  <a:pt x="462" y="507"/>
                </a:cubicBezTo>
                <a:cubicBezTo>
                  <a:pt x="492" y="484"/>
                  <a:pt x="530" y="446"/>
                  <a:pt x="553" y="416"/>
                </a:cubicBezTo>
                <a:cubicBezTo>
                  <a:pt x="576" y="386"/>
                  <a:pt x="591" y="348"/>
                  <a:pt x="598" y="325"/>
                </a:cubicBezTo>
                <a:cubicBezTo>
                  <a:pt x="605" y="302"/>
                  <a:pt x="591" y="295"/>
                  <a:pt x="598" y="280"/>
                </a:cubicBezTo>
                <a:cubicBezTo>
                  <a:pt x="605" y="265"/>
                  <a:pt x="650" y="250"/>
                  <a:pt x="643" y="235"/>
                </a:cubicBezTo>
                <a:cubicBezTo>
                  <a:pt x="636" y="220"/>
                  <a:pt x="576" y="212"/>
                  <a:pt x="553" y="189"/>
                </a:cubicBezTo>
                <a:cubicBezTo>
                  <a:pt x="530" y="166"/>
                  <a:pt x="530" y="129"/>
                  <a:pt x="507" y="99"/>
                </a:cubicBezTo>
                <a:cubicBezTo>
                  <a:pt x="484" y="69"/>
                  <a:pt x="432" y="16"/>
                  <a:pt x="417" y="8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1" name="Freeform 7"/>
          <p:cNvSpPr>
            <a:spLocks/>
          </p:cNvSpPr>
          <p:nvPr/>
        </p:nvSpPr>
        <p:spPr bwMode="auto">
          <a:xfrm>
            <a:off x="2260600" y="3449638"/>
            <a:ext cx="2716213" cy="1998662"/>
          </a:xfrm>
          <a:custGeom>
            <a:avLst/>
            <a:gdLst>
              <a:gd name="T0" fmla="*/ 97 w 883"/>
              <a:gd name="T1" fmla="*/ 197 h 1021"/>
              <a:gd name="T2" fmla="*/ 7 w 883"/>
              <a:gd name="T3" fmla="*/ 333 h 1021"/>
              <a:gd name="T4" fmla="*/ 52 w 883"/>
              <a:gd name="T5" fmla="*/ 378 h 1021"/>
              <a:gd name="T6" fmla="*/ 52 w 883"/>
              <a:gd name="T7" fmla="*/ 469 h 1021"/>
              <a:gd name="T8" fmla="*/ 143 w 883"/>
              <a:gd name="T9" fmla="*/ 559 h 1021"/>
              <a:gd name="T10" fmla="*/ 188 w 883"/>
              <a:gd name="T11" fmla="*/ 696 h 1021"/>
              <a:gd name="T12" fmla="*/ 324 w 883"/>
              <a:gd name="T13" fmla="*/ 832 h 1021"/>
              <a:gd name="T14" fmla="*/ 370 w 883"/>
              <a:gd name="T15" fmla="*/ 922 h 1021"/>
              <a:gd name="T16" fmla="*/ 460 w 883"/>
              <a:gd name="T17" fmla="*/ 1013 h 1021"/>
              <a:gd name="T18" fmla="*/ 506 w 883"/>
              <a:gd name="T19" fmla="*/ 968 h 1021"/>
              <a:gd name="T20" fmla="*/ 596 w 883"/>
              <a:gd name="T21" fmla="*/ 922 h 1021"/>
              <a:gd name="T22" fmla="*/ 596 w 883"/>
              <a:gd name="T23" fmla="*/ 832 h 1021"/>
              <a:gd name="T24" fmla="*/ 551 w 883"/>
              <a:gd name="T25" fmla="*/ 786 h 1021"/>
              <a:gd name="T26" fmla="*/ 506 w 883"/>
              <a:gd name="T27" fmla="*/ 877 h 1021"/>
              <a:gd name="T28" fmla="*/ 460 w 883"/>
              <a:gd name="T29" fmla="*/ 877 h 1021"/>
              <a:gd name="T30" fmla="*/ 415 w 883"/>
              <a:gd name="T31" fmla="*/ 832 h 1021"/>
              <a:gd name="T32" fmla="*/ 370 w 883"/>
              <a:gd name="T33" fmla="*/ 741 h 1021"/>
              <a:gd name="T34" fmla="*/ 415 w 883"/>
              <a:gd name="T35" fmla="*/ 696 h 1021"/>
              <a:gd name="T36" fmla="*/ 460 w 883"/>
              <a:gd name="T37" fmla="*/ 650 h 1021"/>
              <a:gd name="T38" fmla="*/ 506 w 883"/>
              <a:gd name="T39" fmla="*/ 559 h 1021"/>
              <a:gd name="T40" fmla="*/ 551 w 883"/>
              <a:gd name="T41" fmla="*/ 514 h 1021"/>
              <a:gd name="T42" fmla="*/ 551 w 883"/>
              <a:gd name="T43" fmla="*/ 423 h 1021"/>
              <a:gd name="T44" fmla="*/ 596 w 883"/>
              <a:gd name="T45" fmla="*/ 423 h 1021"/>
              <a:gd name="T46" fmla="*/ 642 w 883"/>
              <a:gd name="T47" fmla="*/ 514 h 1021"/>
              <a:gd name="T48" fmla="*/ 642 w 883"/>
              <a:gd name="T49" fmla="*/ 559 h 1021"/>
              <a:gd name="T50" fmla="*/ 687 w 883"/>
              <a:gd name="T51" fmla="*/ 650 h 1021"/>
              <a:gd name="T52" fmla="*/ 778 w 883"/>
              <a:gd name="T53" fmla="*/ 605 h 1021"/>
              <a:gd name="T54" fmla="*/ 868 w 883"/>
              <a:gd name="T55" fmla="*/ 514 h 1021"/>
              <a:gd name="T56" fmla="*/ 868 w 883"/>
              <a:gd name="T57" fmla="*/ 469 h 1021"/>
              <a:gd name="T58" fmla="*/ 868 w 883"/>
              <a:gd name="T59" fmla="*/ 378 h 1021"/>
              <a:gd name="T60" fmla="*/ 868 w 883"/>
              <a:gd name="T61" fmla="*/ 242 h 1021"/>
              <a:gd name="T62" fmla="*/ 778 w 883"/>
              <a:gd name="T63" fmla="*/ 197 h 1021"/>
              <a:gd name="T64" fmla="*/ 732 w 883"/>
              <a:gd name="T65" fmla="*/ 106 h 1021"/>
              <a:gd name="T66" fmla="*/ 687 w 883"/>
              <a:gd name="T67" fmla="*/ 61 h 1021"/>
              <a:gd name="T68" fmla="*/ 642 w 883"/>
              <a:gd name="T69" fmla="*/ 15 h 1021"/>
              <a:gd name="T70" fmla="*/ 596 w 883"/>
              <a:gd name="T71" fmla="*/ 15 h 1021"/>
              <a:gd name="T72" fmla="*/ 551 w 883"/>
              <a:gd name="T73" fmla="*/ 15 h 1021"/>
              <a:gd name="T74" fmla="*/ 506 w 883"/>
              <a:gd name="T75" fmla="*/ 106 h 1021"/>
              <a:gd name="T76" fmla="*/ 506 w 883"/>
              <a:gd name="T77" fmla="*/ 151 h 1021"/>
              <a:gd name="T78" fmla="*/ 460 w 883"/>
              <a:gd name="T79" fmla="*/ 197 h 1021"/>
              <a:gd name="T80" fmla="*/ 370 w 883"/>
              <a:gd name="T81" fmla="*/ 197 h 1021"/>
              <a:gd name="T82" fmla="*/ 279 w 883"/>
              <a:gd name="T83" fmla="*/ 197 h 1021"/>
              <a:gd name="T84" fmla="*/ 188 w 883"/>
              <a:gd name="T85" fmla="*/ 197 h 1021"/>
              <a:gd name="T86" fmla="*/ 143 w 883"/>
              <a:gd name="T87" fmla="*/ 151 h 1021"/>
              <a:gd name="T88" fmla="*/ 143 w 883"/>
              <a:gd name="T89" fmla="*/ 197 h 1021"/>
              <a:gd name="T90" fmla="*/ 97 w 883"/>
              <a:gd name="T91" fmla="*/ 197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3" h="1021">
                <a:moveTo>
                  <a:pt x="97" y="197"/>
                </a:moveTo>
                <a:cubicBezTo>
                  <a:pt x="74" y="220"/>
                  <a:pt x="14" y="303"/>
                  <a:pt x="7" y="333"/>
                </a:cubicBezTo>
                <a:cubicBezTo>
                  <a:pt x="0" y="363"/>
                  <a:pt x="45" y="355"/>
                  <a:pt x="52" y="378"/>
                </a:cubicBezTo>
                <a:cubicBezTo>
                  <a:pt x="59" y="401"/>
                  <a:pt x="37" y="439"/>
                  <a:pt x="52" y="469"/>
                </a:cubicBezTo>
                <a:cubicBezTo>
                  <a:pt x="67" y="499"/>
                  <a:pt x="120" y="521"/>
                  <a:pt x="143" y="559"/>
                </a:cubicBezTo>
                <a:cubicBezTo>
                  <a:pt x="166" y="597"/>
                  <a:pt x="158" y="651"/>
                  <a:pt x="188" y="696"/>
                </a:cubicBezTo>
                <a:cubicBezTo>
                  <a:pt x="218" y="741"/>
                  <a:pt x="294" y="795"/>
                  <a:pt x="324" y="832"/>
                </a:cubicBezTo>
                <a:cubicBezTo>
                  <a:pt x="354" y="869"/>
                  <a:pt x="347" y="892"/>
                  <a:pt x="370" y="922"/>
                </a:cubicBezTo>
                <a:cubicBezTo>
                  <a:pt x="393" y="952"/>
                  <a:pt x="437" y="1005"/>
                  <a:pt x="460" y="1013"/>
                </a:cubicBezTo>
                <a:cubicBezTo>
                  <a:pt x="483" y="1021"/>
                  <a:pt x="483" y="983"/>
                  <a:pt x="506" y="968"/>
                </a:cubicBezTo>
                <a:cubicBezTo>
                  <a:pt x="529" y="953"/>
                  <a:pt x="581" y="945"/>
                  <a:pt x="596" y="922"/>
                </a:cubicBezTo>
                <a:cubicBezTo>
                  <a:pt x="611" y="899"/>
                  <a:pt x="603" y="855"/>
                  <a:pt x="596" y="832"/>
                </a:cubicBezTo>
                <a:cubicBezTo>
                  <a:pt x="589" y="809"/>
                  <a:pt x="566" y="779"/>
                  <a:pt x="551" y="786"/>
                </a:cubicBezTo>
                <a:cubicBezTo>
                  <a:pt x="536" y="793"/>
                  <a:pt x="521" y="862"/>
                  <a:pt x="506" y="877"/>
                </a:cubicBezTo>
                <a:cubicBezTo>
                  <a:pt x="491" y="892"/>
                  <a:pt x="475" y="884"/>
                  <a:pt x="460" y="877"/>
                </a:cubicBezTo>
                <a:cubicBezTo>
                  <a:pt x="445" y="870"/>
                  <a:pt x="430" y="855"/>
                  <a:pt x="415" y="832"/>
                </a:cubicBezTo>
                <a:cubicBezTo>
                  <a:pt x="400" y="809"/>
                  <a:pt x="370" y="764"/>
                  <a:pt x="370" y="741"/>
                </a:cubicBezTo>
                <a:cubicBezTo>
                  <a:pt x="370" y="718"/>
                  <a:pt x="400" y="711"/>
                  <a:pt x="415" y="696"/>
                </a:cubicBezTo>
                <a:cubicBezTo>
                  <a:pt x="430" y="681"/>
                  <a:pt x="445" y="673"/>
                  <a:pt x="460" y="650"/>
                </a:cubicBezTo>
                <a:cubicBezTo>
                  <a:pt x="475" y="627"/>
                  <a:pt x="491" y="582"/>
                  <a:pt x="506" y="559"/>
                </a:cubicBezTo>
                <a:cubicBezTo>
                  <a:pt x="521" y="536"/>
                  <a:pt x="544" y="537"/>
                  <a:pt x="551" y="514"/>
                </a:cubicBezTo>
                <a:cubicBezTo>
                  <a:pt x="558" y="491"/>
                  <a:pt x="544" y="438"/>
                  <a:pt x="551" y="423"/>
                </a:cubicBezTo>
                <a:cubicBezTo>
                  <a:pt x="558" y="408"/>
                  <a:pt x="581" y="408"/>
                  <a:pt x="596" y="423"/>
                </a:cubicBezTo>
                <a:cubicBezTo>
                  <a:pt x="611" y="438"/>
                  <a:pt x="634" y="491"/>
                  <a:pt x="642" y="514"/>
                </a:cubicBezTo>
                <a:cubicBezTo>
                  <a:pt x="650" y="537"/>
                  <a:pt x="635" y="536"/>
                  <a:pt x="642" y="559"/>
                </a:cubicBezTo>
                <a:cubicBezTo>
                  <a:pt x="649" y="582"/>
                  <a:pt x="664" y="642"/>
                  <a:pt x="687" y="650"/>
                </a:cubicBezTo>
                <a:cubicBezTo>
                  <a:pt x="710" y="658"/>
                  <a:pt x="748" y="628"/>
                  <a:pt x="778" y="605"/>
                </a:cubicBezTo>
                <a:cubicBezTo>
                  <a:pt x="808" y="582"/>
                  <a:pt x="853" y="537"/>
                  <a:pt x="868" y="514"/>
                </a:cubicBezTo>
                <a:cubicBezTo>
                  <a:pt x="883" y="491"/>
                  <a:pt x="868" y="492"/>
                  <a:pt x="868" y="469"/>
                </a:cubicBezTo>
                <a:cubicBezTo>
                  <a:pt x="868" y="446"/>
                  <a:pt x="868" y="416"/>
                  <a:pt x="868" y="378"/>
                </a:cubicBezTo>
                <a:cubicBezTo>
                  <a:pt x="868" y="340"/>
                  <a:pt x="883" y="272"/>
                  <a:pt x="868" y="242"/>
                </a:cubicBezTo>
                <a:cubicBezTo>
                  <a:pt x="853" y="212"/>
                  <a:pt x="801" y="220"/>
                  <a:pt x="778" y="197"/>
                </a:cubicBezTo>
                <a:cubicBezTo>
                  <a:pt x="755" y="174"/>
                  <a:pt x="747" y="129"/>
                  <a:pt x="732" y="106"/>
                </a:cubicBezTo>
                <a:cubicBezTo>
                  <a:pt x="717" y="83"/>
                  <a:pt x="702" y="76"/>
                  <a:pt x="687" y="61"/>
                </a:cubicBezTo>
                <a:cubicBezTo>
                  <a:pt x="672" y="46"/>
                  <a:pt x="657" y="23"/>
                  <a:pt x="642" y="15"/>
                </a:cubicBezTo>
                <a:cubicBezTo>
                  <a:pt x="627" y="7"/>
                  <a:pt x="611" y="15"/>
                  <a:pt x="596" y="15"/>
                </a:cubicBezTo>
                <a:cubicBezTo>
                  <a:pt x="581" y="15"/>
                  <a:pt x="566" y="0"/>
                  <a:pt x="551" y="15"/>
                </a:cubicBezTo>
                <a:cubicBezTo>
                  <a:pt x="536" y="30"/>
                  <a:pt x="513" y="83"/>
                  <a:pt x="506" y="106"/>
                </a:cubicBezTo>
                <a:cubicBezTo>
                  <a:pt x="499" y="129"/>
                  <a:pt x="514" y="136"/>
                  <a:pt x="506" y="151"/>
                </a:cubicBezTo>
                <a:cubicBezTo>
                  <a:pt x="498" y="166"/>
                  <a:pt x="483" y="189"/>
                  <a:pt x="460" y="197"/>
                </a:cubicBezTo>
                <a:cubicBezTo>
                  <a:pt x="437" y="205"/>
                  <a:pt x="400" y="197"/>
                  <a:pt x="370" y="197"/>
                </a:cubicBezTo>
                <a:cubicBezTo>
                  <a:pt x="340" y="197"/>
                  <a:pt x="309" y="197"/>
                  <a:pt x="279" y="197"/>
                </a:cubicBezTo>
                <a:cubicBezTo>
                  <a:pt x="249" y="197"/>
                  <a:pt x="211" y="205"/>
                  <a:pt x="188" y="197"/>
                </a:cubicBezTo>
                <a:cubicBezTo>
                  <a:pt x="165" y="189"/>
                  <a:pt x="150" y="151"/>
                  <a:pt x="143" y="151"/>
                </a:cubicBezTo>
                <a:cubicBezTo>
                  <a:pt x="136" y="151"/>
                  <a:pt x="151" y="189"/>
                  <a:pt x="143" y="197"/>
                </a:cubicBezTo>
                <a:cubicBezTo>
                  <a:pt x="135" y="205"/>
                  <a:pt x="120" y="174"/>
                  <a:pt x="97" y="19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2" name="Freeform 8"/>
          <p:cNvSpPr>
            <a:spLocks/>
          </p:cNvSpPr>
          <p:nvPr/>
        </p:nvSpPr>
        <p:spPr bwMode="auto">
          <a:xfrm>
            <a:off x="1903413" y="1803400"/>
            <a:ext cx="2243137" cy="2562225"/>
          </a:xfrm>
          <a:custGeom>
            <a:avLst/>
            <a:gdLst>
              <a:gd name="T0" fmla="*/ 250 w 847"/>
              <a:gd name="T1" fmla="*/ 930 h 968"/>
              <a:gd name="T2" fmla="*/ 23 w 847"/>
              <a:gd name="T3" fmla="*/ 658 h 968"/>
              <a:gd name="T4" fmla="*/ 114 w 847"/>
              <a:gd name="T5" fmla="*/ 431 h 968"/>
              <a:gd name="T6" fmla="*/ 114 w 847"/>
              <a:gd name="T7" fmla="*/ 295 h 968"/>
              <a:gd name="T8" fmla="*/ 114 w 847"/>
              <a:gd name="T9" fmla="*/ 204 h 968"/>
              <a:gd name="T10" fmla="*/ 69 w 847"/>
              <a:gd name="T11" fmla="*/ 23 h 968"/>
              <a:gd name="T12" fmla="*/ 205 w 847"/>
              <a:gd name="T13" fmla="*/ 68 h 968"/>
              <a:gd name="T14" fmla="*/ 341 w 847"/>
              <a:gd name="T15" fmla="*/ 68 h 968"/>
              <a:gd name="T16" fmla="*/ 431 w 847"/>
              <a:gd name="T17" fmla="*/ 250 h 968"/>
              <a:gd name="T18" fmla="*/ 477 w 847"/>
              <a:gd name="T19" fmla="*/ 340 h 968"/>
              <a:gd name="T20" fmla="*/ 613 w 847"/>
              <a:gd name="T21" fmla="*/ 340 h 968"/>
              <a:gd name="T22" fmla="*/ 704 w 847"/>
              <a:gd name="T23" fmla="*/ 340 h 968"/>
              <a:gd name="T24" fmla="*/ 749 w 847"/>
              <a:gd name="T25" fmla="*/ 431 h 968"/>
              <a:gd name="T26" fmla="*/ 840 w 847"/>
              <a:gd name="T27" fmla="*/ 522 h 968"/>
              <a:gd name="T28" fmla="*/ 794 w 847"/>
              <a:gd name="T29" fmla="*/ 567 h 968"/>
              <a:gd name="T30" fmla="*/ 794 w 847"/>
              <a:gd name="T31" fmla="*/ 658 h 968"/>
              <a:gd name="T32" fmla="*/ 749 w 847"/>
              <a:gd name="T33" fmla="*/ 703 h 968"/>
              <a:gd name="T34" fmla="*/ 704 w 847"/>
              <a:gd name="T35" fmla="*/ 749 h 968"/>
              <a:gd name="T36" fmla="*/ 658 w 847"/>
              <a:gd name="T37" fmla="*/ 839 h 968"/>
              <a:gd name="T38" fmla="*/ 613 w 847"/>
              <a:gd name="T39" fmla="*/ 885 h 968"/>
              <a:gd name="T40" fmla="*/ 431 w 847"/>
              <a:gd name="T41" fmla="*/ 885 h 968"/>
              <a:gd name="T42" fmla="*/ 341 w 847"/>
              <a:gd name="T43" fmla="*/ 839 h 968"/>
              <a:gd name="T44" fmla="*/ 295 w 847"/>
              <a:gd name="T45" fmla="*/ 885 h 968"/>
              <a:gd name="T46" fmla="*/ 250 w 847"/>
              <a:gd name="T47" fmla="*/ 93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7" h="968">
                <a:moveTo>
                  <a:pt x="250" y="930"/>
                </a:moveTo>
                <a:cubicBezTo>
                  <a:pt x="205" y="892"/>
                  <a:pt x="46" y="741"/>
                  <a:pt x="23" y="658"/>
                </a:cubicBezTo>
                <a:cubicBezTo>
                  <a:pt x="0" y="575"/>
                  <a:pt x="99" y="491"/>
                  <a:pt x="114" y="431"/>
                </a:cubicBezTo>
                <a:cubicBezTo>
                  <a:pt x="129" y="371"/>
                  <a:pt x="114" y="333"/>
                  <a:pt x="114" y="295"/>
                </a:cubicBezTo>
                <a:cubicBezTo>
                  <a:pt x="114" y="257"/>
                  <a:pt x="121" y="249"/>
                  <a:pt x="114" y="204"/>
                </a:cubicBezTo>
                <a:cubicBezTo>
                  <a:pt x="107" y="159"/>
                  <a:pt x="54" y="46"/>
                  <a:pt x="69" y="23"/>
                </a:cubicBezTo>
                <a:cubicBezTo>
                  <a:pt x="84" y="0"/>
                  <a:pt x="160" y="61"/>
                  <a:pt x="205" y="68"/>
                </a:cubicBezTo>
                <a:cubicBezTo>
                  <a:pt x="250" y="75"/>
                  <a:pt x="304" y="38"/>
                  <a:pt x="341" y="68"/>
                </a:cubicBezTo>
                <a:cubicBezTo>
                  <a:pt x="378" y="98"/>
                  <a:pt x="408" y="205"/>
                  <a:pt x="431" y="250"/>
                </a:cubicBezTo>
                <a:cubicBezTo>
                  <a:pt x="454" y="295"/>
                  <a:pt x="447" y="325"/>
                  <a:pt x="477" y="340"/>
                </a:cubicBezTo>
                <a:cubicBezTo>
                  <a:pt x="507" y="355"/>
                  <a:pt x="575" y="340"/>
                  <a:pt x="613" y="340"/>
                </a:cubicBezTo>
                <a:cubicBezTo>
                  <a:pt x="651" y="340"/>
                  <a:pt x="681" y="325"/>
                  <a:pt x="704" y="340"/>
                </a:cubicBezTo>
                <a:cubicBezTo>
                  <a:pt x="727" y="355"/>
                  <a:pt x="726" y="401"/>
                  <a:pt x="749" y="431"/>
                </a:cubicBezTo>
                <a:cubicBezTo>
                  <a:pt x="772" y="461"/>
                  <a:pt x="833" y="499"/>
                  <a:pt x="840" y="522"/>
                </a:cubicBezTo>
                <a:cubicBezTo>
                  <a:pt x="847" y="545"/>
                  <a:pt x="802" y="544"/>
                  <a:pt x="794" y="567"/>
                </a:cubicBezTo>
                <a:cubicBezTo>
                  <a:pt x="786" y="590"/>
                  <a:pt x="801" y="635"/>
                  <a:pt x="794" y="658"/>
                </a:cubicBezTo>
                <a:cubicBezTo>
                  <a:pt x="787" y="681"/>
                  <a:pt x="764" y="688"/>
                  <a:pt x="749" y="703"/>
                </a:cubicBezTo>
                <a:cubicBezTo>
                  <a:pt x="734" y="718"/>
                  <a:pt x="719" y="726"/>
                  <a:pt x="704" y="749"/>
                </a:cubicBezTo>
                <a:cubicBezTo>
                  <a:pt x="689" y="772"/>
                  <a:pt x="673" y="816"/>
                  <a:pt x="658" y="839"/>
                </a:cubicBezTo>
                <a:cubicBezTo>
                  <a:pt x="643" y="862"/>
                  <a:pt x="651" y="877"/>
                  <a:pt x="613" y="885"/>
                </a:cubicBezTo>
                <a:cubicBezTo>
                  <a:pt x="575" y="893"/>
                  <a:pt x="476" y="893"/>
                  <a:pt x="431" y="885"/>
                </a:cubicBezTo>
                <a:cubicBezTo>
                  <a:pt x="386" y="877"/>
                  <a:pt x="364" y="839"/>
                  <a:pt x="341" y="839"/>
                </a:cubicBezTo>
                <a:cubicBezTo>
                  <a:pt x="318" y="839"/>
                  <a:pt x="310" y="870"/>
                  <a:pt x="295" y="885"/>
                </a:cubicBezTo>
                <a:cubicBezTo>
                  <a:pt x="280" y="900"/>
                  <a:pt x="295" y="968"/>
                  <a:pt x="250" y="9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3" name="Freeform 9"/>
          <p:cNvSpPr>
            <a:spLocks/>
          </p:cNvSpPr>
          <p:nvPr/>
        </p:nvSpPr>
        <p:spPr bwMode="auto">
          <a:xfrm>
            <a:off x="2667000" y="628650"/>
            <a:ext cx="3381375" cy="2092325"/>
          </a:xfrm>
          <a:custGeom>
            <a:avLst/>
            <a:gdLst>
              <a:gd name="T0" fmla="*/ 1519 w 1557"/>
              <a:gd name="T1" fmla="*/ 650 h 968"/>
              <a:gd name="T2" fmla="*/ 1293 w 1557"/>
              <a:gd name="T3" fmla="*/ 650 h 968"/>
              <a:gd name="T4" fmla="*/ 1202 w 1557"/>
              <a:gd name="T5" fmla="*/ 559 h 968"/>
              <a:gd name="T6" fmla="*/ 1111 w 1557"/>
              <a:gd name="T7" fmla="*/ 514 h 968"/>
              <a:gd name="T8" fmla="*/ 975 w 1557"/>
              <a:gd name="T9" fmla="*/ 423 h 968"/>
              <a:gd name="T10" fmla="*/ 839 w 1557"/>
              <a:gd name="T11" fmla="*/ 242 h 968"/>
              <a:gd name="T12" fmla="*/ 658 w 1557"/>
              <a:gd name="T13" fmla="*/ 106 h 968"/>
              <a:gd name="T14" fmla="*/ 522 w 1557"/>
              <a:gd name="T15" fmla="*/ 15 h 968"/>
              <a:gd name="T16" fmla="*/ 295 w 1557"/>
              <a:gd name="T17" fmla="*/ 15 h 968"/>
              <a:gd name="T18" fmla="*/ 159 w 1557"/>
              <a:gd name="T19" fmla="*/ 15 h 968"/>
              <a:gd name="T20" fmla="*/ 23 w 1557"/>
              <a:gd name="T21" fmla="*/ 61 h 968"/>
              <a:gd name="T22" fmla="*/ 23 w 1557"/>
              <a:gd name="T23" fmla="*/ 106 h 968"/>
              <a:gd name="T24" fmla="*/ 68 w 1557"/>
              <a:gd name="T25" fmla="*/ 197 h 968"/>
              <a:gd name="T26" fmla="*/ 204 w 1557"/>
              <a:gd name="T27" fmla="*/ 333 h 968"/>
              <a:gd name="T28" fmla="*/ 385 w 1557"/>
              <a:gd name="T29" fmla="*/ 423 h 968"/>
              <a:gd name="T30" fmla="*/ 522 w 1557"/>
              <a:gd name="T31" fmla="*/ 469 h 968"/>
              <a:gd name="T32" fmla="*/ 658 w 1557"/>
              <a:gd name="T33" fmla="*/ 514 h 968"/>
              <a:gd name="T34" fmla="*/ 703 w 1557"/>
              <a:gd name="T35" fmla="*/ 559 h 968"/>
              <a:gd name="T36" fmla="*/ 748 w 1557"/>
              <a:gd name="T37" fmla="*/ 650 h 968"/>
              <a:gd name="T38" fmla="*/ 748 w 1557"/>
              <a:gd name="T39" fmla="*/ 696 h 968"/>
              <a:gd name="T40" fmla="*/ 839 w 1557"/>
              <a:gd name="T41" fmla="*/ 741 h 968"/>
              <a:gd name="T42" fmla="*/ 884 w 1557"/>
              <a:gd name="T43" fmla="*/ 832 h 968"/>
              <a:gd name="T44" fmla="*/ 930 w 1557"/>
              <a:gd name="T45" fmla="*/ 922 h 968"/>
              <a:gd name="T46" fmla="*/ 1111 w 1557"/>
              <a:gd name="T47" fmla="*/ 968 h 968"/>
              <a:gd name="T48" fmla="*/ 1247 w 1557"/>
              <a:gd name="T49" fmla="*/ 922 h 968"/>
              <a:gd name="T50" fmla="*/ 1383 w 1557"/>
              <a:gd name="T51" fmla="*/ 832 h 968"/>
              <a:gd name="T52" fmla="*/ 1519 w 1557"/>
              <a:gd name="T53" fmla="*/ 741 h 968"/>
              <a:gd name="T54" fmla="*/ 1519 w 1557"/>
              <a:gd name="T55" fmla="*/ 65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7" h="968">
                <a:moveTo>
                  <a:pt x="1519" y="650"/>
                </a:moveTo>
                <a:cubicBezTo>
                  <a:pt x="1481" y="635"/>
                  <a:pt x="1346" y="665"/>
                  <a:pt x="1293" y="650"/>
                </a:cubicBezTo>
                <a:cubicBezTo>
                  <a:pt x="1240" y="635"/>
                  <a:pt x="1232" y="582"/>
                  <a:pt x="1202" y="559"/>
                </a:cubicBezTo>
                <a:cubicBezTo>
                  <a:pt x="1172" y="536"/>
                  <a:pt x="1149" y="537"/>
                  <a:pt x="1111" y="514"/>
                </a:cubicBezTo>
                <a:cubicBezTo>
                  <a:pt x="1073" y="491"/>
                  <a:pt x="1020" y="468"/>
                  <a:pt x="975" y="423"/>
                </a:cubicBezTo>
                <a:cubicBezTo>
                  <a:pt x="930" y="378"/>
                  <a:pt x="892" y="295"/>
                  <a:pt x="839" y="242"/>
                </a:cubicBezTo>
                <a:cubicBezTo>
                  <a:pt x="786" y="189"/>
                  <a:pt x="711" y="144"/>
                  <a:pt x="658" y="106"/>
                </a:cubicBezTo>
                <a:cubicBezTo>
                  <a:pt x="605" y="68"/>
                  <a:pt x="582" y="30"/>
                  <a:pt x="522" y="15"/>
                </a:cubicBezTo>
                <a:cubicBezTo>
                  <a:pt x="462" y="0"/>
                  <a:pt x="355" y="15"/>
                  <a:pt x="295" y="15"/>
                </a:cubicBezTo>
                <a:cubicBezTo>
                  <a:pt x="235" y="15"/>
                  <a:pt x="204" y="7"/>
                  <a:pt x="159" y="15"/>
                </a:cubicBezTo>
                <a:cubicBezTo>
                  <a:pt x="114" y="23"/>
                  <a:pt x="46" y="46"/>
                  <a:pt x="23" y="61"/>
                </a:cubicBezTo>
                <a:cubicBezTo>
                  <a:pt x="0" y="76"/>
                  <a:pt x="16" y="83"/>
                  <a:pt x="23" y="106"/>
                </a:cubicBezTo>
                <a:cubicBezTo>
                  <a:pt x="30" y="129"/>
                  <a:pt x="38" y="159"/>
                  <a:pt x="68" y="197"/>
                </a:cubicBezTo>
                <a:cubicBezTo>
                  <a:pt x="98" y="235"/>
                  <a:pt x="151" y="295"/>
                  <a:pt x="204" y="333"/>
                </a:cubicBezTo>
                <a:cubicBezTo>
                  <a:pt x="257" y="371"/>
                  <a:pt x="332" y="400"/>
                  <a:pt x="385" y="423"/>
                </a:cubicBezTo>
                <a:cubicBezTo>
                  <a:pt x="438" y="446"/>
                  <a:pt x="477" y="454"/>
                  <a:pt x="522" y="469"/>
                </a:cubicBezTo>
                <a:cubicBezTo>
                  <a:pt x="567" y="484"/>
                  <a:pt x="628" y="499"/>
                  <a:pt x="658" y="514"/>
                </a:cubicBezTo>
                <a:cubicBezTo>
                  <a:pt x="688" y="529"/>
                  <a:pt x="688" y="536"/>
                  <a:pt x="703" y="559"/>
                </a:cubicBezTo>
                <a:cubicBezTo>
                  <a:pt x="718" y="582"/>
                  <a:pt x="741" y="627"/>
                  <a:pt x="748" y="650"/>
                </a:cubicBezTo>
                <a:cubicBezTo>
                  <a:pt x="755" y="673"/>
                  <a:pt x="733" y="681"/>
                  <a:pt x="748" y="696"/>
                </a:cubicBezTo>
                <a:cubicBezTo>
                  <a:pt x="763" y="711"/>
                  <a:pt x="816" y="718"/>
                  <a:pt x="839" y="741"/>
                </a:cubicBezTo>
                <a:cubicBezTo>
                  <a:pt x="862" y="764"/>
                  <a:pt x="869" y="802"/>
                  <a:pt x="884" y="832"/>
                </a:cubicBezTo>
                <a:cubicBezTo>
                  <a:pt x="899" y="862"/>
                  <a:pt x="892" y="899"/>
                  <a:pt x="930" y="922"/>
                </a:cubicBezTo>
                <a:cubicBezTo>
                  <a:pt x="968" y="945"/>
                  <a:pt x="1058" y="968"/>
                  <a:pt x="1111" y="968"/>
                </a:cubicBezTo>
                <a:cubicBezTo>
                  <a:pt x="1164" y="968"/>
                  <a:pt x="1202" y="945"/>
                  <a:pt x="1247" y="922"/>
                </a:cubicBezTo>
                <a:cubicBezTo>
                  <a:pt x="1292" y="899"/>
                  <a:pt x="1338" y="862"/>
                  <a:pt x="1383" y="832"/>
                </a:cubicBezTo>
                <a:cubicBezTo>
                  <a:pt x="1428" y="802"/>
                  <a:pt x="1496" y="771"/>
                  <a:pt x="1519" y="741"/>
                </a:cubicBezTo>
                <a:cubicBezTo>
                  <a:pt x="1542" y="711"/>
                  <a:pt x="1557" y="665"/>
                  <a:pt x="1519" y="65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4" name="Freeform 10"/>
          <p:cNvSpPr>
            <a:spLocks/>
          </p:cNvSpPr>
          <p:nvPr/>
        </p:nvSpPr>
        <p:spPr bwMode="auto">
          <a:xfrm>
            <a:off x="1041400" y="1182688"/>
            <a:ext cx="2589213" cy="3328987"/>
          </a:xfrm>
          <a:custGeom>
            <a:avLst/>
            <a:gdLst>
              <a:gd name="T0" fmla="*/ 507 w 915"/>
              <a:gd name="T1" fmla="*/ 1277 h 1315"/>
              <a:gd name="T2" fmla="*/ 371 w 915"/>
              <a:gd name="T3" fmla="*/ 1051 h 1315"/>
              <a:gd name="T4" fmla="*/ 280 w 915"/>
              <a:gd name="T5" fmla="*/ 869 h 1315"/>
              <a:gd name="T6" fmla="*/ 144 w 915"/>
              <a:gd name="T7" fmla="*/ 642 h 1315"/>
              <a:gd name="T8" fmla="*/ 53 w 915"/>
              <a:gd name="T9" fmla="*/ 461 h 1315"/>
              <a:gd name="T10" fmla="*/ 8 w 915"/>
              <a:gd name="T11" fmla="*/ 234 h 1315"/>
              <a:gd name="T12" fmla="*/ 99 w 915"/>
              <a:gd name="T13" fmla="*/ 143 h 1315"/>
              <a:gd name="T14" fmla="*/ 235 w 915"/>
              <a:gd name="T15" fmla="*/ 189 h 1315"/>
              <a:gd name="T16" fmla="*/ 461 w 915"/>
              <a:gd name="T17" fmla="*/ 7 h 1315"/>
              <a:gd name="T18" fmla="*/ 598 w 915"/>
              <a:gd name="T19" fmla="*/ 234 h 1315"/>
              <a:gd name="T20" fmla="*/ 643 w 915"/>
              <a:gd name="T21" fmla="*/ 280 h 1315"/>
              <a:gd name="T22" fmla="*/ 688 w 915"/>
              <a:gd name="T23" fmla="*/ 325 h 1315"/>
              <a:gd name="T24" fmla="*/ 779 w 915"/>
              <a:gd name="T25" fmla="*/ 416 h 1315"/>
              <a:gd name="T26" fmla="*/ 734 w 915"/>
              <a:gd name="T27" fmla="*/ 506 h 1315"/>
              <a:gd name="T28" fmla="*/ 779 w 915"/>
              <a:gd name="T29" fmla="*/ 552 h 1315"/>
              <a:gd name="T30" fmla="*/ 824 w 915"/>
              <a:gd name="T31" fmla="*/ 597 h 1315"/>
              <a:gd name="T32" fmla="*/ 870 w 915"/>
              <a:gd name="T33" fmla="*/ 597 h 1315"/>
              <a:gd name="T34" fmla="*/ 915 w 915"/>
              <a:gd name="T35" fmla="*/ 642 h 1315"/>
              <a:gd name="T36" fmla="*/ 870 w 915"/>
              <a:gd name="T37" fmla="*/ 733 h 1315"/>
              <a:gd name="T38" fmla="*/ 779 w 915"/>
              <a:gd name="T39" fmla="*/ 733 h 1315"/>
              <a:gd name="T40" fmla="*/ 643 w 915"/>
              <a:gd name="T41" fmla="*/ 688 h 1315"/>
              <a:gd name="T42" fmla="*/ 598 w 915"/>
              <a:gd name="T43" fmla="*/ 642 h 1315"/>
              <a:gd name="T44" fmla="*/ 507 w 915"/>
              <a:gd name="T45" fmla="*/ 597 h 1315"/>
              <a:gd name="T46" fmla="*/ 461 w 915"/>
              <a:gd name="T47" fmla="*/ 597 h 1315"/>
              <a:gd name="T48" fmla="*/ 416 w 915"/>
              <a:gd name="T49" fmla="*/ 642 h 1315"/>
              <a:gd name="T50" fmla="*/ 416 w 915"/>
              <a:gd name="T51" fmla="*/ 688 h 1315"/>
              <a:gd name="T52" fmla="*/ 416 w 915"/>
              <a:gd name="T53" fmla="*/ 733 h 1315"/>
              <a:gd name="T54" fmla="*/ 461 w 915"/>
              <a:gd name="T55" fmla="*/ 778 h 1315"/>
              <a:gd name="T56" fmla="*/ 507 w 915"/>
              <a:gd name="T57" fmla="*/ 869 h 1315"/>
              <a:gd name="T58" fmla="*/ 507 w 915"/>
              <a:gd name="T59" fmla="*/ 915 h 1315"/>
              <a:gd name="T60" fmla="*/ 507 w 915"/>
              <a:gd name="T61" fmla="*/ 1005 h 1315"/>
              <a:gd name="T62" fmla="*/ 552 w 915"/>
              <a:gd name="T63" fmla="*/ 1051 h 1315"/>
              <a:gd name="T64" fmla="*/ 552 w 915"/>
              <a:gd name="T65" fmla="*/ 1141 h 1315"/>
              <a:gd name="T66" fmla="*/ 552 w 915"/>
              <a:gd name="T67" fmla="*/ 1187 h 1315"/>
              <a:gd name="T68" fmla="*/ 552 w 915"/>
              <a:gd name="T69" fmla="*/ 1232 h 1315"/>
              <a:gd name="T70" fmla="*/ 552 w 915"/>
              <a:gd name="T71" fmla="*/ 1277 h 1315"/>
              <a:gd name="T72" fmla="*/ 507 w 915"/>
              <a:gd name="T73" fmla="*/ 1277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5" h="1315">
                <a:moveTo>
                  <a:pt x="507" y="1277"/>
                </a:moveTo>
                <a:cubicBezTo>
                  <a:pt x="477" y="1239"/>
                  <a:pt x="409" y="1119"/>
                  <a:pt x="371" y="1051"/>
                </a:cubicBezTo>
                <a:cubicBezTo>
                  <a:pt x="333" y="983"/>
                  <a:pt x="318" y="937"/>
                  <a:pt x="280" y="869"/>
                </a:cubicBezTo>
                <a:cubicBezTo>
                  <a:pt x="242" y="801"/>
                  <a:pt x="182" y="710"/>
                  <a:pt x="144" y="642"/>
                </a:cubicBezTo>
                <a:cubicBezTo>
                  <a:pt x="106" y="574"/>
                  <a:pt x="76" y="529"/>
                  <a:pt x="53" y="461"/>
                </a:cubicBezTo>
                <a:cubicBezTo>
                  <a:pt x="30" y="393"/>
                  <a:pt x="0" y="287"/>
                  <a:pt x="8" y="234"/>
                </a:cubicBezTo>
                <a:cubicBezTo>
                  <a:pt x="16" y="181"/>
                  <a:pt x="61" y="150"/>
                  <a:pt x="99" y="143"/>
                </a:cubicBezTo>
                <a:cubicBezTo>
                  <a:pt x="137" y="136"/>
                  <a:pt x="175" y="212"/>
                  <a:pt x="235" y="189"/>
                </a:cubicBezTo>
                <a:cubicBezTo>
                  <a:pt x="295" y="166"/>
                  <a:pt x="400" y="0"/>
                  <a:pt x="461" y="7"/>
                </a:cubicBezTo>
                <a:cubicBezTo>
                  <a:pt x="522" y="14"/>
                  <a:pt x="568" y="188"/>
                  <a:pt x="598" y="234"/>
                </a:cubicBezTo>
                <a:cubicBezTo>
                  <a:pt x="628" y="280"/>
                  <a:pt x="628" y="265"/>
                  <a:pt x="643" y="280"/>
                </a:cubicBezTo>
                <a:cubicBezTo>
                  <a:pt x="658" y="295"/>
                  <a:pt x="665" y="302"/>
                  <a:pt x="688" y="325"/>
                </a:cubicBezTo>
                <a:cubicBezTo>
                  <a:pt x="711" y="348"/>
                  <a:pt x="771" y="386"/>
                  <a:pt x="779" y="416"/>
                </a:cubicBezTo>
                <a:cubicBezTo>
                  <a:pt x="787" y="446"/>
                  <a:pt x="734" y="483"/>
                  <a:pt x="734" y="506"/>
                </a:cubicBezTo>
                <a:cubicBezTo>
                  <a:pt x="734" y="529"/>
                  <a:pt x="764" y="537"/>
                  <a:pt x="779" y="552"/>
                </a:cubicBezTo>
                <a:cubicBezTo>
                  <a:pt x="794" y="567"/>
                  <a:pt x="809" y="590"/>
                  <a:pt x="824" y="597"/>
                </a:cubicBezTo>
                <a:cubicBezTo>
                  <a:pt x="839" y="604"/>
                  <a:pt x="855" y="590"/>
                  <a:pt x="870" y="597"/>
                </a:cubicBezTo>
                <a:cubicBezTo>
                  <a:pt x="885" y="604"/>
                  <a:pt x="915" y="619"/>
                  <a:pt x="915" y="642"/>
                </a:cubicBezTo>
                <a:cubicBezTo>
                  <a:pt x="915" y="665"/>
                  <a:pt x="893" y="718"/>
                  <a:pt x="870" y="733"/>
                </a:cubicBezTo>
                <a:cubicBezTo>
                  <a:pt x="847" y="748"/>
                  <a:pt x="817" y="740"/>
                  <a:pt x="779" y="733"/>
                </a:cubicBezTo>
                <a:cubicBezTo>
                  <a:pt x="741" y="726"/>
                  <a:pt x="673" y="703"/>
                  <a:pt x="643" y="688"/>
                </a:cubicBezTo>
                <a:cubicBezTo>
                  <a:pt x="613" y="673"/>
                  <a:pt x="621" y="657"/>
                  <a:pt x="598" y="642"/>
                </a:cubicBezTo>
                <a:cubicBezTo>
                  <a:pt x="575" y="627"/>
                  <a:pt x="530" y="604"/>
                  <a:pt x="507" y="597"/>
                </a:cubicBezTo>
                <a:cubicBezTo>
                  <a:pt x="484" y="590"/>
                  <a:pt x="476" y="590"/>
                  <a:pt x="461" y="597"/>
                </a:cubicBezTo>
                <a:cubicBezTo>
                  <a:pt x="446" y="604"/>
                  <a:pt x="423" y="627"/>
                  <a:pt x="416" y="642"/>
                </a:cubicBezTo>
                <a:cubicBezTo>
                  <a:pt x="409" y="657"/>
                  <a:pt x="416" y="673"/>
                  <a:pt x="416" y="688"/>
                </a:cubicBezTo>
                <a:cubicBezTo>
                  <a:pt x="416" y="703"/>
                  <a:pt x="409" y="718"/>
                  <a:pt x="416" y="733"/>
                </a:cubicBezTo>
                <a:cubicBezTo>
                  <a:pt x="423" y="748"/>
                  <a:pt x="446" y="755"/>
                  <a:pt x="461" y="778"/>
                </a:cubicBezTo>
                <a:cubicBezTo>
                  <a:pt x="476" y="801"/>
                  <a:pt x="499" y="846"/>
                  <a:pt x="507" y="869"/>
                </a:cubicBezTo>
                <a:cubicBezTo>
                  <a:pt x="515" y="892"/>
                  <a:pt x="507" y="892"/>
                  <a:pt x="507" y="915"/>
                </a:cubicBezTo>
                <a:cubicBezTo>
                  <a:pt x="507" y="938"/>
                  <a:pt x="500" y="982"/>
                  <a:pt x="507" y="1005"/>
                </a:cubicBezTo>
                <a:cubicBezTo>
                  <a:pt x="514" y="1028"/>
                  <a:pt x="545" y="1028"/>
                  <a:pt x="552" y="1051"/>
                </a:cubicBezTo>
                <a:cubicBezTo>
                  <a:pt x="559" y="1074"/>
                  <a:pt x="552" y="1118"/>
                  <a:pt x="552" y="1141"/>
                </a:cubicBezTo>
                <a:cubicBezTo>
                  <a:pt x="552" y="1164"/>
                  <a:pt x="552" y="1172"/>
                  <a:pt x="552" y="1187"/>
                </a:cubicBezTo>
                <a:cubicBezTo>
                  <a:pt x="552" y="1202"/>
                  <a:pt x="552" y="1217"/>
                  <a:pt x="552" y="1232"/>
                </a:cubicBezTo>
                <a:cubicBezTo>
                  <a:pt x="552" y="1247"/>
                  <a:pt x="559" y="1270"/>
                  <a:pt x="552" y="1277"/>
                </a:cubicBezTo>
                <a:cubicBezTo>
                  <a:pt x="545" y="1284"/>
                  <a:pt x="537" y="1315"/>
                  <a:pt x="507" y="127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5" name="Freeform 11"/>
          <p:cNvSpPr>
            <a:spLocks/>
          </p:cNvSpPr>
          <p:nvPr/>
        </p:nvSpPr>
        <p:spPr bwMode="auto">
          <a:xfrm>
            <a:off x="2357438" y="846138"/>
            <a:ext cx="2001837" cy="1617662"/>
          </a:xfrm>
          <a:custGeom>
            <a:avLst/>
            <a:gdLst>
              <a:gd name="T0" fmla="*/ 371 w 938"/>
              <a:gd name="T1" fmla="*/ 824 h 831"/>
              <a:gd name="T2" fmla="*/ 371 w 938"/>
              <a:gd name="T3" fmla="*/ 734 h 831"/>
              <a:gd name="T4" fmla="*/ 326 w 938"/>
              <a:gd name="T5" fmla="*/ 643 h 831"/>
              <a:gd name="T6" fmla="*/ 190 w 938"/>
              <a:gd name="T7" fmla="*/ 552 h 831"/>
              <a:gd name="T8" fmla="*/ 144 w 938"/>
              <a:gd name="T9" fmla="*/ 461 h 831"/>
              <a:gd name="T10" fmla="*/ 99 w 938"/>
              <a:gd name="T11" fmla="*/ 371 h 831"/>
              <a:gd name="T12" fmla="*/ 53 w 938"/>
              <a:gd name="T13" fmla="*/ 325 h 831"/>
              <a:gd name="T14" fmla="*/ 53 w 938"/>
              <a:gd name="T15" fmla="*/ 235 h 831"/>
              <a:gd name="T16" fmla="*/ 8 w 938"/>
              <a:gd name="T17" fmla="*/ 189 h 831"/>
              <a:gd name="T18" fmla="*/ 99 w 938"/>
              <a:gd name="T19" fmla="*/ 99 h 831"/>
              <a:gd name="T20" fmla="*/ 144 w 938"/>
              <a:gd name="T21" fmla="*/ 8 h 831"/>
              <a:gd name="T22" fmla="*/ 190 w 938"/>
              <a:gd name="T23" fmla="*/ 53 h 831"/>
              <a:gd name="T24" fmla="*/ 280 w 938"/>
              <a:gd name="T25" fmla="*/ 189 h 831"/>
              <a:gd name="T26" fmla="*/ 371 w 938"/>
              <a:gd name="T27" fmla="*/ 235 h 831"/>
              <a:gd name="T28" fmla="*/ 552 w 938"/>
              <a:gd name="T29" fmla="*/ 325 h 831"/>
              <a:gd name="T30" fmla="*/ 734 w 938"/>
              <a:gd name="T31" fmla="*/ 371 h 831"/>
              <a:gd name="T32" fmla="*/ 825 w 938"/>
              <a:gd name="T33" fmla="*/ 461 h 831"/>
              <a:gd name="T34" fmla="*/ 870 w 938"/>
              <a:gd name="T35" fmla="*/ 552 h 831"/>
              <a:gd name="T36" fmla="*/ 915 w 938"/>
              <a:gd name="T37" fmla="*/ 643 h 831"/>
              <a:gd name="T38" fmla="*/ 915 w 938"/>
              <a:gd name="T39" fmla="*/ 688 h 831"/>
              <a:gd name="T40" fmla="*/ 779 w 938"/>
              <a:gd name="T41" fmla="*/ 688 h 831"/>
              <a:gd name="T42" fmla="*/ 643 w 938"/>
              <a:gd name="T43" fmla="*/ 734 h 831"/>
              <a:gd name="T44" fmla="*/ 507 w 938"/>
              <a:gd name="T45" fmla="*/ 779 h 831"/>
              <a:gd name="T46" fmla="*/ 371 w 938"/>
              <a:gd name="T47" fmla="*/ 824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38" h="831">
                <a:moveTo>
                  <a:pt x="371" y="824"/>
                </a:moveTo>
                <a:cubicBezTo>
                  <a:pt x="348" y="817"/>
                  <a:pt x="378" y="764"/>
                  <a:pt x="371" y="734"/>
                </a:cubicBezTo>
                <a:cubicBezTo>
                  <a:pt x="364" y="704"/>
                  <a:pt x="356" y="673"/>
                  <a:pt x="326" y="643"/>
                </a:cubicBezTo>
                <a:cubicBezTo>
                  <a:pt x="296" y="613"/>
                  <a:pt x="220" y="582"/>
                  <a:pt x="190" y="552"/>
                </a:cubicBezTo>
                <a:cubicBezTo>
                  <a:pt x="160" y="522"/>
                  <a:pt x="159" y="491"/>
                  <a:pt x="144" y="461"/>
                </a:cubicBezTo>
                <a:cubicBezTo>
                  <a:pt x="129" y="431"/>
                  <a:pt x="114" y="394"/>
                  <a:pt x="99" y="371"/>
                </a:cubicBezTo>
                <a:cubicBezTo>
                  <a:pt x="84" y="348"/>
                  <a:pt x="61" y="348"/>
                  <a:pt x="53" y="325"/>
                </a:cubicBezTo>
                <a:cubicBezTo>
                  <a:pt x="45" y="302"/>
                  <a:pt x="60" y="258"/>
                  <a:pt x="53" y="235"/>
                </a:cubicBezTo>
                <a:cubicBezTo>
                  <a:pt x="46" y="212"/>
                  <a:pt x="0" y="212"/>
                  <a:pt x="8" y="189"/>
                </a:cubicBezTo>
                <a:cubicBezTo>
                  <a:pt x="16" y="166"/>
                  <a:pt x="76" y="129"/>
                  <a:pt x="99" y="99"/>
                </a:cubicBezTo>
                <a:cubicBezTo>
                  <a:pt x="122" y="69"/>
                  <a:pt x="129" y="16"/>
                  <a:pt x="144" y="8"/>
                </a:cubicBezTo>
                <a:cubicBezTo>
                  <a:pt x="159" y="0"/>
                  <a:pt x="167" y="23"/>
                  <a:pt x="190" y="53"/>
                </a:cubicBezTo>
                <a:cubicBezTo>
                  <a:pt x="213" y="83"/>
                  <a:pt x="250" y="159"/>
                  <a:pt x="280" y="189"/>
                </a:cubicBezTo>
                <a:cubicBezTo>
                  <a:pt x="310" y="219"/>
                  <a:pt x="326" y="212"/>
                  <a:pt x="371" y="235"/>
                </a:cubicBezTo>
                <a:cubicBezTo>
                  <a:pt x="416" y="258"/>
                  <a:pt x="492" y="302"/>
                  <a:pt x="552" y="325"/>
                </a:cubicBezTo>
                <a:cubicBezTo>
                  <a:pt x="612" y="348"/>
                  <a:pt x="688" y="348"/>
                  <a:pt x="734" y="371"/>
                </a:cubicBezTo>
                <a:cubicBezTo>
                  <a:pt x="780" y="394"/>
                  <a:pt x="802" y="431"/>
                  <a:pt x="825" y="461"/>
                </a:cubicBezTo>
                <a:cubicBezTo>
                  <a:pt x="848" y="491"/>
                  <a:pt x="855" y="522"/>
                  <a:pt x="870" y="552"/>
                </a:cubicBezTo>
                <a:cubicBezTo>
                  <a:pt x="885" y="582"/>
                  <a:pt x="908" y="620"/>
                  <a:pt x="915" y="643"/>
                </a:cubicBezTo>
                <a:cubicBezTo>
                  <a:pt x="922" y="666"/>
                  <a:pt x="938" y="681"/>
                  <a:pt x="915" y="688"/>
                </a:cubicBezTo>
                <a:cubicBezTo>
                  <a:pt x="892" y="695"/>
                  <a:pt x="824" y="680"/>
                  <a:pt x="779" y="688"/>
                </a:cubicBezTo>
                <a:cubicBezTo>
                  <a:pt x="734" y="696"/>
                  <a:pt x="688" y="719"/>
                  <a:pt x="643" y="734"/>
                </a:cubicBezTo>
                <a:cubicBezTo>
                  <a:pt x="598" y="749"/>
                  <a:pt x="552" y="764"/>
                  <a:pt x="507" y="779"/>
                </a:cubicBezTo>
                <a:cubicBezTo>
                  <a:pt x="462" y="794"/>
                  <a:pt x="394" y="831"/>
                  <a:pt x="371" y="824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6" name="Freeform 12"/>
          <p:cNvSpPr>
            <a:spLocks/>
          </p:cNvSpPr>
          <p:nvPr/>
        </p:nvSpPr>
        <p:spPr bwMode="auto">
          <a:xfrm>
            <a:off x="3309938" y="4276725"/>
            <a:ext cx="1001712" cy="941388"/>
          </a:xfrm>
          <a:custGeom>
            <a:avLst/>
            <a:gdLst>
              <a:gd name="T0" fmla="*/ 188 w 287"/>
              <a:gd name="T1" fmla="*/ 15 h 477"/>
              <a:gd name="T2" fmla="*/ 188 w 287"/>
              <a:gd name="T3" fmla="*/ 106 h 477"/>
              <a:gd name="T4" fmla="*/ 143 w 287"/>
              <a:gd name="T5" fmla="*/ 151 h 477"/>
              <a:gd name="T6" fmla="*/ 97 w 287"/>
              <a:gd name="T7" fmla="*/ 242 h 477"/>
              <a:gd name="T8" fmla="*/ 7 w 287"/>
              <a:gd name="T9" fmla="*/ 333 h 477"/>
              <a:gd name="T10" fmla="*/ 52 w 287"/>
              <a:gd name="T11" fmla="*/ 424 h 477"/>
              <a:gd name="T12" fmla="*/ 143 w 287"/>
              <a:gd name="T13" fmla="*/ 469 h 477"/>
              <a:gd name="T14" fmla="*/ 188 w 287"/>
              <a:gd name="T15" fmla="*/ 378 h 477"/>
              <a:gd name="T16" fmla="*/ 233 w 287"/>
              <a:gd name="T17" fmla="*/ 378 h 477"/>
              <a:gd name="T18" fmla="*/ 279 w 287"/>
              <a:gd name="T19" fmla="*/ 242 h 477"/>
              <a:gd name="T20" fmla="*/ 279 w 287"/>
              <a:gd name="T21" fmla="*/ 151 h 477"/>
              <a:gd name="T22" fmla="*/ 279 w 287"/>
              <a:gd name="T23" fmla="*/ 106 h 477"/>
              <a:gd name="T24" fmla="*/ 233 w 287"/>
              <a:gd name="T25" fmla="*/ 15 h 477"/>
              <a:gd name="T26" fmla="*/ 188 w 287"/>
              <a:gd name="T27" fmla="*/ 15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477">
                <a:moveTo>
                  <a:pt x="188" y="15"/>
                </a:moveTo>
                <a:cubicBezTo>
                  <a:pt x="181" y="30"/>
                  <a:pt x="195" y="83"/>
                  <a:pt x="188" y="106"/>
                </a:cubicBezTo>
                <a:cubicBezTo>
                  <a:pt x="181" y="129"/>
                  <a:pt x="158" y="128"/>
                  <a:pt x="143" y="151"/>
                </a:cubicBezTo>
                <a:cubicBezTo>
                  <a:pt x="128" y="174"/>
                  <a:pt x="120" y="212"/>
                  <a:pt x="97" y="242"/>
                </a:cubicBezTo>
                <a:cubicBezTo>
                  <a:pt x="74" y="272"/>
                  <a:pt x="14" y="303"/>
                  <a:pt x="7" y="333"/>
                </a:cubicBezTo>
                <a:cubicBezTo>
                  <a:pt x="0" y="363"/>
                  <a:pt x="29" y="401"/>
                  <a:pt x="52" y="424"/>
                </a:cubicBezTo>
                <a:cubicBezTo>
                  <a:pt x="75" y="447"/>
                  <a:pt x="120" y="477"/>
                  <a:pt x="143" y="469"/>
                </a:cubicBezTo>
                <a:cubicBezTo>
                  <a:pt x="166" y="461"/>
                  <a:pt x="173" y="393"/>
                  <a:pt x="188" y="378"/>
                </a:cubicBezTo>
                <a:cubicBezTo>
                  <a:pt x="203" y="363"/>
                  <a:pt x="218" y="401"/>
                  <a:pt x="233" y="378"/>
                </a:cubicBezTo>
                <a:cubicBezTo>
                  <a:pt x="248" y="355"/>
                  <a:pt x="271" y="280"/>
                  <a:pt x="279" y="242"/>
                </a:cubicBezTo>
                <a:cubicBezTo>
                  <a:pt x="287" y="204"/>
                  <a:pt x="279" y="174"/>
                  <a:pt x="279" y="151"/>
                </a:cubicBezTo>
                <a:cubicBezTo>
                  <a:pt x="279" y="128"/>
                  <a:pt x="287" y="129"/>
                  <a:pt x="279" y="106"/>
                </a:cubicBezTo>
                <a:cubicBezTo>
                  <a:pt x="271" y="83"/>
                  <a:pt x="248" y="30"/>
                  <a:pt x="233" y="15"/>
                </a:cubicBezTo>
                <a:cubicBezTo>
                  <a:pt x="218" y="0"/>
                  <a:pt x="195" y="0"/>
                  <a:pt x="188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7" name="Freeform 13"/>
          <p:cNvSpPr>
            <a:spLocks/>
          </p:cNvSpPr>
          <p:nvPr/>
        </p:nvSpPr>
        <p:spPr bwMode="auto">
          <a:xfrm>
            <a:off x="5195888" y="4641850"/>
            <a:ext cx="1571625" cy="1511300"/>
          </a:xfrm>
          <a:custGeom>
            <a:avLst/>
            <a:gdLst>
              <a:gd name="T0" fmla="*/ 211 w 990"/>
              <a:gd name="T1" fmla="*/ 30 h 952"/>
              <a:gd name="T2" fmla="*/ 529 w 990"/>
              <a:gd name="T3" fmla="*/ 75 h 952"/>
              <a:gd name="T4" fmla="*/ 755 w 990"/>
              <a:gd name="T5" fmla="*/ 121 h 952"/>
              <a:gd name="T6" fmla="*/ 891 w 990"/>
              <a:gd name="T7" fmla="*/ 75 h 952"/>
              <a:gd name="T8" fmla="*/ 982 w 990"/>
              <a:gd name="T9" fmla="*/ 75 h 952"/>
              <a:gd name="T10" fmla="*/ 937 w 990"/>
              <a:gd name="T11" fmla="*/ 348 h 952"/>
              <a:gd name="T12" fmla="*/ 937 w 990"/>
              <a:gd name="T13" fmla="*/ 438 h 952"/>
              <a:gd name="T14" fmla="*/ 891 w 990"/>
              <a:gd name="T15" fmla="*/ 665 h 952"/>
              <a:gd name="T16" fmla="*/ 801 w 990"/>
              <a:gd name="T17" fmla="*/ 937 h 952"/>
              <a:gd name="T18" fmla="*/ 665 w 990"/>
              <a:gd name="T19" fmla="*/ 756 h 952"/>
              <a:gd name="T20" fmla="*/ 529 w 990"/>
              <a:gd name="T21" fmla="*/ 620 h 952"/>
              <a:gd name="T22" fmla="*/ 392 w 990"/>
              <a:gd name="T23" fmla="*/ 620 h 952"/>
              <a:gd name="T24" fmla="*/ 392 w 990"/>
              <a:gd name="T25" fmla="*/ 529 h 952"/>
              <a:gd name="T26" fmla="*/ 256 w 990"/>
              <a:gd name="T27" fmla="*/ 438 h 952"/>
              <a:gd name="T28" fmla="*/ 30 w 990"/>
              <a:gd name="T29" fmla="*/ 393 h 952"/>
              <a:gd name="T30" fmla="*/ 75 w 990"/>
              <a:gd name="T31" fmla="*/ 257 h 952"/>
              <a:gd name="T32" fmla="*/ 256 w 990"/>
              <a:gd name="T33" fmla="*/ 257 h 952"/>
              <a:gd name="T34" fmla="*/ 211 w 990"/>
              <a:gd name="T35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90" h="952">
                <a:moveTo>
                  <a:pt x="211" y="30"/>
                </a:moveTo>
                <a:cubicBezTo>
                  <a:pt x="257" y="0"/>
                  <a:pt x="438" y="60"/>
                  <a:pt x="529" y="75"/>
                </a:cubicBezTo>
                <a:cubicBezTo>
                  <a:pt x="620" y="90"/>
                  <a:pt x="695" y="121"/>
                  <a:pt x="755" y="121"/>
                </a:cubicBezTo>
                <a:cubicBezTo>
                  <a:pt x="815" y="121"/>
                  <a:pt x="853" y="83"/>
                  <a:pt x="891" y="75"/>
                </a:cubicBezTo>
                <a:cubicBezTo>
                  <a:pt x="929" y="67"/>
                  <a:pt x="974" y="30"/>
                  <a:pt x="982" y="75"/>
                </a:cubicBezTo>
                <a:cubicBezTo>
                  <a:pt x="990" y="120"/>
                  <a:pt x="945" y="287"/>
                  <a:pt x="937" y="348"/>
                </a:cubicBezTo>
                <a:cubicBezTo>
                  <a:pt x="929" y="409"/>
                  <a:pt x="945" y="385"/>
                  <a:pt x="937" y="438"/>
                </a:cubicBezTo>
                <a:cubicBezTo>
                  <a:pt x="929" y="491"/>
                  <a:pt x="914" y="582"/>
                  <a:pt x="891" y="665"/>
                </a:cubicBezTo>
                <a:cubicBezTo>
                  <a:pt x="868" y="748"/>
                  <a:pt x="839" y="922"/>
                  <a:pt x="801" y="937"/>
                </a:cubicBezTo>
                <a:cubicBezTo>
                  <a:pt x="763" y="952"/>
                  <a:pt x="710" y="809"/>
                  <a:pt x="665" y="756"/>
                </a:cubicBezTo>
                <a:cubicBezTo>
                  <a:pt x="620" y="703"/>
                  <a:pt x="575" y="643"/>
                  <a:pt x="529" y="620"/>
                </a:cubicBezTo>
                <a:cubicBezTo>
                  <a:pt x="483" y="597"/>
                  <a:pt x="415" y="635"/>
                  <a:pt x="392" y="620"/>
                </a:cubicBezTo>
                <a:cubicBezTo>
                  <a:pt x="369" y="605"/>
                  <a:pt x="415" y="559"/>
                  <a:pt x="392" y="529"/>
                </a:cubicBezTo>
                <a:cubicBezTo>
                  <a:pt x="369" y="499"/>
                  <a:pt x="316" y="461"/>
                  <a:pt x="256" y="438"/>
                </a:cubicBezTo>
                <a:cubicBezTo>
                  <a:pt x="196" y="415"/>
                  <a:pt x="60" y="423"/>
                  <a:pt x="30" y="393"/>
                </a:cubicBezTo>
                <a:cubicBezTo>
                  <a:pt x="0" y="363"/>
                  <a:pt x="38" y="280"/>
                  <a:pt x="75" y="257"/>
                </a:cubicBezTo>
                <a:cubicBezTo>
                  <a:pt x="112" y="234"/>
                  <a:pt x="241" y="295"/>
                  <a:pt x="256" y="257"/>
                </a:cubicBezTo>
                <a:cubicBezTo>
                  <a:pt x="271" y="219"/>
                  <a:pt x="165" y="60"/>
                  <a:pt x="211" y="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8" name="Freeform 14"/>
          <p:cNvSpPr>
            <a:spLocks/>
          </p:cNvSpPr>
          <p:nvPr/>
        </p:nvSpPr>
        <p:spPr bwMode="auto">
          <a:xfrm>
            <a:off x="5786438" y="1943100"/>
            <a:ext cx="2889250" cy="4248150"/>
          </a:xfrm>
          <a:custGeom>
            <a:avLst/>
            <a:gdLst>
              <a:gd name="T0" fmla="*/ 15 w 1246"/>
              <a:gd name="T1" fmla="*/ 212 h 1542"/>
              <a:gd name="T2" fmla="*/ 105 w 1246"/>
              <a:gd name="T3" fmla="*/ 30 h 1542"/>
              <a:gd name="T4" fmla="*/ 241 w 1246"/>
              <a:gd name="T5" fmla="*/ 30 h 1542"/>
              <a:gd name="T6" fmla="*/ 332 w 1246"/>
              <a:gd name="T7" fmla="*/ 30 h 1542"/>
              <a:gd name="T8" fmla="*/ 332 w 1246"/>
              <a:gd name="T9" fmla="*/ 121 h 1542"/>
              <a:gd name="T10" fmla="*/ 423 w 1246"/>
              <a:gd name="T11" fmla="*/ 121 h 1542"/>
              <a:gd name="T12" fmla="*/ 514 w 1246"/>
              <a:gd name="T13" fmla="*/ 212 h 1542"/>
              <a:gd name="T14" fmla="*/ 604 w 1246"/>
              <a:gd name="T15" fmla="*/ 348 h 1542"/>
              <a:gd name="T16" fmla="*/ 650 w 1246"/>
              <a:gd name="T17" fmla="*/ 484 h 1542"/>
              <a:gd name="T18" fmla="*/ 740 w 1246"/>
              <a:gd name="T19" fmla="*/ 620 h 1542"/>
              <a:gd name="T20" fmla="*/ 831 w 1246"/>
              <a:gd name="T21" fmla="*/ 711 h 1542"/>
              <a:gd name="T22" fmla="*/ 1013 w 1246"/>
              <a:gd name="T23" fmla="*/ 801 h 1542"/>
              <a:gd name="T24" fmla="*/ 1194 w 1246"/>
              <a:gd name="T25" fmla="*/ 801 h 1542"/>
              <a:gd name="T26" fmla="*/ 1239 w 1246"/>
              <a:gd name="T27" fmla="*/ 892 h 1542"/>
              <a:gd name="T28" fmla="*/ 1239 w 1246"/>
              <a:gd name="T29" fmla="*/ 1028 h 1542"/>
              <a:gd name="T30" fmla="*/ 1194 w 1246"/>
              <a:gd name="T31" fmla="*/ 1119 h 1542"/>
              <a:gd name="T32" fmla="*/ 1058 w 1246"/>
              <a:gd name="T33" fmla="*/ 1210 h 1542"/>
              <a:gd name="T34" fmla="*/ 740 w 1246"/>
              <a:gd name="T35" fmla="*/ 1300 h 1542"/>
              <a:gd name="T36" fmla="*/ 559 w 1246"/>
              <a:gd name="T37" fmla="*/ 1300 h 1542"/>
              <a:gd name="T38" fmla="*/ 423 w 1246"/>
              <a:gd name="T39" fmla="*/ 1391 h 1542"/>
              <a:gd name="T40" fmla="*/ 287 w 1246"/>
              <a:gd name="T41" fmla="*/ 1527 h 1542"/>
              <a:gd name="T42" fmla="*/ 332 w 1246"/>
              <a:gd name="T43" fmla="*/ 1300 h 1542"/>
              <a:gd name="T44" fmla="*/ 377 w 1246"/>
              <a:gd name="T45" fmla="*/ 1028 h 1542"/>
              <a:gd name="T46" fmla="*/ 377 w 1246"/>
              <a:gd name="T47" fmla="*/ 711 h 1542"/>
              <a:gd name="T48" fmla="*/ 377 w 1246"/>
              <a:gd name="T49" fmla="*/ 620 h 1542"/>
              <a:gd name="T50" fmla="*/ 332 w 1246"/>
              <a:gd name="T51" fmla="*/ 529 h 1542"/>
              <a:gd name="T52" fmla="*/ 332 w 1246"/>
              <a:gd name="T53" fmla="*/ 348 h 1542"/>
              <a:gd name="T54" fmla="*/ 196 w 1246"/>
              <a:gd name="T55" fmla="*/ 303 h 1542"/>
              <a:gd name="T56" fmla="*/ 15 w 1246"/>
              <a:gd name="T57" fmla="*/ 212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46" h="1542">
                <a:moveTo>
                  <a:pt x="15" y="212"/>
                </a:moveTo>
                <a:cubicBezTo>
                  <a:pt x="0" y="167"/>
                  <a:pt x="68" y="60"/>
                  <a:pt x="105" y="30"/>
                </a:cubicBezTo>
                <a:cubicBezTo>
                  <a:pt x="142" y="0"/>
                  <a:pt x="203" y="30"/>
                  <a:pt x="241" y="30"/>
                </a:cubicBezTo>
                <a:cubicBezTo>
                  <a:pt x="279" y="30"/>
                  <a:pt x="317" y="15"/>
                  <a:pt x="332" y="30"/>
                </a:cubicBezTo>
                <a:cubicBezTo>
                  <a:pt x="347" y="45"/>
                  <a:pt x="317" y="106"/>
                  <a:pt x="332" y="121"/>
                </a:cubicBezTo>
                <a:cubicBezTo>
                  <a:pt x="347" y="136"/>
                  <a:pt x="393" y="106"/>
                  <a:pt x="423" y="121"/>
                </a:cubicBezTo>
                <a:cubicBezTo>
                  <a:pt x="453" y="136"/>
                  <a:pt x="484" y="174"/>
                  <a:pt x="514" y="212"/>
                </a:cubicBezTo>
                <a:cubicBezTo>
                  <a:pt x="544" y="250"/>
                  <a:pt x="581" y="303"/>
                  <a:pt x="604" y="348"/>
                </a:cubicBezTo>
                <a:cubicBezTo>
                  <a:pt x="627" y="393"/>
                  <a:pt x="627" y="439"/>
                  <a:pt x="650" y="484"/>
                </a:cubicBezTo>
                <a:cubicBezTo>
                  <a:pt x="673" y="529"/>
                  <a:pt x="710" y="582"/>
                  <a:pt x="740" y="620"/>
                </a:cubicBezTo>
                <a:cubicBezTo>
                  <a:pt x="770" y="658"/>
                  <a:pt x="786" y="681"/>
                  <a:pt x="831" y="711"/>
                </a:cubicBezTo>
                <a:cubicBezTo>
                  <a:pt x="876" y="741"/>
                  <a:pt x="953" y="786"/>
                  <a:pt x="1013" y="801"/>
                </a:cubicBezTo>
                <a:cubicBezTo>
                  <a:pt x="1073" y="816"/>
                  <a:pt x="1156" y="786"/>
                  <a:pt x="1194" y="801"/>
                </a:cubicBezTo>
                <a:cubicBezTo>
                  <a:pt x="1232" y="816"/>
                  <a:pt x="1232" y="854"/>
                  <a:pt x="1239" y="892"/>
                </a:cubicBezTo>
                <a:cubicBezTo>
                  <a:pt x="1246" y="930"/>
                  <a:pt x="1246" y="990"/>
                  <a:pt x="1239" y="1028"/>
                </a:cubicBezTo>
                <a:cubicBezTo>
                  <a:pt x="1232" y="1066"/>
                  <a:pt x="1224" y="1089"/>
                  <a:pt x="1194" y="1119"/>
                </a:cubicBezTo>
                <a:cubicBezTo>
                  <a:pt x="1164" y="1149"/>
                  <a:pt x="1134" y="1180"/>
                  <a:pt x="1058" y="1210"/>
                </a:cubicBezTo>
                <a:cubicBezTo>
                  <a:pt x="982" y="1240"/>
                  <a:pt x="823" y="1285"/>
                  <a:pt x="740" y="1300"/>
                </a:cubicBezTo>
                <a:cubicBezTo>
                  <a:pt x="657" y="1315"/>
                  <a:pt x="612" y="1285"/>
                  <a:pt x="559" y="1300"/>
                </a:cubicBezTo>
                <a:cubicBezTo>
                  <a:pt x="506" y="1315"/>
                  <a:pt x="468" y="1353"/>
                  <a:pt x="423" y="1391"/>
                </a:cubicBezTo>
                <a:cubicBezTo>
                  <a:pt x="378" y="1429"/>
                  <a:pt x="302" y="1542"/>
                  <a:pt x="287" y="1527"/>
                </a:cubicBezTo>
                <a:cubicBezTo>
                  <a:pt x="272" y="1512"/>
                  <a:pt x="317" y="1383"/>
                  <a:pt x="332" y="1300"/>
                </a:cubicBezTo>
                <a:cubicBezTo>
                  <a:pt x="347" y="1217"/>
                  <a:pt x="370" y="1126"/>
                  <a:pt x="377" y="1028"/>
                </a:cubicBezTo>
                <a:cubicBezTo>
                  <a:pt x="384" y="930"/>
                  <a:pt x="377" y="779"/>
                  <a:pt x="377" y="711"/>
                </a:cubicBezTo>
                <a:cubicBezTo>
                  <a:pt x="377" y="643"/>
                  <a:pt x="384" y="650"/>
                  <a:pt x="377" y="620"/>
                </a:cubicBezTo>
                <a:cubicBezTo>
                  <a:pt x="370" y="590"/>
                  <a:pt x="339" y="574"/>
                  <a:pt x="332" y="529"/>
                </a:cubicBezTo>
                <a:cubicBezTo>
                  <a:pt x="325" y="484"/>
                  <a:pt x="355" y="385"/>
                  <a:pt x="332" y="348"/>
                </a:cubicBezTo>
                <a:cubicBezTo>
                  <a:pt x="309" y="311"/>
                  <a:pt x="241" y="318"/>
                  <a:pt x="196" y="303"/>
                </a:cubicBezTo>
                <a:cubicBezTo>
                  <a:pt x="151" y="288"/>
                  <a:pt x="30" y="257"/>
                  <a:pt x="15" y="212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49519" name="Oval 15"/>
          <p:cNvSpPr>
            <a:spLocks noChangeArrowheads="1"/>
          </p:cNvSpPr>
          <p:nvPr/>
        </p:nvSpPr>
        <p:spPr bwMode="auto">
          <a:xfrm>
            <a:off x="5292725" y="3644900"/>
            <a:ext cx="215900" cy="2159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5508625" y="3573463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Riyadh</a:t>
            </a:r>
          </a:p>
        </p:txBody>
      </p: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3082925" y="935038"/>
            <a:ext cx="125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Northern</a:t>
            </a:r>
          </a:p>
        </p:txBody>
      </p:sp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2811463" y="1568450"/>
            <a:ext cx="98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Al-jouf</a:t>
            </a:r>
          </a:p>
        </p:txBody>
      </p:sp>
      <p:sp>
        <p:nvSpPr>
          <p:cNvPr id="149523" name="Text Box 19"/>
          <p:cNvSpPr txBox="1">
            <a:spLocks noChangeArrowheads="1"/>
          </p:cNvSpPr>
          <p:nvPr/>
        </p:nvSpPr>
        <p:spPr bwMode="auto">
          <a:xfrm>
            <a:off x="1455738" y="1819275"/>
            <a:ext cx="1089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Tabouk</a:t>
            </a:r>
          </a:p>
        </p:txBody>
      </p:sp>
      <p:sp>
        <p:nvSpPr>
          <p:cNvPr id="149524" name="Text Box 20"/>
          <p:cNvSpPr txBox="1">
            <a:spLocks noChangeArrowheads="1"/>
          </p:cNvSpPr>
          <p:nvPr/>
        </p:nvSpPr>
        <p:spPr bwMode="auto">
          <a:xfrm>
            <a:off x="2486025" y="3378200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Medina</a:t>
            </a:r>
          </a:p>
        </p:txBody>
      </p:sp>
      <p:sp>
        <p:nvSpPr>
          <p:cNvPr id="149525" name="Text Box 21"/>
          <p:cNvSpPr txBox="1">
            <a:spLocks noChangeArrowheads="1"/>
          </p:cNvSpPr>
          <p:nvPr/>
        </p:nvSpPr>
        <p:spPr bwMode="auto">
          <a:xfrm>
            <a:off x="2789238" y="4165600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Makkah</a:t>
            </a:r>
          </a:p>
        </p:txBody>
      </p:sp>
      <p:sp>
        <p:nvSpPr>
          <p:cNvPr id="149526" name="Text Box 22"/>
          <p:cNvSpPr txBox="1">
            <a:spLocks noChangeArrowheads="1"/>
          </p:cNvSpPr>
          <p:nvPr/>
        </p:nvSpPr>
        <p:spPr bwMode="auto">
          <a:xfrm>
            <a:off x="3503613" y="46831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Baha</a:t>
            </a:r>
          </a:p>
        </p:txBody>
      </p:sp>
      <p:sp>
        <p:nvSpPr>
          <p:cNvPr id="149527" name="Text Box 23"/>
          <p:cNvSpPr txBox="1">
            <a:spLocks noChangeArrowheads="1"/>
          </p:cNvSpPr>
          <p:nvPr/>
        </p:nvSpPr>
        <p:spPr bwMode="auto">
          <a:xfrm>
            <a:off x="4140200" y="5084763"/>
            <a:ext cx="89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Aseer</a:t>
            </a:r>
          </a:p>
        </p:txBody>
      </p:sp>
      <p:sp>
        <p:nvSpPr>
          <p:cNvPr id="149528" name="Text Box 24"/>
          <p:cNvSpPr txBox="1">
            <a:spLocks noChangeArrowheads="1"/>
          </p:cNvSpPr>
          <p:nvPr/>
        </p:nvSpPr>
        <p:spPr bwMode="auto">
          <a:xfrm>
            <a:off x="4548188" y="5562600"/>
            <a:ext cx="89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Jazan</a:t>
            </a:r>
          </a:p>
        </p:txBody>
      </p:sp>
      <p:sp>
        <p:nvSpPr>
          <p:cNvPr id="149529" name="AutoShape 25"/>
          <p:cNvSpPr>
            <a:spLocks noChangeArrowheads="1"/>
          </p:cNvSpPr>
          <p:nvPr/>
        </p:nvSpPr>
        <p:spPr bwMode="auto">
          <a:xfrm>
            <a:off x="1044575" y="276225"/>
            <a:ext cx="896938" cy="1208088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530" name="Oval 26"/>
          <p:cNvSpPr>
            <a:spLocks noChangeArrowheads="1"/>
          </p:cNvSpPr>
          <p:nvPr/>
        </p:nvSpPr>
        <p:spPr bwMode="auto">
          <a:xfrm>
            <a:off x="1250950" y="636588"/>
            <a:ext cx="509588" cy="579437"/>
          </a:xfrm>
          <a:prstGeom prst="ellipse">
            <a:avLst/>
          </a:prstGeom>
          <a:solidFill>
            <a:srgbClr val="006699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531" name="WordArt 27"/>
          <p:cNvSpPr>
            <a:spLocks noChangeArrowheads="1" noChangeShapeType="1" noTextEdit="1"/>
          </p:cNvSpPr>
          <p:nvPr/>
        </p:nvSpPr>
        <p:spPr bwMode="auto">
          <a:xfrm>
            <a:off x="1393825" y="806450"/>
            <a:ext cx="211138" cy="265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endParaRPr lang="ar-SA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9532" name="Text Box 28"/>
          <p:cNvSpPr txBox="1">
            <a:spLocks noChangeArrowheads="1"/>
          </p:cNvSpPr>
          <p:nvPr/>
        </p:nvSpPr>
        <p:spPr bwMode="auto">
          <a:xfrm>
            <a:off x="6773863" y="4603750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Eastern</a:t>
            </a:r>
          </a:p>
        </p:txBody>
      </p:sp>
      <p:sp>
        <p:nvSpPr>
          <p:cNvPr id="149533" name="Text Box 29"/>
          <p:cNvSpPr txBox="1">
            <a:spLocks noChangeArrowheads="1"/>
          </p:cNvSpPr>
          <p:nvPr/>
        </p:nvSpPr>
        <p:spPr bwMode="auto">
          <a:xfrm>
            <a:off x="5627688" y="4914900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sz="2000" b="1"/>
              <a:t>Najran</a:t>
            </a:r>
          </a:p>
        </p:txBody>
      </p:sp>
      <p:sp>
        <p:nvSpPr>
          <p:cNvPr id="149534" name="Oval 30"/>
          <p:cNvSpPr>
            <a:spLocks noChangeArrowheads="1"/>
          </p:cNvSpPr>
          <p:nvPr/>
        </p:nvSpPr>
        <p:spPr bwMode="auto">
          <a:xfrm>
            <a:off x="3492500" y="4221163"/>
            <a:ext cx="2138363" cy="1947862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ar-SA">
              <a:solidFill>
                <a:srgbClr val="CC3300"/>
              </a:solidFill>
            </a:endParaRPr>
          </a:p>
        </p:txBody>
      </p:sp>
      <p:sp>
        <p:nvSpPr>
          <p:cNvPr id="149535" name="Text Box 31"/>
          <p:cNvSpPr txBox="1">
            <a:spLocks noChangeArrowheads="1"/>
          </p:cNvSpPr>
          <p:nvPr/>
        </p:nvSpPr>
        <p:spPr bwMode="auto">
          <a:xfrm>
            <a:off x="1265238" y="5646738"/>
            <a:ext cx="24431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SA" sz="2800" b="1">
                <a:solidFill>
                  <a:srgbClr val="A50021"/>
                </a:solidFill>
              </a:rPr>
              <a:t>Affected area</a:t>
            </a:r>
          </a:p>
        </p:txBody>
      </p:sp>
      <p:sp>
        <p:nvSpPr>
          <p:cNvPr id="149536" name="WordArt 32"/>
          <p:cNvSpPr>
            <a:spLocks noChangeArrowheads="1" noChangeShapeType="1" noTextEdit="1"/>
          </p:cNvSpPr>
          <p:nvPr/>
        </p:nvSpPr>
        <p:spPr bwMode="auto">
          <a:xfrm>
            <a:off x="4859338" y="549275"/>
            <a:ext cx="3806825" cy="6905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Visceral Leishmaniasis </a:t>
            </a:r>
            <a:endParaRPr lang="ar-SA" sz="3600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49537" name="AutoShape 33"/>
          <p:cNvSpPr>
            <a:spLocks noChangeArrowheads="1"/>
          </p:cNvSpPr>
          <p:nvPr/>
        </p:nvSpPr>
        <p:spPr bwMode="auto">
          <a:xfrm rot="16200000">
            <a:off x="-2614612" y="3227387"/>
            <a:ext cx="6337300" cy="4032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192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Freeform 4"/>
          <p:cNvSpPr>
            <a:spLocks/>
          </p:cNvSpPr>
          <p:nvPr/>
        </p:nvSpPr>
        <p:spPr bwMode="auto">
          <a:xfrm>
            <a:off x="4378325" y="2503488"/>
            <a:ext cx="2339975" cy="2327275"/>
          </a:xfrm>
          <a:custGeom>
            <a:avLst/>
            <a:gdLst>
              <a:gd name="T0" fmla="*/ 15 w 1474"/>
              <a:gd name="T1" fmla="*/ 733 h 1466"/>
              <a:gd name="T2" fmla="*/ 197 w 1474"/>
              <a:gd name="T3" fmla="*/ 642 h 1466"/>
              <a:gd name="T4" fmla="*/ 287 w 1474"/>
              <a:gd name="T5" fmla="*/ 642 h 1466"/>
              <a:gd name="T6" fmla="*/ 560 w 1474"/>
              <a:gd name="T7" fmla="*/ 461 h 1466"/>
              <a:gd name="T8" fmla="*/ 696 w 1474"/>
              <a:gd name="T9" fmla="*/ 506 h 1466"/>
              <a:gd name="T10" fmla="*/ 786 w 1474"/>
              <a:gd name="T11" fmla="*/ 325 h 1466"/>
              <a:gd name="T12" fmla="*/ 741 w 1474"/>
              <a:gd name="T13" fmla="*/ 98 h 1466"/>
              <a:gd name="T14" fmla="*/ 877 w 1474"/>
              <a:gd name="T15" fmla="*/ 7 h 1466"/>
              <a:gd name="T16" fmla="*/ 1013 w 1474"/>
              <a:gd name="T17" fmla="*/ 53 h 1466"/>
              <a:gd name="T18" fmla="*/ 1331 w 1474"/>
              <a:gd name="T19" fmla="*/ 143 h 1466"/>
              <a:gd name="T20" fmla="*/ 1376 w 1474"/>
              <a:gd name="T21" fmla="*/ 506 h 1466"/>
              <a:gd name="T22" fmla="*/ 1421 w 1474"/>
              <a:gd name="T23" fmla="*/ 688 h 1466"/>
              <a:gd name="T24" fmla="*/ 1421 w 1474"/>
              <a:gd name="T25" fmla="*/ 869 h 1466"/>
              <a:gd name="T26" fmla="*/ 1421 w 1474"/>
              <a:gd name="T27" fmla="*/ 1232 h 1466"/>
              <a:gd name="T28" fmla="*/ 1421 w 1474"/>
              <a:gd name="T29" fmla="*/ 1413 h 1466"/>
              <a:gd name="T30" fmla="*/ 1104 w 1474"/>
              <a:gd name="T31" fmla="*/ 1459 h 1466"/>
              <a:gd name="T32" fmla="*/ 696 w 1474"/>
              <a:gd name="T33" fmla="*/ 1368 h 1466"/>
              <a:gd name="T34" fmla="*/ 424 w 1474"/>
              <a:gd name="T35" fmla="*/ 1368 h 1466"/>
              <a:gd name="T36" fmla="*/ 242 w 1474"/>
              <a:gd name="T37" fmla="*/ 1096 h 1466"/>
              <a:gd name="T38" fmla="*/ 106 w 1474"/>
              <a:gd name="T39" fmla="*/ 960 h 1466"/>
              <a:gd name="T40" fmla="*/ 15 w 1474"/>
              <a:gd name="T41" fmla="*/ 733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74" h="1466">
                <a:moveTo>
                  <a:pt x="15" y="733"/>
                </a:moveTo>
                <a:cubicBezTo>
                  <a:pt x="30" y="680"/>
                  <a:pt x="152" y="657"/>
                  <a:pt x="197" y="642"/>
                </a:cubicBezTo>
                <a:cubicBezTo>
                  <a:pt x="242" y="627"/>
                  <a:pt x="227" y="672"/>
                  <a:pt x="287" y="642"/>
                </a:cubicBezTo>
                <a:cubicBezTo>
                  <a:pt x="347" y="612"/>
                  <a:pt x="492" y="484"/>
                  <a:pt x="560" y="461"/>
                </a:cubicBezTo>
                <a:cubicBezTo>
                  <a:pt x="628" y="438"/>
                  <a:pt x="659" y="529"/>
                  <a:pt x="696" y="506"/>
                </a:cubicBezTo>
                <a:cubicBezTo>
                  <a:pt x="733" y="483"/>
                  <a:pt x="779" y="393"/>
                  <a:pt x="786" y="325"/>
                </a:cubicBezTo>
                <a:cubicBezTo>
                  <a:pt x="793" y="257"/>
                  <a:pt x="726" y="151"/>
                  <a:pt x="741" y="98"/>
                </a:cubicBezTo>
                <a:cubicBezTo>
                  <a:pt x="756" y="45"/>
                  <a:pt x="832" y="14"/>
                  <a:pt x="877" y="7"/>
                </a:cubicBezTo>
                <a:cubicBezTo>
                  <a:pt x="922" y="0"/>
                  <a:pt x="937" y="30"/>
                  <a:pt x="1013" y="53"/>
                </a:cubicBezTo>
                <a:cubicBezTo>
                  <a:pt x="1089" y="76"/>
                  <a:pt x="1271" y="68"/>
                  <a:pt x="1331" y="143"/>
                </a:cubicBezTo>
                <a:cubicBezTo>
                  <a:pt x="1391" y="218"/>
                  <a:pt x="1361" y="415"/>
                  <a:pt x="1376" y="506"/>
                </a:cubicBezTo>
                <a:cubicBezTo>
                  <a:pt x="1391" y="597"/>
                  <a:pt x="1413" y="627"/>
                  <a:pt x="1421" y="688"/>
                </a:cubicBezTo>
                <a:cubicBezTo>
                  <a:pt x="1429" y="749"/>
                  <a:pt x="1421" y="778"/>
                  <a:pt x="1421" y="869"/>
                </a:cubicBezTo>
                <a:cubicBezTo>
                  <a:pt x="1421" y="960"/>
                  <a:pt x="1421" y="1141"/>
                  <a:pt x="1421" y="1232"/>
                </a:cubicBezTo>
                <a:cubicBezTo>
                  <a:pt x="1421" y="1323"/>
                  <a:pt x="1474" y="1375"/>
                  <a:pt x="1421" y="1413"/>
                </a:cubicBezTo>
                <a:cubicBezTo>
                  <a:pt x="1368" y="1451"/>
                  <a:pt x="1225" y="1466"/>
                  <a:pt x="1104" y="1459"/>
                </a:cubicBezTo>
                <a:cubicBezTo>
                  <a:pt x="983" y="1452"/>
                  <a:pt x="809" y="1383"/>
                  <a:pt x="696" y="1368"/>
                </a:cubicBezTo>
                <a:cubicBezTo>
                  <a:pt x="583" y="1353"/>
                  <a:pt x="500" y="1413"/>
                  <a:pt x="424" y="1368"/>
                </a:cubicBezTo>
                <a:cubicBezTo>
                  <a:pt x="348" y="1323"/>
                  <a:pt x="295" y="1164"/>
                  <a:pt x="242" y="1096"/>
                </a:cubicBezTo>
                <a:cubicBezTo>
                  <a:pt x="189" y="1028"/>
                  <a:pt x="144" y="1028"/>
                  <a:pt x="106" y="960"/>
                </a:cubicBezTo>
                <a:cubicBezTo>
                  <a:pt x="68" y="892"/>
                  <a:pt x="0" y="786"/>
                  <a:pt x="15" y="73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3" name="Freeform 5"/>
          <p:cNvSpPr>
            <a:spLocks/>
          </p:cNvSpPr>
          <p:nvPr/>
        </p:nvSpPr>
        <p:spPr bwMode="auto">
          <a:xfrm rot="9144888">
            <a:off x="3935413" y="4878388"/>
            <a:ext cx="1943100" cy="1516062"/>
          </a:xfrm>
          <a:custGeom>
            <a:avLst/>
            <a:gdLst>
              <a:gd name="T0" fmla="*/ 370 w 370"/>
              <a:gd name="T1" fmla="*/ 453 h 499"/>
              <a:gd name="T2" fmla="*/ 324 w 370"/>
              <a:gd name="T3" fmla="*/ 408 h 499"/>
              <a:gd name="T4" fmla="*/ 324 w 370"/>
              <a:gd name="T5" fmla="*/ 363 h 499"/>
              <a:gd name="T6" fmla="*/ 324 w 370"/>
              <a:gd name="T7" fmla="*/ 317 h 499"/>
              <a:gd name="T8" fmla="*/ 324 w 370"/>
              <a:gd name="T9" fmla="*/ 272 h 499"/>
              <a:gd name="T10" fmla="*/ 279 w 370"/>
              <a:gd name="T11" fmla="*/ 227 h 499"/>
              <a:gd name="T12" fmla="*/ 279 w 370"/>
              <a:gd name="T13" fmla="*/ 181 h 499"/>
              <a:gd name="T14" fmla="*/ 279 w 370"/>
              <a:gd name="T15" fmla="*/ 136 h 499"/>
              <a:gd name="T16" fmla="*/ 324 w 370"/>
              <a:gd name="T17" fmla="*/ 136 h 499"/>
              <a:gd name="T18" fmla="*/ 324 w 370"/>
              <a:gd name="T19" fmla="*/ 45 h 499"/>
              <a:gd name="T20" fmla="*/ 279 w 370"/>
              <a:gd name="T21" fmla="*/ 0 h 499"/>
              <a:gd name="T22" fmla="*/ 234 w 370"/>
              <a:gd name="T23" fmla="*/ 45 h 499"/>
              <a:gd name="T24" fmla="*/ 188 w 370"/>
              <a:gd name="T25" fmla="*/ 45 h 499"/>
              <a:gd name="T26" fmla="*/ 188 w 370"/>
              <a:gd name="T27" fmla="*/ 91 h 499"/>
              <a:gd name="T28" fmla="*/ 143 w 370"/>
              <a:gd name="T29" fmla="*/ 91 h 499"/>
              <a:gd name="T30" fmla="*/ 98 w 370"/>
              <a:gd name="T31" fmla="*/ 45 h 499"/>
              <a:gd name="T32" fmla="*/ 52 w 370"/>
              <a:gd name="T33" fmla="*/ 45 h 499"/>
              <a:gd name="T34" fmla="*/ 7 w 370"/>
              <a:gd name="T35" fmla="*/ 45 h 499"/>
              <a:gd name="T36" fmla="*/ 7 w 370"/>
              <a:gd name="T37" fmla="*/ 91 h 499"/>
              <a:gd name="T38" fmla="*/ 52 w 370"/>
              <a:gd name="T39" fmla="*/ 136 h 499"/>
              <a:gd name="T40" fmla="*/ 52 w 370"/>
              <a:gd name="T41" fmla="*/ 181 h 499"/>
              <a:gd name="T42" fmla="*/ 52 w 370"/>
              <a:gd name="T43" fmla="*/ 227 h 499"/>
              <a:gd name="T44" fmla="*/ 234 w 370"/>
              <a:gd name="T45" fmla="*/ 453 h 499"/>
              <a:gd name="T46" fmla="*/ 279 w 370"/>
              <a:gd name="T47" fmla="*/ 453 h 499"/>
              <a:gd name="T48" fmla="*/ 324 w 370"/>
              <a:gd name="T49" fmla="*/ 499 h 499"/>
              <a:gd name="T50" fmla="*/ 370 w 370"/>
              <a:gd name="T51" fmla="*/ 453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0" h="499">
                <a:moveTo>
                  <a:pt x="370" y="453"/>
                </a:moveTo>
                <a:cubicBezTo>
                  <a:pt x="370" y="438"/>
                  <a:pt x="332" y="423"/>
                  <a:pt x="324" y="408"/>
                </a:cubicBezTo>
                <a:cubicBezTo>
                  <a:pt x="316" y="393"/>
                  <a:pt x="324" y="378"/>
                  <a:pt x="324" y="363"/>
                </a:cubicBezTo>
                <a:cubicBezTo>
                  <a:pt x="324" y="348"/>
                  <a:pt x="324" y="332"/>
                  <a:pt x="324" y="317"/>
                </a:cubicBezTo>
                <a:cubicBezTo>
                  <a:pt x="324" y="302"/>
                  <a:pt x="331" y="287"/>
                  <a:pt x="324" y="272"/>
                </a:cubicBezTo>
                <a:cubicBezTo>
                  <a:pt x="317" y="257"/>
                  <a:pt x="286" y="242"/>
                  <a:pt x="279" y="227"/>
                </a:cubicBezTo>
                <a:cubicBezTo>
                  <a:pt x="272" y="212"/>
                  <a:pt x="279" y="196"/>
                  <a:pt x="279" y="181"/>
                </a:cubicBezTo>
                <a:cubicBezTo>
                  <a:pt x="279" y="166"/>
                  <a:pt x="272" y="143"/>
                  <a:pt x="279" y="136"/>
                </a:cubicBezTo>
                <a:cubicBezTo>
                  <a:pt x="286" y="129"/>
                  <a:pt x="317" y="151"/>
                  <a:pt x="324" y="136"/>
                </a:cubicBezTo>
                <a:cubicBezTo>
                  <a:pt x="331" y="121"/>
                  <a:pt x="331" y="68"/>
                  <a:pt x="324" y="45"/>
                </a:cubicBezTo>
                <a:cubicBezTo>
                  <a:pt x="317" y="22"/>
                  <a:pt x="294" y="0"/>
                  <a:pt x="279" y="0"/>
                </a:cubicBezTo>
                <a:cubicBezTo>
                  <a:pt x="264" y="0"/>
                  <a:pt x="249" y="38"/>
                  <a:pt x="234" y="45"/>
                </a:cubicBezTo>
                <a:cubicBezTo>
                  <a:pt x="219" y="52"/>
                  <a:pt x="196" y="37"/>
                  <a:pt x="188" y="45"/>
                </a:cubicBezTo>
                <a:cubicBezTo>
                  <a:pt x="180" y="53"/>
                  <a:pt x="195" y="83"/>
                  <a:pt x="188" y="91"/>
                </a:cubicBezTo>
                <a:cubicBezTo>
                  <a:pt x="181" y="99"/>
                  <a:pt x="158" y="99"/>
                  <a:pt x="143" y="91"/>
                </a:cubicBezTo>
                <a:cubicBezTo>
                  <a:pt x="128" y="83"/>
                  <a:pt x="113" y="53"/>
                  <a:pt x="98" y="45"/>
                </a:cubicBezTo>
                <a:cubicBezTo>
                  <a:pt x="83" y="37"/>
                  <a:pt x="67" y="45"/>
                  <a:pt x="52" y="45"/>
                </a:cubicBezTo>
                <a:cubicBezTo>
                  <a:pt x="37" y="45"/>
                  <a:pt x="14" y="37"/>
                  <a:pt x="7" y="45"/>
                </a:cubicBezTo>
                <a:cubicBezTo>
                  <a:pt x="0" y="53"/>
                  <a:pt x="0" y="76"/>
                  <a:pt x="7" y="91"/>
                </a:cubicBezTo>
                <a:cubicBezTo>
                  <a:pt x="14" y="106"/>
                  <a:pt x="45" y="121"/>
                  <a:pt x="52" y="136"/>
                </a:cubicBezTo>
                <a:cubicBezTo>
                  <a:pt x="59" y="151"/>
                  <a:pt x="52" y="166"/>
                  <a:pt x="52" y="181"/>
                </a:cubicBezTo>
                <a:cubicBezTo>
                  <a:pt x="52" y="196"/>
                  <a:pt x="22" y="182"/>
                  <a:pt x="52" y="227"/>
                </a:cubicBezTo>
                <a:cubicBezTo>
                  <a:pt x="82" y="272"/>
                  <a:pt x="196" y="415"/>
                  <a:pt x="234" y="453"/>
                </a:cubicBezTo>
                <a:cubicBezTo>
                  <a:pt x="272" y="491"/>
                  <a:pt x="264" y="445"/>
                  <a:pt x="279" y="453"/>
                </a:cubicBezTo>
                <a:cubicBezTo>
                  <a:pt x="294" y="461"/>
                  <a:pt x="309" y="499"/>
                  <a:pt x="324" y="499"/>
                </a:cubicBezTo>
                <a:cubicBezTo>
                  <a:pt x="339" y="499"/>
                  <a:pt x="370" y="468"/>
                  <a:pt x="370" y="453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4" name="Freeform 6"/>
          <p:cNvSpPr>
            <a:spLocks/>
          </p:cNvSpPr>
          <p:nvPr/>
        </p:nvSpPr>
        <p:spPr bwMode="auto">
          <a:xfrm>
            <a:off x="3459163" y="4254500"/>
            <a:ext cx="2000250" cy="1439863"/>
          </a:xfrm>
          <a:custGeom>
            <a:avLst/>
            <a:gdLst>
              <a:gd name="T0" fmla="*/ 369 w 566"/>
              <a:gd name="T1" fmla="*/ 15 h 620"/>
              <a:gd name="T2" fmla="*/ 233 w 566"/>
              <a:gd name="T3" fmla="*/ 151 h 620"/>
              <a:gd name="T4" fmla="*/ 143 w 566"/>
              <a:gd name="T5" fmla="*/ 151 h 620"/>
              <a:gd name="T6" fmla="*/ 97 w 566"/>
              <a:gd name="T7" fmla="*/ 287 h 620"/>
              <a:gd name="T8" fmla="*/ 97 w 566"/>
              <a:gd name="T9" fmla="*/ 378 h 620"/>
              <a:gd name="T10" fmla="*/ 52 w 566"/>
              <a:gd name="T11" fmla="*/ 469 h 620"/>
              <a:gd name="T12" fmla="*/ 7 w 566"/>
              <a:gd name="T13" fmla="*/ 469 h 620"/>
              <a:gd name="T14" fmla="*/ 7 w 566"/>
              <a:gd name="T15" fmla="*/ 514 h 620"/>
              <a:gd name="T16" fmla="*/ 52 w 566"/>
              <a:gd name="T17" fmla="*/ 605 h 620"/>
              <a:gd name="T18" fmla="*/ 97 w 566"/>
              <a:gd name="T19" fmla="*/ 605 h 620"/>
              <a:gd name="T20" fmla="*/ 143 w 566"/>
              <a:gd name="T21" fmla="*/ 559 h 620"/>
              <a:gd name="T22" fmla="*/ 188 w 566"/>
              <a:gd name="T23" fmla="*/ 559 h 620"/>
              <a:gd name="T24" fmla="*/ 233 w 566"/>
              <a:gd name="T25" fmla="*/ 559 h 620"/>
              <a:gd name="T26" fmla="*/ 279 w 566"/>
              <a:gd name="T27" fmla="*/ 605 h 620"/>
              <a:gd name="T28" fmla="*/ 324 w 566"/>
              <a:gd name="T29" fmla="*/ 559 h 620"/>
              <a:gd name="T30" fmla="*/ 415 w 566"/>
              <a:gd name="T31" fmla="*/ 559 h 620"/>
              <a:gd name="T32" fmla="*/ 460 w 566"/>
              <a:gd name="T33" fmla="*/ 514 h 620"/>
              <a:gd name="T34" fmla="*/ 460 w 566"/>
              <a:gd name="T35" fmla="*/ 469 h 620"/>
              <a:gd name="T36" fmla="*/ 460 w 566"/>
              <a:gd name="T37" fmla="*/ 378 h 620"/>
              <a:gd name="T38" fmla="*/ 551 w 566"/>
              <a:gd name="T39" fmla="*/ 333 h 620"/>
              <a:gd name="T40" fmla="*/ 551 w 566"/>
              <a:gd name="T41" fmla="*/ 287 h 620"/>
              <a:gd name="T42" fmla="*/ 506 w 566"/>
              <a:gd name="T43" fmla="*/ 151 h 620"/>
              <a:gd name="T44" fmla="*/ 460 w 566"/>
              <a:gd name="T45" fmla="*/ 60 h 620"/>
              <a:gd name="T46" fmla="*/ 415 w 566"/>
              <a:gd name="T47" fmla="*/ 60 h 620"/>
              <a:gd name="T48" fmla="*/ 369 w 566"/>
              <a:gd name="T49" fmla="*/ 15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6" h="620">
                <a:moveTo>
                  <a:pt x="369" y="15"/>
                </a:moveTo>
                <a:cubicBezTo>
                  <a:pt x="339" y="30"/>
                  <a:pt x="270" y="128"/>
                  <a:pt x="233" y="151"/>
                </a:cubicBezTo>
                <a:cubicBezTo>
                  <a:pt x="196" y="174"/>
                  <a:pt x="166" y="128"/>
                  <a:pt x="143" y="151"/>
                </a:cubicBezTo>
                <a:cubicBezTo>
                  <a:pt x="120" y="174"/>
                  <a:pt x="105" y="249"/>
                  <a:pt x="97" y="287"/>
                </a:cubicBezTo>
                <a:cubicBezTo>
                  <a:pt x="89" y="325"/>
                  <a:pt x="104" y="348"/>
                  <a:pt x="97" y="378"/>
                </a:cubicBezTo>
                <a:cubicBezTo>
                  <a:pt x="90" y="408"/>
                  <a:pt x="67" y="454"/>
                  <a:pt x="52" y="469"/>
                </a:cubicBezTo>
                <a:cubicBezTo>
                  <a:pt x="37" y="484"/>
                  <a:pt x="14" y="462"/>
                  <a:pt x="7" y="469"/>
                </a:cubicBezTo>
                <a:cubicBezTo>
                  <a:pt x="0" y="476"/>
                  <a:pt x="0" y="491"/>
                  <a:pt x="7" y="514"/>
                </a:cubicBezTo>
                <a:cubicBezTo>
                  <a:pt x="14" y="537"/>
                  <a:pt x="37" y="590"/>
                  <a:pt x="52" y="605"/>
                </a:cubicBezTo>
                <a:cubicBezTo>
                  <a:pt x="67" y="620"/>
                  <a:pt x="82" y="613"/>
                  <a:pt x="97" y="605"/>
                </a:cubicBezTo>
                <a:cubicBezTo>
                  <a:pt x="112" y="597"/>
                  <a:pt x="128" y="567"/>
                  <a:pt x="143" y="559"/>
                </a:cubicBezTo>
                <a:cubicBezTo>
                  <a:pt x="158" y="551"/>
                  <a:pt x="173" y="559"/>
                  <a:pt x="188" y="559"/>
                </a:cubicBezTo>
                <a:cubicBezTo>
                  <a:pt x="203" y="559"/>
                  <a:pt x="218" y="551"/>
                  <a:pt x="233" y="559"/>
                </a:cubicBezTo>
                <a:cubicBezTo>
                  <a:pt x="248" y="567"/>
                  <a:pt x="264" y="605"/>
                  <a:pt x="279" y="605"/>
                </a:cubicBezTo>
                <a:cubicBezTo>
                  <a:pt x="294" y="605"/>
                  <a:pt x="301" y="567"/>
                  <a:pt x="324" y="559"/>
                </a:cubicBezTo>
                <a:cubicBezTo>
                  <a:pt x="347" y="551"/>
                  <a:pt x="392" y="566"/>
                  <a:pt x="415" y="559"/>
                </a:cubicBezTo>
                <a:cubicBezTo>
                  <a:pt x="438" y="552"/>
                  <a:pt x="453" y="529"/>
                  <a:pt x="460" y="514"/>
                </a:cubicBezTo>
                <a:cubicBezTo>
                  <a:pt x="467" y="499"/>
                  <a:pt x="460" y="492"/>
                  <a:pt x="460" y="469"/>
                </a:cubicBezTo>
                <a:cubicBezTo>
                  <a:pt x="460" y="446"/>
                  <a:pt x="445" y="401"/>
                  <a:pt x="460" y="378"/>
                </a:cubicBezTo>
                <a:cubicBezTo>
                  <a:pt x="475" y="355"/>
                  <a:pt x="536" y="348"/>
                  <a:pt x="551" y="333"/>
                </a:cubicBezTo>
                <a:cubicBezTo>
                  <a:pt x="566" y="318"/>
                  <a:pt x="558" y="317"/>
                  <a:pt x="551" y="287"/>
                </a:cubicBezTo>
                <a:cubicBezTo>
                  <a:pt x="544" y="257"/>
                  <a:pt x="521" y="189"/>
                  <a:pt x="506" y="151"/>
                </a:cubicBezTo>
                <a:cubicBezTo>
                  <a:pt x="491" y="113"/>
                  <a:pt x="475" y="75"/>
                  <a:pt x="460" y="60"/>
                </a:cubicBezTo>
                <a:cubicBezTo>
                  <a:pt x="445" y="45"/>
                  <a:pt x="430" y="67"/>
                  <a:pt x="415" y="60"/>
                </a:cubicBezTo>
                <a:cubicBezTo>
                  <a:pt x="400" y="53"/>
                  <a:pt x="399" y="0"/>
                  <a:pt x="369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5" name="Freeform 7"/>
          <p:cNvSpPr>
            <a:spLocks/>
          </p:cNvSpPr>
          <p:nvPr/>
        </p:nvSpPr>
        <p:spPr bwMode="auto">
          <a:xfrm>
            <a:off x="3956050" y="2178050"/>
            <a:ext cx="1800225" cy="1571625"/>
          </a:xfrm>
          <a:custGeom>
            <a:avLst/>
            <a:gdLst>
              <a:gd name="T0" fmla="*/ 0 w 545"/>
              <a:gd name="T1" fmla="*/ 409 h 635"/>
              <a:gd name="T2" fmla="*/ 46 w 545"/>
              <a:gd name="T3" fmla="*/ 499 h 635"/>
              <a:gd name="T4" fmla="*/ 91 w 545"/>
              <a:gd name="T5" fmla="*/ 545 h 635"/>
              <a:gd name="T6" fmla="*/ 91 w 545"/>
              <a:gd name="T7" fmla="*/ 635 h 635"/>
              <a:gd name="T8" fmla="*/ 227 w 545"/>
              <a:gd name="T9" fmla="*/ 545 h 635"/>
              <a:gd name="T10" fmla="*/ 272 w 545"/>
              <a:gd name="T11" fmla="*/ 545 h 635"/>
              <a:gd name="T12" fmla="*/ 409 w 545"/>
              <a:gd name="T13" fmla="*/ 454 h 635"/>
              <a:gd name="T14" fmla="*/ 499 w 545"/>
              <a:gd name="T15" fmla="*/ 454 h 635"/>
              <a:gd name="T16" fmla="*/ 499 w 545"/>
              <a:gd name="T17" fmla="*/ 363 h 635"/>
              <a:gd name="T18" fmla="*/ 499 w 545"/>
              <a:gd name="T19" fmla="*/ 227 h 635"/>
              <a:gd name="T20" fmla="*/ 545 w 545"/>
              <a:gd name="T21" fmla="*/ 136 h 635"/>
              <a:gd name="T22" fmla="*/ 499 w 545"/>
              <a:gd name="T23" fmla="*/ 46 h 635"/>
              <a:gd name="T24" fmla="*/ 499 w 545"/>
              <a:gd name="T25" fmla="*/ 0 h 635"/>
              <a:gd name="T26" fmla="*/ 409 w 545"/>
              <a:gd name="T27" fmla="*/ 46 h 635"/>
              <a:gd name="T28" fmla="*/ 318 w 545"/>
              <a:gd name="T29" fmla="*/ 46 h 635"/>
              <a:gd name="T30" fmla="*/ 227 w 545"/>
              <a:gd name="T31" fmla="*/ 227 h 635"/>
              <a:gd name="T32" fmla="*/ 182 w 545"/>
              <a:gd name="T33" fmla="*/ 227 h 635"/>
              <a:gd name="T34" fmla="*/ 46 w 545"/>
              <a:gd name="T35" fmla="*/ 318 h 635"/>
              <a:gd name="T36" fmla="*/ 0 w 545"/>
              <a:gd name="T37" fmla="*/ 409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5" h="635">
                <a:moveTo>
                  <a:pt x="0" y="409"/>
                </a:moveTo>
                <a:cubicBezTo>
                  <a:pt x="0" y="439"/>
                  <a:pt x="31" y="476"/>
                  <a:pt x="46" y="499"/>
                </a:cubicBezTo>
                <a:cubicBezTo>
                  <a:pt x="61" y="522"/>
                  <a:pt x="84" y="522"/>
                  <a:pt x="91" y="545"/>
                </a:cubicBezTo>
                <a:cubicBezTo>
                  <a:pt x="98" y="568"/>
                  <a:pt x="68" y="635"/>
                  <a:pt x="91" y="635"/>
                </a:cubicBezTo>
                <a:cubicBezTo>
                  <a:pt x="114" y="635"/>
                  <a:pt x="197" y="560"/>
                  <a:pt x="227" y="545"/>
                </a:cubicBezTo>
                <a:cubicBezTo>
                  <a:pt x="257" y="530"/>
                  <a:pt x="242" y="560"/>
                  <a:pt x="272" y="545"/>
                </a:cubicBezTo>
                <a:cubicBezTo>
                  <a:pt x="302" y="530"/>
                  <a:pt x="371" y="469"/>
                  <a:pt x="409" y="454"/>
                </a:cubicBezTo>
                <a:cubicBezTo>
                  <a:pt x="447" y="439"/>
                  <a:pt x="484" y="469"/>
                  <a:pt x="499" y="454"/>
                </a:cubicBezTo>
                <a:cubicBezTo>
                  <a:pt x="514" y="439"/>
                  <a:pt x="499" y="401"/>
                  <a:pt x="499" y="363"/>
                </a:cubicBezTo>
                <a:cubicBezTo>
                  <a:pt x="499" y="325"/>
                  <a:pt x="491" y="265"/>
                  <a:pt x="499" y="227"/>
                </a:cubicBezTo>
                <a:cubicBezTo>
                  <a:pt x="507" y="189"/>
                  <a:pt x="545" y="166"/>
                  <a:pt x="545" y="136"/>
                </a:cubicBezTo>
                <a:cubicBezTo>
                  <a:pt x="545" y="106"/>
                  <a:pt x="507" y="69"/>
                  <a:pt x="499" y="46"/>
                </a:cubicBezTo>
                <a:cubicBezTo>
                  <a:pt x="491" y="23"/>
                  <a:pt x="514" y="0"/>
                  <a:pt x="499" y="0"/>
                </a:cubicBezTo>
                <a:cubicBezTo>
                  <a:pt x="484" y="0"/>
                  <a:pt x="439" y="38"/>
                  <a:pt x="409" y="46"/>
                </a:cubicBezTo>
                <a:cubicBezTo>
                  <a:pt x="379" y="54"/>
                  <a:pt x="348" y="16"/>
                  <a:pt x="318" y="46"/>
                </a:cubicBezTo>
                <a:cubicBezTo>
                  <a:pt x="288" y="76"/>
                  <a:pt x="250" y="197"/>
                  <a:pt x="227" y="227"/>
                </a:cubicBezTo>
                <a:cubicBezTo>
                  <a:pt x="204" y="257"/>
                  <a:pt x="212" y="212"/>
                  <a:pt x="182" y="227"/>
                </a:cubicBezTo>
                <a:cubicBezTo>
                  <a:pt x="152" y="242"/>
                  <a:pt x="76" y="288"/>
                  <a:pt x="46" y="318"/>
                </a:cubicBezTo>
                <a:cubicBezTo>
                  <a:pt x="16" y="348"/>
                  <a:pt x="0" y="379"/>
                  <a:pt x="0" y="409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6" name="Freeform 8"/>
          <p:cNvSpPr>
            <a:spLocks/>
          </p:cNvSpPr>
          <p:nvPr/>
        </p:nvSpPr>
        <p:spPr bwMode="auto">
          <a:xfrm>
            <a:off x="2573338" y="1852613"/>
            <a:ext cx="2198687" cy="2143125"/>
          </a:xfrm>
          <a:custGeom>
            <a:avLst/>
            <a:gdLst>
              <a:gd name="T0" fmla="*/ 417 w 650"/>
              <a:gd name="T1" fmla="*/ 8 h 590"/>
              <a:gd name="T2" fmla="*/ 417 w 650"/>
              <a:gd name="T3" fmla="*/ 53 h 590"/>
              <a:gd name="T4" fmla="*/ 371 w 650"/>
              <a:gd name="T5" fmla="*/ 53 h 590"/>
              <a:gd name="T6" fmla="*/ 235 w 650"/>
              <a:gd name="T7" fmla="*/ 53 h 590"/>
              <a:gd name="T8" fmla="*/ 145 w 650"/>
              <a:gd name="T9" fmla="*/ 99 h 590"/>
              <a:gd name="T10" fmla="*/ 54 w 650"/>
              <a:gd name="T11" fmla="*/ 99 h 590"/>
              <a:gd name="T12" fmla="*/ 8 w 650"/>
              <a:gd name="T13" fmla="*/ 144 h 590"/>
              <a:gd name="T14" fmla="*/ 8 w 650"/>
              <a:gd name="T15" fmla="*/ 189 h 590"/>
              <a:gd name="T16" fmla="*/ 54 w 650"/>
              <a:gd name="T17" fmla="*/ 189 h 590"/>
              <a:gd name="T18" fmla="*/ 8 w 650"/>
              <a:gd name="T19" fmla="*/ 280 h 590"/>
              <a:gd name="T20" fmla="*/ 8 w 650"/>
              <a:gd name="T21" fmla="*/ 325 h 590"/>
              <a:gd name="T22" fmla="*/ 54 w 650"/>
              <a:gd name="T23" fmla="*/ 325 h 590"/>
              <a:gd name="T24" fmla="*/ 145 w 650"/>
              <a:gd name="T25" fmla="*/ 552 h 590"/>
              <a:gd name="T26" fmla="*/ 371 w 650"/>
              <a:gd name="T27" fmla="*/ 552 h 590"/>
              <a:gd name="T28" fmla="*/ 462 w 650"/>
              <a:gd name="T29" fmla="*/ 507 h 590"/>
              <a:gd name="T30" fmla="*/ 553 w 650"/>
              <a:gd name="T31" fmla="*/ 416 h 590"/>
              <a:gd name="T32" fmla="*/ 598 w 650"/>
              <a:gd name="T33" fmla="*/ 325 h 590"/>
              <a:gd name="T34" fmla="*/ 598 w 650"/>
              <a:gd name="T35" fmla="*/ 280 h 590"/>
              <a:gd name="T36" fmla="*/ 643 w 650"/>
              <a:gd name="T37" fmla="*/ 235 h 590"/>
              <a:gd name="T38" fmla="*/ 553 w 650"/>
              <a:gd name="T39" fmla="*/ 189 h 590"/>
              <a:gd name="T40" fmla="*/ 507 w 650"/>
              <a:gd name="T41" fmla="*/ 99 h 590"/>
              <a:gd name="T42" fmla="*/ 417 w 650"/>
              <a:gd name="T43" fmla="*/ 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0" h="590">
                <a:moveTo>
                  <a:pt x="417" y="8"/>
                </a:moveTo>
                <a:cubicBezTo>
                  <a:pt x="402" y="0"/>
                  <a:pt x="425" y="46"/>
                  <a:pt x="417" y="53"/>
                </a:cubicBezTo>
                <a:cubicBezTo>
                  <a:pt x="409" y="60"/>
                  <a:pt x="401" y="53"/>
                  <a:pt x="371" y="53"/>
                </a:cubicBezTo>
                <a:cubicBezTo>
                  <a:pt x="341" y="53"/>
                  <a:pt x="273" y="45"/>
                  <a:pt x="235" y="53"/>
                </a:cubicBezTo>
                <a:cubicBezTo>
                  <a:pt x="197" y="61"/>
                  <a:pt x="175" y="91"/>
                  <a:pt x="145" y="99"/>
                </a:cubicBezTo>
                <a:cubicBezTo>
                  <a:pt x="115" y="107"/>
                  <a:pt x="77" y="92"/>
                  <a:pt x="54" y="99"/>
                </a:cubicBezTo>
                <a:cubicBezTo>
                  <a:pt x="31" y="106"/>
                  <a:pt x="16" y="129"/>
                  <a:pt x="8" y="144"/>
                </a:cubicBezTo>
                <a:cubicBezTo>
                  <a:pt x="0" y="159"/>
                  <a:pt x="0" y="182"/>
                  <a:pt x="8" y="189"/>
                </a:cubicBezTo>
                <a:cubicBezTo>
                  <a:pt x="16" y="196"/>
                  <a:pt x="54" y="174"/>
                  <a:pt x="54" y="189"/>
                </a:cubicBezTo>
                <a:cubicBezTo>
                  <a:pt x="54" y="204"/>
                  <a:pt x="16" y="257"/>
                  <a:pt x="8" y="280"/>
                </a:cubicBezTo>
                <a:cubicBezTo>
                  <a:pt x="0" y="303"/>
                  <a:pt x="0" y="318"/>
                  <a:pt x="8" y="325"/>
                </a:cubicBezTo>
                <a:cubicBezTo>
                  <a:pt x="16" y="332"/>
                  <a:pt x="31" y="287"/>
                  <a:pt x="54" y="325"/>
                </a:cubicBezTo>
                <a:cubicBezTo>
                  <a:pt x="77" y="363"/>
                  <a:pt x="92" y="514"/>
                  <a:pt x="145" y="552"/>
                </a:cubicBezTo>
                <a:cubicBezTo>
                  <a:pt x="198" y="590"/>
                  <a:pt x="318" y="559"/>
                  <a:pt x="371" y="552"/>
                </a:cubicBezTo>
                <a:cubicBezTo>
                  <a:pt x="424" y="545"/>
                  <a:pt x="432" y="530"/>
                  <a:pt x="462" y="507"/>
                </a:cubicBezTo>
                <a:cubicBezTo>
                  <a:pt x="492" y="484"/>
                  <a:pt x="530" y="446"/>
                  <a:pt x="553" y="416"/>
                </a:cubicBezTo>
                <a:cubicBezTo>
                  <a:pt x="576" y="386"/>
                  <a:pt x="591" y="348"/>
                  <a:pt x="598" y="325"/>
                </a:cubicBezTo>
                <a:cubicBezTo>
                  <a:pt x="605" y="302"/>
                  <a:pt x="591" y="295"/>
                  <a:pt x="598" y="280"/>
                </a:cubicBezTo>
                <a:cubicBezTo>
                  <a:pt x="605" y="265"/>
                  <a:pt x="650" y="250"/>
                  <a:pt x="643" y="235"/>
                </a:cubicBezTo>
                <a:cubicBezTo>
                  <a:pt x="636" y="220"/>
                  <a:pt x="576" y="212"/>
                  <a:pt x="553" y="189"/>
                </a:cubicBezTo>
                <a:cubicBezTo>
                  <a:pt x="530" y="166"/>
                  <a:pt x="530" y="129"/>
                  <a:pt x="507" y="99"/>
                </a:cubicBezTo>
                <a:cubicBezTo>
                  <a:pt x="484" y="69"/>
                  <a:pt x="432" y="16"/>
                  <a:pt x="417" y="8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7" name="Freeform 9"/>
          <p:cNvSpPr>
            <a:spLocks/>
          </p:cNvSpPr>
          <p:nvPr/>
        </p:nvSpPr>
        <p:spPr bwMode="auto">
          <a:xfrm>
            <a:off x="2081213" y="3449638"/>
            <a:ext cx="2716212" cy="1998662"/>
          </a:xfrm>
          <a:custGeom>
            <a:avLst/>
            <a:gdLst>
              <a:gd name="T0" fmla="*/ 97 w 883"/>
              <a:gd name="T1" fmla="*/ 197 h 1021"/>
              <a:gd name="T2" fmla="*/ 7 w 883"/>
              <a:gd name="T3" fmla="*/ 333 h 1021"/>
              <a:gd name="T4" fmla="*/ 52 w 883"/>
              <a:gd name="T5" fmla="*/ 378 h 1021"/>
              <a:gd name="T6" fmla="*/ 52 w 883"/>
              <a:gd name="T7" fmla="*/ 469 h 1021"/>
              <a:gd name="T8" fmla="*/ 143 w 883"/>
              <a:gd name="T9" fmla="*/ 559 h 1021"/>
              <a:gd name="T10" fmla="*/ 188 w 883"/>
              <a:gd name="T11" fmla="*/ 696 h 1021"/>
              <a:gd name="T12" fmla="*/ 324 w 883"/>
              <a:gd name="T13" fmla="*/ 832 h 1021"/>
              <a:gd name="T14" fmla="*/ 370 w 883"/>
              <a:gd name="T15" fmla="*/ 922 h 1021"/>
              <a:gd name="T16" fmla="*/ 460 w 883"/>
              <a:gd name="T17" fmla="*/ 1013 h 1021"/>
              <a:gd name="T18" fmla="*/ 506 w 883"/>
              <a:gd name="T19" fmla="*/ 968 h 1021"/>
              <a:gd name="T20" fmla="*/ 596 w 883"/>
              <a:gd name="T21" fmla="*/ 922 h 1021"/>
              <a:gd name="T22" fmla="*/ 596 w 883"/>
              <a:gd name="T23" fmla="*/ 832 h 1021"/>
              <a:gd name="T24" fmla="*/ 551 w 883"/>
              <a:gd name="T25" fmla="*/ 786 h 1021"/>
              <a:gd name="T26" fmla="*/ 506 w 883"/>
              <a:gd name="T27" fmla="*/ 877 h 1021"/>
              <a:gd name="T28" fmla="*/ 460 w 883"/>
              <a:gd name="T29" fmla="*/ 877 h 1021"/>
              <a:gd name="T30" fmla="*/ 415 w 883"/>
              <a:gd name="T31" fmla="*/ 832 h 1021"/>
              <a:gd name="T32" fmla="*/ 370 w 883"/>
              <a:gd name="T33" fmla="*/ 741 h 1021"/>
              <a:gd name="T34" fmla="*/ 415 w 883"/>
              <a:gd name="T35" fmla="*/ 696 h 1021"/>
              <a:gd name="T36" fmla="*/ 460 w 883"/>
              <a:gd name="T37" fmla="*/ 650 h 1021"/>
              <a:gd name="T38" fmla="*/ 506 w 883"/>
              <a:gd name="T39" fmla="*/ 559 h 1021"/>
              <a:gd name="T40" fmla="*/ 551 w 883"/>
              <a:gd name="T41" fmla="*/ 514 h 1021"/>
              <a:gd name="T42" fmla="*/ 551 w 883"/>
              <a:gd name="T43" fmla="*/ 423 h 1021"/>
              <a:gd name="T44" fmla="*/ 596 w 883"/>
              <a:gd name="T45" fmla="*/ 423 h 1021"/>
              <a:gd name="T46" fmla="*/ 642 w 883"/>
              <a:gd name="T47" fmla="*/ 514 h 1021"/>
              <a:gd name="T48" fmla="*/ 642 w 883"/>
              <a:gd name="T49" fmla="*/ 559 h 1021"/>
              <a:gd name="T50" fmla="*/ 687 w 883"/>
              <a:gd name="T51" fmla="*/ 650 h 1021"/>
              <a:gd name="T52" fmla="*/ 778 w 883"/>
              <a:gd name="T53" fmla="*/ 605 h 1021"/>
              <a:gd name="T54" fmla="*/ 868 w 883"/>
              <a:gd name="T55" fmla="*/ 514 h 1021"/>
              <a:gd name="T56" fmla="*/ 868 w 883"/>
              <a:gd name="T57" fmla="*/ 469 h 1021"/>
              <a:gd name="T58" fmla="*/ 868 w 883"/>
              <a:gd name="T59" fmla="*/ 378 h 1021"/>
              <a:gd name="T60" fmla="*/ 868 w 883"/>
              <a:gd name="T61" fmla="*/ 242 h 1021"/>
              <a:gd name="T62" fmla="*/ 778 w 883"/>
              <a:gd name="T63" fmla="*/ 197 h 1021"/>
              <a:gd name="T64" fmla="*/ 732 w 883"/>
              <a:gd name="T65" fmla="*/ 106 h 1021"/>
              <a:gd name="T66" fmla="*/ 687 w 883"/>
              <a:gd name="T67" fmla="*/ 61 h 1021"/>
              <a:gd name="T68" fmla="*/ 642 w 883"/>
              <a:gd name="T69" fmla="*/ 15 h 1021"/>
              <a:gd name="T70" fmla="*/ 596 w 883"/>
              <a:gd name="T71" fmla="*/ 15 h 1021"/>
              <a:gd name="T72" fmla="*/ 551 w 883"/>
              <a:gd name="T73" fmla="*/ 15 h 1021"/>
              <a:gd name="T74" fmla="*/ 506 w 883"/>
              <a:gd name="T75" fmla="*/ 106 h 1021"/>
              <a:gd name="T76" fmla="*/ 506 w 883"/>
              <a:gd name="T77" fmla="*/ 151 h 1021"/>
              <a:gd name="T78" fmla="*/ 460 w 883"/>
              <a:gd name="T79" fmla="*/ 197 h 1021"/>
              <a:gd name="T80" fmla="*/ 370 w 883"/>
              <a:gd name="T81" fmla="*/ 197 h 1021"/>
              <a:gd name="T82" fmla="*/ 279 w 883"/>
              <a:gd name="T83" fmla="*/ 197 h 1021"/>
              <a:gd name="T84" fmla="*/ 188 w 883"/>
              <a:gd name="T85" fmla="*/ 197 h 1021"/>
              <a:gd name="T86" fmla="*/ 143 w 883"/>
              <a:gd name="T87" fmla="*/ 151 h 1021"/>
              <a:gd name="T88" fmla="*/ 143 w 883"/>
              <a:gd name="T89" fmla="*/ 197 h 1021"/>
              <a:gd name="T90" fmla="*/ 97 w 883"/>
              <a:gd name="T91" fmla="*/ 197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83" h="1021">
                <a:moveTo>
                  <a:pt x="97" y="197"/>
                </a:moveTo>
                <a:cubicBezTo>
                  <a:pt x="74" y="220"/>
                  <a:pt x="14" y="303"/>
                  <a:pt x="7" y="333"/>
                </a:cubicBezTo>
                <a:cubicBezTo>
                  <a:pt x="0" y="363"/>
                  <a:pt x="45" y="355"/>
                  <a:pt x="52" y="378"/>
                </a:cubicBezTo>
                <a:cubicBezTo>
                  <a:pt x="59" y="401"/>
                  <a:pt x="37" y="439"/>
                  <a:pt x="52" y="469"/>
                </a:cubicBezTo>
                <a:cubicBezTo>
                  <a:pt x="67" y="499"/>
                  <a:pt x="120" y="521"/>
                  <a:pt x="143" y="559"/>
                </a:cubicBezTo>
                <a:cubicBezTo>
                  <a:pt x="166" y="597"/>
                  <a:pt x="158" y="651"/>
                  <a:pt x="188" y="696"/>
                </a:cubicBezTo>
                <a:cubicBezTo>
                  <a:pt x="218" y="741"/>
                  <a:pt x="294" y="795"/>
                  <a:pt x="324" y="832"/>
                </a:cubicBezTo>
                <a:cubicBezTo>
                  <a:pt x="354" y="869"/>
                  <a:pt x="347" y="892"/>
                  <a:pt x="370" y="922"/>
                </a:cubicBezTo>
                <a:cubicBezTo>
                  <a:pt x="393" y="952"/>
                  <a:pt x="437" y="1005"/>
                  <a:pt x="460" y="1013"/>
                </a:cubicBezTo>
                <a:cubicBezTo>
                  <a:pt x="483" y="1021"/>
                  <a:pt x="483" y="983"/>
                  <a:pt x="506" y="968"/>
                </a:cubicBezTo>
                <a:cubicBezTo>
                  <a:pt x="529" y="953"/>
                  <a:pt x="581" y="945"/>
                  <a:pt x="596" y="922"/>
                </a:cubicBezTo>
                <a:cubicBezTo>
                  <a:pt x="611" y="899"/>
                  <a:pt x="603" y="855"/>
                  <a:pt x="596" y="832"/>
                </a:cubicBezTo>
                <a:cubicBezTo>
                  <a:pt x="589" y="809"/>
                  <a:pt x="566" y="779"/>
                  <a:pt x="551" y="786"/>
                </a:cubicBezTo>
                <a:cubicBezTo>
                  <a:pt x="536" y="793"/>
                  <a:pt x="521" y="862"/>
                  <a:pt x="506" y="877"/>
                </a:cubicBezTo>
                <a:cubicBezTo>
                  <a:pt x="491" y="892"/>
                  <a:pt x="475" y="884"/>
                  <a:pt x="460" y="877"/>
                </a:cubicBezTo>
                <a:cubicBezTo>
                  <a:pt x="445" y="870"/>
                  <a:pt x="430" y="855"/>
                  <a:pt x="415" y="832"/>
                </a:cubicBezTo>
                <a:cubicBezTo>
                  <a:pt x="400" y="809"/>
                  <a:pt x="370" y="764"/>
                  <a:pt x="370" y="741"/>
                </a:cubicBezTo>
                <a:cubicBezTo>
                  <a:pt x="370" y="718"/>
                  <a:pt x="400" y="711"/>
                  <a:pt x="415" y="696"/>
                </a:cubicBezTo>
                <a:cubicBezTo>
                  <a:pt x="430" y="681"/>
                  <a:pt x="445" y="673"/>
                  <a:pt x="460" y="650"/>
                </a:cubicBezTo>
                <a:cubicBezTo>
                  <a:pt x="475" y="627"/>
                  <a:pt x="491" y="582"/>
                  <a:pt x="506" y="559"/>
                </a:cubicBezTo>
                <a:cubicBezTo>
                  <a:pt x="521" y="536"/>
                  <a:pt x="544" y="537"/>
                  <a:pt x="551" y="514"/>
                </a:cubicBezTo>
                <a:cubicBezTo>
                  <a:pt x="558" y="491"/>
                  <a:pt x="544" y="438"/>
                  <a:pt x="551" y="423"/>
                </a:cubicBezTo>
                <a:cubicBezTo>
                  <a:pt x="558" y="408"/>
                  <a:pt x="581" y="408"/>
                  <a:pt x="596" y="423"/>
                </a:cubicBezTo>
                <a:cubicBezTo>
                  <a:pt x="611" y="438"/>
                  <a:pt x="634" y="491"/>
                  <a:pt x="642" y="514"/>
                </a:cubicBezTo>
                <a:cubicBezTo>
                  <a:pt x="650" y="537"/>
                  <a:pt x="635" y="536"/>
                  <a:pt x="642" y="559"/>
                </a:cubicBezTo>
                <a:cubicBezTo>
                  <a:pt x="649" y="582"/>
                  <a:pt x="664" y="642"/>
                  <a:pt x="687" y="650"/>
                </a:cubicBezTo>
                <a:cubicBezTo>
                  <a:pt x="710" y="658"/>
                  <a:pt x="748" y="628"/>
                  <a:pt x="778" y="605"/>
                </a:cubicBezTo>
                <a:cubicBezTo>
                  <a:pt x="808" y="582"/>
                  <a:pt x="853" y="537"/>
                  <a:pt x="868" y="514"/>
                </a:cubicBezTo>
                <a:cubicBezTo>
                  <a:pt x="883" y="491"/>
                  <a:pt x="868" y="492"/>
                  <a:pt x="868" y="469"/>
                </a:cubicBezTo>
                <a:cubicBezTo>
                  <a:pt x="868" y="446"/>
                  <a:pt x="868" y="416"/>
                  <a:pt x="868" y="378"/>
                </a:cubicBezTo>
                <a:cubicBezTo>
                  <a:pt x="868" y="340"/>
                  <a:pt x="883" y="272"/>
                  <a:pt x="868" y="242"/>
                </a:cubicBezTo>
                <a:cubicBezTo>
                  <a:pt x="853" y="212"/>
                  <a:pt x="801" y="220"/>
                  <a:pt x="778" y="197"/>
                </a:cubicBezTo>
                <a:cubicBezTo>
                  <a:pt x="755" y="174"/>
                  <a:pt x="747" y="129"/>
                  <a:pt x="732" y="106"/>
                </a:cubicBezTo>
                <a:cubicBezTo>
                  <a:pt x="717" y="83"/>
                  <a:pt x="702" y="76"/>
                  <a:pt x="687" y="61"/>
                </a:cubicBezTo>
                <a:cubicBezTo>
                  <a:pt x="672" y="46"/>
                  <a:pt x="657" y="23"/>
                  <a:pt x="642" y="15"/>
                </a:cubicBezTo>
                <a:cubicBezTo>
                  <a:pt x="627" y="7"/>
                  <a:pt x="611" y="15"/>
                  <a:pt x="596" y="15"/>
                </a:cubicBezTo>
                <a:cubicBezTo>
                  <a:pt x="581" y="15"/>
                  <a:pt x="566" y="0"/>
                  <a:pt x="551" y="15"/>
                </a:cubicBezTo>
                <a:cubicBezTo>
                  <a:pt x="536" y="30"/>
                  <a:pt x="513" y="83"/>
                  <a:pt x="506" y="106"/>
                </a:cubicBezTo>
                <a:cubicBezTo>
                  <a:pt x="499" y="129"/>
                  <a:pt x="514" y="136"/>
                  <a:pt x="506" y="151"/>
                </a:cubicBezTo>
                <a:cubicBezTo>
                  <a:pt x="498" y="166"/>
                  <a:pt x="483" y="189"/>
                  <a:pt x="460" y="197"/>
                </a:cubicBezTo>
                <a:cubicBezTo>
                  <a:pt x="437" y="205"/>
                  <a:pt x="400" y="197"/>
                  <a:pt x="370" y="197"/>
                </a:cubicBezTo>
                <a:cubicBezTo>
                  <a:pt x="340" y="197"/>
                  <a:pt x="309" y="197"/>
                  <a:pt x="279" y="197"/>
                </a:cubicBezTo>
                <a:cubicBezTo>
                  <a:pt x="249" y="197"/>
                  <a:pt x="211" y="205"/>
                  <a:pt x="188" y="197"/>
                </a:cubicBezTo>
                <a:cubicBezTo>
                  <a:pt x="165" y="189"/>
                  <a:pt x="150" y="151"/>
                  <a:pt x="143" y="151"/>
                </a:cubicBezTo>
                <a:cubicBezTo>
                  <a:pt x="136" y="151"/>
                  <a:pt x="151" y="189"/>
                  <a:pt x="143" y="197"/>
                </a:cubicBezTo>
                <a:cubicBezTo>
                  <a:pt x="135" y="205"/>
                  <a:pt x="120" y="174"/>
                  <a:pt x="97" y="19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8" name="Freeform 10"/>
          <p:cNvSpPr>
            <a:spLocks/>
          </p:cNvSpPr>
          <p:nvPr/>
        </p:nvSpPr>
        <p:spPr bwMode="auto">
          <a:xfrm>
            <a:off x="1724025" y="1803400"/>
            <a:ext cx="2243138" cy="2562225"/>
          </a:xfrm>
          <a:custGeom>
            <a:avLst/>
            <a:gdLst>
              <a:gd name="T0" fmla="*/ 250 w 847"/>
              <a:gd name="T1" fmla="*/ 930 h 968"/>
              <a:gd name="T2" fmla="*/ 23 w 847"/>
              <a:gd name="T3" fmla="*/ 658 h 968"/>
              <a:gd name="T4" fmla="*/ 114 w 847"/>
              <a:gd name="T5" fmla="*/ 431 h 968"/>
              <a:gd name="T6" fmla="*/ 114 w 847"/>
              <a:gd name="T7" fmla="*/ 295 h 968"/>
              <a:gd name="T8" fmla="*/ 114 w 847"/>
              <a:gd name="T9" fmla="*/ 204 h 968"/>
              <a:gd name="T10" fmla="*/ 69 w 847"/>
              <a:gd name="T11" fmla="*/ 23 h 968"/>
              <a:gd name="T12" fmla="*/ 205 w 847"/>
              <a:gd name="T13" fmla="*/ 68 h 968"/>
              <a:gd name="T14" fmla="*/ 341 w 847"/>
              <a:gd name="T15" fmla="*/ 68 h 968"/>
              <a:gd name="T16" fmla="*/ 431 w 847"/>
              <a:gd name="T17" fmla="*/ 250 h 968"/>
              <a:gd name="T18" fmla="*/ 477 w 847"/>
              <a:gd name="T19" fmla="*/ 340 h 968"/>
              <a:gd name="T20" fmla="*/ 613 w 847"/>
              <a:gd name="T21" fmla="*/ 340 h 968"/>
              <a:gd name="T22" fmla="*/ 704 w 847"/>
              <a:gd name="T23" fmla="*/ 340 h 968"/>
              <a:gd name="T24" fmla="*/ 749 w 847"/>
              <a:gd name="T25" fmla="*/ 431 h 968"/>
              <a:gd name="T26" fmla="*/ 840 w 847"/>
              <a:gd name="T27" fmla="*/ 522 h 968"/>
              <a:gd name="T28" fmla="*/ 794 w 847"/>
              <a:gd name="T29" fmla="*/ 567 h 968"/>
              <a:gd name="T30" fmla="*/ 794 w 847"/>
              <a:gd name="T31" fmla="*/ 658 h 968"/>
              <a:gd name="T32" fmla="*/ 749 w 847"/>
              <a:gd name="T33" fmla="*/ 703 h 968"/>
              <a:gd name="T34" fmla="*/ 704 w 847"/>
              <a:gd name="T35" fmla="*/ 749 h 968"/>
              <a:gd name="T36" fmla="*/ 658 w 847"/>
              <a:gd name="T37" fmla="*/ 839 h 968"/>
              <a:gd name="T38" fmla="*/ 613 w 847"/>
              <a:gd name="T39" fmla="*/ 885 h 968"/>
              <a:gd name="T40" fmla="*/ 431 w 847"/>
              <a:gd name="T41" fmla="*/ 885 h 968"/>
              <a:gd name="T42" fmla="*/ 341 w 847"/>
              <a:gd name="T43" fmla="*/ 839 h 968"/>
              <a:gd name="T44" fmla="*/ 295 w 847"/>
              <a:gd name="T45" fmla="*/ 885 h 968"/>
              <a:gd name="T46" fmla="*/ 250 w 847"/>
              <a:gd name="T47" fmla="*/ 93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47" h="968">
                <a:moveTo>
                  <a:pt x="250" y="930"/>
                </a:moveTo>
                <a:cubicBezTo>
                  <a:pt x="205" y="892"/>
                  <a:pt x="46" y="741"/>
                  <a:pt x="23" y="658"/>
                </a:cubicBezTo>
                <a:cubicBezTo>
                  <a:pt x="0" y="575"/>
                  <a:pt x="99" y="491"/>
                  <a:pt x="114" y="431"/>
                </a:cubicBezTo>
                <a:cubicBezTo>
                  <a:pt x="129" y="371"/>
                  <a:pt x="114" y="333"/>
                  <a:pt x="114" y="295"/>
                </a:cubicBezTo>
                <a:cubicBezTo>
                  <a:pt x="114" y="257"/>
                  <a:pt x="121" y="249"/>
                  <a:pt x="114" y="204"/>
                </a:cubicBezTo>
                <a:cubicBezTo>
                  <a:pt x="107" y="159"/>
                  <a:pt x="54" y="46"/>
                  <a:pt x="69" y="23"/>
                </a:cubicBezTo>
                <a:cubicBezTo>
                  <a:pt x="84" y="0"/>
                  <a:pt x="160" y="61"/>
                  <a:pt x="205" y="68"/>
                </a:cubicBezTo>
                <a:cubicBezTo>
                  <a:pt x="250" y="75"/>
                  <a:pt x="304" y="38"/>
                  <a:pt x="341" y="68"/>
                </a:cubicBezTo>
                <a:cubicBezTo>
                  <a:pt x="378" y="98"/>
                  <a:pt x="408" y="205"/>
                  <a:pt x="431" y="250"/>
                </a:cubicBezTo>
                <a:cubicBezTo>
                  <a:pt x="454" y="295"/>
                  <a:pt x="447" y="325"/>
                  <a:pt x="477" y="340"/>
                </a:cubicBezTo>
                <a:cubicBezTo>
                  <a:pt x="507" y="355"/>
                  <a:pt x="575" y="340"/>
                  <a:pt x="613" y="340"/>
                </a:cubicBezTo>
                <a:cubicBezTo>
                  <a:pt x="651" y="340"/>
                  <a:pt x="681" y="325"/>
                  <a:pt x="704" y="340"/>
                </a:cubicBezTo>
                <a:cubicBezTo>
                  <a:pt x="727" y="355"/>
                  <a:pt x="726" y="401"/>
                  <a:pt x="749" y="431"/>
                </a:cubicBezTo>
                <a:cubicBezTo>
                  <a:pt x="772" y="461"/>
                  <a:pt x="833" y="499"/>
                  <a:pt x="840" y="522"/>
                </a:cubicBezTo>
                <a:cubicBezTo>
                  <a:pt x="847" y="545"/>
                  <a:pt x="802" y="544"/>
                  <a:pt x="794" y="567"/>
                </a:cubicBezTo>
                <a:cubicBezTo>
                  <a:pt x="786" y="590"/>
                  <a:pt x="801" y="635"/>
                  <a:pt x="794" y="658"/>
                </a:cubicBezTo>
                <a:cubicBezTo>
                  <a:pt x="787" y="681"/>
                  <a:pt x="764" y="688"/>
                  <a:pt x="749" y="703"/>
                </a:cubicBezTo>
                <a:cubicBezTo>
                  <a:pt x="734" y="718"/>
                  <a:pt x="719" y="726"/>
                  <a:pt x="704" y="749"/>
                </a:cubicBezTo>
                <a:cubicBezTo>
                  <a:pt x="689" y="772"/>
                  <a:pt x="673" y="816"/>
                  <a:pt x="658" y="839"/>
                </a:cubicBezTo>
                <a:cubicBezTo>
                  <a:pt x="643" y="862"/>
                  <a:pt x="651" y="877"/>
                  <a:pt x="613" y="885"/>
                </a:cubicBezTo>
                <a:cubicBezTo>
                  <a:pt x="575" y="893"/>
                  <a:pt x="476" y="893"/>
                  <a:pt x="431" y="885"/>
                </a:cubicBezTo>
                <a:cubicBezTo>
                  <a:pt x="386" y="877"/>
                  <a:pt x="364" y="839"/>
                  <a:pt x="341" y="839"/>
                </a:cubicBezTo>
                <a:cubicBezTo>
                  <a:pt x="318" y="839"/>
                  <a:pt x="310" y="870"/>
                  <a:pt x="295" y="885"/>
                </a:cubicBezTo>
                <a:cubicBezTo>
                  <a:pt x="280" y="900"/>
                  <a:pt x="295" y="968"/>
                  <a:pt x="250" y="9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39" name="Freeform 11"/>
          <p:cNvSpPr>
            <a:spLocks/>
          </p:cNvSpPr>
          <p:nvPr/>
        </p:nvSpPr>
        <p:spPr bwMode="auto">
          <a:xfrm>
            <a:off x="2487613" y="628650"/>
            <a:ext cx="3381375" cy="2092325"/>
          </a:xfrm>
          <a:custGeom>
            <a:avLst/>
            <a:gdLst>
              <a:gd name="T0" fmla="*/ 1519 w 1557"/>
              <a:gd name="T1" fmla="*/ 650 h 968"/>
              <a:gd name="T2" fmla="*/ 1293 w 1557"/>
              <a:gd name="T3" fmla="*/ 650 h 968"/>
              <a:gd name="T4" fmla="*/ 1202 w 1557"/>
              <a:gd name="T5" fmla="*/ 559 h 968"/>
              <a:gd name="T6" fmla="*/ 1111 w 1557"/>
              <a:gd name="T7" fmla="*/ 514 h 968"/>
              <a:gd name="T8" fmla="*/ 975 w 1557"/>
              <a:gd name="T9" fmla="*/ 423 h 968"/>
              <a:gd name="T10" fmla="*/ 839 w 1557"/>
              <a:gd name="T11" fmla="*/ 242 h 968"/>
              <a:gd name="T12" fmla="*/ 658 w 1557"/>
              <a:gd name="T13" fmla="*/ 106 h 968"/>
              <a:gd name="T14" fmla="*/ 522 w 1557"/>
              <a:gd name="T15" fmla="*/ 15 h 968"/>
              <a:gd name="T16" fmla="*/ 295 w 1557"/>
              <a:gd name="T17" fmla="*/ 15 h 968"/>
              <a:gd name="T18" fmla="*/ 159 w 1557"/>
              <a:gd name="T19" fmla="*/ 15 h 968"/>
              <a:gd name="T20" fmla="*/ 23 w 1557"/>
              <a:gd name="T21" fmla="*/ 61 h 968"/>
              <a:gd name="T22" fmla="*/ 23 w 1557"/>
              <a:gd name="T23" fmla="*/ 106 h 968"/>
              <a:gd name="T24" fmla="*/ 68 w 1557"/>
              <a:gd name="T25" fmla="*/ 197 h 968"/>
              <a:gd name="T26" fmla="*/ 204 w 1557"/>
              <a:gd name="T27" fmla="*/ 333 h 968"/>
              <a:gd name="T28" fmla="*/ 385 w 1557"/>
              <a:gd name="T29" fmla="*/ 423 h 968"/>
              <a:gd name="T30" fmla="*/ 522 w 1557"/>
              <a:gd name="T31" fmla="*/ 469 h 968"/>
              <a:gd name="T32" fmla="*/ 658 w 1557"/>
              <a:gd name="T33" fmla="*/ 514 h 968"/>
              <a:gd name="T34" fmla="*/ 703 w 1557"/>
              <a:gd name="T35" fmla="*/ 559 h 968"/>
              <a:gd name="T36" fmla="*/ 748 w 1557"/>
              <a:gd name="T37" fmla="*/ 650 h 968"/>
              <a:gd name="T38" fmla="*/ 748 w 1557"/>
              <a:gd name="T39" fmla="*/ 696 h 968"/>
              <a:gd name="T40" fmla="*/ 839 w 1557"/>
              <a:gd name="T41" fmla="*/ 741 h 968"/>
              <a:gd name="T42" fmla="*/ 884 w 1557"/>
              <a:gd name="T43" fmla="*/ 832 h 968"/>
              <a:gd name="T44" fmla="*/ 930 w 1557"/>
              <a:gd name="T45" fmla="*/ 922 h 968"/>
              <a:gd name="T46" fmla="*/ 1111 w 1557"/>
              <a:gd name="T47" fmla="*/ 968 h 968"/>
              <a:gd name="T48" fmla="*/ 1247 w 1557"/>
              <a:gd name="T49" fmla="*/ 922 h 968"/>
              <a:gd name="T50" fmla="*/ 1383 w 1557"/>
              <a:gd name="T51" fmla="*/ 832 h 968"/>
              <a:gd name="T52" fmla="*/ 1519 w 1557"/>
              <a:gd name="T53" fmla="*/ 741 h 968"/>
              <a:gd name="T54" fmla="*/ 1519 w 1557"/>
              <a:gd name="T55" fmla="*/ 65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7" h="968">
                <a:moveTo>
                  <a:pt x="1519" y="650"/>
                </a:moveTo>
                <a:cubicBezTo>
                  <a:pt x="1481" y="635"/>
                  <a:pt x="1346" y="665"/>
                  <a:pt x="1293" y="650"/>
                </a:cubicBezTo>
                <a:cubicBezTo>
                  <a:pt x="1240" y="635"/>
                  <a:pt x="1232" y="582"/>
                  <a:pt x="1202" y="559"/>
                </a:cubicBezTo>
                <a:cubicBezTo>
                  <a:pt x="1172" y="536"/>
                  <a:pt x="1149" y="537"/>
                  <a:pt x="1111" y="514"/>
                </a:cubicBezTo>
                <a:cubicBezTo>
                  <a:pt x="1073" y="491"/>
                  <a:pt x="1020" y="468"/>
                  <a:pt x="975" y="423"/>
                </a:cubicBezTo>
                <a:cubicBezTo>
                  <a:pt x="930" y="378"/>
                  <a:pt x="892" y="295"/>
                  <a:pt x="839" y="242"/>
                </a:cubicBezTo>
                <a:cubicBezTo>
                  <a:pt x="786" y="189"/>
                  <a:pt x="711" y="144"/>
                  <a:pt x="658" y="106"/>
                </a:cubicBezTo>
                <a:cubicBezTo>
                  <a:pt x="605" y="68"/>
                  <a:pt x="582" y="30"/>
                  <a:pt x="522" y="15"/>
                </a:cubicBezTo>
                <a:cubicBezTo>
                  <a:pt x="462" y="0"/>
                  <a:pt x="355" y="15"/>
                  <a:pt x="295" y="15"/>
                </a:cubicBezTo>
                <a:cubicBezTo>
                  <a:pt x="235" y="15"/>
                  <a:pt x="204" y="7"/>
                  <a:pt x="159" y="15"/>
                </a:cubicBezTo>
                <a:cubicBezTo>
                  <a:pt x="114" y="23"/>
                  <a:pt x="46" y="46"/>
                  <a:pt x="23" y="61"/>
                </a:cubicBezTo>
                <a:cubicBezTo>
                  <a:pt x="0" y="76"/>
                  <a:pt x="16" y="83"/>
                  <a:pt x="23" y="106"/>
                </a:cubicBezTo>
                <a:cubicBezTo>
                  <a:pt x="30" y="129"/>
                  <a:pt x="38" y="159"/>
                  <a:pt x="68" y="197"/>
                </a:cubicBezTo>
                <a:cubicBezTo>
                  <a:pt x="98" y="235"/>
                  <a:pt x="151" y="295"/>
                  <a:pt x="204" y="333"/>
                </a:cubicBezTo>
                <a:cubicBezTo>
                  <a:pt x="257" y="371"/>
                  <a:pt x="332" y="400"/>
                  <a:pt x="385" y="423"/>
                </a:cubicBezTo>
                <a:cubicBezTo>
                  <a:pt x="438" y="446"/>
                  <a:pt x="477" y="454"/>
                  <a:pt x="522" y="469"/>
                </a:cubicBezTo>
                <a:cubicBezTo>
                  <a:pt x="567" y="484"/>
                  <a:pt x="628" y="499"/>
                  <a:pt x="658" y="514"/>
                </a:cubicBezTo>
                <a:cubicBezTo>
                  <a:pt x="688" y="529"/>
                  <a:pt x="688" y="536"/>
                  <a:pt x="703" y="559"/>
                </a:cubicBezTo>
                <a:cubicBezTo>
                  <a:pt x="718" y="582"/>
                  <a:pt x="741" y="627"/>
                  <a:pt x="748" y="650"/>
                </a:cubicBezTo>
                <a:cubicBezTo>
                  <a:pt x="755" y="673"/>
                  <a:pt x="733" y="681"/>
                  <a:pt x="748" y="696"/>
                </a:cubicBezTo>
                <a:cubicBezTo>
                  <a:pt x="763" y="711"/>
                  <a:pt x="816" y="718"/>
                  <a:pt x="839" y="741"/>
                </a:cubicBezTo>
                <a:cubicBezTo>
                  <a:pt x="862" y="764"/>
                  <a:pt x="869" y="802"/>
                  <a:pt x="884" y="832"/>
                </a:cubicBezTo>
                <a:cubicBezTo>
                  <a:pt x="899" y="862"/>
                  <a:pt x="892" y="899"/>
                  <a:pt x="930" y="922"/>
                </a:cubicBezTo>
                <a:cubicBezTo>
                  <a:pt x="968" y="945"/>
                  <a:pt x="1058" y="968"/>
                  <a:pt x="1111" y="968"/>
                </a:cubicBezTo>
                <a:cubicBezTo>
                  <a:pt x="1164" y="968"/>
                  <a:pt x="1202" y="945"/>
                  <a:pt x="1247" y="922"/>
                </a:cubicBezTo>
                <a:cubicBezTo>
                  <a:pt x="1292" y="899"/>
                  <a:pt x="1338" y="862"/>
                  <a:pt x="1383" y="832"/>
                </a:cubicBezTo>
                <a:cubicBezTo>
                  <a:pt x="1428" y="802"/>
                  <a:pt x="1496" y="771"/>
                  <a:pt x="1519" y="741"/>
                </a:cubicBezTo>
                <a:cubicBezTo>
                  <a:pt x="1542" y="711"/>
                  <a:pt x="1557" y="665"/>
                  <a:pt x="1519" y="65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0" name="Freeform 12"/>
          <p:cNvSpPr>
            <a:spLocks/>
          </p:cNvSpPr>
          <p:nvPr/>
        </p:nvSpPr>
        <p:spPr bwMode="auto">
          <a:xfrm>
            <a:off x="862013" y="1182688"/>
            <a:ext cx="2589212" cy="3328987"/>
          </a:xfrm>
          <a:custGeom>
            <a:avLst/>
            <a:gdLst>
              <a:gd name="T0" fmla="*/ 507 w 915"/>
              <a:gd name="T1" fmla="*/ 1277 h 1315"/>
              <a:gd name="T2" fmla="*/ 371 w 915"/>
              <a:gd name="T3" fmla="*/ 1051 h 1315"/>
              <a:gd name="T4" fmla="*/ 280 w 915"/>
              <a:gd name="T5" fmla="*/ 869 h 1315"/>
              <a:gd name="T6" fmla="*/ 144 w 915"/>
              <a:gd name="T7" fmla="*/ 642 h 1315"/>
              <a:gd name="T8" fmla="*/ 53 w 915"/>
              <a:gd name="T9" fmla="*/ 461 h 1315"/>
              <a:gd name="T10" fmla="*/ 8 w 915"/>
              <a:gd name="T11" fmla="*/ 234 h 1315"/>
              <a:gd name="T12" fmla="*/ 99 w 915"/>
              <a:gd name="T13" fmla="*/ 143 h 1315"/>
              <a:gd name="T14" fmla="*/ 235 w 915"/>
              <a:gd name="T15" fmla="*/ 189 h 1315"/>
              <a:gd name="T16" fmla="*/ 461 w 915"/>
              <a:gd name="T17" fmla="*/ 7 h 1315"/>
              <a:gd name="T18" fmla="*/ 598 w 915"/>
              <a:gd name="T19" fmla="*/ 234 h 1315"/>
              <a:gd name="T20" fmla="*/ 643 w 915"/>
              <a:gd name="T21" fmla="*/ 280 h 1315"/>
              <a:gd name="T22" fmla="*/ 688 w 915"/>
              <a:gd name="T23" fmla="*/ 325 h 1315"/>
              <a:gd name="T24" fmla="*/ 779 w 915"/>
              <a:gd name="T25" fmla="*/ 416 h 1315"/>
              <a:gd name="T26" fmla="*/ 734 w 915"/>
              <a:gd name="T27" fmla="*/ 506 h 1315"/>
              <a:gd name="T28" fmla="*/ 779 w 915"/>
              <a:gd name="T29" fmla="*/ 552 h 1315"/>
              <a:gd name="T30" fmla="*/ 824 w 915"/>
              <a:gd name="T31" fmla="*/ 597 h 1315"/>
              <a:gd name="T32" fmla="*/ 870 w 915"/>
              <a:gd name="T33" fmla="*/ 597 h 1315"/>
              <a:gd name="T34" fmla="*/ 915 w 915"/>
              <a:gd name="T35" fmla="*/ 642 h 1315"/>
              <a:gd name="T36" fmla="*/ 870 w 915"/>
              <a:gd name="T37" fmla="*/ 733 h 1315"/>
              <a:gd name="T38" fmla="*/ 779 w 915"/>
              <a:gd name="T39" fmla="*/ 733 h 1315"/>
              <a:gd name="T40" fmla="*/ 643 w 915"/>
              <a:gd name="T41" fmla="*/ 688 h 1315"/>
              <a:gd name="T42" fmla="*/ 598 w 915"/>
              <a:gd name="T43" fmla="*/ 642 h 1315"/>
              <a:gd name="T44" fmla="*/ 507 w 915"/>
              <a:gd name="T45" fmla="*/ 597 h 1315"/>
              <a:gd name="T46" fmla="*/ 461 w 915"/>
              <a:gd name="T47" fmla="*/ 597 h 1315"/>
              <a:gd name="T48" fmla="*/ 416 w 915"/>
              <a:gd name="T49" fmla="*/ 642 h 1315"/>
              <a:gd name="T50" fmla="*/ 416 w 915"/>
              <a:gd name="T51" fmla="*/ 688 h 1315"/>
              <a:gd name="T52" fmla="*/ 416 w 915"/>
              <a:gd name="T53" fmla="*/ 733 h 1315"/>
              <a:gd name="T54" fmla="*/ 461 w 915"/>
              <a:gd name="T55" fmla="*/ 778 h 1315"/>
              <a:gd name="T56" fmla="*/ 507 w 915"/>
              <a:gd name="T57" fmla="*/ 869 h 1315"/>
              <a:gd name="T58" fmla="*/ 507 w 915"/>
              <a:gd name="T59" fmla="*/ 915 h 1315"/>
              <a:gd name="T60" fmla="*/ 507 w 915"/>
              <a:gd name="T61" fmla="*/ 1005 h 1315"/>
              <a:gd name="T62" fmla="*/ 552 w 915"/>
              <a:gd name="T63" fmla="*/ 1051 h 1315"/>
              <a:gd name="T64" fmla="*/ 552 w 915"/>
              <a:gd name="T65" fmla="*/ 1141 h 1315"/>
              <a:gd name="T66" fmla="*/ 552 w 915"/>
              <a:gd name="T67" fmla="*/ 1187 h 1315"/>
              <a:gd name="T68" fmla="*/ 552 w 915"/>
              <a:gd name="T69" fmla="*/ 1232 h 1315"/>
              <a:gd name="T70" fmla="*/ 552 w 915"/>
              <a:gd name="T71" fmla="*/ 1277 h 1315"/>
              <a:gd name="T72" fmla="*/ 507 w 915"/>
              <a:gd name="T73" fmla="*/ 1277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15" h="1315">
                <a:moveTo>
                  <a:pt x="507" y="1277"/>
                </a:moveTo>
                <a:cubicBezTo>
                  <a:pt x="477" y="1239"/>
                  <a:pt x="409" y="1119"/>
                  <a:pt x="371" y="1051"/>
                </a:cubicBezTo>
                <a:cubicBezTo>
                  <a:pt x="333" y="983"/>
                  <a:pt x="318" y="937"/>
                  <a:pt x="280" y="869"/>
                </a:cubicBezTo>
                <a:cubicBezTo>
                  <a:pt x="242" y="801"/>
                  <a:pt x="182" y="710"/>
                  <a:pt x="144" y="642"/>
                </a:cubicBezTo>
                <a:cubicBezTo>
                  <a:pt x="106" y="574"/>
                  <a:pt x="76" y="529"/>
                  <a:pt x="53" y="461"/>
                </a:cubicBezTo>
                <a:cubicBezTo>
                  <a:pt x="30" y="393"/>
                  <a:pt x="0" y="287"/>
                  <a:pt x="8" y="234"/>
                </a:cubicBezTo>
                <a:cubicBezTo>
                  <a:pt x="16" y="181"/>
                  <a:pt x="61" y="150"/>
                  <a:pt x="99" y="143"/>
                </a:cubicBezTo>
                <a:cubicBezTo>
                  <a:pt x="137" y="136"/>
                  <a:pt x="175" y="212"/>
                  <a:pt x="235" y="189"/>
                </a:cubicBezTo>
                <a:cubicBezTo>
                  <a:pt x="295" y="166"/>
                  <a:pt x="400" y="0"/>
                  <a:pt x="461" y="7"/>
                </a:cubicBezTo>
                <a:cubicBezTo>
                  <a:pt x="522" y="14"/>
                  <a:pt x="568" y="188"/>
                  <a:pt x="598" y="234"/>
                </a:cubicBezTo>
                <a:cubicBezTo>
                  <a:pt x="628" y="280"/>
                  <a:pt x="628" y="265"/>
                  <a:pt x="643" y="280"/>
                </a:cubicBezTo>
                <a:cubicBezTo>
                  <a:pt x="658" y="295"/>
                  <a:pt x="665" y="302"/>
                  <a:pt x="688" y="325"/>
                </a:cubicBezTo>
                <a:cubicBezTo>
                  <a:pt x="711" y="348"/>
                  <a:pt x="771" y="386"/>
                  <a:pt x="779" y="416"/>
                </a:cubicBezTo>
                <a:cubicBezTo>
                  <a:pt x="787" y="446"/>
                  <a:pt x="734" y="483"/>
                  <a:pt x="734" y="506"/>
                </a:cubicBezTo>
                <a:cubicBezTo>
                  <a:pt x="734" y="529"/>
                  <a:pt x="764" y="537"/>
                  <a:pt x="779" y="552"/>
                </a:cubicBezTo>
                <a:cubicBezTo>
                  <a:pt x="794" y="567"/>
                  <a:pt x="809" y="590"/>
                  <a:pt x="824" y="597"/>
                </a:cubicBezTo>
                <a:cubicBezTo>
                  <a:pt x="839" y="604"/>
                  <a:pt x="855" y="590"/>
                  <a:pt x="870" y="597"/>
                </a:cubicBezTo>
                <a:cubicBezTo>
                  <a:pt x="885" y="604"/>
                  <a:pt x="915" y="619"/>
                  <a:pt x="915" y="642"/>
                </a:cubicBezTo>
                <a:cubicBezTo>
                  <a:pt x="915" y="665"/>
                  <a:pt x="893" y="718"/>
                  <a:pt x="870" y="733"/>
                </a:cubicBezTo>
                <a:cubicBezTo>
                  <a:pt x="847" y="748"/>
                  <a:pt x="817" y="740"/>
                  <a:pt x="779" y="733"/>
                </a:cubicBezTo>
                <a:cubicBezTo>
                  <a:pt x="741" y="726"/>
                  <a:pt x="673" y="703"/>
                  <a:pt x="643" y="688"/>
                </a:cubicBezTo>
                <a:cubicBezTo>
                  <a:pt x="613" y="673"/>
                  <a:pt x="621" y="657"/>
                  <a:pt x="598" y="642"/>
                </a:cubicBezTo>
                <a:cubicBezTo>
                  <a:pt x="575" y="627"/>
                  <a:pt x="530" y="604"/>
                  <a:pt x="507" y="597"/>
                </a:cubicBezTo>
                <a:cubicBezTo>
                  <a:pt x="484" y="590"/>
                  <a:pt x="476" y="590"/>
                  <a:pt x="461" y="597"/>
                </a:cubicBezTo>
                <a:cubicBezTo>
                  <a:pt x="446" y="604"/>
                  <a:pt x="423" y="627"/>
                  <a:pt x="416" y="642"/>
                </a:cubicBezTo>
                <a:cubicBezTo>
                  <a:pt x="409" y="657"/>
                  <a:pt x="416" y="673"/>
                  <a:pt x="416" y="688"/>
                </a:cubicBezTo>
                <a:cubicBezTo>
                  <a:pt x="416" y="703"/>
                  <a:pt x="409" y="718"/>
                  <a:pt x="416" y="733"/>
                </a:cubicBezTo>
                <a:cubicBezTo>
                  <a:pt x="423" y="748"/>
                  <a:pt x="446" y="755"/>
                  <a:pt x="461" y="778"/>
                </a:cubicBezTo>
                <a:cubicBezTo>
                  <a:pt x="476" y="801"/>
                  <a:pt x="499" y="846"/>
                  <a:pt x="507" y="869"/>
                </a:cubicBezTo>
                <a:cubicBezTo>
                  <a:pt x="515" y="892"/>
                  <a:pt x="507" y="892"/>
                  <a:pt x="507" y="915"/>
                </a:cubicBezTo>
                <a:cubicBezTo>
                  <a:pt x="507" y="938"/>
                  <a:pt x="500" y="982"/>
                  <a:pt x="507" y="1005"/>
                </a:cubicBezTo>
                <a:cubicBezTo>
                  <a:pt x="514" y="1028"/>
                  <a:pt x="545" y="1028"/>
                  <a:pt x="552" y="1051"/>
                </a:cubicBezTo>
                <a:cubicBezTo>
                  <a:pt x="559" y="1074"/>
                  <a:pt x="552" y="1118"/>
                  <a:pt x="552" y="1141"/>
                </a:cubicBezTo>
                <a:cubicBezTo>
                  <a:pt x="552" y="1164"/>
                  <a:pt x="552" y="1172"/>
                  <a:pt x="552" y="1187"/>
                </a:cubicBezTo>
                <a:cubicBezTo>
                  <a:pt x="552" y="1202"/>
                  <a:pt x="552" y="1217"/>
                  <a:pt x="552" y="1232"/>
                </a:cubicBezTo>
                <a:cubicBezTo>
                  <a:pt x="552" y="1247"/>
                  <a:pt x="559" y="1270"/>
                  <a:pt x="552" y="1277"/>
                </a:cubicBezTo>
                <a:cubicBezTo>
                  <a:pt x="545" y="1284"/>
                  <a:pt x="537" y="1315"/>
                  <a:pt x="507" y="1277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1" name="Freeform 13"/>
          <p:cNvSpPr>
            <a:spLocks/>
          </p:cNvSpPr>
          <p:nvPr/>
        </p:nvSpPr>
        <p:spPr bwMode="auto">
          <a:xfrm>
            <a:off x="2178050" y="846138"/>
            <a:ext cx="2001838" cy="1617662"/>
          </a:xfrm>
          <a:custGeom>
            <a:avLst/>
            <a:gdLst>
              <a:gd name="T0" fmla="*/ 371 w 938"/>
              <a:gd name="T1" fmla="*/ 824 h 831"/>
              <a:gd name="T2" fmla="*/ 371 w 938"/>
              <a:gd name="T3" fmla="*/ 734 h 831"/>
              <a:gd name="T4" fmla="*/ 326 w 938"/>
              <a:gd name="T5" fmla="*/ 643 h 831"/>
              <a:gd name="T6" fmla="*/ 190 w 938"/>
              <a:gd name="T7" fmla="*/ 552 h 831"/>
              <a:gd name="T8" fmla="*/ 144 w 938"/>
              <a:gd name="T9" fmla="*/ 461 h 831"/>
              <a:gd name="T10" fmla="*/ 99 w 938"/>
              <a:gd name="T11" fmla="*/ 371 h 831"/>
              <a:gd name="T12" fmla="*/ 53 w 938"/>
              <a:gd name="T13" fmla="*/ 325 h 831"/>
              <a:gd name="T14" fmla="*/ 53 w 938"/>
              <a:gd name="T15" fmla="*/ 235 h 831"/>
              <a:gd name="T16" fmla="*/ 8 w 938"/>
              <a:gd name="T17" fmla="*/ 189 h 831"/>
              <a:gd name="T18" fmla="*/ 99 w 938"/>
              <a:gd name="T19" fmla="*/ 99 h 831"/>
              <a:gd name="T20" fmla="*/ 144 w 938"/>
              <a:gd name="T21" fmla="*/ 8 h 831"/>
              <a:gd name="T22" fmla="*/ 190 w 938"/>
              <a:gd name="T23" fmla="*/ 53 h 831"/>
              <a:gd name="T24" fmla="*/ 280 w 938"/>
              <a:gd name="T25" fmla="*/ 189 h 831"/>
              <a:gd name="T26" fmla="*/ 371 w 938"/>
              <a:gd name="T27" fmla="*/ 235 h 831"/>
              <a:gd name="T28" fmla="*/ 552 w 938"/>
              <a:gd name="T29" fmla="*/ 325 h 831"/>
              <a:gd name="T30" fmla="*/ 734 w 938"/>
              <a:gd name="T31" fmla="*/ 371 h 831"/>
              <a:gd name="T32" fmla="*/ 825 w 938"/>
              <a:gd name="T33" fmla="*/ 461 h 831"/>
              <a:gd name="T34" fmla="*/ 870 w 938"/>
              <a:gd name="T35" fmla="*/ 552 h 831"/>
              <a:gd name="T36" fmla="*/ 915 w 938"/>
              <a:gd name="T37" fmla="*/ 643 h 831"/>
              <a:gd name="T38" fmla="*/ 915 w 938"/>
              <a:gd name="T39" fmla="*/ 688 h 831"/>
              <a:gd name="T40" fmla="*/ 779 w 938"/>
              <a:gd name="T41" fmla="*/ 688 h 831"/>
              <a:gd name="T42" fmla="*/ 643 w 938"/>
              <a:gd name="T43" fmla="*/ 734 h 831"/>
              <a:gd name="T44" fmla="*/ 507 w 938"/>
              <a:gd name="T45" fmla="*/ 779 h 831"/>
              <a:gd name="T46" fmla="*/ 371 w 938"/>
              <a:gd name="T47" fmla="*/ 824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38" h="831">
                <a:moveTo>
                  <a:pt x="371" y="824"/>
                </a:moveTo>
                <a:cubicBezTo>
                  <a:pt x="348" y="817"/>
                  <a:pt x="378" y="764"/>
                  <a:pt x="371" y="734"/>
                </a:cubicBezTo>
                <a:cubicBezTo>
                  <a:pt x="364" y="704"/>
                  <a:pt x="356" y="673"/>
                  <a:pt x="326" y="643"/>
                </a:cubicBezTo>
                <a:cubicBezTo>
                  <a:pt x="296" y="613"/>
                  <a:pt x="220" y="582"/>
                  <a:pt x="190" y="552"/>
                </a:cubicBezTo>
                <a:cubicBezTo>
                  <a:pt x="160" y="522"/>
                  <a:pt x="159" y="491"/>
                  <a:pt x="144" y="461"/>
                </a:cubicBezTo>
                <a:cubicBezTo>
                  <a:pt x="129" y="431"/>
                  <a:pt x="114" y="394"/>
                  <a:pt x="99" y="371"/>
                </a:cubicBezTo>
                <a:cubicBezTo>
                  <a:pt x="84" y="348"/>
                  <a:pt x="61" y="348"/>
                  <a:pt x="53" y="325"/>
                </a:cubicBezTo>
                <a:cubicBezTo>
                  <a:pt x="45" y="302"/>
                  <a:pt x="60" y="258"/>
                  <a:pt x="53" y="235"/>
                </a:cubicBezTo>
                <a:cubicBezTo>
                  <a:pt x="46" y="212"/>
                  <a:pt x="0" y="212"/>
                  <a:pt x="8" y="189"/>
                </a:cubicBezTo>
                <a:cubicBezTo>
                  <a:pt x="16" y="166"/>
                  <a:pt x="76" y="129"/>
                  <a:pt x="99" y="99"/>
                </a:cubicBezTo>
                <a:cubicBezTo>
                  <a:pt x="122" y="69"/>
                  <a:pt x="129" y="16"/>
                  <a:pt x="144" y="8"/>
                </a:cubicBezTo>
                <a:cubicBezTo>
                  <a:pt x="159" y="0"/>
                  <a:pt x="167" y="23"/>
                  <a:pt x="190" y="53"/>
                </a:cubicBezTo>
                <a:cubicBezTo>
                  <a:pt x="213" y="83"/>
                  <a:pt x="250" y="159"/>
                  <a:pt x="280" y="189"/>
                </a:cubicBezTo>
                <a:cubicBezTo>
                  <a:pt x="310" y="219"/>
                  <a:pt x="326" y="212"/>
                  <a:pt x="371" y="235"/>
                </a:cubicBezTo>
                <a:cubicBezTo>
                  <a:pt x="416" y="258"/>
                  <a:pt x="492" y="302"/>
                  <a:pt x="552" y="325"/>
                </a:cubicBezTo>
                <a:cubicBezTo>
                  <a:pt x="612" y="348"/>
                  <a:pt x="688" y="348"/>
                  <a:pt x="734" y="371"/>
                </a:cubicBezTo>
                <a:cubicBezTo>
                  <a:pt x="780" y="394"/>
                  <a:pt x="802" y="431"/>
                  <a:pt x="825" y="461"/>
                </a:cubicBezTo>
                <a:cubicBezTo>
                  <a:pt x="848" y="491"/>
                  <a:pt x="855" y="522"/>
                  <a:pt x="870" y="552"/>
                </a:cubicBezTo>
                <a:cubicBezTo>
                  <a:pt x="885" y="582"/>
                  <a:pt x="908" y="620"/>
                  <a:pt x="915" y="643"/>
                </a:cubicBezTo>
                <a:cubicBezTo>
                  <a:pt x="922" y="666"/>
                  <a:pt x="938" y="681"/>
                  <a:pt x="915" y="688"/>
                </a:cubicBezTo>
                <a:cubicBezTo>
                  <a:pt x="892" y="695"/>
                  <a:pt x="824" y="680"/>
                  <a:pt x="779" y="688"/>
                </a:cubicBezTo>
                <a:cubicBezTo>
                  <a:pt x="734" y="696"/>
                  <a:pt x="688" y="719"/>
                  <a:pt x="643" y="734"/>
                </a:cubicBezTo>
                <a:cubicBezTo>
                  <a:pt x="598" y="749"/>
                  <a:pt x="552" y="764"/>
                  <a:pt x="507" y="779"/>
                </a:cubicBezTo>
                <a:cubicBezTo>
                  <a:pt x="462" y="794"/>
                  <a:pt x="394" y="831"/>
                  <a:pt x="371" y="824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2" name="WordArt 14"/>
          <p:cNvSpPr>
            <a:spLocks noChangeArrowheads="1" noChangeShapeType="1" noTextEdit="1"/>
          </p:cNvSpPr>
          <p:nvPr/>
        </p:nvSpPr>
        <p:spPr bwMode="auto">
          <a:xfrm>
            <a:off x="5346700" y="260350"/>
            <a:ext cx="3159125" cy="7127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</a:rPr>
              <a:t>Geographical Distribution of</a:t>
            </a:r>
            <a:endParaRPr lang="ar-SA" sz="3600" b="1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</a:endParaRPr>
          </a:p>
        </p:txBody>
      </p:sp>
      <p:sp>
        <p:nvSpPr>
          <p:cNvPr id="124943" name="Freeform 15"/>
          <p:cNvSpPr>
            <a:spLocks/>
          </p:cNvSpPr>
          <p:nvPr/>
        </p:nvSpPr>
        <p:spPr bwMode="auto">
          <a:xfrm>
            <a:off x="3130550" y="4276725"/>
            <a:ext cx="1001713" cy="941388"/>
          </a:xfrm>
          <a:custGeom>
            <a:avLst/>
            <a:gdLst>
              <a:gd name="T0" fmla="*/ 188 w 287"/>
              <a:gd name="T1" fmla="*/ 15 h 477"/>
              <a:gd name="T2" fmla="*/ 188 w 287"/>
              <a:gd name="T3" fmla="*/ 106 h 477"/>
              <a:gd name="T4" fmla="*/ 143 w 287"/>
              <a:gd name="T5" fmla="*/ 151 h 477"/>
              <a:gd name="T6" fmla="*/ 97 w 287"/>
              <a:gd name="T7" fmla="*/ 242 h 477"/>
              <a:gd name="T8" fmla="*/ 7 w 287"/>
              <a:gd name="T9" fmla="*/ 333 h 477"/>
              <a:gd name="T10" fmla="*/ 52 w 287"/>
              <a:gd name="T11" fmla="*/ 424 h 477"/>
              <a:gd name="T12" fmla="*/ 143 w 287"/>
              <a:gd name="T13" fmla="*/ 469 h 477"/>
              <a:gd name="T14" fmla="*/ 188 w 287"/>
              <a:gd name="T15" fmla="*/ 378 h 477"/>
              <a:gd name="T16" fmla="*/ 233 w 287"/>
              <a:gd name="T17" fmla="*/ 378 h 477"/>
              <a:gd name="T18" fmla="*/ 279 w 287"/>
              <a:gd name="T19" fmla="*/ 242 h 477"/>
              <a:gd name="T20" fmla="*/ 279 w 287"/>
              <a:gd name="T21" fmla="*/ 151 h 477"/>
              <a:gd name="T22" fmla="*/ 279 w 287"/>
              <a:gd name="T23" fmla="*/ 106 h 477"/>
              <a:gd name="T24" fmla="*/ 233 w 287"/>
              <a:gd name="T25" fmla="*/ 15 h 477"/>
              <a:gd name="T26" fmla="*/ 188 w 287"/>
              <a:gd name="T27" fmla="*/ 15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477">
                <a:moveTo>
                  <a:pt x="188" y="15"/>
                </a:moveTo>
                <a:cubicBezTo>
                  <a:pt x="181" y="30"/>
                  <a:pt x="195" y="83"/>
                  <a:pt x="188" y="106"/>
                </a:cubicBezTo>
                <a:cubicBezTo>
                  <a:pt x="181" y="129"/>
                  <a:pt x="158" y="128"/>
                  <a:pt x="143" y="151"/>
                </a:cubicBezTo>
                <a:cubicBezTo>
                  <a:pt x="128" y="174"/>
                  <a:pt x="120" y="212"/>
                  <a:pt x="97" y="242"/>
                </a:cubicBezTo>
                <a:cubicBezTo>
                  <a:pt x="74" y="272"/>
                  <a:pt x="14" y="303"/>
                  <a:pt x="7" y="333"/>
                </a:cubicBezTo>
                <a:cubicBezTo>
                  <a:pt x="0" y="363"/>
                  <a:pt x="29" y="401"/>
                  <a:pt x="52" y="424"/>
                </a:cubicBezTo>
                <a:cubicBezTo>
                  <a:pt x="75" y="447"/>
                  <a:pt x="120" y="477"/>
                  <a:pt x="143" y="469"/>
                </a:cubicBezTo>
                <a:cubicBezTo>
                  <a:pt x="166" y="461"/>
                  <a:pt x="173" y="393"/>
                  <a:pt x="188" y="378"/>
                </a:cubicBezTo>
                <a:cubicBezTo>
                  <a:pt x="203" y="363"/>
                  <a:pt x="218" y="401"/>
                  <a:pt x="233" y="378"/>
                </a:cubicBezTo>
                <a:cubicBezTo>
                  <a:pt x="248" y="355"/>
                  <a:pt x="271" y="280"/>
                  <a:pt x="279" y="242"/>
                </a:cubicBezTo>
                <a:cubicBezTo>
                  <a:pt x="287" y="204"/>
                  <a:pt x="279" y="174"/>
                  <a:pt x="279" y="151"/>
                </a:cubicBezTo>
                <a:cubicBezTo>
                  <a:pt x="279" y="128"/>
                  <a:pt x="287" y="129"/>
                  <a:pt x="279" y="106"/>
                </a:cubicBezTo>
                <a:cubicBezTo>
                  <a:pt x="271" y="83"/>
                  <a:pt x="248" y="30"/>
                  <a:pt x="233" y="15"/>
                </a:cubicBezTo>
                <a:cubicBezTo>
                  <a:pt x="218" y="0"/>
                  <a:pt x="195" y="0"/>
                  <a:pt x="188" y="15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44" name="Oval 16"/>
          <p:cNvSpPr>
            <a:spLocks noChangeArrowheads="1"/>
          </p:cNvSpPr>
          <p:nvPr/>
        </p:nvSpPr>
        <p:spPr bwMode="auto">
          <a:xfrm>
            <a:off x="5021263" y="3749675"/>
            <a:ext cx="215900" cy="2159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5249863" y="3705225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Riyadh</a:t>
            </a:r>
          </a:p>
        </p:txBody>
      </p:sp>
      <p:sp>
        <p:nvSpPr>
          <p:cNvPr id="124946" name="Text Box 18"/>
          <p:cNvSpPr txBox="1">
            <a:spLocks noChangeArrowheads="1"/>
          </p:cNvSpPr>
          <p:nvPr/>
        </p:nvSpPr>
        <p:spPr bwMode="auto">
          <a:xfrm>
            <a:off x="4513263" y="2865438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Qaseem</a:t>
            </a:r>
          </a:p>
        </p:txBody>
      </p: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2903538" y="960438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Northern</a:t>
            </a:r>
          </a:p>
        </p:txBody>
      </p:sp>
      <p:sp>
        <p:nvSpPr>
          <p:cNvPr id="124948" name="Text Box 20"/>
          <p:cNvSpPr txBox="1">
            <a:spLocks noChangeArrowheads="1"/>
          </p:cNvSpPr>
          <p:nvPr/>
        </p:nvSpPr>
        <p:spPr bwMode="auto">
          <a:xfrm>
            <a:off x="2632075" y="159385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Al-jouf</a:t>
            </a:r>
          </a:p>
        </p:txBody>
      </p:sp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3663950" y="2625725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Hail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1276350" y="1844675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Tabouk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306638" y="34036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Medina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2609850" y="41910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Makkah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3324225" y="4708525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Baha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084638" y="508476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Aseer</a:t>
            </a:r>
          </a:p>
        </p:txBody>
      </p:sp>
      <p:sp>
        <p:nvSpPr>
          <p:cNvPr id="124955" name="Text Box 27"/>
          <p:cNvSpPr txBox="1">
            <a:spLocks noChangeArrowheads="1"/>
          </p:cNvSpPr>
          <p:nvPr/>
        </p:nvSpPr>
        <p:spPr bwMode="auto">
          <a:xfrm>
            <a:off x="4368800" y="5588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Jazan</a:t>
            </a:r>
          </a:p>
        </p:txBody>
      </p:sp>
      <p:sp>
        <p:nvSpPr>
          <p:cNvPr id="124956" name="AutoShape 28"/>
          <p:cNvSpPr>
            <a:spLocks noChangeArrowheads="1"/>
          </p:cNvSpPr>
          <p:nvPr/>
        </p:nvSpPr>
        <p:spPr bwMode="auto">
          <a:xfrm>
            <a:off x="1119188" y="5013325"/>
            <a:ext cx="896937" cy="1208088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4957" name="Oval 29"/>
          <p:cNvSpPr>
            <a:spLocks noChangeArrowheads="1"/>
          </p:cNvSpPr>
          <p:nvPr/>
        </p:nvSpPr>
        <p:spPr bwMode="auto">
          <a:xfrm>
            <a:off x="1325563" y="5373688"/>
            <a:ext cx="509587" cy="579437"/>
          </a:xfrm>
          <a:prstGeom prst="ellipse">
            <a:avLst/>
          </a:prstGeom>
          <a:solidFill>
            <a:srgbClr val="006699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4958" name="WordArt 30"/>
          <p:cNvSpPr>
            <a:spLocks noChangeArrowheads="1" noChangeShapeType="1" noTextEdit="1"/>
          </p:cNvSpPr>
          <p:nvPr/>
        </p:nvSpPr>
        <p:spPr bwMode="auto">
          <a:xfrm>
            <a:off x="1468438" y="5543550"/>
            <a:ext cx="211137" cy="265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</a:t>
            </a:r>
            <a:endParaRPr lang="ar-SA" sz="3600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4959" name="Freeform 31"/>
          <p:cNvSpPr>
            <a:spLocks/>
          </p:cNvSpPr>
          <p:nvPr/>
        </p:nvSpPr>
        <p:spPr bwMode="auto">
          <a:xfrm>
            <a:off x="5016500" y="4641850"/>
            <a:ext cx="1571625" cy="1511300"/>
          </a:xfrm>
          <a:custGeom>
            <a:avLst/>
            <a:gdLst>
              <a:gd name="T0" fmla="*/ 211 w 990"/>
              <a:gd name="T1" fmla="*/ 30 h 952"/>
              <a:gd name="T2" fmla="*/ 529 w 990"/>
              <a:gd name="T3" fmla="*/ 75 h 952"/>
              <a:gd name="T4" fmla="*/ 755 w 990"/>
              <a:gd name="T5" fmla="*/ 121 h 952"/>
              <a:gd name="T6" fmla="*/ 891 w 990"/>
              <a:gd name="T7" fmla="*/ 75 h 952"/>
              <a:gd name="T8" fmla="*/ 982 w 990"/>
              <a:gd name="T9" fmla="*/ 75 h 952"/>
              <a:gd name="T10" fmla="*/ 937 w 990"/>
              <a:gd name="T11" fmla="*/ 348 h 952"/>
              <a:gd name="T12" fmla="*/ 937 w 990"/>
              <a:gd name="T13" fmla="*/ 438 h 952"/>
              <a:gd name="T14" fmla="*/ 891 w 990"/>
              <a:gd name="T15" fmla="*/ 665 h 952"/>
              <a:gd name="T16" fmla="*/ 801 w 990"/>
              <a:gd name="T17" fmla="*/ 937 h 952"/>
              <a:gd name="T18" fmla="*/ 665 w 990"/>
              <a:gd name="T19" fmla="*/ 756 h 952"/>
              <a:gd name="T20" fmla="*/ 529 w 990"/>
              <a:gd name="T21" fmla="*/ 620 h 952"/>
              <a:gd name="T22" fmla="*/ 392 w 990"/>
              <a:gd name="T23" fmla="*/ 620 h 952"/>
              <a:gd name="T24" fmla="*/ 392 w 990"/>
              <a:gd name="T25" fmla="*/ 529 h 952"/>
              <a:gd name="T26" fmla="*/ 256 w 990"/>
              <a:gd name="T27" fmla="*/ 438 h 952"/>
              <a:gd name="T28" fmla="*/ 30 w 990"/>
              <a:gd name="T29" fmla="*/ 393 h 952"/>
              <a:gd name="T30" fmla="*/ 75 w 990"/>
              <a:gd name="T31" fmla="*/ 257 h 952"/>
              <a:gd name="T32" fmla="*/ 256 w 990"/>
              <a:gd name="T33" fmla="*/ 257 h 952"/>
              <a:gd name="T34" fmla="*/ 211 w 990"/>
              <a:gd name="T35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90" h="952">
                <a:moveTo>
                  <a:pt x="211" y="30"/>
                </a:moveTo>
                <a:cubicBezTo>
                  <a:pt x="257" y="0"/>
                  <a:pt x="438" y="60"/>
                  <a:pt x="529" y="75"/>
                </a:cubicBezTo>
                <a:cubicBezTo>
                  <a:pt x="620" y="90"/>
                  <a:pt x="695" y="121"/>
                  <a:pt x="755" y="121"/>
                </a:cubicBezTo>
                <a:cubicBezTo>
                  <a:pt x="815" y="121"/>
                  <a:pt x="853" y="83"/>
                  <a:pt x="891" y="75"/>
                </a:cubicBezTo>
                <a:cubicBezTo>
                  <a:pt x="929" y="67"/>
                  <a:pt x="974" y="30"/>
                  <a:pt x="982" y="75"/>
                </a:cubicBezTo>
                <a:cubicBezTo>
                  <a:pt x="990" y="120"/>
                  <a:pt x="945" y="287"/>
                  <a:pt x="937" y="348"/>
                </a:cubicBezTo>
                <a:cubicBezTo>
                  <a:pt x="929" y="409"/>
                  <a:pt x="945" y="385"/>
                  <a:pt x="937" y="438"/>
                </a:cubicBezTo>
                <a:cubicBezTo>
                  <a:pt x="929" y="491"/>
                  <a:pt x="914" y="582"/>
                  <a:pt x="891" y="665"/>
                </a:cubicBezTo>
                <a:cubicBezTo>
                  <a:pt x="868" y="748"/>
                  <a:pt x="839" y="922"/>
                  <a:pt x="801" y="937"/>
                </a:cubicBezTo>
                <a:cubicBezTo>
                  <a:pt x="763" y="952"/>
                  <a:pt x="710" y="809"/>
                  <a:pt x="665" y="756"/>
                </a:cubicBezTo>
                <a:cubicBezTo>
                  <a:pt x="620" y="703"/>
                  <a:pt x="575" y="643"/>
                  <a:pt x="529" y="620"/>
                </a:cubicBezTo>
                <a:cubicBezTo>
                  <a:pt x="483" y="597"/>
                  <a:pt x="415" y="635"/>
                  <a:pt x="392" y="620"/>
                </a:cubicBezTo>
                <a:cubicBezTo>
                  <a:pt x="369" y="605"/>
                  <a:pt x="415" y="559"/>
                  <a:pt x="392" y="529"/>
                </a:cubicBezTo>
                <a:cubicBezTo>
                  <a:pt x="369" y="499"/>
                  <a:pt x="316" y="461"/>
                  <a:pt x="256" y="438"/>
                </a:cubicBezTo>
                <a:cubicBezTo>
                  <a:pt x="196" y="415"/>
                  <a:pt x="60" y="423"/>
                  <a:pt x="30" y="393"/>
                </a:cubicBezTo>
                <a:cubicBezTo>
                  <a:pt x="0" y="363"/>
                  <a:pt x="38" y="280"/>
                  <a:pt x="75" y="257"/>
                </a:cubicBezTo>
                <a:cubicBezTo>
                  <a:pt x="112" y="234"/>
                  <a:pt x="241" y="295"/>
                  <a:pt x="256" y="257"/>
                </a:cubicBezTo>
                <a:cubicBezTo>
                  <a:pt x="271" y="219"/>
                  <a:pt x="165" y="60"/>
                  <a:pt x="211" y="30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>
            <a:prstShdw prst="shdw18" dist="17961" dir="13500000">
              <a:srgbClr val="29292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ar-SA"/>
          </a:p>
        </p:txBody>
      </p:sp>
      <p:sp>
        <p:nvSpPr>
          <p:cNvPr id="124960" name="Freeform 32"/>
          <p:cNvSpPr>
            <a:spLocks/>
          </p:cNvSpPr>
          <p:nvPr/>
        </p:nvSpPr>
        <p:spPr bwMode="auto">
          <a:xfrm>
            <a:off x="5607050" y="1943100"/>
            <a:ext cx="2889250" cy="4248150"/>
          </a:xfrm>
          <a:custGeom>
            <a:avLst/>
            <a:gdLst>
              <a:gd name="T0" fmla="*/ 15 w 1246"/>
              <a:gd name="T1" fmla="*/ 212 h 1542"/>
              <a:gd name="T2" fmla="*/ 105 w 1246"/>
              <a:gd name="T3" fmla="*/ 30 h 1542"/>
              <a:gd name="T4" fmla="*/ 241 w 1246"/>
              <a:gd name="T5" fmla="*/ 30 h 1542"/>
              <a:gd name="T6" fmla="*/ 332 w 1246"/>
              <a:gd name="T7" fmla="*/ 30 h 1542"/>
              <a:gd name="T8" fmla="*/ 332 w 1246"/>
              <a:gd name="T9" fmla="*/ 121 h 1542"/>
              <a:gd name="T10" fmla="*/ 423 w 1246"/>
              <a:gd name="T11" fmla="*/ 121 h 1542"/>
              <a:gd name="T12" fmla="*/ 514 w 1246"/>
              <a:gd name="T13" fmla="*/ 212 h 1542"/>
              <a:gd name="T14" fmla="*/ 604 w 1246"/>
              <a:gd name="T15" fmla="*/ 348 h 1542"/>
              <a:gd name="T16" fmla="*/ 650 w 1246"/>
              <a:gd name="T17" fmla="*/ 484 h 1542"/>
              <a:gd name="T18" fmla="*/ 740 w 1246"/>
              <a:gd name="T19" fmla="*/ 620 h 1542"/>
              <a:gd name="T20" fmla="*/ 831 w 1246"/>
              <a:gd name="T21" fmla="*/ 711 h 1542"/>
              <a:gd name="T22" fmla="*/ 1013 w 1246"/>
              <a:gd name="T23" fmla="*/ 801 h 1542"/>
              <a:gd name="T24" fmla="*/ 1194 w 1246"/>
              <a:gd name="T25" fmla="*/ 801 h 1542"/>
              <a:gd name="T26" fmla="*/ 1239 w 1246"/>
              <a:gd name="T27" fmla="*/ 892 h 1542"/>
              <a:gd name="T28" fmla="*/ 1239 w 1246"/>
              <a:gd name="T29" fmla="*/ 1028 h 1542"/>
              <a:gd name="T30" fmla="*/ 1194 w 1246"/>
              <a:gd name="T31" fmla="*/ 1119 h 1542"/>
              <a:gd name="T32" fmla="*/ 1058 w 1246"/>
              <a:gd name="T33" fmla="*/ 1210 h 1542"/>
              <a:gd name="T34" fmla="*/ 740 w 1246"/>
              <a:gd name="T35" fmla="*/ 1300 h 1542"/>
              <a:gd name="T36" fmla="*/ 559 w 1246"/>
              <a:gd name="T37" fmla="*/ 1300 h 1542"/>
              <a:gd name="T38" fmla="*/ 423 w 1246"/>
              <a:gd name="T39" fmla="*/ 1391 h 1542"/>
              <a:gd name="T40" fmla="*/ 287 w 1246"/>
              <a:gd name="T41" fmla="*/ 1527 h 1542"/>
              <a:gd name="T42" fmla="*/ 332 w 1246"/>
              <a:gd name="T43" fmla="*/ 1300 h 1542"/>
              <a:gd name="T44" fmla="*/ 377 w 1246"/>
              <a:gd name="T45" fmla="*/ 1028 h 1542"/>
              <a:gd name="T46" fmla="*/ 377 w 1246"/>
              <a:gd name="T47" fmla="*/ 711 h 1542"/>
              <a:gd name="T48" fmla="*/ 377 w 1246"/>
              <a:gd name="T49" fmla="*/ 620 h 1542"/>
              <a:gd name="T50" fmla="*/ 332 w 1246"/>
              <a:gd name="T51" fmla="*/ 529 h 1542"/>
              <a:gd name="T52" fmla="*/ 332 w 1246"/>
              <a:gd name="T53" fmla="*/ 348 h 1542"/>
              <a:gd name="T54" fmla="*/ 196 w 1246"/>
              <a:gd name="T55" fmla="*/ 303 h 1542"/>
              <a:gd name="T56" fmla="*/ 15 w 1246"/>
              <a:gd name="T57" fmla="*/ 212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46" h="1542">
                <a:moveTo>
                  <a:pt x="15" y="212"/>
                </a:moveTo>
                <a:cubicBezTo>
                  <a:pt x="0" y="167"/>
                  <a:pt x="68" y="60"/>
                  <a:pt x="105" y="30"/>
                </a:cubicBezTo>
                <a:cubicBezTo>
                  <a:pt x="142" y="0"/>
                  <a:pt x="203" y="30"/>
                  <a:pt x="241" y="30"/>
                </a:cubicBezTo>
                <a:cubicBezTo>
                  <a:pt x="279" y="30"/>
                  <a:pt x="317" y="15"/>
                  <a:pt x="332" y="30"/>
                </a:cubicBezTo>
                <a:cubicBezTo>
                  <a:pt x="347" y="45"/>
                  <a:pt x="317" y="106"/>
                  <a:pt x="332" y="121"/>
                </a:cubicBezTo>
                <a:cubicBezTo>
                  <a:pt x="347" y="136"/>
                  <a:pt x="393" y="106"/>
                  <a:pt x="423" y="121"/>
                </a:cubicBezTo>
                <a:cubicBezTo>
                  <a:pt x="453" y="136"/>
                  <a:pt x="484" y="174"/>
                  <a:pt x="514" y="212"/>
                </a:cubicBezTo>
                <a:cubicBezTo>
                  <a:pt x="544" y="250"/>
                  <a:pt x="581" y="303"/>
                  <a:pt x="604" y="348"/>
                </a:cubicBezTo>
                <a:cubicBezTo>
                  <a:pt x="627" y="393"/>
                  <a:pt x="627" y="439"/>
                  <a:pt x="650" y="484"/>
                </a:cubicBezTo>
                <a:cubicBezTo>
                  <a:pt x="673" y="529"/>
                  <a:pt x="710" y="582"/>
                  <a:pt x="740" y="620"/>
                </a:cubicBezTo>
                <a:cubicBezTo>
                  <a:pt x="770" y="658"/>
                  <a:pt x="786" y="681"/>
                  <a:pt x="831" y="711"/>
                </a:cubicBezTo>
                <a:cubicBezTo>
                  <a:pt x="876" y="741"/>
                  <a:pt x="953" y="786"/>
                  <a:pt x="1013" y="801"/>
                </a:cubicBezTo>
                <a:cubicBezTo>
                  <a:pt x="1073" y="816"/>
                  <a:pt x="1156" y="786"/>
                  <a:pt x="1194" y="801"/>
                </a:cubicBezTo>
                <a:cubicBezTo>
                  <a:pt x="1232" y="816"/>
                  <a:pt x="1232" y="854"/>
                  <a:pt x="1239" y="892"/>
                </a:cubicBezTo>
                <a:cubicBezTo>
                  <a:pt x="1246" y="930"/>
                  <a:pt x="1246" y="990"/>
                  <a:pt x="1239" y="1028"/>
                </a:cubicBezTo>
                <a:cubicBezTo>
                  <a:pt x="1232" y="1066"/>
                  <a:pt x="1224" y="1089"/>
                  <a:pt x="1194" y="1119"/>
                </a:cubicBezTo>
                <a:cubicBezTo>
                  <a:pt x="1164" y="1149"/>
                  <a:pt x="1134" y="1180"/>
                  <a:pt x="1058" y="1210"/>
                </a:cubicBezTo>
                <a:cubicBezTo>
                  <a:pt x="982" y="1240"/>
                  <a:pt x="823" y="1285"/>
                  <a:pt x="740" y="1300"/>
                </a:cubicBezTo>
                <a:cubicBezTo>
                  <a:pt x="657" y="1315"/>
                  <a:pt x="612" y="1285"/>
                  <a:pt x="559" y="1300"/>
                </a:cubicBezTo>
                <a:cubicBezTo>
                  <a:pt x="506" y="1315"/>
                  <a:pt x="468" y="1353"/>
                  <a:pt x="423" y="1391"/>
                </a:cubicBezTo>
                <a:cubicBezTo>
                  <a:pt x="378" y="1429"/>
                  <a:pt x="302" y="1542"/>
                  <a:pt x="287" y="1527"/>
                </a:cubicBezTo>
                <a:cubicBezTo>
                  <a:pt x="272" y="1512"/>
                  <a:pt x="317" y="1383"/>
                  <a:pt x="332" y="1300"/>
                </a:cubicBezTo>
                <a:cubicBezTo>
                  <a:pt x="347" y="1217"/>
                  <a:pt x="370" y="1126"/>
                  <a:pt x="377" y="1028"/>
                </a:cubicBezTo>
                <a:cubicBezTo>
                  <a:pt x="384" y="930"/>
                  <a:pt x="377" y="779"/>
                  <a:pt x="377" y="711"/>
                </a:cubicBezTo>
                <a:cubicBezTo>
                  <a:pt x="377" y="643"/>
                  <a:pt x="384" y="650"/>
                  <a:pt x="377" y="620"/>
                </a:cubicBezTo>
                <a:cubicBezTo>
                  <a:pt x="370" y="590"/>
                  <a:pt x="339" y="574"/>
                  <a:pt x="332" y="529"/>
                </a:cubicBezTo>
                <a:cubicBezTo>
                  <a:pt x="325" y="484"/>
                  <a:pt x="355" y="385"/>
                  <a:pt x="332" y="348"/>
                </a:cubicBezTo>
                <a:cubicBezTo>
                  <a:pt x="309" y="311"/>
                  <a:pt x="241" y="318"/>
                  <a:pt x="196" y="303"/>
                </a:cubicBezTo>
                <a:cubicBezTo>
                  <a:pt x="151" y="288"/>
                  <a:pt x="30" y="257"/>
                  <a:pt x="15" y="212"/>
                </a:cubicBezTo>
                <a:close/>
              </a:path>
            </a:pathLst>
          </a:custGeom>
          <a:solidFill>
            <a:srgbClr val="E3B158"/>
          </a:solidFill>
          <a:ln w="9525">
            <a:solidFill>
              <a:srgbClr val="29292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4961" name="Text Box 33"/>
          <p:cNvSpPr txBox="1">
            <a:spLocks noChangeArrowheads="1"/>
          </p:cNvSpPr>
          <p:nvPr/>
        </p:nvSpPr>
        <p:spPr bwMode="auto">
          <a:xfrm>
            <a:off x="6594475" y="46291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Eastern</a:t>
            </a:r>
          </a:p>
        </p:txBody>
      </p:sp>
      <p:sp>
        <p:nvSpPr>
          <p:cNvPr id="124962" name="Text Box 34"/>
          <p:cNvSpPr txBox="1">
            <a:spLocks noChangeArrowheads="1"/>
          </p:cNvSpPr>
          <p:nvPr/>
        </p:nvSpPr>
        <p:spPr bwMode="auto">
          <a:xfrm>
            <a:off x="5448300" y="49403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en-US" altLang="ar-SA" b="1"/>
              <a:t>Najran</a:t>
            </a:r>
          </a:p>
        </p:txBody>
      </p:sp>
      <p:sp>
        <p:nvSpPr>
          <p:cNvPr id="124963" name="WordArt 35"/>
          <p:cNvSpPr>
            <a:spLocks noChangeArrowheads="1" noChangeShapeType="1" noTextEdit="1"/>
          </p:cNvSpPr>
          <p:nvPr/>
        </p:nvSpPr>
        <p:spPr bwMode="auto">
          <a:xfrm>
            <a:off x="4824413" y="955675"/>
            <a:ext cx="4022725" cy="601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Cutaneous Leishmaniasis </a:t>
            </a:r>
            <a:endParaRPr lang="ar-SA" sz="3600" kern="10">
              <a:ln w="9525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3300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124964" name="AutoShape 36"/>
          <p:cNvSpPr>
            <a:spLocks noChangeArrowheads="1"/>
          </p:cNvSpPr>
          <p:nvPr/>
        </p:nvSpPr>
        <p:spPr bwMode="auto">
          <a:xfrm>
            <a:off x="7848600" y="2833688"/>
            <a:ext cx="1008063" cy="1027112"/>
          </a:xfrm>
          <a:prstGeom prst="wedgeEllipseCallout">
            <a:avLst>
              <a:gd name="adj1" fmla="val -101181"/>
              <a:gd name="adj2" fmla="val 124653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65" name="Text Box 37"/>
          <p:cNvSpPr txBox="1">
            <a:spLocks noChangeArrowheads="1"/>
          </p:cNvSpPr>
          <p:nvPr/>
        </p:nvSpPr>
        <p:spPr bwMode="auto">
          <a:xfrm>
            <a:off x="7747000" y="3087688"/>
            <a:ext cx="1187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Alhsa 20.9%</a:t>
            </a:r>
          </a:p>
        </p:txBody>
      </p:sp>
      <p:sp>
        <p:nvSpPr>
          <p:cNvPr id="124966" name="AutoShape 38"/>
          <p:cNvSpPr>
            <a:spLocks noChangeArrowheads="1"/>
          </p:cNvSpPr>
          <p:nvPr/>
        </p:nvSpPr>
        <p:spPr bwMode="auto">
          <a:xfrm>
            <a:off x="2092325" y="2435225"/>
            <a:ext cx="628650" cy="647700"/>
          </a:xfrm>
          <a:prstGeom prst="wedgeEllipseCallout">
            <a:avLst>
              <a:gd name="adj1" fmla="val 31060"/>
              <a:gd name="adj2" fmla="val 89463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67" name="Text Box 39"/>
          <p:cNvSpPr txBox="1">
            <a:spLocks noChangeArrowheads="1"/>
          </p:cNvSpPr>
          <p:nvPr/>
        </p:nvSpPr>
        <p:spPr bwMode="auto">
          <a:xfrm>
            <a:off x="1728788" y="2565400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18.5 %</a:t>
            </a:r>
          </a:p>
        </p:txBody>
      </p:sp>
      <p:sp>
        <p:nvSpPr>
          <p:cNvPr id="124968" name="WordArt 40"/>
          <p:cNvSpPr>
            <a:spLocks noChangeArrowheads="1" noChangeShapeType="1" noTextEdit="1"/>
          </p:cNvSpPr>
          <p:nvPr/>
        </p:nvSpPr>
        <p:spPr bwMode="auto">
          <a:xfrm>
            <a:off x="7380288" y="1700213"/>
            <a:ext cx="1368425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r-SA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33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2004</a:t>
            </a:r>
          </a:p>
        </p:txBody>
      </p:sp>
      <p:sp>
        <p:nvSpPr>
          <p:cNvPr id="124969" name="AutoShape 41"/>
          <p:cNvSpPr>
            <a:spLocks noChangeArrowheads="1"/>
          </p:cNvSpPr>
          <p:nvPr/>
        </p:nvSpPr>
        <p:spPr bwMode="auto">
          <a:xfrm>
            <a:off x="4013200" y="1465263"/>
            <a:ext cx="628650" cy="647700"/>
          </a:xfrm>
          <a:prstGeom prst="wedgeEllipseCallout">
            <a:avLst>
              <a:gd name="adj1" fmla="val -53787"/>
              <a:gd name="adj2" fmla="val 112991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3643313" y="1579563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9.1 %</a:t>
            </a:r>
          </a:p>
        </p:txBody>
      </p:sp>
      <p:sp>
        <p:nvSpPr>
          <p:cNvPr id="124971" name="AutoShape 43"/>
          <p:cNvSpPr>
            <a:spLocks noChangeArrowheads="1"/>
          </p:cNvSpPr>
          <p:nvPr/>
        </p:nvSpPr>
        <p:spPr bwMode="auto">
          <a:xfrm>
            <a:off x="5367338" y="1773238"/>
            <a:ext cx="628650" cy="647700"/>
          </a:xfrm>
          <a:prstGeom prst="wedgeEllipseCallout">
            <a:avLst>
              <a:gd name="adj1" fmla="val -53787"/>
              <a:gd name="adj2" fmla="val 112991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72" name="Text Box 44"/>
          <p:cNvSpPr txBox="1">
            <a:spLocks noChangeArrowheads="1"/>
          </p:cNvSpPr>
          <p:nvPr/>
        </p:nvSpPr>
        <p:spPr bwMode="auto">
          <a:xfrm>
            <a:off x="4964113" y="1936750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26.6%</a:t>
            </a:r>
          </a:p>
        </p:txBody>
      </p:sp>
      <p:sp>
        <p:nvSpPr>
          <p:cNvPr id="124973" name="AutoShape 45"/>
          <p:cNvSpPr>
            <a:spLocks noChangeArrowheads="1"/>
          </p:cNvSpPr>
          <p:nvPr/>
        </p:nvSpPr>
        <p:spPr bwMode="auto">
          <a:xfrm>
            <a:off x="4233863" y="3898900"/>
            <a:ext cx="628650" cy="647700"/>
          </a:xfrm>
          <a:prstGeom prst="wedgeEllipseCallout">
            <a:avLst>
              <a:gd name="adj1" fmla="val -43435"/>
              <a:gd name="adj2" fmla="val 122796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4974" name="Text Box 46"/>
          <p:cNvSpPr txBox="1">
            <a:spLocks noChangeArrowheads="1"/>
          </p:cNvSpPr>
          <p:nvPr/>
        </p:nvSpPr>
        <p:spPr bwMode="auto">
          <a:xfrm>
            <a:off x="3868738" y="4062413"/>
            <a:ext cx="143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4.1 %</a:t>
            </a:r>
          </a:p>
        </p:txBody>
      </p:sp>
      <p:sp>
        <p:nvSpPr>
          <p:cNvPr id="124975" name="AutoShape 47"/>
          <p:cNvSpPr>
            <a:spLocks noChangeArrowheads="1"/>
          </p:cNvSpPr>
          <p:nvPr/>
        </p:nvSpPr>
        <p:spPr bwMode="auto">
          <a:xfrm rot="16200000">
            <a:off x="-2614612" y="3227387"/>
            <a:ext cx="6337300" cy="403225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006699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5021" name="AutoShape 93"/>
          <p:cNvSpPr>
            <a:spLocks noChangeArrowheads="1"/>
          </p:cNvSpPr>
          <p:nvPr/>
        </p:nvSpPr>
        <p:spPr bwMode="auto">
          <a:xfrm>
            <a:off x="6084888" y="2565400"/>
            <a:ext cx="628650" cy="647700"/>
          </a:xfrm>
          <a:prstGeom prst="wedgeEllipseCallout">
            <a:avLst>
              <a:gd name="adj1" fmla="val -63384"/>
              <a:gd name="adj2" fmla="val 100491"/>
            </a:avLst>
          </a:prstGeom>
          <a:gradFill rotWithShape="1">
            <a:gsLst>
              <a:gs pos="0">
                <a:srgbClr val="CC3300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ar-SA"/>
          </a:p>
        </p:txBody>
      </p:sp>
      <p:sp>
        <p:nvSpPr>
          <p:cNvPr id="125022" name="Text Box 94"/>
          <p:cNvSpPr txBox="1">
            <a:spLocks noChangeArrowheads="1"/>
          </p:cNvSpPr>
          <p:nvPr/>
        </p:nvSpPr>
        <p:spPr bwMode="auto">
          <a:xfrm>
            <a:off x="5651500" y="2708275"/>
            <a:ext cx="1439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/>
            <a:r>
              <a:rPr lang="en-US" altLang="ar-S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4.1 %</a:t>
            </a:r>
          </a:p>
        </p:txBody>
      </p:sp>
    </p:spTree>
    <p:extLst>
      <p:ext uri="{BB962C8B-B14F-4D97-AF65-F5344CB8AC3E}">
        <p14:creationId xmlns:p14="http://schemas.microsoft.com/office/powerpoint/2010/main" val="30327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10952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Cutaneous </a:t>
            </a:r>
            <a:r>
              <a:rPr lang="en-US" b="1" dirty="0" err="1" smtClean="0">
                <a:solidFill>
                  <a:srgbClr val="FFFF00"/>
                </a:solidFill>
              </a:rPr>
              <a:t>Leishmaniasis</a:t>
            </a:r>
            <a:endParaRPr lang="ar-SA" b="1" dirty="0">
              <a:solidFill>
                <a:srgbClr val="FFFF00"/>
              </a:solidFill>
            </a:endParaRPr>
          </a:p>
        </p:txBody>
      </p:sp>
      <p:pic>
        <p:nvPicPr>
          <p:cNvPr id="9" name="Picture 13" descr="ka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r="5243" b="4549"/>
          <a:stretch>
            <a:fillRect/>
          </a:stretch>
        </p:blipFill>
        <p:spPr bwMode="auto">
          <a:xfrm>
            <a:off x="3779912" y="1124744"/>
            <a:ext cx="4176464" cy="29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79512" y="1196752"/>
            <a:ext cx="2320925" cy="2497138"/>
            <a:chOff x="2654" y="1026"/>
            <a:chExt cx="1462" cy="1573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2654" y="2311"/>
              <a:ext cx="14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Hyperkeratotic</a:t>
              </a:r>
            </a:p>
          </p:txBody>
        </p:sp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925" y="1026"/>
              <a:ext cx="1089" cy="1315"/>
              <a:chOff x="2925" y="1026"/>
              <a:chExt cx="1089" cy="1315"/>
            </a:xfrm>
          </p:grpSpPr>
          <p:pic>
            <p:nvPicPr>
              <p:cNvPr id="7" name="Picture 10" descr="face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5" y="1026"/>
                <a:ext cx="1089" cy="1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Oval 11"/>
              <p:cNvSpPr>
                <a:spLocks noChangeArrowheads="1"/>
              </p:cNvSpPr>
              <p:nvPr/>
            </p:nvSpPr>
            <p:spPr bwMode="auto">
              <a:xfrm>
                <a:off x="3298" y="1207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539552" y="3933056"/>
            <a:ext cx="1994595" cy="1800200"/>
            <a:chOff x="938" y="1117"/>
            <a:chExt cx="1075" cy="1505"/>
          </a:xfrm>
        </p:grpSpPr>
        <p:pic>
          <p:nvPicPr>
            <p:cNvPr id="11" name="Picture 5" descr="chelitis-lip leishmani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" y="1117"/>
              <a:ext cx="1033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938" y="2334"/>
              <a:ext cx="8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Mucosal</a:t>
              </a:r>
            </a:p>
          </p:txBody>
        </p:sp>
      </p:grp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2915816" y="4221088"/>
            <a:ext cx="1357313" cy="2570163"/>
            <a:chOff x="2744" y="1026"/>
            <a:chExt cx="855" cy="1619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744" y="2357"/>
              <a:ext cx="7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Plaque</a:t>
              </a:r>
            </a:p>
          </p:txBody>
        </p:sp>
        <p:grpSp>
          <p:nvGrpSpPr>
            <p:cNvPr id="15" name="Group 8"/>
            <p:cNvGrpSpPr>
              <a:grpSpLocks/>
            </p:cNvGrpSpPr>
            <p:nvPr/>
          </p:nvGrpSpPr>
          <p:grpSpPr bwMode="auto">
            <a:xfrm>
              <a:off x="2757" y="1026"/>
              <a:ext cx="842" cy="1315"/>
              <a:chOff x="2880" y="1026"/>
              <a:chExt cx="842" cy="1315"/>
            </a:xfrm>
          </p:grpSpPr>
          <p:pic>
            <p:nvPicPr>
              <p:cNvPr id="16" name="Picture 9" descr="leishmania fac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026"/>
                <a:ext cx="842" cy="1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3143" y="1026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4427984" y="4221088"/>
            <a:ext cx="1793875" cy="2425700"/>
            <a:chOff x="942" y="1026"/>
            <a:chExt cx="1130" cy="1528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942" y="2266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Recidivans</a:t>
              </a:r>
            </a:p>
          </p:txBody>
        </p:sp>
        <p:grpSp>
          <p:nvGrpSpPr>
            <p:cNvPr id="20" name="Group 13"/>
            <p:cNvGrpSpPr>
              <a:grpSpLocks/>
            </p:cNvGrpSpPr>
            <p:nvPr/>
          </p:nvGrpSpPr>
          <p:grpSpPr bwMode="auto">
            <a:xfrm>
              <a:off x="1066" y="1026"/>
              <a:ext cx="965" cy="1270"/>
              <a:chOff x="1066" y="1026"/>
              <a:chExt cx="965" cy="1270"/>
            </a:xfrm>
          </p:grpSpPr>
          <p:pic>
            <p:nvPicPr>
              <p:cNvPr id="21" name="Picture 14" descr="07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" y="1026"/>
                <a:ext cx="965" cy="1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>
                <a:off x="1328" y="1086"/>
                <a:ext cx="311" cy="303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23" name="Group 2"/>
          <p:cNvGrpSpPr>
            <a:grpSpLocks/>
          </p:cNvGrpSpPr>
          <p:nvPr/>
        </p:nvGrpSpPr>
        <p:grpSpPr bwMode="auto">
          <a:xfrm>
            <a:off x="6516216" y="4365104"/>
            <a:ext cx="2016125" cy="2138363"/>
            <a:chOff x="3969" y="1298"/>
            <a:chExt cx="1270" cy="1347"/>
          </a:xfrm>
        </p:grpSpPr>
        <p:pic>
          <p:nvPicPr>
            <p:cNvPr id="24" name="Picture 3" descr="s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298"/>
              <a:ext cx="1270" cy="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3978" y="2357"/>
              <a:ext cx="11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ar-SA" sz="2400" b="1"/>
                <a:t>Erysipeloid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10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6962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</a:rPr>
              <a:t>MERS </a:t>
            </a:r>
            <a:r>
              <a:rPr lang="en-US" sz="9600" b="1" dirty="0" err="1" smtClean="0">
                <a:solidFill>
                  <a:srgbClr val="FFFF00"/>
                </a:solidFill>
              </a:rPr>
              <a:t>CoV</a:t>
            </a:r>
            <a:endParaRPr lang="en-US" sz="96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29944"/>
            <a:ext cx="80772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MIDDLE EAST RESPIRATORY SYNDROME CORONAVIRUS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3271689" cy="17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Content Placeholder 2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304800"/>
            <a:ext cx="4724400" cy="6248400"/>
          </a:xfrm>
        </p:spPr>
      </p:pic>
      <p:pic>
        <p:nvPicPr>
          <p:cNvPr id="36867" name="Content Placeholder 6" descr="cnn-logo.gif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09600"/>
            <a:ext cx="2320925" cy="1857375"/>
          </a:xfrm>
        </p:spPr>
      </p:pic>
      <p:pic>
        <p:nvPicPr>
          <p:cNvPr id="36868" name="Picture 5" descr="sars-d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981200"/>
            <a:ext cx="4876800" cy="435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AutoShape 2" descr="data:image/jpeg;base64,/9j/4AAQSkZJRgABAQAAAQABAAD/2wCEAAkGBwgHBhQIBxQWFRQWGBwbFBYWGBwbHxsiHB0aGCAgFhcYHykgGholICYVITQlJSkvLy4uFx81PDUvNzQuLiwBCgoKDg0OGxAQGy8lICUxNDI3NC0sLCw0LC8tNSw0OCwtMiwuLDQ1Mi8sLCw0MCwsLCwsLCwwLCwsLCwsLCwsLP/AABEIAMkA+wMBEQACEQEDEQH/xAAbAAEAAwEBAQEAAAAAAAAAAAAABQYHBAMBAv/EAEYQAAIBAwEFAwcHCQYHAAAAAAABAgMEEQUGEiExYQdRcTI2QXKBkbITFSJzobHRIzRCUoKis8HwFiZDYpPiFBczU1R0g//EABoBAQACAwEAAAAAAAAAAAAAAAADBAIFBgH/xAA4EQEAAgECAgYJAwIGAwAAAAAAAQIDBBEhMQUSMkFxsRMiNFFhkaHB4RSB0RViIyRScvDxBjNT/9oADAMBAAIRAxEAPwDc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B2n2r07Z2ni5e9UazGnHm+r/VXVkeTLFOa9o+j8uqn1eEe+Waap2ia9ezat5RoxfJQWX7ZSzl+CRUtnvPJ0eHobTY49aOtPx/iEbLUtp6733O6fhv/wAkY9bJPvWYwaOvDav0XzstranVddam6r8nd+V3uucbxY08247tF01XDHU9FEd/Lb7IDbXbi+utRnZaXN06UG470eEptcG970Rzyx4keXNMztHJf6O6Kx0xxfLG9p4+CD03ajXtHuFONWo/S4VXKSkv2uOOqI65b1nmu5tBps9durHjG0eTZdmtct9oNKje2/B8px9MZLmn966MvUvF43hyGs0ttNlmlv2n3w6tVv6Ol6dUvrjyYRbfXour5GVrdWN5RYcVsuSMdecsS1bazXdZut51JwTf0adJuKXRbvGT6mvtlvaXZ4Oj9Ngr2Yn4zx80jsxt5qWlXSpanKVWjnElLjKPWL5vHczLHmtWePJX1nROLNWZxxtb4cpbJQrU7iiq1FqUZJOLXJp8U0XondyFqzWZrPOGcdrWoXtlfW0bOpOCcKmdyTjnDhjOPaVtRaYmNpdF0Hhx5KX69YnjHOPFX9T1bUobK2daFaqpSlV3pKcsvEljLzxwRWtbqRxX8OnxTqslZrG0bd0NB7Nbmvd7JwrXUpTlv1Myk23wm0uLLOCZmnFoOl6VpqprWNo2jl4QtJM1gAAAAAAAAAAAAAAAAAAIfarW6egaNO9lxlypx75Pl7PS+iMMl+pXdb0WlnU5op3d/gxewtL3aXVZ1bmffOvWnyhFc2/uSKERN54uxy5MelxRFY+ERHfP/Ocu2pr9rpf5HZmlGGODuKsVOpLrFSzGCfdgy68V4U+aGNHfN62ptv8A2xO0R8ubljtJtHX+lC4rv1ZPH7vAx9Jee9LOh0teE0r+/wCV87Mr/U7yFxLUp1JtKO78o28c+WSzgtad92j6YxYaTT0cRHgoezNKnc7XUKVdbydbin6cNvj7cFbHG94bzWWmmkvNf9KWV1V2qhW0y+e9cQlOdrJpJvGd6llLk0srqZ79feJ5938Kno66OaZaRtSYiLfa38vHs+1+Wh64qNw8Uqv0aif6L5KXTD4Px6DDfq24s+ldJGow717UcY+Me5onaW2tj6uO+HxIs5+xLn+h/a6/v5M02XrVLPSr6/tXu1YU6ahPCzHeqKL3c8m0Vcc7VtMOk1tYvlxY7cYmZ3j37Q+63COtaRHX6KXykWoXaSx9LlGphclJYT6i/rR1vm808zgyzp55Txr4d9f28lu7KdoHXoPRLp8YLeovvj6Y+zn4PoTafJvHVlqem9H1bRnr38/H3/u4e2X8/tfUqffAx1POE/8A4/8A+vJ4x91b1XzPsvWrfEiK3YhsMHteXwr5NJ7LPM6n69T45FvT9hzvTXtdvCPKFuJmqAAAAAAAAAAAAAAAAAABlHbBfSq6pRsU/owg5NdZPHHwS/eZT1M8Yh1PQOKIxWye+dvkgdQl82bJ0LCHlXOa9V/5U8U4+HBy8UR29WkR7+K9ij0uqvknlT1Y8e+fssfZvshbXtv88arFTi21SptcHh4cpd/Hgl0fskwYomOtLXdL9JWx29Dinae+fs1CFOFOChTSSXJJY9yLjmpmZneXyqvyT8GCvOGEbI+edv8AXfia7H24dxrvY7+CMqV6ttqjuKDxKNRyi16GpNow32ndZisXxRW3KY+yX2loUr+2htDZpKNZ7teC/wAOquf7MvKXizO8bx14VdHecdp01+deU++v8xyT1TaD537NqtrXeatF04yy+Mo7yUZdeWH1RL1+ti2nuUY0foOka3rHq23+e3GFf0Lzc1D6ul/FRFTs2XtT7Rh8Z8nJs7qkdL1DeuFvUakXCvD9aEufDvXNeB5S3Vnil1eCc2PavC0cYn4/l631vc7L6/GpayzutVKM1ynB8Yvwa4P2iYmluDHHemrwTFo58Jj3T/3yTvaVqdDWKVlf23kzp1OHc8wTT6p5RJntFurMKXRGC2CcuO3dMfdE6r5n2XrVviRhbsQtYPa8vhXyaT2WeZ1P16nxyLen7DnOmva7eEeULcTNUAAAAAAAAAAAAAAAAAADGO1WMltY2/TThj7SjqO27DoSY/S/vP2R21/0qtpVj5Ls6O77HPP9dTDJzjwWNBwjJHf17fZrWwk6c9kLb5P0U0n4rg/tyXcXYhyvScTGryb+9PEii/Fb/pPwYl7XnDCNkfPO3+u/E12Ptw7jXex38EZVo1LjU5UKKzKVRqK725NJGE8Z2Wa2iuOLTyiPskdmr+jbXE9O1P8AN663Kuf0H+jNd0ov7MmdLbTtPKVfWYbWrGTH268Y+Pvj94cOpWd1pF9UsK+U08PHKSzlNd8XwaMZiazMSnxZKZqVyV/6lJaF5uah9XS/ioyp2bK2p9ow+M+SEp0alSnKpBNqCTk+5N4TfTOF7SNdm0RMRPesOm/3g0R6VPjXt052r9Mo850/ukv6zLX169XvjkoZv8tm9NHZtwt8J7rfyrjqSlTUG+CbaXdnGffhe4ibDaIndPar5n2XrVviRJbsQoYPa8vhXyaT2WeZ1P16nxyLen7Dnemva7eEeULcTNUAAAAAAAAAAAAAAAAAADNO2DTJtUdVprgs06nTPGL+Je1FTU15WdH0Dnj1sU+Mff7KvRpvXNlVQpfSr2jk1H0ypSeXu9+4/sIo9anxjybO0/p9T1p7OT6Wj+Y+rp2I2zns8nbXUXOhJ5xHG9Fvm45wmn3HuLN1OE8kfSPRkan1qztaPq0i3232br099XEI9J5i/dJFqM1J73O36L1dZ26kz4cfJ+q+2OzioyxdUnwfBSy34I9nLT3vK9G6veP8OfkyTY+SlthbyXpq/iUsfbh1evjbSXj4PPRvO+j/AO1H+KjyvbjxZaj2S3+2fJO9p2z3zZqnzlbL8lWfFL9Gfp9kufjkkz4+rO8d6j0NrPS4/RW7VfrH4R7/ALw7PZX5xaR499Sj/OUPuZj26/GPJY9mz/2ZJ+Vvz5vHQvNvUPq6X8VHlOzZlqfaMPjbyS/ZZa0b7U7i1uVmE6DUl0comeniJmYn3KvTWS2PHS9ecW+0oDVbG92X2gdKLxOlJSpTXpWcxftXBrxRHaJpZew5cerwb90xtMef4dG09tRuIw13T1ilXzvxX+HVXlxa7n5S8X7fckb+tHej0d7V30+SfWry+Ne6ftL7qvmfZetW+JC3Ygwe15fCvk0nss8zqfr1PjkW9P2HOdNe128I8oW4maoAAAAAAAAAAAAAAAAAAHLqdhQ1OwnZXazCaaf4rquZ5asWjaUuHLbFeL15ww/VtM1TY/W002nF5pVUuEly8M4ynHr3GvtW2OztMGfDrsM/HnHu/wCd0vepc6Drj+UvM2ld+VOEd+lN97hwcH4cPE93pbnwlhFNTp+FPXr7pna0fv3vP+zlpLjSv7VrrKUfsaPPRx/qhl+tv34b/ST+zdD/AM20/wBR/gPR/GD9bb/5X+Tu0TTbHR9Wp6ldXlvKNJ7zjTk5SlhPhFY5sypWK23mYQ6nPkz4rYq4rb24ceEQidmVO72tt3BcZV4yx3Ylvv3JP3GGPjePFa1m1NLffurMfTZuGuaVQ1rS52FzykuD7muKa6p4NhesWjaXFabPbBljJXuYXRqX2zGv5axUozaknykuTT74yX2NGviZpZ29q49Xg+Fo+X5iU3ePRrHSLuem1ouNyqapUVnfp4mpyU16EuKXsM56sVnaealj9Pky44yVnem+8908No28Xf2PRb1uvNclSSftksfc/cZabtSg6fn/AAaR8fstHaVs7876T/xtuvytFNrHOUeco9e9eHUmz4+tG8dzWdEaz0GXqW7NvpPvZns3qFvBVNM1J4t66xKX/bkuMKkfB4T6Mq0tHKeUuk1eG87Zcfbr9Y74e+0U7W30m20u3qwrSpfKSnOn5P05ZSTfN4F9oiKxLDSRe2XJltWaxO20Tz4NJ7LU1sdTz+vU+ORb0/Yc501P+bt4R5QtpM1QAAAAAAAAAAAAAAAAAAAHNqFhaalau2voKcHzTX3dz6o8msTG0pMWW+K3WpO0qDqvZbQnJz0ms4f5ai3kvCS4+/JWtpo7pb3D09aOGWu/hwQNXs02hjLEPkZLv32vscSP9PdfjpzSzz63y/L8f8tto+6j/qf7R+nu9/rek+Py/L7Hs22jbxiiv/o/5RH6e5/W9J/d8vyu+xexFPZ+q7y7kqlZrCwsRinzxni2+8nxYepxnm0nSHSk6mOpWNq+a4E7UqjttsZS2hxdWslCvFYy+Ul6FLHFY7+pDlw9fjHNtejuk503qWjevl4M+XZ/tO6/yTopLPl/KQ3fHyt7H7JV9Bffk3/9Y0fV3637bTv5bfVp2xmzNPZvT3Tb3qk3mpJcuHJR6L8S3ix9SHNdIa6dVk322iOSwkqgzPazs5rVbqV5oG7iTzKlJ4w3z3G+GOj95UyafjvV0mh6arFYpn7u/wDlB6Z2da/dXKhewVGHplKUJP8AZjCTy/HBHXBeefBdzdM6ald6T1p8JjziGvaZY0NMsIWVqsQhFJfi+r5l6tYrG0OSzZbZbze3OXUeo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22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FF00"/>
                </a:solidFill>
              </a:rPr>
              <a:t>Typhoid fever </a:t>
            </a:r>
            <a:endParaRPr lang="en-IN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IN" sz="2800" dirty="0"/>
              <a:t>It </a:t>
            </a:r>
            <a:r>
              <a:rPr lang="en-IN" sz="2800" dirty="0" smtClean="0"/>
              <a:t>is an acute </a:t>
            </a:r>
            <a:r>
              <a:rPr lang="en-IN" sz="2800" dirty="0"/>
              <a:t>febrile </a:t>
            </a:r>
            <a:r>
              <a:rPr lang="en-IN" sz="2800" dirty="0" smtClean="0"/>
              <a:t>disease</a:t>
            </a:r>
            <a:r>
              <a:rPr lang="en-IN" sz="2800" dirty="0"/>
              <a:t>, caused by </a:t>
            </a:r>
            <a:r>
              <a:rPr lang="en-IN" sz="2800" b="1" i="1" dirty="0">
                <a:solidFill>
                  <a:srgbClr val="FFFF00"/>
                </a:solidFill>
              </a:rPr>
              <a:t>Salmonella  </a:t>
            </a:r>
            <a:r>
              <a:rPr lang="en-IN" sz="2800" b="1" i="1" dirty="0" err="1">
                <a:solidFill>
                  <a:srgbClr val="FFFF00"/>
                </a:solidFill>
              </a:rPr>
              <a:t>typhi</a:t>
            </a:r>
            <a:r>
              <a:rPr lang="en-IN" sz="2800" b="1" dirty="0">
                <a:solidFill>
                  <a:srgbClr val="66FF66"/>
                </a:solidFill>
              </a:rPr>
              <a:t> </a:t>
            </a:r>
            <a:r>
              <a:rPr lang="en-IN" sz="2800" dirty="0"/>
              <a:t>and </a:t>
            </a:r>
            <a:r>
              <a:rPr lang="en-US" sz="2800" dirty="0"/>
              <a:t>S. </a:t>
            </a:r>
            <a:r>
              <a:rPr lang="en-US" sz="2800" dirty="0" err="1"/>
              <a:t>paratyphi</a:t>
            </a:r>
            <a:r>
              <a:rPr lang="en-US" sz="2800" dirty="0"/>
              <a:t> A, B,C</a:t>
            </a:r>
            <a:endParaRPr lang="en-IN" sz="2800" dirty="0"/>
          </a:p>
          <a:p>
            <a:pPr lvl="0">
              <a:defRPr/>
            </a:pPr>
            <a:r>
              <a:rPr lang="en-IN" sz="2800" i="1" dirty="0" smtClean="0"/>
              <a:t>S. </a:t>
            </a:r>
            <a:r>
              <a:rPr lang="en-IN" sz="2800" i="1" dirty="0" err="1"/>
              <a:t>t</a:t>
            </a:r>
            <a:r>
              <a:rPr lang="en-IN" sz="2800" i="1" dirty="0" err="1" smtClean="0"/>
              <a:t>yphi</a:t>
            </a:r>
            <a:r>
              <a:rPr lang="en-IN" sz="2800" i="1" dirty="0" smtClean="0"/>
              <a:t> </a:t>
            </a:r>
            <a:r>
              <a:rPr lang="en-IN" sz="2800" dirty="0" smtClean="0"/>
              <a:t>and </a:t>
            </a:r>
            <a:r>
              <a:rPr lang="en-IN" sz="2800" i="1" dirty="0" err="1" smtClean="0"/>
              <a:t>paratyphi</a:t>
            </a:r>
            <a:r>
              <a:rPr lang="en-IN" sz="2800" dirty="0" smtClean="0"/>
              <a:t> lives only in humans. </a:t>
            </a:r>
          </a:p>
          <a:p>
            <a:pPr lvl="0">
              <a:defRPr/>
            </a:pPr>
            <a:r>
              <a:rPr lang="en-IN" sz="2800" dirty="0" smtClean="0"/>
              <a:t>Persons with typhoid fever carry the bacteria in their bloodstream and intestinal tract. </a:t>
            </a:r>
          </a:p>
          <a:p>
            <a:pPr lvl="0">
              <a:defRPr/>
            </a:pPr>
            <a:r>
              <a:rPr lang="en-IN" sz="2800" dirty="0" smtClean="0"/>
              <a:t>Carriers recovering from typhoid fever shed </a:t>
            </a:r>
            <a:r>
              <a:rPr lang="en-IN" sz="2800" i="1" dirty="0" smtClean="0"/>
              <a:t>S.</a:t>
            </a:r>
            <a:r>
              <a:rPr lang="en-IN" sz="2800" dirty="0" smtClean="0"/>
              <a:t> </a:t>
            </a:r>
            <a:r>
              <a:rPr lang="en-IN" sz="2800" dirty="0" err="1" smtClean="0"/>
              <a:t>Typhi</a:t>
            </a:r>
            <a:r>
              <a:rPr lang="en-IN" sz="2800" dirty="0" smtClean="0"/>
              <a:t> in their </a:t>
            </a:r>
            <a:r>
              <a:rPr lang="en-IN" sz="2800" dirty="0" err="1" smtClean="0"/>
              <a:t>feces</a:t>
            </a:r>
            <a:r>
              <a:rPr lang="en-IN" sz="2800" dirty="0" smtClean="0"/>
              <a:t>.</a:t>
            </a:r>
            <a:r>
              <a:rPr lang="en-IN" sz="2800" dirty="0" smtClean="0">
                <a:solidFill>
                  <a:prstClr val="black"/>
                </a:solidFill>
              </a:rPr>
              <a:t> </a:t>
            </a:r>
          </a:p>
          <a:p>
            <a:pPr lvl="0">
              <a:defRPr/>
            </a:pPr>
            <a:r>
              <a:rPr lang="en-IN" sz="2800" dirty="0" smtClean="0">
                <a:solidFill>
                  <a:schemeClr val="tx1"/>
                </a:solidFill>
              </a:rPr>
              <a:t>It </a:t>
            </a:r>
            <a:r>
              <a:rPr lang="en-IN" sz="2800" dirty="0">
                <a:solidFill>
                  <a:schemeClr val="tx1"/>
                </a:solidFill>
              </a:rPr>
              <a:t>is transmitted through the ingestion of food or drink contaminated by  </a:t>
            </a:r>
            <a:r>
              <a:rPr lang="en-IN" sz="2800" dirty="0" smtClean="0">
                <a:solidFill>
                  <a:schemeClr val="tx1"/>
                </a:solidFill>
              </a:rPr>
              <a:t>infected </a:t>
            </a:r>
            <a:r>
              <a:rPr lang="en-IN" sz="2800" dirty="0">
                <a:solidFill>
                  <a:schemeClr val="tx1"/>
                </a:solidFill>
              </a:rPr>
              <a:t>people.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IN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MERS </a:t>
            </a:r>
            <a:r>
              <a:rPr lang="en-US" b="1" dirty="0" err="1" smtClean="0">
                <a:solidFill>
                  <a:srgbClr val="FFFF00"/>
                </a:solidFill>
              </a:rPr>
              <a:t>CoV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OUTBREAK</a:t>
            </a:r>
            <a:r>
              <a:rPr lang="en-US" dirty="0" smtClean="0"/>
              <a:t> : 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-2012 emerged  in Saudi Arabia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-2014 March -April increased dramatically  in Arabian Peninsula </a:t>
            </a:r>
            <a:r>
              <a:rPr lang="en-US" dirty="0" smtClean="0">
                <a:latin typeface="Calibri"/>
                <a:cs typeface="Calibri"/>
              </a:rPr>
              <a:t>→ </a:t>
            </a:r>
            <a:r>
              <a:rPr lang="en-US" dirty="0" smtClean="0"/>
              <a:t>declined sharply in ensuing months. </a:t>
            </a:r>
            <a:r>
              <a:rPr lang="en-US" dirty="0" smtClean="0">
                <a:latin typeface="Calibri"/>
                <a:cs typeface="Calibri"/>
              </a:rPr>
              <a:t>→ still detected cases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-2015 May -early July : in South Korea : large outbreak  (the index case was an individual who had traveled to the Arabian Peninsula 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-2015: large outbreak began in a hospital in Riyadh, Saudi Arabia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Last data: </a:t>
            </a:r>
          </a:p>
          <a:p>
            <a:r>
              <a:rPr lang="en-US" dirty="0" smtClean="0">
                <a:hlinkClick r:id="rId3"/>
              </a:rPr>
              <a:t>http://www.who.int/emergencies/mers-cov/en/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http://www.moh.gov.sa/en/CCC/PressReleases/Pages/Statistics-2016-02-12-001.aspx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Where Does the Virus Come From?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190550"/>
            <a:ext cx="9036496" cy="5642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Helvetica Light"/>
                <a:cs typeface="Helvetica Light"/>
                <a:sym typeface="Helvetica Light"/>
              </a:rPr>
              <a:t>Partial sequence found in bat in Saudi Arabia near location of human case</a:t>
            </a:r>
          </a:p>
          <a:p>
            <a:pPr marL="342900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Helvetica Light"/>
                <a:cs typeface="Helvetica Light"/>
                <a:sym typeface="Helvetica Light"/>
              </a:rPr>
              <a:t>Growing evidence that camels play an important role in transmission across the region                                                                                       </a:t>
            </a:r>
            <a:endParaRPr lang="en-US" sz="2000" dirty="0" smtClean="0">
              <a:ea typeface="Helvetica Light"/>
              <a:cs typeface="Helvetica Light"/>
              <a:sym typeface="Helvetica Light"/>
            </a:endParaRPr>
          </a:p>
          <a:p>
            <a:pPr marL="342900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Virus 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has been detected in dromedary camels </a:t>
            </a: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in: </a:t>
            </a:r>
          </a:p>
          <a:p>
            <a:pPr marL="800100" lvl="1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Qatar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, Saudi Arabia and </a:t>
            </a: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Egypt</a:t>
            </a:r>
          </a:p>
          <a:p>
            <a:pPr marL="342900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Antibodies 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have been found in camels in:  (? </a:t>
            </a:r>
            <a:r>
              <a:rPr lang="en-US" sz="2000" smtClean="0">
                <a:ea typeface="Helvetica Light"/>
                <a:cs typeface="Helvetica Light"/>
                <a:sym typeface="Helvetica Light"/>
              </a:rPr>
              <a:t>Cross 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reactivity !! </a:t>
            </a: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) </a:t>
            </a:r>
          </a:p>
          <a:p>
            <a:pPr marL="800100" lvl="1" indent="-3429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Jordan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, Tunisia, Ethiopia, Nigeria, Egypt, Saudi Arabia, Canary Islands, UAE</a:t>
            </a:r>
          </a:p>
          <a:p>
            <a:pPr marL="285750" indent="-28575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Helvetica Light"/>
                <a:cs typeface="Helvetica Light"/>
                <a:sym typeface="Helvetica Light"/>
              </a:rPr>
              <a:t>MERS-</a:t>
            </a:r>
            <a:r>
              <a:rPr lang="en-US" sz="2000" dirty="0" err="1">
                <a:ea typeface="Helvetica Light"/>
                <a:cs typeface="Helvetica Light"/>
                <a:sym typeface="Helvetica Light"/>
              </a:rPr>
              <a:t>CoV</a:t>
            </a:r>
            <a:r>
              <a:rPr lang="en-US" sz="2000" dirty="0">
                <a:ea typeface="Helvetica Light"/>
                <a:cs typeface="Helvetica Light"/>
                <a:sym typeface="Helvetica Light"/>
              </a:rPr>
              <a:t> likely widespread in camels throughout region</a:t>
            </a:r>
          </a:p>
          <a:p>
            <a:pPr marL="285750" indent="-28575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ea typeface="Helvetica Light"/>
                <a:cs typeface="Helvetica Light"/>
                <a:sym typeface="Helvetica Light"/>
              </a:rPr>
              <a:t>Transmission likely occurring from camel to </a:t>
            </a:r>
            <a:r>
              <a:rPr lang="en-US" sz="2000" dirty="0" smtClean="0">
                <a:ea typeface="Helvetica Light"/>
                <a:cs typeface="Helvetica Light"/>
                <a:sym typeface="Helvetica Light"/>
              </a:rPr>
              <a:t>human</a:t>
            </a:r>
          </a:p>
          <a:p>
            <a:pPr marL="266700" indent="-266700" defTabSz="314325">
              <a:spcBef>
                <a:spcPts val="22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Tx/>
              <a:buChar char="•"/>
            </a:pPr>
            <a:endParaRPr lang="en-US" sz="1400" dirty="0"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30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260648"/>
            <a:ext cx="8640960" cy="6336704"/>
          </a:xfrm>
        </p:spPr>
      </p:pic>
    </p:spTree>
    <p:extLst>
      <p:ext uri="{BB962C8B-B14F-4D97-AF65-F5344CB8AC3E}">
        <p14:creationId xmlns:p14="http://schemas.microsoft.com/office/powerpoint/2010/main" val="38407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MERS </a:t>
            </a:r>
            <a:r>
              <a:rPr lang="en-US" dirty="0" err="1" smtClean="0">
                <a:solidFill>
                  <a:srgbClr val="FFFF00"/>
                </a:solidFill>
              </a:rPr>
              <a:t>CoV</a:t>
            </a:r>
            <a:r>
              <a:rPr lang="en-US" dirty="0" smtClean="0">
                <a:solidFill>
                  <a:srgbClr val="FFFF00"/>
                </a:solidFill>
              </a:rPr>
              <a:t>: Diagnosis and Treatment</a:t>
            </a:r>
          </a:p>
        </p:txBody>
      </p:sp>
      <p:sp>
        <p:nvSpPr>
          <p:cNvPr id="122882" name="Rectangle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b="1" u="sng" dirty="0" smtClean="0"/>
              <a:t>DIAGNOSIS:</a:t>
            </a:r>
            <a:endParaRPr lang="en-US" sz="3100" b="1" dirty="0"/>
          </a:p>
          <a:p>
            <a:pPr marL="0" indent="0">
              <a:buNone/>
            </a:pPr>
            <a:r>
              <a:rPr lang="en-US" sz="3100" dirty="0"/>
              <a:t>Real-time reverse-transcriptase polymerase chain reaction (</a:t>
            </a:r>
            <a:r>
              <a:rPr lang="en-US" sz="3100" dirty="0" err="1"/>
              <a:t>rRT</a:t>
            </a:r>
            <a:r>
              <a:rPr lang="en-US" sz="3100" dirty="0"/>
              <a:t>-PCR) </a:t>
            </a:r>
            <a:r>
              <a:rPr lang="en-US" sz="3100" dirty="0" smtClean="0"/>
              <a:t>for </a:t>
            </a:r>
            <a:r>
              <a:rPr lang="en-US" sz="3100" dirty="0"/>
              <a:t>respiratory </a:t>
            </a:r>
            <a:r>
              <a:rPr lang="en-US" sz="3100" dirty="0" smtClean="0"/>
              <a:t>secretions</a:t>
            </a:r>
          </a:p>
          <a:p>
            <a:pPr marL="0" indent="0">
              <a:buNone/>
            </a:pPr>
            <a:r>
              <a:rPr lang="en-US" sz="3100" b="1" u="sng" dirty="0" smtClean="0"/>
              <a:t>EXPERIMENTAL TREATMENT:</a:t>
            </a:r>
            <a:endParaRPr lang="en-US" sz="3100" b="1" u="sng" dirty="0"/>
          </a:p>
          <a:p>
            <a:pPr>
              <a:lnSpc>
                <a:spcPct val="80000"/>
              </a:lnSpc>
            </a:pPr>
            <a:r>
              <a:rPr lang="en-US" sz="3100" dirty="0" smtClean="0"/>
              <a:t>Convalescent plasma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IVIG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IFN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Protease Inhibitors used In HIV infection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Ribavirin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Corticosteroids</a:t>
            </a:r>
          </a:p>
          <a:p>
            <a:pPr>
              <a:lnSpc>
                <a:spcPct val="80000"/>
              </a:lnSpc>
            </a:pPr>
            <a:r>
              <a:rPr lang="en-US" sz="3100" dirty="0" err="1" smtClean="0"/>
              <a:t>Nitazoxanide</a:t>
            </a:r>
            <a:endParaRPr lang="en-US" sz="3100" dirty="0" smtClean="0"/>
          </a:p>
          <a:p>
            <a:pPr>
              <a:lnSpc>
                <a:spcPct val="80000"/>
              </a:lnSpc>
            </a:pPr>
            <a:r>
              <a:rPr lang="en-US" sz="3100" dirty="0" err="1" smtClean="0"/>
              <a:t>Cyclosporin</a:t>
            </a:r>
            <a:r>
              <a:rPr lang="en-US" sz="3100" dirty="0" smtClean="0"/>
              <a:t> A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Combination therapy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4000" b="1" dirty="0" smtClean="0"/>
              <a:t>Treatment </a:t>
            </a:r>
            <a:r>
              <a:rPr lang="en-US" sz="4000" b="1" dirty="0"/>
              <a:t>i</a:t>
            </a:r>
            <a:r>
              <a:rPr lang="en-US" sz="4000" b="1" dirty="0" smtClean="0"/>
              <a:t>s mainly SUPPORTIVE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4000" b="1" dirty="0" smtClean="0"/>
              <a:t>No vaccine available</a:t>
            </a:r>
          </a:p>
        </p:txBody>
      </p:sp>
    </p:spTree>
    <p:extLst>
      <p:ext uri="{BB962C8B-B14F-4D97-AF65-F5344CB8AC3E}">
        <p14:creationId xmlns:p14="http://schemas.microsoft.com/office/powerpoint/2010/main" val="42078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Other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FFFF00"/>
                </a:solidFill>
              </a:rPr>
              <a:t>Endemic Diseases of Saudi Arabia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Malaria is endemic in Saudi Arabia</a:t>
            </a:r>
          </a:p>
          <a:p>
            <a:r>
              <a:rPr lang="en-US" sz="3600" dirty="0" smtClean="0"/>
              <a:t>Tuberculosis is endemic in Saudi Arabia</a:t>
            </a:r>
          </a:p>
          <a:p>
            <a:pPr marL="0" indent="0">
              <a:buNone/>
            </a:pPr>
            <a:r>
              <a:rPr lang="en-US" sz="3600" dirty="0" smtClean="0"/>
              <a:t>These are amongst the most important of the endemic diseases.</a:t>
            </a:r>
          </a:p>
          <a:p>
            <a:pPr marL="0" indent="0">
              <a:buNone/>
            </a:pPr>
            <a:r>
              <a:rPr lang="en-US" sz="3600" dirty="0" smtClean="0"/>
              <a:t>Malaria and Tuberculosis have been covered fully in previous lectures.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5938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3658418"/>
          </a:xfrm>
        </p:spPr>
        <p:txBody>
          <a:bodyPr>
            <a:normAutofit/>
          </a:bodyPr>
          <a:lstStyle/>
          <a:p>
            <a:r>
              <a:rPr lang="en-US" sz="11500" b="1" dirty="0" smtClean="0">
                <a:solidFill>
                  <a:srgbClr val="FFFF00"/>
                </a:solidFill>
              </a:rPr>
              <a:t>THANK YOU</a:t>
            </a:r>
            <a:endParaRPr lang="ar-SA" sz="115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48680"/>
            <a:ext cx="7793038" cy="144016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cs typeface="Courier New" pitchFamily="49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cs typeface="Courier New" pitchFamily="49" charset="0"/>
              </a:rPr>
            </a:br>
            <a:r>
              <a:rPr lang="en-US" sz="4000" dirty="0">
                <a:solidFill>
                  <a:srgbClr val="FFFF00"/>
                </a:solidFill>
                <a:cs typeface="Courier New" pitchFamily="49" charset="0"/>
              </a:rPr>
              <a:t/>
            </a:r>
            <a:br>
              <a:rPr lang="en-US" sz="4000" dirty="0">
                <a:solidFill>
                  <a:srgbClr val="FFFF00"/>
                </a:solidFill>
                <a:cs typeface="Courier New" pitchFamily="49" charset="0"/>
              </a:rPr>
            </a:br>
            <a:r>
              <a:rPr lang="en-US" sz="4000" dirty="0" smtClean="0">
                <a:solidFill>
                  <a:srgbClr val="FFFF00"/>
                </a:solidFill>
                <a:cs typeface="Courier New" pitchFamily="49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cs typeface="Courier New" pitchFamily="49" charset="0"/>
              </a:rPr>
            </a:br>
            <a:r>
              <a:rPr lang="en-US" sz="4000" b="1" dirty="0" smtClean="0">
                <a:solidFill>
                  <a:srgbClr val="FFFF00"/>
                </a:solidFill>
                <a:cs typeface="Courier New" pitchFamily="49" charset="0"/>
              </a:rPr>
              <a:t>Epidemiology</a:t>
            </a:r>
            <a:r>
              <a:rPr lang="en-US" sz="4000" b="1" dirty="0" smtClean="0">
                <a:solidFill>
                  <a:srgbClr val="FFFF00"/>
                </a:solidFill>
              </a:rPr>
              <a:t/>
            </a:r>
            <a:br>
              <a:rPr lang="en-US" sz="4000" b="1" dirty="0" smtClean="0">
                <a:solidFill>
                  <a:srgbClr val="FFFF00"/>
                </a:solidFill>
              </a:rPr>
            </a:b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2017713"/>
            <a:ext cx="9144000" cy="4840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pic>
        <p:nvPicPr>
          <p:cNvPr id="39940" name="Picture 5" descr="Fievre_typho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0" y="5562600"/>
            <a:ext cx="41148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algn="ctr"/>
            <a:r>
              <a:rPr lang="en-US" dirty="0">
                <a:solidFill>
                  <a:srgbClr val="ADD8E6"/>
                </a:solidFill>
              </a:rPr>
              <a:t>             ♦</a:t>
            </a:r>
            <a:r>
              <a:rPr lang="en-US" dirty="0">
                <a:solidFill>
                  <a:srgbClr val="0645AD"/>
                </a:solidFill>
              </a:rPr>
              <a:t>  </a:t>
            </a:r>
            <a:r>
              <a:rPr lang="en-US" dirty="0"/>
              <a:t>strongly endemic </a:t>
            </a:r>
          </a:p>
          <a:p>
            <a:pPr lvl="1" algn="ctr"/>
            <a:r>
              <a:rPr lang="en-US" dirty="0">
                <a:solidFill>
                  <a:srgbClr val="EC3B83"/>
                </a:solidFill>
              </a:rPr>
              <a:t>♦</a:t>
            </a:r>
            <a:r>
              <a:rPr lang="en-US" dirty="0">
                <a:solidFill>
                  <a:srgbClr val="0645AD"/>
                </a:solidFill>
              </a:rPr>
              <a:t>  </a:t>
            </a:r>
            <a:r>
              <a:rPr lang="en-US" dirty="0"/>
              <a:t>endemic </a:t>
            </a:r>
          </a:p>
          <a:p>
            <a:pPr lvl="1" algn="ctr"/>
            <a:r>
              <a:rPr lang="en-US" dirty="0">
                <a:solidFill>
                  <a:srgbClr val="C0C0C0"/>
                </a:solidFill>
              </a:rPr>
              <a:t>          ♦</a:t>
            </a:r>
            <a:r>
              <a:rPr lang="en-US" dirty="0">
                <a:solidFill>
                  <a:srgbClr val="0645AD"/>
                </a:solidFill>
              </a:rPr>
              <a:t>  </a:t>
            </a:r>
            <a:r>
              <a:rPr lang="en-US" dirty="0"/>
              <a:t>sporadic cases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i="1" dirty="0" smtClean="0">
                <a:solidFill>
                  <a:srgbClr val="FFFF00"/>
                </a:solidFill>
              </a:rPr>
              <a:t>Pathogenesis of Enteric fever</a:t>
            </a:r>
            <a:endParaRPr lang="en-IN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The organisms penetrate </a:t>
            </a:r>
            <a:r>
              <a:rPr lang="en-US" sz="2800" dirty="0" err="1" smtClean="0"/>
              <a:t>ileal</a:t>
            </a:r>
            <a:r>
              <a:rPr lang="en-US" sz="2800" dirty="0" smtClean="0"/>
              <a:t> mucosa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Reach mesenteric lymph nodes </a:t>
            </a:r>
            <a:r>
              <a:rPr lang="en-US" sz="2800" dirty="0"/>
              <a:t>-</a:t>
            </a:r>
            <a:r>
              <a:rPr lang="en-US" sz="2800" dirty="0" smtClean="0"/>
              <a:t> </a:t>
            </a:r>
            <a:r>
              <a:rPr lang="en-US" sz="2800" dirty="0"/>
              <a:t>m</a:t>
            </a:r>
            <a:r>
              <a:rPr lang="en-US" sz="2800" dirty="0" smtClean="0"/>
              <a:t>ultiply there.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Invade Blood stream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Infect Liver, Gall Bladder,, spleen, Kidney, Bone marrow.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-  After 7-10 days bacilli pass into blood  stream (secondary </a:t>
            </a:r>
            <a:r>
              <a:rPr lang="en-US" sz="2800" dirty="0" err="1" smtClean="0"/>
              <a:t>bactermia</a:t>
            </a:r>
            <a:r>
              <a:rPr lang="en-US" sz="2800" dirty="0" smtClean="0"/>
              <a:t> )</a:t>
            </a: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  <a:latin typeface="+mn-lt"/>
              </a:rPr>
              <a:t>Clinical features</a:t>
            </a:r>
            <a:endParaRPr lang="en-US" sz="4000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ts val="580"/>
              </a:spcBef>
              <a:buFont typeface="Arial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</a:rPr>
              <a:t>Develop 1- 3 weeks after exposure.</a:t>
            </a:r>
          </a:p>
          <a:p>
            <a:pPr marL="274320" lvl="0" indent="-274320">
              <a:spcBef>
                <a:spcPts val="580"/>
              </a:spcBef>
              <a:buFont typeface="Arial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</a:rPr>
              <a:t>May be mild or severe</a:t>
            </a:r>
            <a:r>
              <a:rPr lang="en-US" sz="2700" dirty="0" smtClean="0">
                <a:solidFill>
                  <a:schemeClr val="tx1"/>
                </a:solidFill>
              </a:rPr>
              <a:t>. Gradual onset</a:t>
            </a:r>
            <a:endParaRPr lang="en-US" sz="2700" dirty="0">
              <a:solidFill>
                <a:schemeClr val="tx1"/>
              </a:solidFill>
            </a:endParaRP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schemeClr val="tx1"/>
                </a:solidFill>
              </a:rPr>
              <a:t>                - </a:t>
            </a:r>
            <a:r>
              <a:rPr lang="en-US" sz="2700" dirty="0" smtClean="0">
                <a:solidFill>
                  <a:schemeClr val="tx1"/>
                </a:solidFill>
              </a:rPr>
              <a:t> intermittent fever</a:t>
            </a:r>
            <a:endParaRPr lang="en-US" sz="2700" dirty="0">
              <a:solidFill>
                <a:schemeClr val="tx1"/>
              </a:solidFill>
            </a:endParaRP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schemeClr val="tx1"/>
                </a:solidFill>
              </a:rPr>
              <a:t>                - </a:t>
            </a:r>
            <a:r>
              <a:rPr lang="en-US" sz="2700" dirty="0" smtClean="0">
                <a:solidFill>
                  <a:schemeClr val="tx1"/>
                </a:solidFill>
              </a:rPr>
              <a:t> malaise</a:t>
            </a:r>
            <a:r>
              <a:rPr lang="en-US" sz="2700" dirty="0">
                <a:solidFill>
                  <a:schemeClr val="tx1"/>
                </a:solidFill>
              </a:rPr>
              <a:t>, </a:t>
            </a:r>
            <a:r>
              <a:rPr lang="en-US" sz="2700" dirty="0" smtClean="0">
                <a:solidFill>
                  <a:schemeClr val="tx1"/>
                </a:solidFill>
              </a:rPr>
              <a:t>headache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                -  abdominal pain</a:t>
            </a: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                </a:t>
            </a:r>
            <a:r>
              <a:rPr lang="en-US" sz="2700" dirty="0">
                <a:solidFill>
                  <a:schemeClr val="tx1"/>
                </a:solidFill>
              </a:rPr>
              <a:t>- </a:t>
            </a:r>
            <a:r>
              <a:rPr lang="en-US" sz="2700" dirty="0" smtClean="0">
                <a:solidFill>
                  <a:schemeClr val="tx1"/>
                </a:solidFill>
              </a:rPr>
              <a:t> constipation </a:t>
            </a:r>
            <a:r>
              <a:rPr lang="en-US" sz="2700" dirty="0">
                <a:solidFill>
                  <a:schemeClr val="tx1"/>
                </a:solidFill>
              </a:rPr>
              <a:t>or </a:t>
            </a:r>
            <a:r>
              <a:rPr lang="en-US" sz="2700" dirty="0" err="1">
                <a:solidFill>
                  <a:schemeClr val="tx1"/>
                </a:solidFill>
              </a:rPr>
              <a:t>d</a:t>
            </a:r>
            <a:r>
              <a:rPr lang="en-US" sz="2700" dirty="0" err="1" smtClean="0">
                <a:solidFill>
                  <a:schemeClr val="tx1"/>
                </a:solidFill>
              </a:rPr>
              <a:t>iarrhoea</a:t>
            </a:r>
            <a:endParaRPr lang="en-US" sz="2700" dirty="0">
              <a:solidFill>
                <a:schemeClr val="tx1"/>
              </a:solidFill>
            </a:endParaRP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schemeClr val="tx1"/>
                </a:solidFill>
              </a:rPr>
              <a:t>                - </a:t>
            </a:r>
            <a:r>
              <a:rPr lang="en-US" sz="2700" dirty="0" smtClean="0">
                <a:solidFill>
                  <a:schemeClr val="tx1"/>
                </a:solidFill>
              </a:rPr>
              <a:t> rose-colored </a:t>
            </a:r>
            <a:r>
              <a:rPr lang="en-US" sz="2700" dirty="0">
                <a:solidFill>
                  <a:schemeClr val="tx1"/>
                </a:solidFill>
              </a:rPr>
              <a:t>spots on the </a:t>
            </a:r>
            <a:r>
              <a:rPr lang="en-US" sz="2700" dirty="0" smtClean="0">
                <a:solidFill>
                  <a:schemeClr val="tx1"/>
                </a:solidFill>
              </a:rPr>
              <a:t>chest </a:t>
            </a:r>
            <a:endParaRPr lang="en-US" sz="2700" dirty="0">
              <a:solidFill>
                <a:schemeClr val="tx1"/>
              </a:solidFill>
            </a:endParaRPr>
          </a:p>
          <a:p>
            <a:pPr marL="274320" lvl="0" indent="-274320">
              <a:spcBef>
                <a:spcPts val="580"/>
              </a:spcBef>
              <a:buNone/>
              <a:defRPr/>
            </a:pPr>
            <a:r>
              <a:rPr lang="en-US" sz="2700" dirty="0">
                <a:solidFill>
                  <a:schemeClr val="tx1"/>
                </a:solidFill>
              </a:rPr>
              <a:t>                - </a:t>
            </a:r>
            <a:r>
              <a:rPr lang="en-US" sz="2700" dirty="0" smtClean="0">
                <a:solidFill>
                  <a:schemeClr val="tx1"/>
                </a:solidFill>
              </a:rPr>
              <a:t> enlarged </a:t>
            </a:r>
            <a:r>
              <a:rPr lang="en-US" sz="2700" dirty="0">
                <a:solidFill>
                  <a:schemeClr val="tx1"/>
                </a:solidFill>
              </a:rPr>
              <a:t>spleen or liver.</a:t>
            </a:r>
          </a:p>
          <a:p>
            <a:pPr>
              <a:spcBef>
                <a:spcPts val="580"/>
              </a:spcBef>
              <a:defRPr/>
            </a:pPr>
            <a:r>
              <a:rPr lang="en-US" sz="2700" dirty="0" smtClean="0">
                <a:solidFill>
                  <a:schemeClr val="tx1"/>
                </a:solidFill>
              </a:rPr>
              <a:t>Healthy </a:t>
            </a:r>
            <a:r>
              <a:rPr lang="en-US" sz="2700" dirty="0">
                <a:solidFill>
                  <a:schemeClr val="tx1"/>
                </a:solidFill>
              </a:rPr>
              <a:t>carrier state may </a:t>
            </a:r>
            <a:r>
              <a:rPr lang="en-US" sz="2700" dirty="0" smtClean="0">
                <a:solidFill>
                  <a:schemeClr val="tx1"/>
                </a:solidFill>
              </a:rPr>
              <a:t>follow </a:t>
            </a:r>
            <a:r>
              <a:rPr lang="en-US" sz="2700" dirty="0">
                <a:solidFill>
                  <a:schemeClr val="tx1"/>
                </a:solidFill>
              </a:rPr>
              <a:t>acute illness.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i="1" dirty="0" smtClean="0">
                <a:solidFill>
                  <a:srgbClr val="FFFF00"/>
                </a:solidFill>
              </a:rPr>
              <a:t>Rash in Typhoid</a:t>
            </a:r>
            <a:endParaRPr lang="en-IN" sz="4000" i="1" dirty="0" smtClean="0">
              <a:solidFill>
                <a:srgbClr val="FFFF00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 </a:t>
            </a:r>
            <a:r>
              <a:rPr lang="en-US" sz="2800" dirty="0"/>
              <a:t>R</a:t>
            </a:r>
            <a:r>
              <a:rPr lang="en-US" sz="2800" dirty="0" smtClean="0"/>
              <a:t>ose spots: 2 -4 mm in diameter raised discrete irregular blanching pink maculae's found on the  chest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Appear in crops of up to a dozen at a time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Fade after 3 – 4 days </a:t>
            </a:r>
            <a:endParaRPr lang="en-IN" sz="2800" dirty="0" smtClean="0"/>
          </a:p>
        </p:txBody>
      </p:sp>
      <p:pic>
        <p:nvPicPr>
          <p:cNvPr id="23556" name="Picture 6" descr="22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85609" y="3477358"/>
            <a:ext cx="1163782" cy="77640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770</TotalTime>
  <Words>1906</Words>
  <Application>Microsoft Office PowerPoint</Application>
  <PresentationFormat>On-screen Show (4:3)</PresentationFormat>
  <Paragraphs>391</Paragraphs>
  <Slides>55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Arial</vt:lpstr>
      <vt:lpstr>Arial Black</vt:lpstr>
      <vt:lpstr>Calibri</vt:lpstr>
      <vt:lpstr>Courier New</vt:lpstr>
      <vt:lpstr>Helvetica Light</vt:lpstr>
      <vt:lpstr>Monotype Sorts</vt:lpstr>
      <vt:lpstr>Times New Roman</vt:lpstr>
      <vt:lpstr>Tw Cen MT</vt:lpstr>
      <vt:lpstr>Wingdings</vt:lpstr>
      <vt:lpstr>Wingdings 2</vt:lpstr>
      <vt:lpstr>Thatch</vt:lpstr>
      <vt:lpstr>Chart</vt:lpstr>
      <vt:lpstr>Endemic Infections in Saudi Arabia</vt:lpstr>
      <vt:lpstr>Objectives</vt:lpstr>
      <vt:lpstr>Introduction</vt:lpstr>
      <vt:lpstr>Some Definitions</vt:lpstr>
      <vt:lpstr>Typhoid fever </vt:lpstr>
      <vt:lpstr>   Epidemiology </vt:lpstr>
      <vt:lpstr> Pathogenesis of Enteric fever</vt:lpstr>
      <vt:lpstr>Clinical features</vt:lpstr>
      <vt:lpstr>Rash in Typhoid</vt:lpstr>
      <vt:lpstr>Complications</vt:lpstr>
      <vt:lpstr>Carriers </vt:lpstr>
      <vt:lpstr>Investigations </vt:lpstr>
      <vt:lpstr>Blood Cultures in Typhoid Fevers</vt:lpstr>
      <vt:lpstr> Differential Diagnosis</vt:lpstr>
      <vt:lpstr>Treatment</vt:lpstr>
      <vt:lpstr>Prevention and Control (WHO,2009) </vt:lpstr>
      <vt:lpstr>Brucellosis</vt:lpstr>
      <vt:lpstr>Transmission</vt:lpstr>
      <vt:lpstr>Pathogenesis</vt:lpstr>
      <vt:lpstr>Clinical Manifestations</vt:lpstr>
      <vt:lpstr>Clinical Manifestations</vt:lpstr>
      <vt:lpstr>Localised Brucellosis</vt:lpstr>
      <vt:lpstr>Differentials</vt:lpstr>
      <vt:lpstr>Investigations</vt:lpstr>
      <vt:lpstr>Treatment</vt:lpstr>
      <vt:lpstr>Relapse</vt:lpstr>
      <vt:lpstr>PowerPoint Presentation</vt:lpstr>
      <vt:lpstr>PowerPoint Presentation</vt:lpstr>
      <vt:lpstr>Gastroenteritis</vt:lpstr>
      <vt:lpstr>Gastroenteritis</vt:lpstr>
      <vt:lpstr>Viral hemorrhagic Fevers: Dengue</vt:lpstr>
      <vt:lpstr>Dengue Virus</vt:lpstr>
      <vt:lpstr>Aedes aegypti Mosquito</vt:lpstr>
      <vt:lpstr>Dengue Clinical Syndromes</vt:lpstr>
      <vt:lpstr>Clinical Characteristics of Dengue Fever</vt:lpstr>
      <vt:lpstr>Hemorrhagic Manifestations of Dengue</vt:lpstr>
      <vt:lpstr>Dangerous Signs in Dengue Hemorrhagic Fever</vt:lpstr>
      <vt:lpstr>Prevention</vt:lpstr>
      <vt:lpstr>Treatment</vt:lpstr>
      <vt:lpstr>Rift Valley Fever</vt:lpstr>
      <vt:lpstr>Rift Valley Fever</vt:lpstr>
      <vt:lpstr>Rift Valley Fever</vt:lpstr>
      <vt:lpstr>PowerPoint Presentation</vt:lpstr>
      <vt:lpstr>PowerPoint Presentation</vt:lpstr>
      <vt:lpstr>PowerPoint Presentation</vt:lpstr>
      <vt:lpstr>PowerPoint Presentation</vt:lpstr>
      <vt:lpstr>Types of Cutaneous Leishmaniasis</vt:lpstr>
      <vt:lpstr>MERS CoV</vt:lpstr>
      <vt:lpstr>PowerPoint Presentation</vt:lpstr>
      <vt:lpstr>MERS CoV</vt:lpstr>
      <vt:lpstr>Where Does the Virus Come From?</vt:lpstr>
      <vt:lpstr>PowerPoint Presentation</vt:lpstr>
      <vt:lpstr>MERS CoV: Diagnosis and Treatment</vt:lpstr>
      <vt:lpstr>Other Endemic Diseases of Saudi Arabia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orainey</dc:creator>
  <cp:lastModifiedBy>Windows User</cp:lastModifiedBy>
  <cp:revision>85</cp:revision>
  <dcterms:created xsi:type="dcterms:W3CDTF">2013-02-09T06:50:58Z</dcterms:created>
  <dcterms:modified xsi:type="dcterms:W3CDTF">2019-01-23T09:01:59Z</dcterms:modified>
</cp:coreProperties>
</file>