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7696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3200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3200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3200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962900" y="1524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39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153400" y="153126"/>
            <a:ext cx="792152" cy="129360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7464" y="263497"/>
            <a:ext cx="8069071" cy="1090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1" i="0">
                <a:solidFill>
                  <a:srgbClr val="3200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732932"/>
            <a:ext cx="8072119" cy="3980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15200" y="1066800"/>
            <a:ext cx="0" cy="4495800"/>
          </a:xfrm>
          <a:custGeom>
            <a:avLst/>
            <a:gdLst/>
            <a:ahLst/>
            <a:cxnLst/>
            <a:rect l="l" t="t" r="r" b="b"/>
            <a:pathLst>
              <a:path h="4495800">
                <a:moveTo>
                  <a:pt x="0" y="0"/>
                </a:moveTo>
                <a:lnTo>
                  <a:pt x="0" y="44957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92989" y="2992548"/>
            <a:ext cx="201930" cy="201295"/>
          </a:xfrm>
          <a:custGeom>
            <a:avLst/>
            <a:gdLst/>
            <a:ahLst/>
            <a:cxnLst/>
            <a:rect l="l" t="t" r="r" b="b"/>
            <a:pathLst>
              <a:path w="201929" h="201294">
                <a:moveTo>
                  <a:pt x="97553" y="0"/>
                </a:moveTo>
                <a:lnTo>
                  <a:pt x="56281" y="10280"/>
                </a:lnTo>
                <a:lnTo>
                  <a:pt x="23813" y="35638"/>
                </a:lnTo>
                <a:lnTo>
                  <a:pt x="4102" y="72113"/>
                </a:lnTo>
                <a:lnTo>
                  <a:pt x="0" y="100652"/>
                </a:lnTo>
                <a:lnTo>
                  <a:pt x="497" y="110726"/>
                </a:lnTo>
                <a:lnTo>
                  <a:pt x="12769" y="149365"/>
                </a:lnTo>
                <a:lnTo>
                  <a:pt x="39513" y="179475"/>
                </a:lnTo>
                <a:lnTo>
                  <a:pt x="78085" y="197549"/>
                </a:lnTo>
                <a:lnTo>
                  <a:pt x="109062" y="201181"/>
                </a:lnTo>
                <a:lnTo>
                  <a:pt x="122894" y="199078"/>
                </a:lnTo>
                <a:lnTo>
                  <a:pt x="159770" y="182132"/>
                </a:lnTo>
                <a:lnTo>
                  <a:pt x="186877" y="151548"/>
                </a:lnTo>
                <a:lnTo>
                  <a:pt x="200564" y="110307"/>
                </a:lnTo>
                <a:lnTo>
                  <a:pt x="201512" y="94706"/>
                </a:lnTo>
                <a:lnTo>
                  <a:pt x="199676" y="80586"/>
                </a:lnTo>
                <a:lnTo>
                  <a:pt x="183248" y="42881"/>
                </a:lnTo>
                <a:lnTo>
                  <a:pt x="153116" y="15095"/>
                </a:lnTo>
                <a:lnTo>
                  <a:pt x="112711" y="1002"/>
                </a:lnTo>
                <a:lnTo>
                  <a:pt x="97553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77215" y="2992545"/>
            <a:ext cx="201930" cy="201295"/>
          </a:xfrm>
          <a:custGeom>
            <a:avLst/>
            <a:gdLst/>
            <a:ahLst/>
            <a:cxnLst/>
            <a:rect l="l" t="t" r="r" b="b"/>
            <a:pathLst>
              <a:path w="201929" h="201294">
                <a:moveTo>
                  <a:pt x="97536" y="0"/>
                </a:moveTo>
                <a:lnTo>
                  <a:pt x="56297" y="10254"/>
                </a:lnTo>
                <a:lnTo>
                  <a:pt x="23830" y="35609"/>
                </a:lnTo>
                <a:lnTo>
                  <a:pt x="4107" y="72100"/>
                </a:lnTo>
                <a:lnTo>
                  <a:pt x="0" y="100656"/>
                </a:lnTo>
                <a:lnTo>
                  <a:pt x="483" y="110593"/>
                </a:lnTo>
                <a:lnTo>
                  <a:pt x="12716" y="149285"/>
                </a:lnTo>
                <a:lnTo>
                  <a:pt x="39432" y="179442"/>
                </a:lnTo>
                <a:lnTo>
                  <a:pt x="77959" y="197549"/>
                </a:lnTo>
                <a:lnTo>
                  <a:pt x="108886" y="201189"/>
                </a:lnTo>
                <a:lnTo>
                  <a:pt x="122748" y="199095"/>
                </a:lnTo>
                <a:lnTo>
                  <a:pt x="159668" y="182166"/>
                </a:lnTo>
                <a:lnTo>
                  <a:pt x="186773" y="151597"/>
                </a:lnTo>
                <a:lnTo>
                  <a:pt x="200448" y="110382"/>
                </a:lnTo>
                <a:lnTo>
                  <a:pt x="201396" y="94795"/>
                </a:lnTo>
                <a:lnTo>
                  <a:pt x="199574" y="80663"/>
                </a:lnTo>
                <a:lnTo>
                  <a:pt x="183196" y="42925"/>
                </a:lnTo>
                <a:lnTo>
                  <a:pt x="153102" y="15113"/>
                </a:lnTo>
                <a:lnTo>
                  <a:pt x="112703" y="1004"/>
                </a:lnTo>
                <a:lnTo>
                  <a:pt x="97536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61319" y="2992548"/>
            <a:ext cx="201930" cy="201295"/>
          </a:xfrm>
          <a:custGeom>
            <a:avLst/>
            <a:gdLst/>
            <a:ahLst/>
            <a:cxnLst/>
            <a:rect l="l" t="t" r="r" b="b"/>
            <a:pathLst>
              <a:path w="201929" h="201294">
                <a:moveTo>
                  <a:pt x="97551" y="0"/>
                </a:moveTo>
                <a:lnTo>
                  <a:pt x="56267" y="10280"/>
                </a:lnTo>
                <a:lnTo>
                  <a:pt x="23803" y="35638"/>
                </a:lnTo>
                <a:lnTo>
                  <a:pt x="4100" y="72113"/>
                </a:lnTo>
                <a:lnTo>
                  <a:pt x="0" y="100652"/>
                </a:lnTo>
                <a:lnTo>
                  <a:pt x="497" y="110727"/>
                </a:lnTo>
                <a:lnTo>
                  <a:pt x="12763" y="149365"/>
                </a:lnTo>
                <a:lnTo>
                  <a:pt x="39501" y="179475"/>
                </a:lnTo>
                <a:lnTo>
                  <a:pt x="78075" y="197549"/>
                </a:lnTo>
                <a:lnTo>
                  <a:pt x="109063" y="201181"/>
                </a:lnTo>
                <a:lnTo>
                  <a:pt x="122895" y="199078"/>
                </a:lnTo>
                <a:lnTo>
                  <a:pt x="159771" y="182132"/>
                </a:lnTo>
                <a:lnTo>
                  <a:pt x="186878" y="151548"/>
                </a:lnTo>
                <a:lnTo>
                  <a:pt x="200564" y="110306"/>
                </a:lnTo>
                <a:lnTo>
                  <a:pt x="201512" y="94705"/>
                </a:lnTo>
                <a:lnTo>
                  <a:pt x="199675" y="80584"/>
                </a:lnTo>
                <a:lnTo>
                  <a:pt x="183248" y="42880"/>
                </a:lnTo>
                <a:lnTo>
                  <a:pt x="153115" y="15095"/>
                </a:lnTo>
                <a:lnTo>
                  <a:pt x="112709" y="1002"/>
                </a:lnTo>
                <a:lnTo>
                  <a:pt x="97551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492989" y="3276656"/>
            <a:ext cx="201930" cy="201295"/>
          </a:xfrm>
          <a:custGeom>
            <a:avLst/>
            <a:gdLst/>
            <a:ahLst/>
            <a:cxnLst/>
            <a:rect l="l" t="t" r="r" b="b"/>
            <a:pathLst>
              <a:path w="201929" h="201295">
                <a:moveTo>
                  <a:pt x="97455" y="0"/>
                </a:moveTo>
                <a:lnTo>
                  <a:pt x="56220" y="10310"/>
                </a:lnTo>
                <a:lnTo>
                  <a:pt x="23787" y="35687"/>
                </a:lnTo>
                <a:lnTo>
                  <a:pt x="4098" y="72194"/>
                </a:lnTo>
                <a:lnTo>
                  <a:pt x="0" y="100771"/>
                </a:lnTo>
                <a:lnTo>
                  <a:pt x="489" y="110743"/>
                </a:lnTo>
                <a:lnTo>
                  <a:pt x="12742" y="149344"/>
                </a:lnTo>
                <a:lnTo>
                  <a:pt x="39491" y="179441"/>
                </a:lnTo>
                <a:lnTo>
                  <a:pt x="78088" y="197513"/>
                </a:lnTo>
                <a:lnTo>
                  <a:pt x="109094" y="201145"/>
                </a:lnTo>
                <a:lnTo>
                  <a:pt x="122922" y="199039"/>
                </a:lnTo>
                <a:lnTo>
                  <a:pt x="159786" y="182093"/>
                </a:lnTo>
                <a:lnTo>
                  <a:pt x="186880" y="151509"/>
                </a:lnTo>
                <a:lnTo>
                  <a:pt x="200556" y="110251"/>
                </a:lnTo>
                <a:lnTo>
                  <a:pt x="201502" y="94640"/>
                </a:lnTo>
                <a:lnTo>
                  <a:pt x="199645" y="80514"/>
                </a:lnTo>
                <a:lnTo>
                  <a:pt x="183182" y="42821"/>
                </a:lnTo>
                <a:lnTo>
                  <a:pt x="153037" y="15067"/>
                </a:lnTo>
                <a:lnTo>
                  <a:pt x="112620" y="1000"/>
                </a:lnTo>
                <a:lnTo>
                  <a:pt x="97455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77215" y="3276653"/>
            <a:ext cx="201930" cy="201295"/>
          </a:xfrm>
          <a:custGeom>
            <a:avLst/>
            <a:gdLst/>
            <a:ahLst/>
            <a:cxnLst/>
            <a:rect l="l" t="t" r="r" b="b"/>
            <a:pathLst>
              <a:path w="201929" h="201295">
                <a:moveTo>
                  <a:pt x="97438" y="0"/>
                </a:moveTo>
                <a:lnTo>
                  <a:pt x="56236" y="10283"/>
                </a:lnTo>
                <a:lnTo>
                  <a:pt x="23803" y="35658"/>
                </a:lnTo>
                <a:lnTo>
                  <a:pt x="4102" y="72181"/>
                </a:lnTo>
                <a:lnTo>
                  <a:pt x="0" y="100774"/>
                </a:lnTo>
                <a:lnTo>
                  <a:pt x="476" y="110610"/>
                </a:lnTo>
                <a:lnTo>
                  <a:pt x="12689" y="149265"/>
                </a:lnTo>
                <a:lnTo>
                  <a:pt x="39409" y="179408"/>
                </a:lnTo>
                <a:lnTo>
                  <a:pt x="77962" y="197513"/>
                </a:lnTo>
                <a:lnTo>
                  <a:pt x="108919" y="201153"/>
                </a:lnTo>
                <a:lnTo>
                  <a:pt x="122777" y="199056"/>
                </a:lnTo>
                <a:lnTo>
                  <a:pt x="159683" y="182127"/>
                </a:lnTo>
                <a:lnTo>
                  <a:pt x="186776" y="151558"/>
                </a:lnTo>
                <a:lnTo>
                  <a:pt x="200440" y="110326"/>
                </a:lnTo>
                <a:lnTo>
                  <a:pt x="201386" y="94728"/>
                </a:lnTo>
                <a:lnTo>
                  <a:pt x="199543" y="80592"/>
                </a:lnTo>
                <a:lnTo>
                  <a:pt x="183130" y="42866"/>
                </a:lnTo>
                <a:lnTo>
                  <a:pt x="153023" y="15085"/>
                </a:lnTo>
                <a:lnTo>
                  <a:pt x="112613" y="1001"/>
                </a:lnTo>
                <a:lnTo>
                  <a:pt x="97438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61319" y="3276656"/>
            <a:ext cx="201930" cy="201295"/>
          </a:xfrm>
          <a:custGeom>
            <a:avLst/>
            <a:gdLst/>
            <a:ahLst/>
            <a:cxnLst/>
            <a:rect l="l" t="t" r="r" b="b"/>
            <a:pathLst>
              <a:path w="201929" h="201295">
                <a:moveTo>
                  <a:pt x="97453" y="0"/>
                </a:moveTo>
                <a:lnTo>
                  <a:pt x="56207" y="10310"/>
                </a:lnTo>
                <a:lnTo>
                  <a:pt x="23777" y="35687"/>
                </a:lnTo>
                <a:lnTo>
                  <a:pt x="4095" y="72194"/>
                </a:lnTo>
                <a:lnTo>
                  <a:pt x="0" y="100771"/>
                </a:lnTo>
                <a:lnTo>
                  <a:pt x="489" y="110744"/>
                </a:lnTo>
                <a:lnTo>
                  <a:pt x="12736" y="149345"/>
                </a:lnTo>
                <a:lnTo>
                  <a:pt x="39478" y="179441"/>
                </a:lnTo>
                <a:lnTo>
                  <a:pt x="78078" y="197513"/>
                </a:lnTo>
                <a:lnTo>
                  <a:pt x="109095" y="201144"/>
                </a:lnTo>
                <a:lnTo>
                  <a:pt x="122923" y="199039"/>
                </a:lnTo>
                <a:lnTo>
                  <a:pt x="159786" y="182093"/>
                </a:lnTo>
                <a:lnTo>
                  <a:pt x="186881" y="151508"/>
                </a:lnTo>
                <a:lnTo>
                  <a:pt x="200556" y="110250"/>
                </a:lnTo>
                <a:lnTo>
                  <a:pt x="201502" y="94638"/>
                </a:lnTo>
                <a:lnTo>
                  <a:pt x="199644" y="80513"/>
                </a:lnTo>
                <a:lnTo>
                  <a:pt x="183181" y="42820"/>
                </a:lnTo>
                <a:lnTo>
                  <a:pt x="153036" y="15067"/>
                </a:lnTo>
                <a:lnTo>
                  <a:pt x="112618" y="1000"/>
                </a:lnTo>
                <a:lnTo>
                  <a:pt x="97453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45545" y="3276652"/>
            <a:ext cx="201930" cy="201295"/>
          </a:xfrm>
          <a:custGeom>
            <a:avLst/>
            <a:gdLst/>
            <a:ahLst/>
            <a:cxnLst/>
            <a:rect l="l" t="t" r="r" b="b"/>
            <a:pathLst>
              <a:path w="201929" h="201295">
                <a:moveTo>
                  <a:pt x="97432" y="0"/>
                </a:moveTo>
                <a:lnTo>
                  <a:pt x="56227" y="10277"/>
                </a:lnTo>
                <a:lnTo>
                  <a:pt x="23797" y="35651"/>
                </a:lnTo>
                <a:lnTo>
                  <a:pt x="4100" y="72178"/>
                </a:lnTo>
                <a:lnTo>
                  <a:pt x="0" y="100775"/>
                </a:lnTo>
                <a:lnTo>
                  <a:pt x="475" y="110612"/>
                </a:lnTo>
                <a:lnTo>
                  <a:pt x="12683" y="149266"/>
                </a:lnTo>
                <a:lnTo>
                  <a:pt x="39396" y="179409"/>
                </a:lnTo>
                <a:lnTo>
                  <a:pt x="77951" y="197513"/>
                </a:lnTo>
                <a:lnTo>
                  <a:pt x="108918" y="201152"/>
                </a:lnTo>
                <a:lnTo>
                  <a:pt x="122779" y="199052"/>
                </a:lnTo>
                <a:lnTo>
                  <a:pt x="159689" y="182118"/>
                </a:lnTo>
                <a:lnTo>
                  <a:pt x="186779" y="151549"/>
                </a:lnTo>
                <a:lnTo>
                  <a:pt x="200441" y="110322"/>
                </a:lnTo>
                <a:lnTo>
                  <a:pt x="201386" y="94725"/>
                </a:lnTo>
                <a:lnTo>
                  <a:pt x="199542" y="80589"/>
                </a:lnTo>
                <a:lnTo>
                  <a:pt x="183128" y="42865"/>
                </a:lnTo>
                <a:lnTo>
                  <a:pt x="153021" y="15085"/>
                </a:lnTo>
                <a:lnTo>
                  <a:pt x="112608" y="1002"/>
                </a:lnTo>
                <a:lnTo>
                  <a:pt x="97432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92989" y="3560879"/>
            <a:ext cx="201930" cy="201295"/>
          </a:xfrm>
          <a:custGeom>
            <a:avLst/>
            <a:gdLst/>
            <a:ahLst/>
            <a:cxnLst/>
            <a:rect l="l" t="t" r="r" b="b"/>
            <a:pathLst>
              <a:path w="201929" h="201295">
                <a:moveTo>
                  <a:pt x="97553" y="0"/>
                </a:moveTo>
                <a:lnTo>
                  <a:pt x="56281" y="10280"/>
                </a:lnTo>
                <a:lnTo>
                  <a:pt x="23813" y="35638"/>
                </a:lnTo>
                <a:lnTo>
                  <a:pt x="4102" y="72113"/>
                </a:lnTo>
                <a:lnTo>
                  <a:pt x="0" y="100652"/>
                </a:lnTo>
                <a:lnTo>
                  <a:pt x="493" y="110685"/>
                </a:lnTo>
                <a:lnTo>
                  <a:pt x="12754" y="149333"/>
                </a:lnTo>
                <a:lnTo>
                  <a:pt x="39494" y="179446"/>
                </a:lnTo>
                <a:lnTo>
                  <a:pt x="78064" y="197521"/>
                </a:lnTo>
                <a:lnTo>
                  <a:pt x="109038" y="201152"/>
                </a:lnTo>
                <a:lnTo>
                  <a:pt x="122873" y="199054"/>
                </a:lnTo>
                <a:lnTo>
                  <a:pt x="159759" y="182121"/>
                </a:lnTo>
                <a:lnTo>
                  <a:pt x="186873" y="151547"/>
                </a:lnTo>
                <a:lnTo>
                  <a:pt x="200564" y="110308"/>
                </a:lnTo>
                <a:lnTo>
                  <a:pt x="201512" y="94706"/>
                </a:lnTo>
                <a:lnTo>
                  <a:pt x="199676" y="80586"/>
                </a:lnTo>
                <a:lnTo>
                  <a:pt x="183248" y="42881"/>
                </a:lnTo>
                <a:lnTo>
                  <a:pt x="153116" y="15095"/>
                </a:lnTo>
                <a:lnTo>
                  <a:pt x="112711" y="1002"/>
                </a:lnTo>
                <a:lnTo>
                  <a:pt x="97553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77215" y="3560876"/>
            <a:ext cx="201930" cy="201295"/>
          </a:xfrm>
          <a:custGeom>
            <a:avLst/>
            <a:gdLst/>
            <a:ahLst/>
            <a:cxnLst/>
            <a:rect l="l" t="t" r="r" b="b"/>
            <a:pathLst>
              <a:path w="201929" h="201295">
                <a:moveTo>
                  <a:pt x="97536" y="0"/>
                </a:moveTo>
                <a:lnTo>
                  <a:pt x="56297" y="10254"/>
                </a:lnTo>
                <a:lnTo>
                  <a:pt x="23830" y="35609"/>
                </a:lnTo>
                <a:lnTo>
                  <a:pt x="4107" y="72100"/>
                </a:lnTo>
                <a:lnTo>
                  <a:pt x="0" y="100656"/>
                </a:lnTo>
                <a:lnTo>
                  <a:pt x="479" y="110552"/>
                </a:lnTo>
                <a:lnTo>
                  <a:pt x="12701" y="149253"/>
                </a:lnTo>
                <a:lnTo>
                  <a:pt x="39413" y="179413"/>
                </a:lnTo>
                <a:lnTo>
                  <a:pt x="77938" y="197520"/>
                </a:lnTo>
                <a:lnTo>
                  <a:pt x="108863" y="201161"/>
                </a:lnTo>
                <a:lnTo>
                  <a:pt x="122728" y="199070"/>
                </a:lnTo>
                <a:lnTo>
                  <a:pt x="159656" y="182154"/>
                </a:lnTo>
                <a:lnTo>
                  <a:pt x="186769" y="151596"/>
                </a:lnTo>
                <a:lnTo>
                  <a:pt x="200447" y="110383"/>
                </a:lnTo>
                <a:lnTo>
                  <a:pt x="201396" y="94795"/>
                </a:lnTo>
                <a:lnTo>
                  <a:pt x="199574" y="80663"/>
                </a:lnTo>
                <a:lnTo>
                  <a:pt x="183196" y="42925"/>
                </a:lnTo>
                <a:lnTo>
                  <a:pt x="153102" y="15113"/>
                </a:lnTo>
                <a:lnTo>
                  <a:pt x="112703" y="1004"/>
                </a:lnTo>
                <a:lnTo>
                  <a:pt x="97536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061319" y="3560879"/>
            <a:ext cx="201930" cy="201295"/>
          </a:xfrm>
          <a:custGeom>
            <a:avLst/>
            <a:gdLst/>
            <a:ahLst/>
            <a:cxnLst/>
            <a:rect l="l" t="t" r="r" b="b"/>
            <a:pathLst>
              <a:path w="201929" h="201295">
                <a:moveTo>
                  <a:pt x="97551" y="0"/>
                </a:moveTo>
                <a:lnTo>
                  <a:pt x="56267" y="10280"/>
                </a:lnTo>
                <a:lnTo>
                  <a:pt x="23803" y="35638"/>
                </a:lnTo>
                <a:lnTo>
                  <a:pt x="4100" y="72113"/>
                </a:lnTo>
                <a:lnTo>
                  <a:pt x="0" y="100652"/>
                </a:lnTo>
                <a:lnTo>
                  <a:pt x="493" y="110686"/>
                </a:lnTo>
                <a:lnTo>
                  <a:pt x="12748" y="149333"/>
                </a:lnTo>
                <a:lnTo>
                  <a:pt x="39482" y="179446"/>
                </a:lnTo>
                <a:lnTo>
                  <a:pt x="78054" y="197521"/>
                </a:lnTo>
                <a:lnTo>
                  <a:pt x="109039" y="201152"/>
                </a:lnTo>
                <a:lnTo>
                  <a:pt x="122874" y="199053"/>
                </a:lnTo>
                <a:lnTo>
                  <a:pt x="159759" y="182120"/>
                </a:lnTo>
                <a:lnTo>
                  <a:pt x="186873" y="151547"/>
                </a:lnTo>
                <a:lnTo>
                  <a:pt x="200563" y="110307"/>
                </a:lnTo>
                <a:lnTo>
                  <a:pt x="201512" y="94705"/>
                </a:lnTo>
                <a:lnTo>
                  <a:pt x="199675" y="80584"/>
                </a:lnTo>
                <a:lnTo>
                  <a:pt x="183248" y="42880"/>
                </a:lnTo>
                <a:lnTo>
                  <a:pt x="153115" y="15095"/>
                </a:lnTo>
                <a:lnTo>
                  <a:pt x="112709" y="1002"/>
                </a:lnTo>
                <a:lnTo>
                  <a:pt x="97551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45545" y="3560875"/>
            <a:ext cx="201930" cy="201295"/>
          </a:xfrm>
          <a:custGeom>
            <a:avLst/>
            <a:gdLst/>
            <a:ahLst/>
            <a:cxnLst/>
            <a:rect l="l" t="t" r="r" b="b"/>
            <a:pathLst>
              <a:path w="201929" h="201295">
                <a:moveTo>
                  <a:pt x="97530" y="0"/>
                </a:moveTo>
                <a:lnTo>
                  <a:pt x="56288" y="10247"/>
                </a:lnTo>
                <a:lnTo>
                  <a:pt x="23824" y="35602"/>
                </a:lnTo>
                <a:lnTo>
                  <a:pt x="4105" y="72097"/>
                </a:lnTo>
                <a:lnTo>
                  <a:pt x="0" y="100656"/>
                </a:lnTo>
                <a:lnTo>
                  <a:pt x="479" y="110554"/>
                </a:lnTo>
                <a:lnTo>
                  <a:pt x="12695" y="149254"/>
                </a:lnTo>
                <a:lnTo>
                  <a:pt x="39400" y="179414"/>
                </a:lnTo>
                <a:lnTo>
                  <a:pt x="77927" y="197520"/>
                </a:lnTo>
                <a:lnTo>
                  <a:pt x="108862" y="201160"/>
                </a:lnTo>
                <a:lnTo>
                  <a:pt x="122730" y="199066"/>
                </a:lnTo>
                <a:lnTo>
                  <a:pt x="159662" y="182146"/>
                </a:lnTo>
                <a:lnTo>
                  <a:pt x="186772" y="151588"/>
                </a:lnTo>
                <a:lnTo>
                  <a:pt x="200447" y="110379"/>
                </a:lnTo>
                <a:lnTo>
                  <a:pt x="201396" y="94791"/>
                </a:lnTo>
                <a:lnTo>
                  <a:pt x="199573" y="80660"/>
                </a:lnTo>
                <a:lnTo>
                  <a:pt x="183194" y="42924"/>
                </a:lnTo>
                <a:lnTo>
                  <a:pt x="153099" y="15113"/>
                </a:lnTo>
                <a:lnTo>
                  <a:pt x="112699" y="1004"/>
                </a:lnTo>
                <a:lnTo>
                  <a:pt x="97530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629650" y="3560878"/>
            <a:ext cx="201930" cy="201295"/>
          </a:xfrm>
          <a:custGeom>
            <a:avLst/>
            <a:gdLst/>
            <a:ahLst/>
            <a:cxnLst/>
            <a:rect l="l" t="t" r="r" b="b"/>
            <a:pathLst>
              <a:path w="201929" h="201295">
                <a:moveTo>
                  <a:pt x="97547" y="0"/>
                </a:moveTo>
                <a:lnTo>
                  <a:pt x="56271" y="10274"/>
                </a:lnTo>
                <a:lnTo>
                  <a:pt x="23807" y="35630"/>
                </a:lnTo>
                <a:lnTo>
                  <a:pt x="4101" y="72110"/>
                </a:lnTo>
                <a:lnTo>
                  <a:pt x="0" y="100653"/>
                </a:lnTo>
                <a:lnTo>
                  <a:pt x="492" y="110684"/>
                </a:lnTo>
                <a:lnTo>
                  <a:pt x="12747" y="149332"/>
                </a:lnTo>
                <a:lnTo>
                  <a:pt x="39480" y="179446"/>
                </a:lnTo>
                <a:lnTo>
                  <a:pt x="78050" y="197520"/>
                </a:lnTo>
                <a:lnTo>
                  <a:pt x="109033" y="201151"/>
                </a:lnTo>
                <a:lnTo>
                  <a:pt x="122866" y="199049"/>
                </a:lnTo>
                <a:lnTo>
                  <a:pt x="159751" y="182112"/>
                </a:lnTo>
                <a:lnTo>
                  <a:pt x="186869" y="151539"/>
                </a:lnTo>
                <a:lnTo>
                  <a:pt x="200563" y="110304"/>
                </a:lnTo>
                <a:lnTo>
                  <a:pt x="201512" y="94703"/>
                </a:lnTo>
                <a:lnTo>
                  <a:pt x="199674" y="80583"/>
                </a:lnTo>
                <a:lnTo>
                  <a:pt x="183238" y="42879"/>
                </a:lnTo>
                <a:lnTo>
                  <a:pt x="153099" y="15095"/>
                </a:lnTo>
                <a:lnTo>
                  <a:pt x="112699" y="1003"/>
                </a:lnTo>
                <a:lnTo>
                  <a:pt x="97547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492989" y="3843357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96837" y="0"/>
                </a:moveTo>
                <a:lnTo>
                  <a:pt x="55841" y="10585"/>
                </a:lnTo>
                <a:lnTo>
                  <a:pt x="23618" y="36206"/>
                </a:lnTo>
                <a:lnTo>
                  <a:pt x="4067" y="72885"/>
                </a:lnTo>
                <a:lnTo>
                  <a:pt x="0" y="101516"/>
                </a:lnTo>
                <a:lnTo>
                  <a:pt x="694" y="113479"/>
                </a:lnTo>
                <a:lnTo>
                  <a:pt x="13460" y="151679"/>
                </a:lnTo>
                <a:lnTo>
                  <a:pt x="40479" y="181369"/>
                </a:lnTo>
                <a:lnTo>
                  <a:pt x="79353" y="199123"/>
                </a:lnTo>
                <a:lnTo>
                  <a:pt x="110670" y="202635"/>
                </a:lnTo>
                <a:lnTo>
                  <a:pt x="124292" y="200329"/>
                </a:lnTo>
                <a:lnTo>
                  <a:pt x="160551" y="182910"/>
                </a:lnTo>
                <a:lnTo>
                  <a:pt x="187144" y="151911"/>
                </a:lnTo>
                <a:lnTo>
                  <a:pt x="200522" y="110119"/>
                </a:lnTo>
                <a:lnTo>
                  <a:pt x="201432" y="94271"/>
                </a:lnTo>
                <a:lnTo>
                  <a:pt x="199447" y="80209"/>
                </a:lnTo>
                <a:lnTo>
                  <a:pt x="182764" y="42666"/>
                </a:lnTo>
                <a:lnTo>
                  <a:pt x="152540" y="15008"/>
                </a:lnTo>
                <a:lnTo>
                  <a:pt x="112049" y="992"/>
                </a:lnTo>
                <a:lnTo>
                  <a:pt x="96837" y="0"/>
                </a:lnTo>
                <a:close/>
              </a:path>
            </a:pathLst>
          </a:custGeom>
          <a:solidFill>
            <a:srgbClr val="3200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77215" y="3843353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96821" y="0"/>
                </a:moveTo>
                <a:lnTo>
                  <a:pt x="55857" y="10559"/>
                </a:lnTo>
                <a:lnTo>
                  <a:pt x="23633" y="36178"/>
                </a:lnTo>
                <a:lnTo>
                  <a:pt x="4071" y="72872"/>
                </a:lnTo>
                <a:lnTo>
                  <a:pt x="0" y="101520"/>
                </a:lnTo>
                <a:lnTo>
                  <a:pt x="678" y="113351"/>
                </a:lnTo>
                <a:lnTo>
                  <a:pt x="13408" y="151603"/>
                </a:lnTo>
                <a:lnTo>
                  <a:pt x="40398" y="181339"/>
                </a:lnTo>
                <a:lnTo>
                  <a:pt x="79229" y="199125"/>
                </a:lnTo>
                <a:lnTo>
                  <a:pt x="110498" y="202645"/>
                </a:lnTo>
                <a:lnTo>
                  <a:pt x="124149" y="200347"/>
                </a:lnTo>
                <a:lnTo>
                  <a:pt x="160449" y="182945"/>
                </a:lnTo>
                <a:lnTo>
                  <a:pt x="187040" y="151961"/>
                </a:lnTo>
                <a:lnTo>
                  <a:pt x="200407" y="110194"/>
                </a:lnTo>
                <a:lnTo>
                  <a:pt x="201316" y="94360"/>
                </a:lnTo>
                <a:lnTo>
                  <a:pt x="199346" y="80287"/>
                </a:lnTo>
                <a:lnTo>
                  <a:pt x="182713" y="42711"/>
                </a:lnTo>
                <a:lnTo>
                  <a:pt x="152527" y="15026"/>
                </a:lnTo>
                <a:lnTo>
                  <a:pt x="112042" y="994"/>
                </a:lnTo>
                <a:lnTo>
                  <a:pt x="96821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061319" y="3843357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96835" y="0"/>
                </a:moveTo>
                <a:lnTo>
                  <a:pt x="55827" y="10585"/>
                </a:lnTo>
                <a:lnTo>
                  <a:pt x="23608" y="36206"/>
                </a:lnTo>
                <a:lnTo>
                  <a:pt x="4065" y="72885"/>
                </a:lnTo>
                <a:lnTo>
                  <a:pt x="0" y="101516"/>
                </a:lnTo>
                <a:lnTo>
                  <a:pt x="693" y="113480"/>
                </a:lnTo>
                <a:lnTo>
                  <a:pt x="13454" y="151679"/>
                </a:lnTo>
                <a:lnTo>
                  <a:pt x="40467" y="181370"/>
                </a:lnTo>
                <a:lnTo>
                  <a:pt x="79343" y="199123"/>
                </a:lnTo>
                <a:lnTo>
                  <a:pt x="110671" y="202635"/>
                </a:lnTo>
                <a:lnTo>
                  <a:pt x="124293" y="200328"/>
                </a:lnTo>
                <a:lnTo>
                  <a:pt x="160552" y="182909"/>
                </a:lnTo>
                <a:lnTo>
                  <a:pt x="187144" y="151910"/>
                </a:lnTo>
                <a:lnTo>
                  <a:pt x="200522" y="110117"/>
                </a:lnTo>
                <a:lnTo>
                  <a:pt x="201432" y="94270"/>
                </a:lnTo>
                <a:lnTo>
                  <a:pt x="199446" y="80208"/>
                </a:lnTo>
                <a:lnTo>
                  <a:pt x="182763" y="42665"/>
                </a:lnTo>
                <a:lnTo>
                  <a:pt x="152539" y="15008"/>
                </a:lnTo>
                <a:lnTo>
                  <a:pt x="112048" y="992"/>
                </a:lnTo>
                <a:lnTo>
                  <a:pt x="96835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45545" y="3843352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96815" y="0"/>
                </a:moveTo>
                <a:lnTo>
                  <a:pt x="55847" y="10552"/>
                </a:lnTo>
                <a:lnTo>
                  <a:pt x="23627" y="36171"/>
                </a:lnTo>
                <a:lnTo>
                  <a:pt x="4070" y="72869"/>
                </a:lnTo>
                <a:lnTo>
                  <a:pt x="0" y="101521"/>
                </a:lnTo>
                <a:lnTo>
                  <a:pt x="678" y="113354"/>
                </a:lnTo>
                <a:lnTo>
                  <a:pt x="13402" y="151604"/>
                </a:lnTo>
                <a:lnTo>
                  <a:pt x="40386" y="181340"/>
                </a:lnTo>
                <a:lnTo>
                  <a:pt x="79218" y="199125"/>
                </a:lnTo>
                <a:lnTo>
                  <a:pt x="110498" y="202644"/>
                </a:lnTo>
                <a:lnTo>
                  <a:pt x="124151" y="200343"/>
                </a:lnTo>
                <a:lnTo>
                  <a:pt x="160454" y="182936"/>
                </a:lnTo>
                <a:lnTo>
                  <a:pt x="187043" y="151953"/>
                </a:lnTo>
                <a:lnTo>
                  <a:pt x="200407" y="110189"/>
                </a:lnTo>
                <a:lnTo>
                  <a:pt x="201316" y="94357"/>
                </a:lnTo>
                <a:lnTo>
                  <a:pt x="199345" y="80284"/>
                </a:lnTo>
                <a:lnTo>
                  <a:pt x="182711" y="42710"/>
                </a:lnTo>
                <a:lnTo>
                  <a:pt x="152524" y="15026"/>
                </a:lnTo>
                <a:lnTo>
                  <a:pt x="112037" y="994"/>
                </a:lnTo>
                <a:lnTo>
                  <a:pt x="96815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92989" y="4127583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96837" y="0"/>
                </a:moveTo>
                <a:lnTo>
                  <a:pt x="55841" y="10562"/>
                </a:lnTo>
                <a:lnTo>
                  <a:pt x="23618" y="36153"/>
                </a:lnTo>
                <a:lnTo>
                  <a:pt x="4067" y="72838"/>
                </a:lnTo>
                <a:lnTo>
                  <a:pt x="0" y="101516"/>
                </a:lnTo>
                <a:lnTo>
                  <a:pt x="695" y="113489"/>
                </a:lnTo>
                <a:lnTo>
                  <a:pt x="13464" y="151685"/>
                </a:lnTo>
                <a:lnTo>
                  <a:pt x="40485" y="181372"/>
                </a:lnTo>
                <a:lnTo>
                  <a:pt x="79361" y="199123"/>
                </a:lnTo>
                <a:lnTo>
                  <a:pt x="110682" y="202634"/>
                </a:lnTo>
                <a:lnTo>
                  <a:pt x="124302" y="200326"/>
                </a:lnTo>
                <a:lnTo>
                  <a:pt x="160557" y="182905"/>
                </a:lnTo>
                <a:lnTo>
                  <a:pt x="187146" y="151903"/>
                </a:lnTo>
                <a:lnTo>
                  <a:pt x="200522" y="110106"/>
                </a:lnTo>
                <a:lnTo>
                  <a:pt x="201432" y="94256"/>
                </a:lnTo>
                <a:lnTo>
                  <a:pt x="199447" y="80171"/>
                </a:lnTo>
                <a:lnTo>
                  <a:pt x="182764" y="42609"/>
                </a:lnTo>
                <a:lnTo>
                  <a:pt x="152540" y="14978"/>
                </a:lnTo>
                <a:lnTo>
                  <a:pt x="112049" y="989"/>
                </a:lnTo>
                <a:lnTo>
                  <a:pt x="96837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777215" y="4127579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96821" y="0"/>
                </a:moveTo>
                <a:lnTo>
                  <a:pt x="55857" y="10536"/>
                </a:lnTo>
                <a:lnTo>
                  <a:pt x="23633" y="36125"/>
                </a:lnTo>
                <a:lnTo>
                  <a:pt x="4071" y="72825"/>
                </a:lnTo>
                <a:lnTo>
                  <a:pt x="0" y="101520"/>
                </a:lnTo>
                <a:lnTo>
                  <a:pt x="679" y="113361"/>
                </a:lnTo>
                <a:lnTo>
                  <a:pt x="13411" y="151609"/>
                </a:lnTo>
                <a:lnTo>
                  <a:pt x="40404" y="181342"/>
                </a:lnTo>
                <a:lnTo>
                  <a:pt x="79237" y="199125"/>
                </a:lnTo>
                <a:lnTo>
                  <a:pt x="110510" y="202645"/>
                </a:lnTo>
                <a:lnTo>
                  <a:pt x="124159" y="200345"/>
                </a:lnTo>
                <a:lnTo>
                  <a:pt x="160455" y="182940"/>
                </a:lnTo>
                <a:lnTo>
                  <a:pt x="187042" y="151953"/>
                </a:lnTo>
                <a:lnTo>
                  <a:pt x="200407" y="110182"/>
                </a:lnTo>
                <a:lnTo>
                  <a:pt x="201316" y="94345"/>
                </a:lnTo>
                <a:lnTo>
                  <a:pt x="199346" y="80248"/>
                </a:lnTo>
                <a:lnTo>
                  <a:pt x="182713" y="42654"/>
                </a:lnTo>
                <a:lnTo>
                  <a:pt x="152527" y="14996"/>
                </a:lnTo>
                <a:lnTo>
                  <a:pt x="112042" y="991"/>
                </a:lnTo>
                <a:lnTo>
                  <a:pt x="96821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061319" y="4127583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96835" y="0"/>
                </a:moveTo>
                <a:lnTo>
                  <a:pt x="55827" y="10562"/>
                </a:lnTo>
                <a:lnTo>
                  <a:pt x="23608" y="36153"/>
                </a:lnTo>
                <a:lnTo>
                  <a:pt x="4065" y="72838"/>
                </a:lnTo>
                <a:lnTo>
                  <a:pt x="0" y="101516"/>
                </a:lnTo>
                <a:lnTo>
                  <a:pt x="695" y="113490"/>
                </a:lnTo>
                <a:lnTo>
                  <a:pt x="13458" y="151685"/>
                </a:lnTo>
                <a:lnTo>
                  <a:pt x="40473" y="181372"/>
                </a:lnTo>
                <a:lnTo>
                  <a:pt x="79352" y="199123"/>
                </a:lnTo>
                <a:lnTo>
                  <a:pt x="110683" y="202634"/>
                </a:lnTo>
                <a:lnTo>
                  <a:pt x="124303" y="200326"/>
                </a:lnTo>
                <a:lnTo>
                  <a:pt x="160558" y="182904"/>
                </a:lnTo>
                <a:lnTo>
                  <a:pt x="187146" y="151902"/>
                </a:lnTo>
                <a:lnTo>
                  <a:pt x="200522" y="110104"/>
                </a:lnTo>
                <a:lnTo>
                  <a:pt x="201432" y="94255"/>
                </a:lnTo>
                <a:lnTo>
                  <a:pt x="199446" y="80169"/>
                </a:lnTo>
                <a:lnTo>
                  <a:pt x="182764" y="42608"/>
                </a:lnTo>
                <a:lnTo>
                  <a:pt x="152539" y="14977"/>
                </a:lnTo>
                <a:lnTo>
                  <a:pt x="112048" y="989"/>
                </a:lnTo>
                <a:lnTo>
                  <a:pt x="96835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345545" y="4127578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96815" y="0"/>
                </a:moveTo>
                <a:lnTo>
                  <a:pt x="55847" y="10529"/>
                </a:lnTo>
                <a:lnTo>
                  <a:pt x="23627" y="36118"/>
                </a:lnTo>
                <a:lnTo>
                  <a:pt x="4070" y="72822"/>
                </a:lnTo>
                <a:lnTo>
                  <a:pt x="0" y="101521"/>
                </a:lnTo>
                <a:lnTo>
                  <a:pt x="679" y="113363"/>
                </a:lnTo>
                <a:lnTo>
                  <a:pt x="13405" y="151610"/>
                </a:lnTo>
                <a:lnTo>
                  <a:pt x="40391" y="181343"/>
                </a:lnTo>
                <a:lnTo>
                  <a:pt x="79227" y="199125"/>
                </a:lnTo>
                <a:lnTo>
                  <a:pt x="110509" y="202643"/>
                </a:lnTo>
                <a:lnTo>
                  <a:pt x="124161" y="200341"/>
                </a:lnTo>
                <a:lnTo>
                  <a:pt x="160460" y="182931"/>
                </a:lnTo>
                <a:lnTo>
                  <a:pt x="187045" y="151945"/>
                </a:lnTo>
                <a:lnTo>
                  <a:pt x="200407" y="110177"/>
                </a:lnTo>
                <a:lnTo>
                  <a:pt x="201316" y="94342"/>
                </a:lnTo>
                <a:lnTo>
                  <a:pt x="199345" y="80246"/>
                </a:lnTo>
                <a:lnTo>
                  <a:pt x="182711" y="42653"/>
                </a:lnTo>
                <a:lnTo>
                  <a:pt x="152524" y="14996"/>
                </a:lnTo>
                <a:lnTo>
                  <a:pt x="112037" y="991"/>
                </a:lnTo>
                <a:lnTo>
                  <a:pt x="96815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629650" y="4127582"/>
            <a:ext cx="201930" cy="203200"/>
          </a:xfrm>
          <a:custGeom>
            <a:avLst/>
            <a:gdLst/>
            <a:ahLst/>
            <a:cxnLst/>
            <a:rect l="l" t="t" r="r" b="b"/>
            <a:pathLst>
              <a:path w="201929" h="203200">
                <a:moveTo>
                  <a:pt x="96831" y="0"/>
                </a:moveTo>
                <a:lnTo>
                  <a:pt x="55831" y="10555"/>
                </a:lnTo>
                <a:lnTo>
                  <a:pt x="23612" y="36146"/>
                </a:lnTo>
                <a:lnTo>
                  <a:pt x="4066" y="72835"/>
                </a:lnTo>
                <a:lnTo>
                  <a:pt x="0" y="101517"/>
                </a:lnTo>
                <a:lnTo>
                  <a:pt x="694" y="113487"/>
                </a:lnTo>
                <a:lnTo>
                  <a:pt x="13457" y="151684"/>
                </a:lnTo>
                <a:lnTo>
                  <a:pt x="40470" y="181372"/>
                </a:lnTo>
                <a:lnTo>
                  <a:pt x="79347" y="199123"/>
                </a:lnTo>
                <a:lnTo>
                  <a:pt x="110676" y="202633"/>
                </a:lnTo>
                <a:lnTo>
                  <a:pt x="124295" y="200322"/>
                </a:lnTo>
                <a:lnTo>
                  <a:pt x="160549" y="182896"/>
                </a:lnTo>
                <a:lnTo>
                  <a:pt x="187142" y="151895"/>
                </a:lnTo>
                <a:lnTo>
                  <a:pt x="200521" y="110101"/>
                </a:lnTo>
                <a:lnTo>
                  <a:pt x="201431" y="94253"/>
                </a:lnTo>
                <a:lnTo>
                  <a:pt x="199444" y="80168"/>
                </a:lnTo>
                <a:lnTo>
                  <a:pt x="182754" y="42608"/>
                </a:lnTo>
                <a:lnTo>
                  <a:pt x="152523" y="14977"/>
                </a:lnTo>
                <a:lnTo>
                  <a:pt x="112038" y="989"/>
                </a:lnTo>
                <a:lnTo>
                  <a:pt x="96831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492989" y="4411783"/>
            <a:ext cx="201930" cy="201295"/>
          </a:xfrm>
          <a:custGeom>
            <a:avLst/>
            <a:gdLst/>
            <a:ahLst/>
            <a:cxnLst/>
            <a:rect l="l" t="t" r="r" b="b"/>
            <a:pathLst>
              <a:path w="201929" h="201295">
                <a:moveTo>
                  <a:pt x="97555" y="0"/>
                </a:moveTo>
                <a:lnTo>
                  <a:pt x="56282" y="10279"/>
                </a:lnTo>
                <a:lnTo>
                  <a:pt x="23814" y="35635"/>
                </a:lnTo>
                <a:lnTo>
                  <a:pt x="4103" y="72110"/>
                </a:lnTo>
                <a:lnTo>
                  <a:pt x="0" y="100649"/>
                </a:lnTo>
                <a:lnTo>
                  <a:pt x="495" y="110705"/>
                </a:lnTo>
                <a:lnTo>
                  <a:pt x="12761" y="149351"/>
                </a:lnTo>
                <a:lnTo>
                  <a:pt x="39504" y="179462"/>
                </a:lnTo>
                <a:lnTo>
                  <a:pt x="78074" y="197536"/>
                </a:lnTo>
                <a:lnTo>
                  <a:pt x="109049" y="201167"/>
                </a:lnTo>
                <a:lnTo>
                  <a:pt x="122882" y="199066"/>
                </a:lnTo>
                <a:lnTo>
                  <a:pt x="159764" y="182129"/>
                </a:lnTo>
                <a:lnTo>
                  <a:pt x="186875" y="151551"/>
                </a:lnTo>
                <a:lnTo>
                  <a:pt x="200564" y="110310"/>
                </a:lnTo>
                <a:lnTo>
                  <a:pt x="201513" y="94708"/>
                </a:lnTo>
                <a:lnTo>
                  <a:pt x="199676" y="80586"/>
                </a:lnTo>
                <a:lnTo>
                  <a:pt x="183250" y="42881"/>
                </a:lnTo>
                <a:lnTo>
                  <a:pt x="153117" y="15095"/>
                </a:lnTo>
                <a:lnTo>
                  <a:pt x="112713" y="1002"/>
                </a:lnTo>
                <a:lnTo>
                  <a:pt x="97555" y="0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77215" y="4411779"/>
            <a:ext cx="201930" cy="201295"/>
          </a:xfrm>
          <a:custGeom>
            <a:avLst/>
            <a:gdLst/>
            <a:ahLst/>
            <a:cxnLst/>
            <a:rect l="l" t="t" r="r" b="b"/>
            <a:pathLst>
              <a:path w="201929" h="201295">
                <a:moveTo>
                  <a:pt x="97539" y="0"/>
                </a:moveTo>
                <a:lnTo>
                  <a:pt x="56299" y="10252"/>
                </a:lnTo>
                <a:lnTo>
                  <a:pt x="23830" y="35606"/>
                </a:lnTo>
                <a:lnTo>
                  <a:pt x="4107" y="72097"/>
                </a:lnTo>
                <a:lnTo>
                  <a:pt x="0" y="100653"/>
                </a:lnTo>
                <a:lnTo>
                  <a:pt x="482" y="110572"/>
                </a:lnTo>
                <a:lnTo>
                  <a:pt x="12709" y="149272"/>
                </a:lnTo>
                <a:lnTo>
                  <a:pt x="39422" y="179430"/>
                </a:lnTo>
                <a:lnTo>
                  <a:pt x="77948" y="197535"/>
                </a:lnTo>
                <a:lnTo>
                  <a:pt x="108874" y="201175"/>
                </a:lnTo>
                <a:lnTo>
                  <a:pt x="122737" y="199083"/>
                </a:lnTo>
                <a:lnTo>
                  <a:pt x="159661" y="182163"/>
                </a:lnTo>
                <a:lnTo>
                  <a:pt x="186771" y="151600"/>
                </a:lnTo>
                <a:lnTo>
                  <a:pt x="200448" y="110385"/>
                </a:lnTo>
                <a:lnTo>
                  <a:pt x="201396" y="94796"/>
                </a:lnTo>
                <a:lnTo>
                  <a:pt x="199575" y="80664"/>
                </a:lnTo>
                <a:lnTo>
                  <a:pt x="183197" y="42926"/>
                </a:lnTo>
                <a:lnTo>
                  <a:pt x="153104" y="15113"/>
                </a:lnTo>
                <a:lnTo>
                  <a:pt x="112706" y="1004"/>
                </a:lnTo>
                <a:lnTo>
                  <a:pt x="97539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061319" y="4411783"/>
            <a:ext cx="201930" cy="201295"/>
          </a:xfrm>
          <a:custGeom>
            <a:avLst/>
            <a:gdLst/>
            <a:ahLst/>
            <a:cxnLst/>
            <a:rect l="l" t="t" r="r" b="b"/>
            <a:pathLst>
              <a:path w="201929" h="201295">
                <a:moveTo>
                  <a:pt x="97554" y="0"/>
                </a:moveTo>
                <a:lnTo>
                  <a:pt x="56269" y="10279"/>
                </a:lnTo>
                <a:lnTo>
                  <a:pt x="23804" y="35635"/>
                </a:lnTo>
                <a:lnTo>
                  <a:pt x="4100" y="72110"/>
                </a:lnTo>
                <a:lnTo>
                  <a:pt x="0" y="100649"/>
                </a:lnTo>
                <a:lnTo>
                  <a:pt x="495" y="110706"/>
                </a:lnTo>
                <a:lnTo>
                  <a:pt x="12756" y="149352"/>
                </a:lnTo>
                <a:lnTo>
                  <a:pt x="39492" y="179463"/>
                </a:lnTo>
                <a:lnTo>
                  <a:pt x="78064" y="197536"/>
                </a:lnTo>
                <a:lnTo>
                  <a:pt x="109050" y="201167"/>
                </a:lnTo>
                <a:lnTo>
                  <a:pt x="122883" y="199066"/>
                </a:lnTo>
                <a:lnTo>
                  <a:pt x="159765" y="182128"/>
                </a:lnTo>
                <a:lnTo>
                  <a:pt x="186875" y="151551"/>
                </a:lnTo>
                <a:lnTo>
                  <a:pt x="200564" y="110309"/>
                </a:lnTo>
                <a:lnTo>
                  <a:pt x="201513" y="94706"/>
                </a:lnTo>
                <a:lnTo>
                  <a:pt x="199676" y="80585"/>
                </a:lnTo>
                <a:lnTo>
                  <a:pt x="183249" y="42880"/>
                </a:lnTo>
                <a:lnTo>
                  <a:pt x="153117" y="15095"/>
                </a:lnTo>
                <a:lnTo>
                  <a:pt x="112711" y="1002"/>
                </a:lnTo>
                <a:lnTo>
                  <a:pt x="97554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345545" y="4411779"/>
            <a:ext cx="201930" cy="201295"/>
          </a:xfrm>
          <a:custGeom>
            <a:avLst/>
            <a:gdLst/>
            <a:ahLst/>
            <a:cxnLst/>
            <a:rect l="l" t="t" r="r" b="b"/>
            <a:pathLst>
              <a:path w="201929" h="201295">
                <a:moveTo>
                  <a:pt x="97533" y="0"/>
                </a:moveTo>
                <a:lnTo>
                  <a:pt x="56289" y="10246"/>
                </a:lnTo>
                <a:lnTo>
                  <a:pt x="23824" y="35599"/>
                </a:lnTo>
                <a:lnTo>
                  <a:pt x="4105" y="72093"/>
                </a:lnTo>
                <a:lnTo>
                  <a:pt x="0" y="100653"/>
                </a:lnTo>
                <a:lnTo>
                  <a:pt x="481" y="110574"/>
                </a:lnTo>
                <a:lnTo>
                  <a:pt x="12703" y="149273"/>
                </a:lnTo>
                <a:lnTo>
                  <a:pt x="39410" y="179431"/>
                </a:lnTo>
                <a:lnTo>
                  <a:pt x="77937" y="197535"/>
                </a:lnTo>
                <a:lnTo>
                  <a:pt x="108873" y="201174"/>
                </a:lnTo>
                <a:lnTo>
                  <a:pt x="122740" y="199079"/>
                </a:lnTo>
                <a:lnTo>
                  <a:pt x="159667" y="182154"/>
                </a:lnTo>
                <a:lnTo>
                  <a:pt x="186774" y="151592"/>
                </a:lnTo>
                <a:lnTo>
                  <a:pt x="200448" y="110380"/>
                </a:lnTo>
                <a:lnTo>
                  <a:pt x="201396" y="94793"/>
                </a:lnTo>
                <a:lnTo>
                  <a:pt x="199574" y="80661"/>
                </a:lnTo>
                <a:lnTo>
                  <a:pt x="183196" y="42924"/>
                </a:lnTo>
                <a:lnTo>
                  <a:pt x="153101" y="15113"/>
                </a:lnTo>
                <a:lnTo>
                  <a:pt x="112701" y="1004"/>
                </a:lnTo>
                <a:lnTo>
                  <a:pt x="97533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492989" y="4695881"/>
            <a:ext cx="201930" cy="201295"/>
          </a:xfrm>
          <a:custGeom>
            <a:avLst/>
            <a:gdLst/>
            <a:ahLst/>
            <a:cxnLst/>
            <a:rect l="l" t="t" r="r" b="b"/>
            <a:pathLst>
              <a:path w="201929" h="201295">
                <a:moveTo>
                  <a:pt x="97450" y="0"/>
                </a:moveTo>
                <a:lnTo>
                  <a:pt x="56217" y="10313"/>
                </a:lnTo>
                <a:lnTo>
                  <a:pt x="23785" y="35693"/>
                </a:lnTo>
                <a:lnTo>
                  <a:pt x="4097" y="72201"/>
                </a:lnTo>
                <a:lnTo>
                  <a:pt x="0" y="100777"/>
                </a:lnTo>
                <a:lnTo>
                  <a:pt x="491" y="110767"/>
                </a:lnTo>
                <a:lnTo>
                  <a:pt x="12748" y="149363"/>
                </a:lnTo>
                <a:lnTo>
                  <a:pt x="39500" y="179457"/>
                </a:lnTo>
                <a:lnTo>
                  <a:pt x="78099" y="197528"/>
                </a:lnTo>
                <a:lnTo>
                  <a:pt x="109108" y="201158"/>
                </a:lnTo>
                <a:lnTo>
                  <a:pt x="122934" y="199051"/>
                </a:lnTo>
                <a:lnTo>
                  <a:pt x="159792" y="182100"/>
                </a:lnTo>
                <a:lnTo>
                  <a:pt x="186883" y="151511"/>
                </a:lnTo>
                <a:lnTo>
                  <a:pt x="200556" y="110250"/>
                </a:lnTo>
                <a:lnTo>
                  <a:pt x="201502" y="94637"/>
                </a:lnTo>
                <a:lnTo>
                  <a:pt x="199643" y="80513"/>
                </a:lnTo>
                <a:lnTo>
                  <a:pt x="183179" y="42822"/>
                </a:lnTo>
                <a:lnTo>
                  <a:pt x="153033" y="15068"/>
                </a:lnTo>
                <a:lnTo>
                  <a:pt x="112615" y="1000"/>
                </a:lnTo>
                <a:lnTo>
                  <a:pt x="97450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777215" y="4695878"/>
            <a:ext cx="201930" cy="201295"/>
          </a:xfrm>
          <a:custGeom>
            <a:avLst/>
            <a:gdLst/>
            <a:ahLst/>
            <a:cxnLst/>
            <a:rect l="l" t="t" r="r" b="b"/>
            <a:pathLst>
              <a:path w="201929" h="201295">
                <a:moveTo>
                  <a:pt x="97433" y="0"/>
                </a:moveTo>
                <a:lnTo>
                  <a:pt x="56233" y="10286"/>
                </a:lnTo>
                <a:lnTo>
                  <a:pt x="23801" y="35665"/>
                </a:lnTo>
                <a:lnTo>
                  <a:pt x="4101" y="72188"/>
                </a:lnTo>
                <a:lnTo>
                  <a:pt x="0" y="100780"/>
                </a:lnTo>
                <a:lnTo>
                  <a:pt x="477" y="110634"/>
                </a:lnTo>
                <a:lnTo>
                  <a:pt x="12695" y="149283"/>
                </a:lnTo>
                <a:lnTo>
                  <a:pt x="39418" y="179424"/>
                </a:lnTo>
                <a:lnTo>
                  <a:pt x="77974" y="197528"/>
                </a:lnTo>
                <a:lnTo>
                  <a:pt x="108933" y="201167"/>
                </a:lnTo>
                <a:lnTo>
                  <a:pt x="122789" y="199068"/>
                </a:lnTo>
                <a:lnTo>
                  <a:pt x="159690" y="182133"/>
                </a:lnTo>
                <a:lnTo>
                  <a:pt x="186779" y="151560"/>
                </a:lnTo>
                <a:lnTo>
                  <a:pt x="200440" y="110325"/>
                </a:lnTo>
                <a:lnTo>
                  <a:pt x="201385" y="94726"/>
                </a:lnTo>
                <a:lnTo>
                  <a:pt x="199542" y="80591"/>
                </a:lnTo>
                <a:lnTo>
                  <a:pt x="183126" y="42867"/>
                </a:lnTo>
                <a:lnTo>
                  <a:pt x="153019" y="15086"/>
                </a:lnTo>
                <a:lnTo>
                  <a:pt x="112608" y="1001"/>
                </a:lnTo>
                <a:lnTo>
                  <a:pt x="97433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061319" y="4695881"/>
            <a:ext cx="201930" cy="201295"/>
          </a:xfrm>
          <a:custGeom>
            <a:avLst/>
            <a:gdLst/>
            <a:ahLst/>
            <a:cxnLst/>
            <a:rect l="l" t="t" r="r" b="b"/>
            <a:pathLst>
              <a:path w="201929" h="201295">
                <a:moveTo>
                  <a:pt x="97448" y="0"/>
                </a:moveTo>
                <a:lnTo>
                  <a:pt x="56204" y="10313"/>
                </a:lnTo>
                <a:lnTo>
                  <a:pt x="23775" y="35693"/>
                </a:lnTo>
                <a:lnTo>
                  <a:pt x="4095" y="72201"/>
                </a:lnTo>
                <a:lnTo>
                  <a:pt x="0" y="100777"/>
                </a:lnTo>
                <a:lnTo>
                  <a:pt x="491" y="110768"/>
                </a:lnTo>
                <a:lnTo>
                  <a:pt x="12742" y="149363"/>
                </a:lnTo>
                <a:lnTo>
                  <a:pt x="39487" y="179457"/>
                </a:lnTo>
                <a:lnTo>
                  <a:pt x="78089" y="197528"/>
                </a:lnTo>
                <a:lnTo>
                  <a:pt x="109109" y="201158"/>
                </a:lnTo>
                <a:lnTo>
                  <a:pt x="122935" y="199051"/>
                </a:lnTo>
                <a:lnTo>
                  <a:pt x="159793" y="182099"/>
                </a:lnTo>
                <a:lnTo>
                  <a:pt x="186883" y="151510"/>
                </a:lnTo>
                <a:lnTo>
                  <a:pt x="200556" y="110249"/>
                </a:lnTo>
                <a:lnTo>
                  <a:pt x="201502" y="94636"/>
                </a:lnTo>
                <a:lnTo>
                  <a:pt x="199643" y="80512"/>
                </a:lnTo>
                <a:lnTo>
                  <a:pt x="183178" y="42821"/>
                </a:lnTo>
                <a:lnTo>
                  <a:pt x="153032" y="15068"/>
                </a:lnTo>
                <a:lnTo>
                  <a:pt x="112614" y="1000"/>
                </a:lnTo>
                <a:lnTo>
                  <a:pt x="97448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345545" y="4695877"/>
            <a:ext cx="201930" cy="201295"/>
          </a:xfrm>
          <a:custGeom>
            <a:avLst/>
            <a:gdLst/>
            <a:ahLst/>
            <a:cxnLst/>
            <a:rect l="l" t="t" r="r" b="b"/>
            <a:pathLst>
              <a:path w="201929" h="201295">
                <a:moveTo>
                  <a:pt x="97427" y="0"/>
                </a:moveTo>
                <a:lnTo>
                  <a:pt x="56224" y="10280"/>
                </a:lnTo>
                <a:lnTo>
                  <a:pt x="23795" y="35657"/>
                </a:lnTo>
                <a:lnTo>
                  <a:pt x="4100" y="72185"/>
                </a:lnTo>
                <a:lnTo>
                  <a:pt x="0" y="100781"/>
                </a:lnTo>
                <a:lnTo>
                  <a:pt x="477" y="110636"/>
                </a:lnTo>
                <a:lnTo>
                  <a:pt x="12689" y="149285"/>
                </a:lnTo>
                <a:lnTo>
                  <a:pt x="39405" y="179425"/>
                </a:lnTo>
                <a:lnTo>
                  <a:pt x="77963" y="197528"/>
                </a:lnTo>
                <a:lnTo>
                  <a:pt x="108932" y="201166"/>
                </a:lnTo>
                <a:lnTo>
                  <a:pt x="122791" y="199064"/>
                </a:lnTo>
                <a:lnTo>
                  <a:pt x="159695" y="182125"/>
                </a:lnTo>
                <a:lnTo>
                  <a:pt x="186782" y="151551"/>
                </a:lnTo>
                <a:lnTo>
                  <a:pt x="200440" y="110320"/>
                </a:lnTo>
                <a:lnTo>
                  <a:pt x="201385" y="94722"/>
                </a:lnTo>
                <a:lnTo>
                  <a:pt x="199541" y="80588"/>
                </a:lnTo>
                <a:lnTo>
                  <a:pt x="183125" y="42866"/>
                </a:lnTo>
                <a:lnTo>
                  <a:pt x="153017" y="15085"/>
                </a:lnTo>
                <a:lnTo>
                  <a:pt x="112603" y="1002"/>
                </a:lnTo>
                <a:lnTo>
                  <a:pt x="97427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777215" y="4980101"/>
            <a:ext cx="201930" cy="201295"/>
          </a:xfrm>
          <a:custGeom>
            <a:avLst/>
            <a:gdLst/>
            <a:ahLst/>
            <a:cxnLst/>
            <a:rect l="l" t="t" r="r" b="b"/>
            <a:pathLst>
              <a:path w="201929" h="201295">
                <a:moveTo>
                  <a:pt x="97529" y="0"/>
                </a:moveTo>
                <a:lnTo>
                  <a:pt x="56292" y="10258"/>
                </a:lnTo>
                <a:lnTo>
                  <a:pt x="23828" y="35616"/>
                </a:lnTo>
                <a:lnTo>
                  <a:pt x="4106" y="72109"/>
                </a:lnTo>
                <a:lnTo>
                  <a:pt x="0" y="100664"/>
                </a:lnTo>
                <a:lnTo>
                  <a:pt x="481" y="110577"/>
                </a:lnTo>
                <a:lnTo>
                  <a:pt x="12707" y="149272"/>
                </a:lnTo>
                <a:lnTo>
                  <a:pt x="39421" y="179429"/>
                </a:lnTo>
                <a:lnTo>
                  <a:pt x="77950" y="197535"/>
                </a:lnTo>
                <a:lnTo>
                  <a:pt x="108878" y="201175"/>
                </a:lnTo>
                <a:lnTo>
                  <a:pt x="122741" y="199082"/>
                </a:lnTo>
                <a:lnTo>
                  <a:pt x="159664" y="182160"/>
                </a:lnTo>
                <a:lnTo>
                  <a:pt x="186771" y="151597"/>
                </a:lnTo>
                <a:lnTo>
                  <a:pt x="200447" y="110380"/>
                </a:lnTo>
                <a:lnTo>
                  <a:pt x="201395" y="94790"/>
                </a:lnTo>
                <a:lnTo>
                  <a:pt x="199572" y="80660"/>
                </a:lnTo>
                <a:lnTo>
                  <a:pt x="183191" y="42925"/>
                </a:lnTo>
                <a:lnTo>
                  <a:pt x="153096" y="15113"/>
                </a:lnTo>
                <a:lnTo>
                  <a:pt x="112697" y="1004"/>
                </a:lnTo>
                <a:lnTo>
                  <a:pt x="97529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345545" y="4980100"/>
            <a:ext cx="201930" cy="201295"/>
          </a:xfrm>
          <a:custGeom>
            <a:avLst/>
            <a:gdLst/>
            <a:ahLst/>
            <a:cxnLst/>
            <a:rect l="l" t="t" r="r" b="b"/>
            <a:pathLst>
              <a:path w="201929" h="201295">
                <a:moveTo>
                  <a:pt x="97523" y="0"/>
                </a:moveTo>
                <a:lnTo>
                  <a:pt x="56283" y="10251"/>
                </a:lnTo>
                <a:lnTo>
                  <a:pt x="23822" y="35609"/>
                </a:lnTo>
                <a:lnTo>
                  <a:pt x="4105" y="72106"/>
                </a:lnTo>
                <a:lnTo>
                  <a:pt x="0" y="100665"/>
                </a:lnTo>
                <a:lnTo>
                  <a:pt x="481" y="110579"/>
                </a:lnTo>
                <a:lnTo>
                  <a:pt x="12701" y="149274"/>
                </a:lnTo>
                <a:lnTo>
                  <a:pt x="39409" y="179430"/>
                </a:lnTo>
                <a:lnTo>
                  <a:pt x="77939" y="197534"/>
                </a:lnTo>
                <a:lnTo>
                  <a:pt x="108877" y="201173"/>
                </a:lnTo>
                <a:lnTo>
                  <a:pt x="122744" y="199078"/>
                </a:lnTo>
                <a:lnTo>
                  <a:pt x="159669" y="182151"/>
                </a:lnTo>
                <a:lnTo>
                  <a:pt x="186775" y="151589"/>
                </a:lnTo>
                <a:lnTo>
                  <a:pt x="200447" y="110376"/>
                </a:lnTo>
                <a:lnTo>
                  <a:pt x="201395" y="94787"/>
                </a:lnTo>
                <a:lnTo>
                  <a:pt x="199571" y="80657"/>
                </a:lnTo>
                <a:lnTo>
                  <a:pt x="183189" y="42924"/>
                </a:lnTo>
                <a:lnTo>
                  <a:pt x="153093" y="15113"/>
                </a:lnTo>
                <a:lnTo>
                  <a:pt x="112692" y="1004"/>
                </a:lnTo>
                <a:lnTo>
                  <a:pt x="97523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4800" y="28194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9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153767" y="1673185"/>
            <a:ext cx="5865495" cy="863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600" spc="-5" dirty="0">
                <a:solidFill>
                  <a:srgbClr val="320065"/>
                </a:solidFill>
                <a:latin typeface="Berlin Sans FB"/>
                <a:cs typeface="Berlin Sans FB"/>
              </a:rPr>
              <a:t>Thyroi</a:t>
            </a:r>
            <a:r>
              <a:rPr sz="6600" dirty="0">
                <a:solidFill>
                  <a:srgbClr val="320065"/>
                </a:solidFill>
                <a:latin typeface="Berlin Sans FB"/>
                <a:cs typeface="Berlin Sans FB"/>
              </a:rPr>
              <a:t>d</a:t>
            </a:r>
            <a:r>
              <a:rPr sz="6600" spc="5" dirty="0">
                <a:solidFill>
                  <a:srgbClr val="320065"/>
                </a:solidFill>
                <a:latin typeface="Times New Roman"/>
                <a:cs typeface="Times New Roman"/>
              </a:rPr>
              <a:t> </a:t>
            </a:r>
            <a:r>
              <a:rPr sz="6600" spc="-5" dirty="0">
                <a:solidFill>
                  <a:srgbClr val="320065"/>
                </a:solidFill>
                <a:latin typeface="Berlin Sans FB"/>
                <a:cs typeface="Berlin Sans FB"/>
              </a:rPr>
              <a:t>disorders</a:t>
            </a:r>
            <a:endParaRPr sz="6600">
              <a:latin typeface="Berlin Sans FB"/>
              <a:cs typeface="Berlin Sans FB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177923" y="3157255"/>
            <a:ext cx="3841750" cy="1049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latin typeface="Berlin Sans FB"/>
                <a:cs typeface="Berlin Sans FB"/>
              </a:rPr>
              <a:t>Dr</a:t>
            </a:r>
            <a:r>
              <a:rPr sz="3600" dirty="0">
                <a:latin typeface="Berlin Sans FB"/>
                <a:cs typeface="Berlin Sans FB"/>
              </a:rPr>
              <a:t>.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Berlin Sans FB"/>
                <a:cs typeface="Berlin Sans FB"/>
              </a:rPr>
              <a:t>A</a:t>
            </a:r>
            <a:r>
              <a:rPr sz="3600" spc="-15" dirty="0">
                <a:latin typeface="Berlin Sans FB"/>
                <a:cs typeface="Berlin Sans FB"/>
              </a:rPr>
              <a:t>ssim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Berlin Sans FB"/>
                <a:cs typeface="Berlin Sans FB"/>
              </a:rPr>
              <a:t>A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Berlin Sans FB"/>
                <a:cs typeface="Berlin Sans FB"/>
              </a:rPr>
              <a:t>Alfadda</a:t>
            </a:r>
            <a:endParaRPr sz="3600">
              <a:latin typeface="Berlin Sans FB"/>
              <a:cs typeface="Berlin Sans FB"/>
            </a:endParaRPr>
          </a:p>
          <a:p>
            <a:pPr marL="934719">
              <a:lnSpc>
                <a:spcPct val="100000"/>
              </a:lnSpc>
              <a:spcBef>
                <a:spcPts val="1560"/>
              </a:spcBef>
            </a:pPr>
            <a:r>
              <a:rPr sz="2400" dirty="0">
                <a:latin typeface="Berlin Sans FB"/>
                <a:cs typeface="Berlin Sans FB"/>
              </a:rPr>
              <a:t>MD,FA</a:t>
            </a:r>
            <a:r>
              <a:rPr sz="2400" spc="-15" dirty="0">
                <a:latin typeface="Berlin Sans FB"/>
                <a:cs typeface="Berlin Sans FB"/>
              </a:rPr>
              <a:t>CP,FRCPC,MSc</a:t>
            </a:r>
            <a:endParaRPr sz="2400">
              <a:latin typeface="Berlin Sans FB"/>
              <a:cs typeface="Berlin Sans FB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4607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25" dirty="0"/>
              <a:t>Pat</a:t>
            </a:r>
            <a:r>
              <a:rPr spc="-20" dirty="0"/>
              <a:t>h</a:t>
            </a:r>
            <a:r>
              <a:rPr spc="-25" dirty="0"/>
              <a:t>o</a:t>
            </a:r>
            <a:r>
              <a:rPr spc="-15" dirty="0"/>
              <a:t>g</a:t>
            </a:r>
            <a:r>
              <a:rPr spc="-5" dirty="0"/>
              <a:t>en</a:t>
            </a:r>
            <a:r>
              <a:rPr spc="10" dirty="0"/>
              <a:t>e</a:t>
            </a:r>
            <a:r>
              <a:rPr spc="-5" dirty="0"/>
              <a:t>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27025"/>
            <a:ext cx="8027670" cy="3869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12725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Thyroid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hormon</a:t>
            </a:r>
            <a:r>
              <a:rPr sz="3000" dirty="0">
                <a:latin typeface="Arial"/>
                <a:cs typeface="Arial"/>
              </a:rPr>
              <a:t>e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deficienc</a:t>
            </a:r>
            <a:r>
              <a:rPr sz="3000" dirty="0">
                <a:latin typeface="Arial"/>
                <a:cs typeface="Arial"/>
              </a:rPr>
              <a:t>y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spc="-20" dirty="0">
                <a:latin typeface="Arial"/>
                <a:cs typeface="Arial"/>
              </a:rPr>
              <a:t>af</a:t>
            </a:r>
            <a:r>
              <a:rPr sz="3000" spc="-25" dirty="0">
                <a:latin typeface="Arial"/>
                <a:cs typeface="Arial"/>
              </a:rPr>
              <a:t>f</a:t>
            </a:r>
            <a:r>
              <a:rPr sz="3000" spc="-20" dirty="0">
                <a:latin typeface="Arial"/>
                <a:cs typeface="Arial"/>
              </a:rPr>
              <a:t>ect</a:t>
            </a:r>
            <a:r>
              <a:rPr sz="3000" spc="-15" dirty="0">
                <a:latin typeface="Arial"/>
                <a:cs typeface="Arial"/>
              </a:rPr>
              <a:t>s</a:t>
            </a:r>
            <a:r>
              <a:rPr sz="3000" spc="10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every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tissue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i</a:t>
            </a:r>
            <a:r>
              <a:rPr sz="3000" dirty="0">
                <a:latin typeface="Arial"/>
                <a:cs typeface="Arial"/>
              </a:rPr>
              <a:t>n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the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body</a:t>
            </a:r>
            <a:r>
              <a:rPr sz="3000" dirty="0">
                <a:latin typeface="Arial"/>
                <a:cs typeface="Arial"/>
              </a:rPr>
              <a:t>,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so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that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the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symp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om</a:t>
            </a:r>
            <a:r>
              <a:rPr sz="3000" dirty="0">
                <a:latin typeface="Arial"/>
                <a:cs typeface="Arial"/>
              </a:rPr>
              <a:t>s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are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multip</a:t>
            </a:r>
            <a:r>
              <a:rPr sz="3000" spc="5" dirty="0">
                <a:latin typeface="Arial"/>
                <a:cs typeface="Arial"/>
              </a:rPr>
              <a:t>l</a:t>
            </a:r>
            <a:r>
              <a:rPr sz="3000" dirty="0">
                <a:latin typeface="Arial"/>
                <a:cs typeface="Arial"/>
              </a:rPr>
              <a:t>e</a:t>
            </a:r>
            <a:endParaRPr sz="3000">
              <a:latin typeface="Arial"/>
              <a:cs typeface="Arial"/>
            </a:endParaRPr>
          </a:p>
          <a:p>
            <a:pPr marL="355600" marR="2159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Accumulation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Arial"/>
                <a:cs typeface="Arial"/>
              </a:rPr>
              <a:t>o</a:t>
            </a:r>
            <a:r>
              <a:rPr sz="3000" spc="-10" dirty="0">
                <a:latin typeface="Arial"/>
                <a:cs typeface="Arial"/>
              </a:rPr>
              <a:t>f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glycosam</a:t>
            </a:r>
            <a:r>
              <a:rPr sz="3000" spc="10" dirty="0">
                <a:latin typeface="Arial"/>
                <a:cs typeface="Arial"/>
              </a:rPr>
              <a:t>i</a:t>
            </a:r>
            <a:r>
              <a:rPr sz="3000" spc="-5" dirty="0">
                <a:latin typeface="Arial"/>
                <a:cs typeface="Arial"/>
              </a:rPr>
              <a:t>n</a:t>
            </a:r>
            <a:r>
              <a:rPr sz="3000" spc="-15" dirty="0">
                <a:latin typeface="Arial"/>
                <a:cs typeface="Arial"/>
              </a:rPr>
              <a:t>o</a:t>
            </a:r>
            <a:r>
              <a:rPr sz="3000" spc="-5" dirty="0">
                <a:latin typeface="Arial"/>
                <a:cs typeface="Arial"/>
              </a:rPr>
              <a:t>glyca</a:t>
            </a:r>
            <a:r>
              <a:rPr sz="3000" spc="-20" dirty="0">
                <a:latin typeface="Arial"/>
                <a:cs typeface="Arial"/>
              </a:rPr>
              <a:t>n</a:t>
            </a:r>
            <a:r>
              <a:rPr sz="3000" dirty="0">
                <a:latin typeface="Arial"/>
                <a:cs typeface="Arial"/>
              </a:rPr>
              <a:t>s</a:t>
            </a:r>
            <a:r>
              <a:rPr sz="3000" spc="-5" dirty="0">
                <a:latin typeface="Arial"/>
                <a:cs typeface="Arial"/>
              </a:rPr>
              <a:t>-</a:t>
            </a:r>
            <a:r>
              <a:rPr sz="3000" dirty="0">
                <a:latin typeface="Arial"/>
                <a:cs typeface="Arial"/>
              </a:rPr>
              <a:t>mostly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hyaluroni</a:t>
            </a:r>
            <a:r>
              <a:rPr sz="3000" dirty="0">
                <a:latin typeface="Arial"/>
                <a:cs typeface="Arial"/>
              </a:rPr>
              <a:t>c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aci</a:t>
            </a:r>
            <a:r>
              <a:rPr sz="3000" spc="5" dirty="0">
                <a:latin typeface="Arial"/>
                <a:cs typeface="Arial"/>
              </a:rPr>
              <a:t>d</a:t>
            </a:r>
            <a:r>
              <a:rPr sz="3000" dirty="0">
                <a:latin typeface="Arial"/>
                <a:cs typeface="Arial"/>
              </a:rPr>
              <a:t>-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i</a:t>
            </a:r>
            <a:r>
              <a:rPr sz="3000" dirty="0">
                <a:latin typeface="Arial"/>
                <a:cs typeface="Arial"/>
              </a:rPr>
              <a:t>n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inters</a:t>
            </a:r>
            <a:r>
              <a:rPr sz="3000" spc="-10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itia</a:t>
            </a:r>
            <a:r>
              <a:rPr sz="3000" dirty="0">
                <a:latin typeface="Arial"/>
                <a:cs typeface="Arial"/>
              </a:rPr>
              <a:t>l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tissues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spc="-15" dirty="0">
                <a:latin typeface="Arial"/>
                <a:cs typeface="Arial"/>
              </a:rPr>
              <a:t>Inc</a:t>
            </a:r>
            <a:r>
              <a:rPr sz="3000" spc="-25" dirty="0">
                <a:latin typeface="Arial"/>
                <a:cs typeface="Arial"/>
              </a:rPr>
              <a:t>r</a:t>
            </a:r>
            <a:r>
              <a:rPr sz="3000" spc="-5" dirty="0">
                <a:latin typeface="Arial"/>
                <a:cs typeface="Arial"/>
              </a:rPr>
              <a:t>eas</a:t>
            </a:r>
            <a:r>
              <a:rPr sz="3000" dirty="0">
                <a:latin typeface="Arial"/>
                <a:cs typeface="Arial"/>
              </a:rPr>
              <a:t>e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capil</a:t>
            </a:r>
            <a:r>
              <a:rPr sz="3000" spc="5" dirty="0">
                <a:latin typeface="Arial"/>
                <a:cs typeface="Arial"/>
              </a:rPr>
              <a:t>l</a:t>
            </a:r>
            <a:r>
              <a:rPr sz="3000" spc="-15" dirty="0">
                <a:latin typeface="Arial"/>
                <a:cs typeface="Arial"/>
              </a:rPr>
              <a:t>a</a:t>
            </a:r>
            <a:r>
              <a:rPr sz="3000" dirty="0">
                <a:latin typeface="Arial"/>
                <a:cs typeface="Arial"/>
              </a:rPr>
              <a:t>ry</a:t>
            </a:r>
            <a:r>
              <a:rPr sz="3000" spc="5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permeabilit</a:t>
            </a:r>
            <a:r>
              <a:rPr sz="3000" dirty="0">
                <a:latin typeface="Arial"/>
                <a:cs typeface="Arial"/>
              </a:rPr>
              <a:t>y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to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album</a:t>
            </a:r>
            <a:r>
              <a:rPr sz="3000" spc="5" dirty="0">
                <a:latin typeface="Arial"/>
                <a:cs typeface="Arial"/>
              </a:rPr>
              <a:t>i</a:t>
            </a:r>
            <a:r>
              <a:rPr sz="3000" dirty="0">
                <a:latin typeface="Arial"/>
                <a:cs typeface="Arial"/>
              </a:rPr>
              <a:t>n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In</a:t>
            </a:r>
            <a:r>
              <a:rPr sz="3000" spc="-20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ers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itia</a:t>
            </a:r>
            <a:r>
              <a:rPr sz="3000" dirty="0">
                <a:latin typeface="Arial"/>
                <a:cs typeface="Arial"/>
              </a:rPr>
              <a:t>l</a:t>
            </a:r>
            <a:r>
              <a:rPr sz="3000" spc="9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edem</a:t>
            </a:r>
            <a:r>
              <a:rPr sz="3000" dirty="0">
                <a:latin typeface="Arial"/>
                <a:cs typeface="Arial"/>
              </a:rPr>
              <a:t>a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(skin,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hea</a:t>
            </a:r>
            <a:r>
              <a:rPr sz="3000" spc="-15" dirty="0">
                <a:latin typeface="Arial"/>
                <a:cs typeface="Arial"/>
              </a:rPr>
              <a:t>r</a:t>
            </a:r>
            <a:r>
              <a:rPr sz="3000" dirty="0">
                <a:latin typeface="Arial"/>
                <a:cs typeface="Arial"/>
              </a:rPr>
              <a:t>t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muscle,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st</a:t>
            </a:r>
            <a:r>
              <a:rPr sz="3000" spc="-15" dirty="0">
                <a:latin typeface="Arial"/>
                <a:cs typeface="Arial"/>
              </a:rPr>
              <a:t>r</a:t>
            </a:r>
            <a:r>
              <a:rPr sz="3000" spc="-5" dirty="0">
                <a:latin typeface="Arial"/>
                <a:cs typeface="Arial"/>
              </a:rPr>
              <a:t>iated</a:t>
            </a:r>
            <a:endParaRPr sz="3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000" dirty="0">
                <a:latin typeface="Arial"/>
                <a:cs typeface="Arial"/>
              </a:rPr>
              <a:t>muscle)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Clinica</a:t>
            </a:r>
            <a:r>
              <a:rPr dirty="0"/>
              <a:t>l</a:t>
            </a:r>
            <a:r>
              <a:rPr spc="140" dirty="0">
                <a:latin typeface="Times New Roman"/>
                <a:cs typeface="Times New Roman"/>
              </a:rPr>
              <a:t> </a:t>
            </a:r>
            <a:r>
              <a:rPr dirty="0"/>
              <a:t>presentations</a:t>
            </a:r>
            <a:r>
              <a:rPr spc="140" dirty="0">
                <a:latin typeface="Times New Roman"/>
                <a:cs typeface="Times New Roman"/>
              </a:rPr>
              <a:t> </a:t>
            </a:r>
            <a:r>
              <a:rPr spc="-5" dirty="0"/>
              <a:t>and</a:t>
            </a:r>
          </a:p>
          <a:p>
            <a:pPr marL="12700">
              <a:lnSpc>
                <a:spcPts val="4640"/>
              </a:lnSpc>
            </a:pPr>
            <a:r>
              <a:rPr spc="-20" dirty="0"/>
              <a:t>findin</a:t>
            </a:r>
            <a:r>
              <a:rPr spc="-10" dirty="0"/>
              <a:t>g</a:t>
            </a:r>
            <a:r>
              <a:rPr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32932"/>
            <a:ext cx="1567815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4045"/>
              </a:lnSpc>
              <a:buClr>
                <a:srgbClr val="320065"/>
              </a:buClr>
              <a:buSzPct val="69117"/>
              <a:buFont typeface="Wingdings"/>
              <a:buChar char=""/>
              <a:tabLst>
                <a:tab pos="356235" algn="l"/>
              </a:tabLst>
            </a:pPr>
            <a:r>
              <a:rPr sz="3400" spc="-20" dirty="0">
                <a:latin typeface="Arial"/>
                <a:cs typeface="Arial"/>
              </a:rPr>
              <a:t>Adults</a:t>
            </a:r>
            <a:endParaRPr sz="3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206837"/>
            <a:ext cx="7893050" cy="3626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2050"/>
              </a:lnSpc>
              <a:buClr>
                <a:srgbClr val="320065"/>
              </a:buClr>
              <a:buSzPct val="68421"/>
              <a:buFont typeface="Arial"/>
              <a:buChar char="-"/>
              <a:tabLst>
                <a:tab pos="356235" algn="l"/>
              </a:tabLst>
            </a:pPr>
            <a:r>
              <a:rPr sz="1900" spc="-20" dirty="0">
                <a:latin typeface="Arial"/>
                <a:cs typeface="Arial"/>
              </a:rPr>
              <a:t>Commo</a:t>
            </a:r>
            <a:r>
              <a:rPr sz="1900" spc="-15" dirty="0">
                <a:latin typeface="Arial"/>
                <a:cs typeface="Arial"/>
              </a:rPr>
              <a:t>n</a:t>
            </a:r>
            <a:r>
              <a:rPr sz="1900" spc="9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Arial"/>
                <a:cs typeface="Arial"/>
              </a:rPr>
              <a:t>featur</a:t>
            </a:r>
            <a:r>
              <a:rPr sz="1900" spc="-20" dirty="0">
                <a:latin typeface="Arial"/>
                <a:cs typeface="Arial"/>
              </a:rPr>
              <a:t>e</a:t>
            </a:r>
            <a:r>
              <a:rPr sz="1900" spc="-10" dirty="0">
                <a:latin typeface="Arial"/>
                <a:cs typeface="Arial"/>
              </a:rPr>
              <a:t>:</a:t>
            </a:r>
            <a:r>
              <a:rPr sz="1900" spc="6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Arial"/>
                <a:cs typeface="Arial"/>
              </a:rPr>
              <a:t>eas</a:t>
            </a:r>
            <a:r>
              <a:rPr sz="1900" spc="-10" dirty="0">
                <a:latin typeface="Arial"/>
                <a:cs typeface="Arial"/>
              </a:rPr>
              <a:t>y</a:t>
            </a:r>
            <a:r>
              <a:rPr sz="1900" spc="6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Arial"/>
                <a:cs typeface="Arial"/>
              </a:rPr>
              <a:t>fatigability,</a:t>
            </a:r>
            <a:r>
              <a:rPr sz="1900" spc="7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Arial"/>
                <a:cs typeface="Arial"/>
              </a:rPr>
              <a:t>coldness,</a:t>
            </a:r>
            <a:r>
              <a:rPr sz="1900" spc="70" dirty="0">
                <a:latin typeface="Times New Roman"/>
                <a:cs typeface="Times New Roman"/>
              </a:rPr>
              <a:t> </a:t>
            </a:r>
            <a:r>
              <a:rPr sz="1900" spc="-35" dirty="0">
                <a:latin typeface="Arial"/>
                <a:cs typeface="Arial"/>
              </a:rPr>
              <a:t>w</a:t>
            </a:r>
            <a:r>
              <a:rPr sz="1900" spc="-15" dirty="0">
                <a:latin typeface="Arial"/>
                <a:cs typeface="Arial"/>
              </a:rPr>
              <a:t>eigh</a:t>
            </a:r>
            <a:r>
              <a:rPr sz="1900" spc="-10" dirty="0">
                <a:latin typeface="Arial"/>
                <a:cs typeface="Arial"/>
              </a:rPr>
              <a:t>t</a:t>
            </a:r>
            <a:r>
              <a:rPr sz="1900" spc="8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Arial"/>
                <a:cs typeface="Arial"/>
              </a:rPr>
              <a:t>gain</a:t>
            </a:r>
            <a:r>
              <a:rPr sz="1900" spc="-10" dirty="0">
                <a:latin typeface="Arial"/>
                <a:cs typeface="Arial"/>
              </a:rPr>
              <a:t>,</a:t>
            </a:r>
            <a:r>
              <a:rPr sz="1900" spc="7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Arial"/>
                <a:cs typeface="Arial"/>
              </a:rPr>
              <a:t>constipation,</a:t>
            </a:r>
            <a:endParaRPr sz="1900">
              <a:latin typeface="Arial"/>
              <a:cs typeface="Arial"/>
            </a:endParaRPr>
          </a:p>
          <a:p>
            <a:pPr marL="355600">
              <a:lnSpc>
                <a:spcPts val="2050"/>
              </a:lnSpc>
            </a:pPr>
            <a:r>
              <a:rPr sz="1900" spc="-15" dirty="0">
                <a:latin typeface="Arial"/>
                <a:cs typeface="Arial"/>
              </a:rPr>
              <a:t>menst</a:t>
            </a:r>
            <a:r>
              <a:rPr sz="1900" spc="-5" dirty="0">
                <a:latin typeface="Arial"/>
                <a:cs typeface="Arial"/>
              </a:rPr>
              <a:t>r</a:t>
            </a:r>
            <a:r>
              <a:rPr sz="1900" spc="-20" dirty="0">
                <a:latin typeface="Arial"/>
                <a:cs typeface="Arial"/>
              </a:rPr>
              <a:t>ua</a:t>
            </a:r>
            <a:r>
              <a:rPr sz="1900" spc="-5" dirty="0">
                <a:latin typeface="Arial"/>
                <a:cs typeface="Arial"/>
              </a:rPr>
              <a:t>l</a:t>
            </a:r>
            <a:r>
              <a:rPr sz="1900" spc="9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Arial"/>
                <a:cs typeface="Arial"/>
              </a:rPr>
              <a:t>ir</a:t>
            </a:r>
            <a:r>
              <a:rPr sz="1900" spc="-5" dirty="0">
                <a:latin typeface="Arial"/>
                <a:cs typeface="Arial"/>
              </a:rPr>
              <a:t>r</a:t>
            </a:r>
            <a:r>
              <a:rPr sz="1900" spc="-15" dirty="0">
                <a:latin typeface="Arial"/>
                <a:cs typeface="Arial"/>
              </a:rPr>
              <a:t>egul</a:t>
            </a:r>
            <a:r>
              <a:rPr sz="1900" spc="-10" dirty="0">
                <a:latin typeface="Arial"/>
                <a:cs typeface="Arial"/>
              </a:rPr>
              <a:t>arities,</a:t>
            </a:r>
            <a:r>
              <a:rPr sz="1900" spc="10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Arial"/>
                <a:cs typeface="Arial"/>
              </a:rPr>
              <a:t>an</a:t>
            </a:r>
            <a:r>
              <a:rPr sz="1900" spc="-15" dirty="0">
                <a:latin typeface="Arial"/>
                <a:cs typeface="Arial"/>
              </a:rPr>
              <a:t>d</a:t>
            </a:r>
            <a:r>
              <a:rPr sz="1900" spc="6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Arial"/>
                <a:cs typeface="Arial"/>
              </a:rPr>
              <a:t>muscle</a:t>
            </a:r>
            <a:r>
              <a:rPr sz="1900" spc="7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Arial"/>
                <a:cs typeface="Arial"/>
              </a:rPr>
              <a:t>cramps.</a:t>
            </a:r>
            <a:endParaRPr sz="1900">
              <a:latin typeface="Arial"/>
              <a:cs typeface="Arial"/>
            </a:endParaRPr>
          </a:p>
          <a:p>
            <a:pPr marL="355600" marR="314960" indent="-342900">
              <a:lnSpc>
                <a:spcPts val="1820"/>
              </a:lnSpc>
              <a:spcBef>
                <a:spcPts val="445"/>
              </a:spcBef>
              <a:buClr>
                <a:srgbClr val="320065"/>
              </a:buClr>
              <a:buSzPct val="68421"/>
              <a:buFont typeface="Arial"/>
              <a:buChar char="-"/>
              <a:tabLst>
                <a:tab pos="356235" algn="l"/>
              </a:tabLst>
            </a:pPr>
            <a:r>
              <a:rPr sz="1900" spc="-10" dirty="0">
                <a:latin typeface="Arial"/>
                <a:cs typeface="Arial"/>
              </a:rPr>
              <a:t>Physical</a:t>
            </a:r>
            <a:r>
              <a:rPr sz="1900" spc="7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Arial"/>
                <a:cs typeface="Arial"/>
              </a:rPr>
              <a:t>findings:</a:t>
            </a:r>
            <a:r>
              <a:rPr sz="1900" spc="8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Arial"/>
                <a:cs typeface="Arial"/>
              </a:rPr>
              <a:t>cool</a:t>
            </a:r>
            <a:r>
              <a:rPr sz="1900" spc="6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Arial"/>
                <a:cs typeface="Arial"/>
              </a:rPr>
              <a:t>ro</a:t>
            </a:r>
            <a:r>
              <a:rPr sz="1900" spc="-20" dirty="0">
                <a:latin typeface="Arial"/>
                <a:cs typeface="Arial"/>
              </a:rPr>
              <a:t>ug</a:t>
            </a:r>
            <a:r>
              <a:rPr sz="1900" spc="-15" dirty="0">
                <a:latin typeface="Arial"/>
                <a:cs typeface="Arial"/>
              </a:rPr>
              <a:t>h</a:t>
            </a:r>
            <a:r>
              <a:rPr sz="1900" spc="8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Arial"/>
                <a:cs typeface="Arial"/>
              </a:rPr>
              <a:t>d</a:t>
            </a:r>
            <a:r>
              <a:rPr sz="1900" spc="-10" dirty="0">
                <a:latin typeface="Arial"/>
                <a:cs typeface="Arial"/>
              </a:rPr>
              <a:t>ry</a:t>
            </a:r>
            <a:r>
              <a:rPr sz="1900" spc="6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Arial"/>
                <a:cs typeface="Arial"/>
              </a:rPr>
              <a:t>skin,</a:t>
            </a:r>
            <a:r>
              <a:rPr sz="1900" spc="6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Arial"/>
                <a:cs typeface="Arial"/>
              </a:rPr>
              <a:t>puff</a:t>
            </a:r>
            <a:r>
              <a:rPr sz="1900" spc="-10" dirty="0">
                <a:latin typeface="Arial"/>
                <a:cs typeface="Arial"/>
              </a:rPr>
              <a:t>y</a:t>
            </a:r>
            <a:r>
              <a:rPr sz="1900" spc="5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Arial"/>
                <a:cs typeface="Arial"/>
              </a:rPr>
              <a:t>face</a:t>
            </a:r>
            <a:r>
              <a:rPr sz="1900" spc="6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Arial"/>
                <a:cs typeface="Arial"/>
              </a:rPr>
              <a:t>an</a:t>
            </a:r>
            <a:r>
              <a:rPr sz="1900" spc="-15" dirty="0">
                <a:latin typeface="Arial"/>
                <a:cs typeface="Arial"/>
              </a:rPr>
              <a:t>d</a:t>
            </a:r>
            <a:r>
              <a:rPr sz="1900" spc="6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Arial"/>
                <a:cs typeface="Arial"/>
              </a:rPr>
              <a:t>han</a:t>
            </a:r>
            <a:r>
              <a:rPr sz="1900" spc="-10" dirty="0">
                <a:latin typeface="Arial"/>
                <a:cs typeface="Arial"/>
              </a:rPr>
              <a:t>ds,</a:t>
            </a:r>
            <a:r>
              <a:rPr sz="1900" spc="7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Arial"/>
                <a:cs typeface="Arial"/>
              </a:rPr>
              <a:t>hoa</a:t>
            </a:r>
            <a:r>
              <a:rPr sz="1900" spc="-5" dirty="0">
                <a:latin typeface="Arial"/>
                <a:cs typeface="Arial"/>
              </a:rPr>
              <a:t>r</a:t>
            </a:r>
            <a:r>
              <a:rPr sz="1900" spc="-10" dirty="0">
                <a:latin typeface="Arial"/>
                <a:cs typeface="Arial"/>
              </a:rPr>
              <a:t>se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Arial"/>
                <a:cs typeface="Arial"/>
              </a:rPr>
              <a:t>husk</a:t>
            </a:r>
            <a:r>
              <a:rPr sz="1900" spc="-10" dirty="0">
                <a:latin typeface="Arial"/>
                <a:cs typeface="Arial"/>
              </a:rPr>
              <a:t>y</a:t>
            </a:r>
            <a:r>
              <a:rPr sz="1900" spc="6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Arial"/>
                <a:cs typeface="Arial"/>
              </a:rPr>
              <a:t>voice,</a:t>
            </a:r>
            <a:r>
              <a:rPr sz="1900" spc="7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Arial"/>
                <a:cs typeface="Arial"/>
              </a:rPr>
              <a:t>an</a:t>
            </a:r>
            <a:r>
              <a:rPr sz="1900" spc="-15" dirty="0">
                <a:latin typeface="Arial"/>
                <a:cs typeface="Arial"/>
              </a:rPr>
              <a:t>d</a:t>
            </a:r>
            <a:r>
              <a:rPr sz="1900" spc="6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Arial"/>
                <a:cs typeface="Arial"/>
              </a:rPr>
              <a:t>slow</a:t>
            </a:r>
            <a:r>
              <a:rPr sz="1900" spc="7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Arial"/>
                <a:cs typeface="Arial"/>
              </a:rPr>
              <a:t>refle</a:t>
            </a:r>
            <a:r>
              <a:rPr sz="1900" spc="-25" dirty="0">
                <a:latin typeface="Arial"/>
                <a:cs typeface="Arial"/>
              </a:rPr>
              <a:t>x</a:t>
            </a:r>
            <a:r>
              <a:rPr sz="1900" spc="-15" dirty="0">
                <a:latin typeface="Arial"/>
                <a:cs typeface="Arial"/>
              </a:rPr>
              <a:t>es</a:t>
            </a:r>
            <a:r>
              <a:rPr sz="1900" spc="-10" dirty="0">
                <a:latin typeface="Arial"/>
                <a:cs typeface="Arial"/>
              </a:rPr>
              <a:t>,</a:t>
            </a:r>
            <a:r>
              <a:rPr sz="1900" spc="7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Arial"/>
                <a:cs typeface="Arial"/>
              </a:rPr>
              <a:t>yello</a:t>
            </a:r>
            <a:r>
              <a:rPr sz="1900" spc="-30" dirty="0">
                <a:latin typeface="Arial"/>
                <a:cs typeface="Arial"/>
              </a:rPr>
              <a:t>w</a:t>
            </a:r>
            <a:r>
              <a:rPr sz="1900" spc="-15" dirty="0">
                <a:latin typeface="Arial"/>
                <a:cs typeface="Arial"/>
              </a:rPr>
              <a:t>ish</a:t>
            </a:r>
            <a:r>
              <a:rPr sz="1900" spc="1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Arial"/>
                <a:cs typeface="Arial"/>
              </a:rPr>
              <a:t>skin</a:t>
            </a:r>
            <a:r>
              <a:rPr sz="1900" spc="6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Arial"/>
                <a:cs typeface="Arial"/>
              </a:rPr>
              <a:t>discolo</a:t>
            </a:r>
            <a:r>
              <a:rPr sz="1900" spc="-5" dirty="0">
                <a:latin typeface="Arial"/>
                <a:cs typeface="Arial"/>
              </a:rPr>
              <a:t>r</a:t>
            </a:r>
            <a:r>
              <a:rPr sz="1900" spc="-15" dirty="0">
                <a:latin typeface="Arial"/>
                <a:cs typeface="Arial"/>
              </a:rPr>
              <a:t>ation.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"/>
              </a:spcBef>
              <a:buClr>
                <a:srgbClr val="320065"/>
              </a:buClr>
              <a:buSzPct val="68421"/>
              <a:buFont typeface="Arial"/>
              <a:buChar char="-"/>
              <a:tabLst>
                <a:tab pos="356235" algn="l"/>
              </a:tabLst>
            </a:pPr>
            <a:r>
              <a:rPr sz="1900" u="heavy" spc="-20" dirty="0">
                <a:latin typeface="Arial"/>
                <a:cs typeface="Arial"/>
              </a:rPr>
              <a:t>Car</a:t>
            </a:r>
            <a:r>
              <a:rPr sz="1900" u="heavy" spc="-10" dirty="0">
                <a:latin typeface="Arial"/>
                <a:cs typeface="Arial"/>
              </a:rPr>
              <a:t>d</a:t>
            </a:r>
            <a:r>
              <a:rPr sz="1900" u="heavy" spc="-15" dirty="0">
                <a:latin typeface="Arial"/>
                <a:cs typeface="Arial"/>
              </a:rPr>
              <a:t>iovascula</a:t>
            </a:r>
            <a:r>
              <a:rPr sz="1900" u="heavy" spc="-5" dirty="0">
                <a:latin typeface="Arial"/>
                <a:cs typeface="Arial"/>
              </a:rPr>
              <a:t>r</a:t>
            </a:r>
            <a:r>
              <a:rPr sz="1900" u="heavy" spc="-10" dirty="0">
                <a:latin typeface="Arial"/>
                <a:cs typeface="Arial"/>
              </a:rPr>
              <a:t>: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8421"/>
              <a:buFont typeface="Wingdings"/>
              <a:buChar char=""/>
              <a:tabLst>
                <a:tab pos="356235" algn="l"/>
              </a:tabLst>
            </a:pPr>
            <a:r>
              <a:rPr sz="1900" spc="-25" dirty="0">
                <a:latin typeface="Arial"/>
                <a:cs typeface="Arial"/>
              </a:rPr>
              <a:t>B</a:t>
            </a:r>
            <a:r>
              <a:rPr sz="1900" spc="-10" dirty="0">
                <a:latin typeface="Arial"/>
                <a:cs typeface="Arial"/>
              </a:rPr>
              <a:t>radycar</a:t>
            </a:r>
            <a:r>
              <a:rPr sz="1900" spc="-15" dirty="0">
                <a:latin typeface="Arial"/>
                <a:cs typeface="Arial"/>
              </a:rPr>
              <a:t>dia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8421"/>
              <a:buFont typeface="Wingdings"/>
              <a:buChar char=""/>
              <a:tabLst>
                <a:tab pos="356235" algn="l"/>
              </a:tabLst>
            </a:pPr>
            <a:r>
              <a:rPr sz="1900" spc="-15" dirty="0">
                <a:latin typeface="Arial"/>
                <a:cs typeface="Arial"/>
              </a:rPr>
              <a:t>Decr</a:t>
            </a:r>
            <a:r>
              <a:rPr sz="1900" spc="-10" dirty="0">
                <a:latin typeface="Arial"/>
                <a:cs typeface="Arial"/>
              </a:rPr>
              <a:t>e</a:t>
            </a:r>
            <a:r>
              <a:rPr sz="1900" spc="-20" dirty="0">
                <a:latin typeface="Arial"/>
                <a:cs typeface="Arial"/>
              </a:rPr>
              <a:t>ase</a:t>
            </a:r>
            <a:r>
              <a:rPr sz="1900" spc="-15" dirty="0">
                <a:latin typeface="Arial"/>
                <a:cs typeface="Arial"/>
              </a:rPr>
              <a:t>d</a:t>
            </a:r>
            <a:r>
              <a:rPr sz="1900" spc="9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Arial"/>
                <a:cs typeface="Arial"/>
              </a:rPr>
              <a:t>car</a:t>
            </a:r>
            <a:r>
              <a:rPr sz="1900" spc="-15" dirty="0">
                <a:latin typeface="Arial"/>
                <a:cs typeface="Arial"/>
              </a:rPr>
              <a:t>dia</a:t>
            </a:r>
            <a:r>
              <a:rPr sz="1900" spc="-10" dirty="0">
                <a:latin typeface="Arial"/>
                <a:cs typeface="Arial"/>
              </a:rPr>
              <a:t>c</a:t>
            </a:r>
            <a:r>
              <a:rPr sz="1900" spc="9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Arial"/>
                <a:cs typeface="Arial"/>
              </a:rPr>
              <a:t>output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8421"/>
              <a:buFont typeface="Wingdings"/>
              <a:buChar char=""/>
              <a:tabLst>
                <a:tab pos="356235" algn="l"/>
              </a:tabLst>
            </a:pPr>
            <a:r>
              <a:rPr sz="1900" spc="-20" dirty="0">
                <a:latin typeface="Arial"/>
                <a:cs typeface="Arial"/>
              </a:rPr>
              <a:t>Lo</a:t>
            </a:r>
            <a:r>
              <a:rPr sz="1900" spc="-15" dirty="0">
                <a:latin typeface="Arial"/>
                <a:cs typeface="Arial"/>
              </a:rPr>
              <a:t>w</a:t>
            </a:r>
            <a:r>
              <a:rPr sz="1900" spc="6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Arial"/>
                <a:cs typeface="Arial"/>
              </a:rPr>
              <a:t>voltage</a:t>
            </a:r>
            <a:r>
              <a:rPr sz="1900" spc="9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Arial"/>
                <a:cs typeface="Arial"/>
              </a:rPr>
              <a:t>ECG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8421"/>
              <a:buFont typeface="Wingdings"/>
              <a:buChar char=""/>
              <a:tabLst>
                <a:tab pos="356235" algn="l"/>
              </a:tabLst>
            </a:pPr>
            <a:r>
              <a:rPr sz="1900" spc="-20" dirty="0">
                <a:latin typeface="Arial"/>
                <a:cs typeface="Arial"/>
              </a:rPr>
              <a:t>Car</a:t>
            </a:r>
            <a:r>
              <a:rPr sz="1900" spc="-10" dirty="0">
                <a:latin typeface="Arial"/>
                <a:cs typeface="Arial"/>
              </a:rPr>
              <a:t>d</a:t>
            </a:r>
            <a:r>
              <a:rPr sz="1900" spc="-20" dirty="0">
                <a:latin typeface="Arial"/>
                <a:cs typeface="Arial"/>
              </a:rPr>
              <a:t>iom</a:t>
            </a:r>
            <a:r>
              <a:rPr sz="1900" spc="-10" dirty="0">
                <a:latin typeface="Arial"/>
                <a:cs typeface="Arial"/>
              </a:rPr>
              <a:t>e</a:t>
            </a:r>
            <a:r>
              <a:rPr sz="1900" spc="-15" dirty="0">
                <a:latin typeface="Arial"/>
                <a:cs typeface="Arial"/>
              </a:rPr>
              <a:t>galy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8421"/>
              <a:buFont typeface="Wingdings"/>
              <a:buChar char=""/>
              <a:tabLst>
                <a:tab pos="356235" algn="l"/>
              </a:tabLst>
            </a:pPr>
            <a:r>
              <a:rPr sz="1900" spc="-25" dirty="0">
                <a:latin typeface="Arial"/>
                <a:cs typeface="Arial"/>
              </a:rPr>
              <a:t>P</a:t>
            </a:r>
            <a:r>
              <a:rPr sz="1900" spc="-15" dirty="0">
                <a:latin typeface="Arial"/>
                <a:cs typeface="Arial"/>
              </a:rPr>
              <a:t>erica</a:t>
            </a:r>
            <a:r>
              <a:rPr sz="1900" spc="-10" dirty="0">
                <a:latin typeface="Arial"/>
                <a:cs typeface="Arial"/>
              </a:rPr>
              <a:t>r</a:t>
            </a:r>
            <a:r>
              <a:rPr sz="1900" spc="-15" dirty="0">
                <a:latin typeface="Arial"/>
                <a:cs typeface="Arial"/>
              </a:rPr>
              <a:t>dia</a:t>
            </a:r>
            <a:r>
              <a:rPr sz="1900" spc="-5" dirty="0">
                <a:latin typeface="Arial"/>
                <a:cs typeface="Arial"/>
              </a:rPr>
              <a:t>l</a:t>
            </a:r>
            <a:r>
              <a:rPr sz="1900" spc="9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Arial"/>
                <a:cs typeface="Arial"/>
              </a:rPr>
              <a:t>effusion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55600" algn="l"/>
              </a:tabLst>
            </a:pPr>
            <a:r>
              <a:rPr sz="1300" spc="5" dirty="0">
                <a:solidFill>
                  <a:srgbClr val="320065"/>
                </a:solidFill>
                <a:latin typeface="Arial"/>
                <a:cs typeface="Arial"/>
              </a:rPr>
              <a:t>-</a:t>
            </a:r>
            <a:r>
              <a:rPr sz="1300" spc="5" dirty="0">
                <a:solidFill>
                  <a:srgbClr val="320065"/>
                </a:solidFill>
                <a:latin typeface="Times New Roman"/>
                <a:cs typeface="Times New Roman"/>
              </a:rPr>
              <a:t>	</a:t>
            </a:r>
            <a:r>
              <a:rPr sz="1900" u="heavy" spc="-15" dirty="0">
                <a:latin typeface="Arial"/>
                <a:cs typeface="Arial"/>
              </a:rPr>
              <a:t>Pulmona</a:t>
            </a:r>
            <a:r>
              <a:rPr sz="1900" u="heavy" spc="-10" dirty="0">
                <a:latin typeface="Arial"/>
                <a:cs typeface="Arial"/>
              </a:rPr>
              <a:t>ry</a:t>
            </a:r>
            <a:r>
              <a:rPr sz="1900" u="heavy" spc="25" dirty="0">
                <a:latin typeface="Arial"/>
                <a:cs typeface="Arial"/>
              </a:rPr>
              <a:t> </a:t>
            </a:r>
            <a:r>
              <a:rPr sz="1900" u="heavy" spc="-10" dirty="0">
                <a:latin typeface="Arial"/>
                <a:cs typeface="Arial"/>
              </a:rPr>
              <a:t>functio</a:t>
            </a:r>
            <a:r>
              <a:rPr sz="1900" u="heavy" spc="-15" dirty="0">
                <a:latin typeface="Arial"/>
                <a:cs typeface="Arial"/>
              </a:rPr>
              <a:t>n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8421"/>
              <a:buFont typeface="Wingdings"/>
              <a:buChar char=""/>
              <a:tabLst>
                <a:tab pos="356235" algn="l"/>
              </a:tabLst>
            </a:pPr>
            <a:r>
              <a:rPr sz="1900" spc="-10" dirty="0">
                <a:latin typeface="Arial"/>
                <a:cs typeface="Arial"/>
              </a:rPr>
              <a:t>Shallow</a:t>
            </a:r>
            <a:r>
              <a:rPr sz="1900" spc="8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Arial"/>
                <a:cs typeface="Arial"/>
              </a:rPr>
              <a:t>an</a:t>
            </a:r>
            <a:r>
              <a:rPr sz="1900" spc="-15" dirty="0">
                <a:latin typeface="Arial"/>
                <a:cs typeface="Arial"/>
              </a:rPr>
              <a:t>d</a:t>
            </a:r>
            <a:r>
              <a:rPr sz="1900" spc="6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Arial"/>
                <a:cs typeface="Arial"/>
              </a:rPr>
              <a:t>slow</a:t>
            </a:r>
            <a:r>
              <a:rPr sz="1900" spc="7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Arial"/>
                <a:cs typeface="Arial"/>
              </a:rPr>
              <a:t>respiration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8421"/>
              <a:buFont typeface="Wingdings"/>
              <a:buChar char=""/>
              <a:tabLst>
                <a:tab pos="356235" algn="l"/>
              </a:tabLst>
            </a:pPr>
            <a:r>
              <a:rPr sz="1900" spc="-15" dirty="0">
                <a:latin typeface="Arial"/>
                <a:cs typeface="Arial"/>
              </a:rPr>
              <a:t>Respi</a:t>
            </a:r>
            <a:r>
              <a:rPr sz="1900" spc="-10" dirty="0">
                <a:latin typeface="Arial"/>
                <a:cs typeface="Arial"/>
              </a:rPr>
              <a:t>r</a:t>
            </a:r>
            <a:r>
              <a:rPr sz="1900" spc="-15" dirty="0">
                <a:latin typeface="Arial"/>
                <a:cs typeface="Arial"/>
              </a:rPr>
              <a:t>ato</a:t>
            </a:r>
            <a:r>
              <a:rPr sz="1900" spc="-5" dirty="0">
                <a:latin typeface="Arial"/>
                <a:cs typeface="Arial"/>
              </a:rPr>
              <a:t>r</a:t>
            </a:r>
            <a:r>
              <a:rPr sz="1900" spc="-10" dirty="0">
                <a:latin typeface="Arial"/>
                <a:cs typeface="Arial"/>
              </a:rPr>
              <a:t>y</a:t>
            </a:r>
            <a:r>
              <a:rPr sz="1900" spc="8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Arial"/>
                <a:cs typeface="Arial"/>
              </a:rPr>
              <a:t>failure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Clinica</a:t>
            </a:r>
            <a:r>
              <a:rPr dirty="0"/>
              <a:t>l</a:t>
            </a:r>
            <a:r>
              <a:rPr spc="140" dirty="0">
                <a:latin typeface="Times New Roman"/>
                <a:cs typeface="Times New Roman"/>
              </a:rPr>
              <a:t> </a:t>
            </a:r>
            <a:r>
              <a:rPr dirty="0"/>
              <a:t>presentations</a:t>
            </a:r>
            <a:r>
              <a:rPr spc="140" dirty="0">
                <a:latin typeface="Times New Roman"/>
                <a:cs typeface="Times New Roman"/>
              </a:rPr>
              <a:t> </a:t>
            </a:r>
            <a:r>
              <a:rPr spc="-5" dirty="0"/>
              <a:t>and</a:t>
            </a:r>
          </a:p>
          <a:p>
            <a:pPr marL="12700">
              <a:lnSpc>
                <a:spcPts val="4640"/>
              </a:lnSpc>
            </a:pPr>
            <a:r>
              <a:rPr spc="-20" dirty="0"/>
              <a:t>findin</a:t>
            </a:r>
            <a:r>
              <a:rPr spc="-10" dirty="0"/>
              <a:t>g</a:t>
            </a:r>
            <a:r>
              <a:rPr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27521"/>
            <a:ext cx="3185795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4520"/>
              </a:lnSpc>
              <a:buClr>
                <a:srgbClr val="320065"/>
              </a:buClr>
              <a:buSzPct val="69736"/>
              <a:buFont typeface="Wingdings"/>
              <a:buChar char=""/>
              <a:tabLst>
                <a:tab pos="356235" algn="l"/>
              </a:tabLst>
            </a:pPr>
            <a:r>
              <a:rPr sz="3800" dirty="0">
                <a:latin typeface="Arial"/>
                <a:cs typeface="Arial"/>
              </a:rPr>
              <a:t>Adu</a:t>
            </a:r>
            <a:r>
              <a:rPr sz="3800" spc="-20" dirty="0">
                <a:latin typeface="Arial"/>
                <a:cs typeface="Arial"/>
              </a:rPr>
              <a:t>l</a:t>
            </a:r>
            <a:r>
              <a:rPr sz="3800" dirty="0">
                <a:latin typeface="Arial"/>
                <a:cs typeface="Arial"/>
              </a:rPr>
              <a:t>ts (</a:t>
            </a:r>
            <a:r>
              <a:rPr sz="3800" spc="10" dirty="0">
                <a:latin typeface="Arial"/>
                <a:cs typeface="Arial"/>
              </a:rPr>
              <a:t>c</a:t>
            </a:r>
            <a:r>
              <a:rPr sz="3800" dirty="0">
                <a:latin typeface="Arial"/>
                <a:cs typeface="Arial"/>
              </a:rPr>
              <a:t>ont</a:t>
            </a:r>
            <a:r>
              <a:rPr sz="3800" spc="-15" dirty="0">
                <a:latin typeface="Arial"/>
                <a:cs typeface="Arial"/>
              </a:rPr>
              <a:t>’</a:t>
            </a:r>
            <a:r>
              <a:rPr sz="3800" dirty="0">
                <a:latin typeface="Arial"/>
                <a:cs typeface="Arial"/>
              </a:rPr>
              <a:t>)</a:t>
            </a:r>
            <a:endParaRPr sz="3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258995"/>
            <a:ext cx="7440930" cy="3493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5600" algn="l"/>
              </a:tabLst>
            </a:pPr>
            <a:r>
              <a:rPr sz="1450" dirty="0">
                <a:solidFill>
                  <a:srgbClr val="320065"/>
                </a:solidFill>
                <a:latin typeface="Arial"/>
                <a:cs typeface="Arial"/>
              </a:rPr>
              <a:t>-</a:t>
            </a:r>
            <a:r>
              <a:rPr sz="1450" dirty="0">
                <a:solidFill>
                  <a:srgbClr val="320065"/>
                </a:solidFill>
                <a:latin typeface="Times New Roman"/>
                <a:cs typeface="Times New Roman"/>
              </a:rPr>
              <a:t>	</a:t>
            </a:r>
            <a:r>
              <a:rPr sz="2100" u="heavy" dirty="0">
                <a:latin typeface="Arial"/>
                <a:cs typeface="Arial"/>
              </a:rPr>
              <a:t>GI:</a:t>
            </a: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9047"/>
              <a:buFont typeface="Wingdings"/>
              <a:buChar char=""/>
              <a:tabLst>
                <a:tab pos="356235" algn="l"/>
              </a:tabLst>
            </a:pPr>
            <a:r>
              <a:rPr sz="2100" spc="-5" dirty="0">
                <a:latin typeface="Arial"/>
                <a:cs typeface="Arial"/>
              </a:rPr>
              <a:t>C</a:t>
            </a:r>
            <a:r>
              <a:rPr sz="2100" spc="-10" dirty="0">
                <a:latin typeface="Arial"/>
                <a:cs typeface="Arial"/>
              </a:rPr>
              <a:t>h</a:t>
            </a:r>
            <a:r>
              <a:rPr sz="2100" dirty="0">
                <a:latin typeface="Arial"/>
                <a:cs typeface="Arial"/>
              </a:rPr>
              <a:t>r</a:t>
            </a:r>
            <a:r>
              <a:rPr sz="2100" spc="-10" dirty="0">
                <a:latin typeface="Arial"/>
                <a:cs typeface="Arial"/>
              </a:rPr>
              <a:t>o</a:t>
            </a:r>
            <a:r>
              <a:rPr sz="2100" spc="-5" dirty="0">
                <a:latin typeface="Arial"/>
                <a:cs typeface="Arial"/>
              </a:rPr>
              <a:t>ni</a:t>
            </a:r>
            <a:r>
              <a:rPr sz="2100" dirty="0">
                <a:latin typeface="Arial"/>
                <a:cs typeface="Arial"/>
              </a:rPr>
              <a:t>c</a:t>
            </a:r>
            <a:r>
              <a:rPr sz="2100" spc="5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Arial"/>
                <a:cs typeface="Arial"/>
              </a:rPr>
              <a:t>consti</a:t>
            </a:r>
            <a:r>
              <a:rPr sz="2100" spc="-5" dirty="0">
                <a:latin typeface="Arial"/>
                <a:cs typeface="Arial"/>
              </a:rPr>
              <a:t>p</a:t>
            </a:r>
            <a:r>
              <a:rPr sz="2100" spc="-10" dirty="0">
                <a:latin typeface="Arial"/>
                <a:cs typeface="Arial"/>
              </a:rPr>
              <a:t>a</a:t>
            </a:r>
            <a:r>
              <a:rPr sz="2100" dirty="0">
                <a:latin typeface="Arial"/>
                <a:cs typeface="Arial"/>
              </a:rPr>
              <a:t>tion</a:t>
            </a: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9047"/>
              <a:buFont typeface="Wingdings"/>
              <a:buChar char=""/>
              <a:tabLst>
                <a:tab pos="356235" algn="l"/>
              </a:tabLst>
            </a:pPr>
            <a:r>
              <a:rPr sz="2100" dirty="0">
                <a:latin typeface="Arial"/>
                <a:cs typeface="Arial"/>
              </a:rPr>
              <a:t>Ileus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55600" algn="l"/>
              </a:tabLst>
            </a:pPr>
            <a:r>
              <a:rPr sz="1450" dirty="0">
                <a:solidFill>
                  <a:srgbClr val="320065"/>
                </a:solidFill>
                <a:latin typeface="Arial"/>
                <a:cs typeface="Arial"/>
              </a:rPr>
              <a:t>-</a:t>
            </a:r>
            <a:r>
              <a:rPr sz="1450" dirty="0">
                <a:solidFill>
                  <a:srgbClr val="320065"/>
                </a:solidFill>
                <a:latin typeface="Times New Roman"/>
                <a:cs typeface="Times New Roman"/>
              </a:rPr>
              <a:t>	</a:t>
            </a:r>
            <a:r>
              <a:rPr sz="2100" u="heavy" spc="-5" dirty="0">
                <a:latin typeface="Arial"/>
                <a:cs typeface="Arial"/>
              </a:rPr>
              <a:t>R</a:t>
            </a:r>
            <a:r>
              <a:rPr sz="2100" u="heavy" spc="-10" dirty="0">
                <a:latin typeface="Arial"/>
                <a:cs typeface="Arial"/>
              </a:rPr>
              <a:t>e</a:t>
            </a:r>
            <a:r>
              <a:rPr sz="2100" u="heavy" spc="-5" dirty="0">
                <a:latin typeface="Arial"/>
                <a:cs typeface="Arial"/>
              </a:rPr>
              <a:t>n</a:t>
            </a:r>
            <a:r>
              <a:rPr sz="2100" u="heavy" spc="-10" dirty="0">
                <a:latin typeface="Arial"/>
                <a:cs typeface="Arial"/>
              </a:rPr>
              <a:t>a</a:t>
            </a:r>
            <a:r>
              <a:rPr sz="2100" u="heavy" dirty="0">
                <a:latin typeface="Arial"/>
                <a:cs typeface="Arial"/>
              </a:rPr>
              <a:t>l</a:t>
            </a:r>
            <a:r>
              <a:rPr sz="2100" u="heavy" spc="-10" dirty="0">
                <a:latin typeface="Arial"/>
                <a:cs typeface="Arial"/>
              </a:rPr>
              <a:t> </a:t>
            </a:r>
            <a:r>
              <a:rPr sz="2100" u="heavy" dirty="0">
                <a:latin typeface="Arial"/>
                <a:cs typeface="Arial"/>
              </a:rPr>
              <a:t>fu</a:t>
            </a:r>
            <a:r>
              <a:rPr sz="2100" u="heavy" spc="-10" dirty="0">
                <a:latin typeface="Arial"/>
                <a:cs typeface="Arial"/>
              </a:rPr>
              <a:t>n</a:t>
            </a:r>
            <a:r>
              <a:rPr sz="2100" u="heavy" spc="-15" dirty="0">
                <a:latin typeface="Arial"/>
                <a:cs typeface="Arial"/>
              </a:rPr>
              <a:t>c</a:t>
            </a:r>
            <a:r>
              <a:rPr sz="2100" u="heavy" spc="-5" dirty="0">
                <a:latin typeface="Arial"/>
                <a:cs typeface="Arial"/>
              </a:rPr>
              <a:t>tion:</a:t>
            </a: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9047"/>
              <a:buFont typeface="Wingdings"/>
              <a:buChar char=""/>
              <a:tabLst>
                <a:tab pos="356235" algn="l"/>
              </a:tabLst>
            </a:pPr>
            <a:r>
              <a:rPr sz="2100" dirty="0">
                <a:latin typeface="Arial"/>
                <a:cs typeface="Arial"/>
              </a:rPr>
              <a:t>Impai</a:t>
            </a:r>
            <a:r>
              <a:rPr sz="2100" spc="-15" dirty="0">
                <a:latin typeface="Arial"/>
                <a:cs typeface="Arial"/>
              </a:rPr>
              <a:t>r</a:t>
            </a:r>
            <a:r>
              <a:rPr sz="2100" spc="-5" dirty="0">
                <a:latin typeface="Arial"/>
                <a:cs typeface="Arial"/>
              </a:rPr>
              <a:t>e</a:t>
            </a:r>
            <a:r>
              <a:rPr sz="2100" dirty="0">
                <a:latin typeface="Arial"/>
                <a:cs typeface="Arial"/>
              </a:rPr>
              <a:t>d</a:t>
            </a:r>
            <a:r>
              <a:rPr sz="2100" spc="4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Arial"/>
                <a:cs typeface="Arial"/>
              </a:rPr>
              <a:t>GFR</a:t>
            </a: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9047"/>
              <a:buFont typeface="Wingdings"/>
              <a:buChar char=""/>
              <a:tabLst>
                <a:tab pos="356235" algn="l"/>
              </a:tabLst>
            </a:pPr>
            <a:r>
              <a:rPr sz="2100" spc="-15" dirty="0">
                <a:latin typeface="Arial"/>
                <a:cs typeface="Arial"/>
              </a:rPr>
              <a:t>Water</a:t>
            </a:r>
            <a:r>
              <a:rPr sz="2100" spc="6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into</a:t>
            </a:r>
            <a:r>
              <a:rPr sz="2100" spc="-10" dirty="0">
                <a:latin typeface="Arial"/>
                <a:cs typeface="Arial"/>
              </a:rPr>
              <a:t>x</a:t>
            </a:r>
            <a:r>
              <a:rPr sz="2100" spc="-5" dirty="0">
                <a:latin typeface="Arial"/>
                <a:cs typeface="Arial"/>
              </a:rPr>
              <a:t>i</a:t>
            </a:r>
            <a:r>
              <a:rPr sz="2100" spc="5" dirty="0">
                <a:latin typeface="Arial"/>
                <a:cs typeface="Arial"/>
              </a:rPr>
              <a:t>c</a:t>
            </a:r>
            <a:r>
              <a:rPr sz="2100" spc="-5" dirty="0">
                <a:latin typeface="Arial"/>
                <a:cs typeface="Arial"/>
              </a:rPr>
              <a:t>ation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55600" algn="l"/>
              </a:tabLst>
            </a:pPr>
            <a:r>
              <a:rPr sz="1450" dirty="0">
                <a:solidFill>
                  <a:srgbClr val="320065"/>
                </a:solidFill>
                <a:latin typeface="Arial"/>
                <a:cs typeface="Arial"/>
              </a:rPr>
              <a:t>-</a:t>
            </a:r>
            <a:r>
              <a:rPr sz="1450" dirty="0">
                <a:solidFill>
                  <a:srgbClr val="320065"/>
                </a:solidFill>
                <a:latin typeface="Times New Roman"/>
                <a:cs typeface="Times New Roman"/>
              </a:rPr>
              <a:t>	</a:t>
            </a:r>
            <a:r>
              <a:rPr sz="2100" u="heavy" dirty="0">
                <a:latin typeface="Arial"/>
                <a:cs typeface="Arial"/>
              </a:rPr>
              <a:t>Anemia:</a:t>
            </a: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9047"/>
              <a:buFont typeface="Wingdings"/>
              <a:buChar char=""/>
              <a:tabLst>
                <a:tab pos="356235" algn="l"/>
              </a:tabLst>
            </a:pPr>
            <a:r>
              <a:rPr sz="2100" spc="-15" dirty="0">
                <a:latin typeface="Arial"/>
                <a:cs typeface="Arial"/>
              </a:rPr>
              <a:t>Im</a:t>
            </a:r>
            <a:r>
              <a:rPr sz="2100" spc="-5" dirty="0">
                <a:latin typeface="Arial"/>
                <a:cs typeface="Arial"/>
              </a:rPr>
              <a:t>p</a:t>
            </a:r>
            <a:r>
              <a:rPr sz="2100" spc="-10" dirty="0">
                <a:latin typeface="Arial"/>
                <a:cs typeface="Arial"/>
              </a:rPr>
              <a:t>a</a:t>
            </a:r>
            <a:r>
              <a:rPr sz="2100" spc="-5" dirty="0">
                <a:latin typeface="Arial"/>
                <a:cs typeface="Arial"/>
              </a:rPr>
              <a:t>ire</a:t>
            </a:r>
            <a:r>
              <a:rPr sz="2100" dirty="0">
                <a:latin typeface="Arial"/>
                <a:cs typeface="Arial"/>
              </a:rPr>
              <a:t>d</a:t>
            </a:r>
            <a:r>
              <a:rPr sz="2100" spc="4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h</a:t>
            </a:r>
            <a:r>
              <a:rPr sz="2100" spc="-10" dirty="0">
                <a:latin typeface="Arial"/>
                <a:cs typeface="Arial"/>
              </a:rPr>
              <a:t>e</a:t>
            </a:r>
            <a:r>
              <a:rPr sz="2100" dirty="0">
                <a:latin typeface="Arial"/>
                <a:cs typeface="Arial"/>
              </a:rPr>
              <a:t>moglo</a:t>
            </a:r>
            <a:r>
              <a:rPr sz="2100" spc="-15" dirty="0">
                <a:latin typeface="Arial"/>
                <a:cs typeface="Arial"/>
              </a:rPr>
              <a:t>b</a:t>
            </a:r>
            <a:r>
              <a:rPr sz="2100" spc="-5" dirty="0">
                <a:latin typeface="Arial"/>
                <a:cs typeface="Arial"/>
              </a:rPr>
              <a:t>i</a:t>
            </a:r>
            <a:r>
              <a:rPr sz="2100" dirty="0">
                <a:latin typeface="Arial"/>
                <a:cs typeface="Arial"/>
              </a:rPr>
              <a:t>n</a:t>
            </a:r>
            <a:r>
              <a:rPr sz="2100" spc="3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Arial"/>
                <a:cs typeface="Arial"/>
              </a:rPr>
              <a:t>synth</a:t>
            </a:r>
            <a:r>
              <a:rPr sz="2100" spc="-10" dirty="0">
                <a:latin typeface="Arial"/>
                <a:cs typeface="Arial"/>
              </a:rPr>
              <a:t>e</a:t>
            </a:r>
            <a:r>
              <a:rPr sz="2100" dirty="0">
                <a:latin typeface="Arial"/>
                <a:cs typeface="Arial"/>
              </a:rPr>
              <a:t>s</a:t>
            </a:r>
            <a:r>
              <a:rPr sz="2100" spc="5" dirty="0">
                <a:latin typeface="Arial"/>
                <a:cs typeface="Arial"/>
              </a:rPr>
              <a:t>i</a:t>
            </a:r>
            <a:r>
              <a:rPr sz="2100" dirty="0">
                <a:latin typeface="Arial"/>
                <a:cs typeface="Arial"/>
              </a:rPr>
              <a:t>s</a:t>
            </a: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9047"/>
              <a:buFont typeface="Wingdings"/>
              <a:buChar char=""/>
              <a:tabLst>
                <a:tab pos="356235" algn="l"/>
              </a:tabLst>
            </a:pPr>
            <a:r>
              <a:rPr sz="2100" dirty="0">
                <a:latin typeface="Arial"/>
                <a:cs typeface="Arial"/>
              </a:rPr>
              <a:t>Iron</a:t>
            </a:r>
            <a:r>
              <a:rPr sz="2100" spc="5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defi</a:t>
            </a:r>
            <a:r>
              <a:rPr sz="2100" spc="5" dirty="0">
                <a:latin typeface="Arial"/>
                <a:cs typeface="Arial"/>
              </a:rPr>
              <a:t>c</a:t>
            </a:r>
            <a:r>
              <a:rPr sz="2100" spc="-5" dirty="0">
                <a:latin typeface="Arial"/>
                <a:cs typeface="Arial"/>
              </a:rPr>
              <a:t>iency</a:t>
            </a: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9047"/>
              <a:buFont typeface="Wingdings"/>
              <a:buChar char=""/>
              <a:tabLst>
                <a:tab pos="356235" algn="l"/>
              </a:tabLst>
            </a:pPr>
            <a:r>
              <a:rPr sz="2100" dirty="0">
                <a:latin typeface="Arial"/>
                <a:cs typeface="Arial"/>
              </a:rPr>
              <a:t>Folate</a:t>
            </a:r>
            <a:r>
              <a:rPr sz="2100" spc="4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d</a:t>
            </a:r>
            <a:r>
              <a:rPr sz="2100" spc="-10" dirty="0">
                <a:latin typeface="Arial"/>
                <a:cs typeface="Arial"/>
              </a:rPr>
              <a:t>e</a:t>
            </a:r>
            <a:r>
              <a:rPr sz="2100" dirty="0">
                <a:latin typeface="Arial"/>
                <a:cs typeface="Arial"/>
              </a:rPr>
              <a:t>fi</a:t>
            </a:r>
            <a:r>
              <a:rPr sz="2100" spc="5" dirty="0">
                <a:latin typeface="Arial"/>
                <a:cs typeface="Arial"/>
              </a:rPr>
              <a:t>c</a:t>
            </a:r>
            <a:r>
              <a:rPr sz="2100" spc="-5" dirty="0">
                <a:latin typeface="Arial"/>
                <a:cs typeface="Arial"/>
              </a:rPr>
              <a:t>iency</a:t>
            </a: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9047"/>
              <a:buFont typeface="Wingdings"/>
              <a:buChar char=""/>
              <a:tabLst>
                <a:tab pos="356235" algn="l"/>
              </a:tabLst>
            </a:pPr>
            <a:r>
              <a:rPr sz="2100" dirty="0">
                <a:latin typeface="Arial"/>
                <a:cs typeface="Arial"/>
              </a:rPr>
              <a:t>Per</a:t>
            </a:r>
            <a:r>
              <a:rPr sz="2100" spc="-10" dirty="0">
                <a:latin typeface="Arial"/>
                <a:cs typeface="Arial"/>
              </a:rPr>
              <a:t>n</a:t>
            </a:r>
            <a:r>
              <a:rPr sz="2100" spc="-5" dirty="0">
                <a:latin typeface="Arial"/>
                <a:cs typeface="Arial"/>
              </a:rPr>
              <a:t>i</a:t>
            </a:r>
            <a:r>
              <a:rPr sz="2100" spc="5" dirty="0">
                <a:latin typeface="Arial"/>
                <a:cs typeface="Arial"/>
              </a:rPr>
              <a:t>c</a:t>
            </a:r>
            <a:r>
              <a:rPr sz="2100" spc="-5" dirty="0">
                <a:latin typeface="Arial"/>
                <a:cs typeface="Arial"/>
              </a:rPr>
              <a:t>iou</a:t>
            </a:r>
            <a:r>
              <a:rPr sz="2100" dirty="0">
                <a:latin typeface="Arial"/>
                <a:cs typeface="Arial"/>
              </a:rPr>
              <a:t>s</a:t>
            </a:r>
            <a:r>
              <a:rPr sz="2100" spc="4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a</a:t>
            </a:r>
            <a:r>
              <a:rPr sz="2100" spc="-10" dirty="0">
                <a:latin typeface="Arial"/>
                <a:cs typeface="Arial"/>
              </a:rPr>
              <a:t>n</a:t>
            </a:r>
            <a:r>
              <a:rPr sz="2100" spc="-5" dirty="0">
                <a:latin typeface="Arial"/>
                <a:cs typeface="Arial"/>
              </a:rPr>
              <a:t>emia</a:t>
            </a:r>
            <a:r>
              <a:rPr sz="2100" dirty="0">
                <a:latin typeface="Arial"/>
                <a:cs typeface="Arial"/>
              </a:rPr>
              <a:t>,</a:t>
            </a:r>
            <a:r>
              <a:rPr sz="2100" spc="4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wit</a:t>
            </a:r>
            <a:r>
              <a:rPr sz="2100" dirty="0">
                <a:latin typeface="Arial"/>
                <a:cs typeface="Arial"/>
              </a:rPr>
              <a:t>h</a:t>
            </a:r>
            <a:r>
              <a:rPr sz="2100" spc="60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Arial"/>
                <a:cs typeface="Arial"/>
              </a:rPr>
              <a:t>B</a:t>
            </a:r>
            <a:r>
              <a:rPr sz="2100" spc="-5" dirty="0">
                <a:latin typeface="Arial"/>
                <a:cs typeface="Arial"/>
              </a:rPr>
              <a:t>1</a:t>
            </a:r>
            <a:r>
              <a:rPr sz="2100" dirty="0">
                <a:latin typeface="Arial"/>
                <a:cs typeface="Arial"/>
              </a:rPr>
              <a:t>2</a:t>
            </a:r>
            <a:r>
              <a:rPr sz="2100" spc="4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d</a:t>
            </a:r>
            <a:r>
              <a:rPr sz="2100" spc="-10" dirty="0">
                <a:latin typeface="Arial"/>
                <a:cs typeface="Arial"/>
              </a:rPr>
              <a:t>e</a:t>
            </a:r>
            <a:r>
              <a:rPr sz="2100" dirty="0">
                <a:latin typeface="Arial"/>
                <a:cs typeface="Arial"/>
              </a:rPr>
              <a:t>fi</a:t>
            </a:r>
            <a:r>
              <a:rPr sz="2100" spc="5" dirty="0">
                <a:latin typeface="Arial"/>
                <a:cs typeface="Arial"/>
              </a:rPr>
              <a:t>c</a:t>
            </a:r>
            <a:r>
              <a:rPr sz="2100" spc="-5" dirty="0">
                <a:latin typeface="Arial"/>
                <a:cs typeface="Arial"/>
              </a:rPr>
              <a:t>ien</a:t>
            </a:r>
            <a:r>
              <a:rPr sz="2100" dirty="0">
                <a:latin typeface="Arial"/>
                <a:cs typeface="Arial"/>
              </a:rPr>
              <a:t>t</a:t>
            </a:r>
            <a:r>
              <a:rPr sz="2100" spc="3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Arial"/>
                <a:cs typeface="Arial"/>
              </a:rPr>
              <a:t>meg</a:t>
            </a:r>
            <a:r>
              <a:rPr sz="2100" spc="-10" dirty="0">
                <a:latin typeface="Arial"/>
                <a:cs typeface="Arial"/>
              </a:rPr>
              <a:t>a</a:t>
            </a:r>
            <a:r>
              <a:rPr sz="2100" spc="-5" dirty="0">
                <a:latin typeface="Arial"/>
                <a:cs typeface="Arial"/>
              </a:rPr>
              <a:t>lobl</a:t>
            </a:r>
            <a:r>
              <a:rPr sz="2100" spc="-10" dirty="0">
                <a:latin typeface="Arial"/>
                <a:cs typeface="Arial"/>
              </a:rPr>
              <a:t>a</a:t>
            </a:r>
            <a:r>
              <a:rPr sz="2100" spc="-15" dirty="0">
                <a:latin typeface="Arial"/>
                <a:cs typeface="Arial"/>
              </a:rPr>
              <a:t>s</a:t>
            </a:r>
            <a:r>
              <a:rPr sz="2100" spc="-5" dirty="0">
                <a:latin typeface="Arial"/>
                <a:cs typeface="Arial"/>
              </a:rPr>
              <a:t>ti</a:t>
            </a:r>
            <a:r>
              <a:rPr sz="2100" dirty="0">
                <a:latin typeface="Arial"/>
                <a:cs typeface="Arial"/>
              </a:rPr>
              <a:t>c</a:t>
            </a:r>
            <a:r>
              <a:rPr sz="2100" spc="3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a</a:t>
            </a:r>
            <a:r>
              <a:rPr sz="2100" spc="-10" dirty="0">
                <a:latin typeface="Arial"/>
                <a:cs typeface="Arial"/>
              </a:rPr>
              <a:t>n</a:t>
            </a:r>
            <a:r>
              <a:rPr sz="2100" spc="-5" dirty="0">
                <a:latin typeface="Arial"/>
                <a:cs typeface="Arial"/>
              </a:rPr>
              <a:t>emia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Clinica</a:t>
            </a:r>
            <a:r>
              <a:rPr dirty="0"/>
              <a:t>l</a:t>
            </a:r>
            <a:r>
              <a:rPr spc="140" dirty="0">
                <a:latin typeface="Times New Roman"/>
                <a:cs typeface="Times New Roman"/>
              </a:rPr>
              <a:t> </a:t>
            </a:r>
            <a:r>
              <a:rPr dirty="0"/>
              <a:t>presentations</a:t>
            </a:r>
            <a:r>
              <a:rPr spc="140" dirty="0">
                <a:latin typeface="Times New Roman"/>
                <a:cs typeface="Times New Roman"/>
              </a:rPr>
              <a:t> </a:t>
            </a:r>
            <a:r>
              <a:rPr spc="-5" dirty="0"/>
              <a:t>and</a:t>
            </a:r>
          </a:p>
          <a:p>
            <a:pPr marL="12700">
              <a:lnSpc>
                <a:spcPts val="4640"/>
              </a:lnSpc>
            </a:pPr>
            <a:r>
              <a:rPr spc="-20" dirty="0"/>
              <a:t>findin</a:t>
            </a:r>
            <a:r>
              <a:rPr spc="-10" dirty="0"/>
              <a:t>g</a:t>
            </a:r>
            <a:r>
              <a:rPr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32932"/>
            <a:ext cx="2886710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4045"/>
              </a:lnSpc>
              <a:buClr>
                <a:srgbClr val="320065"/>
              </a:buClr>
              <a:buSzPct val="69117"/>
              <a:buFont typeface="Wingdings"/>
              <a:buChar char=""/>
              <a:tabLst>
                <a:tab pos="356235" algn="l"/>
              </a:tabLst>
            </a:pPr>
            <a:r>
              <a:rPr sz="3400" spc="-20" dirty="0">
                <a:latin typeface="Arial"/>
                <a:cs typeface="Arial"/>
              </a:rPr>
              <a:t>Adults</a:t>
            </a:r>
            <a:r>
              <a:rPr sz="3400" spc="5" dirty="0">
                <a:latin typeface="Arial"/>
                <a:cs typeface="Arial"/>
              </a:rPr>
              <a:t> </a:t>
            </a:r>
            <a:r>
              <a:rPr sz="3400" spc="-15" dirty="0">
                <a:latin typeface="Arial"/>
                <a:cs typeface="Arial"/>
              </a:rPr>
              <a:t>(cont’)</a:t>
            </a:r>
            <a:endParaRPr sz="3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206837"/>
            <a:ext cx="3806190" cy="3742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5600" algn="l"/>
              </a:tabLst>
            </a:pPr>
            <a:r>
              <a:rPr sz="1300" spc="5" dirty="0">
                <a:solidFill>
                  <a:srgbClr val="320065"/>
                </a:solidFill>
                <a:latin typeface="Arial"/>
                <a:cs typeface="Arial"/>
              </a:rPr>
              <a:t>-</a:t>
            </a:r>
            <a:r>
              <a:rPr sz="1300" spc="5" dirty="0">
                <a:solidFill>
                  <a:srgbClr val="320065"/>
                </a:solidFill>
                <a:latin typeface="Times New Roman"/>
                <a:cs typeface="Times New Roman"/>
              </a:rPr>
              <a:t>	</a:t>
            </a:r>
            <a:r>
              <a:rPr sz="1900" u="heavy" spc="-20" dirty="0">
                <a:latin typeface="Arial"/>
                <a:cs typeface="Arial"/>
              </a:rPr>
              <a:t>Neurom</a:t>
            </a:r>
            <a:r>
              <a:rPr sz="1900" u="heavy" spc="-15" dirty="0">
                <a:latin typeface="Arial"/>
                <a:cs typeface="Arial"/>
              </a:rPr>
              <a:t>u</a:t>
            </a:r>
            <a:r>
              <a:rPr sz="1900" u="heavy" spc="-10" dirty="0">
                <a:latin typeface="Arial"/>
                <a:cs typeface="Arial"/>
              </a:rPr>
              <a:t>scular</a:t>
            </a:r>
            <a:r>
              <a:rPr sz="1900" u="heavy" spc="45" dirty="0">
                <a:latin typeface="Arial"/>
                <a:cs typeface="Arial"/>
              </a:rPr>
              <a:t> </a:t>
            </a:r>
            <a:r>
              <a:rPr sz="1900" u="heavy" spc="-10" dirty="0">
                <a:latin typeface="Arial"/>
                <a:cs typeface="Arial"/>
              </a:rPr>
              <a:t>system: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8421"/>
              <a:buFont typeface="Wingdings"/>
              <a:buChar char=""/>
              <a:tabLst>
                <a:tab pos="356235" algn="l"/>
              </a:tabLst>
            </a:pPr>
            <a:r>
              <a:rPr sz="1900" spc="-10" dirty="0">
                <a:latin typeface="Arial"/>
                <a:cs typeface="Arial"/>
              </a:rPr>
              <a:t>Severe</a:t>
            </a:r>
            <a:r>
              <a:rPr sz="1900" spc="7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Arial"/>
                <a:cs typeface="Arial"/>
              </a:rPr>
              <a:t>muscle</a:t>
            </a:r>
            <a:r>
              <a:rPr sz="1900" spc="7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Arial"/>
                <a:cs typeface="Arial"/>
              </a:rPr>
              <a:t>cramps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8421"/>
              <a:buFont typeface="Wingdings"/>
              <a:buChar char=""/>
              <a:tabLst>
                <a:tab pos="356235" algn="l"/>
              </a:tabLst>
            </a:pPr>
            <a:r>
              <a:rPr sz="1900" spc="-10" dirty="0">
                <a:latin typeface="Arial"/>
                <a:cs typeface="Arial"/>
              </a:rPr>
              <a:t>Paresth</a:t>
            </a:r>
            <a:r>
              <a:rPr sz="1900" spc="-15" dirty="0">
                <a:latin typeface="Arial"/>
                <a:cs typeface="Arial"/>
              </a:rPr>
              <a:t>esias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8421"/>
              <a:buFont typeface="Wingdings"/>
              <a:buChar char=""/>
              <a:tabLst>
                <a:tab pos="356235" algn="l"/>
              </a:tabLst>
            </a:pPr>
            <a:r>
              <a:rPr sz="1900" spc="-10" dirty="0">
                <a:latin typeface="Arial"/>
                <a:cs typeface="Arial"/>
              </a:rPr>
              <a:t>Muscle</a:t>
            </a:r>
            <a:r>
              <a:rPr sz="1900" spc="75" dirty="0">
                <a:latin typeface="Times New Roman"/>
                <a:cs typeface="Times New Roman"/>
              </a:rPr>
              <a:t> </a:t>
            </a:r>
            <a:r>
              <a:rPr sz="1900" spc="-30" dirty="0">
                <a:latin typeface="Arial"/>
                <a:cs typeface="Arial"/>
              </a:rPr>
              <a:t>w</a:t>
            </a:r>
            <a:r>
              <a:rPr sz="1900" spc="-20" dirty="0">
                <a:latin typeface="Arial"/>
                <a:cs typeface="Arial"/>
              </a:rPr>
              <a:t>eakn</a:t>
            </a:r>
            <a:r>
              <a:rPr sz="1900" spc="-10" dirty="0">
                <a:latin typeface="Arial"/>
                <a:cs typeface="Arial"/>
              </a:rPr>
              <a:t>ess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8421"/>
              <a:buFont typeface="Wingdings"/>
              <a:buChar char=""/>
              <a:tabLst>
                <a:tab pos="356235" algn="l"/>
              </a:tabLst>
            </a:pPr>
            <a:r>
              <a:rPr sz="1900" spc="-20" dirty="0">
                <a:latin typeface="Arial"/>
                <a:cs typeface="Arial"/>
              </a:rPr>
              <a:t>Carpa</a:t>
            </a:r>
            <a:r>
              <a:rPr sz="1900" spc="-5" dirty="0">
                <a:latin typeface="Arial"/>
                <a:cs typeface="Arial"/>
              </a:rPr>
              <a:t>l</a:t>
            </a:r>
            <a:r>
              <a:rPr sz="1900" spc="7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Arial"/>
                <a:cs typeface="Arial"/>
              </a:rPr>
              <a:t>tunnel</a:t>
            </a:r>
            <a:r>
              <a:rPr sz="1900" spc="8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Arial"/>
                <a:cs typeface="Arial"/>
              </a:rPr>
              <a:t>syndrome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55600" algn="l"/>
              </a:tabLst>
            </a:pPr>
            <a:r>
              <a:rPr sz="1300" spc="5" dirty="0">
                <a:solidFill>
                  <a:srgbClr val="320065"/>
                </a:solidFill>
                <a:latin typeface="Arial"/>
                <a:cs typeface="Arial"/>
              </a:rPr>
              <a:t>-</a:t>
            </a:r>
            <a:r>
              <a:rPr sz="1300" spc="5" dirty="0">
                <a:solidFill>
                  <a:srgbClr val="320065"/>
                </a:solidFill>
                <a:latin typeface="Times New Roman"/>
                <a:cs typeface="Times New Roman"/>
              </a:rPr>
              <a:t>	</a:t>
            </a:r>
            <a:r>
              <a:rPr sz="1900" u="heavy" spc="-20" dirty="0">
                <a:latin typeface="Arial"/>
                <a:cs typeface="Arial"/>
              </a:rPr>
              <a:t>CN</a:t>
            </a:r>
            <a:r>
              <a:rPr sz="1900" u="heavy" spc="-25" dirty="0">
                <a:latin typeface="Arial"/>
                <a:cs typeface="Arial"/>
              </a:rPr>
              <a:t>S</a:t>
            </a:r>
            <a:r>
              <a:rPr sz="1900" u="heavy" spc="-10" dirty="0">
                <a:latin typeface="Arial"/>
                <a:cs typeface="Arial"/>
              </a:rPr>
              <a:t>: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8421"/>
              <a:buFont typeface="Wingdings"/>
              <a:buChar char=""/>
              <a:tabLst>
                <a:tab pos="356235" algn="l"/>
              </a:tabLst>
            </a:pPr>
            <a:r>
              <a:rPr sz="1900" spc="-20" dirty="0">
                <a:latin typeface="Arial"/>
                <a:cs typeface="Arial"/>
              </a:rPr>
              <a:t>Chr</a:t>
            </a:r>
            <a:r>
              <a:rPr sz="1900" spc="-10" dirty="0">
                <a:latin typeface="Arial"/>
                <a:cs typeface="Arial"/>
              </a:rPr>
              <a:t>o</a:t>
            </a:r>
            <a:r>
              <a:rPr sz="1900" spc="-15" dirty="0">
                <a:latin typeface="Arial"/>
                <a:cs typeface="Arial"/>
              </a:rPr>
              <a:t>ni</a:t>
            </a:r>
            <a:r>
              <a:rPr sz="1900" spc="-10" dirty="0">
                <a:latin typeface="Arial"/>
                <a:cs typeface="Arial"/>
              </a:rPr>
              <a:t>c</a:t>
            </a:r>
            <a:r>
              <a:rPr sz="1900" spc="8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Arial"/>
                <a:cs typeface="Arial"/>
              </a:rPr>
              <a:t>fatigue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8421"/>
              <a:buFont typeface="Wingdings"/>
              <a:buChar char=""/>
              <a:tabLst>
                <a:tab pos="356235" algn="l"/>
              </a:tabLst>
            </a:pPr>
            <a:r>
              <a:rPr sz="1900" spc="-15" dirty="0">
                <a:latin typeface="Arial"/>
                <a:cs typeface="Arial"/>
              </a:rPr>
              <a:t>Leth</a:t>
            </a:r>
            <a:r>
              <a:rPr sz="1900" spc="-20" dirty="0">
                <a:latin typeface="Arial"/>
                <a:cs typeface="Arial"/>
              </a:rPr>
              <a:t>a</a:t>
            </a:r>
            <a:r>
              <a:rPr sz="1900" spc="-10" dirty="0">
                <a:latin typeface="Arial"/>
                <a:cs typeface="Arial"/>
              </a:rPr>
              <a:t>r</a:t>
            </a:r>
            <a:r>
              <a:rPr sz="1900" spc="-15" dirty="0">
                <a:latin typeface="Arial"/>
                <a:cs typeface="Arial"/>
              </a:rPr>
              <a:t>gy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8421"/>
              <a:buFont typeface="Wingdings"/>
              <a:buChar char=""/>
              <a:tabLst>
                <a:tab pos="356235" algn="l"/>
              </a:tabLst>
            </a:pPr>
            <a:r>
              <a:rPr sz="1900" spc="-15" dirty="0">
                <a:latin typeface="Arial"/>
                <a:cs typeface="Arial"/>
              </a:rPr>
              <a:t>Decr</a:t>
            </a:r>
            <a:r>
              <a:rPr sz="1900" spc="-10" dirty="0">
                <a:latin typeface="Arial"/>
                <a:cs typeface="Arial"/>
              </a:rPr>
              <a:t>e</a:t>
            </a:r>
            <a:r>
              <a:rPr sz="1900" spc="-20" dirty="0">
                <a:latin typeface="Arial"/>
                <a:cs typeface="Arial"/>
              </a:rPr>
              <a:t>ase</a:t>
            </a:r>
            <a:r>
              <a:rPr sz="1900" spc="-15" dirty="0">
                <a:latin typeface="Arial"/>
                <a:cs typeface="Arial"/>
              </a:rPr>
              <a:t>d</a:t>
            </a:r>
            <a:r>
              <a:rPr sz="1900" spc="9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Arial"/>
                <a:cs typeface="Arial"/>
              </a:rPr>
              <a:t>concentration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8421"/>
              <a:buFont typeface="Wingdings"/>
              <a:buChar char=""/>
              <a:tabLst>
                <a:tab pos="356235" algn="l"/>
              </a:tabLst>
            </a:pPr>
            <a:r>
              <a:rPr sz="1900" spc="-10" dirty="0">
                <a:latin typeface="Arial"/>
                <a:cs typeface="Arial"/>
              </a:rPr>
              <a:t>Anovulato</a:t>
            </a:r>
            <a:r>
              <a:rPr sz="1900" spc="-5" dirty="0">
                <a:latin typeface="Arial"/>
                <a:cs typeface="Arial"/>
              </a:rPr>
              <a:t>r</a:t>
            </a:r>
            <a:r>
              <a:rPr sz="1900" spc="-10" dirty="0">
                <a:latin typeface="Arial"/>
                <a:cs typeface="Arial"/>
              </a:rPr>
              <a:t>y</a:t>
            </a:r>
            <a:r>
              <a:rPr sz="1900" spc="8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Arial"/>
                <a:cs typeface="Arial"/>
              </a:rPr>
              <a:t>cycles</a:t>
            </a:r>
            <a:r>
              <a:rPr sz="1900" spc="7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Arial"/>
                <a:cs typeface="Arial"/>
              </a:rPr>
              <a:t>an</a:t>
            </a:r>
            <a:r>
              <a:rPr sz="1900" spc="-15" dirty="0">
                <a:latin typeface="Arial"/>
                <a:cs typeface="Arial"/>
              </a:rPr>
              <a:t>d</a:t>
            </a:r>
            <a:r>
              <a:rPr sz="1900" spc="6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Arial"/>
                <a:cs typeface="Arial"/>
              </a:rPr>
              <a:t>infe</a:t>
            </a:r>
            <a:r>
              <a:rPr sz="1900" spc="-5" dirty="0">
                <a:latin typeface="Arial"/>
                <a:cs typeface="Arial"/>
              </a:rPr>
              <a:t>r</a:t>
            </a:r>
            <a:r>
              <a:rPr sz="1900" spc="-10" dirty="0">
                <a:latin typeface="Arial"/>
                <a:cs typeface="Arial"/>
              </a:rPr>
              <a:t>tility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8421"/>
              <a:buFont typeface="Wingdings"/>
              <a:buChar char=""/>
              <a:tabLst>
                <a:tab pos="356235" algn="l"/>
              </a:tabLst>
            </a:pPr>
            <a:r>
              <a:rPr sz="1900" spc="-15" dirty="0">
                <a:latin typeface="Arial"/>
                <a:cs typeface="Arial"/>
              </a:rPr>
              <a:t>Me</a:t>
            </a:r>
            <a:r>
              <a:rPr sz="1900" spc="-20" dirty="0">
                <a:latin typeface="Arial"/>
                <a:cs typeface="Arial"/>
              </a:rPr>
              <a:t>no</a:t>
            </a:r>
            <a:r>
              <a:rPr sz="1900" spc="-5" dirty="0">
                <a:latin typeface="Arial"/>
                <a:cs typeface="Arial"/>
              </a:rPr>
              <a:t>r</a:t>
            </a:r>
            <a:r>
              <a:rPr sz="1900" spc="-10" dirty="0">
                <a:latin typeface="Arial"/>
                <a:cs typeface="Arial"/>
              </a:rPr>
              <a:t>rh</a:t>
            </a:r>
            <a:r>
              <a:rPr sz="1900" spc="-15" dirty="0">
                <a:latin typeface="Arial"/>
                <a:cs typeface="Arial"/>
              </a:rPr>
              <a:t>agia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8421"/>
              <a:buFont typeface="Wingdings"/>
              <a:buChar char=""/>
              <a:tabLst>
                <a:tab pos="356235" algn="l"/>
              </a:tabLst>
            </a:pPr>
            <a:r>
              <a:rPr sz="1900" spc="-20" dirty="0">
                <a:latin typeface="Arial"/>
                <a:cs typeface="Arial"/>
              </a:rPr>
              <a:t>Dep</a:t>
            </a:r>
            <a:r>
              <a:rPr sz="1900" spc="-5" dirty="0">
                <a:latin typeface="Arial"/>
                <a:cs typeface="Arial"/>
              </a:rPr>
              <a:t>r</a:t>
            </a:r>
            <a:r>
              <a:rPr sz="1900" spc="-15" dirty="0">
                <a:latin typeface="Arial"/>
                <a:cs typeface="Arial"/>
              </a:rPr>
              <a:t>ession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8421"/>
              <a:buFont typeface="Wingdings"/>
              <a:buChar char=""/>
              <a:tabLst>
                <a:tab pos="356235" algn="l"/>
              </a:tabLst>
            </a:pPr>
            <a:r>
              <a:rPr sz="1900" spc="-10" dirty="0">
                <a:latin typeface="Arial"/>
                <a:cs typeface="Arial"/>
              </a:rPr>
              <a:t>Agitation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4607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30" dirty="0"/>
              <a:t>Dia</a:t>
            </a:r>
            <a:r>
              <a:rPr spc="-20" dirty="0"/>
              <a:t>g</a:t>
            </a:r>
            <a:r>
              <a:rPr spc="-25" dirty="0"/>
              <a:t>n</a:t>
            </a:r>
            <a:r>
              <a:rPr spc="-15" dirty="0"/>
              <a:t>o</a:t>
            </a:r>
            <a:r>
              <a:rPr spc="-5" dirty="0"/>
              <a:t>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27025"/>
            <a:ext cx="3882390" cy="2028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Lo</a:t>
            </a:r>
            <a:r>
              <a:rPr sz="3000" dirty="0">
                <a:latin typeface="Arial"/>
                <a:cs typeface="Arial"/>
              </a:rPr>
              <a:t>w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serum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20" dirty="0">
                <a:latin typeface="Arial"/>
                <a:cs typeface="Arial"/>
              </a:rPr>
              <a:t>F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4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Elevated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serum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TSH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Thyroid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antibodies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ts val="357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TRH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stimulation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te</a:t>
            </a:r>
            <a:r>
              <a:rPr sz="3000" spc="-10" dirty="0">
                <a:latin typeface="Arial"/>
                <a:cs typeface="Arial"/>
              </a:rPr>
              <a:t>s</a:t>
            </a:r>
            <a:r>
              <a:rPr sz="3000" dirty="0">
                <a:latin typeface="Arial"/>
                <a:cs typeface="Arial"/>
              </a:rPr>
              <a:t>t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4607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5" dirty="0"/>
              <a:t>C</a:t>
            </a:r>
            <a:r>
              <a:rPr spc="10" dirty="0"/>
              <a:t>o</a:t>
            </a:r>
            <a:r>
              <a:rPr spc="-25" dirty="0"/>
              <a:t>mplicatio</a:t>
            </a:r>
            <a:r>
              <a:rPr spc="-5" dirty="0"/>
              <a:t>n</a:t>
            </a:r>
            <a:r>
              <a:rPr dirty="0"/>
              <a:t>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9117"/>
              <a:buFont typeface="Wingdings"/>
              <a:buChar char=""/>
              <a:tabLst>
                <a:tab pos="356235" algn="l"/>
              </a:tabLst>
            </a:pPr>
            <a:r>
              <a:rPr spc="-25" dirty="0"/>
              <a:t>1</a:t>
            </a:r>
            <a:r>
              <a:rPr spc="-15" dirty="0"/>
              <a:t>-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-30" dirty="0"/>
              <a:t>M</a:t>
            </a:r>
            <a:r>
              <a:rPr spc="-15" dirty="0"/>
              <a:t>y</a:t>
            </a:r>
            <a:r>
              <a:rPr spc="-25" dirty="0"/>
              <a:t>xedema</a:t>
            </a:r>
            <a:r>
              <a:rPr spc="110" dirty="0">
                <a:latin typeface="Times New Roman"/>
                <a:cs typeface="Times New Roman"/>
              </a:rPr>
              <a:t> </a:t>
            </a:r>
            <a:r>
              <a:rPr spc="-25" dirty="0"/>
              <a:t>coma</a:t>
            </a:r>
          </a:p>
          <a:p>
            <a:pPr marL="355600" indent="-342900">
              <a:lnSpc>
                <a:spcPct val="100000"/>
              </a:lnSpc>
              <a:spcBef>
                <a:spcPts val="35"/>
              </a:spcBef>
              <a:buClr>
                <a:srgbClr val="320065"/>
              </a:buClr>
              <a:buSzPct val="68421"/>
              <a:buFont typeface="Arial"/>
              <a:buChar char="-"/>
              <a:tabLst>
                <a:tab pos="356235" algn="l"/>
              </a:tabLst>
            </a:pPr>
            <a:r>
              <a:rPr sz="1900" spc="-15" dirty="0"/>
              <a:t>The</a:t>
            </a:r>
            <a:r>
              <a:rPr sz="1900" spc="65" dirty="0">
                <a:latin typeface="Times New Roman"/>
                <a:cs typeface="Times New Roman"/>
              </a:rPr>
              <a:t> </a:t>
            </a:r>
            <a:r>
              <a:rPr sz="1900" spc="-20" dirty="0"/>
              <a:t>en</a:t>
            </a:r>
            <a:r>
              <a:rPr sz="1900" spc="-15" dirty="0"/>
              <a:t>d</a:t>
            </a:r>
            <a:r>
              <a:rPr sz="1900" spc="60" dirty="0">
                <a:latin typeface="Times New Roman"/>
                <a:cs typeface="Times New Roman"/>
              </a:rPr>
              <a:t> </a:t>
            </a:r>
            <a:r>
              <a:rPr sz="1900" spc="-10" dirty="0"/>
              <a:t>stage</a:t>
            </a:r>
            <a:r>
              <a:rPr sz="1900" spc="60" dirty="0">
                <a:latin typeface="Times New Roman"/>
                <a:cs typeface="Times New Roman"/>
              </a:rPr>
              <a:t> </a:t>
            </a:r>
            <a:r>
              <a:rPr sz="1900" spc="-20" dirty="0"/>
              <a:t>o</a:t>
            </a:r>
            <a:r>
              <a:rPr sz="1900" spc="-10" dirty="0"/>
              <a:t>f</a:t>
            </a:r>
            <a:r>
              <a:rPr sz="1900" spc="50" dirty="0">
                <a:latin typeface="Times New Roman"/>
                <a:cs typeface="Times New Roman"/>
              </a:rPr>
              <a:t> </a:t>
            </a:r>
            <a:r>
              <a:rPr sz="1900" spc="-15" dirty="0"/>
              <a:t>unt</a:t>
            </a:r>
            <a:r>
              <a:rPr sz="1900" spc="-10" dirty="0"/>
              <a:t>r</a:t>
            </a:r>
            <a:r>
              <a:rPr sz="1900" spc="-15" dirty="0"/>
              <a:t>eated</a:t>
            </a:r>
            <a:r>
              <a:rPr sz="1900" spc="90" dirty="0">
                <a:latin typeface="Times New Roman"/>
                <a:cs typeface="Times New Roman"/>
              </a:rPr>
              <a:t> </a:t>
            </a:r>
            <a:r>
              <a:rPr sz="1900" spc="-15" dirty="0"/>
              <a:t>hypothyroidism</a:t>
            </a:r>
            <a:endParaRPr sz="1900">
              <a:latin typeface="Times New Roman"/>
              <a:cs typeface="Times New Roman"/>
            </a:endParaRPr>
          </a:p>
          <a:p>
            <a:pPr marL="355600" marR="459740" indent="-342900">
              <a:lnSpc>
                <a:spcPts val="1820"/>
              </a:lnSpc>
              <a:spcBef>
                <a:spcPts val="445"/>
              </a:spcBef>
              <a:buClr>
                <a:srgbClr val="320065"/>
              </a:buClr>
              <a:buSzPct val="68421"/>
              <a:buFont typeface="Arial"/>
              <a:buChar char="-"/>
              <a:tabLst>
                <a:tab pos="356235" algn="l"/>
              </a:tabLst>
            </a:pPr>
            <a:r>
              <a:rPr sz="1900" spc="-10" dirty="0"/>
              <a:t>Prog</a:t>
            </a:r>
            <a:r>
              <a:rPr sz="1900" spc="-5" dirty="0"/>
              <a:t>r</a:t>
            </a:r>
            <a:r>
              <a:rPr sz="1900" spc="-15" dirty="0"/>
              <a:t>essive</a:t>
            </a:r>
            <a:r>
              <a:rPr sz="1900" spc="90" dirty="0">
                <a:latin typeface="Times New Roman"/>
                <a:cs typeface="Times New Roman"/>
              </a:rPr>
              <a:t> </a:t>
            </a:r>
            <a:r>
              <a:rPr sz="1900" spc="-30" dirty="0"/>
              <a:t>w</a:t>
            </a:r>
            <a:r>
              <a:rPr sz="1900" spc="-20" dirty="0"/>
              <a:t>eakn</a:t>
            </a:r>
            <a:r>
              <a:rPr sz="1900" spc="-10" dirty="0"/>
              <a:t>ess,</a:t>
            </a:r>
            <a:r>
              <a:rPr sz="1900" spc="95" dirty="0">
                <a:latin typeface="Times New Roman"/>
                <a:cs typeface="Times New Roman"/>
              </a:rPr>
              <a:t> </a:t>
            </a:r>
            <a:r>
              <a:rPr sz="1900" spc="-10" dirty="0"/>
              <a:t>stupor,</a:t>
            </a:r>
            <a:r>
              <a:rPr sz="1900" spc="65" dirty="0">
                <a:latin typeface="Times New Roman"/>
                <a:cs typeface="Times New Roman"/>
              </a:rPr>
              <a:t> </a:t>
            </a:r>
            <a:r>
              <a:rPr sz="1900" spc="-20" dirty="0"/>
              <a:t>hypo</a:t>
            </a:r>
            <a:r>
              <a:rPr sz="1900" spc="-10" dirty="0"/>
              <a:t>t</a:t>
            </a:r>
            <a:r>
              <a:rPr sz="1900" spc="-20" dirty="0"/>
              <a:t>he</a:t>
            </a:r>
            <a:r>
              <a:rPr sz="1900" spc="-5" dirty="0"/>
              <a:t>r</a:t>
            </a:r>
            <a:r>
              <a:rPr sz="1900" spc="-10" dirty="0"/>
              <a:t>mia,</a:t>
            </a:r>
            <a:r>
              <a:rPr sz="1900" spc="100" dirty="0">
                <a:latin typeface="Times New Roman"/>
                <a:cs typeface="Times New Roman"/>
              </a:rPr>
              <a:t> </a:t>
            </a:r>
            <a:r>
              <a:rPr sz="1900" spc="-20" dirty="0"/>
              <a:t>hypov</a:t>
            </a:r>
            <a:r>
              <a:rPr sz="1900" spc="-10" dirty="0"/>
              <a:t>e</a:t>
            </a:r>
            <a:r>
              <a:rPr sz="1900" spc="-15" dirty="0"/>
              <a:t>ntilatio</a:t>
            </a:r>
            <a:r>
              <a:rPr sz="1900" spc="-10" dirty="0"/>
              <a:t>n,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/>
              <a:t>hypo</a:t>
            </a:r>
            <a:r>
              <a:rPr sz="1900" spc="-10" dirty="0"/>
              <a:t>g</a:t>
            </a:r>
            <a:r>
              <a:rPr sz="1900" spc="-15" dirty="0"/>
              <a:t>lycemi</a:t>
            </a:r>
            <a:r>
              <a:rPr sz="1900" spc="-10" dirty="0"/>
              <a:t>a,</a:t>
            </a:r>
            <a:r>
              <a:rPr sz="1900" spc="95" dirty="0">
                <a:latin typeface="Times New Roman"/>
                <a:cs typeface="Times New Roman"/>
              </a:rPr>
              <a:t> </a:t>
            </a:r>
            <a:r>
              <a:rPr sz="1900" spc="-20" dirty="0"/>
              <a:t>hypo</a:t>
            </a:r>
            <a:r>
              <a:rPr sz="1900" spc="-10" dirty="0"/>
              <a:t>n</a:t>
            </a:r>
            <a:r>
              <a:rPr sz="1900" spc="-15" dirty="0"/>
              <a:t>at</a:t>
            </a:r>
            <a:r>
              <a:rPr sz="1900" spc="-5" dirty="0"/>
              <a:t>r</a:t>
            </a:r>
            <a:r>
              <a:rPr sz="1900" spc="-20" dirty="0"/>
              <a:t>em</a:t>
            </a:r>
            <a:r>
              <a:rPr sz="1900" spc="-15" dirty="0"/>
              <a:t>ia</a:t>
            </a:r>
            <a:r>
              <a:rPr sz="1900" spc="-10" dirty="0"/>
              <a:t>,</a:t>
            </a:r>
            <a:r>
              <a:rPr sz="1900" spc="100" dirty="0">
                <a:latin typeface="Times New Roman"/>
                <a:cs typeface="Times New Roman"/>
              </a:rPr>
              <a:t> </a:t>
            </a:r>
            <a:r>
              <a:rPr sz="1900" spc="-30" dirty="0"/>
              <a:t>w</a:t>
            </a:r>
            <a:r>
              <a:rPr sz="1900" spc="-15" dirty="0"/>
              <a:t>ate</a:t>
            </a:r>
            <a:r>
              <a:rPr sz="1900" spc="-10" dirty="0"/>
              <a:t>r</a:t>
            </a:r>
            <a:r>
              <a:rPr sz="1900" spc="90" dirty="0">
                <a:latin typeface="Times New Roman"/>
                <a:cs typeface="Times New Roman"/>
              </a:rPr>
              <a:t> </a:t>
            </a:r>
            <a:r>
              <a:rPr sz="1900" spc="-15" dirty="0"/>
              <a:t>into</a:t>
            </a:r>
            <a:r>
              <a:rPr sz="1900" spc="-20" dirty="0"/>
              <a:t>x</a:t>
            </a:r>
            <a:r>
              <a:rPr sz="1900" spc="-15" dirty="0"/>
              <a:t>ication</a:t>
            </a:r>
            <a:r>
              <a:rPr sz="1900" spc="-10" dirty="0"/>
              <a:t>,</a:t>
            </a:r>
            <a:r>
              <a:rPr sz="1900" spc="105" dirty="0">
                <a:latin typeface="Times New Roman"/>
                <a:cs typeface="Times New Roman"/>
              </a:rPr>
              <a:t> </a:t>
            </a:r>
            <a:r>
              <a:rPr sz="1900" spc="-10" dirty="0"/>
              <a:t>shock,</a:t>
            </a:r>
            <a:r>
              <a:rPr sz="1900" spc="65" dirty="0">
                <a:latin typeface="Times New Roman"/>
                <a:cs typeface="Times New Roman"/>
              </a:rPr>
              <a:t> </a:t>
            </a:r>
            <a:r>
              <a:rPr sz="1900" spc="-20" dirty="0"/>
              <a:t>an</a:t>
            </a:r>
            <a:r>
              <a:rPr sz="1900" spc="-15" dirty="0"/>
              <a:t>d</a:t>
            </a:r>
            <a:r>
              <a:rPr sz="1900" spc="65" dirty="0">
                <a:latin typeface="Times New Roman"/>
                <a:cs typeface="Times New Roman"/>
              </a:rPr>
              <a:t> </a:t>
            </a:r>
            <a:r>
              <a:rPr sz="1900" spc="-20" dirty="0"/>
              <a:t>dea</a:t>
            </a:r>
            <a:r>
              <a:rPr sz="1900" spc="-10" dirty="0"/>
              <a:t>t</a:t>
            </a:r>
            <a:r>
              <a:rPr sz="1900" spc="-15" dirty="0"/>
              <a:t>h.</a:t>
            </a:r>
            <a:endParaRPr sz="1900">
              <a:latin typeface="Times New Roman"/>
              <a:cs typeface="Times New Roman"/>
            </a:endParaRPr>
          </a:p>
          <a:p>
            <a:pPr marL="355600" marR="165100" indent="-342900">
              <a:lnSpc>
                <a:spcPct val="80100"/>
              </a:lnSpc>
              <a:spcBef>
                <a:spcPts val="470"/>
              </a:spcBef>
              <a:buClr>
                <a:srgbClr val="320065"/>
              </a:buClr>
              <a:buSzPct val="68421"/>
              <a:buFont typeface="Arial"/>
              <a:buChar char="-"/>
              <a:tabLst>
                <a:tab pos="356235" algn="l"/>
              </a:tabLst>
            </a:pPr>
            <a:r>
              <a:rPr sz="1900" spc="-10" dirty="0"/>
              <a:t>Associate</a:t>
            </a:r>
            <a:r>
              <a:rPr sz="1900" spc="75" dirty="0">
                <a:latin typeface="Times New Roman"/>
                <a:cs typeface="Times New Roman"/>
              </a:rPr>
              <a:t> </a:t>
            </a:r>
            <a:r>
              <a:rPr sz="1900" spc="-15" dirty="0"/>
              <a:t>illnesse</a:t>
            </a:r>
            <a:r>
              <a:rPr sz="1900" spc="-10" dirty="0"/>
              <a:t>s</a:t>
            </a:r>
            <a:r>
              <a:rPr sz="1900" spc="90" dirty="0">
                <a:latin typeface="Times New Roman"/>
                <a:cs typeface="Times New Roman"/>
              </a:rPr>
              <a:t> </a:t>
            </a:r>
            <a:r>
              <a:rPr sz="1900" spc="-20" dirty="0"/>
              <a:t>an</a:t>
            </a:r>
            <a:r>
              <a:rPr sz="1900" spc="-15" dirty="0"/>
              <a:t>d</a:t>
            </a:r>
            <a:r>
              <a:rPr sz="1900" spc="80" dirty="0">
                <a:latin typeface="Times New Roman"/>
                <a:cs typeface="Times New Roman"/>
              </a:rPr>
              <a:t> </a:t>
            </a:r>
            <a:r>
              <a:rPr sz="1900" spc="-20" dirty="0"/>
              <a:t>p</a:t>
            </a:r>
            <a:r>
              <a:rPr sz="1900" spc="-10" dirty="0"/>
              <a:t>r</a:t>
            </a:r>
            <a:r>
              <a:rPr sz="1900" spc="-15" dirty="0"/>
              <a:t>ecipitating</a:t>
            </a:r>
            <a:r>
              <a:rPr sz="1900" spc="100" dirty="0">
                <a:latin typeface="Times New Roman"/>
                <a:cs typeface="Times New Roman"/>
              </a:rPr>
              <a:t> </a:t>
            </a:r>
            <a:r>
              <a:rPr sz="1900" spc="-10" dirty="0"/>
              <a:t>facto</a:t>
            </a:r>
            <a:r>
              <a:rPr sz="1900" spc="-5" dirty="0"/>
              <a:t>r</a:t>
            </a:r>
            <a:r>
              <a:rPr sz="1900" spc="-10" dirty="0"/>
              <a:t>s:</a:t>
            </a:r>
            <a:r>
              <a:rPr sz="1900" spc="50" dirty="0">
                <a:latin typeface="Times New Roman"/>
                <a:cs typeface="Times New Roman"/>
              </a:rPr>
              <a:t> </a:t>
            </a:r>
            <a:r>
              <a:rPr sz="1900" spc="-20" dirty="0"/>
              <a:t>pn</a:t>
            </a:r>
            <a:r>
              <a:rPr sz="1900" spc="-10" dirty="0"/>
              <a:t>e</a:t>
            </a:r>
            <a:r>
              <a:rPr sz="1900" spc="-20" dirty="0"/>
              <a:t>um</a:t>
            </a:r>
            <a:r>
              <a:rPr sz="1900" spc="-15" dirty="0"/>
              <a:t>onia</a:t>
            </a:r>
            <a:r>
              <a:rPr sz="1900" spc="-10" dirty="0"/>
              <a:t>,</a:t>
            </a:r>
            <a:r>
              <a:rPr sz="1900" spc="105" dirty="0">
                <a:latin typeface="Times New Roman"/>
                <a:cs typeface="Times New Roman"/>
              </a:rPr>
              <a:t> </a:t>
            </a:r>
            <a:r>
              <a:rPr sz="1900" spc="-10" dirty="0"/>
              <a:t>MI,</a:t>
            </a:r>
            <a:r>
              <a:rPr sz="1900" spc="55" dirty="0">
                <a:latin typeface="Times New Roman"/>
                <a:cs typeface="Times New Roman"/>
              </a:rPr>
              <a:t> </a:t>
            </a:r>
            <a:r>
              <a:rPr sz="1900" spc="-10" dirty="0"/>
              <a:t>ce</a:t>
            </a:r>
            <a:r>
              <a:rPr sz="1900" spc="-5" dirty="0"/>
              <a:t>r</a:t>
            </a:r>
            <a:r>
              <a:rPr sz="1900" spc="-20" dirty="0"/>
              <a:t>eb</a:t>
            </a:r>
            <a:r>
              <a:rPr sz="1900" spc="-5" dirty="0"/>
              <a:t>r</a:t>
            </a:r>
            <a:r>
              <a:rPr sz="1900" spc="-15" dirty="0"/>
              <a:t>al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spc="-10" dirty="0"/>
              <a:t>th</a:t>
            </a:r>
            <a:r>
              <a:rPr sz="1900" spc="-5" dirty="0"/>
              <a:t>r</a:t>
            </a:r>
            <a:r>
              <a:rPr sz="1900" spc="-20" dirty="0"/>
              <a:t>om</a:t>
            </a:r>
            <a:r>
              <a:rPr sz="1900" spc="-15" dirty="0"/>
              <a:t>bosis</a:t>
            </a:r>
            <a:r>
              <a:rPr sz="1900" spc="-10" dirty="0"/>
              <a:t>,</a:t>
            </a:r>
            <a:r>
              <a:rPr sz="1900" spc="90" dirty="0">
                <a:latin typeface="Times New Roman"/>
                <a:cs typeface="Times New Roman"/>
              </a:rPr>
              <a:t> </a:t>
            </a:r>
            <a:r>
              <a:rPr sz="1900" spc="-10" dirty="0"/>
              <a:t>GI</a:t>
            </a:r>
            <a:r>
              <a:rPr sz="1900" spc="40" dirty="0">
                <a:latin typeface="Times New Roman"/>
                <a:cs typeface="Times New Roman"/>
              </a:rPr>
              <a:t> </a:t>
            </a:r>
            <a:r>
              <a:rPr sz="1900" spc="-15" dirty="0"/>
              <a:t>bleeding</a:t>
            </a:r>
            <a:r>
              <a:rPr sz="1900" spc="-10" dirty="0"/>
              <a:t>,</a:t>
            </a:r>
            <a:r>
              <a:rPr sz="1900" spc="100" dirty="0">
                <a:latin typeface="Times New Roman"/>
                <a:cs typeface="Times New Roman"/>
              </a:rPr>
              <a:t> </a:t>
            </a:r>
            <a:r>
              <a:rPr sz="1900" spc="-15" dirty="0"/>
              <a:t>ileus</a:t>
            </a:r>
            <a:r>
              <a:rPr sz="1900" spc="-10" dirty="0"/>
              <a:t>,</a:t>
            </a:r>
            <a:r>
              <a:rPr sz="1900" spc="65" dirty="0">
                <a:latin typeface="Times New Roman"/>
                <a:cs typeface="Times New Roman"/>
              </a:rPr>
              <a:t> </a:t>
            </a:r>
            <a:r>
              <a:rPr sz="1900" spc="-20" dirty="0"/>
              <a:t>ex</a:t>
            </a:r>
            <a:r>
              <a:rPr sz="1900" spc="-10" dirty="0"/>
              <a:t>cessive</a:t>
            </a:r>
            <a:r>
              <a:rPr sz="1900" spc="100" dirty="0">
                <a:latin typeface="Times New Roman"/>
                <a:cs typeface="Times New Roman"/>
              </a:rPr>
              <a:t> </a:t>
            </a:r>
            <a:r>
              <a:rPr sz="1900" spc="-10" dirty="0"/>
              <a:t>fluid</a:t>
            </a:r>
            <a:r>
              <a:rPr sz="1900" spc="60" dirty="0">
                <a:latin typeface="Times New Roman"/>
                <a:cs typeface="Times New Roman"/>
              </a:rPr>
              <a:t> </a:t>
            </a:r>
            <a:r>
              <a:rPr sz="1900" spc="-20" dirty="0"/>
              <a:t>ad</a:t>
            </a:r>
            <a:r>
              <a:rPr sz="1900" spc="-15" dirty="0"/>
              <a:t>ministr</a:t>
            </a:r>
            <a:r>
              <a:rPr sz="1900" spc="-10" dirty="0"/>
              <a:t>ation,</a:t>
            </a:r>
            <a:r>
              <a:rPr sz="1900" spc="100" dirty="0">
                <a:latin typeface="Times New Roman"/>
                <a:cs typeface="Times New Roman"/>
              </a:rPr>
              <a:t> </a:t>
            </a:r>
            <a:r>
              <a:rPr sz="1900" spc="-20" dirty="0"/>
              <a:t>and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spc="-15" dirty="0"/>
              <a:t>administration</a:t>
            </a:r>
            <a:r>
              <a:rPr sz="1900" spc="105" dirty="0">
                <a:latin typeface="Times New Roman"/>
                <a:cs typeface="Times New Roman"/>
              </a:rPr>
              <a:t> </a:t>
            </a:r>
            <a:r>
              <a:rPr sz="1900" spc="-20" dirty="0"/>
              <a:t>o</a:t>
            </a:r>
            <a:r>
              <a:rPr sz="1900" spc="-10" dirty="0"/>
              <a:t>f</a:t>
            </a:r>
            <a:r>
              <a:rPr sz="1900" spc="50" dirty="0">
                <a:latin typeface="Times New Roman"/>
                <a:cs typeface="Times New Roman"/>
              </a:rPr>
              <a:t> </a:t>
            </a:r>
            <a:r>
              <a:rPr sz="1900" spc="-10" dirty="0"/>
              <a:t>sedatives</a:t>
            </a:r>
            <a:r>
              <a:rPr sz="1900" spc="80" dirty="0">
                <a:latin typeface="Times New Roman"/>
                <a:cs typeface="Times New Roman"/>
              </a:rPr>
              <a:t> </a:t>
            </a:r>
            <a:r>
              <a:rPr sz="1900" spc="-20" dirty="0"/>
              <a:t>an</a:t>
            </a:r>
            <a:r>
              <a:rPr sz="1900" spc="-15" dirty="0"/>
              <a:t>d</a:t>
            </a:r>
            <a:r>
              <a:rPr sz="1900" spc="60" dirty="0">
                <a:latin typeface="Times New Roman"/>
                <a:cs typeface="Times New Roman"/>
              </a:rPr>
              <a:t> </a:t>
            </a:r>
            <a:r>
              <a:rPr sz="1900" spc="-15" dirty="0"/>
              <a:t>narcotics.</a:t>
            </a:r>
            <a:endParaRPr sz="1900">
              <a:latin typeface="Times New Roman"/>
              <a:cs typeface="Times New Roman"/>
            </a:endParaRPr>
          </a:p>
          <a:p>
            <a:pPr marL="355600" marR="379095" indent="-342900">
              <a:lnSpc>
                <a:spcPts val="1820"/>
              </a:lnSpc>
              <a:spcBef>
                <a:spcPts val="445"/>
              </a:spcBef>
              <a:buClr>
                <a:srgbClr val="320065"/>
              </a:buClr>
              <a:buSzPct val="68421"/>
              <a:buFont typeface="Arial"/>
              <a:buChar char="-"/>
              <a:tabLst>
                <a:tab pos="356235" algn="l"/>
              </a:tabLst>
            </a:pPr>
            <a:r>
              <a:rPr sz="1900" spc="-15" dirty="0"/>
              <a:t>T</a:t>
            </a:r>
            <a:r>
              <a:rPr sz="1900" spc="-10" dirty="0"/>
              <a:t>hree</a:t>
            </a:r>
            <a:r>
              <a:rPr sz="1900" spc="65" dirty="0">
                <a:latin typeface="Times New Roman"/>
                <a:cs typeface="Times New Roman"/>
              </a:rPr>
              <a:t> </a:t>
            </a:r>
            <a:r>
              <a:rPr sz="1900" spc="-15" dirty="0"/>
              <a:t>ma</a:t>
            </a:r>
            <a:r>
              <a:rPr sz="1900" spc="-10" dirty="0"/>
              <a:t>i</a:t>
            </a:r>
            <a:r>
              <a:rPr sz="1900" spc="-15" dirty="0"/>
              <a:t>n</a:t>
            </a:r>
            <a:r>
              <a:rPr sz="1900" spc="75" dirty="0">
                <a:latin typeface="Times New Roman"/>
                <a:cs typeface="Times New Roman"/>
              </a:rPr>
              <a:t> </a:t>
            </a:r>
            <a:r>
              <a:rPr sz="1900" spc="-15" dirty="0"/>
              <a:t>issues</a:t>
            </a:r>
            <a:r>
              <a:rPr sz="1900" spc="-10" dirty="0"/>
              <a:t>:</a:t>
            </a:r>
            <a:r>
              <a:rPr sz="1900" spc="70" dirty="0">
                <a:latin typeface="Times New Roman"/>
                <a:cs typeface="Times New Roman"/>
              </a:rPr>
              <a:t> </a:t>
            </a:r>
            <a:r>
              <a:rPr sz="1900" spc="-20" dirty="0"/>
              <a:t>C</a:t>
            </a:r>
            <a:r>
              <a:rPr sz="1900" spc="-5" dirty="0"/>
              <a:t>O</a:t>
            </a:r>
            <a:r>
              <a:rPr sz="1900" spc="-15" dirty="0"/>
              <a:t>2</a:t>
            </a:r>
            <a:r>
              <a:rPr sz="1900" spc="65" dirty="0">
                <a:latin typeface="Times New Roman"/>
                <a:cs typeface="Times New Roman"/>
              </a:rPr>
              <a:t> </a:t>
            </a:r>
            <a:r>
              <a:rPr sz="1900" spc="-10" dirty="0"/>
              <a:t>retention</a:t>
            </a:r>
            <a:r>
              <a:rPr sz="1900" spc="85" dirty="0">
                <a:latin typeface="Times New Roman"/>
                <a:cs typeface="Times New Roman"/>
              </a:rPr>
              <a:t> </a:t>
            </a:r>
            <a:r>
              <a:rPr sz="1900" spc="-20" dirty="0"/>
              <a:t>an</a:t>
            </a:r>
            <a:r>
              <a:rPr sz="1900" spc="-15" dirty="0"/>
              <a:t>d</a:t>
            </a:r>
            <a:r>
              <a:rPr sz="1900" spc="65" dirty="0">
                <a:latin typeface="Times New Roman"/>
                <a:cs typeface="Times New Roman"/>
              </a:rPr>
              <a:t> </a:t>
            </a:r>
            <a:r>
              <a:rPr sz="1900" spc="-20" dirty="0"/>
              <a:t>hypox</a:t>
            </a:r>
            <a:r>
              <a:rPr sz="1900" spc="-15" dirty="0"/>
              <a:t>ia</a:t>
            </a:r>
            <a:r>
              <a:rPr sz="1900" spc="-10" dirty="0"/>
              <a:t>,</a:t>
            </a:r>
            <a:r>
              <a:rPr sz="1900" spc="100" dirty="0">
                <a:latin typeface="Times New Roman"/>
                <a:cs typeface="Times New Roman"/>
              </a:rPr>
              <a:t> </a:t>
            </a:r>
            <a:r>
              <a:rPr sz="1900" spc="-10" dirty="0"/>
              <a:t>fluid</a:t>
            </a:r>
            <a:r>
              <a:rPr sz="1900" spc="60" dirty="0">
                <a:latin typeface="Times New Roman"/>
                <a:cs typeface="Times New Roman"/>
              </a:rPr>
              <a:t> </a:t>
            </a:r>
            <a:r>
              <a:rPr sz="1900" spc="-20" dirty="0"/>
              <a:t>an</a:t>
            </a:r>
            <a:r>
              <a:rPr sz="1900" spc="-15" dirty="0"/>
              <a:t>d</a:t>
            </a:r>
            <a:r>
              <a:rPr sz="1900" spc="65" dirty="0">
                <a:latin typeface="Times New Roman"/>
                <a:cs typeface="Times New Roman"/>
              </a:rPr>
              <a:t> </a:t>
            </a:r>
            <a:r>
              <a:rPr sz="1900" spc="-15" dirty="0"/>
              <a:t>elect</a:t>
            </a:r>
            <a:r>
              <a:rPr sz="1900" spc="-5" dirty="0"/>
              <a:t>r</a:t>
            </a:r>
            <a:r>
              <a:rPr sz="1900" spc="-15" dirty="0"/>
              <a:t>olyte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spc="-20" dirty="0"/>
              <a:t>imb</a:t>
            </a:r>
            <a:r>
              <a:rPr sz="1900" spc="-10" dirty="0"/>
              <a:t>a</a:t>
            </a:r>
            <a:r>
              <a:rPr sz="1900" spc="-15" dirty="0"/>
              <a:t>lance</a:t>
            </a:r>
            <a:r>
              <a:rPr sz="1900" spc="-10" dirty="0"/>
              <a:t>,</a:t>
            </a:r>
            <a:r>
              <a:rPr sz="1900" spc="90" dirty="0">
                <a:latin typeface="Times New Roman"/>
                <a:cs typeface="Times New Roman"/>
              </a:rPr>
              <a:t> </a:t>
            </a:r>
            <a:r>
              <a:rPr sz="1900" spc="-20" dirty="0"/>
              <a:t>an</a:t>
            </a:r>
            <a:r>
              <a:rPr sz="1900" spc="-15" dirty="0"/>
              <a:t>d</a:t>
            </a:r>
            <a:r>
              <a:rPr sz="1900" spc="80" dirty="0">
                <a:latin typeface="Times New Roman"/>
                <a:cs typeface="Times New Roman"/>
              </a:rPr>
              <a:t> </a:t>
            </a:r>
            <a:r>
              <a:rPr sz="1900" spc="-20" dirty="0"/>
              <a:t>hypo</a:t>
            </a:r>
            <a:r>
              <a:rPr sz="1900" spc="-10" dirty="0"/>
              <a:t>t</a:t>
            </a:r>
            <a:r>
              <a:rPr sz="1900" spc="-20" dirty="0"/>
              <a:t>he</a:t>
            </a:r>
            <a:r>
              <a:rPr sz="1900" spc="-5" dirty="0"/>
              <a:t>r</a:t>
            </a:r>
            <a:r>
              <a:rPr sz="1900" spc="-10" dirty="0"/>
              <a:t>mia.</a:t>
            </a:r>
            <a:endParaRPr sz="1900">
              <a:latin typeface="Times New Roman"/>
              <a:cs typeface="Times New Roman"/>
            </a:endParaRPr>
          </a:p>
          <a:p>
            <a:pPr marL="355600" indent="-342900">
              <a:lnSpc>
                <a:spcPts val="4060"/>
              </a:lnSpc>
              <a:buClr>
                <a:srgbClr val="320065"/>
              </a:buClr>
              <a:buSzPct val="69117"/>
              <a:buFont typeface="Wingdings"/>
              <a:buChar char=""/>
              <a:tabLst>
                <a:tab pos="356235" algn="l"/>
              </a:tabLst>
            </a:pPr>
            <a:r>
              <a:rPr spc="-25" dirty="0"/>
              <a:t>2</a:t>
            </a:r>
            <a:r>
              <a:rPr spc="-15" dirty="0"/>
              <a:t>-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-30" dirty="0"/>
              <a:t>M</a:t>
            </a:r>
            <a:r>
              <a:rPr spc="-15" dirty="0"/>
              <a:t>y</a:t>
            </a:r>
            <a:r>
              <a:rPr spc="-25" dirty="0"/>
              <a:t>xedema</a:t>
            </a:r>
            <a:r>
              <a:rPr spc="110" dirty="0">
                <a:latin typeface="Times New Roman"/>
                <a:cs typeface="Times New Roman"/>
              </a:rPr>
              <a:t> </a:t>
            </a:r>
            <a:r>
              <a:rPr spc="-25" dirty="0"/>
              <a:t>an</a:t>
            </a:r>
            <a:r>
              <a:rPr spc="-20" dirty="0"/>
              <a:t>d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25" dirty="0"/>
              <a:t>he</a:t>
            </a:r>
            <a:r>
              <a:rPr spc="-35" dirty="0"/>
              <a:t>a</a:t>
            </a:r>
            <a:r>
              <a:rPr spc="-15" dirty="0"/>
              <a:t>rt</a:t>
            </a:r>
            <a:r>
              <a:rPr spc="120" dirty="0">
                <a:latin typeface="Times New Roman"/>
                <a:cs typeface="Times New Roman"/>
              </a:rPr>
              <a:t> </a:t>
            </a:r>
            <a:r>
              <a:rPr spc="-25" dirty="0"/>
              <a:t>disease</a:t>
            </a:r>
          </a:p>
          <a:p>
            <a:pPr marL="355600" marR="5080" indent="-342900">
              <a:lnSpc>
                <a:spcPts val="3260"/>
              </a:lnSpc>
              <a:spcBef>
                <a:spcPts val="795"/>
              </a:spcBef>
              <a:buClr>
                <a:srgbClr val="320065"/>
              </a:buClr>
              <a:buSzPct val="69117"/>
              <a:buFont typeface="Wingdings"/>
              <a:buChar char=""/>
              <a:tabLst>
                <a:tab pos="356235" algn="l"/>
              </a:tabLst>
            </a:pPr>
            <a:r>
              <a:rPr spc="-25" dirty="0"/>
              <a:t>3</a:t>
            </a:r>
            <a:r>
              <a:rPr spc="-15" dirty="0"/>
              <a:t>-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-25" dirty="0"/>
              <a:t>Hypothyroidis</a:t>
            </a:r>
            <a:r>
              <a:rPr spc="-30" dirty="0"/>
              <a:t>m</a:t>
            </a:r>
            <a:r>
              <a:rPr spc="125" dirty="0">
                <a:latin typeface="Times New Roman"/>
                <a:cs typeface="Times New Roman"/>
              </a:rPr>
              <a:t> </a:t>
            </a:r>
            <a:r>
              <a:rPr spc="-25" dirty="0"/>
              <a:t>an</a:t>
            </a:r>
            <a:r>
              <a:rPr spc="-20" dirty="0"/>
              <a:t>d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25" dirty="0"/>
              <a:t>ne</a:t>
            </a:r>
            <a:r>
              <a:rPr spc="-35" dirty="0"/>
              <a:t>u</a:t>
            </a:r>
            <a:r>
              <a:rPr spc="-20" dirty="0"/>
              <a:t>ro</a:t>
            </a:r>
            <a:r>
              <a:rPr spc="-35" dirty="0"/>
              <a:t>p</a:t>
            </a:r>
            <a:r>
              <a:rPr spc="-20" dirty="0"/>
              <a:t>s</a:t>
            </a:r>
            <a:r>
              <a:rPr spc="-10" dirty="0"/>
              <a:t>y</a:t>
            </a:r>
            <a:r>
              <a:rPr spc="-15" dirty="0"/>
              <a:t>chiatric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25" dirty="0"/>
              <a:t>disease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4607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dirty="0"/>
              <a:t>Treatm</a:t>
            </a:r>
            <a:r>
              <a:rPr spc="5" dirty="0"/>
              <a:t>e</a:t>
            </a:r>
            <a:r>
              <a:rPr spc="-20" dirty="0"/>
              <a:t>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85433"/>
            <a:ext cx="4312285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4520"/>
              </a:lnSpc>
              <a:buClr>
                <a:srgbClr val="320065"/>
              </a:buClr>
              <a:buSzPct val="69736"/>
              <a:buFont typeface="Wingdings"/>
              <a:buChar char=""/>
              <a:tabLst>
                <a:tab pos="356235" algn="l"/>
              </a:tabLst>
            </a:pPr>
            <a:r>
              <a:rPr sz="3800" spc="-10" dirty="0">
                <a:latin typeface="Arial"/>
                <a:cs typeface="Arial"/>
              </a:rPr>
              <a:t>A</a:t>
            </a:r>
            <a:r>
              <a:rPr sz="3800" dirty="0">
                <a:latin typeface="Arial"/>
                <a:cs typeface="Arial"/>
              </a:rPr>
              <a:t>-</a:t>
            </a:r>
            <a:r>
              <a:rPr sz="3800" spc="95" dirty="0">
                <a:latin typeface="Times New Roman"/>
                <a:cs typeface="Times New Roman"/>
              </a:rPr>
              <a:t> </a:t>
            </a:r>
            <a:r>
              <a:rPr sz="3800" spc="-5" dirty="0">
                <a:latin typeface="Arial"/>
                <a:cs typeface="Arial"/>
              </a:rPr>
              <a:t>Hypothyroidism</a:t>
            </a:r>
            <a:endParaRPr sz="3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348911"/>
            <a:ext cx="7551420" cy="3685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9047"/>
              <a:buFont typeface="Arial"/>
              <a:buChar char="-"/>
              <a:tabLst>
                <a:tab pos="356235" algn="l"/>
              </a:tabLst>
            </a:pPr>
            <a:r>
              <a:rPr sz="2100" spc="-5" dirty="0">
                <a:latin typeface="Arial"/>
                <a:cs typeface="Arial"/>
              </a:rPr>
              <a:t>L</a:t>
            </a:r>
            <a:r>
              <a:rPr sz="2100" spc="-15" dirty="0">
                <a:latin typeface="Arial"/>
                <a:cs typeface="Arial"/>
              </a:rPr>
              <a:t>e</a:t>
            </a:r>
            <a:r>
              <a:rPr sz="2100" spc="-10" dirty="0">
                <a:latin typeface="Arial"/>
                <a:cs typeface="Arial"/>
              </a:rPr>
              <a:t>v</a:t>
            </a:r>
            <a:r>
              <a:rPr sz="2100" spc="-5" dirty="0">
                <a:latin typeface="Arial"/>
                <a:cs typeface="Arial"/>
              </a:rPr>
              <a:t>ot</a:t>
            </a:r>
            <a:r>
              <a:rPr sz="2100" spc="-10" dirty="0">
                <a:latin typeface="Arial"/>
                <a:cs typeface="Arial"/>
              </a:rPr>
              <a:t>hy</a:t>
            </a:r>
            <a:r>
              <a:rPr sz="2100" dirty="0">
                <a:latin typeface="Arial"/>
                <a:cs typeface="Arial"/>
              </a:rPr>
              <a:t>r</a:t>
            </a:r>
            <a:r>
              <a:rPr sz="2100" spc="-10" dirty="0">
                <a:latin typeface="Arial"/>
                <a:cs typeface="Arial"/>
              </a:rPr>
              <a:t>ox</a:t>
            </a:r>
            <a:r>
              <a:rPr sz="2100" spc="-5" dirty="0">
                <a:latin typeface="Arial"/>
                <a:cs typeface="Arial"/>
              </a:rPr>
              <a:t>in</a:t>
            </a:r>
            <a:r>
              <a:rPr sz="2100" dirty="0">
                <a:latin typeface="Arial"/>
                <a:cs typeface="Arial"/>
              </a:rPr>
              <a:t>e</a:t>
            </a:r>
            <a:r>
              <a:rPr sz="2100" spc="5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Arial"/>
                <a:cs typeface="Arial"/>
              </a:rPr>
              <a:t>(</a:t>
            </a:r>
            <a:r>
              <a:rPr sz="2100" spc="-5" dirty="0">
                <a:latin typeface="Arial"/>
                <a:cs typeface="Arial"/>
              </a:rPr>
              <a:t>T</a:t>
            </a:r>
            <a:r>
              <a:rPr sz="2100" spc="-10" dirty="0">
                <a:latin typeface="Arial"/>
                <a:cs typeface="Arial"/>
              </a:rPr>
              <a:t>4</a:t>
            </a:r>
            <a:r>
              <a:rPr sz="2100" spc="-5" dirty="0">
                <a:latin typeface="Arial"/>
                <a:cs typeface="Arial"/>
              </a:rPr>
              <a:t>).</a:t>
            </a: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0"/>
              </a:spcBef>
              <a:buClr>
                <a:srgbClr val="320065"/>
              </a:buClr>
              <a:buSzPct val="69047"/>
              <a:buFont typeface="Arial"/>
              <a:buChar char="-"/>
              <a:tabLst>
                <a:tab pos="356235" algn="l"/>
              </a:tabLst>
            </a:pPr>
            <a:r>
              <a:rPr sz="2100" dirty="0">
                <a:latin typeface="Arial"/>
                <a:cs typeface="Arial"/>
              </a:rPr>
              <a:t>Follow</a:t>
            </a:r>
            <a:r>
              <a:rPr sz="2100" spc="4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Arial"/>
                <a:cs typeface="Arial"/>
              </a:rPr>
              <a:t>serum</a:t>
            </a:r>
            <a:r>
              <a:rPr sz="2100" spc="5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Arial"/>
                <a:cs typeface="Arial"/>
              </a:rPr>
              <a:t>Free</a:t>
            </a:r>
            <a:r>
              <a:rPr sz="2100" spc="50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4</a:t>
            </a:r>
            <a:r>
              <a:rPr sz="2100" spc="5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a</a:t>
            </a:r>
            <a:r>
              <a:rPr sz="2100" spc="-10" dirty="0">
                <a:latin typeface="Arial"/>
                <a:cs typeface="Arial"/>
              </a:rPr>
              <a:t>n</a:t>
            </a:r>
            <a:r>
              <a:rPr sz="2100" dirty="0">
                <a:latin typeface="Arial"/>
                <a:cs typeface="Arial"/>
              </a:rPr>
              <a:t>d</a:t>
            </a:r>
            <a:r>
              <a:rPr sz="2100" spc="5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Arial"/>
                <a:cs typeface="Arial"/>
              </a:rPr>
              <a:t>TSH</a:t>
            </a: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0"/>
              </a:spcBef>
              <a:buClr>
                <a:srgbClr val="320065"/>
              </a:buClr>
              <a:buSzPct val="69047"/>
              <a:buFont typeface="Arial"/>
              <a:buChar char="-"/>
              <a:tabLst>
                <a:tab pos="356235" algn="l"/>
              </a:tabLst>
            </a:pPr>
            <a:r>
              <a:rPr sz="2100" dirty="0">
                <a:latin typeface="Arial"/>
                <a:cs typeface="Arial"/>
              </a:rPr>
              <a:t>Take</a:t>
            </a:r>
            <a:r>
              <a:rPr sz="2100" spc="4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d</a:t>
            </a:r>
            <a:r>
              <a:rPr sz="2100" spc="-10" dirty="0">
                <a:latin typeface="Arial"/>
                <a:cs typeface="Arial"/>
              </a:rPr>
              <a:t>o</a:t>
            </a:r>
            <a:r>
              <a:rPr sz="2100" dirty="0">
                <a:latin typeface="Arial"/>
                <a:cs typeface="Arial"/>
              </a:rPr>
              <a:t>se</a:t>
            </a:r>
            <a:r>
              <a:rPr sz="2100" spc="6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i</a:t>
            </a:r>
            <a:r>
              <a:rPr sz="2100" dirty="0">
                <a:latin typeface="Arial"/>
                <a:cs typeface="Arial"/>
              </a:rPr>
              <a:t>n</a:t>
            </a:r>
            <a:r>
              <a:rPr sz="2100" spc="4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Arial"/>
                <a:cs typeface="Arial"/>
              </a:rPr>
              <a:t>AM</a:t>
            </a: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4"/>
              </a:spcBef>
              <a:buClr>
                <a:srgbClr val="320065"/>
              </a:buClr>
              <a:buSzPct val="69047"/>
              <a:buFont typeface="Arial"/>
              <a:buChar char="-"/>
              <a:tabLst>
                <a:tab pos="356235" algn="l"/>
              </a:tabLst>
            </a:pPr>
            <a:r>
              <a:rPr sz="2100" spc="-5" dirty="0">
                <a:latin typeface="Arial"/>
                <a:cs typeface="Arial"/>
              </a:rPr>
              <a:t>D</a:t>
            </a:r>
            <a:r>
              <a:rPr sz="2100" dirty="0">
                <a:latin typeface="Arial"/>
                <a:cs typeface="Arial"/>
              </a:rPr>
              <a:t>o</a:t>
            </a:r>
            <a:r>
              <a:rPr sz="2100" spc="4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blo</a:t>
            </a:r>
            <a:r>
              <a:rPr sz="2100" spc="-15" dirty="0">
                <a:latin typeface="Arial"/>
                <a:cs typeface="Arial"/>
              </a:rPr>
              <a:t>o</a:t>
            </a:r>
            <a:r>
              <a:rPr sz="2100" dirty="0">
                <a:latin typeface="Arial"/>
                <a:cs typeface="Arial"/>
              </a:rPr>
              <a:t>d</a:t>
            </a:r>
            <a:r>
              <a:rPr sz="2100" spc="4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Arial"/>
                <a:cs typeface="Arial"/>
              </a:rPr>
              <a:t>test</a:t>
            </a:r>
            <a:r>
              <a:rPr sz="2100" spc="5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Arial"/>
                <a:cs typeface="Arial"/>
              </a:rPr>
              <a:t>fast</a:t>
            </a:r>
            <a:r>
              <a:rPr sz="2100" spc="-5" dirty="0">
                <a:latin typeface="Arial"/>
                <a:cs typeface="Arial"/>
              </a:rPr>
              <a:t>in</a:t>
            </a:r>
            <a:r>
              <a:rPr sz="2100" dirty="0">
                <a:latin typeface="Arial"/>
                <a:cs typeface="Arial"/>
              </a:rPr>
              <a:t>g</a:t>
            </a:r>
            <a:r>
              <a:rPr sz="2100" spc="4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b</a:t>
            </a:r>
            <a:r>
              <a:rPr sz="2100" spc="-15" dirty="0">
                <a:latin typeface="Arial"/>
                <a:cs typeface="Arial"/>
              </a:rPr>
              <a:t>e</a:t>
            </a:r>
            <a:r>
              <a:rPr sz="2100" dirty="0">
                <a:latin typeface="Arial"/>
                <a:cs typeface="Arial"/>
              </a:rPr>
              <a:t>fore</a:t>
            </a:r>
            <a:r>
              <a:rPr sz="2100" spc="3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Arial"/>
                <a:cs typeface="Arial"/>
              </a:rPr>
              <a:t>taking</a:t>
            </a:r>
            <a:r>
              <a:rPr sz="2100" spc="4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Arial"/>
                <a:cs typeface="Arial"/>
              </a:rPr>
              <a:t>the</a:t>
            </a:r>
            <a:r>
              <a:rPr sz="2100" spc="5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d</a:t>
            </a:r>
            <a:r>
              <a:rPr sz="2100" spc="-10" dirty="0">
                <a:latin typeface="Arial"/>
                <a:cs typeface="Arial"/>
              </a:rPr>
              <a:t>a</a:t>
            </a:r>
            <a:r>
              <a:rPr sz="2100" spc="-5" dirty="0">
                <a:latin typeface="Arial"/>
                <a:cs typeface="Arial"/>
              </a:rPr>
              <a:t>il</a:t>
            </a:r>
            <a:r>
              <a:rPr sz="2100" dirty="0">
                <a:latin typeface="Arial"/>
                <a:cs typeface="Arial"/>
              </a:rPr>
              <a:t>y</a:t>
            </a:r>
            <a:r>
              <a:rPr sz="2100" spc="4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d</a:t>
            </a:r>
            <a:r>
              <a:rPr sz="2100" spc="-15" dirty="0">
                <a:latin typeface="Arial"/>
                <a:cs typeface="Arial"/>
              </a:rPr>
              <a:t>o</a:t>
            </a:r>
            <a:r>
              <a:rPr sz="2100" dirty="0">
                <a:latin typeface="Arial"/>
                <a:cs typeface="Arial"/>
              </a:rPr>
              <a:t>se</a:t>
            </a: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0"/>
              </a:spcBef>
              <a:buClr>
                <a:srgbClr val="320065"/>
              </a:buClr>
              <a:buSzPct val="69047"/>
              <a:buFont typeface="Arial"/>
              <a:buChar char="-"/>
              <a:tabLst>
                <a:tab pos="356235" algn="l"/>
              </a:tabLst>
            </a:pPr>
            <a:r>
              <a:rPr sz="2100" dirty="0">
                <a:latin typeface="Arial"/>
                <a:cs typeface="Arial"/>
              </a:rPr>
              <a:t>Adult</a:t>
            </a:r>
            <a:r>
              <a:rPr sz="2100" spc="5" dirty="0">
                <a:latin typeface="Arial"/>
                <a:cs typeface="Arial"/>
              </a:rPr>
              <a:t>s</a:t>
            </a:r>
            <a:r>
              <a:rPr sz="2100" spc="-10" dirty="0">
                <a:latin typeface="Arial"/>
                <a:cs typeface="Arial"/>
              </a:rPr>
              <a:t>:</a:t>
            </a:r>
            <a:r>
              <a:rPr sz="2100" spc="4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1.</a:t>
            </a:r>
            <a:r>
              <a:rPr sz="2100" dirty="0">
                <a:latin typeface="Arial"/>
                <a:cs typeface="Arial"/>
              </a:rPr>
              <a:t>7</a:t>
            </a:r>
            <a:r>
              <a:rPr sz="2100" spc="6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u</a:t>
            </a:r>
            <a:r>
              <a:rPr sz="2100" spc="-10" dirty="0">
                <a:latin typeface="Arial"/>
                <a:cs typeface="Arial"/>
              </a:rPr>
              <a:t>g/k</a:t>
            </a:r>
            <a:r>
              <a:rPr sz="2100" spc="-15" dirty="0">
                <a:latin typeface="Arial"/>
                <a:cs typeface="Arial"/>
              </a:rPr>
              <a:t>g/d</a:t>
            </a:r>
            <a:r>
              <a:rPr sz="2100" spc="-10" dirty="0">
                <a:latin typeface="Arial"/>
                <a:cs typeface="Arial"/>
              </a:rPr>
              <a:t>,</a:t>
            </a:r>
            <a:r>
              <a:rPr sz="2100" spc="5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b</a:t>
            </a:r>
            <a:r>
              <a:rPr sz="2100" spc="-10" dirty="0">
                <a:latin typeface="Arial"/>
                <a:cs typeface="Arial"/>
              </a:rPr>
              <a:t>ut</a:t>
            </a:r>
            <a:r>
              <a:rPr sz="2100" spc="6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low</a:t>
            </a:r>
            <a:r>
              <a:rPr sz="2100" spc="-15" dirty="0">
                <a:latin typeface="Arial"/>
                <a:cs typeface="Arial"/>
              </a:rPr>
              <a:t>e</a:t>
            </a:r>
            <a:r>
              <a:rPr sz="2100" dirty="0">
                <a:latin typeface="Arial"/>
                <a:cs typeface="Arial"/>
              </a:rPr>
              <a:t>r</a:t>
            </a:r>
            <a:r>
              <a:rPr sz="2100" spc="4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i</a:t>
            </a:r>
            <a:r>
              <a:rPr sz="2100" dirty="0">
                <a:latin typeface="Arial"/>
                <a:cs typeface="Arial"/>
              </a:rPr>
              <a:t>n</a:t>
            </a:r>
            <a:r>
              <a:rPr sz="2100" spc="5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eld</a:t>
            </a:r>
            <a:r>
              <a:rPr sz="2100" spc="-10" dirty="0">
                <a:latin typeface="Arial"/>
                <a:cs typeface="Arial"/>
              </a:rPr>
              <a:t>e</a:t>
            </a:r>
            <a:r>
              <a:rPr sz="2100" dirty="0">
                <a:latin typeface="Arial"/>
                <a:cs typeface="Arial"/>
              </a:rPr>
              <a:t>rly</a:t>
            </a:r>
            <a:r>
              <a:rPr sz="2100" spc="40" dirty="0">
                <a:latin typeface="Times New Roman"/>
                <a:cs typeface="Times New Roman"/>
              </a:rPr>
              <a:t> </a:t>
            </a:r>
            <a:r>
              <a:rPr sz="2100" spc="5" dirty="0">
                <a:latin typeface="Arial"/>
                <a:cs typeface="Arial"/>
              </a:rPr>
              <a:t>(</a:t>
            </a:r>
            <a:r>
              <a:rPr sz="2100" spc="-5" dirty="0">
                <a:latin typeface="Arial"/>
                <a:cs typeface="Arial"/>
              </a:rPr>
              <a:t>1.</a:t>
            </a:r>
            <a:r>
              <a:rPr sz="2100" dirty="0">
                <a:latin typeface="Arial"/>
                <a:cs typeface="Arial"/>
              </a:rPr>
              <a:t>6</a:t>
            </a:r>
            <a:r>
              <a:rPr sz="2100" spc="6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u</a:t>
            </a:r>
            <a:r>
              <a:rPr sz="2100" spc="-10" dirty="0">
                <a:latin typeface="Arial"/>
                <a:cs typeface="Arial"/>
              </a:rPr>
              <a:t>g/k</a:t>
            </a:r>
            <a:r>
              <a:rPr sz="2100" spc="-5" dirty="0">
                <a:latin typeface="Arial"/>
                <a:cs typeface="Arial"/>
              </a:rPr>
              <a:t>g/d)</a:t>
            </a: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0"/>
              </a:spcBef>
              <a:buClr>
                <a:srgbClr val="320065"/>
              </a:buClr>
              <a:buSzPct val="69047"/>
              <a:buFont typeface="Arial"/>
              <a:buChar char="-"/>
              <a:tabLst>
                <a:tab pos="356235" algn="l"/>
              </a:tabLst>
            </a:pPr>
            <a:r>
              <a:rPr sz="2100" dirty="0">
                <a:latin typeface="Arial"/>
                <a:cs typeface="Arial"/>
              </a:rPr>
              <a:t>For</a:t>
            </a:r>
            <a:r>
              <a:rPr sz="2100" spc="5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Arial"/>
                <a:cs typeface="Arial"/>
              </a:rPr>
              <a:t>TSH</a:t>
            </a:r>
            <a:r>
              <a:rPr sz="2100" spc="55" dirty="0">
                <a:latin typeface="Times New Roman"/>
                <a:cs typeface="Times New Roman"/>
              </a:rPr>
              <a:t> </a:t>
            </a:r>
            <a:r>
              <a:rPr sz="2100" spc="5" dirty="0">
                <a:latin typeface="Arial"/>
                <a:cs typeface="Arial"/>
              </a:rPr>
              <a:t>s</a:t>
            </a:r>
            <a:r>
              <a:rPr sz="2100" spc="-5" dirty="0">
                <a:latin typeface="Arial"/>
                <a:cs typeface="Arial"/>
              </a:rPr>
              <a:t>u</a:t>
            </a:r>
            <a:r>
              <a:rPr sz="2100" spc="-10" dirty="0">
                <a:latin typeface="Arial"/>
                <a:cs typeface="Arial"/>
              </a:rPr>
              <a:t>p</a:t>
            </a:r>
            <a:r>
              <a:rPr sz="2100" spc="-5" dirty="0">
                <a:latin typeface="Arial"/>
                <a:cs typeface="Arial"/>
              </a:rPr>
              <a:t>p</a:t>
            </a:r>
            <a:r>
              <a:rPr sz="2100" spc="-10" dirty="0">
                <a:latin typeface="Arial"/>
                <a:cs typeface="Arial"/>
              </a:rPr>
              <a:t>r</a:t>
            </a:r>
            <a:r>
              <a:rPr sz="2100" spc="-5" dirty="0">
                <a:latin typeface="Arial"/>
                <a:cs typeface="Arial"/>
              </a:rPr>
              <a:t>es</a:t>
            </a:r>
            <a:r>
              <a:rPr sz="2100" spc="5" dirty="0">
                <a:latin typeface="Arial"/>
                <a:cs typeface="Arial"/>
              </a:rPr>
              <a:t>s</a:t>
            </a:r>
            <a:r>
              <a:rPr sz="2100" spc="-5" dirty="0">
                <a:latin typeface="Arial"/>
                <a:cs typeface="Arial"/>
              </a:rPr>
              <a:t>io</a:t>
            </a:r>
            <a:r>
              <a:rPr sz="2100" dirty="0">
                <a:latin typeface="Arial"/>
                <a:cs typeface="Arial"/>
              </a:rPr>
              <a:t>n</a:t>
            </a:r>
            <a:r>
              <a:rPr sz="2100" spc="3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Arial"/>
                <a:cs typeface="Arial"/>
              </a:rPr>
              <a:t>(</a:t>
            </a:r>
            <a:r>
              <a:rPr sz="2100" spc="-10" dirty="0">
                <a:latin typeface="Arial"/>
                <a:cs typeface="Arial"/>
              </a:rPr>
              <a:t>n</a:t>
            </a:r>
            <a:r>
              <a:rPr sz="2100" spc="-5" dirty="0">
                <a:latin typeface="Arial"/>
                <a:cs typeface="Arial"/>
              </a:rPr>
              <a:t>o</a:t>
            </a:r>
            <a:r>
              <a:rPr sz="2100" spc="-10" dirty="0">
                <a:latin typeface="Arial"/>
                <a:cs typeface="Arial"/>
              </a:rPr>
              <a:t>d</a:t>
            </a:r>
            <a:r>
              <a:rPr sz="2100" spc="-5" dirty="0">
                <a:latin typeface="Arial"/>
                <a:cs typeface="Arial"/>
              </a:rPr>
              <a:t>ula</a:t>
            </a:r>
            <a:r>
              <a:rPr sz="2100" dirty="0">
                <a:latin typeface="Arial"/>
                <a:cs typeface="Arial"/>
              </a:rPr>
              <a:t>r</a:t>
            </a:r>
            <a:r>
              <a:rPr sz="2100" spc="5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goiter</a:t>
            </a:r>
            <a:r>
              <a:rPr sz="2100" dirty="0">
                <a:latin typeface="Arial"/>
                <a:cs typeface="Arial"/>
              </a:rPr>
              <a:t>s</a:t>
            </a:r>
            <a:r>
              <a:rPr sz="2100" spc="4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o</a:t>
            </a:r>
            <a:r>
              <a:rPr sz="2100" dirty="0">
                <a:latin typeface="Arial"/>
                <a:cs typeface="Arial"/>
              </a:rPr>
              <a:t>r</a:t>
            </a:r>
            <a:r>
              <a:rPr sz="2100" spc="6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Arial"/>
                <a:cs typeface="Arial"/>
              </a:rPr>
              <a:t>cancer):</a:t>
            </a:r>
            <a:r>
              <a:rPr sz="2100" spc="5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2.</a:t>
            </a:r>
            <a:r>
              <a:rPr sz="2100" dirty="0">
                <a:latin typeface="Arial"/>
                <a:cs typeface="Arial"/>
              </a:rPr>
              <a:t>2</a:t>
            </a:r>
            <a:r>
              <a:rPr sz="2100" spc="6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u</a:t>
            </a:r>
            <a:r>
              <a:rPr sz="2100" spc="-10" dirty="0">
                <a:latin typeface="Arial"/>
                <a:cs typeface="Arial"/>
              </a:rPr>
              <a:t>g/k</a:t>
            </a:r>
            <a:r>
              <a:rPr sz="2100" spc="-5" dirty="0">
                <a:latin typeface="Arial"/>
                <a:cs typeface="Arial"/>
              </a:rPr>
              <a:t>g/d</a:t>
            </a:r>
            <a:endParaRPr sz="2100">
              <a:latin typeface="Arial"/>
              <a:cs typeface="Arial"/>
            </a:endParaRPr>
          </a:p>
          <a:p>
            <a:pPr marL="355600" marR="391795" indent="-342900" algn="just">
              <a:lnSpc>
                <a:spcPts val="2270"/>
              </a:lnSpc>
              <a:spcBef>
                <a:spcPts val="535"/>
              </a:spcBef>
              <a:buClr>
                <a:srgbClr val="320065"/>
              </a:buClr>
              <a:buSzPct val="69047"/>
              <a:buFont typeface="Arial"/>
              <a:buChar char="-"/>
              <a:tabLst>
                <a:tab pos="356235" algn="l"/>
              </a:tabLst>
            </a:pPr>
            <a:r>
              <a:rPr sz="2100" spc="-10" dirty="0">
                <a:latin typeface="Arial"/>
                <a:cs typeface="Arial"/>
              </a:rPr>
              <a:t>Inc</a:t>
            </a:r>
            <a:r>
              <a:rPr sz="2100" dirty="0">
                <a:latin typeface="Arial"/>
                <a:cs typeface="Arial"/>
              </a:rPr>
              <a:t>r</a:t>
            </a:r>
            <a:r>
              <a:rPr sz="2100" spc="-10" dirty="0">
                <a:latin typeface="Arial"/>
                <a:cs typeface="Arial"/>
              </a:rPr>
              <a:t>e</a:t>
            </a:r>
            <a:r>
              <a:rPr sz="2100" spc="-5" dirty="0">
                <a:latin typeface="Arial"/>
                <a:cs typeface="Arial"/>
              </a:rPr>
              <a:t>as</a:t>
            </a:r>
            <a:r>
              <a:rPr sz="2100" dirty="0">
                <a:latin typeface="Arial"/>
                <a:cs typeface="Arial"/>
              </a:rPr>
              <a:t>e</a:t>
            </a:r>
            <a:r>
              <a:rPr sz="2100" spc="5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d</a:t>
            </a:r>
            <a:r>
              <a:rPr sz="2100" spc="-10" dirty="0">
                <a:latin typeface="Arial"/>
                <a:cs typeface="Arial"/>
              </a:rPr>
              <a:t>o</a:t>
            </a:r>
            <a:r>
              <a:rPr sz="2100" dirty="0">
                <a:latin typeface="Arial"/>
                <a:cs typeface="Arial"/>
              </a:rPr>
              <a:t>se</a:t>
            </a:r>
            <a:r>
              <a:rPr sz="2100" spc="55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Arial"/>
                <a:cs typeface="Arial"/>
              </a:rPr>
              <a:t>of</a:t>
            </a:r>
            <a:r>
              <a:rPr sz="2100" spc="65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4</a:t>
            </a:r>
            <a:r>
              <a:rPr sz="2100" spc="5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i</a:t>
            </a:r>
            <a:r>
              <a:rPr sz="2100" dirty="0">
                <a:latin typeface="Arial"/>
                <a:cs typeface="Arial"/>
              </a:rPr>
              <a:t>n</a:t>
            </a:r>
            <a:r>
              <a:rPr sz="2100" spc="4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Arial"/>
                <a:cs typeface="Arial"/>
              </a:rPr>
              <a:t>malabso</a:t>
            </a:r>
            <a:r>
              <a:rPr sz="2100" spc="-10" dirty="0">
                <a:latin typeface="Arial"/>
                <a:cs typeface="Arial"/>
              </a:rPr>
              <a:t>r</a:t>
            </a:r>
            <a:r>
              <a:rPr sz="2100" spc="-5" dirty="0">
                <a:latin typeface="Arial"/>
                <a:cs typeface="Arial"/>
              </a:rPr>
              <a:t>ptiv</a:t>
            </a:r>
            <a:r>
              <a:rPr sz="2100" dirty="0">
                <a:latin typeface="Arial"/>
                <a:cs typeface="Arial"/>
              </a:rPr>
              <a:t>e</a:t>
            </a:r>
            <a:r>
              <a:rPr sz="2100" spc="40" dirty="0">
                <a:latin typeface="Times New Roman"/>
                <a:cs typeface="Times New Roman"/>
              </a:rPr>
              <a:t> </a:t>
            </a:r>
            <a:r>
              <a:rPr sz="2100" spc="-15" dirty="0">
                <a:latin typeface="Arial"/>
                <a:cs typeface="Arial"/>
              </a:rPr>
              <a:t>s</a:t>
            </a:r>
            <a:r>
              <a:rPr sz="2100" spc="-5" dirty="0">
                <a:latin typeface="Arial"/>
                <a:cs typeface="Arial"/>
              </a:rPr>
              <a:t>tate</a:t>
            </a:r>
            <a:r>
              <a:rPr sz="2100" dirty="0">
                <a:latin typeface="Arial"/>
                <a:cs typeface="Arial"/>
              </a:rPr>
              <a:t>s</a:t>
            </a:r>
            <a:r>
              <a:rPr sz="2100" spc="4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o</a:t>
            </a:r>
            <a:r>
              <a:rPr sz="2100" dirty="0">
                <a:latin typeface="Arial"/>
                <a:cs typeface="Arial"/>
              </a:rPr>
              <a:t>r</a:t>
            </a:r>
            <a:r>
              <a:rPr sz="2100" spc="50" dirty="0">
                <a:latin typeface="Times New Roman"/>
                <a:cs typeface="Times New Roman"/>
              </a:rPr>
              <a:t> </a:t>
            </a:r>
            <a:r>
              <a:rPr sz="2100" spc="5" dirty="0">
                <a:latin typeface="Arial"/>
                <a:cs typeface="Arial"/>
              </a:rPr>
              <a:t>c</a:t>
            </a:r>
            <a:r>
              <a:rPr sz="2100" spc="-5" dirty="0">
                <a:latin typeface="Arial"/>
                <a:cs typeface="Arial"/>
              </a:rPr>
              <a:t>o</a:t>
            </a:r>
            <a:r>
              <a:rPr sz="2100" spc="-10" dirty="0">
                <a:latin typeface="Arial"/>
                <a:cs typeface="Arial"/>
              </a:rPr>
              <a:t>n</a:t>
            </a:r>
            <a:r>
              <a:rPr sz="2100" dirty="0">
                <a:latin typeface="Arial"/>
                <a:cs typeface="Arial"/>
              </a:rPr>
              <a:t>curr</a:t>
            </a:r>
            <a:r>
              <a:rPr sz="2100" spc="-10" dirty="0">
                <a:latin typeface="Arial"/>
                <a:cs typeface="Arial"/>
              </a:rPr>
              <a:t>e</a:t>
            </a:r>
            <a:r>
              <a:rPr sz="2100" spc="-15" dirty="0">
                <a:latin typeface="Arial"/>
                <a:cs typeface="Arial"/>
              </a:rPr>
              <a:t>nt</a:t>
            </a:r>
            <a:r>
              <a:rPr sz="2100" spc="-1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a</a:t>
            </a:r>
            <a:r>
              <a:rPr sz="2100" spc="-15" dirty="0">
                <a:latin typeface="Arial"/>
                <a:cs typeface="Arial"/>
              </a:rPr>
              <a:t>d</a:t>
            </a:r>
            <a:r>
              <a:rPr sz="2100" dirty="0">
                <a:latin typeface="Arial"/>
                <a:cs typeface="Arial"/>
              </a:rPr>
              <a:t>ministr</a:t>
            </a:r>
            <a:r>
              <a:rPr sz="2100" spc="-10" dirty="0">
                <a:latin typeface="Arial"/>
                <a:cs typeface="Arial"/>
              </a:rPr>
              <a:t>a</a:t>
            </a:r>
            <a:r>
              <a:rPr sz="2100" dirty="0">
                <a:latin typeface="Arial"/>
                <a:cs typeface="Arial"/>
              </a:rPr>
              <a:t>tion</a:t>
            </a:r>
            <a:r>
              <a:rPr sz="2100" spc="1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o</a:t>
            </a:r>
            <a:r>
              <a:rPr sz="2100" dirty="0">
                <a:latin typeface="Arial"/>
                <a:cs typeface="Arial"/>
              </a:rPr>
              <a:t>f</a:t>
            </a:r>
            <a:r>
              <a:rPr sz="2100" spc="6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al</a:t>
            </a:r>
            <a:r>
              <a:rPr sz="2100" spc="-10" dirty="0">
                <a:latin typeface="Arial"/>
                <a:cs typeface="Arial"/>
              </a:rPr>
              <a:t>u</a:t>
            </a:r>
            <a:r>
              <a:rPr sz="2100" dirty="0">
                <a:latin typeface="Arial"/>
                <a:cs typeface="Arial"/>
              </a:rPr>
              <a:t>min</a:t>
            </a:r>
            <a:r>
              <a:rPr sz="2100" spc="-10" dirty="0">
                <a:latin typeface="Arial"/>
                <a:cs typeface="Arial"/>
              </a:rPr>
              <a:t>u</a:t>
            </a:r>
            <a:r>
              <a:rPr sz="2100" dirty="0">
                <a:latin typeface="Arial"/>
                <a:cs typeface="Arial"/>
              </a:rPr>
              <a:t>m</a:t>
            </a:r>
            <a:r>
              <a:rPr sz="2100" spc="4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p</a:t>
            </a:r>
            <a:r>
              <a:rPr sz="2100" spc="-10" dirty="0">
                <a:latin typeface="Arial"/>
                <a:cs typeface="Arial"/>
              </a:rPr>
              <a:t>r</a:t>
            </a:r>
            <a:r>
              <a:rPr sz="2100" spc="-5" dirty="0">
                <a:latin typeface="Arial"/>
                <a:cs typeface="Arial"/>
              </a:rPr>
              <a:t>e</a:t>
            </a:r>
            <a:r>
              <a:rPr sz="2100" spc="-15" dirty="0">
                <a:latin typeface="Arial"/>
                <a:cs typeface="Arial"/>
              </a:rPr>
              <a:t>p</a:t>
            </a:r>
            <a:r>
              <a:rPr sz="2100" spc="-5" dirty="0">
                <a:latin typeface="Arial"/>
                <a:cs typeface="Arial"/>
              </a:rPr>
              <a:t>a</a:t>
            </a:r>
            <a:r>
              <a:rPr sz="2100" spc="-10" dirty="0">
                <a:latin typeface="Arial"/>
                <a:cs typeface="Arial"/>
              </a:rPr>
              <a:t>r</a:t>
            </a:r>
            <a:r>
              <a:rPr sz="2100" spc="-5" dirty="0">
                <a:latin typeface="Arial"/>
                <a:cs typeface="Arial"/>
              </a:rPr>
              <a:t>atio</a:t>
            </a:r>
            <a:r>
              <a:rPr sz="2100" spc="-15" dirty="0">
                <a:latin typeface="Arial"/>
                <a:cs typeface="Arial"/>
              </a:rPr>
              <a:t>n</a:t>
            </a:r>
            <a:r>
              <a:rPr sz="2100" dirty="0">
                <a:latin typeface="Arial"/>
                <a:cs typeface="Arial"/>
              </a:rPr>
              <a:t>s,</a:t>
            </a:r>
            <a:r>
              <a:rPr sz="2100" spc="5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Arial"/>
                <a:cs typeface="Arial"/>
              </a:rPr>
              <a:t>chol</a:t>
            </a:r>
            <a:r>
              <a:rPr sz="2100" spc="-10" dirty="0">
                <a:latin typeface="Arial"/>
                <a:cs typeface="Arial"/>
              </a:rPr>
              <a:t>e</a:t>
            </a:r>
            <a:r>
              <a:rPr sz="2100" dirty="0">
                <a:latin typeface="Arial"/>
                <a:cs typeface="Arial"/>
              </a:rPr>
              <a:t>s</a:t>
            </a:r>
            <a:r>
              <a:rPr sz="2100" spc="5" dirty="0">
                <a:latin typeface="Arial"/>
                <a:cs typeface="Arial"/>
              </a:rPr>
              <a:t>t</a:t>
            </a:r>
            <a:r>
              <a:rPr sz="2100" spc="-10" dirty="0">
                <a:latin typeface="Arial"/>
                <a:cs typeface="Arial"/>
              </a:rPr>
              <a:t>y</a:t>
            </a:r>
            <a:r>
              <a:rPr sz="2100" dirty="0">
                <a:latin typeface="Arial"/>
                <a:cs typeface="Arial"/>
              </a:rPr>
              <a:t>r</a:t>
            </a:r>
            <a:r>
              <a:rPr sz="2100" spc="-10" dirty="0">
                <a:latin typeface="Arial"/>
                <a:cs typeface="Arial"/>
              </a:rPr>
              <a:t>a</a:t>
            </a:r>
            <a:r>
              <a:rPr sz="2100" dirty="0">
                <a:latin typeface="Arial"/>
                <a:cs typeface="Arial"/>
              </a:rPr>
              <a:t>min</a:t>
            </a:r>
            <a:r>
              <a:rPr sz="2100" spc="-10" dirty="0">
                <a:latin typeface="Arial"/>
                <a:cs typeface="Arial"/>
              </a:rPr>
              <a:t>e</a:t>
            </a:r>
            <a:r>
              <a:rPr sz="2100" dirty="0">
                <a:latin typeface="Arial"/>
                <a:cs typeface="Arial"/>
              </a:rPr>
              <a:t>,</a:t>
            </a:r>
            <a:r>
              <a:rPr sz="210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Arial"/>
                <a:cs typeface="Arial"/>
              </a:rPr>
              <a:t>cal</a:t>
            </a:r>
            <a:r>
              <a:rPr sz="2100" spc="5" dirty="0">
                <a:latin typeface="Arial"/>
                <a:cs typeface="Arial"/>
              </a:rPr>
              <a:t>c</a:t>
            </a:r>
            <a:r>
              <a:rPr sz="2100" spc="-5" dirty="0">
                <a:latin typeface="Arial"/>
                <a:cs typeface="Arial"/>
              </a:rPr>
              <a:t>ium</a:t>
            </a:r>
            <a:r>
              <a:rPr sz="2100" dirty="0">
                <a:latin typeface="Arial"/>
                <a:cs typeface="Arial"/>
              </a:rPr>
              <a:t>,</a:t>
            </a:r>
            <a:r>
              <a:rPr sz="2100" spc="4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o</a:t>
            </a:r>
            <a:r>
              <a:rPr sz="2100" dirty="0">
                <a:latin typeface="Arial"/>
                <a:cs typeface="Arial"/>
              </a:rPr>
              <a:t>r</a:t>
            </a:r>
            <a:r>
              <a:rPr sz="2100" spc="5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iro</a:t>
            </a:r>
            <a:r>
              <a:rPr sz="2100" dirty="0">
                <a:latin typeface="Arial"/>
                <a:cs typeface="Arial"/>
              </a:rPr>
              <a:t>n</a:t>
            </a:r>
            <a:r>
              <a:rPr sz="2100" spc="4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Arial"/>
                <a:cs typeface="Arial"/>
              </a:rPr>
              <a:t>compou</a:t>
            </a:r>
            <a:r>
              <a:rPr sz="2100" spc="-10" dirty="0">
                <a:latin typeface="Arial"/>
                <a:cs typeface="Arial"/>
              </a:rPr>
              <a:t>n</a:t>
            </a:r>
            <a:r>
              <a:rPr sz="2100" spc="-5" dirty="0">
                <a:latin typeface="Arial"/>
                <a:cs typeface="Arial"/>
              </a:rPr>
              <a:t>ds</a:t>
            </a: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15"/>
              </a:spcBef>
              <a:buClr>
                <a:srgbClr val="320065"/>
              </a:buClr>
              <a:buSzPct val="69047"/>
              <a:buFont typeface="Arial"/>
              <a:buChar char="-"/>
              <a:tabLst>
                <a:tab pos="356235" algn="l"/>
              </a:tabLst>
            </a:pPr>
            <a:r>
              <a:rPr sz="2100" spc="-10" dirty="0">
                <a:latin typeface="Arial"/>
                <a:cs typeface="Arial"/>
              </a:rPr>
              <a:t>Incre</a:t>
            </a:r>
            <a:r>
              <a:rPr sz="2100" spc="-5" dirty="0">
                <a:latin typeface="Arial"/>
                <a:cs typeface="Arial"/>
              </a:rPr>
              <a:t>as</a:t>
            </a:r>
            <a:r>
              <a:rPr sz="2100" dirty="0">
                <a:latin typeface="Arial"/>
                <a:cs typeface="Arial"/>
              </a:rPr>
              <a:t>e</a:t>
            </a:r>
            <a:r>
              <a:rPr sz="2100" spc="5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d</a:t>
            </a:r>
            <a:r>
              <a:rPr sz="2100" spc="-10" dirty="0">
                <a:latin typeface="Arial"/>
                <a:cs typeface="Arial"/>
              </a:rPr>
              <a:t>o</a:t>
            </a:r>
            <a:r>
              <a:rPr sz="2100" dirty="0">
                <a:latin typeface="Arial"/>
                <a:cs typeface="Arial"/>
              </a:rPr>
              <a:t>se</a:t>
            </a:r>
            <a:r>
              <a:rPr sz="2100" spc="55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Arial"/>
                <a:cs typeface="Arial"/>
              </a:rPr>
              <a:t>of</a:t>
            </a:r>
            <a:r>
              <a:rPr sz="2100" spc="65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4</a:t>
            </a:r>
            <a:r>
              <a:rPr sz="2100" spc="5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i</a:t>
            </a:r>
            <a:r>
              <a:rPr sz="2100" dirty="0">
                <a:latin typeface="Arial"/>
                <a:cs typeface="Arial"/>
              </a:rPr>
              <a:t>n</a:t>
            </a:r>
            <a:r>
              <a:rPr sz="2100" spc="4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p</a:t>
            </a:r>
            <a:r>
              <a:rPr sz="2100" spc="-10" dirty="0">
                <a:latin typeface="Arial"/>
                <a:cs typeface="Arial"/>
              </a:rPr>
              <a:t>r</a:t>
            </a:r>
            <a:r>
              <a:rPr sz="2100" spc="-5" dirty="0">
                <a:latin typeface="Arial"/>
                <a:cs typeface="Arial"/>
              </a:rPr>
              <a:t>e</a:t>
            </a:r>
            <a:r>
              <a:rPr sz="2100" spc="-10" dirty="0">
                <a:latin typeface="Arial"/>
                <a:cs typeface="Arial"/>
              </a:rPr>
              <a:t>g</a:t>
            </a:r>
            <a:r>
              <a:rPr sz="2100" spc="-5" dirty="0">
                <a:latin typeface="Arial"/>
                <a:cs typeface="Arial"/>
              </a:rPr>
              <a:t>n</a:t>
            </a:r>
            <a:r>
              <a:rPr sz="2100" spc="-10" dirty="0">
                <a:latin typeface="Arial"/>
                <a:cs typeface="Arial"/>
              </a:rPr>
              <a:t>a</a:t>
            </a:r>
            <a:r>
              <a:rPr sz="2100" spc="-5" dirty="0">
                <a:latin typeface="Arial"/>
                <a:cs typeface="Arial"/>
              </a:rPr>
              <a:t>nc</a:t>
            </a:r>
            <a:r>
              <a:rPr sz="2100" dirty="0">
                <a:latin typeface="Arial"/>
                <a:cs typeface="Arial"/>
              </a:rPr>
              <a:t>y</a:t>
            </a:r>
            <a:r>
              <a:rPr sz="2100" spc="5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a</a:t>
            </a:r>
            <a:r>
              <a:rPr sz="2100" spc="-10" dirty="0">
                <a:latin typeface="Arial"/>
                <a:cs typeface="Arial"/>
              </a:rPr>
              <a:t>n</a:t>
            </a:r>
            <a:r>
              <a:rPr sz="2100" dirty="0">
                <a:latin typeface="Arial"/>
                <a:cs typeface="Arial"/>
              </a:rPr>
              <a:t>d</a:t>
            </a:r>
            <a:r>
              <a:rPr sz="2100" spc="4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lac</a:t>
            </a:r>
            <a:r>
              <a:rPr sz="2100" spc="5" dirty="0">
                <a:latin typeface="Arial"/>
                <a:cs typeface="Arial"/>
              </a:rPr>
              <a:t>t</a:t>
            </a:r>
            <a:r>
              <a:rPr sz="2100" spc="-5" dirty="0">
                <a:latin typeface="Arial"/>
                <a:cs typeface="Arial"/>
              </a:rPr>
              <a:t>ation</a:t>
            </a: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0"/>
              </a:spcBef>
              <a:buClr>
                <a:srgbClr val="320065"/>
              </a:buClr>
              <a:buSzPct val="69047"/>
              <a:buFont typeface="Arial"/>
              <a:buChar char="-"/>
              <a:tabLst>
                <a:tab pos="356235" algn="l"/>
              </a:tabLst>
            </a:pPr>
            <a:r>
              <a:rPr sz="2100" dirty="0">
                <a:latin typeface="Arial"/>
                <a:cs typeface="Arial"/>
              </a:rPr>
              <a:t>The</a:t>
            </a:r>
            <a:r>
              <a:rPr sz="2100" spc="5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t1</a:t>
            </a:r>
            <a:r>
              <a:rPr sz="2100" spc="-10" dirty="0">
                <a:latin typeface="Arial"/>
                <a:cs typeface="Arial"/>
              </a:rPr>
              <a:t>/</a:t>
            </a:r>
            <a:r>
              <a:rPr sz="2100" dirty="0">
                <a:latin typeface="Arial"/>
                <a:cs typeface="Arial"/>
              </a:rPr>
              <a:t>2</a:t>
            </a:r>
            <a:r>
              <a:rPr sz="2100" spc="55" dirty="0">
                <a:latin typeface="Times New Roman"/>
                <a:cs typeface="Times New Roman"/>
              </a:rPr>
              <a:t> </a:t>
            </a:r>
            <a:r>
              <a:rPr sz="2100" spc="-20" dirty="0">
                <a:latin typeface="Arial"/>
                <a:cs typeface="Arial"/>
              </a:rPr>
              <a:t>o</a:t>
            </a:r>
            <a:r>
              <a:rPr sz="2100" spc="-10" dirty="0">
                <a:latin typeface="Arial"/>
                <a:cs typeface="Arial"/>
              </a:rPr>
              <a:t>f</a:t>
            </a:r>
            <a:r>
              <a:rPr sz="2100" spc="5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le</a:t>
            </a:r>
            <a:r>
              <a:rPr sz="2100" spc="-10" dirty="0">
                <a:latin typeface="Arial"/>
                <a:cs typeface="Arial"/>
              </a:rPr>
              <a:t>v</a:t>
            </a:r>
            <a:r>
              <a:rPr sz="2100" spc="-5" dirty="0">
                <a:latin typeface="Arial"/>
                <a:cs typeface="Arial"/>
              </a:rPr>
              <a:t>oth</a:t>
            </a:r>
            <a:r>
              <a:rPr sz="2100" spc="-10" dirty="0">
                <a:latin typeface="Arial"/>
                <a:cs typeface="Arial"/>
              </a:rPr>
              <a:t>y</a:t>
            </a:r>
            <a:r>
              <a:rPr sz="2100" dirty="0">
                <a:latin typeface="Arial"/>
                <a:cs typeface="Arial"/>
              </a:rPr>
              <a:t>r</a:t>
            </a:r>
            <a:r>
              <a:rPr sz="2100" spc="-10" dirty="0">
                <a:latin typeface="Arial"/>
                <a:cs typeface="Arial"/>
              </a:rPr>
              <a:t>o</a:t>
            </a:r>
            <a:r>
              <a:rPr sz="2100" dirty="0">
                <a:latin typeface="Arial"/>
                <a:cs typeface="Arial"/>
              </a:rPr>
              <a:t>xi</a:t>
            </a:r>
            <a:r>
              <a:rPr sz="2100" spc="-10" dirty="0">
                <a:latin typeface="Arial"/>
                <a:cs typeface="Arial"/>
              </a:rPr>
              <a:t>n</a:t>
            </a:r>
            <a:r>
              <a:rPr sz="2100" dirty="0">
                <a:latin typeface="Arial"/>
                <a:cs typeface="Arial"/>
              </a:rPr>
              <a:t>e</a:t>
            </a:r>
            <a:r>
              <a:rPr sz="2100" spc="6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i</a:t>
            </a:r>
            <a:r>
              <a:rPr sz="2100" dirty="0">
                <a:latin typeface="Arial"/>
                <a:cs typeface="Arial"/>
              </a:rPr>
              <a:t>s</a:t>
            </a:r>
            <a:r>
              <a:rPr sz="2100" spc="6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Arial"/>
                <a:cs typeface="Arial"/>
              </a:rPr>
              <a:t>7</a:t>
            </a:r>
            <a:r>
              <a:rPr sz="2100" spc="4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d</a:t>
            </a:r>
            <a:r>
              <a:rPr sz="2100" spc="-10" dirty="0">
                <a:latin typeface="Arial"/>
                <a:cs typeface="Arial"/>
              </a:rPr>
              <a:t>a</a:t>
            </a:r>
            <a:r>
              <a:rPr sz="2100" dirty="0">
                <a:latin typeface="Arial"/>
                <a:cs typeface="Arial"/>
              </a:rPr>
              <a:t>ys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4607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dirty="0"/>
              <a:t>Treatm</a:t>
            </a:r>
            <a:r>
              <a:rPr spc="5" dirty="0"/>
              <a:t>e</a:t>
            </a:r>
            <a:r>
              <a:rPr spc="-20" dirty="0"/>
              <a:t>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27025"/>
            <a:ext cx="375412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357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spc="-20" dirty="0">
                <a:latin typeface="Arial"/>
                <a:cs typeface="Arial"/>
              </a:rPr>
              <a:t>B-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Myxedem</a:t>
            </a:r>
            <a:r>
              <a:rPr sz="3000" dirty="0">
                <a:latin typeface="Arial"/>
                <a:cs typeface="Arial"/>
              </a:rPr>
              <a:t>a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coma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296699"/>
            <a:ext cx="6354445" cy="3041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588"/>
              <a:buFont typeface="Arial"/>
              <a:buChar char="-"/>
              <a:tabLst>
                <a:tab pos="356235" algn="l"/>
              </a:tabLst>
            </a:pPr>
            <a:r>
              <a:rPr sz="1700" dirty="0">
                <a:latin typeface="Arial"/>
                <a:cs typeface="Arial"/>
              </a:rPr>
              <a:t>Acu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medical</a:t>
            </a:r>
            <a:r>
              <a:rPr sz="1700" spc="3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e</a:t>
            </a:r>
            <a:r>
              <a:rPr sz="1700" spc="-10" dirty="0">
                <a:latin typeface="Arial"/>
                <a:cs typeface="Arial"/>
              </a:rPr>
              <a:t>m</a:t>
            </a:r>
            <a:r>
              <a:rPr sz="1700" spc="-5" dirty="0">
                <a:latin typeface="Arial"/>
                <a:cs typeface="Arial"/>
              </a:rPr>
              <a:t>er</a:t>
            </a:r>
            <a:r>
              <a:rPr sz="1700" spc="-10" dirty="0">
                <a:latin typeface="Arial"/>
                <a:cs typeface="Arial"/>
              </a:rPr>
              <a:t>g</a:t>
            </a:r>
            <a:r>
              <a:rPr sz="1700" spc="-5" dirty="0">
                <a:latin typeface="Arial"/>
                <a:cs typeface="Arial"/>
              </a:rPr>
              <a:t>ency</a:t>
            </a:r>
            <a:endParaRPr sz="1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5"/>
              </a:spcBef>
              <a:buClr>
                <a:srgbClr val="320065"/>
              </a:buClr>
              <a:buSzPct val="70588"/>
              <a:buFont typeface="Arial"/>
              <a:buChar char="-"/>
              <a:tabLst>
                <a:tab pos="356235" algn="l"/>
              </a:tabLst>
            </a:pPr>
            <a:r>
              <a:rPr sz="1700" dirty="0">
                <a:latin typeface="Arial"/>
                <a:cs typeface="Arial"/>
              </a:rPr>
              <a:t>Monitor</a:t>
            </a:r>
            <a:r>
              <a:rPr sz="1700" spc="3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b</a:t>
            </a:r>
            <a:r>
              <a:rPr sz="1700" dirty="0">
                <a:latin typeface="Arial"/>
                <a:cs typeface="Arial"/>
              </a:rPr>
              <a:t>l</a:t>
            </a:r>
            <a:r>
              <a:rPr sz="1700" spc="-5" dirty="0">
                <a:latin typeface="Arial"/>
                <a:cs typeface="Arial"/>
              </a:rPr>
              <a:t>oo</a:t>
            </a:r>
            <a:r>
              <a:rPr sz="1700" dirty="0">
                <a:latin typeface="Arial"/>
                <a:cs typeface="Arial"/>
              </a:rPr>
              <a:t>d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gases</a:t>
            </a:r>
            <a:endParaRPr sz="1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5"/>
              </a:spcBef>
              <a:buClr>
                <a:srgbClr val="320065"/>
              </a:buClr>
              <a:buSzPct val="70588"/>
              <a:buFont typeface="Arial"/>
              <a:buChar char="-"/>
              <a:tabLst>
                <a:tab pos="356235" algn="l"/>
              </a:tabLst>
            </a:pPr>
            <a:r>
              <a:rPr sz="1700" dirty="0">
                <a:latin typeface="Arial"/>
                <a:cs typeface="Arial"/>
              </a:rPr>
              <a:t>Patient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may</a:t>
            </a:r>
            <a:r>
              <a:rPr sz="1700" spc="5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nee</a:t>
            </a:r>
            <a:r>
              <a:rPr sz="1700" dirty="0">
                <a:latin typeface="Arial"/>
                <a:cs typeface="Arial"/>
              </a:rPr>
              <a:t>d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ntubatio</a:t>
            </a:r>
            <a:r>
              <a:rPr sz="1700" dirty="0">
                <a:latin typeface="Arial"/>
                <a:cs typeface="Arial"/>
              </a:rPr>
              <a:t>n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an</a:t>
            </a:r>
            <a:r>
              <a:rPr sz="1700" dirty="0">
                <a:latin typeface="Arial"/>
                <a:cs typeface="Arial"/>
              </a:rPr>
              <a:t>d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mechanical</a:t>
            </a:r>
            <a:r>
              <a:rPr sz="1700" spc="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ventil</a:t>
            </a:r>
            <a:r>
              <a:rPr sz="1700" spc="-5" dirty="0">
                <a:latin typeface="Arial"/>
                <a:cs typeface="Arial"/>
              </a:rPr>
              <a:t>at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on</a:t>
            </a:r>
            <a:endParaRPr sz="1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5"/>
              </a:spcBef>
              <a:buClr>
                <a:srgbClr val="320065"/>
              </a:buClr>
              <a:buSzPct val="70588"/>
              <a:buFont typeface="Arial"/>
              <a:buChar char="-"/>
              <a:tabLst>
                <a:tab pos="356235" algn="l"/>
              </a:tabLst>
            </a:pPr>
            <a:r>
              <a:rPr sz="1700" spc="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reat</a:t>
            </a:r>
            <a:r>
              <a:rPr sz="1700" spc="3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assoc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ate</a:t>
            </a:r>
            <a:r>
              <a:rPr sz="1700" dirty="0">
                <a:latin typeface="Arial"/>
                <a:cs typeface="Arial"/>
              </a:rPr>
              <a:t>d</a:t>
            </a:r>
            <a:r>
              <a:rPr sz="1700" spc="5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medical</a:t>
            </a:r>
            <a:r>
              <a:rPr sz="1700" spc="3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problems</a:t>
            </a:r>
            <a:endParaRPr sz="1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Clr>
                <a:srgbClr val="320065"/>
              </a:buClr>
              <a:buSzPct val="70588"/>
              <a:buFont typeface="Arial"/>
              <a:buChar char="-"/>
              <a:tabLst>
                <a:tab pos="356235" algn="l"/>
              </a:tabLst>
            </a:pPr>
            <a:r>
              <a:rPr sz="1700" dirty="0">
                <a:latin typeface="Arial"/>
                <a:cs typeface="Arial"/>
              </a:rPr>
              <a:t>Avoid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e</a:t>
            </a:r>
            <a:r>
              <a:rPr sz="1700" spc="-20" dirty="0">
                <a:latin typeface="Arial"/>
                <a:cs typeface="Arial"/>
              </a:rPr>
              <a:t>x</a:t>
            </a:r>
            <a:r>
              <a:rPr sz="1700" dirty="0">
                <a:latin typeface="Arial"/>
                <a:cs typeface="Arial"/>
              </a:rPr>
              <a:t>cessive</a:t>
            </a:r>
            <a:r>
              <a:rPr sz="1700" spc="4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h</a:t>
            </a:r>
            <a:r>
              <a:rPr sz="1700" spc="-30" dirty="0">
                <a:latin typeface="Arial"/>
                <a:cs typeface="Arial"/>
              </a:rPr>
              <a:t>y</a:t>
            </a:r>
            <a:r>
              <a:rPr sz="1700" spc="-5" dirty="0">
                <a:latin typeface="Arial"/>
                <a:cs typeface="Arial"/>
              </a:rPr>
              <a:t>dr</a:t>
            </a:r>
            <a:r>
              <a:rPr sz="1700" spc="-10" dirty="0">
                <a:latin typeface="Arial"/>
                <a:cs typeface="Arial"/>
              </a:rPr>
              <a:t>at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on</a:t>
            </a:r>
            <a:endParaRPr sz="1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5"/>
              </a:spcBef>
              <a:buClr>
                <a:srgbClr val="320065"/>
              </a:buClr>
              <a:buSzPct val="70588"/>
              <a:buFont typeface="Arial"/>
              <a:buChar char="-"/>
              <a:tabLst>
                <a:tab pos="356235" algn="l"/>
              </a:tabLst>
            </a:pPr>
            <a:r>
              <a:rPr sz="1700" dirty="0">
                <a:latin typeface="Arial"/>
                <a:cs typeface="Arial"/>
              </a:rPr>
              <a:t>Asses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adrena</a:t>
            </a:r>
            <a:r>
              <a:rPr sz="1700" dirty="0">
                <a:latin typeface="Arial"/>
                <a:cs typeface="Arial"/>
              </a:rPr>
              <a:t>l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functio</a:t>
            </a:r>
            <a:r>
              <a:rPr sz="1700" dirty="0">
                <a:latin typeface="Arial"/>
                <a:cs typeface="Arial"/>
              </a:rPr>
              <a:t>n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an</a:t>
            </a:r>
            <a:r>
              <a:rPr sz="1700" dirty="0">
                <a:latin typeface="Arial"/>
                <a:cs typeface="Arial"/>
              </a:rPr>
              <a:t>d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reat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if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needed</a:t>
            </a:r>
            <a:endParaRPr sz="1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5"/>
              </a:spcBef>
              <a:buClr>
                <a:srgbClr val="320065"/>
              </a:buClr>
              <a:buSzPct val="70588"/>
              <a:buFont typeface="Arial"/>
              <a:buChar char="-"/>
              <a:tabLst>
                <a:tab pos="356235" algn="l"/>
              </a:tabLst>
            </a:pPr>
            <a:r>
              <a:rPr sz="1700" spc="-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n</a:t>
            </a:r>
            <a:r>
              <a:rPr sz="1700" spc="5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p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tu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tar</a:t>
            </a:r>
            <a:r>
              <a:rPr sz="1700" dirty="0">
                <a:latin typeface="Arial"/>
                <a:cs typeface="Arial"/>
              </a:rPr>
              <a:t>y</a:t>
            </a:r>
            <a:r>
              <a:rPr sz="1700" spc="5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m</a:t>
            </a:r>
            <a:r>
              <a:rPr sz="1700" spc="-30" dirty="0">
                <a:latin typeface="Arial"/>
                <a:cs typeface="Arial"/>
              </a:rPr>
              <a:t>y</a:t>
            </a:r>
            <a:r>
              <a:rPr sz="1700" spc="-15" dirty="0">
                <a:latin typeface="Arial"/>
                <a:cs typeface="Arial"/>
              </a:rPr>
              <a:t>x</a:t>
            </a:r>
            <a:r>
              <a:rPr sz="1700" spc="-5" dirty="0">
                <a:latin typeface="Arial"/>
                <a:cs typeface="Arial"/>
              </a:rPr>
              <a:t>edema</a:t>
            </a:r>
            <a:r>
              <a:rPr sz="1700" dirty="0">
                <a:latin typeface="Arial"/>
                <a:cs typeface="Arial"/>
              </a:rPr>
              <a:t>,</a:t>
            </a:r>
            <a:r>
              <a:rPr sz="1700" spc="8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g</a:t>
            </a:r>
            <a:r>
              <a:rPr sz="1700" dirty="0">
                <a:latin typeface="Arial"/>
                <a:cs typeface="Arial"/>
              </a:rPr>
              <a:t>l</a:t>
            </a:r>
            <a:r>
              <a:rPr sz="1700" spc="-5" dirty="0">
                <a:latin typeface="Arial"/>
                <a:cs typeface="Arial"/>
              </a:rPr>
              <a:t>ucocor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icoid</a:t>
            </a:r>
            <a:r>
              <a:rPr sz="1700" spc="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replacement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4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essential</a:t>
            </a:r>
            <a:endParaRPr sz="1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5"/>
              </a:spcBef>
              <a:buClr>
                <a:srgbClr val="320065"/>
              </a:buClr>
              <a:buSzPct val="70588"/>
              <a:buFont typeface="Arial"/>
              <a:buChar char="-"/>
              <a:tabLst>
                <a:tab pos="356235" algn="l"/>
              </a:tabLst>
            </a:pPr>
            <a:r>
              <a:rPr sz="1700" spc="-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V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l</a:t>
            </a:r>
            <a:r>
              <a:rPr sz="1700" spc="-5" dirty="0">
                <a:latin typeface="Arial"/>
                <a:cs typeface="Arial"/>
              </a:rPr>
              <a:t>evoth</a:t>
            </a:r>
            <a:r>
              <a:rPr sz="1700" spc="-30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ro</a:t>
            </a:r>
            <a:r>
              <a:rPr sz="1700" spc="-20" dirty="0">
                <a:latin typeface="Arial"/>
                <a:cs typeface="Arial"/>
              </a:rPr>
              <a:t>x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ne</a:t>
            </a:r>
            <a:r>
              <a:rPr sz="1700" dirty="0">
                <a:latin typeface="Arial"/>
                <a:cs typeface="Arial"/>
              </a:rPr>
              <a:t>:</a:t>
            </a:r>
            <a:r>
              <a:rPr sz="1700" spc="8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l</a:t>
            </a:r>
            <a:r>
              <a:rPr sz="1700" spc="-5" dirty="0">
                <a:latin typeface="Arial"/>
                <a:cs typeface="Arial"/>
              </a:rPr>
              <a:t>oad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n</a:t>
            </a:r>
            <a:r>
              <a:rPr sz="1700" dirty="0">
                <a:latin typeface="Arial"/>
                <a:cs typeface="Arial"/>
              </a:rPr>
              <a:t>g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300</a:t>
            </a:r>
            <a:r>
              <a:rPr sz="1700" spc="-5" dirty="0">
                <a:latin typeface="Arial"/>
                <a:cs typeface="Arial"/>
              </a:rPr>
              <a:t>-</a:t>
            </a:r>
            <a:r>
              <a:rPr sz="1700" dirty="0">
                <a:latin typeface="Arial"/>
                <a:cs typeface="Arial"/>
              </a:rPr>
              <a:t>400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ug</a:t>
            </a:r>
            <a:r>
              <a:rPr sz="1700" dirty="0">
                <a:latin typeface="Arial"/>
                <a:cs typeface="Arial"/>
              </a:rPr>
              <a:t>,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da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ly</a:t>
            </a:r>
            <a:r>
              <a:rPr sz="1700" spc="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maintenance</a:t>
            </a:r>
            <a:r>
              <a:rPr sz="1700" spc="6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50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ug</a:t>
            </a:r>
            <a:endParaRPr sz="1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Clr>
                <a:srgbClr val="320065"/>
              </a:buClr>
              <a:buSzPct val="70588"/>
              <a:buFont typeface="Arial"/>
              <a:buChar char="-"/>
              <a:tabLst>
                <a:tab pos="356235" algn="l"/>
              </a:tabLst>
            </a:pPr>
            <a:r>
              <a:rPr sz="1700" dirty="0">
                <a:latin typeface="Arial"/>
                <a:cs typeface="Arial"/>
              </a:rPr>
              <a:t>Be</a:t>
            </a:r>
            <a:r>
              <a:rPr sz="1700" spc="5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cau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ou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in</a:t>
            </a:r>
            <a:r>
              <a:rPr sz="1700" spc="4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pa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en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60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Arial"/>
                <a:cs typeface="Arial"/>
              </a:rPr>
              <a:t>w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h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corona</a:t>
            </a:r>
            <a:r>
              <a:rPr sz="1700" spc="-10" dirty="0">
                <a:latin typeface="Arial"/>
                <a:cs typeface="Arial"/>
              </a:rPr>
              <a:t>r</a:t>
            </a:r>
            <a:r>
              <a:rPr sz="1700" dirty="0">
                <a:latin typeface="Arial"/>
                <a:cs typeface="Arial"/>
              </a:rPr>
              <a:t>y</a:t>
            </a:r>
            <a:r>
              <a:rPr sz="1700" spc="5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ar</a:t>
            </a:r>
            <a:r>
              <a:rPr sz="1700" spc="-15" dirty="0">
                <a:latin typeface="Arial"/>
                <a:cs typeface="Arial"/>
              </a:rPr>
              <a:t>t</a:t>
            </a:r>
            <a:r>
              <a:rPr sz="1700" spc="-5" dirty="0">
                <a:latin typeface="Arial"/>
                <a:cs typeface="Arial"/>
              </a:rPr>
              <a:t>er</a:t>
            </a:r>
            <a:r>
              <a:rPr sz="1700" dirty="0">
                <a:latin typeface="Arial"/>
                <a:cs typeface="Arial"/>
              </a:rPr>
              <a:t>y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disease</a:t>
            </a:r>
            <a:endParaRPr sz="1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5"/>
              </a:spcBef>
              <a:buClr>
                <a:srgbClr val="320065"/>
              </a:buClr>
              <a:buSzPct val="70588"/>
              <a:buFont typeface="Arial"/>
              <a:buChar char="-"/>
              <a:tabLst>
                <a:tab pos="356235" algn="l"/>
              </a:tabLst>
            </a:pPr>
            <a:r>
              <a:rPr sz="1700" dirty="0">
                <a:latin typeface="Arial"/>
                <a:cs typeface="Arial"/>
              </a:rPr>
              <a:t>Active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Arial"/>
                <a:cs typeface="Arial"/>
              </a:rPr>
              <a:t>r</a:t>
            </a:r>
            <a:r>
              <a:rPr sz="1700" spc="-5" dirty="0">
                <a:latin typeface="Arial"/>
                <a:cs typeface="Arial"/>
              </a:rPr>
              <a:t>e</a:t>
            </a:r>
            <a:r>
              <a:rPr sz="1700" spc="-20" dirty="0">
                <a:latin typeface="Arial"/>
                <a:cs typeface="Arial"/>
              </a:rPr>
              <a:t>w</a:t>
            </a:r>
            <a:r>
              <a:rPr sz="1700" spc="-5" dirty="0">
                <a:latin typeface="Arial"/>
                <a:cs typeface="Arial"/>
              </a:rPr>
              <a:t>ar</a:t>
            </a:r>
            <a:r>
              <a:rPr sz="1700" spc="-10" dirty="0">
                <a:latin typeface="Arial"/>
                <a:cs typeface="Arial"/>
              </a:rPr>
              <a:t>m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n</a:t>
            </a:r>
            <a:r>
              <a:rPr sz="1700" dirty="0">
                <a:latin typeface="Arial"/>
                <a:cs typeface="Arial"/>
              </a:rPr>
              <a:t>g</a:t>
            </a:r>
            <a:r>
              <a:rPr sz="1700" spc="5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o</a:t>
            </a:r>
            <a:r>
              <a:rPr sz="1700" dirty="0">
                <a:latin typeface="Arial"/>
                <a:cs typeface="Arial"/>
              </a:rPr>
              <a:t>f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th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6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bod</a:t>
            </a:r>
            <a:r>
              <a:rPr sz="1700" dirty="0">
                <a:latin typeface="Arial"/>
                <a:cs typeface="Arial"/>
              </a:rPr>
              <a:t>y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in</a:t>
            </a:r>
            <a:r>
              <a:rPr sz="1700" spc="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cont</a:t>
            </a:r>
            <a:r>
              <a:rPr sz="1700" spc="-10" dirty="0">
                <a:latin typeface="Arial"/>
                <a:cs typeface="Arial"/>
              </a:rPr>
              <a:t>r</a:t>
            </a:r>
            <a:r>
              <a:rPr sz="1700" spc="-5" dirty="0">
                <a:latin typeface="Arial"/>
                <a:cs typeface="Arial"/>
              </a:rPr>
              <a:t>a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nd</a:t>
            </a:r>
            <a:r>
              <a:rPr sz="1700" dirty="0">
                <a:latin typeface="Arial"/>
                <a:cs typeface="Arial"/>
              </a:rPr>
              <a:t>ica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spc="-5" dirty="0">
                <a:latin typeface="Arial"/>
                <a:cs typeface="Arial"/>
              </a:rPr>
              <a:t>ed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53400" y="153126"/>
            <a:ext cx="792152" cy="12936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3837" y="152400"/>
          <a:ext cx="8701405" cy="5019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3399"/>
                <a:gridCol w="3390899"/>
                <a:gridCol w="952499"/>
              </a:tblGrid>
              <a:tr h="914399">
                <a:tc gridSpan="2">
                  <a:txBody>
                    <a:bodyPr/>
                    <a:lstStyle/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commen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ation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2400" b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2400" b="1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tr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eatmen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2400" b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b="1" spc="-2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xe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em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b="1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c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9524">
                      <a:solidFill>
                        <a:srgbClr val="000000"/>
                      </a:solidFill>
                      <a:prstDash val="solid"/>
                    </a:lnR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oma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9599">
                <a:tc>
                  <a:txBody>
                    <a:bodyPr/>
                    <a:lstStyle/>
                    <a:p>
                      <a:pPr marL="223520" indent="-13716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24154" algn="l"/>
                        </a:tabLst>
                      </a:pPr>
                      <a:r>
                        <a:rPr sz="17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700" spc="-2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poth</a:t>
                      </a:r>
                      <a:r>
                        <a:rPr sz="1700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roid</a:t>
                      </a:r>
                      <a:r>
                        <a:rPr sz="17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sm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arg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7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7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ravenous</a:t>
                      </a:r>
                      <a:r>
                        <a:rPr sz="17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dos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7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7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17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4;</a:t>
                      </a:r>
                      <a:r>
                        <a:rPr sz="17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7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7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response</a:t>
                      </a:r>
                      <a:r>
                        <a:rPr sz="17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2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7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48</a:t>
                      </a:r>
                      <a:r>
                        <a:rPr sz="17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hours,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710" algn="ctr">
                        <a:lnSpc>
                          <a:spcPct val="100000"/>
                        </a:lnSpc>
                      </a:pPr>
                      <a:r>
                        <a:rPr sz="17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500</a:t>
                      </a:r>
                      <a:r>
                        <a:rPr sz="17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µg</a:t>
                      </a:r>
                      <a:endParaRPr sz="1700">
                        <a:latin typeface="Arial"/>
                        <a:cs typeface="Arial"/>
                      </a:endParaRPr>
                    </a:p>
                    <a:p>
                      <a:pPr marR="128270" algn="ctr">
                        <a:lnSpc>
                          <a:spcPct val="100000"/>
                        </a:lnSpc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ad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7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3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9599">
                <a:tc>
                  <a:txBody>
                    <a:bodyPr/>
                    <a:lstStyle/>
                    <a:p>
                      <a:pPr marL="223520" indent="-13716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24154" algn="l"/>
                        </a:tabLst>
                      </a:pPr>
                      <a:r>
                        <a:rPr sz="17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700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poco</a:t>
                      </a:r>
                      <a:r>
                        <a:rPr sz="1700" spc="-10" dirty="0">
                          <a:latin typeface="Arial"/>
                          <a:cs typeface="Arial"/>
                        </a:rPr>
                        <a:t>rt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isolemia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ravenous</a:t>
                      </a:r>
                      <a:r>
                        <a:rPr sz="17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700" spc="-2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drocort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isone</a:t>
                      </a:r>
                      <a:r>
                        <a:rPr sz="17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200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400</a:t>
                      </a:r>
                      <a:r>
                        <a:rPr sz="17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mg</a:t>
                      </a:r>
                      <a:endParaRPr sz="1700">
                        <a:latin typeface="Arial"/>
                        <a:cs typeface="Arial"/>
                      </a:endParaRPr>
                    </a:p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dai</a:t>
                      </a:r>
                      <a:r>
                        <a:rPr sz="17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y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09478">
                <a:tc>
                  <a:txBody>
                    <a:bodyPr/>
                    <a:lstStyle/>
                    <a:p>
                      <a:pPr marL="223520" indent="-13716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24154" algn="l"/>
                        </a:tabLst>
                      </a:pPr>
                      <a:r>
                        <a:rPr sz="17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700" spc="-2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poventi</a:t>
                      </a:r>
                      <a:r>
                        <a:rPr sz="17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7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ion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Arial"/>
                          <a:cs typeface="Arial"/>
                        </a:rPr>
                        <a:t>don</a:t>
                      </a:r>
                      <a:r>
                        <a:rPr sz="1700" spc="5" dirty="0">
                          <a:latin typeface="Arial"/>
                          <a:cs typeface="Arial"/>
                        </a:rPr>
                        <a:t>’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t de</a:t>
                      </a:r>
                      <a:r>
                        <a:rPr sz="17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ay</a:t>
                      </a:r>
                      <a:r>
                        <a:rPr sz="17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7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ubation</a:t>
                      </a:r>
                      <a:r>
                        <a:rPr sz="1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7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mechanical</a:t>
                      </a:r>
                      <a:endParaRPr sz="1700">
                        <a:latin typeface="Arial"/>
                        <a:cs typeface="Arial"/>
                      </a:endParaRPr>
                    </a:p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Arial"/>
                          <a:cs typeface="Arial"/>
                        </a:rPr>
                        <a:t>ventil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7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7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ong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0519">
                <a:tc>
                  <a:txBody>
                    <a:bodyPr/>
                    <a:lstStyle/>
                    <a:p>
                      <a:pPr marL="223520" indent="-13716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24154" algn="l"/>
                        </a:tabLst>
                      </a:pPr>
                      <a:r>
                        <a:rPr sz="17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700" spc="-2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pothe</a:t>
                      </a:r>
                      <a:r>
                        <a:rPr sz="1700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mia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ankets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7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7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act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ive</a:t>
                      </a:r>
                      <a:r>
                        <a:rPr sz="17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700" spc="-2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1700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ng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0519">
                <a:tc>
                  <a:txBody>
                    <a:bodyPr/>
                    <a:lstStyle/>
                    <a:p>
                      <a:pPr marL="223520" indent="-13716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24154" algn="l"/>
                        </a:tabLst>
                      </a:pPr>
                      <a:r>
                        <a:rPr sz="17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700" spc="-2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ponat</a:t>
                      </a:r>
                      <a:r>
                        <a:rPr sz="1700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emia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Arial"/>
                          <a:cs typeface="Arial"/>
                        </a:rPr>
                        <a:t>mi</a:t>
                      </a:r>
                      <a:r>
                        <a:rPr sz="17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7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id</a:t>
                      </a:r>
                      <a:r>
                        <a:rPr sz="17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res</a:t>
                      </a:r>
                      <a:r>
                        <a:rPr sz="17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riction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09590">
                <a:tc>
                  <a:txBody>
                    <a:bodyPr/>
                    <a:lstStyle/>
                    <a:p>
                      <a:pPr marL="223520" indent="-13716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24154" algn="l"/>
                        </a:tabLst>
                      </a:pPr>
                      <a:r>
                        <a:rPr sz="17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700" spc="-2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potension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Arial"/>
                          <a:cs typeface="Arial"/>
                        </a:rPr>
                        <a:t>cau</a:t>
                      </a:r>
                      <a:r>
                        <a:rPr sz="17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ou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7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vol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700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7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700" spc="-1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pansio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7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2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7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7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700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700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7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al</a:t>
                      </a:r>
                      <a:r>
                        <a:rPr sz="17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oid</a:t>
                      </a:r>
                      <a:endParaRPr sz="1700">
                        <a:latin typeface="Arial"/>
                        <a:cs typeface="Arial"/>
                      </a:endParaRPr>
                    </a:p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7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2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17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ood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0519">
                <a:tc>
                  <a:txBody>
                    <a:bodyPr/>
                    <a:lstStyle/>
                    <a:p>
                      <a:pPr marL="223520" indent="-13716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24154" algn="l"/>
                        </a:tabLst>
                      </a:pPr>
                      <a:r>
                        <a:rPr sz="17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700" spc="-2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pog</a:t>
                      </a:r>
                      <a:r>
                        <a:rPr sz="17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700" spc="-2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cemia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ucos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7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ad</a:t>
                      </a:r>
                      <a:r>
                        <a:rPr sz="1700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ra</a:t>
                      </a:r>
                      <a:r>
                        <a:rPr sz="17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on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09481">
                <a:tc>
                  <a:txBody>
                    <a:bodyPr/>
                    <a:lstStyle/>
                    <a:p>
                      <a:pPr marL="223520" indent="-13716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24154" algn="l"/>
                        </a:tabLst>
                      </a:pPr>
                      <a:r>
                        <a:rPr sz="1700" dirty="0">
                          <a:latin typeface="Arial"/>
                          <a:cs typeface="Arial"/>
                        </a:rPr>
                        <a:t>precip</a:t>
                      </a:r>
                      <a:r>
                        <a:rPr sz="17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7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7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ing event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6995" marR="448309">
                        <a:lnSpc>
                          <a:spcPct val="100000"/>
                        </a:lnSpc>
                      </a:pPr>
                      <a:r>
                        <a:rPr sz="17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dentificatio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7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7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limination</a:t>
                      </a:r>
                      <a:r>
                        <a:rPr sz="17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7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speci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ic</a:t>
                      </a:r>
                      <a:r>
                        <a:rPr sz="17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rea</a:t>
                      </a:r>
                      <a:r>
                        <a:rPr sz="17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ment</a:t>
                      </a:r>
                      <a:r>
                        <a:rPr sz="17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(l</a:t>
                      </a:r>
                      <a:r>
                        <a:rPr sz="17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bera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7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us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7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7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antib</a:t>
                      </a:r>
                      <a:r>
                        <a:rPr sz="17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ot</a:t>
                      </a:r>
                      <a:r>
                        <a:rPr sz="1700" dirty="0">
                          <a:latin typeface="Arial"/>
                          <a:cs typeface="Arial"/>
                        </a:rPr>
                        <a:t>ics)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4607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dirty="0"/>
              <a:t>Treatm</a:t>
            </a:r>
            <a:r>
              <a:rPr spc="5" dirty="0"/>
              <a:t>e</a:t>
            </a:r>
            <a:r>
              <a:rPr spc="-20" dirty="0"/>
              <a:t>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27025"/>
            <a:ext cx="591312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357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spc="5" dirty="0">
                <a:latin typeface="Arial"/>
                <a:cs typeface="Arial"/>
              </a:rPr>
              <a:t>C</a:t>
            </a:r>
            <a:r>
              <a:rPr sz="3000" dirty="0">
                <a:latin typeface="Arial"/>
                <a:cs typeface="Arial"/>
              </a:rPr>
              <a:t>-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Myxedem</a:t>
            </a:r>
            <a:r>
              <a:rPr sz="3000" dirty="0">
                <a:latin typeface="Arial"/>
                <a:cs typeface="Arial"/>
              </a:rPr>
              <a:t>a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w</a:t>
            </a:r>
            <a:r>
              <a:rPr sz="3000" spc="5" dirty="0">
                <a:latin typeface="Arial"/>
                <a:cs typeface="Arial"/>
              </a:rPr>
              <a:t>i</a:t>
            </a:r>
            <a:r>
              <a:rPr sz="3000" spc="-15" dirty="0">
                <a:latin typeface="Arial"/>
                <a:cs typeface="Arial"/>
              </a:rPr>
              <a:t>th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hear</a:t>
            </a:r>
            <a:r>
              <a:rPr sz="3000" dirty="0">
                <a:latin typeface="Arial"/>
                <a:cs typeface="Arial"/>
              </a:rPr>
              <a:t>t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disea</a:t>
            </a:r>
            <a:r>
              <a:rPr sz="3000" spc="5" dirty="0">
                <a:latin typeface="Arial"/>
                <a:cs typeface="Arial"/>
              </a:rPr>
              <a:t>s</a:t>
            </a:r>
            <a:r>
              <a:rPr sz="3000" dirty="0">
                <a:latin typeface="Arial"/>
                <a:cs typeface="Arial"/>
              </a:rPr>
              <a:t>e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296699"/>
            <a:ext cx="7798434" cy="1071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588"/>
              <a:buFont typeface="Arial"/>
              <a:buChar char="-"/>
              <a:tabLst>
                <a:tab pos="356235" algn="l"/>
              </a:tabLst>
            </a:pPr>
            <a:r>
              <a:rPr sz="1700" dirty="0">
                <a:latin typeface="Arial"/>
                <a:cs typeface="Arial"/>
              </a:rPr>
              <a:t>St</a:t>
            </a:r>
            <a:r>
              <a:rPr sz="1700" spc="-10" dirty="0">
                <a:latin typeface="Arial"/>
                <a:cs typeface="Arial"/>
              </a:rPr>
              <a:t>a</a:t>
            </a:r>
            <a:r>
              <a:rPr sz="1700" dirty="0">
                <a:latin typeface="Arial"/>
                <a:cs typeface="Arial"/>
              </a:rPr>
              <a:t>rt</a:t>
            </a:r>
            <a:r>
              <a:rPr sz="1700" spc="5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re</a:t>
            </a:r>
            <a:r>
              <a:rPr sz="1700" spc="-10" dirty="0">
                <a:latin typeface="Arial"/>
                <a:cs typeface="Arial"/>
              </a:rPr>
              <a:t>atm</a:t>
            </a:r>
            <a:r>
              <a:rPr sz="1700" spc="-5" dirty="0">
                <a:latin typeface="Arial"/>
                <a:cs typeface="Arial"/>
              </a:rPr>
              <a:t>en</a:t>
            </a:r>
            <a:r>
              <a:rPr sz="1700" dirty="0">
                <a:latin typeface="Arial"/>
                <a:cs typeface="Arial"/>
              </a:rPr>
              <a:t>t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slo</a:t>
            </a:r>
            <a:r>
              <a:rPr sz="1700" spc="-20" dirty="0">
                <a:latin typeface="Arial"/>
                <a:cs typeface="Arial"/>
              </a:rPr>
              <a:t>w</a:t>
            </a:r>
            <a:r>
              <a:rPr sz="1700" dirty="0">
                <a:latin typeface="Arial"/>
                <a:cs typeface="Arial"/>
              </a:rPr>
              <a:t>ly</a:t>
            </a:r>
            <a:r>
              <a:rPr sz="1700" spc="3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in</a:t>
            </a:r>
            <a:r>
              <a:rPr sz="1700" spc="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l</a:t>
            </a:r>
            <a:r>
              <a:rPr sz="1700" spc="-5" dirty="0">
                <a:latin typeface="Arial"/>
                <a:cs typeface="Arial"/>
              </a:rPr>
              <a:t>on</a:t>
            </a:r>
            <a:r>
              <a:rPr sz="1700" dirty="0">
                <a:latin typeface="Arial"/>
                <a:cs typeface="Arial"/>
              </a:rPr>
              <a:t>g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sta</a:t>
            </a:r>
            <a:r>
              <a:rPr sz="1700" spc="-10" dirty="0">
                <a:latin typeface="Arial"/>
                <a:cs typeface="Arial"/>
              </a:rPr>
              <a:t>n</a:t>
            </a:r>
            <a:r>
              <a:rPr sz="1700" spc="-5" dirty="0">
                <a:latin typeface="Arial"/>
                <a:cs typeface="Arial"/>
              </a:rPr>
              <a:t>din</a:t>
            </a:r>
            <a:r>
              <a:rPr sz="1700" dirty="0">
                <a:latin typeface="Arial"/>
                <a:cs typeface="Arial"/>
              </a:rPr>
              <a:t>g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h</a:t>
            </a:r>
            <a:r>
              <a:rPr sz="1700" spc="-30" dirty="0">
                <a:latin typeface="Arial"/>
                <a:cs typeface="Arial"/>
              </a:rPr>
              <a:t>y</a:t>
            </a:r>
            <a:r>
              <a:rPr sz="1700" spc="-5" dirty="0">
                <a:latin typeface="Arial"/>
                <a:cs typeface="Arial"/>
              </a:rPr>
              <a:t>po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spc="-5" dirty="0">
                <a:latin typeface="Arial"/>
                <a:cs typeface="Arial"/>
              </a:rPr>
              <a:t>h</a:t>
            </a:r>
            <a:r>
              <a:rPr sz="1700" spc="-30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roidism</a:t>
            </a:r>
            <a:r>
              <a:rPr sz="1700" spc="7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an</a:t>
            </a:r>
            <a:r>
              <a:rPr sz="1700" dirty="0">
                <a:latin typeface="Arial"/>
                <a:cs typeface="Arial"/>
              </a:rPr>
              <a:t>d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n</a:t>
            </a:r>
            <a:r>
              <a:rPr sz="1700" spc="4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elderl</a:t>
            </a:r>
            <a:r>
              <a:rPr sz="1700" dirty="0">
                <a:latin typeface="Arial"/>
                <a:cs typeface="Arial"/>
              </a:rPr>
              <a:t>y</a:t>
            </a:r>
            <a:r>
              <a:rPr sz="1700" spc="4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pa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en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s</a:t>
            </a:r>
            <a:endParaRPr sz="17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1700" spc="-5" dirty="0">
                <a:latin typeface="Arial"/>
                <a:cs typeface="Arial"/>
              </a:rPr>
              <a:t>par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icul</a:t>
            </a:r>
            <a:r>
              <a:rPr sz="1700" spc="-5" dirty="0">
                <a:latin typeface="Arial"/>
                <a:cs typeface="Arial"/>
              </a:rPr>
              <a:t>arl</a:t>
            </a:r>
            <a:r>
              <a:rPr sz="1700" dirty="0">
                <a:latin typeface="Arial"/>
                <a:cs typeface="Arial"/>
              </a:rPr>
              <a:t>y</a:t>
            </a:r>
            <a:r>
              <a:rPr sz="1700" spc="3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thos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6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Arial"/>
                <a:cs typeface="Arial"/>
              </a:rPr>
              <a:t>w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h</a:t>
            </a:r>
            <a:r>
              <a:rPr sz="1700" spc="5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kno</a:t>
            </a:r>
            <a:r>
              <a:rPr sz="1700" spc="-20" dirty="0">
                <a:latin typeface="Arial"/>
                <a:cs typeface="Arial"/>
              </a:rPr>
              <a:t>w</a:t>
            </a:r>
            <a:r>
              <a:rPr sz="1700" dirty="0">
                <a:latin typeface="Arial"/>
                <a:cs typeface="Arial"/>
              </a:rPr>
              <a:t>n</a:t>
            </a:r>
            <a:r>
              <a:rPr sz="1700" spc="6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cardiovascul</a:t>
            </a:r>
            <a:r>
              <a:rPr sz="1700" spc="-5" dirty="0">
                <a:latin typeface="Arial"/>
                <a:cs typeface="Arial"/>
              </a:rPr>
              <a:t>a</a:t>
            </a:r>
            <a:r>
              <a:rPr sz="1700" dirty="0">
                <a:latin typeface="Arial"/>
                <a:cs typeface="Arial"/>
              </a:rPr>
              <a:t>r</a:t>
            </a:r>
            <a:r>
              <a:rPr sz="1700" spc="2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d</a:t>
            </a:r>
            <a:r>
              <a:rPr sz="1700" dirty="0">
                <a:latin typeface="Arial"/>
                <a:cs typeface="Arial"/>
              </a:rPr>
              <a:t>isease</a:t>
            </a:r>
            <a:endParaRPr sz="17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405"/>
              </a:spcBef>
              <a:buClr>
                <a:srgbClr val="320065"/>
              </a:buClr>
              <a:buSzPct val="70588"/>
              <a:buFont typeface="Arial"/>
              <a:buChar char="-"/>
              <a:tabLst>
                <a:tab pos="356235" algn="l"/>
              </a:tabLst>
            </a:pPr>
            <a:r>
              <a:rPr sz="1700" dirty="0">
                <a:latin typeface="Arial"/>
                <a:cs typeface="Arial"/>
              </a:rPr>
              <a:t>25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ug/</a:t>
            </a:r>
            <a:r>
              <a:rPr sz="1700" dirty="0">
                <a:latin typeface="Arial"/>
                <a:cs typeface="Arial"/>
              </a:rPr>
              <a:t>d</a:t>
            </a:r>
            <a:r>
              <a:rPr sz="1700" spc="6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x</a:t>
            </a:r>
            <a:r>
              <a:rPr sz="1700" spc="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2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Arial"/>
                <a:cs typeface="Arial"/>
              </a:rPr>
              <a:t>w</a:t>
            </a:r>
            <a:r>
              <a:rPr sz="1700" spc="-5" dirty="0">
                <a:latin typeface="Arial"/>
                <a:cs typeface="Arial"/>
              </a:rPr>
              <a:t>eeks</a:t>
            </a:r>
            <a:r>
              <a:rPr sz="1700" dirty="0">
                <a:latin typeface="Arial"/>
                <a:cs typeface="Arial"/>
              </a:rPr>
              <a:t>,</a:t>
            </a:r>
            <a:r>
              <a:rPr sz="1700" spc="6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ncreas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4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b</a:t>
            </a:r>
            <a:r>
              <a:rPr sz="1700" dirty="0">
                <a:latin typeface="Arial"/>
                <a:cs typeface="Arial"/>
              </a:rPr>
              <a:t>y</a:t>
            </a:r>
            <a:r>
              <a:rPr sz="1700" spc="6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25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u</a:t>
            </a:r>
            <a:r>
              <a:rPr sz="1700" dirty="0">
                <a:latin typeface="Arial"/>
                <a:cs typeface="Arial"/>
              </a:rPr>
              <a:t>g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eve</a:t>
            </a:r>
            <a:r>
              <a:rPr sz="1700" spc="-10" dirty="0">
                <a:latin typeface="Arial"/>
                <a:cs typeface="Arial"/>
              </a:rPr>
              <a:t>r</a:t>
            </a:r>
            <a:r>
              <a:rPr sz="1700" dirty="0">
                <a:latin typeface="Arial"/>
                <a:cs typeface="Arial"/>
              </a:rPr>
              <a:t>y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2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Arial"/>
                <a:cs typeface="Arial"/>
              </a:rPr>
              <a:t>w</a:t>
            </a:r>
            <a:r>
              <a:rPr sz="1700" spc="-5" dirty="0">
                <a:latin typeface="Arial"/>
                <a:cs typeface="Arial"/>
              </a:rPr>
              <a:t>eek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5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unti</a:t>
            </a:r>
            <a:r>
              <a:rPr sz="1700" dirty="0">
                <a:latin typeface="Arial"/>
                <a:cs typeface="Arial"/>
              </a:rPr>
              <a:t>l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a</a:t>
            </a:r>
            <a:r>
              <a:rPr sz="1700" spc="5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da</a:t>
            </a:r>
            <a:r>
              <a:rPr sz="1700" dirty="0">
                <a:latin typeface="Arial"/>
                <a:cs typeface="Arial"/>
              </a:rPr>
              <a:t>ily</a:t>
            </a:r>
            <a:r>
              <a:rPr sz="1700" spc="3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dos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o</a:t>
            </a:r>
            <a:r>
              <a:rPr sz="1700" dirty="0">
                <a:latin typeface="Arial"/>
                <a:cs typeface="Arial"/>
              </a:rPr>
              <a:t>f</a:t>
            </a:r>
            <a:r>
              <a:rPr sz="1700" spc="7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100-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125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u</a:t>
            </a:r>
            <a:r>
              <a:rPr sz="1700" dirty="0">
                <a:latin typeface="Arial"/>
                <a:cs typeface="Arial"/>
              </a:rPr>
              <a:t>g</a:t>
            </a:r>
            <a:r>
              <a:rPr sz="1700" spc="5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is</a:t>
            </a:r>
            <a:r>
              <a:rPr sz="1700" spc="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reached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4607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35" dirty="0"/>
              <a:t>O</a:t>
            </a:r>
            <a:r>
              <a:rPr spc="-20" dirty="0"/>
              <a:t>b</a:t>
            </a:r>
            <a:r>
              <a:rPr dirty="0"/>
              <a:t>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7464" y="1827025"/>
            <a:ext cx="8020050" cy="2406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700" indent="-254000">
              <a:lnSpc>
                <a:spcPct val="100000"/>
              </a:lnSpc>
              <a:buFont typeface="Arial"/>
              <a:buChar char="*"/>
              <a:tabLst>
                <a:tab pos="267335" algn="l"/>
              </a:tabLst>
            </a:pPr>
            <a:r>
              <a:rPr sz="3000" spc="5" dirty="0">
                <a:latin typeface="Arial"/>
                <a:cs typeface="Arial"/>
              </a:rPr>
              <a:t>H</a:t>
            </a:r>
            <a:r>
              <a:rPr sz="3000" spc="-5" dirty="0">
                <a:latin typeface="Arial"/>
                <a:cs typeface="Arial"/>
              </a:rPr>
              <a:t>o</a:t>
            </a:r>
            <a:r>
              <a:rPr sz="3000" dirty="0">
                <a:latin typeface="Arial"/>
                <a:cs typeface="Arial"/>
              </a:rPr>
              <a:t>w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to</a:t>
            </a:r>
            <a:r>
              <a:rPr sz="3000" spc="9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evaluat</a:t>
            </a:r>
            <a:r>
              <a:rPr sz="3000" dirty="0">
                <a:latin typeface="Arial"/>
                <a:cs typeface="Arial"/>
              </a:rPr>
              <a:t>e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a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pa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ien</a:t>
            </a:r>
            <a:r>
              <a:rPr sz="3000" dirty="0">
                <a:latin typeface="Arial"/>
                <a:cs typeface="Arial"/>
              </a:rPr>
              <a:t>t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wit</a:t>
            </a:r>
            <a:r>
              <a:rPr sz="3000" dirty="0">
                <a:latin typeface="Arial"/>
                <a:cs typeface="Arial"/>
              </a:rPr>
              <a:t>h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hyroid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000" spc="-5" dirty="0">
                <a:latin typeface="Arial"/>
                <a:cs typeface="Arial"/>
              </a:rPr>
              <a:t>disease?</a:t>
            </a:r>
            <a:endParaRPr sz="3000">
              <a:latin typeface="Arial"/>
              <a:cs typeface="Arial"/>
            </a:endParaRPr>
          </a:p>
          <a:p>
            <a:pPr marL="266700" indent="-254000">
              <a:lnSpc>
                <a:spcPct val="100000"/>
              </a:lnSpc>
              <a:spcBef>
                <a:spcPts val="720"/>
              </a:spcBef>
              <a:buFont typeface="Arial"/>
              <a:buChar char="*"/>
              <a:tabLst>
                <a:tab pos="267335" algn="l"/>
              </a:tabLst>
            </a:pPr>
            <a:r>
              <a:rPr sz="3000" spc="5" dirty="0">
                <a:latin typeface="Arial"/>
                <a:cs typeface="Arial"/>
              </a:rPr>
              <a:t>H</a:t>
            </a:r>
            <a:r>
              <a:rPr sz="3000" dirty="0">
                <a:latin typeface="Arial"/>
                <a:cs typeface="Arial"/>
              </a:rPr>
              <a:t>ypothy</a:t>
            </a:r>
            <a:r>
              <a:rPr sz="3000" spc="-10" dirty="0">
                <a:latin typeface="Arial"/>
                <a:cs typeface="Arial"/>
              </a:rPr>
              <a:t>r</a:t>
            </a:r>
            <a:r>
              <a:rPr sz="3000" spc="-5" dirty="0">
                <a:latin typeface="Arial"/>
                <a:cs typeface="Arial"/>
              </a:rPr>
              <a:t>oidis</a:t>
            </a:r>
            <a:r>
              <a:rPr sz="3000" dirty="0">
                <a:latin typeface="Arial"/>
                <a:cs typeface="Arial"/>
              </a:rPr>
              <a:t>m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an</a:t>
            </a:r>
            <a:r>
              <a:rPr sz="3000" dirty="0">
                <a:latin typeface="Arial"/>
                <a:cs typeface="Arial"/>
              </a:rPr>
              <a:t>d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Hyper</a:t>
            </a:r>
            <a:r>
              <a:rPr sz="3000" spc="-10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hyroidism</a:t>
            </a:r>
            <a:r>
              <a:rPr sz="3000" dirty="0">
                <a:latin typeface="Arial"/>
                <a:cs typeface="Arial"/>
              </a:rPr>
              <a:t>: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causes,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000" spc="-5" dirty="0">
                <a:latin typeface="Arial"/>
                <a:cs typeface="Arial"/>
              </a:rPr>
              <a:t>pa</a:t>
            </a:r>
            <a:r>
              <a:rPr sz="3000" spc="-10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hogene</a:t>
            </a:r>
            <a:r>
              <a:rPr sz="3000" spc="-10" dirty="0">
                <a:latin typeface="Arial"/>
                <a:cs typeface="Arial"/>
              </a:rPr>
              <a:t>s</a:t>
            </a:r>
            <a:r>
              <a:rPr sz="3000" spc="-5" dirty="0">
                <a:latin typeface="Arial"/>
                <a:cs typeface="Arial"/>
              </a:rPr>
              <a:t>is</a:t>
            </a:r>
            <a:r>
              <a:rPr sz="3000" dirty="0">
                <a:latin typeface="Arial"/>
                <a:cs typeface="Arial"/>
              </a:rPr>
              <a:t>,</a:t>
            </a:r>
            <a:r>
              <a:rPr sz="3000" spc="5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diagnosi</a:t>
            </a:r>
            <a:r>
              <a:rPr sz="3000" dirty="0">
                <a:latin typeface="Arial"/>
                <a:cs typeface="Arial"/>
              </a:rPr>
              <a:t>s</a:t>
            </a:r>
            <a:r>
              <a:rPr sz="3000" spc="4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an</a:t>
            </a:r>
            <a:r>
              <a:rPr sz="3000" dirty="0">
                <a:latin typeface="Arial"/>
                <a:cs typeface="Arial"/>
              </a:rPr>
              <a:t>d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t</a:t>
            </a:r>
            <a:r>
              <a:rPr sz="3000" spc="-10" dirty="0">
                <a:latin typeface="Arial"/>
                <a:cs typeface="Arial"/>
              </a:rPr>
              <a:t>r</a:t>
            </a:r>
            <a:r>
              <a:rPr sz="3000" spc="-5" dirty="0">
                <a:latin typeface="Arial"/>
                <a:cs typeface="Arial"/>
              </a:rPr>
              <a:t>ea</a:t>
            </a:r>
            <a:r>
              <a:rPr sz="3000" spc="-10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men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  <a:p>
            <a:pPr marL="266700" indent="-254000">
              <a:lnSpc>
                <a:spcPct val="100000"/>
              </a:lnSpc>
              <a:spcBef>
                <a:spcPts val="720"/>
              </a:spcBef>
              <a:buFont typeface="Arial"/>
              <a:buChar char="*"/>
              <a:tabLst>
                <a:tab pos="267335" algn="l"/>
              </a:tabLst>
            </a:pPr>
            <a:r>
              <a:rPr sz="3000" spc="-15" dirty="0">
                <a:latin typeface="Arial"/>
                <a:cs typeface="Arial"/>
              </a:rPr>
              <a:t>Other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thyroid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disorders.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4607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dirty="0"/>
              <a:t>Treatm</a:t>
            </a:r>
            <a:r>
              <a:rPr spc="5" dirty="0"/>
              <a:t>e</a:t>
            </a:r>
            <a:r>
              <a:rPr spc="-20" dirty="0"/>
              <a:t>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27025"/>
            <a:ext cx="7325359" cy="2202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Toxic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Arial"/>
                <a:cs typeface="Arial"/>
              </a:rPr>
              <a:t>ef</a:t>
            </a:r>
            <a:r>
              <a:rPr sz="3000" spc="-15" dirty="0">
                <a:latin typeface="Arial"/>
                <a:cs typeface="Arial"/>
              </a:rPr>
              <a:t>fec</a:t>
            </a:r>
            <a:r>
              <a:rPr sz="3000" spc="-2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s</a:t>
            </a:r>
            <a:r>
              <a:rPr sz="3000" spc="95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Arial"/>
                <a:cs typeface="Arial"/>
              </a:rPr>
              <a:t>o</a:t>
            </a:r>
            <a:r>
              <a:rPr sz="3000" spc="-10" dirty="0">
                <a:latin typeface="Arial"/>
                <a:cs typeface="Arial"/>
              </a:rPr>
              <a:t>f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levothyroxin</a:t>
            </a:r>
            <a:r>
              <a:rPr sz="3000" dirty="0">
                <a:latin typeface="Arial"/>
                <a:cs typeface="Arial"/>
              </a:rPr>
              <a:t>e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the</a:t>
            </a:r>
            <a:r>
              <a:rPr sz="3000" spc="-15" dirty="0">
                <a:latin typeface="Arial"/>
                <a:cs typeface="Arial"/>
              </a:rPr>
              <a:t>r</a:t>
            </a:r>
            <a:r>
              <a:rPr sz="3000" spc="-5" dirty="0">
                <a:latin typeface="Arial"/>
                <a:cs typeface="Arial"/>
              </a:rPr>
              <a:t>apy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50"/>
              </a:spcBef>
              <a:buClr>
                <a:srgbClr val="320065"/>
              </a:buClr>
              <a:buSzPct val="70588"/>
              <a:buFont typeface="Arial"/>
              <a:buChar char="-"/>
              <a:tabLst>
                <a:tab pos="356235" algn="l"/>
              </a:tabLst>
            </a:pPr>
            <a:r>
              <a:rPr sz="1700" spc="-5" dirty="0">
                <a:latin typeface="Arial"/>
                <a:cs typeface="Arial"/>
              </a:rPr>
              <a:t>N</a:t>
            </a:r>
            <a:r>
              <a:rPr sz="1700" dirty="0">
                <a:latin typeface="Arial"/>
                <a:cs typeface="Arial"/>
              </a:rPr>
              <a:t>o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al</a:t>
            </a:r>
            <a:r>
              <a:rPr sz="1700" dirty="0">
                <a:latin typeface="Arial"/>
                <a:cs typeface="Arial"/>
              </a:rPr>
              <a:t>l</a:t>
            </a:r>
            <a:r>
              <a:rPr sz="1700" spc="-5" dirty="0">
                <a:latin typeface="Arial"/>
                <a:cs typeface="Arial"/>
              </a:rPr>
              <a:t>er</a:t>
            </a:r>
            <a:r>
              <a:rPr sz="1700" spc="-10" dirty="0">
                <a:latin typeface="Arial"/>
                <a:cs typeface="Arial"/>
              </a:rPr>
              <a:t>g</a:t>
            </a:r>
            <a:r>
              <a:rPr sz="1700" dirty="0">
                <a:latin typeface="Arial"/>
                <a:cs typeface="Arial"/>
              </a:rPr>
              <a:t>y</a:t>
            </a:r>
            <a:r>
              <a:rPr sz="1700" spc="2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ha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bee</a:t>
            </a:r>
            <a:r>
              <a:rPr sz="1700" dirty="0">
                <a:latin typeface="Arial"/>
                <a:cs typeface="Arial"/>
              </a:rPr>
              <a:t>n</a:t>
            </a:r>
            <a:r>
              <a:rPr sz="1700" spc="5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re</a:t>
            </a:r>
            <a:r>
              <a:rPr sz="1700" spc="-10" dirty="0">
                <a:latin typeface="Arial"/>
                <a:cs typeface="Arial"/>
              </a:rPr>
              <a:t>p</a:t>
            </a:r>
            <a:r>
              <a:rPr sz="1700" spc="-5" dirty="0">
                <a:latin typeface="Arial"/>
                <a:cs typeface="Arial"/>
              </a:rPr>
              <a:t>or</a:t>
            </a:r>
            <a:r>
              <a:rPr sz="1700" spc="-15" dirty="0">
                <a:latin typeface="Arial"/>
                <a:cs typeface="Arial"/>
              </a:rPr>
              <a:t>t</a:t>
            </a:r>
            <a:r>
              <a:rPr sz="1700" spc="-5" dirty="0">
                <a:latin typeface="Arial"/>
                <a:cs typeface="Arial"/>
              </a:rPr>
              <a:t>e</a:t>
            </a:r>
            <a:r>
              <a:rPr sz="1700" dirty="0">
                <a:latin typeface="Arial"/>
                <a:cs typeface="Arial"/>
              </a:rPr>
              <a:t>d</a:t>
            </a:r>
            <a:r>
              <a:rPr sz="1700" spc="6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o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pur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50" dirty="0">
                <a:latin typeface="Times New Roman"/>
                <a:cs typeface="Times New Roman"/>
              </a:rPr>
              <a:t> 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spc="-5" dirty="0">
                <a:latin typeface="Arial"/>
                <a:cs typeface="Arial"/>
              </a:rPr>
              <a:t>evo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spc="-5" dirty="0">
                <a:latin typeface="Arial"/>
                <a:cs typeface="Arial"/>
              </a:rPr>
              <a:t>h</a:t>
            </a:r>
            <a:r>
              <a:rPr sz="1700" spc="-30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ro</a:t>
            </a:r>
            <a:r>
              <a:rPr sz="1700" spc="-20" dirty="0">
                <a:latin typeface="Arial"/>
                <a:cs typeface="Arial"/>
              </a:rPr>
              <a:t>x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ne</a:t>
            </a:r>
            <a:endParaRPr sz="17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405"/>
              </a:spcBef>
              <a:buClr>
                <a:srgbClr val="320065"/>
              </a:buClr>
              <a:buSzPct val="70588"/>
              <a:buFont typeface="Arial"/>
              <a:buChar char="-"/>
              <a:tabLst>
                <a:tab pos="356235" algn="l"/>
              </a:tabLst>
            </a:pPr>
            <a:r>
              <a:rPr sz="1700" spc="-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f</a:t>
            </a:r>
            <a:r>
              <a:rPr sz="1700" spc="6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F</a:t>
            </a:r>
            <a:r>
              <a:rPr sz="1700" spc="15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4</a:t>
            </a:r>
            <a:r>
              <a:rPr sz="1700" spc="1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an</a:t>
            </a:r>
            <a:r>
              <a:rPr sz="1700" dirty="0">
                <a:latin typeface="Arial"/>
                <a:cs typeface="Arial"/>
              </a:rPr>
              <a:t>d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spc="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SH</a:t>
            </a:r>
            <a:r>
              <a:rPr sz="1700" spc="2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ar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fol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spc="-5" dirty="0">
                <a:latin typeface="Arial"/>
                <a:cs typeface="Arial"/>
              </a:rPr>
              <a:t>o</a:t>
            </a:r>
            <a:r>
              <a:rPr sz="1700" spc="-20" dirty="0">
                <a:latin typeface="Arial"/>
                <a:cs typeface="Arial"/>
              </a:rPr>
              <a:t>w</a:t>
            </a:r>
            <a:r>
              <a:rPr sz="1700" spc="-5" dirty="0">
                <a:latin typeface="Arial"/>
                <a:cs typeface="Arial"/>
              </a:rPr>
              <a:t>e</a:t>
            </a:r>
            <a:r>
              <a:rPr sz="1700" dirty="0">
                <a:latin typeface="Arial"/>
                <a:cs typeface="Arial"/>
              </a:rPr>
              <a:t>d</a:t>
            </a:r>
            <a:r>
              <a:rPr sz="1700" spc="6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an</a:t>
            </a:r>
            <a:r>
              <a:rPr sz="1700" dirty="0">
                <a:latin typeface="Arial"/>
                <a:cs typeface="Arial"/>
              </a:rPr>
              <a:t>d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spc="25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4</a:t>
            </a:r>
            <a:r>
              <a:rPr sz="1700" spc="3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dos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is</a:t>
            </a:r>
            <a:r>
              <a:rPr sz="1700" spc="4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ad</a:t>
            </a:r>
            <a:r>
              <a:rPr sz="1700" dirty="0">
                <a:latin typeface="Arial"/>
                <a:cs typeface="Arial"/>
              </a:rPr>
              <a:t>j</a:t>
            </a:r>
            <a:r>
              <a:rPr sz="1700" spc="-5" dirty="0">
                <a:latin typeface="Arial"/>
                <a:cs typeface="Arial"/>
              </a:rPr>
              <a:t>usted</a:t>
            </a:r>
            <a:r>
              <a:rPr sz="1700" dirty="0">
                <a:latin typeface="Arial"/>
                <a:cs typeface="Arial"/>
              </a:rPr>
              <a:t>,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n</a:t>
            </a:r>
            <a:r>
              <a:rPr sz="1700" dirty="0">
                <a:latin typeface="Arial"/>
                <a:cs typeface="Arial"/>
              </a:rPr>
              <a:t>o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si</a:t>
            </a:r>
            <a:r>
              <a:rPr sz="1700" spc="-5" dirty="0">
                <a:latin typeface="Arial"/>
                <a:cs typeface="Arial"/>
              </a:rPr>
              <a:t>d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e</a:t>
            </a:r>
            <a:r>
              <a:rPr sz="1700" spc="-10" dirty="0">
                <a:latin typeface="Arial"/>
                <a:cs typeface="Arial"/>
              </a:rPr>
              <a:t>f</a:t>
            </a:r>
            <a:r>
              <a:rPr sz="1700" spc="-5" dirty="0">
                <a:latin typeface="Arial"/>
                <a:cs typeface="Arial"/>
              </a:rPr>
              <a:t>fect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6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are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repo</a:t>
            </a:r>
            <a:r>
              <a:rPr sz="1700" spc="-10" dirty="0">
                <a:latin typeface="Arial"/>
                <a:cs typeface="Arial"/>
              </a:rPr>
              <a:t>r</a:t>
            </a:r>
            <a:r>
              <a:rPr sz="1700" spc="-5" dirty="0">
                <a:latin typeface="Arial"/>
                <a:cs typeface="Arial"/>
              </a:rPr>
              <a:t>ted</a:t>
            </a:r>
            <a:endParaRPr sz="1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5"/>
              </a:spcBef>
              <a:buClr>
                <a:srgbClr val="320065"/>
              </a:buClr>
              <a:buSzPct val="70588"/>
              <a:buFont typeface="Arial"/>
              <a:buChar char="-"/>
              <a:tabLst>
                <a:tab pos="356235" algn="l"/>
              </a:tabLst>
            </a:pPr>
            <a:r>
              <a:rPr sz="1700" spc="-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f</a:t>
            </a:r>
            <a:r>
              <a:rPr sz="1700" spc="6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F</a:t>
            </a:r>
            <a:r>
              <a:rPr sz="1700" spc="15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4</a:t>
            </a:r>
            <a:r>
              <a:rPr sz="1700" spc="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is</a:t>
            </a:r>
            <a:r>
              <a:rPr sz="1700" spc="4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h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ghe</a:t>
            </a:r>
            <a:r>
              <a:rPr sz="1700" dirty="0">
                <a:latin typeface="Arial"/>
                <a:cs typeface="Arial"/>
              </a:rPr>
              <a:t>r</a:t>
            </a:r>
            <a:r>
              <a:rPr sz="1700" spc="4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tha</a:t>
            </a:r>
            <a:r>
              <a:rPr sz="1700" dirty="0">
                <a:latin typeface="Arial"/>
                <a:cs typeface="Arial"/>
              </a:rPr>
              <a:t>n</a:t>
            </a:r>
            <a:r>
              <a:rPr sz="1700" spc="6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norma</a:t>
            </a:r>
            <a:r>
              <a:rPr sz="1700" dirty="0">
                <a:latin typeface="Arial"/>
                <a:cs typeface="Arial"/>
              </a:rPr>
              <a:t>l: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h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spc="-5" dirty="0">
                <a:latin typeface="Arial"/>
                <a:cs typeface="Arial"/>
              </a:rPr>
              <a:t>per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spc="-5" dirty="0">
                <a:latin typeface="Arial"/>
                <a:cs typeface="Arial"/>
              </a:rPr>
              <a:t>h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roid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sm</a:t>
            </a:r>
            <a:r>
              <a:rPr sz="1700" spc="7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mp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spc="-5" dirty="0">
                <a:latin typeface="Arial"/>
                <a:cs typeface="Arial"/>
              </a:rPr>
              <a:t>om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7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may</a:t>
            </a:r>
            <a:r>
              <a:rPr sz="1700" spc="3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occur:</a:t>
            </a:r>
            <a:endParaRPr sz="1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Clr>
                <a:srgbClr val="320065"/>
              </a:buClr>
              <a:buSzPct val="70588"/>
              <a:buFont typeface="Wingdings"/>
              <a:buChar char=""/>
              <a:tabLst>
                <a:tab pos="356235" algn="l"/>
              </a:tabLst>
            </a:pPr>
            <a:r>
              <a:rPr sz="1700" spc="-5" dirty="0">
                <a:latin typeface="Arial"/>
                <a:cs typeface="Arial"/>
              </a:rPr>
              <a:t>Cardia</a:t>
            </a:r>
            <a:r>
              <a:rPr sz="1700" dirty="0">
                <a:latin typeface="Arial"/>
                <a:cs typeface="Arial"/>
              </a:rPr>
              <a:t>c</a:t>
            </a:r>
            <a:r>
              <a:rPr sz="1700" spc="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-30" dirty="0">
                <a:latin typeface="Arial"/>
                <a:cs typeface="Arial"/>
              </a:rPr>
              <a:t>y</a:t>
            </a:r>
            <a:r>
              <a:rPr sz="1700" spc="-10" dirty="0">
                <a:latin typeface="Arial"/>
                <a:cs typeface="Arial"/>
              </a:rPr>
              <a:t>m</a:t>
            </a:r>
            <a:r>
              <a:rPr sz="1700" spc="-5" dirty="0">
                <a:latin typeface="Arial"/>
                <a:cs typeface="Arial"/>
              </a:rPr>
              <a:t>p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spc="-5" dirty="0">
                <a:latin typeface="Arial"/>
                <a:cs typeface="Arial"/>
              </a:rPr>
              <a:t>o</a:t>
            </a:r>
            <a:r>
              <a:rPr sz="1700" spc="-10" dirty="0">
                <a:latin typeface="Arial"/>
                <a:cs typeface="Arial"/>
              </a:rPr>
              <a:t>m</a:t>
            </a:r>
            <a:r>
              <a:rPr sz="1700" dirty="0">
                <a:latin typeface="Arial"/>
                <a:cs typeface="Arial"/>
              </a:rPr>
              <a:t>s</a:t>
            </a:r>
            <a:endParaRPr sz="1700">
              <a:latin typeface="Arial"/>
              <a:cs typeface="Arial"/>
            </a:endParaRPr>
          </a:p>
          <a:p>
            <a:pPr marL="355600" indent="-342900">
              <a:lnSpc>
                <a:spcPts val="2025"/>
              </a:lnSpc>
              <a:spcBef>
                <a:spcPts val="405"/>
              </a:spcBef>
              <a:buClr>
                <a:srgbClr val="320065"/>
              </a:buClr>
              <a:buSzPct val="70588"/>
              <a:buFont typeface="Wingdings"/>
              <a:buChar char=""/>
              <a:tabLst>
                <a:tab pos="356235" algn="l"/>
              </a:tabLst>
            </a:pPr>
            <a:r>
              <a:rPr sz="1700" spc="-5" dirty="0">
                <a:latin typeface="Arial"/>
                <a:cs typeface="Arial"/>
              </a:rPr>
              <a:t>O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-5" dirty="0">
                <a:latin typeface="Arial"/>
                <a:cs typeface="Arial"/>
              </a:rPr>
              <a:t>teopen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a</a:t>
            </a:r>
            <a:r>
              <a:rPr sz="1700" spc="6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an</a:t>
            </a:r>
            <a:r>
              <a:rPr sz="1700" dirty="0">
                <a:latin typeface="Arial"/>
                <a:cs typeface="Arial"/>
              </a:rPr>
              <a:t>d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osteoporos</a:t>
            </a:r>
            <a:r>
              <a:rPr sz="1700" dirty="0">
                <a:latin typeface="Arial"/>
                <a:cs typeface="Arial"/>
              </a:rPr>
              <a:t>is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2389993"/>
            <a:ext cx="5907405" cy="1256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400" b="1" dirty="0">
                <a:solidFill>
                  <a:srgbClr val="320065"/>
                </a:solidFill>
                <a:latin typeface="Berlin Sans FB"/>
                <a:cs typeface="Berlin Sans FB"/>
              </a:rPr>
              <a:t>HYPERTHYROI</a:t>
            </a:r>
            <a:r>
              <a:rPr sz="4400" b="1" spc="-15" dirty="0">
                <a:solidFill>
                  <a:srgbClr val="320065"/>
                </a:solidFill>
                <a:latin typeface="Berlin Sans FB"/>
                <a:cs typeface="Berlin Sans FB"/>
              </a:rPr>
              <a:t>D</a:t>
            </a:r>
            <a:r>
              <a:rPr sz="4400" b="1" dirty="0">
                <a:solidFill>
                  <a:srgbClr val="320065"/>
                </a:solidFill>
                <a:latin typeface="Berlin Sans FB"/>
                <a:cs typeface="Berlin Sans FB"/>
              </a:rPr>
              <a:t>ISM</a:t>
            </a:r>
            <a:r>
              <a:rPr sz="4400" b="1" spc="-45" dirty="0">
                <a:solidFill>
                  <a:srgbClr val="320065"/>
                </a:solidFill>
                <a:latin typeface="Times New Roman"/>
                <a:cs typeface="Times New Roman"/>
              </a:rPr>
              <a:t> </a:t>
            </a:r>
            <a:r>
              <a:rPr sz="4400" b="1" dirty="0">
                <a:solidFill>
                  <a:srgbClr val="320065"/>
                </a:solidFill>
                <a:latin typeface="Berlin Sans FB"/>
                <a:cs typeface="Berlin Sans FB"/>
              </a:rPr>
              <a:t>&amp;</a:t>
            </a:r>
            <a:endParaRPr sz="4400">
              <a:latin typeface="Berlin Sans FB"/>
              <a:cs typeface="Berlin Sans FB"/>
            </a:endParaRPr>
          </a:p>
          <a:p>
            <a:pPr marL="1905" algn="ctr">
              <a:lnSpc>
                <a:spcPct val="100000"/>
              </a:lnSpc>
            </a:pPr>
            <a:r>
              <a:rPr sz="4400" b="1" dirty="0">
                <a:solidFill>
                  <a:srgbClr val="320065"/>
                </a:solidFill>
                <a:latin typeface="Berlin Sans FB"/>
                <a:cs typeface="Berlin Sans FB"/>
              </a:rPr>
              <a:t>THYRO</a:t>
            </a:r>
            <a:r>
              <a:rPr sz="4400" b="1" spc="-20" dirty="0">
                <a:solidFill>
                  <a:srgbClr val="320065"/>
                </a:solidFill>
                <a:latin typeface="Berlin Sans FB"/>
                <a:cs typeface="Berlin Sans FB"/>
              </a:rPr>
              <a:t>T</a:t>
            </a:r>
            <a:r>
              <a:rPr sz="4400" b="1" dirty="0">
                <a:solidFill>
                  <a:srgbClr val="320065"/>
                </a:solidFill>
                <a:latin typeface="Berlin Sans FB"/>
                <a:cs typeface="Berlin Sans FB"/>
              </a:rPr>
              <a:t>OXIC</a:t>
            </a:r>
            <a:r>
              <a:rPr sz="4400" b="1" spc="-25" dirty="0">
                <a:solidFill>
                  <a:srgbClr val="320065"/>
                </a:solidFill>
                <a:latin typeface="Berlin Sans FB"/>
                <a:cs typeface="Berlin Sans FB"/>
              </a:rPr>
              <a:t>O</a:t>
            </a:r>
            <a:r>
              <a:rPr sz="4400" b="1" spc="-5" dirty="0">
                <a:solidFill>
                  <a:srgbClr val="320065"/>
                </a:solidFill>
                <a:latin typeface="Berlin Sans FB"/>
                <a:cs typeface="Berlin Sans FB"/>
              </a:rPr>
              <a:t>SIS</a:t>
            </a:r>
            <a:endParaRPr sz="4400">
              <a:latin typeface="Berlin Sans FB"/>
              <a:cs typeface="Berlin Sans FB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81907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Definitio</a:t>
            </a:r>
            <a:r>
              <a:rPr spc="-5" dirty="0"/>
              <a:t>n</a:t>
            </a:r>
            <a:r>
              <a:rPr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14325"/>
            <a:ext cx="7687309" cy="2327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Thyrotoxicosis:</a:t>
            </a:r>
            <a:r>
              <a:rPr sz="3000" spc="5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i</a:t>
            </a:r>
            <a:r>
              <a:rPr sz="3000" dirty="0">
                <a:latin typeface="Arial"/>
                <a:cs typeface="Arial"/>
              </a:rPr>
              <a:t>s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the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cl</a:t>
            </a:r>
            <a:r>
              <a:rPr sz="3000" spc="5" dirty="0">
                <a:latin typeface="Arial"/>
                <a:cs typeface="Arial"/>
              </a:rPr>
              <a:t>i</a:t>
            </a:r>
            <a:r>
              <a:rPr sz="3000" spc="-5" dirty="0">
                <a:latin typeface="Arial"/>
                <a:cs typeface="Arial"/>
              </a:rPr>
              <a:t>nica</a:t>
            </a:r>
            <a:r>
              <a:rPr sz="3000" dirty="0">
                <a:latin typeface="Arial"/>
                <a:cs typeface="Arial"/>
              </a:rPr>
              <a:t>l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synd</a:t>
            </a:r>
            <a:r>
              <a:rPr sz="3000" spc="-10" dirty="0">
                <a:latin typeface="Arial"/>
                <a:cs typeface="Arial"/>
              </a:rPr>
              <a:t>r</a:t>
            </a:r>
            <a:r>
              <a:rPr sz="3000" spc="-5" dirty="0">
                <a:latin typeface="Arial"/>
                <a:cs typeface="Arial"/>
              </a:rPr>
              <a:t>om</a:t>
            </a:r>
            <a:r>
              <a:rPr sz="3000" dirty="0">
                <a:latin typeface="Arial"/>
                <a:cs typeface="Arial"/>
              </a:rPr>
              <a:t>e</a:t>
            </a:r>
            <a:r>
              <a:rPr sz="3000" spc="4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that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results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whe</a:t>
            </a:r>
            <a:r>
              <a:rPr sz="3000" dirty="0">
                <a:latin typeface="Arial"/>
                <a:cs typeface="Arial"/>
              </a:rPr>
              <a:t>n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tissues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ar</a:t>
            </a:r>
            <a:r>
              <a:rPr sz="3000" dirty="0">
                <a:latin typeface="Arial"/>
                <a:cs typeface="Arial"/>
              </a:rPr>
              <a:t>e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expose</a:t>
            </a:r>
            <a:r>
              <a:rPr sz="3000" dirty="0">
                <a:latin typeface="Arial"/>
                <a:cs typeface="Arial"/>
              </a:rPr>
              <a:t>d</a:t>
            </a:r>
            <a:r>
              <a:rPr sz="3000" spc="4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to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high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leve</a:t>
            </a:r>
            <a:r>
              <a:rPr sz="3000" spc="5" dirty="0">
                <a:latin typeface="Arial"/>
                <a:cs typeface="Arial"/>
              </a:rPr>
              <a:t>l</a:t>
            </a:r>
            <a:r>
              <a:rPr sz="3000" dirty="0">
                <a:latin typeface="Arial"/>
                <a:cs typeface="Arial"/>
              </a:rPr>
              <a:t>s</a:t>
            </a:r>
            <a:r>
              <a:rPr sz="3000" spc="50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Arial"/>
                <a:cs typeface="Arial"/>
              </a:rPr>
              <a:t>o</a:t>
            </a:r>
            <a:r>
              <a:rPr sz="3000" spc="-10" dirty="0">
                <a:latin typeface="Arial"/>
                <a:cs typeface="Arial"/>
              </a:rPr>
              <a:t>f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circulating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thy</a:t>
            </a:r>
            <a:r>
              <a:rPr sz="3000" spc="-25" dirty="0">
                <a:latin typeface="Arial"/>
                <a:cs typeface="Arial"/>
              </a:rPr>
              <a:t>r</a:t>
            </a:r>
            <a:r>
              <a:rPr sz="3000" spc="-5" dirty="0">
                <a:latin typeface="Arial"/>
                <a:cs typeface="Arial"/>
              </a:rPr>
              <a:t>oi</a:t>
            </a:r>
            <a:r>
              <a:rPr sz="3000" dirty="0">
                <a:latin typeface="Arial"/>
                <a:cs typeface="Arial"/>
              </a:rPr>
              <a:t>d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hormone</a:t>
            </a:r>
            <a:endParaRPr sz="3000">
              <a:latin typeface="Arial"/>
              <a:cs typeface="Arial"/>
            </a:endParaRPr>
          </a:p>
          <a:p>
            <a:pPr marL="355600" marR="17145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Hyperthyroidism</a:t>
            </a:r>
            <a:r>
              <a:rPr sz="3000" dirty="0">
                <a:latin typeface="Arial"/>
                <a:cs typeface="Arial"/>
              </a:rPr>
              <a:t>: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i</a:t>
            </a:r>
            <a:r>
              <a:rPr sz="3000" dirty="0">
                <a:latin typeface="Arial"/>
                <a:cs typeface="Arial"/>
              </a:rPr>
              <a:t>s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the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hyperac</a:t>
            </a:r>
            <a:r>
              <a:rPr sz="3000" spc="-10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iv</a:t>
            </a:r>
            <a:r>
              <a:rPr sz="3000" spc="5" dirty="0">
                <a:latin typeface="Arial"/>
                <a:cs typeface="Arial"/>
              </a:rPr>
              <a:t>i</a:t>
            </a:r>
            <a:r>
              <a:rPr sz="3000" spc="-15" dirty="0">
                <a:latin typeface="Arial"/>
                <a:cs typeface="Arial"/>
              </a:rPr>
              <a:t>ty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Arial"/>
                <a:cs typeface="Arial"/>
              </a:rPr>
              <a:t>o</a:t>
            </a:r>
            <a:r>
              <a:rPr sz="3000" spc="-10" dirty="0">
                <a:latin typeface="Arial"/>
                <a:cs typeface="Arial"/>
              </a:rPr>
              <a:t>f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the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thy</a:t>
            </a:r>
            <a:r>
              <a:rPr sz="3000" spc="-25" dirty="0">
                <a:latin typeface="Arial"/>
                <a:cs typeface="Arial"/>
              </a:rPr>
              <a:t>r</a:t>
            </a:r>
            <a:r>
              <a:rPr sz="3000" spc="-5" dirty="0">
                <a:latin typeface="Arial"/>
                <a:cs typeface="Arial"/>
              </a:rPr>
              <a:t>oi</a:t>
            </a:r>
            <a:r>
              <a:rPr sz="3000" dirty="0">
                <a:latin typeface="Arial"/>
                <a:cs typeface="Arial"/>
              </a:rPr>
              <a:t>d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gland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Co</a:t>
            </a:r>
            <a:r>
              <a:rPr spc="10" dirty="0"/>
              <a:t>n</a:t>
            </a:r>
            <a:r>
              <a:rPr dirty="0"/>
              <a:t>ditions</a:t>
            </a:r>
            <a:r>
              <a:rPr spc="125" dirty="0">
                <a:latin typeface="Times New Roman"/>
                <a:cs typeface="Times New Roman"/>
              </a:rPr>
              <a:t> </a:t>
            </a:r>
            <a:r>
              <a:rPr spc="-5" dirty="0"/>
              <a:t>ass</a:t>
            </a:r>
            <a:r>
              <a:rPr spc="5" dirty="0"/>
              <a:t>o</a:t>
            </a:r>
            <a:r>
              <a:rPr spc="-5" dirty="0"/>
              <a:t>ciate</a:t>
            </a:r>
            <a:r>
              <a:rPr dirty="0"/>
              <a:t>d</a:t>
            </a:r>
            <a:r>
              <a:rPr spc="145" dirty="0">
                <a:latin typeface="Times New Roman"/>
                <a:cs typeface="Times New Roman"/>
              </a:rPr>
              <a:t> </a:t>
            </a:r>
            <a:r>
              <a:rPr dirty="0"/>
              <a:t>with</a:t>
            </a:r>
          </a:p>
          <a:p>
            <a:pPr marL="12700">
              <a:lnSpc>
                <a:spcPts val="4640"/>
              </a:lnSpc>
            </a:pPr>
            <a:r>
              <a:rPr spc="-20" dirty="0"/>
              <a:t>thyrot</a:t>
            </a:r>
            <a:r>
              <a:rPr spc="-15" dirty="0"/>
              <a:t>o</a:t>
            </a:r>
            <a:r>
              <a:rPr spc="-5" dirty="0"/>
              <a:t>xico</a:t>
            </a:r>
            <a:r>
              <a:rPr spc="10" dirty="0"/>
              <a:t>s</a:t>
            </a:r>
            <a:r>
              <a:rPr spc="-20" dirty="0"/>
              <a:t>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35189"/>
            <a:ext cx="7858759" cy="3360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9230"/>
              <a:buFont typeface="Wingdings"/>
              <a:buChar char=""/>
              <a:tabLst>
                <a:tab pos="356235" algn="l"/>
              </a:tabLst>
            </a:pPr>
            <a:r>
              <a:rPr sz="2600" spc="-5" dirty="0">
                <a:latin typeface="Arial Unicode MS"/>
                <a:cs typeface="Arial Unicode MS"/>
              </a:rPr>
              <a:t>Diffus</a:t>
            </a:r>
            <a:r>
              <a:rPr sz="2600" dirty="0">
                <a:latin typeface="Arial Unicode MS"/>
                <a:cs typeface="Arial Unicode MS"/>
              </a:rPr>
              <a:t>e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 Unicode MS"/>
                <a:cs typeface="Arial Unicode MS"/>
              </a:rPr>
              <a:t>toxic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 Unicode MS"/>
                <a:cs typeface="Arial Unicode MS"/>
              </a:rPr>
              <a:t>goite</a:t>
            </a:r>
            <a:r>
              <a:rPr sz="2600" dirty="0">
                <a:latin typeface="Arial Unicode MS"/>
                <a:cs typeface="Arial Unicode MS"/>
              </a:rPr>
              <a:t>r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 Unicode MS"/>
                <a:cs typeface="Arial Unicode MS"/>
              </a:rPr>
              <a:t>(G</a:t>
            </a:r>
            <a:r>
              <a:rPr sz="2600" spc="-10" dirty="0">
                <a:latin typeface="Arial Unicode MS"/>
                <a:cs typeface="Arial Unicode MS"/>
              </a:rPr>
              <a:t>r</a:t>
            </a:r>
            <a:r>
              <a:rPr sz="2600" spc="-5" dirty="0">
                <a:latin typeface="Arial Unicode MS"/>
                <a:cs typeface="Arial Unicode MS"/>
              </a:rPr>
              <a:t>a</a:t>
            </a:r>
            <a:r>
              <a:rPr sz="2600" spc="5" dirty="0">
                <a:latin typeface="Arial Unicode MS"/>
                <a:cs typeface="Arial Unicode MS"/>
              </a:rPr>
              <a:t>v</a:t>
            </a:r>
            <a:r>
              <a:rPr sz="2600" spc="-5" dirty="0">
                <a:latin typeface="Arial Unicode MS"/>
                <a:cs typeface="Arial Unicode MS"/>
              </a:rPr>
              <a:t>e</a:t>
            </a:r>
            <a:r>
              <a:rPr sz="2600" spc="20" dirty="0">
                <a:latin typeface="Arial Unicode MS"/>
                <a:cs typeface="Arial Unicode MS"/>
              </a:rPr>
              <a:t>s</a:t>
            </a:r>
            <a:r>
              <a:rPr sz="2600" dirty="0">
                <a:latin typeface="Arial"/>
                <a:cs typeface="Arial"/>
              </a:rPr>
              <a:t>’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spc="-5" dirty="0">
                <a:latin typeface="Arial Unicode MS"/>
                <a:cs typeface="Arial Unicode MS"/>
              </a:rPr>
              <a:t>di</a:t>
            </a:r>
            <a:r>
              <a:rPr sz="2600" spc="5" dirty="0">
                <a:latin typeface="Arial Unicode MS"/>
                <a:cs typeface="Arial Unicode MS"/>
              </a:rPr>
              <a:t>s</a:t>
            </a:r>
            <a:r>
              <a:rPr sz="2600" spc="-5" dirty="0">
                <a:latin typeface="Arial Unicode MS"/>
                <a:cs typeface="Arial Unicode MS"/>
              </a:rPr>
              <a:t>e</a:t>
            </a:r>
            <a:r>
              <a:rPr sz="2600" dirty="0">
                <a:latin typeface="Arial Unicode MS"/>
                <a:cs typeface="Arial Unicode MS"/>
              </a:rPr>
              <a:t>as</a:t>
            </a:r>
            <a:r>
              <a:rPr sz="2600" spc="5" dirty="0">
                <a:latin typeface="Arial Unicode MS"/>
                <a:cs typeface="Arial Unicode MS"/>
              </a:rPr>
              <a:t>e</a:t>
            </a:r>
            <a:r>
              <a:rPr sz="2600" dirty="0">
                <a:latin typeface="Arial Unicode MS"/>
                <a:cs typeface="Arial Unicode MS"/>
              </a:rPr>
              <a:t>)</a:t>
            </a:r>
            <a:endParaRPr sz="2600">
              <a:latin typeface="Arial Unicode MS"/>
              <a:cs typeface="Arial Unicode MS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9230"/>
              <a:buFont typeface="Wingdings"/>
              <a:buChar char=""/>
              <a:tabLst>
                <a:tab pos="356235" algn="l"/>
              </a:tabLst>
            </a:pPr>
            <a:r>
              <a:rPr sz="2600" dirty="0">
                <a:latin typeface="Arial Unicode MS"/>
                <a:cs typeface="Arial Unicode MS"/>
              </a:rPr>
              <a:t>To</a:t>
            </a:r>
            <a:r>
              <a:rPr sz="2600" spc="5" dirty="0">
                <a:latin typeface="Arial Unicode MS"/>
                <a:cs typeface="Arial Unicode MS"/>
              </a:rPr>
              <a:t>x</a:t>
            </a:r>
            <a:r>
              <a:rPr sz="2600" spc="-5" dirty="0">
                <a:latin typeface="Arial Unicode MS"/>
                <a:cs typeface="Arial Unicode MS"/>
              </a:rPr>
              <a:t>i</a:t>
            </a:r>
            <a:r>
              <a:rPr sz="2600" dirty="0">
                <a:latin typeface="Arial Unicode MS"/>
                <a:cs typeface="Arial Unicode MS"/>
              </a:rPr>
              <a:t>c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 Unicode MS"/>
                <a:cs typeface="Arial Unicode MS"/>
              </a:rPr>
              <a:t>ad</a:t>
            </a:r>
            <a:r>
              <a:rPr sz="2600" dirty="0">
                <a:latin typeface="Arial Unicode MS"/>
                <a:cs typeface="Arial Unicode MS"/>
              </a:rPr>
              <a:t>e</a:t>
            </a:r>
            <a:r>
              <a:rPr sz="2600" spc="-5" dirty="0">
                <a:latin typeface="Arial Unicode MS"/>
                <a:cs typeface="Arial Unicode MS"/>
              </a:rPr>
              <a:t>nom</a:t>
            </a:r>
            <a:r>
              <a:rPr sz="2600" dirty="0">
                <a:latin typeface="Arial Unicode MS"/>
                <a:cs typeface="Arial Unicode MS"/>
              </a:rPr>
              <a:t>a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 Unicode MS"/>
                <a:cs typeface="Arial Unicode MS"/>
              </a:rPr>
              <a:t>(Plumme</a:t>
            </a:r>
            <a:r>
              <a:rPr sz="2600" spc="5" dirty="0">
                <a:latin typeface="Arial Unicode MS"/>
                <a:cs typeface="Arial Unicode MS"/>
              </a:rPr>
              <a:t>r</a:t>
            </a:r>
            <a:r>
              <a:rPr sz="2600" spc="-5" dirty="0">
                <a:latin typeface="Arial"/>
                <a:cs typeface="Arial"/>
              </a:rPr>
              <a:t>’</a:t>
            </a:r>
            <a:r>
              <a:rPr sz="2600" dirty="0">
                <a:latin typeface="Arial Unicode MS"/>
                <a:cs typeface="Arial Unicode MS"/>
              </a:rPr>
              <a:t>s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 Unicode MS"/>
                <a:cs typeface="Arial Unicode MS"/>
              </a:rPr>
              <a:t>dis</a:t>
            </a:r>
            <a:r>
              <a:rPr sz="2600" spc="5" dirty="0">
                <a:latin typeface="Arial Unicode MS"/>
                <a:cs typeface="Arial Unicode MS"/>
              </a:rPr>
              <a:t>e</a:t>
            </a:r>
            <a:r>
              <a:rPr sz="2600" spc="-5" dirty="0">
                <a:latin typeface="Arial Unicode MS"/>
                <a:cs typeface="Arial Unicode MS"/>
              </a:rPr>
              <a:t>as</a:t>
            </a:r>
            <a:r>
              <a:rPr sz="2600" spc="5" dirty="0">
                <a:latin typeface="Arial Unicode MS"/>
                <a:cs typeface="Arial Unicode MS"/>
              </a:rPr>
              <a:t>e</a:t>
            </a:r>
            <a:r>
              <a:rPr sz="2600" dirty="0">
                <a:latin typeface="Arial Unicode MS"/>
                <a:cs typeface="Arial Unicode MS"/>
              </a:rPr>
              <a:t>)</a:t>
            </a:r>
            <a:endParaRPr sz="2600">
              <a:latin typeface="Arial Unicode MS"/>
              <a:cs typeface="Arial Unicode MS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9230"/>
              <a:buFont typeface="Wingdings"/>
              <a:buChar char=""/>
              <a:tabLst>
                <a:tab pos="356235" algn="l"/>
              </a:tabLst>
            </a:pPr>
            <a:r>
              <a:rPr sz="2600" dirty="0">
                <a:latin typeface="Arial Unicode MS"/>
                <a:cs typeface="Arial Unicode MS"/>
              </a:rPr>
              <a:t>T</a:t>
            </a:r>
            <a:r>
              <a:rPr sz="2600" spc="5" dirty="0">
                <a:latin typeface="Arial Unicode MS"/>
                <a:cs typeface="Arial Unicode MS"/>
              </a:rPr>
              <a:t>o</a:t>
            </a:r>
            <a:r>
              <a:rPr sz="2600" dirty="0">
                <a:latin typeface="Arial Unicode MS"/>
                <a:cs typeface="Arial Unicode MS"/>
              </a:rPr>
              <a:t>xic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 Unicode MS"/>
                <a:cs typeface="Arial Unicode MS"/>
              </a:rPr>
              <a:t>multino</a:t>
            </a:r>
            <a:r>
              <a:rPr sz="2600" spc="5" dirty="0">
                <a:latin typeface="Arial Unicode MS"/>
                <a:cs typeface="Arial Unicode MS"/>
              </a:rPr>
              <a:t>d</a:t>
            </a:r>
            <a:r>
              <a:rPr sz="2600" spc="-5" dirty="0">
                <a:latin typeface="Arial Unicode MS"/>
                <a:cs typeface="Arial Unicode MS"/>
              </a:rPr>
              <a:t>ula</a:t>
            </a:r>
            <a:r>
              <a:rPr sz="2600" dirty="0">
                <a:latin typeface="Arial Unicode MS"/>
                <a:cs typeface="Arial Unicode MS"/>
              </a:rPr>
              <a:t>r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 Unicode MS"/>
                <a:cs typeface="Arial Unicode MS"/>
              </a:rPr>
              <a:t>g</a:t>
            </a:r>
            <a:r>
              <a:rPr sz="2600" dirty="0">
                <a:latin typeface="Arial Unicode MS"/>
                <a:cs typeface="Arial Unicode MS"/>
              </a:rPr>
              <a:t>o</a:t>
            </a:r>
            <a:r>
              <a:rPr sz="2600" spc="-5" dirty="0">
                <a:latin typeface="Arial Unicode MS"/>
                <a:cs typeface="Arial Unicode MS"/>
              </a:rPr>
              <a:t>iter</a:t>
            </a:r>
            <a:endParaRPr sz="2600">
              <a:latin typeface="Arial Unicode MS"/>
              <a:cs typeface="Arial Unicode MS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9230"/>
              <a:buFont typeface="Wingdings"/>
              <a:buChar char=""/>
              <a:tabLst>
                <a:tab pos="356235" algn="l"/>
              </a:tabLst>
            </a:pPr>
            <a:r>
              <a:rPr sz="2600" dirty="0">
                <a:latin typeface="Arial Unicode MS"/>
                <a:cs typeface="Arial Unicode MS"/>
              </a:rPr>
              <a:t>Su</a:t>
            </a:r>
            <a:r>
              <a:rPr sz="2600" spc="5" dirty="0">
                <a:latin typeface="Arial Unicode MS"/>
                <a:cs typeface="Arial Unicode MS"/>
              </a:rPr>
              <a:t>b</a:t>
            </a:r>
            <a:r>
              <a:rPr sz="2600" spc="-5" dirty="0">
                <a:latin typeface="Arial Unicode MS"/>
                <a:cs typeface="Arial Unicode MS"/>
              </a:rPr>
              <a:t>a</a:t>
            </a:r>
            <a:r>
              <a:rPr sz="2600" spc="5" dirty="0">
                <a:latin typeface="Arial Unicode MS"/>
                <a:cs typeface="Arial Unicode MS"/>
              </a:rPr>
              <a:t>c</a:t>
            </a:r>
            <a:r>
              <a:rPr sz="2600" spc="-5" dirty="0">
                <a:latin typeface="Arial Unicode MS"/>
                <a:cs typeface="Arial Unicode MS"/>
              </a:rPr>
              <a:t>ut</a:t>
            </a:r>
            <a:r>
              <a:rPr sz="2600" dirty="0">
                <a:latin typeface="Arial Unicode MS"/>
                <a:cs typeface="Arial Unicode MS"/>
              </a:rPr>
              <a:t>e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 Unicode MS"/>
                <a:cs typeface="Arial Unicode MS"/>
              </a:rPr>
              <a:t>thyroid</a:t>
            </a:r>
            <a:r>
              <a:rPr sz="2600" spc="-5" dirty="0">
                <a:latin typeface="Arial Unicode MS"/>
                <a:cs typeface="Arial Unicode MS"/>
              </a:rPr>
              <a:t>it</a:t>
            </a:r>
            <a:r>
              <a:rPr sz="2600" spc="-10" dirty="0">
                <a:latin typeface="Arial Unicode MS"/>
                <a:cs typeface="Arial Unicode MS"/>
              </a:rPr>
              <a:t>i</a:t>
            </a:r>
            <a:r>
              <a:rPr sz="2600" dirty="0">
                <a:latin typeface="Arial Unicode MS"/>
                <a:cs typeface="Arial Unicode MS"/>
              </a:rPr>
              <a:t>s</a:t>
            </a:r>
            <a:endParaRPr sz="2600">
              <a:latin typeface="Arial Unicode MS"/>
              <a:cs typeface="Arial Unicode MS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9230"/>
              <a:buFont typeface="Wingdings"/>
              <a:buChar char=""/>
              <a:tabLst>
                <a:tab pos="356235" algn="l"/>
              </a:tabLst>
            </a:pPr>
            <a:r>
              <a:rPr sz="2600" spc="-5" dirty="0">
                <a:latin typeface="Arial Unicode MS"/>
                <a:cs typeface="Arial Unicode MS"/>
              </a:rPr>
              <a:t>Hy</a:t>
            </a:r>
            <a:r>
              <a:rPr sz="2600" spc="5" dirty="0">
                <a:latin typeface="Arial Unicode MS"/>
                <a:cs typeface="Arial Unicode MS"/>
              </a:rPr>
              <a:t>p</a:t>
            </a:r>
            <a:r>
              <a:rPr sz="2600" spc="-5" dirty="0">
                <a:latin typeface="Arial Unicode MS"/>
                <a:cs typeface="Arial Unicode MS"/>
              </a:rPr>
              <a:t>erthyroi</a:t>
            </a:r>
            <a:r>
              <a:rPr sz="2600" dirty="0">
                <a:latin typeface="Arial Unicode MS"/>
                <a:cs typeface="Arial Unicode MS"/>
              </a:rPr>
              <a:t>d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 Unicode MS"/>
                <a:cs typeface="Arial Unicode MS"/>
              </a:rPr>
              <a:t>ph</a:t>
            </a:r>
            <a:r>
              <a:rPr sz="2600" dirty="0">
                <a:latin typeface="Arial Unicode MS"/>
                <a:cs typeface="Arial Unicode MS"/>
              </a:rPr>
              <a:t>ase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 Unicode MS"/>
                <a:cs typeface="Arial Unicode MS"/>
              </a:rPr>
              <a:t>o</a:t>
            </a:r>
            <a:r>
              <a:rPr sz="2600" dirty="0">
                <a:latin typeface="Arial Unicode MS"/>
                <a:cs typeface="Arial Unicode MS"/>
              </a:rPr>
              <a:t>f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 Unicode MS"/>
                <a:cs typeface="Arial Unicode MS"/>
              </a:rPr>
              <a:t>Hashimot</a:t>
            </a:r>
            <a:r>
              <a:rPr sz="2600" spc="15" dirty="0">
                <a:latin typeface="Arial Unicode MS"/>
                <a:cs typeface="Arial Unicode MS"/>
              </a:rPr>
              <a:t>o</a:t>
            </a:r>
            <a:r>
              <a:rPr sz="2600" spc="-5" dirty="0">
                <a:latin typeface="Arial"/>
                <a:cs typeface="Arial"/>
              </a:rPr>
              <a:t>’</a:t>
            </a:r>
            <a:r>
              <a:rPr sz="2600" dirty="0">
                <a:latin typeface="Arial Unicode MS"/>
                <a:cs typeface="Arial Unicode MS"/>
              </a:rPr>
              <a:t>s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 Unicode MS"/>
                <a:cs typeface="Arial Unicode MS"/>
              </a:rPr>
              <a:t>thyroiditis</a:t>
            </a:r>
            <a:endParaRPr sz="2600">
              <a:latin typeface="Arial Unicode MS"/>
              <a:cs typeface="Arial Unicode MS"/>
            </a:endParaRPr>
          </a:p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9230"/>
              <a:buFont typeface="Wingdings"/>
              <a:buChar char=""/>
              <a:tabLst>
                <a:tab pos="356235" algn="l"/>
              </a:tabLst>
            </a:pPr>
            <a:r>
              <a:rPr sz="2600" dirty="0">
                <a:latin typeface="Arial Unicode MS"/>
                <a:cs typeface="Arial Unicode MS"/>
              </a:rPr>
              <a:t>T</a:t>
            </a:r>
            <a:r>
              <a:rPr sz="2600" spc="5" dirty="0">
                <a:latin typeface="Arial Unicode MS"/>
                <a:cs typeface="Arial Unicode MS"/>
              </a:rPr>
              <a:t>h</a:t>
            </a:r>
            <a:r>
              <a:rPr sz="2600" dirty="0">
                <a:latin typeface="Arial Unicode MS"/>
                <a:cs typeface="Arial Unicode MS"/>
              </a:rPr>
              <a:t>yroto</a:t>
            </a:r>
            <a:r>
              <a:rPr sz="2600" spc="10" dirty="0">
                <a:latin typeface="Arial Unicode MS"/>
                <a:cs typeface="Arial Unicode MS"/>
              </a:rPr>
              <a:t>x</a:t>
            </a:r>
            <a:r>
              <a:rPr sz="2600" spc="-5" dirty="0">
                <a:latin typeface="Arial Unicode MS"/>
                <a:cs typeface="Arial Unicode MS"/>
              </a:rPr>
              <a:t>ic</a:t>
            </a:r>
            <a:r>
              <a:rPr sz="2600" spc="5" dirty="0">
                <a:latin typeface="Arial Unicode MS"/>
                <a:cs typeface="Arial Unicode MS"/>
              </a:rPr>
              <a:t>o</a:t>
            </a:r>
            <a:r>
              <a:rPr sz="2600" dirty="0">
                <a:latin typeface="Arial Unicode MS"/>
                <a:cs typeface="Arial Unicode MS"/>
              </a:rPr>
              <a:t>s</a:t>
            </a:r>
            <a:r>
              <a:rPr sz="2600" spc="-10" dirty="0">
                <a:latin typeface="Arial Unicode MS"/>
                <a:cs typeface="Arial Unicode MS"/>
              </a:rPr>
              <a:t>i</a:t>
            </a:r>
            <a:r>
              <a:rPr sz="2600" dirty="0">
                <a:latin typeface="Arial Unicode MS"/>
                <a:cs typeface="Arial Unicode MS"/>
              </a:rPr>
              <a:t>s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 Unicode MS"/>
                <a:cs typeface="Arial Unicode MS"/>
              </a:rPr>
              <a:t>factitia</a:t>
            </a:r>
            <a:endParaRPr sz="2600">
              <a:latin typeface="Arial Unicode MS"/>
              <a:cs typeface="Arial Unicode MS"/>
            </a:endParaRPr>
          </a:p>
          <a:p>
            <a:pPr marL="355600" marR="5080" indent="-342900" algn="just">
              <a:lnSpc>
                <a:spcPts val="2500"/>
              </a:lnSpc>
              <a:spcBef>
                <a:spcPts val="600"/>
              </a:spcBef>
              <a:buClr>
                <a:srgbClr val="320065"/>
              </a:buClr>
              <a:buSzPct val="69230"/>
              <a:buFont typeface="Wingdings"/>
              <a:buChar char=""/>
              <a:tabLst>
                <a:tab pos="356235" algn="l"/>
              </a:tabLst>
            </a:pPr>
            <a:r>
              <a:rPr sz="2600" spc="-5" dirty="0">
                <a:latin typeface="Arial Unicode MS"/>
                <a:cs typeface="Arial Unicode MS"/>
              </a:rPr>
              <a:t>R</a:t>
            </a:r>
            <a:r>
              <a:rPr sz="2600" dirty="0">
                <a:latin typeface="Arial Unicode MS"/>
                <a:cs typeface="Arial Unicode MS"/>
              </a:rPr>
              <a:t>are: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 Unicode MS"/>
                <a:cs typeface="Arial Unicode MS"/>
              </a:rPr>
              <a:t>ovaria</a:t>
            </a:r>
            <a:r>
              <a:rPr sz="2600" dirty="0">
                <a:latin typeface="Arial Unicode MS"/>
                <a:cs typeface="Arial Unicode MS"/>
              </a:rPr>
              <a:t>n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 Unicode MS"/>
                <a:cs typeface="Arial Unicode MS"/>
              </a:rPr>
              <a:t>strum</a:t>
            </a:r>
            <a:r>
              <a:rPr sz="2600" spc="5" dirty="0">
                <a:latin typeface="Arial Unicode MS"/>
                <a:cs typeface="Arial Unicode MS"/>
              </a:rPr>
              <a:t>a</a:t>
            </a:r>
            <a:r>
              <a:rPr sz="2600" dirty="0">
                <a:latin typeface="Arial Unicode MS"/>
                <a:cs typeface="Arial Unicode MS"/>
              </a:rPr>
              <a:t>,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 Unicode MS"/>
                <a:cs typeface="Arial Unicode MS"/>
              </a:rPr>
              <a:t>meta</a:t>
            </a:r>
            <a:r>
              <a:rPr sz="2600" spc="10" dirty="0">
                <a:latin typeface="Arial Unicode MS"/>
                <a:cs typeface="Arial Unicode MS"/>
              </a:rPr>
              <a:t>s</a:t>
            </a:r>
            <a:r>
              <a:rPr sz="2600" dirty="0">
                <a:latin typeface="Arial Unicode MS"/>
                <a:cs typeface="Arial Unicode MS"/>
              </a:rPr>
              <a:t>tatic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 Unicode MS"/>
                <a:cs typeface="Arial Unicode MS"/>
              </a:rPr>
              <a:t>thyroid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 Unicode MS"/>
                <a:cs typeface="Arial Unicode MS"/>
              </a:rPr>
              <a:t>c</a:t>
            </a:r>
            <a:r>
              <a:rPr sz="2600" spc="5" dirty="0">
                <a:latin typeface="Arial Unicode MS"/>
                <a:cs typeface="Arial Unicode MS"/>
              </a:rPr>
              <a:t>a</a:t>
            </a:r>
            <a:r>
              <a:rPr sz="2600" dirty="0">
                <a:latin typeface="Arial Unicode MS"/>
                <a:cs typeface="Arial Unicode MS"/>
              </a:rPr>
              <a:t>rcin</a:t>
            </a:r>
            <a:r>
              <a:rPr sz="2600" spc="5" dirty="0">
                <a:latin typeface="Arial Unicode MS"/>
                <a:cs typeface="Arial Unicode MS"/>
              </a:rPr>
              <a:t>o</a:t>
            </a:r>
            <a:r>
              <a:rPr sz="2600" dirty="0">
                <a:latin typeface="Arial Unicode MS"/>
                <a:cs typeface="Arial Unicode MS"/>
              </a:rPr>
              <a:t>ma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 Unicode MS"/>
                <a:cs typeface="Arial Unicode MS"/>
              </a:rPr>
              <a:t>(foll</a:t>
            </a:r>
            <a:r>
              <a:rPr sz="2600" spc="-15" dirty="0">
                <a:latin typeface="Arial Unicode MS"/>
                <a:cs typeface="Arial Unicode MS"/>
              </a:rPr>
              <a:t>i</a:t>
            </a:r>
            <a:r>
              <a:rPr sz="2600" dirty="0">
                <a:latin typeface="Arial Unicode MS"/>
                <a:cs typeface="Arial Unicode MS"/>
              </a:rPr>
              <a:t>c</a:t>
            </a:r>
            <a:r>
              <a:rPr sz="2600" spc="5" dirty="0">
                <a:latin typeface="Arial Unicode MS"/>
                <a:cs typeface="Arial Unicode MS"/>
              </a:rPr>
              <a:t>u</a:t>
            </a:r>
            <a:r>
              <a:rPr sz="2600" spc="-5" dirty="0">
                <a:latin typeface="Arial Unicode MS"/>
                <a:cs typeface="Arial Unicode MS"/>
              </a:rPr>
              <a:t>lar)</a:t>
            </a:r>
            <a:r>
              <a:rPr sz="2600" dirty="0">
                <a:latin typeface="Arial Unicode MS"/>
                <a:cs typeface="Arial Unicode MS"/>
              </a:rPr>
              <a:t>,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 Unicode MS"/>
                <a:cs typeface="Arial Unicode MS"/>
              </a:rPr>
              <a:t>h</a:t>
            </a:r>
            <a:r>
              <a:rPr sz="2600" spc="5" dirty="0">
                <a:latin typeface="Arial Unicode MS"/>
                <a:cs typeface="Arial Unicode MS"/>
              </a:rPr>
              <a:t>y</a:t>
            </a:r>
            <a:r>
              <a:rPr sz="2600" spc="-5" dirty="0">
                <a:latin typeface="Arial Unicode MS"/>
                <a:cs typeface="Arial Unicode MS"/>
              </a:rPr>
              <a:t>d</a:t>
            </a:r>
            <a:r>
              <a:rPr sz="2600" dirty="0">
                <a:latin typeface="Arial Unicode MS"/>
                <a:cs typeface="Arial Unicode MS"/>
              </a:rPr>
              <a:t>ati</a:t>
            </a:r>
            <a:r>
              <a:rPr sz="2600" spc="-15" dirty="0">
                <a:latin typeface="Arial Unicode MS"/>
                <a:cs typeface="Arial Unicode MS"/>
              </a:rPr>
              <a:t>f</a:t>
            </a:r>
            <a:r>
              <a:rPr sz="2600" spc="-5" dirty="0">
                <a:latin typeface="Arial Unicode MS"/>
                <a:cs typeface="Arial Unicode MS"/>
              </a:rPr>
              <a:t>or</a:t>
            </a:r>
            <a:r>
              <a:rPr sz="2600" dirty="0">
                <a:latin typeface="Arial Unicode MS"/>
                <a:cs typeface="Arial Unicode MS"/>
              </a:rPr>
              <a:t>m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 Unicode MS"/>
                <a:cs typeface="Arial Unicode MS"/>
              </a:rPr>
              <a:t>mol</a:t>
            </a:r>
            <a:r>
              <a:rPr sz="2600" spc="5" dirty="0">
                <a:latin typeface="Arial Unicode MS"/>
                <a:cs typeface="Arial Unicode MS"/>
              </a:rPr>
              <a:t>e</a:t>
            </a:r>
            <a:r>
              <a:rPr sz="2600" dirty="0">
                <a:latin typeface="Arial Unicode MS"/>
                <a:cs typeface="Arial Unicode MS"/>
              </a:rPr>
              <a:t>,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 Unicode MS"/>
                <a:cs typeface="Arial Unicode MS"/>
              </a:rPr>
              <a:t>T</a:t>
            </a:r>
            <a:r>
              <a:rPr sz="2600" spc="5" dirty="0">
                <a:latin typeface="Arial Unicode MS"/>
                <a:cs typeface="Arial Unicode MS"/>
              </a:rPr>
              <a:t>S</a:t>
            </a:r>
            <a:r>
              <a:rPr sz="2600" dirty="0">
                <a:latin typeface="Arial Unicode MS"/>
                <a:cs typeface="Arial Unicode MS"/>
              </a:rPr>
              <a:t>H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 Unicode MS"/>
                <a:cs typeface="Arial Unicode MS"/>
              </a:rPr>
              <a:t>s</a:t>
            </a:r>
            <a:r>
              <a:rPr sz="2600" spc="5" dirty="0">
                <a:latin typeface="Arial Unicode MS"/>
                <a:cs typeface="Arial Unicode MS"/>
              </a:rPr>
              <a:t>e</a:t>
            </a:r>
            <a:r>
              <a:rPr sz="2600" dirty="0">
                <a:latin typeface="Arial Unicode MS"/>
                <a:cs typeface="Arial Unicode MS"/>
              </a:rPr>
              <a:t>creting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 Unicode MS"/>
                <a:cs typeface="Arial Unicode MS"/>
              </a:rPr>
              <a:t>pituitary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 Unicode MS"/>
                <a:cs typeface="Arial Unicode MS"/>
              </a:rPr>
              <a:t>tumor,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 Unicode MS"/>
                <a:cs typeface="Arial Unicode MS"/>
              </a:rPr>
              <a:t>pituitar</a:t>
            </a:r>
            <a:r>
              <a:rPr sz="2600" dirty="0">
                <a:latin typeface="Arial Unicode MS"/>
                <a:cs typeface="Arial Unicode MS"/>
              </a:rPr>
              <a:t>y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 Unicode MS"/>
                <a:cs typeface="Arial Unicode MS"/>
              </a:rPr>
              <a:t>resista</a:t>
            </a:r>
            <a:r>
              <a:rPr sz="2600" spc="5" dirty="0">
                <a:latin typeface="Arial Unicode MS"/>
                <a:cs typeface="Arial Unicode MS"/>
              </a:rPr>
              <a:t>n</a:t>
            </a:r>
            <a:r>
              <a:rPr sz="2600" dirty="0">
                <a:latin typeface="Arial Unicode MS"/>
                <a:cs typeface="Arial Unicode MS"/>
              </a:rPr>
              <a:t>ce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 Unicode MS"/>
                <a:cs typeface="Arial Unicode MS"/>
              </a:rPr>
              <a:t>to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10" dirty="0">
                <a:latin typeface="Arial Unicode MS"/>
                <a:cs typeface="Arial Unicode MS"/>
              </a:rPr>
              <a:t>T</a:t>
            </a:r>
            <a:r>
              <a:rPr sz="2600" dirty="0">
                <a:latin typeface="Arial Unicode MS"/>
                <a:cs typeface="Arial Unicode MS"/>
              </a:rPr>
              <a:t>3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 Unicode MS"/>
                <a:cs typeface="Arial Unicode MS"/>
              </a:rPr>
              <a:t>a</a:t>
            </a:r>
            <a:r>
              <a:rPr sz="2600" dirty="0">
                <a:latin typeface="Arial Unicode MS"/>
                <a:cs typeface="Arial Unicode MS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10" dirty="0">
                <a:latin typeface="Arial Unicode MS"/>
                <a:cs typeface="Arial Unicode MS"/>
              </a:rPr>
              <a:t>T</a:t>
            </a:r>
            <a:r>
              <a:rPr sz="2600" dirty="0">
                <a:latin typeface="Arial Unicode MS"/>
                <a:cs typeface="Arial Unicode MS"/>
              </a:rPr>
              <a:t>4</a:t>
            </a:r>
            <a:endParaRPr sz="26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Diffus</a:t>
            </a:r>
            <a:r>
              <a:rPr dirty="0"/>
              <a:t>e</a:t>
            </a:r>
            <a:r>
              <a:rPr spc="135" dirty="0">
                <a:latin typeface="Times New Roman"/>
                <a:cs typeface="Times New Roman"/>
              </a:rPr>
              <a:t> </a:t>
            </a:r>
            <a:r>
              <a:rPr dirty="0"/>
              <a:t>T</a:t>
            </a:r>
            <a:r>
              <a:rPr spc="5" dirty="0"/>
              <a:t>o</a:t>
            </a:r>
            <a:r>
              <a:rPr spc="-5" dirty="0"/>
              <a:t>xi</a:t>
            </a:r>
            <a:r>
              <a:rPr dirty="0"/>
              <a:t>c</a:t>
            </a:r>
            <a:r>
              <a:rPr spc="110" dirty="0">
                <a:latin typeface="Times New Roman"/>
                <a:cs typeface="Times New Roman"/>
              </a:rPr>
              <a:t> </a:t>
            </a:r>
            <a:r>
              <a:rPr dirty="0"/>
              <a:t>G</a:t>
            </a:r>
            <a:r>
              <a:rPr spc="10" dirty="0"/>
              <a:t>o</a:t>
            </a:r>
            <a:r>
              <a:rPr dirty="0"/>
              <a:t>iter</a:t>
            </a:r>
          </a:p>
          <a:p>
            <a:pPr marL="12700">
              <a:lnSpc>
                <a:spcPts val="4640"/>
              </a:lnSpc>
            </a:pPr>
            <a:r>
              <a:rPr dirty="0">
                <a:latin typeface="Arial"/>
                <a:cs typeface="Arial"/>
              </a:rPr>
              <a:t>(Graves’</a:t>
            </a:r>
            <a:r>
              <a:rPr spc="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dise</a:t>
            </a:r>
            <a:r>
              <a:rPr spc="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se)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27025"/>
            <a:ext cx="6465570" cy="3674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spc="-20" dirty="0">
                <a:latin typeface="Arial"/>
                <a:cs typeface="Arial"/>
              </a:rPr>
              <a:t>Most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common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form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Arial"/>
                <a:cs typeface="Arial"/>
              </a:rPr>
              <a:t>o</a:t>
            </a:r>
            <a:r>
              <a:rPr sz="3000" spc="-10" dirty="0">
                <a:latin typeface="Arial"/>
                <a:cs typeface="Arial"/>
              </a:rPr>
              <a:t>f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thyro</a:t>
            </a:r>
            <a:r>
              <a:rPr sz="3000" spc="-30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oxicos</a:t>
            </a:r>
            <a:r>
              <a:rPr sz="3000" spc="5" dirty="0">
                <a:latin typeface="Arial"/>
                <a:cs typeface="Arial"/>
              </a:rPr>
              <a:t>i</a:t>
            </a:r>
            <a:r>
              <a:rPr sz="3000" dirty="0">
                <a:latin typeface="Arial"/>
                <a:cs typeface="Arial"/>
              </a:rPr>
              <a:t>s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Females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&gt;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Males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Features: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Arial"/>
              <a:buChar char="-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Thyro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oxicosis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Arial"/>
              <a:buChar char="-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Goiter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Arial"/>
              <a:buChar char="-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O</a:t>
            </a:r>
            <a:r>
              <a:rPr sz="3000" spc="-10" dirty="0">
                <a:latin typeface="Arial"/>
                <a:cs typeface="Arial"/>
              </a:rPr>
              <a:t>r</a:t>
            </a:r>
            <a:r>
              <a:rPr sz="3000" spc="-5" dirty="0">
                <a:latin typeface="Arial"/>
                <a:cs typeface="Arial"/>
              </a:rPr>
              <a:t>bitopa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h</a:t>
            </a:r>
            <a:r>
              <a:rPr sz="3000" dirty="0">
                <a:latin typeface="Arial"/>
                <a:cs typeface="Arial"/>
              </a:rPr>
              <a:t>y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(exop</a:t>
            </a:r>
            <a:r>
              <a:rPr sz="3000" spc="-15" dirty="0">
                <a:latin typeface="Arial"/>
                <a:cs typeface="Arial"/>
              </a:rPr>
              <a:t>h</a:t>
            </a:r>
            <a:r>
              <a:rPr sz="3000" dirty="0">
                <a:latin typeface="Arial"/>
                <a:cs typeface="Arial"/>
              </a:rPr>
              <a:t>th</a:t>
            </a:r>
            <a:r>
              <a:rPr sz="3000" spc="-15" dirty="0">
                <a:latin typeface="Arial"/>
                <a:cs typeface="Arial"/>
              </a:rPr>
              <a:t>a</a:t>
            </a:r>
            <a:r>
              <a:rPr sz="3000" spc="-5" dirty="0">
                <a:latin typeface="Arial"/>
                <a:cs typeface="Arial"/>
              </a:rPr>
              <a:t>lmos)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ts val="357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Arial"/>
              <a:buChar char="-"/>
              <a:tabLst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Dermopath</a:t>
            </a:r>
            <a:r>
              <a:rPr sz="3000" dirty="0">
                <a:latin typeface="Arial"/>
                <a:cs typeface="Arial"/>
              </a:rPr>
              <a:t>y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(pre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ib</a:t>
            </a:r>
            <a:r>
              <a:rPr sz="3000" spc="5" dirty="0">
                <a:latin typeface="Arial"/>
                <a:cs typeface="Arial"/>
              </a:rPr>
              <a:t>i</a:t>
            </a:r>
            <a:r>
              <a:rPr sz="3000" spc="-5" dirty="0">
                <a:latin typeface="Arial"/>
                <a:cs typeface="Arial"/>
              </a:rPr>
              <a:t>a</a:t>
            </a:r>
            <a:r>
              <a:rPr sz="3000" dirty="0">
                <a:latin typeface="Arial"/>
                <a:cs typeface="Arial"/>
              </a:rPr>
              <a:t>l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myxedema)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4607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20" dirty="0"/>
              <a:t>Etiolo</a:t>
            </a:r>
            <a:r>
              <a:rPr spc="-15" dirty="0"/>
              <a:t>g</a:t>
            </a:r>
            <a:r>
              <a:rPr dirty="0"/>
              <a:t>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27025"/>
            <a:ext cx="7306945" cy="1936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Autoimmune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diseas</a:t>
            </a:r>
            <a:r>
              <a:rPr sz="3000" dirty="0">
                <a:latin typeface="Arial"/>
                <a:cs typeface="Arial"/>
              </a:rPr>
              <a:t>e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Arial"/>
                <a:cs typeface="Arial"/>
              </a:rPr>
              <a:t>o</a:t>
            </a:r>
            <a:r>
              <a:rPr sz="3000" spc="-10" dirty="0">
                <a:latin typeface="Arial"/>
                <a:cs typeface="Arial"/>
              </a:rPr>
              <a:t>f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unknow</a:t>
            </a:r>
            <a:r>
              <a:rPr sz="3000" dirty="0">
                <a:latin typeface="Arial"/>
                <a:cs typeface="Arial"/>
              </a:rPr>
              <a:t>n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cause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There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i</a:t>
            </a:r>
            <a:r>
              <a:rPr sz="3000" dirty="0">
                <a:latin typeface="Arial"/>
                <a:cs typeface="Arial"/>
              </a:rPr>
              <a:t>s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a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st</a:t>
            </a:r>
            <a:r>
              <a:rPr sz="3000" spc="-15" dirty="0">
                <a:latin typeface="Arial"/>
                <a:cs typeface="Arial"/>
              </a:rPr>
              <a:t>r</a:t>
            </a:r>
            <a:r>
              <a:rPr sz="3000" spc="-5" dirty="0">
                <a:latin typeface="Arial"/>
                <a:cs typeface="Arial"/>
              </a:rPr>
              <a:t>on</a:t>
            </a:r>
            <a:r>
              <a:rPr sz="3000" dirty="0">
                <a:latin typeface="Arial"/>
                <a:cs typeface="Arial"/>
              </a:rPr>
              <a:t>g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fa</a:t>
            </a:r>
            <a:r>
              <a:rPr sz="3000" spc="-10" dirty="0">
                <a:latin typeface="Arial"/>
                <a:cs typeface="Arial"/>
              </a:rPr>
              <a:t>m</a:t>
            </a:r>
            <a:r>
              <a:rPr sz="3000" spc="-5" dirty="0">
                <a:latin typeface="Arial"/>
                <a:cs typeface="Arial"/>
              </a:rPr>
              <a:t>i</a:t>
            </a:r>
            <a:r>
              <a:rPr sz="3000" spc="5" dirty="0">
                <a:latin typeface="Arial"/>
                <a:cs typeface="Arial"/>
              </a:rPr>
              <a:t>l</a:t>
            </a:r>
            <a:r>
              <a:rPr sz="3000" spc="-5" dirty="0">
                <a:latin typeface="Arial"/>
                <a:cs typeface="Arial"/>
              </a:rPr>
              <a:t>ia</a:t>
            </a:r>
            <a:r>
              <a:rPr sz="3000" dirty="0">
                <a:latin typeface="Arial"/>
                <a:cs typeface="Arial"/>
              </a:rPr>
              <a:t>l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predispos</a:t>
            </a:r>
            <a:r>
              <a:rPr sz="3000" spc="-15" dirty="0">
                <a:latin typeface="Arial"/>
                <a:cs typeface="Arial"/>
              </a:rPr>
              <a:t>i</a:t>
            </a:r>
            <a:r>
              <a:rPr sz="3000" dirty="0">
                <a:latin typeface="Arial"/>
                <a:cs typeface="Arial"/>
              </a:rPr>
              <a:t>tion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Peak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inci</a:t>
            </a:r>
            <a:r>
              <a:rPr sz="3000" spc="5" dirty="0">
                <a:latin typeface="Arial"/>
                <a:cs typeface="Arial"/>
              </a:rPr>
              <a:t>d</a:t>
            </a:r>
            <a:r>
              <a:rPr sz="3000" spc="-5" dirty="0">
                <a:latin typeface="Arial"/>
                <a:cs typeface="Arial"/>
              </a:rPr>
              <a:t>e</a:t>
            </a:r>
            <a:r>
              <a:rPr sz="3000" spc="-15" dirty="0">
                <a:latin typeface="Arial"/>
                <a:cs typeface="Arial"/>
              </a:rPr>
              <a:t>n</a:t>
            </a:r>
            <a:r>
              <a:rPr sz="3000" dirty="0">
                <a:latin typeface="Arial"/>
                <a:cs typeface="Arial"/>
              </a:rPr>
              <a:t>ce</a:t>
            </a:r>
            <a:r>
              <a:rPr sz="3000" spc="4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i</a:t>
            </a:r>
            <a:r>
              <a:rPr sz="3000" dirty="0">
                <a:latin typeface="Arial"/>
                <a:cs typeface="Arial"/>
              </a:rPr>
              <a:t>n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the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20</a:t>
            </a:r>
            <a:r>
              <a:rPr sz="3000" dirty="0">
                <a:latin typeface="Arial"/>
                <a:cs typeface="Arial"/>
              </a:rPr>
              <a:t>-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to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40</a:t>
            </a:r>
            <a:r>
              <a:rPr sz="3000" dirty="0">
                <a:latin typeface="Arial"/>
                <a:cs typeface="Arial"/>
              </a:rPr>
              <a:t>-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year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age</a:t>
            </a:r>
            <a:endParaRPr sz="3000">
              <a:latin typeface="Arial"/>
              <a:cs typeface="Arial"/>
            </a:endParaRPr>
          </a:p>
          <a:p>
            <a:pPr marL="355600">
              <a:lnSpc>
                <a:spcPts val="3570"/>
              </a:lnSpc>
            </a:pPr>
            <a:r>
              <a:rPr sz="3000" spc="-5" dirty="0">
                <a:latin typeface="Arial"/>
                <a:cs typeface="Arial"/>
              </a:rPr>
              <a:t>group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695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Path</a:t>
            </a:r>
            <a:r>
              <a:rPr spc="10" dirty="0"/>
              <a:t>o</a:t>
            </a:r>
            <a:r>
              <a:rPr dirty="0"/>
              <a:t>ge</a:t>
            </a:r>
            <a:r>
              <a:rPr spc="10" dirty="0"/>
              <a:t>n</a:t>
            </a:r>
            <a:r>
              <a:rPr spc="-5" dirty="0"/>
              <a:t>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9971" y="1303007"/>
            <a:ext cx="8051800" cy="4636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15" algn="ctr">
              <a:lnSpc>
                <a:spcPts val="2810"/>
              </a:lnSpc>
              <a:tabLst>
                <a:tab pos="3552190" algn="l"/>
                <a:tab pos="6974840" algn="l"/>
              </a:tabLst>
            </a:pPr>
            <a:r>
              <a:rPr sz="2600" spc="-5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oc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l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viral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infe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tion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Arial"/>
                <a:cs typeface="Arial"/>
              </a:rPr>
              <a:t>inf</a:t>
            </a:r>
            <a:r>
              <a:rPr sz="2600" spc="-10" dirty="0">
                <a:latin typeface="Arial"/>
                <a:cs typeface="Arial"/>
              </a:rPr>
              <a:t>l</a:t>
            </a:r>
            <a:r>
              <a:rPr sz="2600" spc="-5" dirty="0">
                <a:latin typeface="Arial"/>
                <a:cs typeface="Arial"/>
              </a:rPr>
              <a:t>am</a:t>
            </a:r>
            <a:r>
              <a:rPr sz="2600" spc="5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ator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rea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tion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320065"/>
                </a:solidFill>
                <a:latin typeface="Wingdings"/>
                <a:cs typeface="Wingdings"/>
              </a:rPr>
              <a:t></a:t>
            </a:r>
            <a:endParaRPr sz="1800">
              <a:latin typeface="Wingdings"/>
              <a:cs typeface="Wingdings"/>
            </a:endParaRPr>
          </a:p>
          <a:p>
            <a:pPr marL="79375" marR="412115" indent="1905" algn="ctr">
              <a:lnSpc>
                <a:spcPts val="2500"/>
              </a:lnSpc>
              <a:spcBef>
                <a:spcPts val="290"/>
              </a:spcBef>
            </a:pPr>
            <a:r>
              <a:rPr sz="2600" spc="-5" dirty="0">
                <a:latin typeface="Arial"/>
                <a:cs typeface="Arial"/>
              </a:rPr>
              <a:t>leadin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produ</a:t>
            </a:r>
            <a:r>
              <a:rPr sz="2600" spc="10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tion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20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-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an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other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10" dirty="0">
                <a:latin typeface="Arial"/>
                <a:cs typeface="Arial"/>
              </a:rPr>
              <a:t>y</a:t>
            </a:r>
            <a:r>
              <a:rPr sz="2600" dirty="0">
                <a:latin typeface="Arial"/>
                <a:cs typeface="Arial"/>
              </a:rPr>
              <a:t>tokin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1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-</a:t>
            </a:r>
            <a:r>
              <a:rPr sz="2600" dirty="0">
                <a:latin typeface="Arial"/>
                <a:cs typeface="Arial"/>
              </a:rPr>
              <a:t>thyroi</a:t>
            </a:r>
            <a:r>
              <a:rPr sz="2600" spc="5" dirty="0">
                <a:latin typeface="Arial"/>
                <a:cs typeface="Arial"/>
              </a:rPr>
              <a:t>d</a:t>
            </a:r>
            <a:r>
              <a:rPr sz="2600" spc="-5" dirty="0">
                <a:latin typeface="Arial"/>
                <a:cs typeface="Arial"/>
              </a:rPr>
              <a:t>-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if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infil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rating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imm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spc="-5" dirty="0">
                <a:latin typeface="Arial"/>
                <a:cs typeface="Arial"/>
              </a:rPr>
              <a:t>ne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lls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50">
              <a:latin typeface="Times New Roman"/>
              <a:cs typeface="Times New Roman"/>
            </a:endParaRPr>
          </a:p>
          <a:p>
            <a:pPr marL="1191895" marR="5080" indent="-1179830">
              <a:lnSpc>
                <a:spcPts val="2500"/>
              </a:lnSpc>
            </a:pPr>
            <a:r>
              <a:rPr sz="2600" spc="-5" dirty="0">
                <a:latin typeface="Arial"/>
                <a:cs typeface="Arial"/>
              </a:rPr>
              <a:t>wil</a:t>
            </a:r>
            <a:r>
              <a:rPr sz="2600" dirty="0">
                <a:latin typeface="Arial"/>
                <a:cs typeface="Arial"/>
              </a:rPr>
              <a:t>l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ind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ce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x</a:t>
            </a:r>
            <a:r>
              <a:rPr sz="2600" spc="-5" dirty="0">
                <a:latin typeface="Arial"/>
                <a:cs typeface="Arial"/>
              </a:rPr>
              <a:t>pre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sion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LA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class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II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mol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spc="-5" dirty="0">
                <a:latin typeface="Arial"/>
                <a:cs typeface="Arial"/>
              </a:rPr>
              <a:t>le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on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rface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thyroid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Arial"/>
                <a:cs typeface="Arial"/>
              </a:rPr>
              <a:t>f</a:t>
            </a:r>
            <a:r>
              <a:rPr sz="2600" spc="-5" dirty="0">
                <a:latin typeface="Arial"/>
                <a:cs typeface="Arial"/>
              </a:rPr>
              <a:t>ollic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spc="-5" dirty="0">
                <a:latin typeface="Arial"/>
                <a:cs typeface="Arial"/>
              </a:rPr>
              <a:t>la</a:t>
            </a:r>
            <a:r>
              <a:rPr sz="2600" dirty="0">
                <a:latin typeface="Arial"/>
                <a:cs typeface="Arial"/>
              </a:rPr>
              <a:t>r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lls.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2800">
              <a:latin typeface="Times New Roman"/>
              <a:cs typeface="Times New Roman"/>
            </a:endParaRPr>
          </a:p>
          <a:p>
            <a:pPr marL="2540" algn="ctr">
              <a:lnSpc>
                <a:spcPts val="2810"/>
              </a:lnSpc>
            </a:pPr>
            <a:r>
              <a:rPr sz="2600" dirty="0">
                <a:latin typeface="Arial"/>
                <a:cs typeface="Arial"/>
              </a:rPr>
              <a:t>Su</a:t>
            </a:r>
            <a:r>
              <a:rPr sz="2600" spc="5" dirty="0">
                <a:latin typeface="Arial"/>
                <a:cs typeface="Arial"/>
              </a:rPr>
              <a:t>b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q</a:t>
            </a:r>
            <a:r>
              <a:rPr sz="2600" dirty="0">
                <a:latin typeface="Arial"/>
                <a:cs typeface="Arial"/>
              </a:rPr>
              <a:t>u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ntly,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thyroid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sp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cific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25" dirty="0">
                <a:latin typeface="Arial"/>
                <a:cs typeface="Arial"/>
              </a:rPr>
              <a:t>T</a:t>
            </a:r>
            <a:r>
              <a:rPr sz="2600" spc="-5" dirty="0">
                <a:latin typeface="Arial"/>
                <a:cs typeface="Arial"/>
              </a:rPr>
              <a:t>-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ll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wil</a:t>
            </a:r>
            <a:r>
              <a:rPr sz="2600" dirty="0">
                <a:latin typeface="Arial"/>
                <a:cs typeface="Arial"/>
              </a:rPr>
              <a:t>l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Arial"/>
                <a:cs typeface="Arial"/>
              </a:rPr>
              <a:t>r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-5" dirty="0">
                <a:latin typeface="Arial"/>
                <a:cs typeface="Arial"/>
              </a:rPr>
              <a:t>ni</a:t>
            </a:r>
            <a:r>
              <a:rPr sz="2600" spc="5" dirty="0">
                <a:latin typeface="Arial"/>
                <a:cs typeface="Arial"/>
              </a:rPr>
              <a:t>z</a:t>
            </a:r>
            <a:r>
              <a:rPr sz="2600" dirty="0">
                <a:latin typeface="Arial"/>
                <a:cs typeface="Arial"/>
              </a:rPr>
              <a:t>e</a:t>
            </a:r>
            <a:endParaRPr sz="2600">
              <a:latin typeface="Arial"/>
              <a:cs typeface="Arial"/>
            </a:endParaRPr>
          </a:p>
          <a:p>
            <a:pPr marR="332740" algn="ctr">
              <a:lnSpc>
                <a:spcPts val="2495"/>
              </a:lnSpc>
            </a:pPr>
            <a:r>
              <a:rPr sz="2600" dirty="0">
                <a:latin typeface="Arial"/>
                <a:cs typeface="Arial"/>
              </a:rPr>
              <a:t>the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antige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pres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nte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HL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cla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II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ole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ules</a:t>
            </a:r>
            <a:endParaRPr sz="2600">
              <a:latin typeface="Arial"/>
              <a:cs typeface="Arial"/>
            </a:endParaRPr>
          </a:p>
          <a:p>
            <a:pPr marR="421640" algn="ctr">
              <a:lnSpc>
                <a:spcPts val="2810"/>
              </a:lnSpc>
            </a:pPr>
            <a:r>
              <a:rPr sz="2600" spc="-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nd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wil</a:t>
            </a:r>
            <a:r>
              <a:rPr sz="2600" dirty="0">
                <a:latin typeface="Arial"/>
                <a:cs typeface="Arial"/>
              </a:rPr>
              <a:t>l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b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activ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ted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62400" y="140970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304799" y="0"/>
                </a:moveTo>
                <a:lnTo>
                  <a:pt x="304799" y="228599"/>
                </a:lnTo>
                <a:lnTo>
                  <a:pt x="457199" y="152399"/>
                </a:lnTo>
                <a:lnTo>
                  <a:pt x="342899" y="152399"/>
                </a:lnTo>
                <a:lnTo>
                  <a:pt x="342899" y="76199"/>
                </a:lnTo>
                <a:lnTo>
                  <a:pt x="457199" y="76199"/>
                </a:lnTo>
                <a:lnTo>
                  <a:pt x="304799" y="0"/>
                </a:lnTo>
                <a:close/>
              </a:path>
              <a:path w="533400" h="228600">
                <a:moveTo>
                  <a:pt x="304799" y="76199"/>
                </a:moveTo>
                <a:lnTo>
                  <a:pt x="0" y="76199"/>
                </a:lnTo>
                <a:lnTo>
                  <a:pt x="0" y="152399"/>
                </a:lnTo>
                <a:lnTo>
                  <a:pt x="304799" y="152399"/>
                </a:lnTo>
                <a:lnTo>
                  <a:pt x="304799" y="76199"/>
                </a:lnTo>
                <a:close/>
              </a:path>
              <a:path w="533400" h="228600">
                <a:moveTo>
                  <a:pt x="457199" y="76199"/>
                </a:moveTo>
                <a:lnTo>
                  <a:pt x="342899" y="76199"/>
                </a:lnTo>
                <a:lnTo>
                  <a:pt x="342899" y="152399"/>
                </a:lnTo>
                <a:lnTo>
                  <a:pt x="457199" y="152399"/>
                </a:lnTo>
                <a:lnTo>
                  <a:pt x="533399" y="114299"/>
                </a:lnTo>
                <a:lnTo>
                  <a:pt x="457199" y="761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33900" y="2667000"/>
            <a:ext cx="228600" cy="609600"/>
          </a:xfrm>
          <a:custGeom>
            <a:avLst/>
            <a:gdLst/>
            <a:ahLst/>
            <a:cxnLst/>
            <a:rect l="l" t="t" r="r" b="b"/>
            <a:pathLst>
              <a:path w="228600" h="609600">
                <a:moveTo>
                  <a:pt x="76199" y="380999"/>
                </a:moveTo>
                <a:lnTo>
                  <a:pt x="0" y="380999"/>
                </a:lnTo>
                <a:lnTo>
                  <a:pt x="114299" y="609599"/>
                </a:lnTo>
                <a:lnTo>
                  <a:pt x="209549" y="419099"/>
                </a:lnTo>
                <a:lnTo>
                  <a:pt x="76199" y="419099"/>
                </a:lnTo>
                <a:lnTo>
                  <a:pt x="76199" y="380999"/>
                </a:lnTo>
                <a:close/>
              </a:path>
              <a:path w="228600" h="609600">
                <a:moveTo>
                  <a:pt x="152399" y="0"/>
                </a:moveTo>
                <a:lnTo>
                  <a:pt x="76199" y="0"/>
                </a:lnTo>
                <a:lnTo>
                  <a:pt x="76199" y="419099"/>
                </a:lnTo>
                <a:lnTo>
                  <a:pt x="152399" y="419099"/>
                </a:lnTo>
                <a:lnTo>
                  <a:pt x="152399" y="0"/>
                </a:lnTo>
                <a:close/>
              </a:path>
              <a:path w="228600" h="609600">
                <a:moveTo>
                  <a:pt x="228599" y="380999"/>
                </a:moveTo>
                <a:lnTo>
                  <a:pt x="152399" y="380999"/>
                </a:lnTo>
                <a:lnTo>
                  <a:pt x="152399" y="419099"/>
                </a:lnTo>
                <a:lnTo>
                  <a:pt x="209549" y="419099"/>
                </a:lnTo>
                <a:lnTo>
                  <a:pt x="228599" y="3809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33900" y="4191000"/>
            <a:ext cx="228600" cy="609600"/>
          </a:xfrm>
          <a:custGeom>
            <a:avLst/>
            <a:gdLst/>
            <a:ahLst/>
            <a:cxnLst/>
            <a:rect l="l" t="t" r="r" b="b"/>
            <a:pathLst>
              <a:path w="228600" h="609600">
                <a:moveTo>
                  <a:pt x="76199" y="380999"/>
                </a:moveTo>
                <a:lnTo>
                  <a:pt x="0" y="380999"/>
                </a:lnTo>
                <a:lnTo>
                  <a:pt x="114299" y="609599"/>
                </a:lnTo>
                <a:lnTo>
                  <a:pt x="209549" y="419099"/>
                </a:lnTo>
                <a:lnTo>
                  <a:pt x="76199" y="419099"/>
                </a:lnTo>
                <a:lnTo>
                  <a:pt x="76199" y="380999"/>
                </a:lnTo>
                <a:close/>
              </a:path>
              <a:path w="228600" h="609600">
                <a:moveTo>
                  <a:pt x="152399" y="0"/>
                </a:moveTo>
                <a:lnTo>
                  <a:pt x="76199" y="0"/>
                </a:lnTo>
                <a:lnTo>
                  <a:pt x="76199" y="419099"/>
                </a:lnTo>
                <a:lnTo>
                  <a:pt x="152399" y="419099"/>
                </a:lnTo>
                <a:lnTo>
                  <a:pt x="152399" y="0"/>
                </a:lnTo>
                <a:close/>
              </a:path>
              <a:path w="228600" h="609600">
                <a:moveTo>
                  <a:pt x="228599" y="380999"/>
                </a:moveTo>
                <a:lnTo>
                  <a:pt x="152399" y="380999"/>
                </a:lnTo>
                <a:lnTo>
                  <a:pt x="152399" y="419099"/>
                </a:lnTo>
                <a:lnTo>
                  <a:pt x="209549" y="419099"/>
                </a:lnTo>
                <a:lnTo>
                  <a:pt x="228599" y="3809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81907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Pat</a:t>
            </a:r>
            <a:r>
              <a:rPr spc="-20" dirty="0"/>
              <a:t>h</a:t>
            </a:r>
            <a:r>
              <a:rPr spc="-25" dirty="0"/>
              <a:t>o</a:t>
            </a:r>
            <a:r>
              <a:rPr spc="-15" dirty="0"/>
              <a:t>g</a:t>
            </a:r>
            <a:r>
              <a:rPr spc="-5" dirty="0"/>
              <a:t>en</a:t>
            </a:r>
            <a:r>
              <a:rPr spc="10" dirty="0"/>
              <a:t>e</a:t>
            </a:r>
            <a:r>
              <a:rPr spc="-5" dirty="0"/>
              <a:t>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6105" y="1814325"/>
            <a:ext cx="7811134" cy="3059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dirty="0">
                <a:latin typeface="Arial"/>
                <a:cs typeface="Arial"/>
              </a:rPr>
              <a:t>The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Arial"/>
                <a:cs typeface="Arial"/>
              </a:rPr>
              <a:t>ac</a:t>
            </a:r>
            <a:r>
              <a:rPr sz="3000" spc="-20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ivate</a:t>
            </a:r>
            <a:r>
              <a:rPr sz="3000" dirty="0">
                <a:latin typeface="Arial"/>
                <a:cs typeface="Arial"/>
              </a:rPr>
              <a:t>d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hyroi</a:t>
            </a:r>
            <a:r>
              <a:rPr sz="3000" spc="5" dirty="0">
                <a:latin typeface="Arial"/>
                <a:cs typeface="Arial"/>
              </a:rPr>
              <a:t>d</a:t>
            </a:r>
            <a:r>
              <a:rPr sz="3000" spc="-5" dirty="0">
                <a:latin typeface="Arial"/>
                <a:cs typeface="Arial"/>
              </a:rPr>
              <a:t>-</a:t>
            </a:r>
            <a:r>
              <a:rPr sz="3000" dirty="0">
                <a:latin typeface="Arial"/>
                <a:cs typeface="Arial"/>
              </a:rPr>
              <a:t>specific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-</a:t>
            </a:r>
            <a:r>
              <a:rPr sz="3000" dirty="0">
                <a:latin typeface="Arial"/>
                <a:cs typeface="Arial"/>
              </a:rPr>
              <a:t>cel</a:t>
            </a:r>
            <a:r>
              <a:rPr sz="3000" spc="5" dirty="0">
                <a:latin typeface="Arial"/>
                <a:cs typeface="Arial"/>
              </a:rPr>
              <a:t>l</a:t>
            </a:r>
            <a:r>
              <a:rPr sz="3000" dirty="0">
                <a:latin typeface="Arial"/>
                <a:cs typeface="Arial"/>
              </a:rPr>
              <a:t>s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stimulate</a:t>
            </a:r>
            <a:endParaRPr sz="3000">
              <a:latin typeface="Arial"/>
              <a:cs typeface="Arial"/>
            </a:endParaRPr>
          </a:p>
          <a:p>
            <a:pPr marR="440055" algn="ctr">
              <a:lnSpc>
                <a:spcPct val="100000"/>
              </a:lnSpc>
            </a:pPr>
            <a:r>
              <a:rPr sz="3000" dirty="0">
                <a:latin typeface="Arial"/>
                <a:cs typeface="Arial"/>
              </a:rPr>
              <a:t>B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cells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to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pr</a:t>
            </a:r>
            <a:r>
              <a:rPr sz="3000" spc="-10" dirty="0">
                <a:latin typeface="Arial"/>
                <a:cs typeface="Arial"/>
              </a:rPr>
              <a:t>o</a:t>
            </a:r>
            <a:r>
              <a:rPr sz="3000" spc="-5" dirty="0">
                <a:latin typeface="Arial"/>
                <a:cs typeface="Arial"/>
              </a:rPr>
              <a:t>duce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350">
              <a:latin typeface="Times New Roman"/>
              <a:cs typeface="Times New Roman"/>
            </a:endParaRPr>
          </a:p>
          <a:p>
            <a:pPr marL="264160">
              <a:lnSpc>
                <a:spcPct val="100000"/>
              </a:lnSpc>
            </a:pPr>
            <a:r>
              <a:rPr sz="3000" dirty="0">
                <a:latin typeface="Arial"/>
                <a:cs typeface="Arial"/>
              </a:rPr>
              <a:t>TSH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recep</a:t>
            </a:r>
            <a:r>
              <a:rPr sz="3000" spc="-20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or-</a:t>
            </a:r>
            <a:r>
              <a:rPr sz="3000" dirty="0">
                <a:latin typeface="Arial"/>
                <a:cs typeface="Arial"/>
              </a:rPr>
              <a:t>stimula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in</a:t>
            </a:r>
            <a:r>
              <a:rPr sz="3000" dirty="0">
                <a:latin typeface="Arial"/>
                <a:cs typeface="Arial"/>
              </a:rPr>
              <a:t>g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an</a:t>
            </a:r>
            <a:r>
              <a:rPr sz="3000" spc="-10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ibodies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4350">
              <a:latin typeface="Times New Roman"/>
              <a:cs typeface="Times New Roman"/>
            </a:endParaRPr>
          </a:p>
          <a:p>
            <a:pPr marR="436880" algn="ctr">
              <a:lnSpc>
                <a:spcPct val="100000"/>
              </a:lnSpc>
            </a:pPr>
            <a:r>
              <a:rPr sz="3000" spc="-5" dirty="0">
                <a:latin typeface="Arial"/>
                <a:cs typeface="Arial"/>
              </a:rPr>
              <a:t>hyperthy</a:t>
            </a:r>
            <a:r>
              <a:rPr sz="3000" spc="-10" dirty="0">
                <a:latin typeface="Arial"/>
                <a:cs typeface="Arial"/>
              </a:rPr>
              <a:t>r</a:t>
            </a:r>
            <a:r>
              <a:rPr sz="3000" spc="-5" dirty="0">
                <a:latin typeface="Arial"/>
                <a:cs typeface="Arial"/>
              </a:rPr>
              <a:t>oid</a:t>
            </a:r>
            <a:r>
              <a:rPr sz="3000" spc="5" dirty="0">
                <a:latin typeface="Arial"/>
                <a:cs typeface="Arial"/>
              </a:rPr>
              <a:t>i</a:t>
            </a:r>
            <a:r>
              <a:rPr sz="3000" dirty="0">
                <a:latin typeface="Arial"/>
                <a:cs typeface="Arial"/>
              </a:rPr>
              <a:t>sm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1500" y="2743200"/>
            <a:ext cx="228600" cy="533400"/>
          </a:xfrm>
          <a:custGeom>
            <a:avLst/>
            <a:gdLst/>
            <a:ahLst/>
            <a:cxnLst/>
            <a:rect l="l" t="t" r="r" b="b"/>
            <a:pathLst>
              <a:path w="228600" h="533400">
                <a:moveTo>
                  <a:pt x="76199" y="304799"/>
                </a:moveTo>
                <a:lnTo>
                  <a:pt x="0" y="304799"/>
                </a:lnTo>
                <a:lnTo>
                  <a:pt x="114299" y="533399"/>
                </a:lnTo>
                <a:lnTo>
                  <a:pt x="209549" y="342899"/>
                </a:lnTo>
                <a:lnTo>
                  <a:pt x="76199" y="342899"/>
                </a:lnTo>
                <a:lnTo>
                  <a:pt x="76199" y="304799"/>
                </a:lnTo>
                <a:close/>
              </a:path>
              <a:path w="228600" h="533400">
                <a:moveTo>
                  <a:pt x="152399" y="0"/>
                </a:moveTo>
                <a:lnTo>
                  <a:pt x="76199" y="0"/>
                </a:lnTo>
                <a:lnTo>
                  <a:pt x="76199" y="342899"/>
                </a:lnTo>
                <a:lnTo>
                  <a:pt x="152399" y="342899"/>
                </a:lnTo>
                <a:lnTo>
                  <a:pt x="152399" y="0"/>
                </a:lnTo>
                <a:close/>
              </a:path>
              <a:path w="228600" h="533400">
                <a:moveTo>
                  <a:pt x="228599" y="304799"/>
                </a:moveTo>
                <a:lnTo>
                  <a:pt x="152399" y="304799"/>
                </a:lnTo>
                <a:lnTo>
                  <a:pt x="152399" y="342899"/>
                </a:lnTo>
                <a:lnTo>
                  <a:pt x="209549" y="342899"/>
                </a:lnTo>
                <a:lnTo>
                  <a:pt x="228599" y="3047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1500" y="3962400"/>
            <a:ext cx="228600" cy="533400"/>
          </a:xfrm>
          <a:custGeom>
            <a:avLst/>
            <a:gdLst/>
            <a:ahLst/>
            <a:cxnLst/>
            <a:rect l="l" t="t" r="r" b="b"/>
            <a:pathLst>
              <a:path w="228600" h="533400">
                <a:moveTo>
                  <a:pt x="76199" y="304799"/>
                </a:moveTo>
                <a:lnTo>
                  <a:pt x="0" y="304799"/>
                </a:lnTo>
                <a:lnTo>
                  <a:pt x="114299" y="533399"/>
                </a:lnTo>
                <a:lnTo>
                  <a:pt x="209549" y="342899"/>
                </a:lnTo>
                <a:lnTo>
                  <a:pt x="76199" y="342899"/>
                </a:lnTo>
                <a:lnTo>
                  <a:pt x="76199" y="304799"/>
                </a:lnTo>
                <a:close/>
              </a:path>
              <a:path w="228600" h="533400">
                <a:moveTo>
                  <a:pt x="152399" y="0"/>
                </a:moveTo>
                <a:lnTo>
                  <a:pt x="76199" y="0"/>
                </a:lnTo>
                <a:lnTo>
                  <a:pt x="76199" y="342899"/>
                </a:lnTo>
                <a:lnTo>
                  <a:pt x="152399" y="342899"/>
                </a:lnTo>
                <a:lnTo>
                  <a:pt x="152399" y="0"/>
                </a:lnTo>
                <a:close/>
              </a:path>
              <a:path w="228600" h="533400">
                <a:moveTo>
                  <a:pt x="228599" y="304799"/>
                </a:moveTo>
                <a:lnTo>
                  <a:pt x="152399" y="304799"/>
                </a:lnTo>
                <a:lnTo>
                  <a:pt x="152399" y="342899"/>
                </a:lnTo>
                <a:lnTo>
                  <a:pt x="209549" y="342899"/>
                </a:lnTo>
                <a:lnTo>
                  <a:pt x="228599" y="3047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80515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0" spc="15" dirty="0">
                <a:latin typeface="Arial Unicode MS"/>
                <a:cs typeface="Arial Unicode MS"/>
              </a:rPr>
              <a:t>D</a:t>
            </a:r>
            <a:r>
              <a:rPr b="0" spc="-5" dirty="0">
                <a:latin typeface="Arial Unicode MS"/>
                <a:cs typeface="Arial Unicode MS"/>
              </a:rPr>
              <a:t>i</a:t>
            </a:r>
            <a:r>
              <a:rPr b="0" spc="10" dirty="0">
                <a:latin typeface="Arial Unicode MS"/>
                <a:cs typeface="Arial Unicode MS"/>
              </a:rPr>
              <a:t>ag</a:t>
            </a:r>
            <a:r>
              <a:rPr b="0" spc="-5" dirty="0">
                <a:latin typeface="Arial Unicode MS"/>
                <a:cs typeface="Arial Unicode MS"/>
              </a:rPr>
              <a:t>no</a:t>
            </a:r>
            <a:r>
              <a:rPr b="0" spc="5" dirty="0">
                <a:latin typeface="Arial Unicode MS"/>
                <a:cs typeface="Arial Unicode MS"/>
              </a:rPr>
              <a:t>s</a:t>
            </a:r>
            <a:r>
              <a:rPr b="0" spc="-5" dirty="0">
                <a:latin typeface="Arial Unicode MS"/>
                <a:cs typeface="Arial Unicode MS"/>
              </a:rPr>
              <a:t>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88073" y="1813019"/>
            <a:ext cx="4423410" cy="150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0225">
              <a:lnSpc>
                <a:spcPct val="100000"/>
              </a:lnSpc>
              <a:tabLst>
                <a:tab pos="4210050" algn="l"/>
              </a:tabLst>
            </a:pPr>
            <a:r>
              <a:rPr sz="3000" dirty="0">
                <a:latin typeface="Arial Unicode MS"/>
                <a:cs typeface="Arial Unicode MS"/>
              </a:rPr>
              <a:t>E</a:t>
            </a:r>
            <a:r>
              <a:rPr sz="3000" spc="5" dirty="0">
                <a:latin typeface="Arial Unicode MS"/>
                <a:cs typeface="Arial Unicode MS"/>
              </a:rPr>
              <a:t>l</a:t>
            </a:r>
            <a:r>
              <a:rPr sz="3000" spc="-5" dirty="0">
                <a:latin typeface="Arial Unicode MS"/>
                <a:cs typeface="Arial Unicode MS"/>
              </a:rPr>
              <a:t>evate</a:t>
            </a:r>
            <a:r>
              <a:rPr sz="3000" dirty="0">
                <a:latin typeface="Arial Unicode MS"/>
                <a:cs typeface="Arial Unicode MS"/>
              </a:rPr>
              <a:t>d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spc="-20" dirty="0">
                <a:latin typeface="Arial Unicode MS"/>
                <a:cs typeface="Arial Unicode MS"/>
              </a:rPr>
              <a:t>F</a:t>
            </a:r>
            <a:r>
              <a:rPr sz="3000" spc="-10" dirty="0">
                <a:latin typeface="Arial Unicode MS"/>
                <a:cs typeface="Arial Unicode MS"/>
              </a:rPr>
              <a:t>T</a:t>
            </a:r>
            <a:r>
              <a:rPr sz="3000" dirty="0">
                <a:latin typeface="Arial Unicode MS"/>
                <a:cs typeface="Arial Unicode MS"/>
              </a:rPr>
              <a:t>4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2100" dirty="0">
                <a:solidFill>
                  <a:srgbClr val="320065"/>
                </a:solidFill>
                <a:latin typeface="Wingdings"/>
                <a:cs typeface="Wingdings"/>
              </a:rPr>
              <a:t></a:t>
            </a:r>
            <a:endParaRPr sz="2100">
              <a:latin typeface="Wingdings"/>
              <a:cs typeface="Wingdings"/>
            </a:endParaRPr>
          </a:p>
          <a:p>
            <a:pPr marL="1166495">
              <a:lnSpc>
                <a:spcPct val="100000"/>
              </a:lnSpc>
              <a:spcBef>
                <a:spcPts val="720"/>
              </a:spcBef>
              <a:tabLst>
                <a:tab pos="4210050" algn="l"/>
              </a:tabLst>
            </a:pPr>
            <a:r>
              <a:rPr sz="3000" dirty="0">
                <a:latin typeface="Arial Unicode MS"/>
                <a:cs typeface="Arial Unicode MS"/>
              </a:rPr>
              <a:t>Suppres</a:t>
            </a:r>
            <a:r>
              <a:rPr sz="3000" spc="-15" dirty="0">
                <a:latin typeface="Arial Unicode MS"/>
                <a:cs typeface="Arial Unicode MS"/>
              </a:rPr>
              <a:t>s</a:t>
            </a:r>
            <a:r>
              <a:rPr sz="3000" spc="-5" dirty="0">
                <a:latin typeface="Arial Unicode MS"/>
                <a:cs typeface="Arial Unicode MS"/>
              </a:rPr>
              <a:t>e</a:t>
            </a:r>
            <a:r>
              <a:rPr sz="3000" dirty="0">
                <a:latin typeface="Arial Unicode MS"/>
                <a:cs typeface="Arial Unicode MS"/>
              </a:rPr>
              <a:t>d</a:t>
            </a:r>
            <a:r>
              <a:rPr sz="3000" spc="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 Unicode MS"/>
                <a:cs typeface="Arial Unicode MS"/>
              </a:rPr>
              <a:t>TSH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2100" dirty="0">
                <a:solidFill>
                  <a:srgbClr val="320065"/>
                </a:solidFill>
                <a:latin typeface="Wingdings"/>
                <a:cs typeface="Wingdings"/>
              </a:rPr>
              <a:t></a:t>
            </a:r>
            <a:endParaRPr sz="21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3000" dirty="0">
                <a:latin typeface="Arial Unicode MS"/>
                <a:cs typeface="Arial Unicode MS"/>
              </a:rPr>
              <a:t>Eye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 Unicode MS"/>
                <a:cs typeface="Arial Unicode MS"/>
              </a:rPr>
              <a:t>signs</a:t>
            </a:r>
            <a:endParaRPr sz="30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24200" y="3787383"/>
            <a:ext cx="703580" cy="556260"/>
          </a:xfrm>
          <a:custGeom>
            <a:avLst/>
            <a:gdLst/>
            <a:ahLst/>
            <a:cxnLst/>
            <a:rect l="l" t="t" r="r" b="b"/>
            <a:pathLst>
              <a:path w="703579" h="556260">
                <a:moveTo>
                  <a:pt x="82692" y="383042"/>
                </a:moveTo>
                <a:lnTo>
                  <a:pt x="0" y="556016"/>
                </a:lnTo>
                <a:lnTo>
                  <a:pt x="187970" y="518428"/>
                </a:lnTo>
                <a:lnTo>
                  <a:pt x="166536" y="490865"/>
                </a:lnTo>
                <a:lnTo>
                  <a:pt x="130301" y="490865"/>
                </a:lnTo>
                <a:lnTo>
                  <a:pt x="95249" y="445776"/>
                </a:lnTo>
                <a:lnTo>
                  <a:pt x="117820" y="428217"/>
                </a:lnTo>
                <a:lnTo>
                  <a:pt x="82692" y="383042"/>
                </a:lnTo>
                <a:close/>
              </a:path>
              <a:path w="703579" h="556260">
                <a:moveTo>
                  <a:pt x="117820" y="428217"/>
                </a:moveTo>
                <a:lnTo>
                  <a:pt x="95249" y="445776"/>
                </a:lnTo>
                <a:lnTo>
                  <a:pt x="130301" y="490865"/>
                </a:lnTo>
                <a:lnTo>
                  <a:pt x="152881" y="473304"/>
                </a:lnTo>
                <a:lnTo>
                  <a:pt x="117820" y="428217"/>
                </a:lnTo>
                <a:close/>
              </a:path>
              <a:path w="703579" h="556260">
                <a:moveTo>
                  <a:pt x="152881" y="473304"/>
                </a:moveTo>
                <a:lnTo>
                  <a:pt x="130301" y="490865"/>
                </a:lnTo>
                <a:lnTo>
                  <a:pt x="166536" y="490865"/>
                </a:lnTo>
                <a:lnTo>
                  <a:pt x="152881" y="473304"/>
                </a:lnTo>
                <a:close/>
              </a:path>
              <a:path w="703579" h="556260">
                <a:moveTo>
                  <a:pt x="668273" y="0"/>
                </a:moveTo>
                <a:lnTo>
                  <a:pt x="117820" y="428217"/>
                </a:lnTo>
                <a:lnTo>
                  <a:pt x="152881" y="473304"/>
                </a:lnTo>
                <a:lnTo>
                  <a:pt x="703325" y="45226"/>
                </a:lnTo>
                <a:lnTo>
                  <a:pt x="6682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76993" y="3788542"/>
            <a:ext cx="628650" cy="554990"/>
          </a:xfrm>
          <a:custGeom>
            <a:avLst/>
            <a:gdLst/>
            <a:ahLst/>
            <a:cxnLst/>
            <a:rect l="l" t="t" r="r" b="b"/>
            <a:pathLst>
              <a:path w="628650" h="554989">
                <a:moveTo>
                  <a:pt x="480593" y="463455"/>
                </a:moveTo>
                <a:lnTo>
                  <a:pt x="442996" y="506470"/>
                </a:lnTo>
                <a:lnTo>
                  <a:pt x="628406" y="554857"/>
                </a:lnTo>
                <a:lnTo>
                  <a:pt x="598667" y="482217"/>
                </a:lnTo>
                <a:lnTo>
                  <a:pt x="502036" y="482217"/>
                </a:lnTo>
                <a:lnTo>
                  <a:pt x="480593" y="463455"/>
                </a:lnTo>
                <a:close/>
              </a:path>
              <a:path w="628650" h="554989">
                <a:moveTo>
                  <a:pt x="518157" y="420478"/>
                </a:moveTo>
                <a:lnTo>
                  <a:pt x="480593" y="463455"/>
                </a:lnTo>
                <a:lnTo>
                  <a:pt x="502036" y="482217"/>
                </a:lnTo>
                <a:lnTo>
                  <a:pt x="539648" y="439283"/>
                </a:lnTo>
                <a:lnTo>
                  <a:pt x="518157" y="420478"/>
                </a:lnTo>
                <a:close/>
              </a:path>
              <a:path w="628650" h="554989">
                <a:moveTo>
                  <a:pt x="555772" y="377442"/>
                </a:moveTo>
                <a:lnTo>
                  <a:pt x="518157" y="420478"/>
                </a:lnTo>
                <a:lnTo>
                  <a:pt x="539648" y="439283"/>
                </a:lnTo>
                <a:lnTo>
                  <a:pt x="502036" y="482217"/>
                </a:lnTo>
                <a:lnTo>
                  <a:pt x="598667" y="482217"/>
                </a:lnTo>
                <a:lnTo>
                  <a:pt x="555772" y="377442"/>
                </a:lnTo>
                <a:close/>
              </a:path>
              <a:path w="628650" h="554989">
                <a:moveTo>
                  <a:pt x="37612" y="0"/>
                </a:moveTo>
                <a:lnTo>
                  <a:pt x="0" y="42924"/>
                </a:lnTo>
                <a:lnTo>
                  <a:pt x="480593" y="463455"/>
                </a:lnTo>
                <a:lnTo>
                  <a:pt x="518157" y="420478"/>
                </a:lnTo>
                <a:lnTo>
                  <a:pt x="376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41323" y="4441700"/>
            <a:ext cx="1831339" cy="1652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 algn="ctr">
              <a:lnSpc>
                <a:spcPct val="100000"/>
              </a:lnSpc>
            </a:pPr>
            <a:r>
              <a:rPr sz="3200" dirty="0">
                <a:latin typeface="Arial Unicode MS"/>
                <a:cs typeface="Arial Unicode MS"/>
              </a:rPr>
              <a:t>+</a:t>
            </a:r>
            <a:endParaRPr sz="3200">
              <a:latin typeface="Arial Unicode MS"/>
              <a:cs typeface="Arial Unicode MS"/>
            </a:endParaRPr>
          </a:p>
          <a:p>
            <a:pPr marL="12065" marR="5080" algn="ctr">
              <a:lnSpc>
                <a:spcPct val="100000"/>
              </a:lnSpc>
              <a:spcBef>
                <a:spcPts val="1920"/>
              </a:spcBef>
            </a:pPr>
            <a:r>
              <a:rPr sz="3200" spc="-5" dirty="0">
                <a:latin typeface="Arial Unicode MS"/>
                <a:cs typeface="Arial Unicode MS"/>
              </a:rPr>
              <a:t>N</a:t>
            </a:r>
            <a:r>
              <a:rPr sz="3200" dirty="0">
                <a:latin typeface="Arial Unicode MS"/>
                <a:cs typeface="Arial Unicode MS"/>
              </a:rPr>
              <a:t>o</a:t>
            </a:r>
            <a:r>
              <a:rPr sz="3200" spc="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Arial Unicode MS"/>
                <a:cs typeface="Arial Unicode MS"/>
              </a:rPr>
              <a:t>f</a:t>
            </a:r>
            <a:r>
              <a:rPr sz="3200" spc="-15" dirty="0">
                <a:latin typeface="Arial Unicode MS"/>
                <a:cs typeface="Arial Unicode MS"/>
              </a:rPr>
              <a:t>u</a:t>
            </a:r>
            <a:r>
              <a:rPr sz="3200" dirty="0">
                <a:latin typeface="Arial Unicode MS"/>
                <a:cs typeface="Arial Unicode MS"/>
              </a:rPr>
              <a:t>rth</a:t>
            </a:r>
            <a:r>
              <a:rPr sz="3200" spc="-15" dirty="0">
                <a:latin typeface="Arial Unicode MS"/>
                <a:cs typeface="Arial Unicode MS"/>
              </a:rPr>
              <a:t>e</a:t>
            </a:r>
            <a:r>
              <a:rPr sz="3200" dirty="0">
                <a:latin typeface="Arial Unicode MS"/>
                <a:cs typeface="Arial Unicode MS"/>
              </a:rPr>
              <a:t>r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Arial Unicode MS"/>
                <a:cs typeface="Arial Unicode MS"/>
              </a:rPr>
              <a:t>test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5432" y="4304015"/>
            <a:ext cx="2351405" cy="1332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8975">
              <a:lnSpc>
                <a:spcPct val="100000"/>
              </a:lnSpc>
            </a:pPr>
            <a:r>
              <a:rPr sz="4400" b="1" spc="2870" dirty="0">
                <a:latin typeface="Symbol"/>
                <a:cs typeface="Symbol"/>
              </a:rPr>
              <a:t></a:t>
            </a:r>
            <a:endParaRPr sz="44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945"/>
              </a:spcBef>
            </a:pPr>
            <a:r>
              <a:rPr sz="3200" dirty="0">
                <a:latin typeface="Arial Unicode MS"/>
                <a:cs typeface="Arial Unicode MS"/>
              </a:rPr>
              <a:t>Thyroid</a:t>
            </a:r>
            <a:r>
              <a:rPr sz="3200" spc="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Arial Unicode MS"/>
                <a:cs typeface="Arial Unicode MS"/>
              </a:rPr>
              <a:t>s</a:t>
            </a:r>
            <a:r>
              <a:rPr sz="3200" spc="5" dirty="0">
                <a:latin typeface="Arial Unicode MS"/>
                <a:cs typeface="Arial Unicode MS"/>
              </a:rPr>
              <a:t>c</a:t>
            </a:r>
            <a:r>
              <a:rPr sz="3200" spc="-5" dirty="0">
                <a:latin typeface="Arial Unicode MS"/>
                <a:cs typeface="Arial Unicode MS"/>
              </a:rPr>
              <a:t>an</a:t>
            </a:r>
            <a:endParaRPr sz="32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81907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00"/>
                </a:solidFill>
              </a:rPr>
              <a:t>Ra</a:t>
            </a:r>
            <a:r>
              <a:rPr spc="15" dirty="0">
                <a:solidFill>
                  <a:srgbClr val="000000"/>
                </a:solidFill>
              </a:rPr>
              <a:t>d</a:t>
            </a:r>
            <a:r>
              <a:rPr spc="-20" dirty="0">
                <a:solidFill>
                  <a:srgbClr val="000000"/>
                </a:solidFill>
              </a:rPr>
              <a:t>ioio</a:t>
            </a:r>
            <a:r>
              <a:rPr spc="-15" dirty="0">
                <a:solidFill>
                  <a:srgbClr val="000000"/>
                </a:solidFill>
              </a:rPr>
              <a:t>d</a:t>
            </a:r>
            <a:r>
              <a:rPr spc="-20" dirty="0">
                <a:solidFill>
                  <a:srgbClr val="000000"/>
                </a:solidFill>
              </a:rPr>
              <a:t>ine</a:t>
            </a:r>
            <a:r>
              <a:rPr spc="1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25" dirty="0">
                <a:solidFill>
                  <a:srgbClr val="000000"/>
                </a:solidFill>
              </a:rPr>
              <a:t>u</a:t>
            </a:r>
            <a:r>
              <a:rPr spc="-15" dirty="0">
                <a:solidFill>
                  <a:srgbClr val="000000"/>
                </a:solidFill>
              </a:rPr>
              <a:t>p</a:t>
            </a:r>
            <a:r>
              <a:rPr dirty="0">
                <a:solidFill>
                  <a:srgbClr val="000000"/>
                </a:solidFill>
              </a:rPr>
              <a:t>take</a:t>
            </a:r>
            <a:r>
              <a:rPr spc="1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</a:rPr>
              <a:t>scan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63688"/>
            <a:ext cx="5430520" cy="3461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9047"/>
              <a:buFont typeface="Wingdings"/>
              <a:buChar char=""/>
              <a:tabLst>
                <a:tab pos="356235" algn="l"/>
              </a:tabLst>
            </a:pPr>
            <a:r>
              <a:rPr sz="2100" u="heavy" dirty="0">
                <a:latin typeface="Arial"/>
                <a:cs typeface="Arial"/>
              </a:rPr>
              <a:t>Elev</a:t>
            </a:r>
            <a:r>
              <a:rPr sz="2100" u="heavy" spc="-10" dirty="0">
                <a:latin typeface="Arial"/>
                <a:cs typeface="Arial"/>
              </a:rPr>
              <a:t>a</a:t>
            </a:r>
            <a:r>
              <a:rPr sz="2100" u="heavy" dirty="0">
                <a:latin typeface="Arial"/>
                <a:cs typeface="Arial"/>
              </a:rPr>
              <a:t>ted</a:t>
            </a:r>
            <a:r>
              <a:rPr sz="2100" u="heavy" spc="-25" dirty="0">
                <a:latin typeface="Arial"/>
                <a:cs typeface="Arial"/>
              </a:rPr>
              <a:t> </a:t>
            </a:r>
            <a:r>
              <a:rPr sz="2100" u="heavy" spc="-5" dirty="0">
                <a:latin typeface="Arial"/>
                <a:cs typeface="Arial"/>
              </a:rPr>
              <a:t>u</a:t>
            </a:r>
            <a:r>
              <a:rPr sz="2100" u="heavy" spc="-10" dirty="0">
                <a:latin typeface="Arial"/>
                <a:cs typeface="Arial"/>
              </a:rPr>
              <a:t>ptak</a:t>
            </a:r>
            <a:r>
              <a:rPr sz="2100" u="heavy" spc="-15" dirty="0">
                <a:latin typeface="Arial"/>
                <a:cs typeface="Arial"/>
              </a:rPr>
              <a:t>e:</a:t>
            </a: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4"/>
              </a:spcBef>
              <a:buClr>
                <a:srgbClr val="320065"/>
              </a:buClr>
              <a:buSzPct val="69047"/>
              <a:buFont typeface="Arial"/>
              <a:buChar char="-"/>
              <a:tabLst>
                <a:tab pos="356235" algn="l"/>
              </a:tabLst>
            </a:pPr>
            <a:r>
              <a:rPr sz="2100" dirty="0">
                <a:latin typeface="Arial"/>
                <a:cs typeface="Arial"/>
              </a:rPr>
              <a:t>Gr</a:t>
            </a:r>
            <a:r>
              <a:rPr sz="2100" spc="-10" dirty="0">
                <a:latin typeface="Arial"/>
                <a:cs typeface="Arial"/>
              </a:rPr>
              <a:t>a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15" dirty="0">
                <a:latin typeface="Arial"/>
                <a:cs typeface="Arial"/>
              </a:rPr>
              <a:t>e</a:t>
            </a:r>
            <a:r>
              <a:rPr sz="2100" dirty="0">
                <a:latin typeface="Arial"/>
                <a:cs typeface="Arial"/>
              </a:rPr>
              <a:t>s’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di</a:t>
            </a:r>
            <a:r>
              <a:rPr sz="2100" spc="5" dirty="0">
                <a:latin typeface="Arial"/>
                <a:cs typeface="Arial"/>
              </a:rPr>
              <a:t>s</a:t>
            </a:r>
            <a:r>
              <a:rPr sz="2100" dirty="0">
                <a:latin typeface="Arial"/>
                <a:cs typeface="Arial"/>
              </a:rPr>
              <a:t>e</a:t>
            </a:r>
            <a:r>
              <a:rPr sz="2100" spc="-10" dirty="0">
                <a:latin typeface="Arial"/>
                <a:cs typeface="Arial"/>
              </a:rPr>
              <a:t>a</a:t>
            </a:r>
            <a:r>
              <a:rPr sz="2100" dirty="0">
                <a:latin typeface="Arial"/>
                <a:cs typeface="Arial"/>
              </a:rPr>
              <a:t>se</a:t>
            </a: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0"/>
              </a:spcBef>
              <a:buClr>
                <a:srgbClr val="320065"/>
              </a:buClr>
              <a:buSzPct val="69047"/>
              <a:buFont typeface="Arial"/>
              <a:buChar char="-"/>
              <a:tabLst>
                <a:tab pos="356235" algn="l"/>
              </a:tabLst>
            </a:pPr>
            <a:r>
              <a:rPr sz="2100" dirty="0">
                <a:latin typeface="Arial"/>
                <a:cs typeface="Arial"/>
              </a:rPr>
              <a:t>TMN</a:t>
            </a: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0"/>
              </a:spcBef>
              <a:buClr>
                <a:srgbClr val="320065"/>
              </a:buClr>
              <a:buSzPct val="69047"/>
              <a:buFont typeface="Wingdings"/>
              <a:buChar char=""/>
              <a:tabLst>
                <a:tab pos="356235" algn="l"/>
              </a:tabLst>
            </a:pPr>
            <a:r>
              <a:rPr sz="2100" u="heavy" spc="-5" dirty="0">
                <a:latin typeface="Arial"/>
                <a:cs typeface="Arial"/>
              </a:rPr>
              <a:t>L</a:t>
            </a:r>
            <a:r>
              <a:rPr sz="2100" u="heavy" spc="-10" dirty="0">
                <a:latin typeface="Arial"/>
                <a:cs typeface="Arial"/>
              </a:rPr>
              <a:t>o</a:t>
            </a:r>
            <a:r>
              <a:rPr sz="2100" u="heavy" dirty="0">
                <a:latin typeface="Arial"/>
                <a:cs typeface="Arial"/>
              </a:rPr>
              <a:t>w</a:t>
            </a:r>
            <a:r>
              <a:rPr sz="2100" u="heavy" spc="-10" dirty="0">
                <a:latin typeface="Arial"/>
                <a:cs typeface="Arial"/>
              </a:rPr>
              <a:t> </a:t>
            </a:r>
            <a:r>
              <a:rPr sz="2100" u="heavy" spc="-5" dirty="0">
                <a:latin typeface="Arial"/>
                <a:cs typeface="Arial"/>
              </a:rPr>
              <a:t>u</a:t>
            </a:r>
            <a:r>
              <a:rPr sz="2100" u="heavy" spc="-10" dirty="0">
                <a:latin typeface="Arial"/>
                <a:cs typeface="Arial"/>
              </a:rPr>
              <a:t>ptak</a:t>
            </a:r>
            <a:r>
              <a:rPr sz="2100" u="heavy" spc="-15" dirty="0">
                <a:latin typeface="Arial"/>
                <a:cs typeface="Arial"/>
              </a:rPr>
              <a:t>e:</a:t>
            </a: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0"/>
              </a:spcBef>
              <a:buClr>
                <a:srgbClr val="320065"/>
              </a:buClr>
              <a:buSzPct val="69047"/>
              <a:buFont typeface="Arial"/>
              <a:buChar char="-"/>
              <a:tabLst>
                <a:tab pos="356235" algn="l"/>
              </a:tabLst>
            </a:pPr>
            <a:r>
              <a:rPr sz="2100" dirty="0">
                <a:latin typeface="Arial"/>
                <a:cs typeface="Arial"/>
              </a:rPr>
              <a:t>Spo</a:t>
            </a:r>
            <a:r>
              <a:rPr sz="2100" spc="-10" dirty="0">
                <a:latin typeface="Arial"/>
                <a:cs typeface="Arial"/>
              </a:rPr>
              <a:t>n</a:t>
            </a:r>
            <a:r>
              <a:rPr sz="2100" dirty="0">
                <a:latin typeface="Arial"/>
                <a:cs typeface="Arial"/>
              </a:rPr>
              <a:t>tan</a:t>
            </a:r>
            <a:r>
              <a:rPr sz="2100" spc="-10" dirty="0">
                <a:latin typeface="Arial"/>
                <a:cs typeface="Arial"/>
              </a:rPr>
              <a:t>e</a:t>
            </a:r>
            <a:r>
              <a:rPr sz="2100" spc="-5" dirty="0">
                <a:latin typeface="Arial"/>
                <a:cs typeface="Arial"/>
              </a:rPr>
              <a:t>o</a:t>
            </a:r>
            <a:r>
              <a:rPr sz="2100" spc="-10" dirty="0">
                <a:latin typeface="Arial"/>
                <a:cs typeface="Arial"/>
              </a:rPr>
              <a:t>u</a:t>
            </a:r>
            <a:r>
              <a:rPr sz="2100" dirty="0">
                <a:latin typeface="Arial"/>
                <a:cs typeface="Arial"/>
              </a:rPr>
              <a:t>s</a:t>
            </a:r>
            <a:r>
              <a:rPr sz="2100" spc="4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Arial"/>
                <a:cs typeface="Arial"/>
              </a:rPr>
              <a:t>r</a:t>
            </a:r>
            <a:r>
              <a:rPr sz="2100" spc="-10" dirty="0">
                <a:latin typeface="Arial"/>
                <a:cs typeface="Arial"/>
              </a:rPr>
              <a:t>e</a:t>
            </a:r>
            <a:r>
              <a:rPr sz="2100" dirty="0">
                <a:latin typeface="Arial"/>
                <a:cs typeface="Arial"/>
              </a:rPr>
              <a:t>solving</a:t>
            </a:r>
            <a:r>
              <a:rPr sz="2100" spc="4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h</a:t>
            </a:r>
            <a:r>
              <a:rPr sz="2100" spc="-15" dirty="0">
                <a:latin typeface="Arial"/>
                <a:cs typeface="Arial"/>
              </a:rPr>
              <a:t>y</a:t>
            </a:r>
            <a:r>
              <a:rPr sz="2100" spc="-5" dirty="0">
                <a:latin typeface="Arial"/>
                <a:cs typeface="Arial"/>
              </a:rPr>
              <a:t>p</a:t>
            </a:r>
            <a:r>
              <a:rPr sz="2100" spc="-10" dirty="0">
                <a:latin typeface="Arial"/>
                <a:cs typeface="Arial"/>
              </a:rPr>
              <a:t>erth</a:t>
            </a:r>
            <a:r>
              <a:rPr sz="2100" spc="-25" dirty="0">
                <a:latin typeface="Arial"/>
                <a:cs typeface="Arial"/>
              </a:rPr>
              <a:t>y</a:t>
            </a:r>
            <a:r>
              <a:rPr sz="2100" dirty="0">
                <a:latin typeface="Arial"/>
                <a:cs typeface="Arial"/>
              </a:rPr>
              <a:t>r</a:t>
            </a:r>
            <a:r>
              <a:rPr sz="2100" spc="-10" dirty="0">
                <a:latin typeface="Arial"/>
                <a:cs typeface="Arial"/>
              </a:rPr>
              <a:t>o</a:t>
            </a:r>
            <a:r>
              <a:rPr sz="2100" spc="-5" dirty="0">
                <a:latin typeface="Arial"/>
                <a:cs typeface="Arial"/>
              </a:rPr>
              <a:t>idism</a:t>
            </a: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4"/>
              </a:spcBef>
              <a:buClr>
                <a:srgbClr val="320065"/>
              </a:buClr>
              <a:buSzPct val="69047"/>
              <a:buFont typeface="Arial"/>
              <a:buChar char="-"/>
              <a:tabLst>
                <a:tab pos="356235" algn="l"/>
              </a:tabLst>
            </a:pPr>
            <a:r>
              <a:rPr sz="2100" dirty="0">
                <a:latin typeface="Arial"/>
                <a:cs typeface="Arial"/>
              </a:rPr>
              <a:t>Su</a:t>
            </a:r>
            <a:r>
              <a:rPr sz="2100" spc="-10" dirty="0">
                <a:latin typeface="Arial"/>
                <a:cs typeface="Arial"/>
              </a:rPr>
              <a:t>b</a:t>
            </a:r>
            <a:r>
              <a:rPr sz="2100" spc="-5" dirty="0">
                <a:latin typeface="Arial"/>
                <a:cs typeface="Arial"/>
              </a:rPr>
              <a:t>acut</a:t>
            </a:r>
            <a:r>
              <a:rPr sz="2100" dirty="0">
                <a:latin typeface="Arial"/>
                <a:cs typeface="Arial"/>
              </a:rPr>
              <a:t>e</a:t>
            </a:r>
            <a:r>
              <a:rPr sz="2100" spc="3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Arial"/>
                <a:cs typeface="Arial"/>
              </a:rPr>
              <a:t>th</a:t>
            </a:r>
            <a:r>
              <a:rPr sz="2100" spc="-10" dirty="0">
                <a:latin typeface="Arial"/>
                <a:cs typeface="Arial"/>
              </a:rPr>
              <a:t>y</a:t>
            </a:r>
            <a:r>
              <a:rPr sz="2100" dirty="0">
                <a:latin typeface="Arial"/>
                <a:cs typeface="Arial"/>
              </a:rPr>
              <a:t>r</a:t>
            </a:r>
            <a:r>
              <a:rPr sz="2100" spc="-10" dirty="0">
                <a:latin typeface="Arial"/>
                <a:cs typeface="Arial"/>
              </a:rPr>
              <a:t>o</a:t>
            </a:r>
            <a:r>
              <a:rPr sz="2100" spc="-5" dirty="0">
                <a:latin typeface="Arial"/>
                <a:cs typeface="Arial"/>
              </a:rPr>
              <a:t>iditis</a:t>
            </a: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0"/>
              </a:spcBef>
              <a:buClr>
                <a:srgbClr val="320065"/>
              </a:buClr>
              <a:buSzPct val="69047"/>
              <a:buFont typeface="Arial"/>
              <a:buChar char="-"/>
              <a:tabLst>
                <a:tab pos="356235" algn="l"/>
              </a:tabLst>
            </a:pPr>
            <a:r>
              <a:rPr sz="2100" dirty="0">
                <a:latin typeface="Arial"/>
                <a:cs typeface="Arial"/>
              </a:rPr>
              <a:t>Th</a:t>
            </a:r>
            <a:r>
              <a:rPr sz="2100" spc="-10" dirty="0">
                <a:latin typeface="Arial"/>
                <a:cs typeface="Arial"/>
              </a:rPr>
              <a:t>y</a:t>
            </a:r>
            <a:r>
              <a:rPr sz="2100" dirty="0">
                <a:latin typeface="Arial"/>
                <a:cs typeface="Arial"/>
              </a:rPr>
              <a:t>r</a:t>
            </a:r>
            <a:r>
              <a:rPr sz="2100" spc="-10" dirty="0">
                <a:latin typeface="Arial"/>
                <a:cs typeface="Arial"/>
              </a:rPr>
              <a:t>o</a:t>
            </a:r>
            <a:r>
              <a:rPr sz="2100" dirty="0">
                <a:latin typeface="Arial"/>
                <a:cs typeface="Arial"/>
              </a:rPr>
              <a:t>toxic p</a:t>
            </a:r>
            <a:r>
              <a:rPr sz="2100" spc="-10" dirty="0">
                <a:latin typeface="Arial"/>
                <a:cs typeface="Arial"/>
              </a:rPr>
              <a:t>h</a:t>
            </a:r>
            <a:r>
              <a:rPr sz="2100" dirty="0">
                <a:latin typeface="Arial"/>
                <a:cs typeface="Arial"/>
              </a:rPr>
              <a:t>ase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of Hashimoto’s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thy</a:t>
            </a:r>
            <a:r>
              <a:rPr sz="2100" spc="-10" dirty="0">
                <a:latin typeface="Arial"/>
                <a:cs typeface="Arial"/>
              </a:rPr>
              <a:t>r</a:t>
            </a:r>
            <a:r>
              <a:rPr sz="2100" dirty="0">
                <a:latin typeface="Arial"/>
                <a:cs typeface="Arial"/>
              </a:rPr>
              <a:t>oiditis</a:t>
            </a: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0"/>
              </a:spcBef>
              <a:buClr>
                <a:srgbClr val="320065"/>
              </a:buClr>
              <a:buSzPct val="69047"/>
              <a:buFont typeface="Arial"/>
              <a:buChar char="-"/>
              <a:tabLst>
                <a:tab pos="356235" algn="l"/>
              </a:tabLst>
            </a:pPr>
            <a:r>
              <a:rPr sz="2100" dirty="0">
                <a:latin typeface="Arial"/>
                <a:cs typeface="Arial"/>
              </a:rPr>
              <a:t>Iodine</a:t>
            </a:r>
            <a:r>
              <a:rPr sz="2100" spc="3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loa</a:t>
            </a:r>
            <a:r>
              <a:rPr sz="2100" spc="-10" dirty="0">
                <a:latin typeface="Arial"/>
                <a:cs typeface="Arial"/>
              </a:rPr>
              <a:t>d</a:t>
            </a:r>
            <a:r>
              <a:rPr sz="2100" spc="-5" dirty="0">
                <a:latin typeface="Arial"/>
                <a:cs typeface="Arial"/>
              </a:rPr>
              <a:t>e</a:t>
            </a:r>
            <a:r>
              <a:rPr sz="2100" dirty="0">
                <a:latin typeface="Arial"/>
                <a:cs typeface="Arial"/>
              </a:rPr>
              <a:t>d</a:t>
            </a:r>
            <a:r>
              <a:rPr sz="2100" spc="4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p</a:t>
            </a:r>
            <a:r>
              <a:rPr sz="2100" spc="-10" dirty="0">
                <a:latin typeface="Arial"/>
                <a:cs typeface="Arial"/>
              </a:rPr>
              <a:t>a</a:t>
            </a:r>
            <a:r>
              <a:rPr sz="2100" dirty="0">
                <a:latin typeface="Arial"/>
                <a:cs typeface="Arial"/>
              </a:rPr>
              <a:t>tients</a:t>
            </a: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4"/>
              </a:spcBef>
              <a:buClr>
                <a:srgbClr val="320065"/>
              </a:buClr>
              <a:buSzPct val="69047"/>
              <a:buFont typeface="Arial"/>
              <a:buChar char="-"/>
              <a:tabLst>
                <a:tab pos="356235" algn="l"/>
              </a:tabLst>
            </a:pPr>
            <a:r>
              <a:rPr sz="2100" dirty="0">
                <a:latin typeface="Arial"/>
                <a:cs typeface="Arial"/>
              </a:rPr>
              <a:t>Patients</a:t>
            </a:r>
            <a:r>
              <a:rPr sz="2100" spc="4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o</a:t>
            </a:r>
            <a:r>
              <a:rPr sz="2100" dirty="0">
                <a:latin typeface="Arial"/>
                <a:cs typeface="Arial"/>
              </a:rPr>
              <a:t>n</a:t>
            </a:r>
            <a:r>
              <a:rPr sz="2100" spc="50" dirty="0">
                <a:latin typeface="Times New Roman"/>
                <a:cs typeface="Times New Roman"/>
              </a:rPr>
              <a:t> </a:t>
            </a:r>
            <a:r>
              <a:rPr sz="2100" spc="-20" dirty="0">
                <a:latin typeface="Arial"/>
                <a:cs typeface="Arial"/>
              </a:rPr>
              <a:t>L</a:t>
            </a:r>
            <a:r>
              <a:rPr sz="2100" spc="-15" dirty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4</a:t>
            </a:r>
            <a:r>
              <a:rPr sz="2100" spc="6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Arial"/>
                <a:cs typeface="Arial"/>
              </a:rPr>
              <a:t>the</a:t>
            </a:r>
            <a:r>
              <a:rPr sz="2100" spc="-10" dirty="0">
                <a:latin typeface="Arial"/>
                <a:cs typeface="Arial"/>
              </a:rPr>
              <a:t>r</a:t>
            </a:r>
            <a:r>
              <a:rPr sz="2100" spc="-5" dirty="0">
                <a:latin typeface="Arial"/>
                <a:cs typeface="Arial"/>
              </a:rPr>
              <a:t>a</a:t>
            </a:r>
            <a:r>
              <a:rPr sz="2100" spc="-10" dirty="0">
                <a:latin typeface="Arial"/>
                <a:cs typeface="Arial"/>
              </a:rPr>
              <a:t>p</a:t>
            </a:r>
            <a:r>
              <a:rPr sz="2100" dirty="0">
                <a:latin typeface="Arial"/>
                <a:cs typeface="Arial"/>
              </a:rPr>
              <a:t>y</a:t>
            </a: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0"/>
              </a:spcBef>
              <a:buClr>
                <a:srgbClr val="320065"/>
              </a:buClr>
              <a:buSzPct val="69047"/>
              <a:buFont typeface="Arial"/>
              <a:buChar char="-"/>
              <a:tabLst>
                <a:tab pos="356235" algn="l"/>
              </a:tabLst>
            </a:pPr>
            <a:r>
              <a:rPr sz="2100" spc="-15" dirty="0">
                <a:latin typeface="Arial"/>
                <a:cs typeface="Arial"/>
              </a:rPr>
              <a:t>S</a:t>
            </a:r>
            <a:r>
              <a:rPr sz="2100" spc="-5" dirty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r</a:t>
            </a:r>
            <a:r>
              <a:rPr sz="2100" spc="-10" dirty="0">
                <a:latin typeface="Arial"/>
                <a:cs typeface="Arial"/>
              </a:rPr>
              <a:t>u</a:t>
            </a:r>
            <a:r>
              <a:rPr sz="2100" dirty="0">
                <a:latin typeface="Arial"/>
                <a:cs typeface="Arial"/>
              </a:rPr>
              <a:t>ma</a:t>
            </a:r>
            <a:r>
              <a:rPr sz="2100" spc="5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Arial"/>
                <a:cs typeface="Arial"/>
              </a:rPr>
              <a:t>o</a:t>
            </a:r>
            <a:r>
              <a:rPr sz="2100" spc="-15" dirty="0">
                <a:latin typeface="Arial"/>
                <a:cs typeface="Arial"/>
              </a:rPr>
              <a:t>v</a:t>
            </a:r>
            <a:r>
              <a:rPr sz="2100" spc="-5" dirty="0">
                <a:latin typeface="Arial"/>
                <a:cs typeface="Arial"/>
              </a:rPr>
              <a:t>a</a:t>
            </a:r>
            <a:r>
              <a:rPr sz="2100" spc="-10" dirty="0">
                <a:latin typeface="Arial"/>
                <a:cs typeface="Arial"/>
              </a:rPr>
              <a:t>r</a:t>
            </a:r>
            <a:r>
              <a:rPr sz="2100" spc="-5" dirty="0">
                <a:latin typeface="Arial"/>
                <a:cs typeface="Arial"/>
              </a:rPr>
              <a:t>ii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4607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20" dirty="0"/>
              <a:t>Patien</a:t>
            </a:r>
            <a:r>
              <a:rPr dirty="0"/>
              <a:t>ts</a:t>
            </a:r>
            <a:r>
              <a:rPr spc="120" dirty="0">
                <a:latin typeface="Times New Roman"/>
                <a:cs typeface="Times New Roman"/>
              </a:rPr>
              <a:t> </a:t>
            </a:r>
            <a:r>
              <a:rPr spc="-20" dirty="0"/>
              <a:t>with</a:t>
            </a:r>
            <a:r>
              <a:rPr spc="125" dirty="0">
                <a:latin typeface="Times New Roman"/>
                <a:cs typeface="Times New Roman"/>
              </a:rPr>
              <a:t> </a:t>
            </a:r>
            <a:r>
              <a:rPr spc="-20" dirty="0"/>
              <a:t>thyroid</a:t>
            </a:r>
            <a:r>
              <a:rPr spc="135" dirty="0">
                <a:latin typeface="Times New Roman"/>
                <a:cs typeface="Times New Roman"/>
              </a:rPr>
              <a:t> </a:t>
            </a:r>
            <a:r>
              <a:rPr dirty="0"/>
              <a:t>dise</a:t>
            </a:r>
            <a:r>
              <a:rPr spc="5" dirty="0"/>
              <a:t>a</a:t>
            </a:r>
            <a:r>
              <a:rPr spc="-5" dirty="0"/>
              <a:t>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19009"/>
            <a:ext cx="7943215" cy="3514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9230"/>
              <a:buFont typeface="Wingdings"/>
              <a:buChar char=""/>
              <a:tabLst>
                <a:tab pos="356235" algn="l"/>
              </a:tabLst>
            </a:pPr>
            <a:r>
              <a:rPr sz="2600" dirty="0">
                <a:latin typeface="Arial"/>
                <a:cs typeface="Arial"/>
              </a:rPr>
              <a:t>T</a:t>
            </a:r>
            <a:r>
              <a:rPr sz="2600" spc="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yroid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large</a:t>
            </a:r>
            <a:r>
              <a:rPr sz="2600" spc="5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nt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(goiter):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diffus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r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nod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spc="-5" dirty="0">
                <a:latin typeface="Arial"/>
                <a:cs typeface="Arial"/>
              </a:rPr>
              <a:t>lar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Clr>
                <a:srgbClr val="320065"/>
              </a:buClr>
              <a:buSzPct val="69230"/>
              <a:buFont typeface="Wingdings"/>
              <a:buChar char=""/>
              <a:tabLst>
                <a:tab pos="356235" algn="l"/>
              </a:tabLst>
            </a:pPr>
            <a:r>
              <a:rPr sz="2600" dirty="0">
                <a:latin typeface="Arial"/>
                <a:cs typeface="Arial"/>
              </a:rPr>
              <a:t>Sym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toms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hyp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thyroidism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Clr>
                <a:srgbClr val="320065"/>
              </a:buClr>
              <a:buSzPct val="69230"/>
              <a:buFont typeface="Wingdings"/>
              <a:buChar char=""/>
              <a:tabLst>
                <a:tab pos="356235" algn="l"/>
              </a:tabLst>
            </a:pP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dirty="0">
                <a:latin typeface="Arial"/>
                <a:cs typeface="Arial"/>
              </a:rPr>
              <a:t>mpto</a:t>
            </a:r>
            <a:r>
              <a:rPr sz="2600" spc="5" dirty="0">
                <a:latin typeface="Arial"/>
                <a:cs typeface="Arial"/>
              </a:rPr>
              <a:t>m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h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erthyroidi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m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Clr>
                <a:srgbClr val="320065"/>
              </a:buClr>
              <a:buSzPct val="69230"/>
              <a:buFont typeface="Wingdings"/>
              <a:buChar char=""/>
              <a:tabLst>
                <a:tab pos="356235" algn="l"/>
              </a:tabLst>
            </a:pPr>
            <a:r>
              <a:rPr sz="2600" spc="-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omplic</a:t>
            </a:r>
            <a:r>
              <a:rPr sz="2600" spc="-5" dirty="0">
                <a:latin typeface="Arial"/>
                <a:cs typeface="Arial"/>
              </a:rPr>
              <a:t>ation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if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form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hy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erthyr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idis</a:t>
            </a:r>
            <a:r>
              <a:rPr sz="2600" spc="25" dirty="0">
                <a:latin typeface="Arial"/>
                <a:cs typeface="Arial"/>
              </a:rPr>
              <a:t>m</a:t>
            </a:r>
            <a:r>
              <a:rPr sz="2600" dirty="0">
                <a:latin typeface="Arial"/>
                <a:cs typeface="Arial"/>
              </a:rPr>
              <a:t>-</a:t>
            </a:r>
            <a:endParaRPr sz="26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600" dirty="0">
                <a:latin typeface="Arial"/>
                <a:cs typeface="Arial"/>
              </a:rPr>
              <a:t>Gra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’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di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2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-w</a:t>
            </a:r>
            <a:r>
              <a:rPr sz="2600" dirty="0">
                <a:latin typeface="Arial"/>
                <a:cs typeface="Arial"/>
              </a:rPr>
              <a:t>h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spc="-10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h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may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pre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nt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with: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Clr>
                <a:srgbClr val="320065"/>
              </a:buClr>
              <a:buSzPct val="69230"/>
              <a:buFont typeface="Arial"/>
              <a:buChar char="-"/>
              <a:tabLst>
                <a:tab pos="356235" algn="l"/>
              </a:tabLst>
            </a:pPr>
            <a:r>
              <a:rPr sz="2600" dirty="0">
                <a:latin typeface="Arial"/>
                <a:cs typeface="Arial"/>
              </a:rPr>
              <a:t>Striking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pro</a:t>
            </a:r>
            <a:r>
              <a:rPr sz="2600" spc="5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ine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ce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(ex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hthalmos)</a:t>
            </a:r>
            <a:endParaRPr sz="2600">
              <a:latin typeface="Arial"/>
              <a:cs typeface="Arial"/>
            </a:endParaRPr>
          </a:p>
          <a:p>
            <a:pPr marL="355600" marR="486409" indent="-342900">
              <a:lnSpc>
                <a:spcPct val="100000"/>
              </a:lnSpc>
              <a:spcBef>
                <a:spcPts val="625"/>
              </a:spcBef>
              <a:buClr>
                <a:srgbClr val="320065"/>
              </a:buClr>
              <a:buSzPct val="69230"/>
              <a:buFont typeface="Arial"/>
              <a:buChar char="-"/>
              <a:tabLst>
                <a:tab pos="356235" algn="l"/>
              </a:tabLst>
            </a:pPr>
            <a:r>
              <a:rPr sz="2600" dirty="0">
                <a:latin typeface="Arial"/>
                <a:cs typeface="Arial"/>
              </a:rPr>
              <a:t>T</a:t>
            </a:r>
            <a:r>
              <a:rPr sz="2600" spc="5" dirty="0">
                <a:latin typeface="Arial"/>
                <a:cs typeface="Arial"/>
              </a:rPr>
              <a:t>h</a:t>
            </a:r>
            <a:r>
              <a:rPr sz="2600" spc="-5" dirty="0">
                <a:latin typeface="Arial"/>
                <a:cs typeface="Arial"/>
              </a:rPr>
              <a:t>ic</a:t>
            </a:r>
            <a:r>
              <a:rPr sz="2600" spc="5" dirty="0">
                <a:latin typeface="Arial"/>
                <a:cs typeface="Arial"/>
              </a:rPr>
              <a:t>k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in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10" dirty="0">
                <a:latin typeface="Arial"/>
                <a:cs typeface="Arial"/>
              </a:rPr>
              <a:t>k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o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r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low</a:t>
            </a:r>
            <a:r>
              <a:rPr sz="2600" dirty="0">
                <a:latin typeface="Arial"/>
                <a:cs typeface="Arial"/>
              </a:rPr>
              <a:t>er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le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(thyroid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ermop</a:t>
            </a:r>
            <a:r>
              <a:rPr sz="2600" spc="-5" dirty="0">
                <a:latin typeface="Arial"/>
                <a:cs typeface="Arial"/>
              </a:rPr>
              <a:t>ath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dirty="0">
                <a:latin typeface="Arial"/>
                <a:cs typeface="Arial"/>
              </a:rPr>
              <a:t>)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3215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0" spc="15" dirty="0">
                <a:latin typeface="Arial Unicode MS"/>
                <a:cs typeface="Arial Unicode MS"/>
              </a:rPr>
              <a:t>D</a:t>
            </a:r>
            <a:r>
              <a:rPr b="0" spc="-5" dirty="0">
                <a:latin typeface="Arial Unicode MS"/>
                <a:cs typeface="Arial Unicode MS"/>
              </a:rPr>
              <a:t>i</a:t>
            </a:r>
            <a:r>
              <a:rPr b="0" spc="10" dirty="0">
                <a:latin typeface="Arial Unicode MS"/>
                <a:cs typeface="Arial Unicode MS"/>
              </a:rPr>
              <a:t>ag</a:t>
            </a:r>
            <a:r>
              <a:rPr b="0" spc="-5" dirty="0">
                <a:latin typeface="Arial Unicode MS"/>
                <a:cs typeface="Arial Unicode MS"/>
              </a:rPr>
              <a:t>no</a:t>
            </a:r>
            <a:r>
              <a:rPr b="0" spc="5" dirty="0">
                <a:latin typeface="Arial Unicode MS"/>
                <a:cs typeface="Arial Unicode MS"/>
              </a:rPr>
              <a:t>s</a:t>
            </a:r>
            <a:r>
              <a:rPr b="0" spc="-5" dirty="0">
                <a:latin typeface="Arial Unicode MS"/>
                <a:cs typeface="Arial Unicode MS"/>
              </a:rPr>
              <a:t>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19009"/>
            <a:ext cx="6762750" cy="3185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69230"/>
              <a:buFont typeface="Wingdings"/>
              <a:buChar char=""/>
              <a:tabLst>
                <a:tab pos="356235" algn="l"/>
              </a:tabLst>
            </a:pPr>
            <a:r>
              <a:rPr sz="2600" dirty="0">
                <a:latin typeface="Arial"/>
                <a:cs typeface="Arial"/>
              </a:rPr>
              <a:t>T</a:t>
            </a:r>
            <a:r>
              <a:rPr sz="2600" spc="5" dirty="0">
                <a:latin typeface="Arial"/>
                <a:cs typeface="Arial"/>
              </a:rPr>
              <a:t>SH</a:t>
            </a:r>
            <a:r>
              <a:rPr sz="2600" spc="-5" dirty="0">
                <a:latin typeface="Arial"/>
                <a:cs typeface="Arial"/>
              </a:rPr>
              <a:t>-</a:t>
            </a:r>
            <a:r>
              <a:rPr sz="2600" dirty="0">
                <a:latin typeface="Arial"/>
                <a:cs typeface="Arial"/>
              </a:rPr>
              <a:t>R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Ab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[stim]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Clr>
                <a:srgbClr val="320065"/>
              </a:buClr>
              <a:buSzPct val="69230"/>
              <a:buFont typeface="Wingdings"/>
              <a:buChar char=""/>
              <a:tabLst>
                <a:tab pos="356235" algn="l"/>
              </a:tabLst>
            </a:pPr>
            <a:r>
              <a:rPr sz="2600" dirty="0">
                <a:latin typeface="Arial"/>
                <a:cs typeface="Arial"/>
              </a:rPr>
              <a:t>Free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T3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Clr>
                <a:srgbClr val="320065"/>
              </a:buClr>
              <a:buSzPct val="69230"/>
              <a:buFont typeface="Wingdings"/>
              <a:buChar char=""/>
              <a:tabLst>
                <a:tab pos="356235" algn="l"/>
              </a:tabLst>
            </a:pPr>
            <a:r>
              <a:rPr sz="2600" dirty="0">
                <a:latin typeface="Arial"/>
                <a:cs typeface="Arial"/>
              </a:rPr>
              <a:t>Aty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spc="-5" dirty="0">
                <a:latin typeface="Arial"/>
                <a:cs typeface="Arial"/>
              </a:rPr>
              <a:t>ic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l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pre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ntations: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Clr>
                <a:srgbClr val="320065"/>
              </a:buClr>
              <a:buSzPct val="69230"/>
              <a:buFont typeface="Arial"/>
              <a:buChar char="-"/>
              <a:tabLst>
                <a:tab pos="356235" algn="l"/>
              </a:tabLst>
            </a:pPr>
            <a:r>
              <a:rPr sz="2600" dirty="0">
                <a:latin typeface="Arial"/>
                <a:cs typeface="Arial"/>
              </a:rPr>
              <a:t>T</a:t>
            </a:r>
            <a:r>
              <a:rPr sz="2600" spc="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yroto</a:t>
            </a:r>
            <a:r>
              <a:rPr sz="2600" spc="10" dirty="0">
                <a:latin typeface="Arial"/>
                <a:cs typeface="Arial"/>
              </a:rPr>
              <a:t>x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eriodic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araly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is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Clr>
                <a:srgbClr val="320065"/>
              </a:buClr>
              <a:buSzPct val="69230"/>
              <a:buFont typeface="Arial"/>
              <a:buChar char="-"/>
              <a:tabLst>
                <a:tab pos="356235" algn="l"/>
              </a:tabLst>
            </a:pPr>
            <a:r>
              <a:rPr sz="2600" dirty="0">
                <a:latin typeface="Arial"/>
                <a:cs typeface="Arial"/>
              </a:rPr>
              <a:t>T</a:t>
            </a:r>
            <a:r>
              <a:rPr sz="2600" spc="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yro</a:t>
            </a:r>
            <a:r>
              <a:rPr sz="2600" spc="10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ardia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disea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e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Clr>
                <a:srgbClr val="320065"/>
              </a:buClr>
              <a:buSzPct val="69230"/>
              <a:buFont typeface="Arial"/>
              <a:buChar char="-"/>
              <a:tabLst>
                <a:tab pos="356235" algn="l"/>
              </a:tabLst>
            </a:pPr>
            <a:r>
              <a:rPr sz="2600" dirty="0">
                <a:latin typeface="Arial"/>
                <a:cs typeface="Arial"/>
              </a:rPr>
              <a:t>Ap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thetic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h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spc="-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erthyroidi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m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ts val="3095"/>
              </a:lnSpc>
              <a:spcBef>
                <a:spcPts val="625"/>
              </a:spcBef>
              <a:buClr>
                <a:srgbClr val="320065"/>
              </a:buClr>
              <a:buSzPct val="69230"/>
              <a:buFont typeface="Arial"/>
              <a:buChar char="-"/>
              <a:tabLst>
                <a:tab pos="356235" algn="l"/>
              </a:tabLst>
            </a:pPr>
            <a:r>
              <a:rPr sz="2600" dirty="0">
                <a:latin typeface="Arial"/>
                <a:cs typeface="Arial"/>
              </a:rPr>
              <a:t>Familial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dy</a:t>
            </a:r>
            <a:r>
              <a:rPr sz="2600" spc="10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albumin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15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hyp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r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spc="-5" dirty="0">
                <a:latin typeface="Arial"/>
                <a:cs typeface="Arial"/>
              </a:rPr>
              <a:t>hy</a:t>
            </a:r>
            <a:r>
              <a:rPr sz="2600" spc="-10" dirty="0">
                <a:latin typeface="Arial"/>
                <a:cs typeface="Arial"/>
              </a:rPr>
              <a:t>r</a:t>
            </a:r>
            <a:r>
              <a:rPr sz="2600" spc="-5" dirty="0">
                <a:latin typeface="Arial"/>
                <a:cs typeface="Arial"/>
              </a:rPr>
              <a:t>oxine</a:t>
            </a:r>
            <a:r>
              <a:rPr sz="2600" spc="-15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ia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4607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5" dirty="0"/>
              <a:t>C</a:t>
            </a:r>
            <a:r>
              <a:rPr spc="10" dirty="0"/>
              <a:t>o</a:t>
            </a:r>
            <a:r>
              <a:rPr spc="-25" dirty="0"/>
              <a:t>mplicatio</a:t>
            </a:r>
            <a:r>
              <a:rPr spc="-5" dirty="0"/>
              <a:t>n</a:t>
            </a:r>
            <a:r>
              <a:rPr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27025"/>
            <a:ext cx="5783580" cy="3125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Thyrotoxic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c</a:t>
            </a:r>
            <a:r>
              <a:rPr sz="3000" spc="-10" dirty="0">
                <a:latin typeface="Arial"/>
                <a:cs typeface="Arial"/>
              </a:rPr>
              <a:t>r</a:t>
            </a:r>
            <a:r>
              <a:rPr sz="3000" spc="-5" dirty="0">
                <a:latin typeface="Arial"/>
                <a:cs typeface="Arial"/>
              </a:rPr>
              <a:t>is</a:t>
            </a:r>
            <a:r>
              <a:rPr sz="3000" spc="5" dirty="0">
                <a:latin typeface="Arial"/>
                <a:cs typeface="Arial"/>
              </a:rPr>
              <a:t>i</a:t>
            </a:r>
            <a:r>
              <a:rPr sz="3000" dirty="0">
                <a:latin typeface="Arial"/>
                <a:cs typeface="Arial"/>
              </a:rPr>
              <a:t>s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Arial"/>
                <a:cs typeface="Arial"/>
              </a:rPr>
              <a:t>(</a:t>
            </a:r>
            <a:r>
              <a:rPr sz="3000" spc="-20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hyroi</a:t>
            </a:r>
            <a:r>
              <a:rPr sz="3000" dirty="0">
                <a:latin typeface="Arial"/>
                <a:cs typeface="Arial"/>
              </a:rPr>
              <a:t>d</a:t>
            </a:r>
            <a:r>
              <a:rPr sz="3000" spc="9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sto</a:t>
            </a:r>
            <a:r>
              <a:rPr sz="3000" spc="-20" dirty="0">
                <a:latin typeface="Arial"/>
                <a:cs typeface="Arial"/>
              </a:rPr>
              <a:t>r</a:t>
            </a:r>
            <a:r>
              <a:rPr sz="3000" dirty="0">
                <a:latin typeface="Arial"/>
                <a:cs typeface="Arial"/>
              </a:rPr>
              <a:t>m)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Arial"/>
              <a:buChar char="-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Predisposi</a:t>
            </a:r>
            <a:r>
              <a:rPr sz="3000" spc="-20" dirty="0">
                <a:latin typeface="Arial"/>
                <a:cs typeface="Arial"/>
              </a:rPr>
              <a:t>n</a:t>
            </a:r>
            <a:r>
              <a:rPr sz="3000" dirty="0">
                <a:latin typeface="Arial"/>
                <a:cs typeface="Arial"/>
              </a:rPr>
              <a:t>g</a:t>
            </a:r>
            <a:r>
              <a:rPr sz="3000" spc="3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conditions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Arial"/>
              <a:buChar char="-"/>
              <a:tabLst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C</a:t>
            </a:r>
            <a:r>
              <a:rPr sz="3000" spc="5" dirty="0">
                <a:latin typeface="Arial"/>
                <a:cs typeface="Arial"/>
              </a:rPr>
              <a:t>l</a:t>
            </a:r>
            <a:r>
              <a:rPr sz="3000" spc="-5" dirty="0">
                <a:latin typeface="Arial"/>
                <a:cs typeface="Arial"/>
              </a:rPr>
              <a:t>inica</a:t>
            </a:r>
            <a:r>
              <a:rPr sz="3000" dirty="0">
                <a:latin typeface="Arial"/>
                <a:cs typeface="Arial"/>
              </a:rPr>
              <a:t>l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fea</a:t>
            </a:r>
            <a:r>
              <a:rPr sz="3000" spc="-25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ures:</a:t>
            </a:r>
            <a:endParaRPr sz="3000">
              <a:latin typeface="Arial"/>
              <a:cs typeface="Arial"/>
            </a:endParaRPr>
          </a:p>
          <a:p>
            <a:pPr marL="798830" lvl="1" indent="-254000">
              <a:lnSpc>
                <a:spcPct val="100000"/>
              </a:lnSpc>
              <a:spcBef>
                <a:spcPts val="720"/>
              </a:spcBef>
              <a:buFont typeface="Arial"/>
              <a:buChar char="*"/>
              <a:tabLst>
                <a:tab pos="799465" algn="l"/>
              </a:tabLst>
            </a:pPr>
            <a:r>
              <a:rPr sz="3000" dirty="0">
                <a:latin typeface="Arial"/>
                <a:cs typeface="Arial"/>
              </a:rPr>
              <a:t>Fever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/</a:t>
            </a:r>
            <a:r>
              <a:rPr sz="3000" spc="9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Agita</a:t>
            </a:r>
            <a:r>
              <a:rPr sz="3000" spc="-10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ion</a:t>
            </a:r>
            <a:endParaRPr sz="3000">
              <a:latin typeface="Arial"/>
              <a:cs typeface="Arial"/>
            </a:endParaRPr>
          </a:p>
          <a:p>
            <a:pPr marL="821690" lvl="1" indent="-252729">
              <a:lnSpc>
                <a:spcPct val="100000"/>
              </a:lnSpc>
              <a:spcBef>
                <a:spcPts val="720"/>
              </a:spcBef>
              <a:buFont typeface="Arial"/>
              <a:buChar char="*"/>
              <a:tabLst>
                <a:tab pos="822325" algn="l"/>
              </a:tabLst>
            </a:pPr>
            <a:r>
              <a:rPr sz="3000" dirty="0">
                <a:latin typeface="Arial"/>
                <a:cs typeface="Arial"/>
              </a:rPr>
              <a:t>A</a:t>
            </a:r>
            <a:r>
              <a:rPr sz="3000" spc="5" dirty="0">
                <a:latin typeface="Arial"/>
                <a:cs typeface="Arial"/>
              </a:rPr>
              <a:t>l</a:t>
            </a:r>
            <a:r>
              <a:rPr sz="3000" spc="-15" dirty="0">
                <a:latin typeface="Arial"/>
                <a:cs typeface="Arial"/>
              </a:rPr>
              <a:t>te</a:t>
            </a:r>
            <a:r>
              <a:rPr sz="3000" spc="-20" dirty="0">
                <a:latin typeface="Arial"/>
                <a:cs typeface="Arial"/>
              </a:rPr>
              <a:t>r</a:t>
            </a:r>
            <a:r>
              <a:rPr sz="3000" spc="-5" dirty="0">
                <a:latin typeface="Arial"/>
                <a:cs typeface="Arial"/>
              </a:rPr>
              <a:t>e</a:t>
            </a:r>
            <a:r>
              <a:rPr sz="3000" dirty="0">
                <a:latin typeface="Arial"/>
                <a:cs typeface="Arial"/>
              </a:rPr>
              <a:t>d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men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a</a:t>
            </a:r>
            <a:r>
              <a:rPr sz="3000" dirty="0">
                <a:latin typeface="Arial"/>
                <a:cs typeface="Arial"/>
              </a:rPr>
              <a:t>l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sta</a:t>
            </a:r>
            <a:r>
              <a:rPr sz="3000" spc="-25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us</a:t>
            </a:r>
            <a:endParaRPr sz="3000">
              <a:latin typeface="Arial"/>
              <a:cs typeface="Arial"/>
            </a:endParaRPr>
          </a:p>
          <a:p>
            <a:pPr marL="798830" lvl="1" indent="-254000">
              <a:lnSpc>
                <a:spcPts val="3570"/>
              </a:lnSpc>
              <a:spcBef>
                <a:spcPts val="720"/>
              </a:spcBef>
              <a:buFont typeface="Arial"/>
              <a:buChar char="*"/>
              <a:tabLst>
                <a:tab pos="799465" algn="l"/>
              </a:tabLst>
            </a:pPr>
            <a:r>
              <a:rPr sz="3000" dirty="0">
                <a:latin typeface="Arial"/>
                <a:cs typeface="Arial"/>
              </a:rPr>
              <a:t>Atrial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fibrill</a:t>
            </a:r>
            <a:r>
              <a:rPr sz="3000" spc="-5" dirty="0">
                <a:latin typeface="Arial"/>
                <a:cs typeface="Arial"/>
              </a:rPr>
              <a:t>atio</a:t>
            </a:r>
            <a:r>
              <a:rPr sz="3000" dirty="0">
                <a:latin typeface="Arial"/>
                <a:cs typeface="Arial"/>
              </a:rPr>
              <a:t>n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/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Hear</a:t>
            </a:r>
            <a:r>
              <a:rPr sz="3000" dirty="0">
                <a:latin typeface="Arial"/>
                <a:cs typeface="Arial"/>
              </a:rPr>
              <a:t>t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f</a:t>
            </a:r>
            <a:r>
              <a:rPr sz="3000" spc="-5" dirty="0">
                <a:latin typeface="Arial"/>
                <a:cs typeface="Arial"/>
              </a:rPr>
              <a:t>ai</a:t>
            </a:r>
            <a:r>
              <a:rPr sz="3000" spc="5" dirty="0">
                <a:latin typeface="Arial"/>
                <a:cs typeface="Arial"/>
              </a:rPr>
              <a:t>l</a:t>
            </a:r>
            <a:r>
              <a:rPr sz="3000" spc="-5" dirty="0">
                <a:latin typeface="Arial"/>
                <a:cs typeface="Arial"/>
              </a:rPr>
              <a:t>ure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7464" y="858105"/>
            <a:ext cx="6944995" cy="495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40"/>
              </a:lnSpc>
              <a:tabLst>
                <a:tab pos="3153410" algn="l"/>
              </a:tabLst>
            </a:pPr>
            <a:r>
              <a:rPr sz="3900" b="1" dirty="0">
                <a:solidFill>
                  <a:srgbClr val="320065"/>
                </a:solidFill>
                <a:latin typeface="Arial"/>
                <a:cs typeface="Arial"/>
              </a:rPr>
              <a:t>Treatm</a:t>
            </a:r>
            <a:r>
              <a:rPr sz="3900" b="1" spc="10" dirty="0">
                <a:solidFill>
                  <a:srgbClr val="320065"/>
                </a:solidFill>
                <a:latin typeface="Arial"/>
                <a:cs typeface="Arial"/>
              </a:rPr>
              <a:t>e</a:t>
            </a:r>
            <a:r>
              <a:rPr sz="3900" b="1" dirty="0">
                <a:solidFill>
                  <a:srgbClr val="320065"/>
                </a:solidFill>
                <a:latin typeface="Arial"/>
                <a:cs typeface="Arial"/>
              </a:rPr>
              <a:t>nt</a:t>
            </a:r>
            <a:r>
              <a:rPr sz="3900" b="1" spc="15" dirty="0">
                <a:solidFill>
                  <a:srgbClr val="320065"/>
                </a:solidFill>
                <a:latin typeface="Arial"/>
                <a:cs typeface="Arial"/>
              </a:rPr>
              <a:t> </a:t>
            </a:r>
            <a:r>
              <a:rPr sz="3900" b="1" dirty="0">
                <a:solidFill>
                  <a:srgbClr val="320065"/>
                </a:solidFill>
                <a:latin typeface="Arial"/>
                <a:cs typeface="Arial"/>
              </a:rPr>
              <a:t>of	Grave</a:t>
            </a:r>
            <a:r>
              <a:rPr sz="3900" b="1" spc="10" dirty="0">
                <a:solidFill>
                  <a:srgbClr val="320065"/>
                </a:solidFill>
                <a:latin typeface="Arial"/>
                <a:cs typeface="Arial"/>
              </a:rPr>
              <a:t>s</a:t>
            </a:r>
            <a:r>
              <a:rPr sz="3900" b="1" dirty="0">
                <a:solidFill>
                  <a:srgbClr val="320065"/>
                </a:solidFill>
                <a:latin typeface="Arial"/>
                <a:cs typeface="Arial"/>
              </a:rPr>
              <a:t>’</a:t>
            </a:r>
            <a:r>
              <a:rPr sz="3900" b="1" spc="20" dirty="0">
                <a:solidFill>
                  <a:srgbClr val="320065"/>
                </a:solidFill>
                <a:latin typeface="Arial"/>
                <a:cs typeface="Arial"/>
              </a:rPr>
              <a:t> </a:t>
            </a:r>
            <a:r>
              <a:rPr sz="3900" b="1" dirty="0">
                <a:solidFill>
                  <a:srgbClr val="320065"/>
                </a:solidFill>
                <a:latin typeface="Arial"/>
                <a:cs typeface="Arial"/>
              </a:rPr>
              <a:t>dise</a:t>
            </a:r>
            <a:r>
              <a:rPr sz="3900" b="1" spc="10" dirty="0">
                <a:solidFill>
                  <a:srgbClr val="320065"/>
                </a:solidFill>
                <a:latin typeface="Arial"/>
                <a:cs typeface="Arial"/>
              </a:rPr>
              <a:t>a</a:t>
            </a:r>
            <a:r>
              <a:rPr sz="3900" b="1" dirty="0">
                <a:solidFill>
                  <a:srgbClr val="320065"/>
                </a:solidFill>
                <a:latin typeface="Arial"/>
                <a:cs typeface="Arial"/>
              </a:rPr>
              <a:t>se</a:t>
            </a:r>
            <a:endParaRPr sz="3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827025"/>
            <a:ext cx="6972300" cy="3125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u="heavy" dirty="0">
                <a:latin typeface="Arial"/>
                <a:cs typeface="Arial"/>
              </a:rPr>
              <a:t>Antithyroid</a:t>
            </a:r>
            <a:r>
              <a:rPr sz="3000" u="heavy" spc="-30" dirty="0">
                <a:latin typeface="Arial"/>
                <a:cs typeface="Arial"/>
              </a:rPr>
              <a:t> </a:t>
            </a:r>
            <a:r>
              <a:rPr sz="3000" u="heavy" spc="-5" dirty="0">
                <a:latin typeface="Arial"/>
                <a:cs typeface="Arial"/>
              </a:rPr>
              <a:t>drug</a:t>
            </a:r>
            <a:r>
              <a:rPr sz="3000" u="heavy" spc="-10" dirty="0">
                <a:latin typeface="Arial"/>
                <a:cs typeface="Arial"/>
              </a:rPr>
              <a:t> </a:t>
            </a:r>
            <a:r>
              <a:rPr sz="3000" u="heavy" spc="-25" dirty="0">
                <a:latin typeface="Arial"/>
                <a:cs typeface="Arial"/>
              </a:rPr>
              <a:t>t</a:t>
            </a:r>
            <a:r>
              <a:rPr sz="3000" u="heavy" spc="-5" dirty="0">
                <a:latin typeface="Arial"/>
                <a:cs typeface="Arial"/>
              </a:rPr>
              <a:t>herapy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Arial"/>
              <a:buChar char="-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Propylthiou</a:t>
            </a:r>
            <a:r>
              <a:rPr sz="3000" spc="-15" dirty="0">
                <a:latin typeface="Arial"/>
                <a:cs typeface="Arial"/>
              </a:rPr>
              <a:t>r</a:t>
            </a:r>
            <a:r>
              <a:rPr sz="3000" spc="-5" dirty="0">
                <a:latin typeface="Arial"/>
                <a:cs typeface="Arial"/>
              </a:rPr>
              <a:t>ac</a:t>
            </a:r>
            <a:r>
              <a:rPr sz="3000" spc="-10" dirty="0">
                <a:latin typeface="Arial"/>
                <a:cs typeface="Arial"/>
              </a:rPr>
              <a:t>i</a:t>
            </a:r>
            <a:r>
              <a:rPr sz="3000" dirty="0">
                <a:latin typeface="Arial"/>
                <a:cs typeface="Arial"/>
              </a:rPr>
              <a:t>l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o</a:t>
            </a:r>
            <a:r>
              <a:rPr sz="3000" dirty="0">
                <a:latin typeface="Arial"/>
                <a:cs typeface="Arial"/>
              </a:rPr>
              <a:t>r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me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himazole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Arial"/>
              <a:buChar char="-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Spontaneous</a:t>
            </a:r>
            <a:r>
              <a:rPr sz="3000" spc="4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remission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20-40%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Arial"/>
              <a:buChar char="-"/>
              <a:tabLst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Relaps</a:t>
            </a:r>
            <a:r>
              <a:rPr sz="3000" dirty="0">
                <a:latin typeface="Arial"/>
                <a:cs typeface="Arial"/>
              </a:rPr>
              <a:t>e</a:t>
            </a:r>
            <a:r>
              <a:rPr sz="3000" spc="4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5</a:t>
            </a:r>
            <a:r>
              <a:rPr sz="3000" dirty="0">
                <a:latin typeface="Arial"/>
                <a:cs typeface="Arial"/>
              </a:rPr>
              <a:t>0</a:t>
            </a:r>
            <a:r>
              <a:rPr sz="3000" spc="-5" dirty="0">
                <a:latin typeface="Arial"/>
                <a:cs typeface="Arial"/>
              </a:rPr>
              <a:t>-60</a:t>
            </a:r>
            <a:r>
              <a:rPr sz="3000" dirty="0">
                <a:latin typeface="Arial"/>
                <a:cs typeface="Arial"/>
              </a:rPr>
              <a:t>%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Arial"/>
              <a:buChar char="-"/>
              <a:tabLst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Duratio</a:t>
            </a:r>
            <a:r>
              <a:rPr sz="3000" dirty="0">
                <a:latin typeface="Arial"/>
                <a:cs typeface="Arial"/>
              </a:rPr>
              <a:t>n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Arial"/>
                <a:cs typeface="Arial"/>
              </a:rPr>
              <a:t>o</a:t>
            </a:r>
            <a:r>
              <a:rPr sz="3000" spc="-10" dirty="0">
                <a:latin typeface="Arial"/>
                <a:cs typeface="Arial"/>
              </a:rPr>
              <a:t>f</a:t>
            </a:r>
            <a:r>
              <a:rPr sz="3000" spc="9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Arial"/>
                <a:cs typeface="Arial"/>
              </a:rPr>
              <a:t>t</a:t>
            </a:r>
            <a:r>
              <a:rPr sz="3000" spc="-20" dirty="0">
                <a:latin typeface="Arial"/>
                <a:cs typeface="Arial"/>
              </a:rPr>
              <a:t>r</a:t>
            </a:r>
            <a:r>
              <a:rPr sz="3000" spc="-5" dirty="0">
                <a:latin typeface="Arial"/>
                <a:cs typeface="Arial"/>
              </a:rPr>
              <a:t>eatmen</a:t>
            </a:r>
            <a:r>
              <a:rPr sz="3000" dirty="0">
                <a:latin typeface="Arial"/>
                <a:cs typeface="Arial"/>
              </a:rPr>
              <a:t>t</a:t>
            </a:r>
            <a:r>
              <a:rPr sz="3000" spc="9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6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months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–</a:t>
            </a:r>
            <a:r>
              <a:rPr sz="3000" spc="-1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years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ts val="357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Arial"/>
              <a:buChar char="-"/>
              <a:tabLst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Reaction</a:t>
            </a:r>
            <a:r>
              <a:rPr sz="3000" dirty="0">
                <a:latin typeface="Arial"/>
                <a:cs typeface="Arial"/>
              </a:rPr>
              <a:t>s</a:t>
            </a:r>
            <a:r>
              <a:rPr sz="3000" spc="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to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an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ithyroi</a:t>
            </a:r>
            <a:r>
              <a:rPr sz="3000" dirty="0">
                <a:latin typeface="Arial"/>
                <a:cs typeface="Arial"/>
              </a:rPr>
              <a:t>d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drugs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7464" y="858105"/>
            <a:ext cx="6944995" cy="495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40"/>
              </a:lnSpc>
              <a:tabLst>
                <a:tab pos="3153410" algn="l"/>
              </a:tabLst>
            </a:pPr>
            <a:r>
              <a:rPr sz="3900" b="1" dirty="0">
                <a:solidFill>
                  <a:srgbClr val="320065"/>
                </a:solidFill>
                <a:latin typeface="Arial"/>
                <a:cs typeface="Arial"/>
              </a:rPr>
              <a:t>Treatm</a:t>
            </a:r>
            <a:r>
              <a:rPr sz="3900" b="1" spc="10" dirty="0">
                <a:solidFill>
                  <a:srgbClr val="320065"/>
                </a:solidFill>
                <a:latin typeface="Arial"/>
                <a:cs typeface="Arial"/>
              </a:rPr>
              <a:t>e</a:t>
            </a:r>
            <a:r>
              <a:rPr sz="3900" b="1" dirty="0">
                <a:solidFill>
                  <a:srgbClr val="320065"/>
                </a:solidFill>
                <a:latin typeface="Arial"/>
                <a:cs typeface="Arial"/>
              </a:rPr>
              <a:t>nt</a:t>
            </a:r>
            <a:r>
              <a:rPr sz="3900" b="1" spc="15" dirty="0">
                <a:solidFill>
                  <a:srgbClr val="320065"/>
                </a:solidFill>
                <a:latin typeface="Arial"/>
                <a:cs typeface="Arial"/>
              </a:rPr>
              <a:t> </a:t>
            </a:r>
            <a:r>
              <a:rPr sz="3900" b="1" dirty="0">
                <a:solidFill>
                  <a:srgbClr val="320065"/>
                </a:solidFill>
                <a:latin typeface="Arial"/>
                <a:cs typeface="Arial"/>
              </a:rPr>
              <a:t>of	Grave</a:t>
            </a:r>
            <a:r>
              <a:rPr sz="3900" b="1" spc="10" dirty="0">
                <a:solidFill>
                  <a:srgbClr val="320065"/>
                </a:solidFill>
                <a:latin typeface="Arial"/>
                <a:cs typeface="Arial"/>
              </a:rPr>
              <a:t>s</a:t>
            </a:r>
            <a:r>
              <a:rPr sz="3900" b="1" dirty="0">
                <a:solidFill>
                  <a:srgbClr val="320065"/>
                </a:solidFill>
                <a:latin typeface="Arial"/>
                <a:cs typeface="Arial"/>
              </a:rPr>
              <a:t>’</a:t>
            </a:r>
            <a:r>
              <a:rPr sz="3900" b="1" spc="20" dirty="0">
                <a:solidFill>
                  <a:srgbClr val="320065"/>
                </a:solidFill>
                <a:latin typeface="Arial"/>
                <a:cs typeface="Arial"/>
              </a:rPr>
              <a:t> </a:t>
            </a:r>
            <a:r>
              <a:rPr sz="3900" b="1" dirty="0">
                <a:solidFill>
                  <a:srgbClr val="320065"/>
                </a:solidFill>
                <a:latin typeface="Arial"/>
                <a:cs typeface="Arial"/>
              </a:rPr>
              <a:t>dise</a:t>
            </a:r>
            <a:r>
              <a:rPr sz="3900" b="1" spc="10" dirty="0">
                <a:solidFill>
                  <a:srgbClr val="320065"/>
                </a:solidFill>
                <a:latin typeface="Arial"/>
                <a:cs typeface="Arial"/>
              </a:rPr>
              <a:t>a</a:t>
            </a:r>
            <a:r>
              <a:rPr sz="3900" b="1" dirty="0">
                <a:solidFill>
                  <a:srgbClr val="320065"/>
                </a:solidFill>
                <a:latin typeface="Arial"/>
                <a:cs typeface="Arial"/>
              </a:rPr>
              <a:t>se</a:t>
            </a:r>
            <a:endParaRPr sz="3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827025"/>
            <a:ext cx="6797675" cy="3125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u="heavy" dirty="0">
                <a:latin typeface="Arial"/>
                <a:cs typeface="Arial"/>
              </a:rPr>
              <a:t>Surgical</a:t>
            </a:r>
            <a:r>
              <a:rPr sz="3000" u="heavy" spc="-35" dirty="0">
                <a:latin typeface="Arial"/>
                <a:cs typeface="Arial"/>
              </a:rPr>
              <a:t> </a:t>
            </a:r>
            <a:r>
              <a:rPr sz="3000" u="heavy" spc="-10" dirty="0">
                <a:latin typeface="Arial"/>
                <a:cs typeface="Arial"/>
              </a:rPr>
              <a:t>t</a:t>
            </a:r>
            <a:r>
              <a:rPr sz="3000" u="heavy" spc="-20" dirty="0">
                <a:latin typeface="Arial"/>
                <a:cs typeface="Arial"/>
              </a:rPr>
              <a:t>r</a:t>
            </a:r>
            <a:r>
              <a:rPr sz="3000" u="heavy" spc="-5" dirty="0">
                <a:latin typeface="Arial"/>
                <a:cs typeface="Arial"/>
              </a:rPr>
              <a:t>eatment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Arial"/>
              <a:buChar char="-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Subt</a:t>
            </a:r>
            <a:r>
              <a:rPr sz="3000" spc="-10" dirty="0">
                <a:latin typeface="Arial"/>
                <a:cs typeface="Arial"/>
              </a:rPr>
              <a:t>o</a:t>
            </a:r>
            <a:r>
              <a:rPr sz="3000" dirty="0">
                <a:latin typeface="Arial"/>
                <a:cs typeface="Arial"/>
              </a:rPr>
              <a:t>tal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th</a:t>
            </a:r>
            <a:r>
              <a:rPr sz="3000" spc="-10" dirty="0">
                <a:latin typeface="Arial"/>
                <a:cs typeface="Arial"/>
              </a:rPr>
              <a:t>y</a:t>
            </a:r>
            <a:r>
              <a:rPr sz="3000" dirty="0">
                <a:latin typeface="Arial"/>
                <a:cs typeface="Arial"/>
              </a:rPr>
              <a:t>roidec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omy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Arial"/>
              <a:buChar char="-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Prepara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io</a:t>
            </a:r>
            <a:r>
              <a:rPr sz="3000" dirty="0">
                <a:latin typeface="Arial"/>
                <a:cs typeface="Arial"/>
              </a:rPr>
              <a:t>n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for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surgery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Arial"/>
              <a:buChar char="-"/>
              <a:tabLst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Compl</a:t>
            </a:r>
            <a:r>
              <a:rPr sz="3000" spc="5" dirty="0">
                <a:latin typeface="Arial"/>
                <a:cs typeface="Arial"/>
              </a:rPr>
              <a:t>i</a:t>
            </a:r>
            <a:r>
              <a:rPr sz="3000" dirty="0">
                <a:latin typeface="Arial"/>
                <a:cs typeface="Arial"/>
              </a:rPr>
              <a:t>ca</a:t>
            </a:r>
            <a:r>
              <a:rPr sz="3000" spc="-10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io</a:t>
            </a:r>
            <a:r>
              <a:rPr sz="3000" spc="-10" dirty="0">
                <a:latin typeface="Arial"/>
                <a:cs typeface="Arial"/>
              </a:rPr>
              <a:t>n</a:t>
            </a:r>
            <a:r>
              <a:rPr sz="3000" dirty="0">
                <a:latin typeface="Arial"/>
                <a:cs typeface="Arial"/>
              </a:rPr>
              <a:t>s:</a:t>
            </a:r>
            <a:endParaRPr sz="3000">
              <a:latin typeface="Arial"/>
              <a:cs typeface="Arial"/>
            </a:endParaRPr>
          </a:p>
          <a:p>
            <a:pPr marL="692150" lvl="1" indent="-254000">
              <a:lnSpc>
                <a:spcPct val="100000"/>
              </a:lnSpc>
              <a:spcBef>
                <a:spcPts val="720"/>
              </a:spcBef>
              <a:buFont typeface="Arial"/>
              <a:buChar char="*"/>
              <a:tabLst>
                <a:tab pos="692785" algn="l"/>
              </a:tabLst>
            </a:pPr>
            <a:r>
              <a:rPr sz="3000" spc="-5" dirty="0">
                <a:latin typeface="Arial"/>
                <a:cs typeface="Arial"/>
              </a:rPr>
              <a:t>hypothyroidism</a:t>
            </a:r>
            <a:r>
              <a:rPr sz="3000" dirty="0">
                <a:latin typeface="Arial"/>
                <a:cs typeface="Arial"/>
              </a:rPr>
              <a:t>/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hypoparathy</a:t>
            </a:r>
            <a:r>
              <a:rPr sz="3000" spc="-10" dirty="0">
                <a:latin typeface="Arial"/>
                <a:cs typeface="Arial"/>
              </a:rPr>
              <a:t>r</a:t>
            </a:r>
            <a:r>
              <a:rPr sz="3000" spc="-5" dirty="0">
                <a:latin typeface="Arial"/>
                <a:cs typeface="Arial"/>
              </a:rPr>
              <a:t>oid</a:t>
            </a:r>
            <a:r>
              <a:rPr sz="3000" spc="-15" dirty="0">
                <a:latin typeface="Arial"/>
                <a:cs typeface="Arial"/>
              </a:rPr>
              <a:t>i</a:t>
            </a:r>
            <a:r>
              <a:rPr sz="3000" dirty="0">
                <a:latin typeface="Arial"/>
                <a:cs typeface="Arial"/>
              </a:rPr>
              <a:t>sm</a:t>
            </a:r>
            <a:endParaRPr sz="3000">
              <a:latin typeface="Arial"/>
              <a:cs typeface="Arial"/>
            </a:endParaRPr>
          </a:p>
          <a:p>
            <a:pPr marL="692150" lvl="1" indent="-254000">
              <a:lnSpc>
                <a:spcPts val="3570"/>
              </a:lnSpc>
              <a:spcBef>
                <a:spcPts val="720"/>
              </a:spcBef>
              <a:buFont typeface="Arial"/>
              <a:buChar char="*"/>
              <a:tabLst>
                <a:tab pos="692785" algn="l"/>
              </a:tabLst>
            </a:pPr>
            <a:r>
              <a:rPr sz="3000" spc="-5" dirty="0">
                <a:latin typeface="Arial"/>
                <a:cs typeface="Arial"/>
              </a:rPr>
              <a:t>Recurren</a:t>
            </a:r>
            <a:r>
              <a:rPr sz="3000" dirty="0">
                <a:latin typeface="Arial"/>
                <a:cs typeface="Arial"/>
              </a:rPr>
              <a:t>t</a:t>
            </a:r>
            <a:r>
              <a:rPr sz="3000" spc="5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laryngea</a:t>
            </a:r>
            <a:r>
              <a:rPr sz="3000" dirty="0">
                <a:latin typeface="Arial"/>
                <a:cs typeface="Arial"/>
              </a:rPr>
              <a:t>l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nerv</a:t>
            </a:r>
            <a:r>
              <a:rPr sz="3000" dirty="0">
                <a:latin typeface="Arial"/>
                <a:cs typeface="Arial"/>
              </a:rPr>
              <a:t>e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in</a:t>
            </a:r>
            <a:r>
              <a:rPr sz="3000" spc="5" dirty="0">
                <a:latin typeface="Arial"/>
                <a:cs typeface="Arial"/>
              </a:rPr>
              <a:t>j</a:t>
            </a:r>
            <a:r>
              <a:rPr sz="3000" spc="-5" dirty="0">
                <a:latin typeface="Arial"/>
                <a:cs typeface="Arial"/>
              </a:rPr>
              <a:t>ury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7464" y="858105"/>
            <a:ext cx="6944995" cy="495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40"/>
              </a:lnSpc>
              <a:tabLst>
                <a:tab pos="3153410" algn="l"/>
              </a:tabLst>
            </a:pPr>
            <a:r>
              <a:rPr sz="3900" b="1" dirty="0">
                <a:solidFill>
                  <a:srgbClr val="320065"/>
                </a:solidFill>
                <a:latin typeface="Arial"/>
                <a:cs typeface="Arial"/>
              </a:rPr>
              <a:t>Treatm</a:t>
            </a:r>
            <a:r>
              <a:rPr sz="3900" b="1" spc="10" dirty="0">
                <a:solidFill>
                  <a:srgbClr val="320065"/>
                </a:solidFill>
                <a:latin typeface="Arial"/>
                <a:cs typeface="Arial"/>
              </a:rPr>
              <a:t>e</a:t>
            </a:r>
            <a:r>
              <a:rPr sz="3900" b="1" dirty="0">
                <a:solidFill>
                  <a:srgbClr val="320065"/>
                </a:solidFill>
                <a:latin typeface="Arial"/>
                <a:cs typeface="Arial"/>
              </a:rPr>
              <a:t>nt</a:t>
            </a:r>
            <a:r>
              <a:rPr sz="3900" b="1" spc="15" dirty="0">
                <a:solidFill>
                  <a:srgbClr val="320065"/>
                </a:solidFill>
                <a:latin typeface="Arial"/>
                <a:cs typeface="Arial"/>
              </a:rPr>
              <a:t> </a:t>
            </a:r>
            <a:r>
              <a:rPr sz="3900" b="1" dirty="0">
                <a:solidFill>
                  <a:srgbClr val="320065"/>
                </a:solidFill>
                <a:latin typeface="Arial"/>
                <a:cs typeface="Arial"/>
              </a:rPr>
              <a:t>of	Grave</a:t>
            </a:r>
            <a:r>
              <a:rPr sz="3900" b="1" spc="10" dirty="0">
                <a:solidFill>
                  <a:srgbClr val="320065"/>
                </a:solidFill>
                <a:latin typeface="Arial"/>
                <a:cs typeface="Arial"/>
              </a:rPr>
              <a:t>s</a:t>
            </a:r>
            <a:r>
              <a:rPr sz="3900" b="1" dirty="0">
                <a:solidFill>
                  <a:srgbClr val="320065"/>
                </a:solidFill>
                <a:latin typeface="Arial"/>
                <a:cs typeface="Arial"/>
              </a:rPr>
              <a:t>’</a:t>
            </a:r>
            <a:r>
              <a:rPr sz="3900" b="1" spc="20" dirty="0">
                <a:solidFill>
                  <a:srgbClr val="320065"/>
                </a:solidFill>
                <a:latin typeface="Arial"/>
                <a:cs typeface="Arial"/>
              </a:rPr>
              <a:t> </a:t>
            </a:r>
            <a:r>
              <a:rPr sz="3900" b="1" dirty="0">
                <a:solidFill>
                  <a:srgbClr val="320065"/>
                </a:solidFill>
                <a:latin typeface="Arial"/>
                <a:cs typeface="Arial"/>
              </a:rPr>
              <a:t>dise</a:t>
            </a:r>
            <a:r>
              <a:rPr sz="3900" b="1" spc="10" dirty="0">
                <a:solidFill>
                  <a:srgbClr val="320065"/>
                </a:solidFill>
                <a:latin typeface="Arial"/>
                <a:cs typeface="Arial"/>
              </a:rPr>
              <a:t>a</a:t>
            </a:r>
            <a:r>
              <a:rPr sz="3900" b="1" dirty="0">
                <a:solidFill>
                  <a:srgbClr val="320065"/>
                </a:solidFill>
                <a:latin typeface="Arial"/>
                <a:cs typeface="Arial"/>
              </a:rPr>
              <a:t>se</a:t>
            </a:r>
            <a:endParaRPr sz="3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57400" y="403860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599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827025"/>
            <a:ext cx="5353050" cy="3293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u="heavy" spc="-5" dirty="0">
                <a:latin typeface="Arial"/>
                <a:cs typeface="Arial"/>
              </a:rPr>
              <a:t>Rad</a:t>
            </a:r>
            <a:r>
              <a:rPr sz="3000" u="heavy" spc="5" dirty="0">
                <a:latin typeface="Arial"/>
                <a:cs typeface="Arial"/>
              </a:rPr>
              <a:t>i</a:t>
            </a:r>
            <a:r>
              <a:rPr sz="3000" u="heavy" spc="-5" dirty="0">
                <a:latin typeface="Arial"/>
                <a:cs typeface="Arial"/>
              </a:rPr>
              <a:t>oactive</a:t>
            </a:r>
            <a:r>
              <a:rPr sz="3000" u="heavy" spc="-20" dirty="0">
                <a:latin typeface="Arial"/>
                <a:cs typeface="Arial"/>
              </a:rPr>
              <a:t> </a:t>
            </a:r>
            <a:r>
              <a:rPr sz="3000" u="heavy" spc="-5" dirty="0">
                <a:latin typeface="Arial"/>
                <a:cs typeface="Arial"/>
              </a:rPr>
              <a:t>io</a:t>
            </a:r>
            <a:r>
              <a:rPr sz="3000" u="heavy" spc="-15" dirty="0">
                <a:latin typeface="Arial"/>
                <a:cs typeface="Arial"/>
              </a:rPr>
              <a:t>d</a:t>
            </a:r>
            <a:r>
              <a:rPr sz="3000" u="heavy" spc="-5" dirty="0">
                <a:latin typeface="Arial"/>
                <a:cs typeface="Arial"/>
              </a:rPr>
              <a:t>ine</a:t>
            </a:r>
            <a:r>
              <a:rPr sz="3000" u="heavy" spc="-60" dirty="0">
                <a:latin typeface="Arial"/>
                <a:cs typeface="Arial"/>
              </a:rPr>
              <a:t> </a:t>
            </a:r>
            <a:r>
              <a:rPr sz="3000" u="heavy" dirty="0">
                <a:latin typeface="Arial"/>
                <a:cs typeface="Arial"/>
              </a:rPr>
              <a:t>the</a:t>
            </a:r>
            <a:r>
              <a:rPr sz="3000" u="heavy" spc="-15" dirty="0">
                <a:latin typeface="Arial"/>
                <a:cs typeface="Arial"/>
              </a:rPr>
              <a:t>r</a:t>
            </a:r>
            <a:r>
              <a:rPr sz="3000" u="heavy" spc="-5" dirty="0">
                <a:latin typeface="Arial"/>
                <a:cs typeface="Arial"/>
              </a:rPr>
              <a:t>apy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105000"/>
              <a:buFont typeface="Arial"/>
              <a:buChar char="-"/>
              <a:tabLst>
                <a:tab pos="356235" algn="l"/>
              </a:tabLst>
            </a:pPr>
            <a:r>
              <a:rPr sz="3000" baseline="25000" dirty="0">
                <a:latin typeface="Arial"/>
                <a:cs typeface="Arial"/>
              </a:rPr>
              <a:t>13</a:t>
            </a:r>
            <a:r>
              <a:rPr sz="3000" spc="-7" baseline="25000" dirty="0">
                <a:latin typeface="Arial"/>
                <a:cs typeface="Arial"/>
              </a:rPr>
              <a:t>1</a:t>
            </a:r>
            <a:r>
              <a:rPr sz="3000" dirty="0">
                <a:latin typeface="Arial"/>
                <a:cs typeface="Arial"/>
              </a:rPr>
              <a:t>I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i</a:t>
            </a:r>
            <a:r>
              <a:rPr sz="3000" dirty="0">
                <a:latin typeface="Arial"/>
                <a:cs typeface="Arial"/>
              </a:rPr>
              <a:t>s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most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commonly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used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Arial"/>
              <a:buChar char="-"/>
              <a:tabLst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Dose: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4704080" algn="l"/>
              </a:tabLst>
            </a:pPr>
            <a:r>
              <a:rPr sz="3000" baseline="25000" dirty="0">
                <a:latin typeface="Arial"/>
                <a:cs typeface="Arial"/>
              </a:rPr>
              <a:t>131</a:t>
            </a:r>
            <a:r>
              <a:rPr sz="3000" spc="-10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(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c</a:t>
            </a:r>
            <a:r>
              <a:rPr sz="1500" spc="-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/g)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x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thyr</a:t>
            </a:r>
            <a:r>
              <a:rPr sz="3000" spc="-15" dirty="0">
                <a:latin typeface="Arial"/>
                <a:cs typeface="Arial"/>
              </a:rPr>
              <a:t>o</a:t>
            </a:r>
            <a:r>
              <a:rPr sz="3000" spc="-5" dirty="0">
                <a:latin typeface="Arial"/>
                <a:cs typeface="Arial"/>
              </a:rPr>
              <a:t>i</a:t>
            </a:r>
            <a:r>
              <a:rPr sz="3000" dirty="0">
                <a:latin typeface="Arial"/>
                <a:cs typeface="Arial"/>
              </a:rPr>
              <a:t>d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weigh</a:t>
            </a:r>
            <a:r>
              <a:rPr sz="3000" dirty="0">
                <a:latin typeface="Arial"/>
                <a:cs typeface="Arial"/>
              </a:rPr>
              <a:t>t</a:t>
            </a:r>
            <a:r>
              <a:rPr sz="3000" spc="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x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5" dirty="0">
                <a:latin typeface="Arial"/>
                <a:cs typeface="Arial"/>
              </a:rPr>
              <a:t>100</a:t>
            </a:r>
            <a:endParaRPr sz="3000">
              <a:latin typeface="Arial"/>
              <a:cs typeface="Arial"/>
            </a:endParaRPr>
          </a:p>
          <a:p>
            <a:pPr marL="127000" algn="ctr">
              <a:lnSpc>
                <a:spcPct val="100000"/>
              </a:lnSpc>
              <a:spcBef>
                <a:spcPts val="2245"/>
              </a:spcBef>
            </a:pPr>
            <a:r>
              <a:rPr sz="3200" spc="-10" dirty="0">
                <a:latin typeface="Arial Unicode MS"/>
                <a:cs typeface="Arial Unicode MS"/>
              </a:rPr>
              <a:t>2</a:t>
            </a:r>
            <a:r>
              <a:rPr sz="3200" spc="-5" dirty="0">
                <a:latin typeface="Arial Unicode MS"/>
                <a:cs typeface="Arial Unicode MS"/>
              </a:rPr>
              <a:t>4</a:t>
            </a:r>
            <a:r>
              <a:rPr sz="3200" dirty="0">
                <a:latin typeface="Arial Unicode MS"/>
                <a:cs typeface="Arial Unicode MS"/>
              </a:rPr>
              <a:t>-</a:t>
            </a:r>
            <a:r>
              <a:rPr sz="3200" spc="-5" dirty="0">
                <a:latin typeface="Arial Unicode MS"/>
                <a:cs typeface="Arial Unicode MS"/>
              </a:rPr>
              <a:t>h</a:t>
            </a:r>
            <a:r>
              <a:rPr sz="3200" dirty="0">
                <a:latin typeface="Arial Unicode MS"/>
                <a:cs typeface="Arial Unicode MS"/>
              </a:rPr>
              <a:t>r</a:t>
            </a:r>
            <a:r>
              <a:rPr sz="3200" spc="6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Arial Unicode MS"/>
                <a:cs typeface="Arial Unicode MS"/>
              </a:rPr>
              <a:t>RAI</a:t>
            </a:r>
            <a:endParaRPr sz="3200">
              <a:latin typeface="Arial Unicode MS"/>
              <a:cs typeface="Arial Unicode MS"/>
            </a:endParaRPr>
          </a:p>
          <a:p>
            <a:pPr marL="128905" algn="ctr">
              <a:lnSpc>
                <a:spcPct val="100000"/>
              </a:lnSpc>
            </a:pPr>
            <a:r>
              <a:rPr sz="3200" spc="-5" dirty="0">
                <a:latin typeface="Arial Unicode MS"/>
                <a:cs typeface="Arial Unicode MS"/>
              </a:rPr>
              <a:t>u</a:t>
            </a:r>
            <a:r>
              <a:rPr sz="3200" spc="-15" dirty="0">
                <a:latin typeface="Arial Unicode MS"/>
                <a:cs typeface="Arial Unicode MS"/>
              </a:rPr>
              <a:t>p</a:t>
            </a:r>
            <a:r>
              <a:rPr sz="3200" dirty="0">
                <a:latin typeface="Arial Unicode MS"/>
                <a:cs typeface="Arial Unicode MS"/>
              </a:rPr>
              <a:t>take</a:t>
            </a:r>
            <a:endParaRPr sz="32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7464" y="858105"/>
            <a:ext cx="6944995" cy="495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40"/>
              </a:lnSpc>
              <a:tabLst>
                <a:tab pos="3153410" algn="l"/>
              </a:tabLst>
            </a:pPr>
            <a:r>
              <a:rPr sz="3900" b="1" dirty="0">
                <a:solidFill>
                  <a:srgbClr val="320065"/>
                </a:solidFill>
                <a:latin typeface="Arial"/>
                <a:cs typeface="Arial"/>
              </a:rPr>
              <a:t>Treatm</a:t>
            </a:r>
            <a:r>
              <a:rPr sz="3900" b="1" spc="10" dirty="0">
                <a:solidFill>
                  <a:srgbClr val="320065"/>
                </a:solidFill>
                <a:latin typeface="Arial"/>
                <a:cs typeface="Arial"/>
              </a:rPr>
              <a:t>e</a:t>
            </a:r>
            <a:r>
              <a:rPr sz="3900" b="1" dirty="0">
                <a:solidFill>
                  <a:srgbClr val="320065"/>
                </a:solidFill>
                <a:latin typeface="Arial"/>
                <a:cs typeface="Arial"/>
              </a:rPr>
              <a:t>nt</a:t>
            </a:r>
            <a:r>
              <a:rPr sz="3900" b="1" spc="15" dirty="0">
                <a:solidFill>
                  <a:srgbClr val="320065"/>
                </a:solidFill>
                <a:latin typeface="Arial"/>
                <a:cs typeface="Arial"/>
              </a:rPr>
              <a:t> </a:t>
            </a:r>
            <a:r>
              <a:rPr sz="3900" b="1" dirty="0">
                <a:solidFill>
                  <a:srgbClr val="320065"/>
                </a:solidFill>
                <a:latin typeface="Arial"/>
                <a:cs typeface="Arial"/>
              </a:rPr>
              <a:t>of	Grave</a:t>
            </a:r>
            <a:r>
              <a:rPr sz="3900" b="1" spc="10" dirty="0">
                <a:solidFill>
                  <a:srgbClr val="320065"/>
                </a:solidFill>
                <a:latin typeface="Arial"/>
                <a:cs typeface="Arial"/>
              </a:rPr>
              <a:t>s</a:t>
            </a:r>
            <a:r>
              <a:rPr sz="3900" b="1" dirty="0">
                <a:solidFill>
                  <a:srgbClr val="320065"/>
                </a:solidFill>
                <a:latin typeface="Arial"/>
                <a:cs typeface="Arial"/>
              </a:rPr>
              <a:t>’</a:t>
            </a:r>
            <a:r>
              <a:rPr sz="3900" b="1" spc="20" dirty="0">
                <a:solidFill>
                  <a:srgbClr val="320065"/>
                </a:solidFill>
                <a:latin typeface="Arial"/>
                <a:cs typeface="Arial"/>
              </a:rPr>
              <a:t> </a:t>
            </a:r>
            <a:r>
              <a:rPr sz="3900" b="1" dirty="0">
                <a:solidFill>
                  <a:srgbClr val="320065"/>
                </a:solidFill>
                <a:latin typeface="Arial"/>
                <a:cs typeface="Arial"/>
              </a:rPr>
              <a:t>dise</a:t>
            </a:r>
            <a:r>
              <a:rPr sz="3900" b="1" spc="10" dirty="0">
                <a:solidFill>
                  <a:srgbClr val="320065"/>
                </a:solidFill>
                <a:latin typeface="Arial"/>
                <a:cs typeface="Arial"/>
              </a:rPr>
              <a:t>a</a:t>
            </a:r>
            <a:r>
              <a:rPr sz="3900" b="1" dirty="0">
                <a:solidFill>
                  <a:srgbClr val="320065"/>
                </a:solidFill>
                <a:latin typeface="Arial"/>
                <a:cs typeface="Arial"/>
              </a:rPr>
              <a:t>se</a:t>
            </a:r>
            <a:endParaRPr sz="3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824613"/>
            <a:ext cx="2311400" cy="932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2280" indent="-44958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462915" algn="l"/>
              </a:tabLst>
            </a:pPr>
            <a:r>
              <a:rPr sz="3000" spc="1955" dirty="0">
                <a:latin typeface="Symbol"/>
                <a:cs typeface="Symbol"/>
              </a:rPr>
              <a:t></a:t>
            </a:r>
            <a:r>
              <a:rPr sz="3000" spc="-5" dirty="0">
                <a:latin typeface="Arial"/>
                <a:cs typeface="Arial"/>
              </a:rPr>
              <a:t>blockers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ts val="3570"/>
              </a:lnSpc>
              <a:spcBef>
                <a:spcPts val="71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SSKI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Treatment</a:t>
            </a:r>
            <a:r>
              <a:rPr spc="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of Graves’</a:t>
            </a:r>
            <a:r>
              <a:rPr spc="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disease</a:t>
            </a:r>
          </a:p>
          <a:p>
            <a:pPr marL="12700">
              <a:lnSpc>
                <a:spcPts val="4640"/>
              </a:lnSpc>
            </a:pPr>
            <a:r>
              <a:rPr spc="-5" dirty="0"/>
              <a:t>co</a:t>
            </a:r>
            <a:r>
              <a:rPr spc="10" dirty="0"/>
              <a:t>m</a:t>
            </a:r>
            <a:r>
              <a:rPr spc="-20" dirty="0"/>
              <a:t>plication</a:t>
            </a:r>
            <a:r>
              <a:rPr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27025"/>
            <a:ext cx="5425440" cy="1478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Thyrotoxic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c</a:t>
            </a:r>
            <a:r>
              <a:rPr sz="3000" spc="-10" dirty="0">
                <a:latin typeface="Arial"/>
                <a:cs typeface="Arial"/>
              </a:rPr>
              <a:t>r</a:t>
            </a:r>
            <a:r>
              <a:rPr sz="3000" spc="-5" dirty="0">
                <a:latin typeface="Arial"/>
                <a:cs typeface="Arial"/>
              </a:rPr>
              <a:t>is</a:t>
            </a:r>
            <a:r>
              <a:rPr sz="3000" spc="5" dirty="0">
                <a:latin typeface="Arial"/>
                <a:cs typeface="Arial"/>
              </a:rPr>
              <a:t>i</a:t>
            </a:r>
            <a:r>
              <a:rPr sz="3000" dirty="0">
                <a:latin typeface="Arial"/>
                <a:cs typeface="Arial"/>
              </a:rPr>
              <a:t>s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O</a:t>
            </a:r>
            <a:r>
              <a:rPr sz="3000" spc="-10" dirty="0">
                <a:latin typeface="Arial"/>
                <a:cs typeface="Arial"/>
              </a:rPr>
              <a:t>r</a:t>
            </a:r>
            <a:r>
              <a:rPr sz="3000" spc="-5" dirty="0">
                <a:latin typeface="Arial"/>
                <a:cs typeface="Arial"/>
              </a:rPr>
              <a:t>bitopa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hy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ts val="357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Thyrotoxicosis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an</a:t>
            </a:r>
            <a:r>
              <a:rPr sz="3000" dirty="0">
                <a:latin typeface="Arial"/>
                <a:cs typeface="Arial"/>
              </a:rPr>
              <a:t>d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pregnancy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Treatment</a:t>
            </a:r>
            <a:r>
              <a:rPr spc="120" dirty="0">
                <a:latin typeface="Times New Roman"/>
                <a:cs typeface="Times New Roman"/>
              </a:rPr>
              <a:t> </a:t>
            </a:r>
            <a:r>
              <a:rPr dirty="0"/>
              <a:t>of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dirty="0"/>
              <a:t>other</a:t>
            </a:r>
            <a:r>
              <a:rPr spc="120" dirty="0">
                <a:latin typeface="Times New Roman"/>
                <a:cs typeface="Times New Roman"/>
              </a:rPr>
              <a:t> </a:t>
            </a:r>
            <a:r>
              <a:rPr dirty="0"/>
              <a:t>forms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dirty="0"/>
              <a:t>of</a:t>
            </a:r>
          </a:p>
          <a:p>
            <a:pPr marL="12700">
              <a:lnSpc>
                <a:spcPts val="4640"/>
              </a:lnSpc>
            </a:pPr>
            <a:r>
              <a:rPr spc="-20" dirty="0"/>
              <a:t>thyrot</a:t>
            </a:r>
            <a:r>
              <a:rPr spc="-15" dirty="0"/>
              <a:t>o</a:t>
            </a:r>
            <a:r>
              <a:rPr spc="-5" dirty="0"/>
              <a:t>xico</a:t>
            </a:r>
            <a:r>
              <a:rPr spc="10" dirty="0"/>
              <a:t>s</a:t>
            </a:r>
            <a:r>
              <a:rPr spc="-20" dirty="0"/>
              <a:t>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27025"/>
            <a:ext cx="4007485" cy="3125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Toxic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adenoma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TMN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Amiodarone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Subacu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e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th</a:t>
            </a:r>
            <a:r>
              <a:rPr sz="3000" spc="-10" dirty="0">
                <a:latin typeface="Arial"/>
                <a:cs typeface="Arial"/>
              </a:rPr>
              <a:t>y</a:t>
            </a:r>
            <a:r>
              <a:rPr sz="3000" dirty="0">
                <a:latin typeface="Arial"/>
                <a:cs typeface="Arial"/>
              </a:rPr>
              <a:t>roiditis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Thyrotoxicosis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fac</a:t>
            </a:r>
            <a:r>
              <a:rPr sz="3000" spc="-25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itia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ts val="357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St</a:t>
            </a:r>
            <a:r>
              <a:rPr sz="3000" spc="-10" dirty="0">
                <a:latin typeface="Arial"/>
                <a:cs typeface="Arial"/>
              </a:rPr>
              <a:t>r</a:t>
            </a:r>
            <a:r>
              <a:rPr sz="3000" spc="-5" dirty="0">
                <a:latin typeface="Arial"/>
                <a:cs typeface="Arial"/>
              </a:rPr>
              <a:t>um</a:t>
            </a:r>
            <a:r>
              <a:rPr sz="3000" dirty="0">
                <a:latin typeface="Arial"/>
                <a:cs typeface="Arial"/>
              </a:rPr>
              <a:t>a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ovarii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4607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25" dirty="0"/>
              <a:t>Oth</a:t>
            </a:r>
            <a:r>
              <a:rPr spc="-20" dirty="0"/>
              <a:t>e</a:t>
            </a:r>
            <a:r>
              <a:rPr dirty="0"/>
              <a:t>r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dirty="0"/>
              <a:t>thyr</a:t>
            </a:r>
            <a:r>
              <a:rPr spc="5" dirty="0"/>
              <a:t>o</a:t>
            </a:r>
            <a:r>
              <a:rPr spc="-20" dirty="0"/>
              <a:t>id</a:t>
            </a:r>
            <a:r>
              <a:rPr spc="125" dirty="0">
                <a:latin typeface="Times New Roman"/>
                <a:cs typeface="Times New Roman"/>
              </a:rPr>
              <a:t> </a:t>
            </a:r>
            <a:r>
              <a:rPr spc="-20" dirty="0"/>
              <a:t>dis</a:t>
            </a:r>
            <a:r>
              <a:rPr spc="-15" dirty="0"/>
              <a:t>o</a:t>
            </a:r>
            <a:r>
              <a:rPr spc="-5" dirty="0"/>
              <a:t>rders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27025"/>
            <a:ext cx="6463030" cy="3125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Nontoxi</a:t>
            </a:r>
            <a:r>
              <a:rPr sz="3000" dirty="0">
                <a:latin typeface="Arial"/>
                <a:cs typeface="Arial"/>
              </a:rPr>
              <a:t>c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goiter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Subacu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e</a:t>
            </a:r>
            <a:r>
              <a:rPr sz="3000" spc="-2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th</a:t>
            </a:r>
            <a:r>
              <a:rPr sz="3000" spc="-10" dirty="0">
                <a:latin typeface="Arial"/>
                <a:cs typeface="Arial"/>
              </a:rPr>
              <a:t>y</a:t>
            </a:r>
            <a:r>
              <a:rPr sz="3000" dirty="0">
                <a:latin typeface="Arial"/>
                <a:cs typeface="Arial"/>
              </a:rPr>
              <a:t>roiditis</a:t>
            </a:r>
            <a:r>
              <a:rPr sz="3000" spc="-2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(De </a:t>
            </a:r>
            <a:r>
              <a:rPr sz="3000" spc="-15" dirty="0">
                <a:latin typeface="Arial"/>
                <a:cs typeface="Arial"/>
              </a:rPr>
              <a:t>Q</a:t>
            </a:r>
            <a:r>
              <a:rPr sz="3000" dirty="0">
                <a:latin typeface="Arial"/>
                <a:cs typeface="Arial"/>
              </a:rPr>
              <a:t>uervain’s)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Chroni</a:t>
            </a:r>
            <a:r>
              <a:rPr sz="3000" dirty="0">
                <a:latin typeface="Arial"/>
                <a:cs typeface="Arial"/>
              </a:rPr>
              <a:t>c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thy</a:t>
            </a:r>
            <a:r>
              <a:rPr sz="3000" spc="-25" dirty="0">
                <a:latin typeface="Arial"/>
                <a:cs typeface="Arial"/>
              </a:rPr>
              <a:t>r</a:t>
            </a:r>
            <a:r>
              <a:rPr sz="3000" spc="-5" dirty="0">
                <a:latin typeface="Arial"/>
                <a:cs typeface="Arial"/>
              </a:rPr>
              <a:t>oid</a:t>
            </a:r>
            <a:r>
              <a:rPr sz="3000" spc="5" dirty="0">
                <a:latin typeface="Arial"/>
                <a:cs typeface="Arial"/>
              </a:rPr>
              <a:t>i</a:t>
            </a:r>
            <a:r>
              <a:rPr sz="3000" dirty="0">
                <a:latin typeface="Arial"/>
                <a:cs typeface="Arial"/>
              </a:rPr>
              <a:t>tis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Acute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hyroiditis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Thyroid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nodules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ts val="357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Thyroid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cancer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19403" y="3634293"/>
            <a:ext cx="3785235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574290" algn="l"/>
              </a:tabLst>
            </a:pPr>
            <a:r>
              <a:rPr sz="4300" dirty="0">
                <a:solidFill>
                  <a:srgbClr val="D8D8EC"/>
                </a:solidFill>
                <a:latin typeface="Wingdings"/>
                <a:cs typeface="Wingdings"/>
              </a:rPr>
              <a:t></a:t>
            </a:r>
            <a:r>
              <a:rPr sz="4300" spc="-570" dirty="0">
                <a:solidFill>
                  <a:srgbClr val="D8D8EC"/>
                </a:solidFill>
                <a:latin typeface="Times New Roman"/>
                <a:cs typeface="Times New Roman"/>
              </a:rPr>
              <a:t> </a:t>
            </a:r>
            <a:r>
              <a:rPr sz="5400" b="1" dirty="0">
                <a:latin typeface="Berlin Sans FB"/>
                <a:cs typeface="Berlin Sans FB"/>
              </a:rPr>
              <a:t>Tha</a:t>
            </a:r>
            <a:r>
              <a:rPr sz="5400" b="1" spc="-20" dirty="0">
                <a:latin typeface="Berlin Sans FB"/>
                <a:cs typeface="Berlin Sans FB"/>
              </a:rPr>
              <a:t>n</a:t>
            </a:r>
            <a:r>
              <a:rPr sz="5400" b="1" dirty="0">
                <a:latin typeface="Berlin Sans FB"/>
                <a:cs typeface="Berlin Sans FB"/>
              </a:rPr>
              <a:t>k</a:t>
            </a:r>
            <a:r>
              <a:rPr sz="5400" b="1" dirty="0">
                <a:latin typeface="Times New Roman"/>
                <a:cs typeface="Times New Roman"/>
              </a:rPr>
              <a:t>	</a:t>
            </a:r>
            <a:r>
              <a:rPr sz="5400" b="1" spc="10" dirty="0">
                <a:latin typeface="Berlin Sans FB"/>
                <a:cs typeface="Berlin Sans FB"/>
              </a:rPr>
              <a:t>y</a:t>
            </a:r>
            <a:r>
              <a:rPr sz="5400" b="1" dirty="0">
                <a:latin typeface="Berlin Sans FB"/>
                <a:cs typeface="Berlin Sans FB"/>
              </a:rPr>
              <a:t>ou</a:t>
            </a:r>
            <a:endParaRPr sz="5400">
              <a:latin typeface="Berlin Sans FB"/>
              <a:cs typeface="Berlin Sans FB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4607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5" dirty="0"/>
              <a:t>History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27025"/>
            <a:ext cx="7433309" cy="3674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Exposure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Arial"/>
                <a:cs typeface="Arial"/>
              </a:rPr>
              <a:t>to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ion</a:t>
            </a:r>
            <a:r>
              <a:rPr sz="3000" spc="5" dirty="0">
                <a:latin typeface="Arial"/>
                <a:cs typeface="Arial"/>
              </a:rPr>
              <a:t>i</a:t>
            </a:r>
            <a:r>
              <a:rPr sz="3000" dirty="0">
                <a:latin typeface="Arial"/>
                <a:cs typeface="Arial"/>
              </a:rPr>
              <a:t>zing</a:t>
            </a:r>
            <a:r>
              <a:rPr sz="3000" spc="4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radiation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Io</a:t>
            </a:r>
            <a:r>
              <a:rPr sz="3000" spc="-15" dirty="0">
                <a:latin typeface="Arial"/>
                <a:cs typeface="Arial"/>
              </a:rPr>
              <a:t>d</a:t>
            </a:r>
            <a:r>
              <a:rPr sz="3000" spc="-5" dirty="0">
                <a:latin typeface="Arial"/>
                <a:cs typeface="Arial"/>
              </a:rPr>
              <a:t>id</a:t>
            </a:r>
            <a:r>
              <a:rPr sz="3000" dirty="0">
                <a:latin typeface="Arial"/>
                <a:cs typeface="Arial"/>
              </a:rPr>
              <a:t>e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ingestion: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Arial"/>
              <a:buChar char="-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Kelp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Arial"/>
              <a:buChar char="-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Io</a:t>
            </a:r>
            <a:r>
              <a:rPr sz="3000" spc="-15" dirty="0">
                <a:latin typeface="Arial"/>
                <a:cs typeface="Arial"/>
              </a:rPr>
              <a:t>d</a:t>
            </a:r>
            <a:r>
              <a:rPr sz="3000" spc="-5" dirty="0">
                <a:latin typeface="Arial"/>
                <a:cs typeface="Arial"/>
              </a:rPr>
              <a:t>id</a:t>
            </a:r>
            <a:r>
              <a:rPr sz="3000" dirty="0">
                <a:latin typeface="Arial"/>
                <a:cs typeface="Arial"/>
              </a:rPr>
              <a:t>e</a:t>
            </a:r>
            <a:r>
              <a:rPr sz="3000" spc="-5" dirty="0">
                <a:latin typeface="Arial"/>
                <a:cs typeface="Arial"/>
              </a:rPr>
              <a:t>-</a:t>
            </a:r>
            <a:r>
              <a:rPr sz="3000" dirty="0">
                <a:latin typeface="Arial"/>
                <a:cs typeface="Arial"/>
              </a:rPr>
              <a:t>con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aini</a:t>
            </a:r>
            <a:r>
              <a:rPr sz="3000" spc="-20" dirty="0">
                <a:latin typeface="Arial"/>
                <a:cs typeface="Arial"/>
              </a:rPr>
              <a:t>n</a:t>
            </a:r>
            <a:r>
              <a:rPr sz="3000" dirty="0">
                <a:latin typeface="Arial"/>
                <a:cs typeface="Arial"/>
              </a:rPr>
              <a:t>g</a:t>
            </a:r>
            <a:r>
              <a:rPr sz="3000" spc="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cough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prep</a:t>
            </a:r>
            <a:r>
              <a:rPr sz="3000" spc="-10" dirty="0">
                <a:latin typeface="Arial"/>
                <a:cs typeface="Arial"/>
              </a:rPr>
              <a:t>a</a:t>
            </a:r>
            <a:r>
              <a:rPr sz="3000" dirty="0">
                <a:latin typeface="Arial"/>
                <a:cs typeface="Arial"/>
              </a:rPr>
              <a:t>ra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ion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Arial"/>
              <a:buChar char="-"/>
              <a:tabLst>
                <a:tab pos="356235" algn="l"/>
              </a:tabLst>
            </a:pPr>
            <a:r>
              <a:rPr sz="3000" spc="-15" dirty="0">
                <a:latin typeface="Arial"/>
                <a:cs typeface="Arial"/>
              </a:rPr>
              <a:t>IV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Iodid</a:t>
            </a:r>
            <a:r>
              <a:rPr sz="3000" spc="-5" dirty="0">
                <a:latin typeface="Arial"/>
                <a:cs typeface="Arial"/>
              </a:rPr>
              <a:t>e-</a:t>
            </a:r>
            <a:r>
              <a:rPr sz="3000" dirty="0">
                <a:latin typeface="Arial"/>
                <a:cs typeface="Arial"/>
              </a:rPr>
              <a:t>containing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con</a:t>
            </a:r>
            <a:r>
              <a:rPr sz="3000" spc="-15" dirty="0">
                <a:latin typeface="Arial"/>
                <a:cs typeface="Arial"/>
              </a:rPr>
              <a:t>trast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media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Lithiu</a:t>
            </a:r>
            <a:r>
              <a:rPr sz="3000" dirty="0">
                <a:latin typeface="Arial"/>
                <a:cs typeface="Arial"/>
              </a:rPr>
              <a:t>m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carbo</a:t>
            </a:r>
            <a:r>
              <a:rPr sz="3000" spc="-15" dirty="0">
                <a:latin typeface="Arial"/>
                <a:cs typeface="Arial"/>
              </a:rPr>
              <a:t>n</a:t>
            </a:r>
            <a:r>
              <a:rPr sz="3000" spc="-5" dirty="0">
                <a:latin typeface="Arial"/>
                <a:cs typeface="Arial"/>
              </a:rPr>
              <a:t>ate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ts val="357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Res</a:t>
            </a:r>
            <a:r>
              <a:rPr sz="3000" spc="5" dirty="0">
                <a:latin typeface="Arial"/>
                <a:cs typeface="Arial"/>
              </a:rPr>
              <a:t>i</a:t>
            </a:r>
            <a:r>
              <a:rPr sz="3000" spc="-5" dirty="0">
                <a:latin typeface="Arial"/>
                <a:cs typeface="Arial"/>
              </a:rPr>
              <a:t>denc</a:t>
            </a:r>
            <a:r>
              <a:rPr sz="3000" dirty="0">
                <a:latin typeface="Arial"/>
                <a:cs typeface="Arial"/>
              </a:rPr>
              <a:t>e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i</a:t>
            </a:r>
            <a:r>
              <a:rPr sz="3000" dirty="0">
                <a:latin typeface="Arial"/>
                <a:cs typeface="Arial"/>
              </a:rPr>
              <a:t>n</a:t>
            </a:r>
            <a:r>
              <a:rPr sz="3000" spc="4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a</a:t>
            </a:r>
            <a:r>
              <a:rPr sz="3000" dirty="0">
                <a:latin typeface="Arial"/>
                <a:cs typeface="Arial"/>
              </a:rPr>
              <a:t>n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a</a:t>
            </a:r>
            <a:r>
              <a:rPr sz="3000" spc="-10" dirty="0">
                <a:latin typeface="Arial"/>
                <a:cs typeface="Arial"/>
              </a:rPr>
              <a:t>r</a:t>
            </a:r>
            <a:r>
              <a:rPr sz="3000" spc="-5" dirty="0">
                <a:latin typeface="Arial"/>
                <a:cs typeface="Arial"/>
              </a:rPr>
              <a:t>e</a:t>
            </a:r>
            <a:r>
              <a:rPr sz="3000" dirty="0">
                <a:latin typeface="Arial"/>
                <a:cs typeface="Arial"/>
              </a:rPr>
              <a:t>a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Arial"/>
                <a:cs typeface="Arial"/>
              </a:rPr>
              <a:t>o</a:t>
            </a:r>
            <a:r>
              <a:rPr sz="3000" spc="-10" dirty="0">
                <a:latin typeface="Arial"/>
                <a:cs typeface="Arial"/>
              </a:rPr>
              <a:t>f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Arial"/>
                <a:cs typeface="Arial"/>
              </a:rPr>
              <a:t>l</a:t>
            </a:r>
            <a:r>
              <a:rPr sz="3000" spc="-5" dirty="0">
                <a:latin typeface="Arial"/>
                <a:cs typeface="Arial"/>
              </a:rPr>
              <a:t>o</a:t>
            </a:r>
            <a:r>
              <a:rPr sz="3000" dirty="0">
                <a:latin typeface="Arial"/>
                <a:cs typeface="Arial"/>
              </a:rPr>
              <a:t>w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dietar</a:t>
            </a:r>
            <a:r>
              <a:rPr sz="3000" dirty="0">
                <a:latin typeface="Arial"/>
                <a:cs typeface="Arial"/>
              </a:rPr>
              <a:t>y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iodide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4607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5" dirty="0"/>
              <a:t>History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81305"/>
            <a:ext cx="4303395" cy="3973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Fami</a:t>
            </a:r>
            <a:r>
              <a:rPr sz="3000" spc="5" dirty="0">
                <a:latin typeface="Arial"/>
                <a:cs typeface="Arial"/>
              </a:rPr>
              <a:t>l</a:t>
            </a:r>
            <a:r>
              <a:rPr sz="3000" dirty="0">
                <a:latin typeface="Arial"/>
                <a:cs typeface="Arial"/>
              </a:rPr>
              <a:t>y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history</a:t>
            </a:r>
            <a:endParaRPr sz="3000">
              <a:latin typeface="Arial"/>
              <a:cs typeface="Arial"/>
            </a:endParaRPr>
          </a:p>
          <a:p>
            <a:pPr marL="355600" marR="1238250" indent="-342900" algn="ctr">
              <a:lnSpc>
                <a:spcPct val="100000"/>
              </a:lnSpc>
              <a:spcBef>
                <a:spcPts val="360"/>
              </a:spcBef>
              <a:buClr>
                <a:srgbClr val="320065"/>
              </a:buClr>
              <a:buSzPct val="70000"/>
              <a:buFont typeface="Arial"/>
              <a:buChar char="-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Thyroid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disease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Clr>
                <a:srgbClr val="320065"/>
              </a:buClr>
              <a:buSzPct val="70000"/>
              <a:buFont typeface="Arial"/>
              <a:buChar char="-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Immunologic</a:t>
            </a:r>
            <a:r>
              <a:rPr sz="3000" spc="4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disorders:</a:t>
            </a:r>
            <a:endParaRPr sz="3000">
              <a:latin typeface="Arial"/>
              <a:cs typeface="Arial"/>
            </a:endParaRPr>
          </a:p>
          <a:p>
            <a:pPr marL="1113155" lvl="1" indent="-186055">
              <a:lnSpc>
                <a:spcPct val="100000"/>
              </a:lnSpc>
              <a:spcBef>
                <a:spcPts val="284"/>
              </a:spcBef>
              <a:buFont typeface="Arial"/>
              <a:buChar char="*"/>
              <a:tabLst>
                <a:tab pos="1113790" algn="l"/>
              </a:tabLst>
            </a:pPr>
            <a:r>
              <a:rPr sz="2200" spc="-20" dirty="0">
                <a:latin typeface="Arial"/>
                <a:cs typeface="Arial"/>
              </a:rPr>
              <a:t>Dia</a:t>
            </a:r>
            <a:r>
              <a:rPr sz="2200" spc="-10" dirty="0">
                <a:latin typeface="Arial"/>
                <a:cs typeface="Arial"/>
              </a:rPr>
              <a:t>b</a:t>
            </a:r>
            <a:r>
              <a:rPr sz="2200" spc="-15" dirty="0">
                <a:latin typeface="Arial"/>
                <a:cs typeface="Arial"/>
              </a:rPr>
              <a:t>etes</a:t>
            </a:r>
            <a:endParaRPr sz="2200">
              <a:latin typeface="Arial"/>
              <a:cs typeface="Arial"/>
            </a:endParaRPr>
          </a:p>
          <a:p>
            <a:pPr marL="1113155" lvl="1" indent="-186055">
              <a:lnSpc>
                <a:spcPct val="100000"/>
              </a:lnSpc>
              <a:spcBef>
                <a:spcPts val="265"/>
              </a:spcBef>
              <a:buFont typeface="Arial"/>
              <a:buChar char="*"/>
              <a:tabLst>
                <a:tab pos="1113790" algn="l"/>
              </a:tabLst>
            </a:pPr>
            <a:r>
              <a:rPr sz="2200" spc="-20" dirty="0">
                <a:latin typeface="Arial"/>
                <a:cs typeface="Arial"/>
              </a:rPr>
              <a:t>Rhe</a:t>
            </a:r>
            <a:r>
              <a:rPr sz="2200" spc="-15" dirty="0">
                <a:latin typeface="Arial"/>
                <a:cs typeface="Arial"/>
              </a:rPr>
              <a:t>umatoid</a:t>
            </a:r>
            <a:r>
              <a:rPr sz="2200" spc="8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d</a:t>
            </a:r>
            <a:r>
              <a:rPr sz="2200" spc="-10" dirty="0">
                <a:latin typeface="Arial"/>
                <a:cs typeface="Arial"/>
              </a:rPr>
              <a:t>ise</a:t>
            </a:r>
            <a:r>
              <a:rPr sz="2200" spc="-20" dirty="0">
                <a:latin typeface="Arial"/>
                <a:cs typeface="Arial"/>
              </a:rPr>
              <a:t>a</a:t>
            </a:r>
            <a:r>
              <a:rPr sz="2200" spc="-10" dirty="0">
                <a:latin typeface="Arial"/>
                <a:cs typeface="Arial"/>
              </a:rPr>
              <a:t>s</a:t>
            </a:r>
            <a:r>
              <a:rPr sz="2200" spc="-15" dirty="0">
                <a:latin typeface="Arial"/>
                <a:cs typeface="Arial"/>
              </a:rPr>
              <a:t>e</a:t>
            </a:r>
            <a:endParaRPr sz="2200">
              <a:latin typeface="Arial"/>
              <a:cs typeface="Arial"/>
            </a:endParaRPr>
          </a:p>
          <a:p>
            <a:pPr marL="1113155" lvl="1" indent="-186055">
              <a:lnSpc>
                <a:spcPct val="100000"/>
              </a:lnSpc>
              <a:spcBef>
                <a:spcPts val="265"/>
              </a:spcBef>
              <a:buFont typeface="Arial"/>
              <a:buChar char="*"/>
              <a:tabLst>
                <a:tab pos="1113790" algn="l"/>
              </a:tabLst>
            </a:pPr>
            <a:r>
              <a:rPr sz="2200" spc="-15" dirty="0">
                <a:latin typeface="Arial"/>
                <a:cs typeface="Arial"/>
              </a:rPr>
              <a:t>Pern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c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20" dirty="0">
                <a:latin typeface="Arial"/>
                <a:cs typeface="Arial"/>
              </a:rPr>
              <a:t>ou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Arial"/>
                <a:cs typeface="Arial"/>
              </a:rPr>
              <a:t>an</a:t>
            </a:r>
            <a:r>
              <a:rPr sz="2200" spc="-10" dirty="0">
                <a:latin typeface="Arial"/>
                <a:cs typeface="Arial"/>
              </a:rPr>
              <a:t>e</a:t>
            </a:r>
            <a:r>
              <a:rPr sz="2200" spc="-15" dirty="0">
                <a:latin typeface="Arial"/>
                <a:cs typeface="Arial"/>
              </a:rPr>
              <a:t>mia</a:t>
            </a:r>
            <a:endParaRPr sz="2200">
              <a:latin typeface="Arial"/>
              <a:cs typeface="Arial"/>
            </a:endParaRPr>
          </a:p>
          <a:p>
            <a:pPr marL="1113155" lvl="1" indent="-186055">
              <a:lnSpc>
                <a:spcPct val="100000"/>
              </a:lnSpc>
              <a:spcBef>
                <a:spcPts val="265"/>
              </a:spcBef>
              <a:buFont typeface="Arial"/>
              <a:buChar char="*"/>
              <a:tabLst>
                <a:tab pos="1113790" algn="l"/>
              </a:tabLst>
            </a:pPr>
            <a:r>
              <a:rPr sz="2200" spc="-15" dirty="0">
                <a:latin typeface="Arial"/>
                <a:cs typeface="Arial"/>
              </a:rPr>
              <a:t>Alo</a:t>
            </a:r>
            <a:r>
              <a:rPr sz="2200" spc="-10" dirty="0">
                <a:latin typeface="Arial"/>
                <a:cs typeface="Arial"/>
              </a:rPr>
              <a:t>p</a:t>
            </a:r>
            <a:r>
              <a:rPr sz="2200" spc="-20" dirty="0">
                <a:latin typeface="Arial"/>
                <a:cs typeface="Arial"/>
              </a:rPr>
              <a:t>e</a:t>
            </a:r>
            <a:r>
              <a:rPr sz="2200" spc="-10" dirty="0">
                <a:latin typeface="Arial"/>
                <a:cs typeface="Arial"/>
              </a:rPr>
              <a:t>c</a:t>
            </a:r>
            <a:r>
              <a:rPr sz="2200" spc="-15" dirty="0"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  <a:p>
            <a:pPr marL="1113155" lvl="1" indent="-186055">
              <a:lnSpc>
                <a:spcPct val="100000"/>
              </a:lnSpc>
              <a:spcBef>
                <a:spcPts val="265"/>
              </a:spcBef>
              <a:buFont typeface="Arial"/>
              <a:buChar char="*"/>
              <a:tabLst>
                <a:tab pos="1113790" algn="l"/>
              </a:tabLst>
            </a:pPr>
            <a:r>
              <a:rPr sz="2200" spc="-10" dirty="0">
                <a:latin typeface="Arial"/>
                <a:cs typeface="Arial"/>
              </a:rPr>
              <a:t>Viti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15" dirty="0">
                <a:latin typeface="Arial"/>
                <a:cs typeface="Arial"/>
              </a:rPr>
              <a:t>igo</a:t>
            </a:r>
            <a:endParaRPr sz="2200">
              <a:latin typeface="Arial"/>
              <a:cs typeface="Arial"/>
            </a:endParaRPr>
          </a:p>
          <a:p>
            <a:pPr marL="1113155" lvl="1" indent="-186055">
              <a:lnSpc>
                <a:spcPct val="100000"/>
              </a:lnSpc>
              <a:spcBef>
                <a:spcPts val="265"/>
              </a:spcBef>
              <a:buFont typeface="Arial"/>
              <a:buChar char="*"/>
              <a:tabLst>
                <a:tab pos="1113790" algn="l"/>
              </a:tabLst>
            </a:pPr>
            <a:r>
              <a:rPr sz="2200" spc="-20" dirty="0">
                <a:latin typeface="Arial"/>
                <a:cs typeface="Arial"/>
              </a:rPr>
              <a:t>M</a:t>
            </a:r>
            <a:r>
              <a:rPr sz="2200" spc="-30" dirty="0">
                <a:latin typeface="Arial"/>
                <a:cs typeface="Arial"/>
              </a:rPr>
              <a:t>y</a:t>
            </a:r>
            <a:r>
              <a:rPr sz="2200" spc="-20" dirty="0">
                <a:latin typeface="Arial"/>
                <a:cs typeface="Arial"/>
              </a:rPr>
              <a:t>a</a:t>
            </a:r>
            <a:r>
              <a:rPr sz="2200" spc="-10" dirty="0">
                <a:latin typeface="Arial"/>
                <a:cs typeface="Arial"/>
              </a:rPr>
              <a:t>s</a:t>
            </a:r>
            <a:r>
              <a:rPr sz="2200" spc="-15" dirty="0">
                <a:latin typeface="Arial"/>
                <a:cs typeface="Arial"/>
              </a:rPr>
              <a:t>the</a:t>
            </a:r>
            <a:r>
              <a:rPr sz="2200" spc="-20" dirty="0">
                <a:latin typeface="Arial"/>
                <a:cs typeface="Arial"/>
              </a:rPr>
              <a:t>n</a:t>
            </a:r>
            <a:r>
              <a:rPr sz="2200" spc="-10" dirty="0">
                <a:latin typeface="Arial"/>
                <a:cs typeface="Arial"/>
              </a:rPr>
              <a:t>ia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gr</a:t>
            </a:r>
            <a:r>
              <a:rPr sz="2200" spc="-10" dirty="0">
                <a:latin typeface="Arial"/>
                <a:cs typeface="Arial"/>
              </a:rPr>
              <a:t>avis</a:t>
            </a:r>
            <a:endParaRPr sz="2200">
              <a:latin typeface="Arial"/>
              <a:cs typeface="Arial"/>
            </a:endParaRPr>
          </a:p>
          <a:p>
            <a:pPr marL="1113155" lvl="1" indent="-186055">
              <a:lnSpc>
                <a:spcPts val="2615"/>
              </a:lnSpc>
              <a:spcBef>
                <a:spcPts val="265"/>
              </a:spcBef>
              <a:buFont typeface="Arial"/>
              <a:buChar char="*"/>
              <a:tabLst>
                <a:tab pos="1113790" algn="l"/>
              </a:tabLst>
            </a:pPr>
            <a:r>
              <a:rPr sz="2200" spc="-20" dirty="0">
                <a:latin typeface="Arial"/>
                <a:cs typeface="Arial"/>
              </a:rPr>
              <a:t>M</a:t>
            </a:r>
            <a:r>
              <a:rPr sz="2200" spc="-25" dirty="0">
                <a:latin typeface="Arial"/>
                <a:cs typeface="Arial"/>
              </a:rPr>
              <a:t>E</a:t>
            </a:r>
            <a:r>
              <a:rPr sz="2200" spc="-20" dirty="0">
                <a:latin typeface="Arial"/>
                <a:cs typeface="Arial"/>
              </a:rPr>
              <a:t>N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Arial"/>
                <a:cs typeface="Arial"/>
              </a:rPr>
              <a:t>2A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81907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P</a:t>
            </a:r>
            <a:r>
              <a:rPr spc="-20" dirty="0"/>
              <a:t>h</a:t>
            </a:r>
            <a:r>
              <a:rPr spc="-5" dirty="0"/>
              <a:t>ysica</a:t>
            </a:r>
            <a:r>
              <a:rPr dirty="0"/>
              <a:t>l</a:t>
            </a:r>
            <a:r>
              <a:rPr spc="145" dirty="0">
                <a:latin typeface="Times New Roman"/>
                <a:cs typeface="Times New Roman"/>
              </a:rPr>
              <a:t> </a:t>
            </a:r>
            <a:r>
              <a:rPr spc="-5" dirty="0"/>
              <a:t>exa</a:t>
            </a:r>
            <a:r>
              <a:rPr spc="10" dirty="0"/>
              <a:t>m</a:t>
            </a:r>
            <a:r>
              <a:rPr spc="-20" dirty="0"/>
              <a:t>ination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342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/>
              <a:t>Observe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dirty="0"/>
              <a:t>the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spc="-5" dirty="0"/>
              <a:t>neck</a:t>
            </a:r>
            <a:r>
              <a:rPr sz="3000" dirty="0"/>
              <a:t>,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spc="-5" dirty="0"/>
              <a:t>especiall</a:t>
            </a:r>
            <a:r>
              <a:rPr sz="3000" dirty="0"/>
              <a:t>y</a:t>
            </a:r>
            <a:r>
              <a:rPr sz="3000" spc="50" dirty="0">
                <a:latin typeface="Times New Roman"/>
                <a:cs typeface="Times New Roman"/>
              </a:rPr>
              <a:t> </a:t>
            </a:r>
            <a:r>
              <a:rPr sz="3000" spc="-5" dirty="0"/>
              <a:t>a</a:t>
            </a:r>
            <a:r>
              <a:rPr sz="3000" dirty="0"/>
              <a:t>s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/>
              <a:t>the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5" dirty="0"/>
              <a:t>pa</a:t>
            </a:r>
            <a:r>
              <a:rPr sz="3000" spc="-15" dirty="0"/>
              <a:t>t</a:t>
            </a:r>
            <a:r>
              <a:rPr sz="3000" spc="-5" dirty="0"/>
              <a:t>ient</a:t>
            </a:r>
            <a:endParaRPr sz="3000">
              <a:latin typeface="Times New Roman"/>
              <a:cs typeface="Times New Roman"/>
            </a:endParaRPr>
          </a:p>
          <a:p>
            <a:pPr marL="355600">
              <a:lnSpc>
                <a:spcPts val="3420"/>
              </a:lnSpc>
            </a:pPr>
            <a:r>
              <a:rPr sz="3000" dirty="0"/>
              <a:t>swal</a:t>
            </a:r>
            <a:r>
              <a:rPr sz="3000" spc="5" dirty="0"/>
              <a:t>l</a:t>
            </a:r>
            <a:r>
              <a:rPr sz="3000" spc="-5" dirty="0"/>
              <a:t>o</a:t>
            </a:r>
            <a:r>
              <a:rPr sz="3000" spc="-10" dirty="0"/>
              <a:t>w</a:t>
            </a:r>
            <a:r>
              <a:rPr sz="3000" dirty="0"/>
              <a:t>s</a:t>
            </a:r>
            <a:endParaRPr sz="3000"/>
          </a:p>
          <a:p>
            <a:pPr marL="355600" marR="579755" indent="-342900" algn="just">
              <a:lnSpc>
                <a:spcPct val="90000"/>
              </a:lnSpc>
              <a:spcBef>
                <a:spcPts val="72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/>
              <a:t>Examine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-10" dirty="0"/>
              <a:t>f</a:t>
            </a:r>
            <a:r>
              <a:rPr sz="3000" spc="-20" dirty="0"/>
              <a:t>r</a:t>
            </a:r>
            <a:r>
              <a:rPr sz="3000" spc="-5" dirty="0"/>
              <a:t>o</a:t>
            </a:r>
            <a:r>
              <a:rPr sz="3000" dirty="0"/>
              <a:t>m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/>
              <a:t>the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15" dirty="0"/>
              <a:t>fron</a:t>
            </a:r>
            <a:r>
              <a:rPr sz="3000" spc="-25" dirty="0"/>
              <a:t>t</a:t>
            </a:r>
            <a:r>
              <a:rPr sz="3000" spc="-10" dirty="0"/>
              <a:t>,</a:t>
            </a:r>
            <a:r>
              <a:rPr sz="3000" spc="105" dirty="0">
                <a:latin typeface="Times New Roman"/>
                <a:cs typeface="Times New Roman"/>
              </a:rPr>
              <a:t> </a:t>
            </a:r>
            <a:r>
              <a:rPr sz="3000" spc="-15" dirty="0"/>
              <a:t>ro</a:t>
            </a:r>
            <a:r>
              <a:rPr sz="3000" spc="-20" dirty="0"/>
              <a:t>t</a:t>
            </a:r>
            <a:r>
              <a:rPr sz="3000" spc="-5" dirty="0"/>
              <a:t>atin</a:t>
            </a:r>
            <a:r>
              <a:rPr sz="3000" dirty="0"/>
              <a:t>g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spc="-25" dirty="0"/>
              <a:t>t</a:t>
            </a:r>
            <a:r>
              <a:rPr sz="3000" spc="-5" dirty="0"/>
              <a:t>h</a:t>
            </a:r>
            <a:r>
              <a:rPr sz="3000" dirty="0"/>
              <a:t>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5" dirty="0"/>
              <a:t>gland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dirty="0"/>
              <a:t>sl</a:t>
            </a:r>
            <a:r>
              <a:rPr sz="3000" spc="5" dirty="0"/>
              <a:t>i</a:t>
            </a:r>
            <a:r>
              <a:rPr sz="3000" spc="-5" dirty="0"/>
              <a:t>ghtl</a:t>
            </a:r>
            <a:r>
              <a:rPr sz="3000" dirty="0"/>
              <a:t>y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spc="-5" dirty="0"/>
              <a:t>w</a:t>
            </a:r>
            <a:r>
              <a:rPr sz="3000" spc="5" dirty="0"/>
              <a:t>i</a:t>
            </a:r>
            <a:r>
              <a:rPr sz="3000" spc="-15" dirty="0"/>
              <a:t>th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-5" dirty="0"/>
              <a:t>on</a:t>
            </a:r>
            <a:r>
              <a:rPr sz="3000" dirty="0"/>
              <a:t>e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dirty="0"/>
              <a:t>thumb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spc="-5" dirty="0"/>
              <a:t>wh</a:t>
            </a:r>
            <a:r>
              <a:rPr sz="3000" spc="5" dirty="0"/>
              <a:t>i</a:t>
            </a:r>
            <a:r>
              <a:rPr sz="3000" spc="-5" dirty="0"/>
              <a:t>l</a:t>
            </a:r>
            <a:r>
              <a:rPr sz="3000" dirty="0"/>
              <a:t>e</a:t>
            </a:r>
            <a:r>
              <a:rPr sz="3000" spc="45" dirty="0">
                <a:latin typeface="Times New Roman"/>
                <a:cs typeface="Times New Roman"/>
              </a:rPr>
              <a:t> </a:t>
            </a:r>
            <a:r>
              <a:rPr sz="3000" spc="-5" dirty="0"/>
              <a:t>palpatin</a:t>
            </a:r>
            <a:r>
              <a:rPr sz="3000" dirty="0"/>
              <a:t>g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dirty="0"/>
              <a:t>the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5" dirty="0"/>
              <a:t>ot</a:t>
            </a:r>
            <a:r>
              <a:rPr sz="3000" spc="-10" dirty="0"/>
              <a:t>h</a:t>
            </a:r>
            <a:r>
              <a:rPr sz="3000" spc="-5" dirty="0"/>
              <a:t>e</a:t>
            </a:r>
            <a:r>
              <a:rPr sz="3000" dirty="0"/>
              <a:t>r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spc="-5" dirty="0"/>
              <a:t>lob</a:t>
            </a:r>
            <a:r>
              <a:rPr sz="3000" dirty="0"/>
              <a:t>e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spc="-5" dirty="0"/>
              <a:t>w</a:t>
            </a:r>
            <a:r>
              <a:rPr sz="3000" spc="5" dirty="0"/>
              <a:t>i</a:t>
            </a:r>
            <a:r>
              <a:rPr sz="3000" dirty="0"/>
              <a:t>th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dirty="0"/>
              <a:t>the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-5" dirty="0"/>
              <a:t>o</a:t>
            </a:r>
            <a:r>
              <a:rPr sz="3000" spc="-15" dirty="0"/>
              <a:t>t</a:t>
            </a:r>
            <a:r>
              <a:rPr sz="3000" spc="-5" dirty="0"/>
              <a:t>he</a:t>
            </a:r>
            <a:r>
              <a:rPr sz="3000" dirty="0"/>
              <a:t>r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dirty="0"/>
              <a:t>t</a:t>
            </a:r>
            <a:r>
              <a:rPr sz="3000" spc="-10" dirty="0"/>
              <a:t>h</a:t>
            </a:r>
            <a:r>
              <a:rPr sz="3000" spc="-5" dirty="0"/>
              <a:t>umb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ts val="3420"/>
              </a:lnSpc>
              <a:spcBef>
                <a:spcPts val="36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/>
              <a:t>Examine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-10" dirty="0"/>
              <a:t>f</a:t>
            </a:r>
            <a:r>
              <a:rPr sz="3000" spc="-20" dirty="0"/>
              <a:t>r</a:t>
            </a:r>
            <a:r>
              <a:rPr sz="3000" spc="-5" dirty="0"/>
              <a:t>o</a:t>
            </a:r>
            <a:r>
              <a:rPr sz="3000" dirty="0"/>
              <a:t>m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5" dirty="0"/>
              <a:t>beh</a:t>
            </a:r>
            <a:r>
              <a:rPr sz="3000" spc="5" dirty="0"/>
              <a:t>i</a:t>
            </a:r>
            <a:r>
              <a:rPr sz="3000" spc="-5" dirty="0"/>
              <a:t>nd</a:t>
            </a:r>
            <a:r>
              <a:rPr sz="3000" dirty="0"/>
              <a:t>,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spc="-5" dirty="0"/>
              <a:t>usin</a:t>
            </a:r>
            <a:r>
              <a:rPr sz="3000" dirty="0"/>
              <a:t>g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-15" dirty="0"/>
              <a:t>th</a:t>
            </a:r>
            <a:r>
              <a:rPr sz="3000" spc="-20" dirty="0"/>
              <a:t>r</a:t>
            </a:r>
            <a:r>
              <a:rPr sz="3000" spc="-5" dirty="0"/>
              <a:t>e</a:t>
            </a:r>
            <a:r>
              <a:rPr sz="3000" dirty="0"/>
              <a:t>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25" dirty="0"/>
              <a:t>f</a:t>
            </a:r>
            <a:r>
              <a:rPr sz="3000" spc="-5" dirty="0"/>
              <a:t>inger</a:t>
            </a:r>
            <a:r>
              <a:rPr sz="3000" dirty="0"/>
              <a:t>s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spc="-5" dirty="0"/>
              <a:t>and</a:t>
            </a:r>
            <a:endParaRPr sz="3000">
              <a:latin typeface="Times New Roman"/>
              <a:cs typeface="Times New Roman"/>
            </a:endParaRPr>
          </a:p>
          <a:p>
            <a:pPr marL="355600">
              <a:lnSpc>
                <a:spcPts val="3420"/>
              </a:lnSpc>
            </a:pPr>
            <a:r>
              <a:rPr sz="3000" dirty="0"/>
              <a:t>the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dirty="0"/>
              <a:t>same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15" dirty="0"/>
              <a:t>t</a:t>
            </a:r>
            <a:r>
              <a:rPr sz="3000" spc="-5" dirty="0"/>
              <a:t>echnique</a:t>
            </a:r>
            <a:endParaRPr sz="3000">
              <a:latin typeface="Times New Roman"/>
              <a:cs typeface="Times New Roman"/>
            </a:endParaRPr>
          </a:p>
          <a:p>
            <a:pPr marL="355600" marR="1080135" indent="-342900">
              <a:lnSpc>
                <a:spcPts val="3240"/>
              </a:lnSpc>
              <a:spcBef>
                <a:spcPts val="77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spc="-5" dirty="0"/>
              <a:t>Determin</a:t>
            </a:r>
            <a:r>
              <a:rPr sz="3000" dirty="0"/>
              <a:t>e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dirty="0"/>
              <a:t>the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/>
              <a:t>size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-25" dirty="0"/>
              <a:t>o</a:t>
            </a:r>
            <a:r>
              <a:rPr sz="3000" spc="-10" dirty="0"/>
              <a:t>f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dirty="0"/>
              <a:t>the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/>
              <a:t>thyroid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spc="-5" dirty="0"/>
              <a:t>lobes,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dirty="0"/>
              <a:t>consistency,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spc="-5" dirty="0"/>
              <a:t>presenc</a:t>
            </a:r>
            <a:r>
              <a:rPr sz="3000" dirty="0"/>
              <a:t>e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spc="-25" dirty="0"/>
              <a:t>o</a:t>
            </a:r>
            <a:r>
              <a:rPr sz="3000" spc="-10" dirty="0"/>
              <a:t>f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spc="-5" dirty="0"/>
              <a:t>nodules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99311" y="3060584"/>
            <a:ext cx="5104765" cy="585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dirty="0">
                <a:solidFill>
                  <a:srgbClr val="320065"/>
                </a:solidFill>
                <a:latin typeface="Berlin Sans FB"/>
                <a:cs typeface="Berlin Sans FB"/>
              </a:rPr>
              <a:t>HYPOTH</a:t>
            </a:r>
            <a:r>
              <a:rPr sz="4400" b="1" spc="-20" dirty="0">
                <a:solidFill>
                  <a:srgbClr val="320065"/>
                </a:solidFill>
                <a:latin typeface="Berlin Sans FB"/>
                <a:cs typeface="Berlin Sans FB"/>
              </a:rPr>
              <a:t>Y</a:t>
            </a:r>
            <a:r>
              <a:rPr sz="4400" b="1" spc="-5" dirty="0">
                <a:solidFill>
                  <a:srgbClr val="320065"/>
                </a:solidFill>
                <a:latin typeface="Berlin Sans FB"/>
                <a:cs typeface="Berlin Sans FB"/>
              </a:rPr>
              <a:t>R</a:t>
            </a:r>
            <a:r>
              <a:rPr sz="4400" b="1" spc="-15" dirty="0">
                <a:solidFill>
                  <a:srgbClr val="320065"/>
                </a:solidFill>
                <a:latin typeface="Berlin Sans FB"/>
                <a:cs typeface="Berlin Sans FB"/>
              </a:rPr>
              <a:t>O</a:t>
            </a:r>
            <a:r>
              <a:rPr sz="4400" b="1" dirty="0">
                <a:solidFill>
                  <a:srgbClr val="320065"/>
                </a:solidFill>
                <a:latin typeface="Berlin Sans FB"/>
                <a:cs typeface="Berlin Sans FB"/>
              </a:rPr>
              <a:t>ID</a:t>
            </a:r>
            <a:r>
              <a:rPr sz="4400" b="1" spc="-15" dirty="0">
                <a:solidFill>
                  <a:srgbClr val="320065"/>
                </a:solidFill>
                <a:latin typeface="Berlin Sans FB"/>
                <a:cs typeface="Berlin Sans FB"/>
              </a:rPr>
              <a:t>I</a:t>
            </a:r>
            <a:r>
              <a:rPr sz="4400" b="1" spc="-5" dirty="0">
                <a:solidFill>
                  <a:srgbClr val="320065"/>
                </a:solidFill>
                <a:latin typeface="Berlin Sans FB"/>
                <a:cs typeface="Berlin Sans FB"/>
              </a:rPr>
              <a:t>SM</a:t>
            </a:r>
            <a:endParaRPr sz="4400">
              <a:latin typeface="Berlin Sans FB"/>
              <a:cs typeface="Berlin Sans FB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81907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Ca</a:t>
            </a:r>
            <a:r>
              <a:rPr spc="15" dirty="0"/>
              <a:t>u</a:t>
            </a:r>
            <a:r>
              <a:rPr spc="-5" dirty="0"/>
              <a:t>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527565"/>
            <a:ext cx="2855595" cy="932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 indent="-6096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622935" algn="l"/>
              </a:tabLst>
            </a:pPr>
            <a:r>
              <a:rPr sz="3000" dirty="0">
                <a:latin typeface="Arial"/>
                <a:cs typeface="Arial"/>
              </a:rPr>
              <a:t>Primary: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  <a:tabLst>
                <a:tab pos="622300" algn="l"/>
              </a:tabLst>
            </a:pPr>
            <a:r>
              <a:rPr sz="1150" spc="10" dirty="0">
                <a:solidFill>
                  <a:srgbClr val="320065"/>
                </a:solidFill>
                <a:latin typeface="Arial"/>
                <a:cs typeface="Arial"/>
              </a:rPr>
              <a:t>1</a:t>
            </a:r>
            <a:r>
              <a:rPr sz="1150" spc="5" dirty="0">
                <a:solidFill>
                  <a:srgbClr val="320065"/>
                </a:solidFill>
                <a:latin typeface="Arial"/>
                <a:cs typeface="Arial"/>
              </a:rPr>
              <a:t>.</a:t>
            </a:r>
            <a:r>
              <a:rPr sz="1150" dirty="0">
                <a:solidFill>
                  <a:srgbClr val="320065"/>
                </a:solidFill>
                <a:latin typeface="Times New Roman"/>
                <a:cs typeface="Times New Roman"/>
              </a:rPr>
              <a:t>	</a:t>
            </a:r>
            <a:r>
              <a:rPr sz="1700" dirty="0">
                <a:latin typeface="Arial"/>
                <a:cs typeface="Arial"/>
              </a:rPr>
              <a:t>Hash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mo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o</a:t>
            </a:r>
            <a:r>
              <a:rPr sz="1700" spc="5" dirty="0">
                <a:latin typeface="Arial"/>
                <a:cs typeface="Arial"/>
              </a:rPr>
              <a:t>’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h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roid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is:</a:t>
            </a:r>
            <a:endParaRPr sz="1700">
              <a:latin typeface="Arial"/>
              <a:cs typeface="Arial"/>
            </a:endParaRPr>
          </a:p>
          <a:p>
            <a:pPr marL="622300">
              <a:lnSpc>
                <a:spcPct val="100000"/>
              </a:lnSpc>
            </a:pPr>
            <a:r>
              <a:rPr sz="1700" dirty="0">
                <a:latin typeface="Arial"/>
                <a:cs typeface="Arial"/>
              </a:rPr>
              <a:t>-</a:t>
            </a:r>
            <a:r>
              <a:rPr sz="1700" spc="3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Wi</a:t>
            </a:r>
            <a:r>
              <a:rPr sz="1700" spc="-5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h</a:t>
            </a:r>
            <a:r>
              <a:rPr sz="1700" spc="4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go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ter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9642" y="2476524"/>
            <a:ext cx="7221855" cy="2729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3510" indent="-130810">
              <a:lnSpc>
                <a:spcPts val="1835"/>
              </a:lnSpc>
              <a:buFont typeface="Arial"/>
              <a:buChar char="-"/>
              <a:tabLst>
                <a:tab pos="144145" algn="l"/>
              </a:tabLst>
            </a:pPr>
            <a:r>
              <a:rPr sz="1700" dirty="0">
                <a:latin typeface="Arial"/>
                <a:cs typeface="Arial"/>
              </a:rPr>
              <a:t>“</a:t>
            </a:r>
            <a:r>
              <a:rPr sz="1700" spc="-10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d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opathic” 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h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roid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roph</a:t>
            </a:r>
            <a:r>
              <a:rPr sz="1700" spc="-30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,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presu</a:t>
            </a:r>
            <a:r>
              <a:rPr sz="1700" spc="-10" dirty="0">
                <a:latin typeface="Arial"/>
                <a:cs typeface="Arial"/>
              </a:rPr>
              <a:t>m</a:t>
            </a:r>
            <a:r>
              <a:rPr sz="1700" dirty="0">
                <a:latin typeface="Arial"/>
                <a:cs typeface="Arial"/>
              </a:rPr>
              <a:t>ab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y</a:t>
            </a:r>
            <a:r>
              <a:rPr sz="1700" spc="-1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en</a:t>
            </a:r>
            <a:r>
              <a:rPr sz="1700" spc="10" dirty="0">
                <a:latin typeface="Arial"/>
                <a:cs typeface="Arial"/>
              </a:rPr>
              <a:t>d</a:t>
            </a:r>
            <a:r>
              <a:rPr sz="1700" spc="-5" dirty="0">
                <a:latin typeface="Arial"/>
                <a:cs typeface="Arial"/>
              </a:rPr>
              <a:t>-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-5" dirty="0">
                <a:latin typeface="Arial"/>
                <a:cs typeface="Arial"/>
              </a:rPr>
              <a:t>tag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6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autoimmun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th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roid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ts val="1835"/>
              </a:lnSpc>
            </a:pPr>
            <a:r>
              <a:rPr sz="1700" dirty="0">
                <a:latin typeface="Arial"/>
                <a:cs typeface="Arial"/>
              </a:rPr>
              <a:t>d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sease, fol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o</a:t>
            </a:r>
            <a:r>
              <a:rPr sz="1700" spc="-20" dirty="0">
                <a:latin typeface="Arial"/>
                <a:cs typeface="Arial"/>
              </a:rPr>
              <a:t>w</a:t>
            </a:r>
            <a:r>
              <a:rPr sz="1700" dirty="0">
                <a:latin typeface="Arial"/>
                <a:cs typeface="Arial"/>
              </a:rPr>
              <a:t>ing either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Hash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mo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o</a:t>
            </a:r>
            <a:r>
              <a:rPr sz="1700" spc="5" dirty="0">
                <a:latin typeface="Arial"/>
                <a:cs typeface="Arial"/>
              </a:rPr>
              <a:t>’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h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roid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is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or</a:t>
            </a:r>
            <a:r>
              <a:rPr sz="1700" spc="-10" dirty="0">
                <a:latin typeface="Arial"/>
                <a:cs typeface="Arial"/>
              </a:rPr>
              <a:t> G</a:t>
            </a:r>
            <a:r>
              <a:rPr sz="1700" dirty="0">
                <a:latin typeface="Arial"/>
                <a:cs typeface="Arial"/>
              </a:rPr>
              <a:t>raves’ disease</a:t>
            </a:r>
            <a:endParaRPr sz="1700">
              <a:latin typeface="Arial"/>
              <a:cs typeface="Arial"/>
            </a:endParaRPr>
          </a:p>
          <a:p>
            <a:pPr marL="143510" indent="-130810">
              <a:lnSpc>
                <a:spcPts val="1835"/>
              </a:lnSpc>
              <a:buFont typeface="Arial"/>
              <a:buChar char="-"/>
              <a:tabLst>
                <a:tab pos="144145" algn="l"/>
              </a:tabLst>
            </a:pPr>
            <a:r>
              <a:rPr sz="1700" spc="-5" dirty="0">
                <a:latin typeface="Arial"/>
                <a:cs typeface="Arial"/>
              </a:rPr>
              <a:t>Neonata</a:t>
            </a:r>
            <a:r>
              <a:rPr sz="1700" dirty="0">
                <a:latin typeface="Arial"/>
                <a:cs typeface="Arial"/>
              </a:rPr>
              <a:t>l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h</a:t>
            </a:r>
            <a:r>
              <a:rPr sz="1700" spc="-30" dirty="0">
                <a:latin typeface="Arial"/>
                <a:cs typeface="Arial"/>
              </a:rPr>
              <a:t>y</a:t>
            </a:r>
            <a:r>
              <a:rPr sz="1700" spc="-5" dirty="0">
                <a:latin typeface="Arial"/>
                <a:cs typeface="Arial"/>
              </a:rPr>
              <a:t>po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spc="-5" dirty="0">
                <a:latin typeface="Arial"/>
                <a:cs typeface="Arial"/>
              </a:rPr>
              <a:t>h</a:t>
            </a:r>
            <a:r>
              <a:rPr sz="1700" spc="-30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roidism</a:t>
            </a:r>
            <a:r>
              <a:rPr sz="1700" spc="8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du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to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p</a:t>
            </a:r>
            <a:r>
              <a:rPr sz="1700" dirty="0">
                <a:latin typeface="Arial"/>
                <a:cs typeface="Arial"/>
              </a:rPr>
              <a:t>l</a:t>
            </a:r>
            <a:r>
              <a:rPr sz="1700" spc="-5" dirty="0">
                <a:latin typeface="Arial"/>
                <a:cs typeface="Arial"/>
              </a:rPr>
              <a:t>acen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spc="-5" dirty="0">
                <a:latin typeface="Arial"/>
                <a:cs typeface="Arial"/>
              </a:rPr>
              <a:t>a</a:t>
            </a:r>
            <a:r>
              <a:rPr sz="1700" dirty="0">
                <a:latin typeface="Arial"/>
                <a:cs typeface="Arial"/>
              </a:rPr>
              <a:t>l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ra</a:t>
            </a:r>
            <a:r>
              <a:rPr sz="1700" spc="-10" dirty="0">
                <a:latin typeface="Arial"/>
                <a:cs typeface="Arial"/>
              </a:rPr>
              <a:t>n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-10" dirty="0">
                <a:latin typeface="Arial"/>
                <a:cs typeface="Arial"/>
              </a:rPr>
              <a:t>m</a:t>
            </a:r>
            <a:r>
              <a:rPr sz="1700" dirty="0">
                <a:latin typeface="Arial"/>
                <a:cs typeface="Arial"/>
              </a:rPr>
              <a:t>ission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Arial"/>
                <a:cs typeface="Arial"/>
              </a:rPr>
              <a:t>o</a:t>
            </a:r>
            <a:r>
              <a:rPr sz="1700" dirty="0">
                <a:latin typeface="Arial"/>
                <a:cs typeface="Arial"/>
              </a:rPr>
              <a:t>f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spc="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20" dirty="0">
                <a:latin typeface="Arial"/>
                <a:cs typeface="Arial"/>
              </a:rPr>
              <a:t>H</a:t>
            </a:r>
            <a:r>
              <a:rPr sz="1700" spc="-5" dirty="0">
                <a:latin typeface="Arial"/>
                <a:cs typeface="Arial"/>
              </a:rPr>
              <a:t>-</a:t>
            </a:r>
            <a:r>
              <a:rPr sz="1700" dirty="0">
                <a:latin typeface="Arial"/>
                <a:cs typeface="Arial"/>
              </a:rPr>
              <a:t>R</a:t>
            </a:r>
            <a:r>
              <a:rPr sz="1700" spc="3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blocking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ts val="1835"/>
              </a:lnSpc>
            </a:pPr>
            <a:r>
              <a:rPr sz="1700" spc="-5" dirty="0">
                <a:latin typeface="Arial"/>
                <a:cs typeface="Arial"/>
              </a:rPr>
              <a:t>antibod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es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700" dirty="0">
                <a:latin typeface="Arial"/>
                <a:cs typeface="Arial"/>
              </a:rPr>
              <a:t>Rad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oactive</a:t>
            </a:r>
            <a:r>
              <a:rPr sz="1700" spc="-1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iod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ne </a:t>
            </a:r>
            <a:r>
              <a:rPr sz="1700" spc="-15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herapy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f</a:t>
            </a:r>
            <a:r>
              <a:rPr sz="1700" dirty="0">
                <a:latin typeface="Arial"/>
                <a:cs typeface="Arial"/>
              </a:rPr>
              <a:t>or G</a:t>
            </a:r>
            <a:r>
              <a:rPr sz="1700" spc="-10" dirty="0">
                <a:latin typeface="Arial"/>
                <a:cs typeface="Arial"/>
              </a:rPr>
              <a:t>r</a:t>
            </a:r>
            <a:r>
              <a:rPr sz="1700" dirty="0">
                <a:latin typeface="Arial"/>
                <a:cs typeface="Arial"/>
              </a:rPr>
              <a:t>aves’ d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sease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700" dirty="0">
                <a:latin typeface="Arial"/>
                <a:cs typeface="Arial"/>
              </a:rPr>
              <a:t>Subto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al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h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roidectomy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f</a:t>
            </a:r>
            <a:r>
              <a:rPr sz="1700" dirty="0">
                <a:latin typeface="Arial"/>
                <a:cs typeface="Arial"/>
              </a:rPr>
              <a:t>or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G</a:t>
            </a:r>
            <a:r>
              <a:rPr sz="1700" dirty="0">
                <a:latin typeface="Arial"/>
                <a:cs typeface="Arial"/>
              </a:rPr>
              <a:t>raves’ disease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or nodu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ar</a:t>
            </a:r>
            <a:r>
              <a:rPr sz="1700" spc="-1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go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er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700" dirty="0">
                <a:latin typeface="Arial"/>
                <a:cs typeface="Arial"/>
              </a:rPr>
              <a:t>E</a:t>
            </a:r>
            <a:r>
              <a:rPr sz="1700" spc="-10" dirty="0">
                <a:latin typeface="Arial"/>
                <a:cs typeface="Arial"/>
              </a:rPr>
              <a:t>x</a:t>
            </a:r>
            <a:r>
              <a:rPr sz="1700" dirty="0">
                <a:latin typeface="Arial"/>
                <a:cs typeface="Arial"/>
              </a:rPr>
              <a:t>cessive</a:t>
            </a:r>
            <a:r>
              <a:rPr sz="1700" spc="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od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n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intak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5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(kel</a:t>
            </a:r>
            <a:r>
              <a:rPr sz="1700" spc="-5" dirty="0">
                <a:latin typeface="Arial"/>
                <a:cs typeface="Arial"/>
              </a:rPr>
              <a:t>p</a:t>
            </a:r>
            <a:r>
              <a:rPr sz="1700" dirty="0">
                <a:latin typeface="Arial"/>
                <a:cs typeface="Arial"/>
              </a:rPr>
              <a:t>,</a:t>
            </a:r>
            <a:r>
              <a:rPr sz="1700" spc="3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radiocon</a:t>
            </a:r>
            <a:r>
              <a:rPr sz="1700" spc="-5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rast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d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spc="-5" dirty="0">
                <a:latin typeface="Arial"/>
                <a:cs typeface="Arial"/>
              </a:rPr>
              <a:t>es)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700" dirty="0">
                <a:latin typeface="Arial"/>
                <a:cs typeface="Arial"/>
              </a:rPr>
              <a:t>Subacu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6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spc="-5" dirty="0">
                <a:latin typeface="Arial"/>
                <a:cs typeface="Arial"/>
              </a:rPr>
              <a:t>h</a:t>
            </a:r>
            <a:r>
              <a:rPr sz="1700" spc="-30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roiditis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700" spc="-5" dirty="0">
                <a:latin typeface="Arial"/>
                <a:cs typeface="Arial"/>
              </a:rPr>
              <a:t>Iod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d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5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defic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ency</a:t>
            </a:r>
            <a:endParaRPr sz="1700">
              <a:latin typeface="Arial"/>
              <a:cs typeface="Arial"/>
            </a:endParaRPr>
          </a:p>
          <a:p>
            <a:pPr marL="12700" marR="439420">
              <a:lnSpc>
                <a:spcPct val="100000"/>
              </a:lnSpc>
            </a:pPr>
            <a:r>
              <a:rPr sz="1700" spc="-5" dirty="0">
                <a:latin typeface="Arial"/>
                <a:cs typeface="Arial"/>
              </a:rPr>
              <a:t>Othe</a:t>
            </a:r>
            <a:r>
              <a:rPr sz="1700" dirty="0">
                <a:latin typeface="Arial"/>
                <a:cs typeface="Arial"/>
              </a:rPr>
              <a:t>r</a:t>
            </a:r>
            <a:r>
              <a:rPr sz="1700" spc="6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go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rogens</a:t>
            </a:r>
            <a:r>
              <a:rPr sz="1700" spc="5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such</a:t>
            </a:r>
            <a:r>
              <a:rPr sz="1700" spc="5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a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li</a:t>
            </a:r>
            <a:r>
              <a:rPr sz="1700" spc="-5" dirty="0">
                <a:latin typeface="Arial"/>
                <a:cs typeface="Arial"/>
              </a:rPr>
              <a:t>th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um</a:t>
            </a:r>
            <a:r>
              <a:rPr sz="1700" dirty="0">
                <a:latin typeface="Arial"/>
                <a:cs typeface="Arial"/>
              </a:rPr>
              <a:t>,</a:t>
            </a:r>
            <a:r>
              <a:rPr sz="1700" spc="3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amiodarone</a:t>
            </a:r>
            <a:r>
              <a:rPr sz="1700" dirty="0">
                <a:latin typeface="Arial"/>
                <a:cs typeface="Arial"/>
              </a:rPr>
              <a:t>,</a:t>
            </a:r>
            <a:r>
              <a:rPr sz="1700" spc="5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antith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roid</a:t>
            </a:r>
            <a:r>
              <a:rPr sz="1700" spc="8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dru</a:t>
            </a:r>
            <a:r>
              <a:rPr sz="1700" dirty="0">
                <a:latin typeface="Arial"/>
                <a:cs typeface="Arial"/>
              </a:rPr>
              <a:t>g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therapy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Inbor</a:t>
            </a:r>
            <a:r>
              <a:rPr sz="1700" dirty="0">
                <a:latin typeface="Arial"/>
                <a:cs typeface="Arial"/>
              </a:rPr>
              <a:t>n</a:t>
            </a:r>
            <a:r>
              <a:rPr sz="1700" spc="6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er</a:t>
            </a:r>
            <a:r>
              <a:rPr sz="1700" spc="-10" dirty="0">
                <a:latin typeface="Arial"/>
                <a:cs typeface="Arial"/>
              </a:rPr>
              <a:t>r</a:t>
            </a:r>
            <a:r>
              <a:rPr sz="1700" spc="-5" dirty="0">
                <a:latin typeface="Arial"/>
                <a:cs typeface="Arial"/>
              </a:rPr>
              <a:t>or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4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o</a:t>
            </a:r>
            <a:r>
              <a:rPr sz="1700" dirty="0">
                <a:latin typeface="Arial"/>
                <a:cs typeface="Arial"/>
              </a:rPr>
              <a:t>f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th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roid</a:t>
            </a:r>
            <a:r>
              <a:rPr sz="1700" spc="8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hormon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spc="-5" dirty="0">
                <a:latin typeface="Arial"/>
                <a:cs typeface="Arial"/>
              </a:rPr>
              <a:t>nthes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s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9740" y="3462569"/>
            <a:ext cx="151130" cy="1731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5" dirty="0">
                <a:solidFill>
                  <a:srgbClr val="320065"/>
                </a:solidFill>
                <a:latin typeface="Arial"/>
                <a:cs typeface="Arial"/>
              </a:rPr>
              <a:t>2.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150" spc="5" dirty="0">
                <a:solidFill>
                  <a:srgbClr val="320065"/>
                </a:solidFill>
                <a:latin typeface="Arial"/>
                <a:cs typeface="Arial"/>
              </a:rPr>
              <a:t>3.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150" spc="5" dirty="0">
                <a:solidFill>
                  <a:srgbClr val="320065"/>
                </a:solidFill>
                <a:latin typeface="Arial"/>
                <a:cs typeface="Arial"/>
              </a:rPr>
              <a:t>4.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200" spc="-10" dirty="0">
                <a:solidFill>
                  <a:srgbClr val="320065"/>
                </a:solidFill>
                <a:latin typeface="Arial"/>
                <a:cs typeface="Arial"/>
              </a:rPr>
              <a:t>5.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150" spc="5" dirty="0">
                <a:solidFill>
                  <a:srgbClr val="320065"/>
                </a:solidFill>
                <a:latin typeface="Arial"/>
                <a:cs typeface="Arial"/>
              </a:rPr>
              <a:t>6.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150" spc="5" dirty="0">
                <a:solidFill>
                  <a:srgbClr val="320065"/>
                </a:solidFill>
                <a:latin typeface="Arial"/>
                <a:cs typeface="Arial"/>
              </a:rPr>
              <a:t>7.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150" spc="5" dirty="0">
                <a:solidFill>
                  <a:srgbClr val="320065"/>
                </a:solidFill>
                <a:latin typeface="Arial"/>
                <a:cs typeface="Arial"/>
              </a:rPr>
              <a:t>8.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4607" rIns="0" bIns="0" rtlCol="0">
            <a:spAutoFit/>
          </a:bodyPr>
          <a:lstStyle/>
          <a:p>
            <a:pPr marL="12700">
              <a:lnSpc>
                <a:spcPts val="4640"/>
              </a:lnSpc>
            </a:pPr>
            <a:r>
              <a:rPr spc="-5" dirty="0"/>
              <a:t>Ca</a:t>
            </a:r>
            <a:r>
              <a:rPr spc="15" dirty="0"/>
              <a:t>u</a:t>
            </a:r>
            <a:r>
              <a:rPr spc="-5" dirty="0"/>
              <a:t>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27025"/>
            <a:ext cx="7794625" cy="3491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Secondary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50"/>
              </a:spcBef>
              <a:buClr>
                <a:srgbClr val="320065"/>
              </a:buClr>
              <a:buSzPct val="70588"/>
              <a:buFont typeface="Arial"/>
              <a:buChar char="-"/>
              <a:tabLst>
                <a:tab pos="356235" algn="l"/>
              </a:tabLst>
            </a:pPr>
            <a:r>
              <a:rPr sz="1700" spc="-5" dirty="0">
                <a:latin typeface="Arial"/>
                <a:cs typeface="Arial"/>
              </a:rPr>
              <a:t>H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spc="-5" dirty="0">
                <a:latin typeface="Arial"/>
                <a:cs typeface="Arial"/>
              </a:rPr>
              <a:t>popituitaris</a:t>
            </a:r>
            <a:r>
              <a:rPr sz="1700" dirty="0">
                <a:latin typeface="Arial"/>
                <a:cs typeface="Arial"/>
              </a:rPr>
              <a:t>m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du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to:</a:t>
            </a:r>
            <a:endParaRPr sz="1700">
              <a:latin typeface="Arial"/>
              <a:cs typeface="Arial"/>
            </a:endParaRPr>
          </a:p>
          <a:p>
            <a:pPr marL="355600" lvl="1">
              <a:lnSpc>
                <a:spcPct val="100000"/>
              </a:lnSpc>
              <a:spcBef>
                <a:spcPts val="405"/>
              </a:spcBef>
              <a:buFont typeface="Arial"/>
              <a:buAutoNum type="alphaLcPeriod"/>
              <a:tabLst>
                <a:tab pos="608965" algn="l"/>
              </a:tabLst>
            </a:pPr>
            <a:r>
              <a:rPr sz="1700" dirty="0">
                <a:latin typeface="Arial"/>
                <a:cs typeface="Arial"/>
              </a:rPr>
              <a:t>P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tu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tar</a:t>
            </a:r>
            <a:r>
              <a:rPr sz="1700" dirty="0">
                <a:latin typeface="Arial"/>
                <a:cs typeface="Arial"/>
              </a:rPr>
              <a:t>y</a:t>
            </a:r>
            <a:r>
              <a:rPr sz="1700" spc="3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adenoma</a:t>
            </a:r>
            <a:endParaRPr sz="1700">
              <a:latin typeface="Arial"/>
              <a:cs typeface="Arial"/>
            </a:endParaRPr>
          </a:p>
          <a:p>
            <a:pPr marL="355600" marR="4834255" lvl="1">
              <a:lnSpc>
                <a:spcPct val="120000"/>
              </a:lnSpc>
              <a:buFont typeface="Arial"/>
              <a:buAutoNum type="alphaLcPeriod"/>
              <a:tabLst>
                <a:tab pos="608965" algn="l"/>
              </a:tabLst>
            </a:pPr>
            <a:r>
              <a:rPr sz="1700" spc="-5" dirty="0">
                <a:latin typeface="Arial"/>
                <a:cs typeface="Arial"/>
              </a:rPr>
              <a:t>p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tu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tar</a:t>
            </a:r>
            <a:r>
              <a:rPr sz="1700" dirty="0">
                <a:latin typeface="Arial"/>
                <a:cs typeface="Arial"/>
              </a:rPr>
              <a:t>y</a:t>
            </a:r>
            <a:r>
              <a:rPr sz="1700" spc="3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ab</a:t>
            </a:r>
            <a:r>
              <a:rPr sz="1700" dirty="0">
                <a:latin typeface="Arial"/>
                <a:cs typeface="Arial"/>
              </a:rPr>
              <a:t>l</a:t>
            </a:r>
            <a:r>
              <a:rPr sz="1700" spc="-5" dirty="0">
                <a:latin typeface="Arial"/>
                <a:cs typeface="Arial"/>
              </a:rPr>
              <a:t>at</a:t>
            </a:r>
            <a:r>
              <a:rPr sz="1700" dirty="0">
                <a:latin typeface="Arial"/>
                <a:cs typeface="Arial"/>
              </a:rPr>
              <a:t>ive</a:t>
            </a:r>
            <a:r>
              <a:rPr sz="1700" spc="4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therapy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c-</a:t>
            </a:r>
            <a:r>
              <a:rPr sz="1700" spc="3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p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tu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tar</a:t>
            </a:r>
            <a:r>
              <a:rPr sz="1700" dirty="0">
                <a:latin typeface="Arial"/>
                <a:cs typeface="Arial"/>
              </a:rPr>
              <a:t>y</a:t>
            </a:r>
            <a:r>
              <a:rPr sz="1700" spc="5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dest</a:t>
            </a:r>
            <a:r>
              <a:rPr sz="1700" spc="-10" dirty="0">
                <a:latin typeface="Arial"/>
                <a:cs typeface="Arial"/>
              </a:rPr>
              <a:t>r</a:t>
            </a:r>
            <a:r>
              <a:rPr sz="1700" spc="-5" dirty="0">
                <a:latin typeface="Arial"/>
                <a:cs typeface="Arial"/>
              </a:rPr>
              <a:t>uct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on</a:t>
            </a:r>
            <a:endParaRPr sz="1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8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Ter</a:t>
            </a:r>
            <a:r>
              <a:rPr sz="3000" spc="-10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iary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355600" algn="l"/>
              </a:tabLst>
            </a:pPr>
            <a:r>
              <a:rPr sz="1700" dirty="0">
                <a:latin typeface="Arial"/>
                <a:cs typeface="Arial"/>
              </a:rPr>
              <a:t>-</a:t>
            </a:r>
            <a:r>
              <a:rPr sz="1700" dirty="0">
                <a:latin typeface="Times New Roman"/>
                <a:cs typeface="Times New Roman"/>
              </a:rPr>
              <a:t>	</a:t>
            </a:r>
            <a:r>
              <a:rPr sz="1700" dirty="0">
                <a:latin typeface="Arial"/>
                <a:cs typeface="Arial"/>
              </a:rPr>
              <a:t>H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spc="-5" dirty="0">
                <a:latin typeface="Arial"/>
                <a:cs typeface="Arial"/>
              </a:rPr>
              <a:t>pothalam</a:t>
            </a:r>
            <a:r>
              <a:rPr sz="1700" dirty="0">
                <a:latin typeface="Arial"/>
                <a:cs typeface="Arial"/>
              </a:rPr>
              <a:t>ic</a:t>
            </a:r>
            <a:r>
              <a:rPr sz="1700" spc="5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Arial"/>
                <a:cs typeface="Arial"/>
              </a:rPr>
              <a:t>d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-5" dirty="0">
                <a:latin typeface="Arial"/>
                <a:cs typeface="Arial"/>
              </a:rPr>
              <a:t>functio</a:t>
            </a:r>
            <a:r>
              <a:rPr sz="1700" dirty="0">
                <a:latin typeface="Arial"/>
                <a:cs typeface="Arial"/>
              </a:rPr>
              <a:t>n</a:t>
            </a:r>
            <a:r>
              <a:rPr sz="1700" spc="8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Arial"/>
                <a:cs typeface="Arial"/>
              </a:rPr>
              <a:t>(</a:t>
            </a:r>
            <a:r>
              <a:rPr sz="1700" spc="-10" dirty="0">
                <a:latin typeface="Arial"/>
                <a:cs typeface="Arial"/>
              </a:rPr>
              <a:t>r</a:t>
            </a:r>
            <a:r>
              <a:rPr sz="1700" spc="-5" dirty="0">
                <a:latin typeface="Arial"/>
                <a:cs typeface="Arial"/>
              </a:rPr>
              <a:t>are)</a:t>
            </a:r>
            <a:endParaRPr sz="17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80"/>
              </a:spcBef>
              <a:buClr>
                <a:srgbClr val="320065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Peripheral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resistance</a:t>
            </a:r>
            <a:r>
              <a:rPr sz="3000" spc="45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Arial"/>
                <a:cs typeface="Arial"/>
              </a:rPr>
              <a:t>o</a:t>
            </a:r>
            <a:r>
              <a:rPr sz="3000" spc="-10" dirty="0">
                <a:latin typeface="Arial"/>
                <a:cs typeface="Arial"/>
              </a:rPr>
              <a:t>f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the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actio</a:t>
            </a:r>
            <a:r>
              <a:rPr sz="3000" dirty="0">
                <a:latin typeface="Arial"/>
                <a:cs typeface="Arial"/>
              </a:rPr>
              <a:t>n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Arial"/>
                <a:cs typeface="Arial"/>
              </a:rPr>
              <a:t>o</a:t>
            </a:r>
            <a:r>
              <a:rPr sz="3000" spc="-10" dirty="0">
                <a:latin typeface="Arial"/>
                <a:cs typeface="Arial"/>
              </a:rPr>
              <a:t>f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Arial"/>
                <a:cs typeface="Arial"/>
              </a:rPr>
              <a:t>thyroid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hormone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1202</Words>
  <Application>Microsoft Office PowerPoint</Application>
  <PresentationFormat>Bildschirmpräsentation (4:3)</PresentationFormat>
  <Paragraphs>320</Paragraphs>
  <Slides>39</Slides>
  <Notes>39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39</vt:i4>
      </vt:variant>
    </vt:vector>
  </HeadingPairs>
  <TitlesOfParts>
    <vt:vector size="40" baseType="lpstr">
      <vt:lpstr>Office Theme</vt:lpstr>
      <vt:lpstr>PowerPoint-Präsentation</vt:lpstr>
      <vt:lpstr>Objectives</vt:lpstr>
      <vt:lpstr>Patients with thyroid disease</vt:lpstr>
      <vt:lpstr>History</vt:lpstr>
      <vt:lpstr>History</vt:lpstr>
      <vt:lpstr>Physical examination</vt:lpstr>
      <vt:lpstr>PowerPoint-Präsentation</vt:lpstr>
      <vt:lpstr>Causes</vt:lpstr>
      <vt:lpstr>Causes</vt:lpstr>
      <vt:lpstr>Pathogenesis</vt:lpstr>
      <vt:lpstr>Clinical presentations and findings</vt:lpstr>
      <vt:lpstr>Clinical presentations and findings</vt:lpstr>
      <vt:lpstr>Clinical presentations and findings</vt:lpstr>
      <vt:lpstr>Diagnosis</vt:lpstr>
      <vt:lpstr>Complications</vt:lpstr>
      <vt:lpstr>Treatment</vt:lpstr>
      <vt:lpstr>Treatment</vt:lpstr>
      <vt:lpstr>PowerPoint-Präsentation</vt:lpstr>
      <vt:lpstr>Treatment</vt:lpstr>
      <vt:lpstr>Treatment</vt:lpstr>
      <vt:lpstr>PowerPoint-Präsentation</vt:lpstr>
      <vt:lpstr>Definitions</vt:lpstr>
      <vt:lpstr>Conditions associated with thyrotoxicosis</vt:lpstr>
      <vt:lpstr>Diffuse Toxic Goiter (Graves’ disease)</vt:lpstr>
      <vt:lpstr>Etiology</vt:lpstr>
      <vt:lpstr>Pathogenesis</vt:lpstr>
      <vt:lpstr>Pathogenesis</vt:lpstr>
      <vt:lpstr>Diagnosis</vt:lpstr>
      <vt:lpstr>Radioiodine uptake scan</vt:lpstr>
      <vt:lpstr>Diagnosis</vt:lpstr>
      <vt:lpstr>Complications</vt:lpstr>
      <vt:lpstr>PowerPoint-Präsentation</vt:lpstr>
      <vt:lpstr>PowerPoint-Präsentation</vt:lpstr>
      <vt:lpstr>PowerPoint-Präsentation</vt:lpstr>
      <vt:lpstr>PowerPoint-Präsentation</vt:lpstr>
      <vt:lpstr>Treatment of Graves’ disease complications</vt:lpstr>
      <vt:lpstr>Treatment of other forms of thyrotoxicosis</vt:lpstr>
      <vt:lpstr>Other thyroid disorders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2019-02-03T09:00:36Z</dcterms:created>
  <dcterms:modified xsi:type="dcterms:W3CDTF">2019-02-03T08:00:38Z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2019-02-03T00:00:00Z</vt:filetime>
  </property>
  <property fmtid="{D5CDD505-2E9C-101B-9397-08002B2CF9AE}" pid="3" name="LastSaved">
    <vt:filetime>2019-02-03T00:00:00Z</vt:filetime>
  </property>
</Properties>
</file>