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30853" y="482930"/>
            <a:ext cx="2082292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119120" y="3453765"/>
            <a:ext cx="290575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8304" y="-1778"/>
            <a:ext cx="7927390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21358"/>
            <a:ext cx="8072119" cy="3636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besitycenter.edu.sa/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41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26" Type="http://schemas.openxmlformats.org/officeDocument/2006/relationships/image" Target="../media/image102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34" Type="http://schemas.openxmlformats.org/officeDocument/2006/relationships/image" Target="../media/image11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5" Type="http://schemas.openxmlformats.org/officeDocument/2006/relationships/image" Target="../media/image101.png"/><Relationship Id="rId33" Type="http://schemas.openxmlformats.org/officeDocument/2006/relationships/image" Target="../media/image109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24" Type="http://schemas.openxmlformats.org/officeDocument/2006/relationships/image" Target="../media/image100.png"/><Relationship Id="rId32" Type="http://schemas.openxmlformats.org/officeDocument/2006/relationships/image" Target="../media/image108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31" Type="http://schemas.openxmlformats.org/officeDocument/2006/relationships/image" Target="../media/image107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Relationship Id="rId8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26" Type="http://schemas.openxmlformats.org/officeDocument/2006/relationships/image" Target="../media/image141.png"/><Relationship Id="rId3" Type="http://schemas.openxmlformats.org/officeDocument/2006/relationships/image" Target="../media/image118.png"/><Relationship Id="rId21" Type="http://schemas.openxmlformats.org/officeDocument/2006/relationships/image" Target="../media/image136.png"/><Relationship Id="rId34" Type="http://schemas.openxmlformats.org/officeDocument/2006/relationships/image" Target="../media/image149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5" Type="http://schemas.openxmlformats.org/officeDocument/2006/relationships/image" Target="../media/image140.png"/><Relationship Id="rId33" Type="http://schemas.openxmlformats.org/officeDocument/2006/relationships/image" Target="../media/image148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29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139.png"/><Relationship Id="rId32" Type="http://schemas.openxmlformats.org/officeDocument/2006/relationships/image" Target="../media/image147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28" Type="http://schemas.openxmlformats.org/officeDocument/2006/relationships/image" Target="../media/image143.png"/><Relationship Id="rId36" Type="http://schemas.openxmlformats.org/officeDocument/2006/relationships/image" Target="../media/image151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31" Type="http://schemas.openxmlformats.org/officeDocument/2006/relationships/image" Target="../media/image146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Relationship Id="rId27" Type="http://schemas.openxmlformats.org/officeDocument/2006/relationships/image" Target="../media/image142.png"/><Relationship Id="rId30" Type="http://schemas.openxmlformats.org/officeDocument/2006/relationships/image" Target="../media/image145.png"/><Relationship Id="rId35" Type="http://schemas.openxmlformats.org/officeDocument/2006/relationships/image" Target="../media/image150.png"/><Relationship Id="rId8" Type="http://schemas.openxmlformats.org/officeDocument/2006/relationships/image" Target="../media/image12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7.jp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besitycenter.edu.sa/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4125"/>
            <a:ext cx="1763776" cy="523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5" y="9525"/>
            <a:ext cx="4284726" cy="321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91175" y="4187823"/>
            <a:ext cx="3543300" cy="2657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25" y="4462017"/>
            <a:ext cx="5345531" cy="4661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135" marR="497840" indent="38735">
              <a:lnSpc>
                <a:spcPct val="100000"/>
              </a:lnSpc>
              <a:spcBef>
                <a:spcPts val="95"/>
              </a:spcBef>
            </a:pPr>
            <a:r>
              <a:rPr sz="2950" b="1" i="1" spc="-95" dirty="0" smtClean="0">
                <a:solidFill>
                  <a:srgbClr val="FFFF00"/>
                </a:solidFill>
                <a:latin typeface="Arial"/>
                <a:cs typeface="Arial"/>
                <a:hlinkClick r:id="rId5"/>
              </a:rPr>
              <a:t>www.obesitycenter.edu.sa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96434" y="982421"/>
            <a:ext cx="370649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OBESITY</a:t>
            </a:r>
            <a:endParaRPr sz="6600"/>
          </a:p>
        </p:txBody>
      </p:sp>
      <p:sp>
        <p:nvSpPr>
          <p:cNvPr id="7" name="object 7"/>
          <p:cNvSpPr txBox="1"/>
          <p:nvPr/>
        </p:nvSpPr>
        <p:spPr>
          <a:xfrm>
            <a:off x="4509008" y="2370531"/>
            <a:ext cx="4232275" cy="794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Prof. Assim A</a:t>
            </a:r>
            <a:r>
              <a:rPr sz="3200" b="1" spc="-5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Alfadda</a:t>
            </a:r>
            <a:endParaRPr sz="3200">
              <a:latin typeface="Arial"/>
              <a:cs typeface="Arial"/>
            </a:endParaRPr>
          </a:p>
          <a:p>
            <a:pPr marL="939165">
              <a:lnSpc>
                <a:spcPct val="100000"/>
              </a:lnSpc>
              <a:spcBef>
                <a:spcPts val="4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MD, FRCPC, 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FACP,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MSc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977" rIns="0" bIns="0" rtlCol="0">
            <a:spAutoFit/>
          </a:bodyPr>
          <a:lstStyle/>
          <a:p>
            <a:pPr marL="2287270" marR="5080" indent="-207772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Arial"/>
                <a:cs typeface="Arial"/>
              </a:rPr>
              <a:t>WHO </a:t>
            </a:r>
            <a:r>
              <a:rPr sz="4000" b="0" spc="-5" dirty="0">
                <a:latin typeface="Arial"/>
                <a:cs typeface="Arial"/>
              </a:rPr>
              <a:t>recommended definition of  obesity</a:t>
            </a:r>
            <a:r>
              <a:rPr sz="4000" b="0" dirty="0">
                <a:latin typeface="Arial"/>
                <a:cs typeface="Arial"/>
              </a:rPr>
              <a:t> </a:t>
            </a:r>
            <a:r>
              <a:rPr sz="4000" b="0" spc="-10" dirty="0">
                <a:latin typeface="Arial"/>
                <a:cs typeface="Arial"/>
              </a:rPr>
              <a:t>(2000)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593850"/>
          <a:ext cx="7490459" cy="3729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24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Classification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BMI(kg/m</a:t>
                      </a:r>
                      <a:r>
                        <a:rPr sz="2775" baseline="25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909319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 of co- 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950" i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Underweight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&lt;18.5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Low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(but risk of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clinical problems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increased)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950" i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Normal</a:t>
                      </a:r>
                      <a:r>
                        <a:rPr sz="2950" i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950" i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range</a:t>
                      </a:r>
                      <a:endParaRPr sz="295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18.5-24.9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996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950" i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Overweight</a:t>
                      </a:r>
                      <a:endParaRPr sz="2950">
                        <a:latin typeface="Arial"/>
                        <a:cs typeface="Arial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Pre-obese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&gt;25.0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25-29.9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75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Mildly</a:t>
                      </a:r>
                      <a:r>
                        <a:rPr sz="2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977" rIns="0" bIns="0" rtlCol="0">
            <a:spAutoFit/>
          </a:bodyPr>
          <a:lstStyle/>
          <a:p>
            <a:pPr marL="2287270" marR="5080" indent="-207772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Arial"/>
                <a:cs typeface="Arial"/>
              </a:rPr>
              <a:t>WHO </a:t>
            </a:r>
            <a:r>
              <a:rPr sz="4000" b="0" spc="-5" dirty="0">
                <a:latin typeface="Arial"/>
                <a:cs typeface="Arial"/>
              </a:rPr>
              <a:t>recommended definition of  obesity</a:t>
            </a:r>
            <a:r>
              <a:rPr sz="4000" b="0" dirty="0">
                <a:latin typeface="Arial"/>
                <a:cs typeface="Arial"/>
              </a:rPr>
              <a:t> </a:t>
            </a:r>
            <a:r>
              <a:rPr sz="4000" b="0" spc="-10" dirty="0">
                <a:latin typeface="Arial"/>
                <a:cs typeface="Arial"/>
              </a:rPr>
              <a:t>(2000)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585912"/>
          <a:ext cx="8272780" cy="3540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24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Classification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BMI(kg/m</a:t>
                      </a:r>
                      <a:r>
                        <a:rPr sz="2775" baseline="25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9086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 of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co-  mo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28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03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950" i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Obese</a:t>
                      </a:r>
                      <a:endParaRPr sz="29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105410" marR="1346835" algn="just">
                        <a:lnSpc>
                          <a:spcPct val="12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Class I  Class II  Class</a:t>
                      </a:r>
                      <a:r>
                        <a:rPr sz="28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III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&gt;30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405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30-34.9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35-39.9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&gt;40.0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550">
                        <a:latin typeface="Times New Roman"/>
                        <a:cs typeface="Times New Roman"/>
                      </a:endParaRPr>
                    </a:p>
                    <a:p>
                      <a:pPr marL="106680" marR="751205">
                        <a:lnSpc>
                          <a:spcPct val="120000"/>
                        </a:lnSpc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Moderate  Severe  </a:t>
                      </a:r>
                      <a:r>
                        <a:rPr sz="28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Very</a:t>
                      </a:r>
                      <a:r>
                        <a:rPr sz="2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severe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08375" y="5895847"/>
            <a:ext cx="419290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WHO.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Obesity: Preventing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 Managing the Global  Epidemic.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Technical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894. Geneva: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WHO,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4964" y="482930"/>
            <a:ext cx="23583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Definition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1358"/>
            <a:ext cx="79019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Production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of ethnic-specific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cut-points</a:t>
            </a:r>
            <a:r>
              <a:rPr sz="3200" spc="-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for 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obesity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0" y="2778125"/>
            <a:ext cx="1676400" cy="11430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240029" rIns="0" bIns="0" rtlCol="0">
            <a:spAutoFit/>
          </a:bodyPr>
          <a:lstStyle/>
          <a:p>
            <a:pPr marL="381635">
              <a:lnSpc>
                <a:spcPct val="100000"/>
              </a:lnSpc>
              <a:spcBef>
                <a:spcPts val="1889"/>
              </a:spcBef>
            </a:pPr>
            <a:r>
              <a:rPr sz="4000" spc="-5" dirty="0">
                <a:latin typeface="Arial"/>
                <a:cs typeface="Arial"/>
              </a:rPr>
              <a:t>BMI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0" y="2755900"/>
            <a:ext cx="1752600" cy="1190625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 marR="177800">
              <a:lnSpc>
                <a:spcPct val="100000"/>
              </a:lnSpc>
              <a:spcBef>
                <a:spcPts val="270"/>
              </a:spcBef>
            </a:pPr>
            <a:r>
              <a:rPr sz="3600" dirty="0">
                <a:latin typeface="Arial"/>
                <a:cs typeface="Arial"/>
              </a:rPr>
              <a:t>Body  fatness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0" y="2778125"/>
            <a:ext cx="1701800" cy="11430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10350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815"/>
              </a:spcBef>
            </a:pPr>
            <a:r>
              <a:rPr sz="2800" spc="-5" dirty="0">
                <a:latin typeface="Arial"/>
                <a:cs typeface="Arial"/>
              </a:rPr>
              <a:t>Morbidity  &amp;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Mortality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" y="4267200"/>
            <a:ext cx="8001000" cy="1600200"/>
          </a:xfrm>
          <a:prstGeom prst="rect">
            <a:avLst/>
          </a:prstGeom>
          <a:solidFill>
            <a:srgbClr val="BADFE2"/>
          </a:solidFill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latin typeface="Arial"/>
                <a:cs typeface="Arial"/>
              </a:rPr>
              <a:t>Additional interim cut-point of BMI of 23kg/m</a:t>
            </a:r>
            <a:r>
              <a:rPr sz="1950" baseline="25641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or greater 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indicate</a:t>
            </a:r>
            <a:endParaRPr sz="2000">
              <a:latin typeface="Arial"/>
              <a:cs typeface="Arial"/>
            </a:endParaRPr>
          </a:p>
          <a:p>
            <a:pPr marL="69850" algn="ctr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overweight</a:t>
            </a:r>
            <a:endParaRPr sz="2000">
              <a:latin typeface="Arial"/>
              <a:cs typeface="Arial"/>
            </a:endParaRPr>
          </a:p>
          <a:p>
            <a:pPr marL="82550" marR="143510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in Asian populations and a BMI of 25kg/m</a:t>
            </a:r>
            <a:r>
              <a:rPr sz="1950" baseline="25641" dirty="0">
                <a:latin typeface="Arial"/>
                <a:cs typeface="Arial"/>
              </a:rPr>
              <a:t>2 </a:t>
            </a:r>
            <a:r>
              <a:rPr sz="2000" dirty="0">
                <a:latin typeface="Arial"/>
                <a:cs typeface="Arial"/>
              </a:rPr>
              <a:t>to represent a higher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level  of risk equivalent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R="5651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obesity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5050" y="6021120"/>
            <a:ext cx="672655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(Western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Pacific Region),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International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Obesity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Taskforce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 International  Association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Obesity.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Asia-Pacific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Perspective: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Redefining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obesity  and its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Treatment. Sydney: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Communication,</a:t>
            </a:r>
            <a:r>
              <a:rPr sz="1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757" y="482930"/>
            <a:ext cx="3877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Central</a:t>
            </a:r>
            <a:r>
              <a:rPr sz="4400" b="0" spc="-9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Obesity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1358"/>
            <a:ext cx="7922259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2862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Central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or visceral obesity is</a:t>
            </a:r>
            <a:r>
              <a:rPr sz="3200" spc="-1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associated  with more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metabolic</a:t>
            </a:r>
            <a:r>
              <a:rPr sz="3200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disease:</a:t>
            </a:r>
            <a:endParaRPr sz="3200">
              <a:latin typeface="Arial"/>
              <a:cs typeface="Arial"/>
            </a:endParaRPr>
          </a:p>
          <a:p>
            <a:pPr marL="257810" indent="-245110">
              <a:lnSpc>
                <a:spcPct val="100000"/>
              </a:lnSpc>
              <a:spcBef>
                <a:spcPts val="770"/>
              </a:spcBef>
              <a:buChar char="-"/>
              <a:tabLst>
                <a:tab pos="258445" algn="l"/>
              </a:tabLst>
            </a:pPr>
            <a:r>
              <a:rPr sz="3200" spc="5" dirty="0">
                <a:solidFill>
                  <a:srgbClr val="FFFF00"/>
                </a:solidFill>
                <a:latin typeface="Arial"/>
                <a:cs typeface="Arial"/>
              </a:rPr>
              <a:t>DM</a:t>
            </a:r>
            <a:r>
              <a:rPr sz="3150" spc="7" baseline="-21164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3150" baseline="-21164">
              <a:latin typeface="Arial"/>
              <a:cs typeface="Arial"/>
            </a:endParaRPr>
          </a:p>
          <a:p>
            <a:pPr marL="257810" indent="-245110">
              <a:lnSpc>
                <a:spcPct val="100000"/>
              </a:lnSpc>
              <a:spcBef>
                <a:spcPts val="770"/>
              </a:spcBef>
              <a:buChar char="-"/>
              <a:tabLst>
                <a:tab pos="258445" algn="l"/>
              </a:tabLst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Hypertension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Dyslipidemia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? How to assess central or visceral</a:t>
            </a:r>
            <a:r>
              <a:rPr sz="3200" spc="-20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obesity?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962" y="482930"/>
            <a:ext cx="7110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Waist Measurement or</a:t>
            </a:r>
            <a:r>
              <a:rPr sz="4400" b="0" spc="-7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BMI?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828800"/>
            <a:ext cx="9144000" cy="5029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757" y="482930"/>
            <a:ext cx="3877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Central</a:t>
            </a:r>
            <a:r>
              <a:rPr sz="4400" b="0" spc="-9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Obesity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6573520" cy="295211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Dual X-ray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absorptiometry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(DEXA)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Single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CT slice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L4/L5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Waist: hip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ratio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Waist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circumference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4953000"/>
            <a:ext cx="7848600" cy="1676400"/>
          </a:xfrm>
          <a:prstGeom prst="rect">
            <a:avLst/>
          </a:prstGeom>
          <a:solidFill>
            <a:srgbClr val="808080"/>
          </a:solidFill>
        </p:spPr>
        <p:txBody>
          <a:bodyPr vert="horz" wrap="square" lIns="0" tIns="100330" rIns="0" bIns="0" rtlCol="0">
            <a:spAutoFit/>
          </a:bodyPr>
          <a:lstStyle/>
          <a:p>
            <a:pPr marL="517525" marR="511175" algn="ctr">
              <a:lnSpc>
                <a:spcPct val="100000"/>
              </a:lnSpc>
              <a:spcBef>
                <a:spcPts val="79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 narrowest circumference midway between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lower border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ribs</a:t>
            </a:r>
            <a:endParaRPr sz="2400">
              <a:latin typeface="Arial"/>
              <a:cs typeface="Arial"/>
            </a:endParaRPr>
          </a:p>
          <a:p>
            <a:pPr marL="1396365" marR="1308735"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upper border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iliac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crest,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taken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the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side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198" y="325373"/>
            <a:ext cx="7894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Waist circumference </a:t>
            </a:r>
            <a:r>
              <a:rPr sz="2800" b="0" dirty="0">
                <a:latin typeface="Arial"/>
                <a:cs typeface="Arial"/>
              </a:rPr>
              <a:t>(measure </a:t>
            </a:r>
            <a:r>
              <a:rPr sz="2800" b="0" spc="-5" dirty="0">
                <a:latin typeface="Arial"/>
                <a:cs typeface="Arial"/>
              </a:rPr>
              <a:t>of </a:t>
            </a:r>
            <a:r>
              <a:rPr sz="2800" b="0" dirty="0">
                <a:latin typeface="Arial"/>
                <a:cs typeface="Arial"/>
              </a:rPr>
              <a:t>visceral</a:t>
            </a:r>
            <a:r>
              <a:rPr sz="2800" b="0" spc="-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obesity)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5312" y="1128712"/>
          <a:ext cx="8272780" cy="5728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Risk of metabolic complications of</a:t>
                      </a:r>
                      <a:r>
                        <a:rPr sz="20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obesity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Increased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Substantially</a:t>
                      </a:r>
                      <a:r>
                        <a:rPr sz="20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Increased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Caucasian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(WHO)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&gt;94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&gt;102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&gt;80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&gt;88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Asia</a:t>
                      </a:r>
                      <a:r>
                        <a:rPr sz="2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(IASO/IOTF/WHO)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&gt;90</a:t>
                      </a:r>
                      <a:r>
                        <a:rPr sz="28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&gt;80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China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(WGOC)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&gt;85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Women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&gt;80</a:t>
                      </a:r>
                      <a:r>
                        <a:rPr sz="2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2377" y="482930"/>
            <a:ext cx="46259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Obesity in</a:t>
            </a:r>
            <a:r>
              <a:rPr sz="4400" b="0" spc="-7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children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05736"/>
            <a:ext cx="7988300" cy="437070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Growth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charts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BMI-for-age reference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charts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“International standard”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BMI-for-age: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Cole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al.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(BMJ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2000;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320:1240-1243)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Combined sample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seven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countries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tracking the percentile representing 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BMI 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25kg/m</a:t>
            </a:r>
            <a:r>
              <a:rPr sz="2400" spc="-7" baseline="24305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30kg/m</a:t>
            </a:r>
            <a:r>
              <a:rPr sz="2400" spc="-7" baseline="24305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18 years backthrough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birth.</a:t>
            </a:r>
            <a:endParaRPr sz="2400">
              <a:latin typeface="Arial"/>
              <a:cs typeface="Arial"/>
            </a:endParaRPr>
          </a:p>
          <a:p>
            <a:pPr marL="355600" marR="66040" indent="-342900">
              <a:lnSpc>
                <a:spcPts val="3650"/>
              </a:lnSpc>
              <a:spcBef>
                <a:spcPts val="5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It’s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use will provide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standard definition and enable  meaningful comparisons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made between</a:t>
            </a:r>
            <a:r>
              <a:rPr sz="24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countries.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9394" y="260095"/>
            <a:ext cx="51314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Arial"/>
                <a:cs typeface="Arial"/>
              </a:rPr>
              <a:t>Cole et al. </a:t>
            </a:r>
            <a:r>
              <a:rPr sz="2000" b="0" dirty="0">
                <a:latin typeface="Arial"/>
                <a:cs typeface="Arial"/>
              </a:rPr>
              <a:t>(BMJ 2000;</a:t>
            </a:r>
            <a:r>
              <a:rPr sz="2000" b="0" spc="-15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320:1240-1243)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219200"/>
            <a:ext cx="82296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9394" y="260095"/>
            <a:ext cx="51314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Arial"/>
                <a:cs typeface="Arial"/>
              </a:rPr>
              <a:t>Cole et al. </a:t>
            </a:r>
            <a:r>
              <a:rPr sz="2000" b="0" dirty="0">
                <a:latin typeface="Arial"/>
                <a:cs typeface="Arial"/>
              </a:rPr>
              <a:t>(BMJ 2000;</a:t>
            </a:r>
            <a:r>
              <a:rPr sz="2000" b="0" spc="-15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320:1240-1243)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066799"/>
            <a:ext cx="8229600" cy="579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4502" y="482930"/>
            <a:ext cx="2637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Objectives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3" y="1524420"/>
            <a:ext cx="5553710" cy="295211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870"/>
              </a:spcBef>
              <a:buChar char="*"/>
              <a:tabLst>
                <a:tab pos="28257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Why to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obesity?</a:t>
            </a:r>
            <a:endParaRPr sz="32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spcBef>
                <a:spcPts val="765"/>
              </a:spcBef>
              <a:buChar char="*"/>
              <a:tabLst>
                <a:tab pos="28257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What is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obesity?</a:t>
            </a:r>
            <a:endParaRPr sz="32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spcBef>
                <a:spcPts val="770"/>
              </a:spcBef>
              <a:buChar char="*"/>
              <a:tabLst>
                <a:tab pos="28257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Body weight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regulation?</a:t>
            </a:r>
            <a:endParaRPr sz="32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spcBef>
                <a:spcPts val="770"/>
              </a:spcBef>
              <a:buChar char="*"/>
              <a:tabLst>
                <a:tab pos="28257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Why do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obese?</a:t>
            </a:r>
            <a:endParaRPr sz="3200">
              <a:latin typeface="Arial"/>
              <a:cs typeface="Arial"/>
            </a:endParaRPr>
          </a:p>
          <a:p>
            <a:pPr marL="281940" indent="-269240">
              <a:lnSpc>
                <a:spcPct val="100000"/>
              </a:lnSpc>
              <a:spcBef>
                <a:spcPts val="765"/>
              </a:spcBef>
              <a:buChar char="*"/>
              <a:tabLst>
                <a:tab pos="28257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How to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manage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obesity?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477" y="482930"/>
            <a:ext cx="6086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Etiology &amp;</a:t>
            </a:r>
            <a:r>
              <a:rPr sz="4400" b="0" spc="-8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Pathogenesis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7882890" cy="226949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Multifactorial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Biochemical/Dietary/behavioral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pathways.</a:t>
            </a:r>
            <a:endParaRPr sz="3200">
              <a:latin typeface="Arial"/>
              <a:cs typeface="Arial"/>
            </a:endParaRPr>
          </a:p>
          <a:p>
            <a:pPr marL="355600" marR="66294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Imbalance between energy intake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  energy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expenditure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4191000"/>
            <a:ext cx="4724400" cy="1371600"/>
          </a:xfrm>
          <a:custGeom>
            <a:avLst/>
            <a:gdLst/>
            <a:ahLst/>
            <a:cxnLst/>
            <a:rect l="l" t="t" r="r" b="b"/>
            <a:pathLst>
              <a:path w="4724400" h="1371600">
                <a:moveTo>
                  <a:pt x="472440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8285" y="4963795"/>
            <a:ext cx="363220" cy="494030"/>
          </a:xfrm>
          <a:custGeom>
            <a:avLst/>
            <a:gdLst/>
            <a:ahLst/>
            <a:cxnLst/>
            <a:rect l="l" t="t" r="r" b="b"/>
            <a:pathLst>
              <a:path w="363219" h="494029">
                <a:moveTo>
                  <a:pt x="42544" y="0"/>
                </a:moveTo>
                <a:lnTo>
                  <a:pt x="0" y="493521"/>
                </a:lnTo>
                <a:lnTo>
                  <a:pt x="362965" y="377697"/>
                </a:lnTo>
                <a:lnTo>
                  <a:pt x="425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8285" y="4963795"/>
            <a:ext cx="363220" cy="494030"/>
          </a:xfrm>
          <a:custGeom>
            <a:avLst/>
            <a:gdLst/>
            <a:ahLst/>
            <a:cxnLst/>
            <a:rect l="l" t="t" r="r" b="b"/>
            <a:pathLst>
              <a:path w="363219" h="494029">
                <a:moveTo>
                  <a:pt x="0" y="493521"/>
                </a:moveTo>
                <a:lnTo>
                  <a:pt x="42544" y="0"/>
                </a:lnTo>
                <a:lnTo>
                  <a:pt x="362965" y="377697"/>
                </a:lnTo>
                <a:lnTo>
                  <a:pt x="0" y="49352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4210" y="3725545"/>
            <a:ext cx="363220" cy="494030"/>
          </a:xfrm>
          <a:custGeom>
            <a:avLst/>
            <a:gdLst/>
            <a:ahLst/>
            <a:cxnLst/>
            <a:rect l="l" t="t" r="r" b="b"/>
            <a:pathLst>
              <a:path w="363220" h="494029">
                <a:moveTo>
                  <a:pt x="42545" y="0"/>
                </a:moveTo>
                <a:lnTo>
                  <a:pt x="0" y="493521"/>
                </a:lnTo>
                <a:lnTo>
                  <a:pt x="362966" y="377697"/>
                </a:lnTo>
                <a:lnTo>
                  <a:pt x="4254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4210" y="3725545"/>
            <a:ext cx="363220" cy="494030"/>
          </a:xfrm>
          <a:custGeom>
            <a:avLst/>
            <a:gdLst/>
            <a:ahLst/>
            <a:cxnLst/>
            <a:rect l="l" t="t" r="r" b="b"/>
            <a:pathLst>
              <a:path w="363220" h="494029">
                <a:moveTo>
                  <a:pt x="0" y="493521"/>
                </a:moveTo>
                <a:lnTo>
                  <a:pt x="42545" y="0"/>
                </a:lnTo>
                <a:lnTo>
                  <a:pt x="362966" y="377697"/>
                </a:lnTo>
                <a:lnTo>
                  <a:pt x="0" y="49352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000" y="4953000"/>
            <a:ext cx="1143000" cy="684530"/>
          </a:xfrm>
          <a:custGeom>
            <a:avLst/>
            <a:gdLst/>
            <a:ahLst/>
            <a:cxnLst/>
            <a:rect l="l" t="t" r="r" b="b"/>
            <a:pathLst>
              <a:path w="1143000" h="684529">
                <a:moveTo>
                  <a:pt x="571500" y="0"/>
                </a:moveTo>
                <a:lnTo>
                  <a:pt x="0" y="684212"/>
                </a:lnTo>
                <a:lnTo>
                  <a:pt x="1143000" y="684212"/>
                </a:lnTo>
                <a:lnTo>
                  <a:pt x="57150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1000" y="4953000"/>
            <a:ext cx="1143000" cy="684530"/>
          </a:xfrm>
          <a:custGeom>
            <a:avLst/>
            <a:gdLst/>
            <a:ahLst/>
            <a:cxnLst/>
            <a:rect l="l" t="t" r="r" b="b"/>
            <a:pathLst>
              <a:path w="1143000" h="684529">
                <a:moveTo>
                  <a:pt x="0" y="684212"/>
                </a:moveTo>
                <a:lnTo>
                  <a:pt x="571500" y="0"/>
                </a:lnTo>
                <a:lnTo>
                  <a:pt x="1143000" y="684212"/>
                </a:lnTo>
                <a:lnTo>
                  <a:pt x="0" y="6842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36369" y="4380941"/>
            <a:ext cx="17405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Caloric</a:t>
            </a:r>
            <a:r>
              <a:rPr sz="2400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intake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4008" y="4419041"/>
            <a:ext cx="24149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Energy</a:t>
            </a:r>
            <a:r>
              <a:rPr sz="2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expenditure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4394" y="5662371"/>
            <a:ext cx="21310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Diet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composition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85160" y="4827270"/>
            <a:ext cx="363220" cy="494030"/>
          </a:xfrm>
          <a:custGeom>
            <a:avLst/>
            <a:gdLst/>
            <a:ahLst/>
            <a:cxnLst/>
            <a:rect l="l" t="t" r="r" b="b"/>
            <a:pathLst>
              <a:path w="363219" h="494029">
                <a:moveTo>
                  <a:pt x="42544" y="0"/>
                </a:moveTo>
                <a:lnTo>
                  <a:pt x="0" y="493521"/>
                </a:lnTo>
                <a:lnTo>
                  <a:pt x="362965" y="377697"/>
                </a:lnTo>
                <a:lnTo>
                  <a:pt x="425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85160" y="4827270"/>
            <a:ext cx="363220" cy="494030"/>
          </a:xfrm>
          <a:custGeom>
            <a:avLst/>
            <a:gdLst/>
            <a:ahLst/>
            <a:cxnLst/>
            <a:rect l="l" t="t" r="r" b="b"/>
            <a:pathLst>
              <a:path w="363219" h="494029">
                <a:moveTo>
                  <a:pt x="0" y="493521"/>
                </a:moveTo>
                <a:lnTo>
                  <a:pt x="42544" y="0"/>
                </a:lnTo>
                <a:lnTo>
                  <a:pt x="362965" y="377697"/>
                </a:lnTo>
                <a:lnTo>
                  <a:pt x="0" y="49352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766" y="482345"/>
            <a:ext cx="71989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latin typeface="Arial"/>
                <a:cs typeface="Arial"/>
              </a:rPr>
              <a:t>Body weight and composition</a:t>
            </a:r>
            <a:r>
              <a:rPr sz="3200" b="0" spc="-30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regulation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828800"/>
            <a:ext cx="82296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977" rIns="0" bIns="0" rtlCol="0">
            <a:spAutoFit/>
          </a:bodyPr>
          <a:lstStyle/>
          <a:p>
            <a:pPr marL="3216910" marR="5080" indent="-303657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Hypothalamic modulators of food  intake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1966912"/>
          <a:ext cx="8272780" cy="450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Orexigenic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Anorexigenic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NPY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AGRP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Galanin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i="1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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MSH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Orexin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Insulin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Ghrelin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GLP-1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Noradrenaline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PYY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3-36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Endocannabinoids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Leptin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i="1" spc="-10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</a:t>
                      </a:r>
                      <a:r>
                        <a:rPr sz="20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2000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Opioids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Urocortin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Neurotransmitters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Bombesin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477" y="482930"/>
            <a:ext cx="6086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Etiology &amp;</a:t>
            </a:r>
            <a:r>
              <a:rPr sz="4400" b="0" spc="-8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Pathogenesis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4406"/>
            <a:ext cx="7706995" cy="3354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99109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Body weight is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ultimately determined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by 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interaction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Genetic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Environmental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Psychosocial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Acting through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several physiological mediators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food intake and energy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expenditure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3628" y="5502180"/>
            <a:ext cx="2819400" cy="5892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270"/>
              </a:spcBef>
              <a:buClr>
                <a:srgbClr val="808080"/>
              </a:buClr>
              <a:buSzPct val="69444"/>
              <a:buFont typeface="Wingdings"/>
              <a:buChar char=""/>
              <a:tabLst>
                <a:tab pos="14224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(Jebb, 1997; Cooling </a:t>
            </a:r>
            <a:r>
              <a:rPr sz="1900" i="1" spc="-4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900" i="1" spc="-3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1998;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Weinsier </a:t>
            </a:r>
            <a:r>
              <a:rPr sz="1900" i="1" spc="-45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1900" i="1" spc="-30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1998).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498" y="514934"/>
            <a:ext cx="76746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Etiological classification of</a:t>
            </a:r>
            <a:r>
              <a:rPr sz="4000" b="0" spc="45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obesity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5579110" cy="295211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Neuroendocrine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Drug-induced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Dietary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Reduced energy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expenditure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Genetic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200" y="482930"/>
            <a:ext cx="59321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Neuroendocrine</a:t>
            </a:r>
            <a:r>
              <a:rPr sz="4400" b="0" spc="-7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obesity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7089775" cy="295211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Ventromedial hypothalamus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damage: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Tumors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Inflammatory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lesions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hypothalamic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Cushing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477" y="482930"/>
            <a:ext cx="53117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Drug-induced</a:t>
            </a:r>
            <a:r>
              <a:rPr sz="4400" b="0" spc="-6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obesity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3282315" cy="35382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Hyperinsulinism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Insulin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Sulfonylureas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Antidepressants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Antiepileptics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Neuroleptics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1957" y="482930"/>
            <a:ext cx="37236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Dietary</a:t>
            </a:r>
            <a:r>
              <a:rPr sz="4400" b="0" spc="-8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obesity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4450080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carbohydrate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diet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Hi fat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diet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977" rIns="0" bIns="0" rtlCol="0">
            <a:spAutoFit/>
          </a:bodyPr>
          <a:lstStyle/>
          <a:p>
            <a:pPr marL="3049270" marR="5080" indent="-2934335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Change in BMI </a:t>
            </a:r>
            <a:r>
              <a:rPr sz="4000" b="0" dirty="0">
                <a:latin typeface="Arial"/>
                <a:cs typeface="Arial"/>
              </a:rPr>
              <a:t>(kg/m</a:t>
            </a:r>
            <a:r>
              <a:rPr sz="3975" b="0" baseline="25157" dirty="0">
                <a:latin typeface="Arial"/>
                <a:cs typeface="Arial"/>
              </a:rPr>
              <a:t>2</a:t>
            </a:r>
            <a:r>
              <a:rPr sz="4000" b="0" dirty="0">
                <a:latin typeface="Arial"/>
                <a:cs typeface="Arial"/>
              </a:rPr>
              <a:t>) </a:t>
            </a:r>
            <a:r>
              <a:rPr sz="4000" b="0" spc="-5" dirty="0">
                <a:latin typeface="Arial"/>
                <a:cs typeface="Arial"/>
              </a:rPr>
              <a:t>from </a:t>
            </a:r>
            <a:r>
              <a:rPr sz="4000" b="0" spc="-10" dirty="0">
                <a:latin typeface="Arial"/>
                <a:cs typeface="Arial"/>
              </a:rPr>
              <a:t>1989  </a:t>
            </a:r>
            <a:r>
              <a:rPr sz="4000" b="0" spc="-5" dirty="0">
                <a:latin typeface="Arial"/>
                <a:cs typeface="Arial"/>
              </a:rPr>
              <a:t>to</a:t>
            </a:r>
            <a:r>
              <a:rPr sz="4000" b="0" spc="-10" dirty="0">
                <a:latin typeface="Arial"/>
                <a:cs typeface="Arial"/>
              </a:rPr>
              <a:t> 1991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2028" y="6038604"/>
            <a:ext cx="4116704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 Paeratakul, et al. 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Int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J Obesity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(1998)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22,</a:t>
            </a:r>
            <a:r>
              <a:rPr sz="1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424-431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5728" y="1966913"/>
            <a:ext cx="7302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&lt;</a:t>
            </a:r>
            <a:r>
              <a:rPr sz="1800" b="1" spc="-10" dirty="0">
                <a:latin typeface="Arial"/>
                <a:cs typeface="Arial"/>
              </a:rPr>
              <a:t>0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4900" y="5278501"/>
            <a:ext cx="3530600" cy="274955"/>
          </a:xfrm>
          <a:custGeom>
            <a:avLst/>
            <a:gdLst/>
            <a:ahLst/>
            <a:cxnLst/>
            <a:rect l="l" t="t" r="r" b="b"/>
            <a:pathLst>
              <a:path w="3530600" h="274954">
                <a:moveTo>
                  <a:pt x="3530600" y="0"/>
                </a:moveTo>
                <a:lnTo>
                  <a:pt x="319024" y="0"/>
                </a:lnTo>
                <a:lnTo>
                  <a:pt x="0" y="274574"/>
                </a:lnTo>
                <a:lnTo>
                  <a:pt x="3213100" y="274574"/>
                </a:lnTo>
                <a:lnTo>
                  <a:pt x="35306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4900" y="1949450"/>
            <a:ext cx="319405" cy="3603625"/>
          </a:xfrm>
          <a:custGeom>
            <a:avLst/>
            <a:gdLst/>
            <a:ahLst/>
            <a:cxnLst/>
            <a:rect l="l" t="t" r="r" b="b"/>
            <a:pathLst>
              <a:path w="319405" h="3603625">
                <a:moveTo>
                  <a:pt x="319150" y="0"/>
                </a:moveTo>
                <a:lnTo>
                  <a:pt x="0" y="276225"/>
                </a:lnTo>
                <a:lnTo>
                  <a:pt x="0" y="3603625"/>
                </a:lnTo>
                <a:lnTo>
                  <a:pt x="319150" y="3328924"/>
                </a:lnTo>
                <a:lnTo>
                  <a:pt x="31915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4051" y="1949450"/>
            <a:ext cx="3211830" cy="3329304"/>
          </a:xfrm>
          <a:custGeom>
            <a:avLst/>
            <a:gdLst/>
            <a:ahLst/>
            <a:cxnLst/>
            <a:rect l="l" t="t" r="r" b="b"/>
            <a:pathLst>
              <a:path w="3211829" h="3329304">
                <a:moveTo>
                  <a:pt x="0" y="3329051"/>
                </a:moveTo>
                <a:lnTo>
                  <a:pt x="3211576" y="3329051"/>
                </a:lnTo>
                <a:lnTo>
                  <a:pt x="3211576" y="0"/>
                </a:lnTo>
                <a:lnTo>
                  <a:pt x="0" y="0"/>
                </a:lnTo>
                <a:lnTo>
                  <a:pt x="0" y="332905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4900" y="5278501"/>
            <a:ext cx="3530600" cy="274955"/>
          </a:xfrm>
          <a:custGeom>
            <a:avLst/>
            <a:gdLst/>
            <a:ahLst/>
            <a:cxnLst/>
            <a:rect l="l" t="t" r="r" b="b"/>
            <a:pathLst>
              <a:path w="3530600" h="274954">
                <a:moveTo>
                  <a:pt x="0" y="274574"/>
                </a:moveTo>
                <a:lnTo>
                  <a:pt x="318516" y="0"/>
                </a:lnTo>
                <a:lnTo>
                  <a:pt x="3530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4900" y="4610100"/>
            <a:ext cx="3530600" cy="276225"/>
          </a:xfrm>
          <a:custGeom>
            <a:avLst/>
            <a:gdLst/>
            <a:ahLst/>
            <a:cxnLst/>
            <a:rect l="l" t="t" r="r" b="b"/>
            <a:pathLst>
              <a:path w="3530600" h="276225">
                <a:moveTo>
                  <a:pt x="0" y="276225"/>
                </a:moveTo>
                <a:lnTo>
                  <a:pt x="318516" y="0"/>
                </a:lnTo>
                <a:lnTo>
                  <a:pt x="3530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74900" y="3943350"/>
            <a:ext cx="3530600" cy="274955"/>
          </a:xfrm>
          <a:custGeom>
            <a:avLst/>
            <a:gdLst/>
            <a:ahLst/>
            <a:cxnLst/>
            <a:rect l="l" t="t" r="r" b="b"/>
            <a:pathLst>
              <a:path w="3530600" h="274954">
                <a:moveTo>
                  <a:pt x="0" y="274574"/>
                </a:moveTo>
                <a:lnTo>
                  <a:pt x="318516" y="0"/>
                </a:lnTo>
                <a:lnTo>
                  <a:pt x="3530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74900" y="3286125"/>
            <a:ext cx="3530600" cy="274955"/>
          </a:xfrm>
          <a:custGeom>
            <a:avLst/>
            <a:gdLst/>
            <a:ahLst/>
            <a:cxnLst/>
            <a:rect l="l" t="t" r="r" b="b"/>
            <a:pathLst>
              <a:path w="3530600" h="274954">
                <a:moveTo>
                  <a:pt x="0" y="274700"/>
                </a:moveTo>
                <a:lnTo>
                  <a:pt x="318516" y="0"/>
                </a:lnTo>
                <a:lnTo>
                  <a:pt x="3530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74900" y="2617851"/>
            <a:ext cx="3530600" cy="276225"/>
          </a:xfrm>
          <a:custGeom>
            <a:avLst/>
            <a:gdLst/>
            <a:ahLst/>
            <a:cxnLst/>
            <a:rect l="l" t="t" r="r" b="b"/>
            <a:pathLst>
              <a:path w="3530600" h="276225">
                <a:moveTo>
                  <a:pt x="0" y="276098"/>
                </a:moveTo>
                <a:lnTo>
                  <a:pt x="318516" y="0"/>
                </a:lnTo>
                <a:lnTo>
                  <a:pt x="353060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74900" y="1949450"/>
            <a:ext cx="3530600" cy="276225"/>
          </a:xfrm>
          <a:custGeom>
            <a:avLst/>
            <a:gdLst/>
            <a:ahLst/>
            <a:cxnLst/>
            <a:rect l="l" t="t" r="r" b="b"/>
            <a:pathLst>
              <a:path w="3530600" h="276225">
                <a:moveTo>
                  <a:pt x="0" y="276225"/>
                </a:moveTo>
                <a:lnTo>
                  <a:pt x="318516" y="0"/>
                </a:lnTo>
                <a:lnTo>
                  <a:pt x="3530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4900" y="5278501"/>
            <a:ext cx="3530600" cy="274955"/>
          </a:xfrm>
          <a:custGeom>
            <a:avLst/>
            <a:gdLst/>
            <a:ahLst/>
            <a:cxnLst/>
            <a:rect l="l" t="t" r="r" b="b"/>
            <a:pathLst>
              <a:path w="3530600" h="274954">
                <a:moveTo>
                  <a:pt x="3530600" y="0"/>
                </a:moveTo>
                <a:lnTo>
                  <a:pt x="3213100" y="274574"/>
                </a:lnTo>
                <a:lnTo>
                  <a:pt x="0" y="274574"/>
                </a:lnTo>
                <a:lnTo>
                  <a:pt x="319024" y="0"/>
                </a:lnTo>
                <a:lnTo>
                  <a:pt x="35306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4900" y="1949450"/>
            <a:ext cx="319405" cy="3603625"/>
          </a:xfrm>
          <a:custGeom>
            <a:avLst/>
            <a:gdLst/>
            <a:ahLst/>
            <a:cxnLst/>
            <a:rect l="l" t="t" r="r" b="b"/>
            <a:pathLst>
              <a:path w="319405" h="3603625">
                <a:moveTo>
                  <a:pt x="0" y="3603625"/>
                </a:moveTo>
                <a:lnTo>
                  <a:pt x="0" y="276225"/>
                </a:lnTo>
                <a:lnTo>
                  <a:pt x="319150" y="0"/>
                </a:lnTo>
                <a:lnTo>
                  <a:pt x="319150" y="3328924"/>
                </a:lnTo>
                <a:lnTo>
                  <a:pt x="0" y="3603625"/>
                </a:lnTo>
                <a:close/>
              </a:path>
            </a:pathLst>
          </a:custGeom>
          <a:ln w="9524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4051" y="1949450"/>
            <a:ext cx="3211830" cy="3329304"/>
          </a:xfrm>
          <a:custGeom>
            <a:avLst/>
            <a:gdLst/>
            <a:ahLst/>
            <a:cxnLst/>
            <a:rect l="l" t="t" r="r" b="b"/>
            <a:pathLst>
              <a:path w="3211829" h="3329304">
                <a:moveTo>
                  <a:pt x="0" y="3329051"/>
                </a:moveTo>
                <a:lnTo>
                  <a:pt x="3211576" y="3329051"/>
                </a:lnTo>
                <a:lnTo>
                  <a:pt x="3211576" y="0"/>
                </a:lnTo>
                <a:lnTo>
                  <a:pt x="0" y="0"/>
                </a:lnTo>
                <a:lnTo>
                  <a:pt x="0" y="3329051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6276" y="3814826"/>
            <a:ext cx="309880" cy="1738630"/>
          </a:xfrm>
          <a:custGeom>
            <a:avLst/>
            <a:gdLst/>
            <a:ahLst/>
            <a:cxnLst/>
            <a:rect l="l" t="t" r="r" b="b"/>
            <a:pathLst>
              <a:path w="309879" h="1738629">
                <a:moveTo>
                  <a:pt x="309499" y="0"/>
                </a:moveTo>
                <a:lnTo>
                  <a:pt x="0" y="276098"/>
                </a:lnTo>
                <a:lnTo>
                  <a:pt x="0" y="1738249"/>
                </a:lnTo>
                <a:lnTo>
                  <a:pt x="309499" y="1463675"/>
                </a:lnTo>
                <a:lnTo>
                  <a:pt x="309499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6276" y="3814826"/>
            <a:ext cx="309880" cy="1738630"/>
          </a:xfrm>
          <a:custGeom>
            <a:avLst/>
            <a:gdLst/>
            <a:ahLst/>
            <a:cxnLst/>
            <a:rect l="l" t="t" r="r" b="b"/>
            <a:pathLst>
              <a:path w="309879" h="1738629">
                <a:moveTo>
                  <a:pt x="0" y="1738249"/>
                </a:moveTo>
                <a:lnTo>
                  <a:pt x="0" y="276098"/>
                </a:lnTo>
                <a:lnTo>
                  <a:pt x="309499" y="0"/>
                </a:lnTo>
                <a:lnTo>
                  <a:pt x="309499" y="1463675"/>
                </a:lnTo>
                <a:lnTo>
                  <a:pt x="0" y="17382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7050" y="4090923"/>
            <a:ext cx="919480" cy="1462405"/>
          </a:xfrm>
          <a:custGeom>
            <a:avLst/>
            <a:gdLst/>
            <a:ahLst/>
            <a:cxnLst/>
            <a:rect l="l" t="t" r="r" b="b"/>
            <a:pathLst>
              <a:path w="919479" h="1462404">
                <a:moveTo>
                  <a:pt x="0" y="1462151"/>
                </a:moveTo>
                <a:lnTo>
                  <a:pt x="919162" y="1462151"/>
                </a:lnTo>
                <a:lnTo>
                  <a:pt x="919162" y="0"/>
                </a:lnTo>
                <a:lnTo>
                  <a:pt x="0" y="0"/>
                </a:lnTo>
                <a:lnTo>
                  <a:pt x="0" y="146215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7050" y="4090923"/>
            <a:ext cx="919480" cy="1462405"/>
          </a:xfrm>
          <a:custGeom>
            <a:avLst/>
            <a:gdLst/>
            <a:ahLst/>
            <a:cxnLst/>
            <a:rect l="l" t="t" r="r" b="b"/>
            <a:pathLst>
              <a:path w="919479" h="1462404">
                <a:moveTo>
                  <a:pt x="0" y="1462151"/>
                </a:moveTo>
                <a:lnTo>
                  <a:pt x="919162" y="1462151"/>
                </a:lnTo>
                <a:lnTo>
                  <a:pt x="919162" y="0"/>
                </a:lnTo>
                <a:lnTo>
                  <a:pt x="0" y="0"/>
                </a:lnTo>
                <a:lnTo>
                  <a:pt x="0" y="14621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7050" y="3814826"/>
            <a:ext cx="1228725" cy="276225"/>
          </a:xfrm>
          <a:custGeom>
            <a:avLst/>
            <a:gdLst/>
            <a:ahLst/>
            <a:cxnLst/>
            <a:rect l="l" t="t" r="r" b="b"/>
            <a:pathLst>
              <a:path w="1228725" h="276225">
                <a:moveTo>
                  <a:pt x="1228725" y="0"/>
                </a:moveTo>
                <a:lnTo>
                  <a:pt x="309499" y="0"/>
                </a:lnTo>
                <a:lnTo>
                  <a:pt x="0" y="276098"/>
                </a:lnTo>
                <a:lnTo>
                  <a:pt x="919099" y="276098"/>
                </a:lnTo>
                <a:lnTo>
                  <a:pt x="1228725" y="0"/>
                </a:lnTo>
                <a:close/>
              </a:path>
            </a:pathLst>
          </a:custGeom>
          <a:solidFill>
            <a:srgbClr val="BEB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67050" y="3814826"/>
            <a:ext cx="1228725" cy="276225"/>
          </a:xfrm>
          <a:custGeom>
            <a:avLst/>
            <a:gdLst/>
            <a:ahLst/>
            <a:cxnLst/>
            <a:rect l="l" t="t" r="r" b="b"/>
            <a:pathLst>
              <a:path w="1228725" h="276225">
                <a:moveTo>
                  <a:pt x="919099" y="276098"/>
                </a:moveTo>
                <a:lnTo>
                  <a:pt x="1228725" y="0"/>
                </a:lnTo>
                <a:lnTo>
                  <a:pt x="309499" y="0"/>
                </a:lnTo>
                <a:lnTo>
                  <a:pt x="0" y="276098"/>
                </a:lnTo>
                <a:lnTo>
                  <a:pt x="919099" y="27609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05375" y="2087626"/>
            <a:ext cx="309880" cy="3465829"/>
          </a:xfrm>
          <a:custGeom>
            <a:avLst/>
            <a:gdLst/>
            <a:ahLst/>
            <a:cxnLst/>
            <a:rect l="l" t="t" r="r" b="b"/>
            <a:pathLst>
              <a:path w="309879" h="3465829">
                <a:moveTo>
                  <a:pt x="309625" y="0"/>
                </a:moveTo>
                <a:lnTo>
                  <a:pt x="0" y="276225"/>
                </a:lnTo>
                <a:lnTo>
                  <a:pt x="0" y="3465449"/>
                </a:lnTo>
                <a:lnTo>
                  <a:pt x="309625" y="3190875"/>
                </a:lnTo>
                <a:lnTo>
                  <a:pt x="309625" y="0"/>
                </a:lnTo>
                <a:close/>
              </a:path>
            </a:pathLst>
          </a:custGeom>
          <a:solidFill>
            <a:srgbClr val="80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05375" y="2087626"/>
            <a:ext cx="309880" cy="3465829"/>
          </a:xfrm>
          <a:custGeom>
            <a:avLst/>
            <a:gdLst/>
            <a:ahLst/>
            <a:cxnLst/>
            <a:rect l="l" t="t" r="r" b="b"/>
            <a:pathLst>
              <a:path w="309879" h="3465829">
                <a:moveTo>
                  <a:pt x="0" y="3465449"/>
                </a:moveTo>
                <a:lnTo>
                  <a:pt x="0" y="276225"/>
                </a:lnTo>
                <a:lnTo>
                  <a:pt x="309625" y="0"/>
                </a:lnTo>
                <a:lnTo>
                  <a:pt x="309625" y="3190875"/>
                </a:lnTo>
                <a:lnTo>
                  <a:pt x="0" y="34654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86276" y="2363723"/>
            <a:ext cx="919480" cy="3189605"/>
          </a:xfrm>
          <a:custGeom>
            <a:avLst/>
            <a:gdLst/>
            <a:ahLst/>
            <a:cxnLst/>
            <a:rect l="l" t="t" r="r" b="b"/>
            <a:pathLst>
              <a:path w="919479" h="3189604">
                <a:moveTo>
                  <a:pt x="0" y="3189351"/>
                </a:moveTo>
                <a:lnTo>
                  <a:pt x="919162" y="3189351"/>
                </a:lnTo>
                <a:lnTo>
                  <a:pt x="919162" y="0"/>
                </a:lnTo>
                <a:lnTo>
                  <a:pt x="0" y="0"/>
                </a:lnTo>
                <a:lnTo>
                  <a:pt x="0" y="3189351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86276" y="2363723"/>
            <a:ext cx="919480" cy="3189605"/>
          </a:xfrm>
          <a:custGeom>
            <a:avLst/>
            <a:gdLst/>
            <a:ahLst/>
            <a:cxnLst/>
            <a:rect l="l" t="t" r="r" b="b"/>
            <a:pathLst>
              <a:path w="919479" h="3189604">
                <a:moveTo>
                  <a:pt x="0" y="3189351"/>
                </a:moveTo>
                <a:lnTo>
                  <a:pt x="919162" y="3189351"/>
                </a:lnTo>
                <a:lnTo>
                  <a:pt x="919162" y="0"/>
                </a:lnTo>
                <a:lnTo>
                  <a:pt x="0" y="0"/>
                </a:lnTo>
                <a:lnTo>
                  <a:pt x="0" y="31893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86276" y="2087626"/>
            <a:ext cx="1228725" cy="276225"/>
          </a:xfrm>
          <a:custGeom>
            <a:avLst/>
            <a:gdLst/>
            <a:ahLst/>
            <a:cxnLst/>
            <a:rect l="l" t="t" r="r" b="b"/>
            <a:pathLst>
              <a:path w="1228725" h="276225">
                <a:moveTo>
                  <a:pt x="1228725" y="0"/>
                </a:moveTo>
                <a:lnTo>
                  <a:pt x="309499" y="0"/>
                </a:lnTo>
                <a:lnTo>
                  <a:pt x="0" y="276225"/>
                </a:lnTo>
                <a:lnTo>
                  <a:pt x="919099" y="276225"/>
                </a:lnTo>
                <a:lnTo>
                  <a:pt x="1228725" y="0"/>
                </a:lnTo>
                <a:close/>
              </a:path>
            </a:pathLst>
          </a:custGeom>
          <a:solidFill>
            <a:srgbClr val="BE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86276" y="2087626"/>
            <a:ext cx="1228725" cy="276225"/>
          </a:xfrm>
          <a:custGeom>
            <a:avLst/>
            <a:gdLst/>
            <a:ahLst/>
            <a:cxnLst/>
            <a:rect l="l" t="t" r="r" b="b"/>
            <a:pathLst>
              <a:path w="1228725" h="276225">
                <a:moveTo>
                  <a:pt x="919099" y="276225"/>
                </a:moveTo>
                <a:lnTo>
                  <a:pt x="1228725" y="0"/>
                </a:lnTo>
                <a:lnTo>
                  <a:pt x="309499" y="0"/>
                </a:lnTo>
                <a:lnTo>
                  <a:pt x="0" y="276225"/>
                </a:lnTo>
                <a:lnTo>
                  <a:pt x="919099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74900" y="2225675"/>
            <a:ext cx="1905" cy="3327400"/>
          </a:xfrm>
          <a:custGeom>
            <a:avLst/>
            <a:gdLst/>
            <a:ahLst/>
            <a:cxnLst/>
            <a:rect l="l" t="t" r="r" b="b"/>
            <a:pathLst>
              <a:path w="1905" h="3327400">
                <a:moveTo>
                  <a:pt x="0" y="3327400"/>
                </a:moveTo>
                <a:lnTo>
                  <a:pt x="16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28926" y="5553075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74" y="0"/>
                </a:moveTo>
                <a:lnTo>
                  <a:pt x="0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28926" y="4886325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74" y="0"/>
                </a:moveTo>
                <a:lnTo>
                  <a:pt x="0" y="15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28926" y="4217923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74" y="0"/>
                </a:moveTo>
                <a:lnTo>
                  <a:pt x="0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28926" y="3560826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74" y="0"/>
                </a:moveTo>
                <a:lnTo>
                  <a:pt x="0" y="15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28926" y="2893948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5974" y="0"/>
                </a:moveTo>
                <a:lnTo>
                  <a:pt x="0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28926" y="2225675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5974" y="0"/>
                </a:moveTo>
                <a:lnTo>
                  <a:pt x="0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887982" y="4717744"/>
            <a:ext cx="521334" cy="100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27682" y="4050868"/>
            <a:ext cx="3790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87982" y="3393694"/>
            <a:ext cx="520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87982" y="2056638"/>
            <a:ext cx="520700" cy="100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374900" y="5553075"/>
            <a:ext cx="3213100" cy="1905"/>
          </a:xfrm>
          <a:custGeom>
            <a:avLst/>
            <a:gdLst/>
            <a:ahLst/>
            <a:cxnLst/>
            <a:rect l="l" t="t" r="r" b="b"/>
            <a:pathLst>
              <a:path w="3213100" h="1904">
                <a:moveTo>
                  <a:pt x="0" y="0"/>
                </a:moveTo>
                <a:lnTo>
                  <a:pt x="3213100" y="16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74900" y="5553075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5" h="53975">
                <a:moveTo>
                  <a:pt x="0" y="0"/>
                </a:moveTo>
                <a:lnTo>
                  <a:pt x="1650" y="539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88000" y="5553075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0"/>
                </a:moveTo>
                <a:lnTo>
                  <a:pt x="1650" y="539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78601" y="3614801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0"/>
                </a:moveTo>
                <a:lnTo>
                  <a:pt x="136525" y="158750"/>
                </a:lnTo>
                <a:lnTo>
                  <a:pt x="136525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78601" y="3614801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0"/>
                </a:moveTo>
                <a:lnTo>
                  <a:pt x="136525" y="158750"/>
                </a:lnTo>
                <a:lnTo>
                  <a:pt x="136525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78601" y="3984625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0"/>
                </a:moveTo>
                <a:lnTo>
                  <a:pt x="136525" y="158750"/>
                </a:lnTo>
                <a:lnTo>
                  <a:pt x="136525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78601" y="3984625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0"/>
                </a:moveTo>
                <a:lnTo>
                  <a:pt x="136525" y="158750"/>
                </a:lnTo>
                <a:lnTo>
                  <a:pt x="136525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005576" y="3486150"/>
            <a:ext cx="1446530" cy="7429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64795" indent="36195">
              <a:lnSpc>
                <a:spcPts val="293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 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FAT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FAT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977" rIns="0" bIns="0" rtlCol="0">
            <a:spAutoFit/>
          </a:bodyPr>
          <a:lstStyle/>
          <a:p>
            <a:pPr marL="3049270" marR="5080" indent="-2934335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Change in BMI </a:t>
            </a:r>
            <a:r>
              <a:rPr sz="4000" b="0" dirty="0">
                <a:latin typeface="Arial"/>
                <a:cs typeface="Arial"/>
              </a:rPr>
              <a:t>(kg/m</a:t>
            </a:r>
            <a:r>
              <a:rPr sz="3975" b="0" baseline="25157" dirty="0">
                <a:latin typeface="Arial"/>
                <a:cs typeface="Arial"/>
              </a:rPr>
              <a:t>2</a:t>
            </a:r>
            <a:r>
              <a:rPr sz="4000" b="0" dirty="0">
                <a:latin typeface="Arial"/>
                <a:cs typeface="Arial"/>
              </a:rPr>
              <a:t>) </a:t>
            </a:r>
            <a:r>
              <a:rPr sz="4000" b="0" spc="-5" dirty="0">
                <a:latin typeface="Arial"/>
                <a:cs typeface="Arial"/>
              </a:rPr>
              <a:t>from </a:t>
            </a:r>
            <a:r>
              <a:rPr sz="4000" b="0" spc="-10" dirty="0">
                <a:latin typeface="Arial"/>
                <a:cs typeface="Arial"/>
              </a:rPr>
              <a:t>1989  </a:t>
            </a:r>
            <a:r>
              <a:rPr sz="4000" b="0" spc="-5" dirty="0">
                <a:latin typeface="Arial"/>
                <a:cs typeface="Arial"/>
              </a:rPr>
              <a:t>to</a:t>
            </a:r>
            <a:r>
              <a:rPr sz="4000" b="0" spc="-10" dirty="0">
                <a:latin typeface="Arial"/>
                <a:cs typeface="Arial"/>
              </a:rPr>
              <a:t> 1991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2028" y="6038604"/>
            <a:ext cx="4116704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 Paeratakul, et al. 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Int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J Obesity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(1998)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22,</a:t>
            </a:r>
            <a:r>
              <a:rPr sz="1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424-431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5728" y="2347913"/>
            <a:ext cx="3168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10" dirty="0"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1626" y="5256276"/>
            <a:ext cx="3330575" cy="265430"/>
          </a:xfrm>
          <a:custGeom>
            <a:avLst/>
            <a:gdLst/>
            <a:ahLst/>
            <a:cxnLst/>
            <a:rect l="l" t="t" r="r" b="b"/>
            <a:pathLst>
              <a:path w="3330575" h="265429">
                <a:moveTo>
                  <a:pt x="3330575" y="0"/>
                </a:moveTo>
                <a:lnTo>
                  <a:pt x="299974" y="0"/>
                </a:lnTo>
                <a:lnTo>
                  <a:pt x="0" y="265049"/>
                </a:lnTo>
                <a:lnTo>
                  <a:pt x="3030474" y="265049"/>
                </a:lnTo>
                <a:lnTo>
                  <a:pt x="333057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1626" y="1981200"/>
            <a:ext cx="300355" cy="3540125"/>
          </a:xfrm>
          <a:custGeom>
            <a:avLst/>
            <a:gdLst/>
            <a:ahLst/>
            <a:cxnLst/>
            <a:rect l="l" t="t" r="r" b="b"/>
            <a:pathLst>
              <a:path w="300355" h="3540125">
                <a:moveTo>
                  <a:pt x="299974" y="0"/>
                </a:moveTo>
                <a:lnTo>
                  <a:pt x="0" y="265049"/>
                </a:lnTo>
                <a:lnTo>
                  <a:pt x="0" y="3540125"/>
                </a:lnTo>
                <a:lnTo>
                  <a:pt x="299974" y="3274949"/>
                </a:lnTo>
                <a:lnTo>
                  <a:pt x="299974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1600" y="1981200"/>
            <a:ext cx="3030855" cy="3275329"/>
          </a:xfrm>
          <a:custGeom>
            <a:avLst/>
            <a:gdLst/>
            <a:ahLst/>
            <a:cxnLst/>
            <a:rect l="l" t="t" r="r" b="b"/>
            <a:pathLst>
              <a:path w="3030854" h="3275329">
                <a:moveTo>
                  <a:pt x="0" y="3275076"/>
                </a:moveTo>
                <a:lnTo>
                  <a:pt x="3030601" y="3275076"/>
                </a:lnTo>
                <a:lnTo>
                  <a:pt x="3030601" y="0"/>
                </a:lnTo>
                <a:lnTo>
                  <a:pt x="0" y="0"/>
                </a:lnTo>
                <a:lnTo>
                  <a:pt x="0" y="327507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1626" y="5256276"/>
            <a:ext cx="3330575" cy="265430"/>
          </a:xfrm>
          <a:custGeom>
            <a:avLst/>
            <a:gdLst/>
            <a:ahLst/>
            <a:cxnLst/>
            <a:rect l="l" t="t" r="r" b="b"/>
            <a:pathLst>
              <a:path w="3330575" h="265429">
                <a:moveTo>
                  <a:pt x="0" y="265049"/>
                </a:moveTo>
                <a:lnTo>
                  <a:pt x="300228" y="0"/>
                </a:lnTo>
                <a:lnTo>
                  <a:pt x="33305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1626" y="4716398"/>
            <a:ext cx="3330575" cy="254000"/>
          </a:xfrm>
          <a:custGeom>
            <a:avLst/>
            <a:gdLst/>
            <a:ahLst/>
            <a:cxnLst/>
            <a:rect l="l" t="t" r="r" b="b"/>
            <a:pathLst>
              <a:path w="3330575" h="254000">
                <a:moveTo>
                  <a:pt x="0" y="254000"/>
                </a:moveTo>
                <a:lnTo>
                  <a:pt x="300228" y="0"/>
                </a:lnTo>
                <a:lnTo>
                  <a:pt x="33305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41626" y="4165600"/>
            <a:ext cx="3330575" cy="265430"/>
          </a:xfrm>
          <a:custGeom>
            <a:avLst/>
            <a:gdLst/>
            <a:ahLst/>
            <a:cxnLst/>
            <a:rect l="l" t="t" r="r" b="b"/>
            <a:pathLst>
              <a:path w="3330575" h="265429">
                <a:moveTo>
                  <a:pt x="0" y="265049"/>
                </a:moveTo>
                <a:lnTo>
                  <a:pt x="300228" y="0"/>
                </a:lnTo>
                <a:lnTo>
                  <a:pt x="33305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41626" y="3624326"/>
            <a:ext cx="3330575" cy="254000"/>
          </a:xfrm>
          <a:custGeom>
            <a:avLst/>
            <a:gdLst/>
            <a:ahLst/>
            <a:cxnLst/>
            <a:rect l="l" t="t" r="r" b="b"/>
            <a:pathLst>
              <a:path w="3330575" h="254000">
                <a:moveTo>
                  <a:pt x="0" y="254000"/>
                </a:moveTo>
                <a:lnTo>
                  <a:pt x="300228" y="0"/>
                </a:lnTo>
                <a:lnTo>
                  <a:pt x="33305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1626" y="3073400"/>
            <a:ext cx="3330575" cy="265430"/>
          </a:xfrm>
          <a:custGeom>
            <a:avLst/>
            <a:gdLst/>
            <a:ahLst/>
            <a:cxnLst/>
            <a:rect l="l" t="t" r="r" b="b"/>
            <a:pathLst>
              <a:path w="3330575" h="265429">
                <a:moveTo>
                  <a:pt x="0" y="265175"/>
                </a:moveTo>
                <a:lnTo>
                  <a:pt x="300228" y="0"/>
                </a:lnTo>
                <a:lnTo>
                  <a:pt x="333057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1626" y="2533650"/>
            <a:ext cx="3330575" cy="254000"/>
          </a:xfrm>
          <a:custGeom>
            <a:avLst/>
            <a:gdLst/>
            <a:ahLst/>
            <a:cxnLst/>
            <a:rect l="l" t="t" r="r" b="b"/>
            <a:pathLst>
              <a:path w="3330575" h="254000">
                <a:moveTo>
                  <a:pt x="0" y="254000"/>
                </a:moveTo>
                <a:lnTo>
                  <a:pt x="300228" y="0"/>
                </a:lnTo>
                <a:lnTo>
                  <a:pt x="33305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1626" y="1981200"/>
            <a:ext cx="3330575" cy="265430"/>
          </a:xfrm>
          <a:custGeom>
            <a:avLst/>
            <a:gdLst/>
            <a:ahLst/>
            <a:cxnLst/>
            <a:rect l="l" t="t" r="r" b="b"/>
            <a:pathLst>
              <a:path w="3330575" h="265430">
                <a:moveTo>
                  <a:pt x="0" y="265175"/>
                </a:moveTo>
                <a:lnTo>
                  <a:pt x="300228" y="0"/>
                </a:lnTo>
                <a:lnTo>
                  <a:pt x="3330575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1626" y="5256276"/>
            <a:ext cx="3330575" cy="265430"/>
          </a:xfrm>
          <a:custGeom>
            <a:avLst/>
            <a:gdLst/>
            <a:ahLst/>
            <a:cxnLst/>
            <a:rect l="l" t="t" r="r" b="b"/>
            <a:pathLst>
              <a:path w="3330575" h="265429">
                <a:moveTo>
                  <a:pt x="3330575" y="0"/>
                </a:moveTo>
                <a:lnTo>
                  <a:pt x="3030474" y="265049"/>
                </a:lnTo>
                <a:lnTo>
                  <a:pt x="0" y="265049"/>
                </a:lnTo>
                <a:lnTo>
                  <a:pt x="299974" y="0"/>
                </a:lnTo>
                <a:lnTo>
                  <a:pt x="333057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41626" y="1981200"/>
            <a:ext cx="300355" cy="3540125"/>
          </a:xfrm>
          <a:custGeom>
            <a:avLst/>
            <a:gdLst/>
            <a:ahLst/>
            <a:cxnLst/>
            <a:rect l="l" t="t" r="r" b="b"/>
            <a:pathLst>
              <a:path w="300355" h="3540125">
                <a:moveTo>
                  <a:pt x="0" y="3540125"/>
                </a:moveTo>
                <a:lnTo>
                  <a:pt x="0" y="265049"/>
                </a:lnTo>
                <a:lnTo>
                  <a:pt x="299974" y="0"/>
                </a:lnTo>
                <a:lnTo>
                  <a:pt x="299974" y="3274949"/>
                </a:lnTo>
                <a:lnTo>
                  <a:pt x="0" y="354012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41600" y="1981200"/>
            <a:ext cx="3030855" cy="3275329"/>
          </a:xfrm>
          <a:custGeom>
            <a:avLst/>
            <a:gdLst/>
            <a:ahLst/>
            <a:cxnLst/>
            <a:rect l="l" t="t" r="r" b="b"/>
            <a:pathLst>
              <a:path w="3030854" h="3275329">
                <a:moveTo>
                  <a:pt x="0" y="3275076"/>
                </a:moveTo>
                <a:lnTo>
                  <a:pt x="3030601" y="3275076"/>
                </a:lnTo>
                <a:lnTo>
                  <a:pt x="3030601" y="0"/>
                </a:lnTo>
                <a:lnTo>
                  <a:pt x="0" y="0"/>
                </a:lnTo>
                <a:lnTo>
                  <a:pt x="0" y="3275076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60800" y="3508375"/>
            <a:ext cx="292100" cy="2012950"/>
          </a:xfrm>
          <a:custGeom>
            <a:avLst/>
            <a:gdLst/>
            <a:ahLst/>
            <a:cxnLst/>
            <a:rect l="l" t="t" r="r" b="b"/>
            <a:pathLst>
              <a:path w="292100" h="2012950">
                <a:moveTo>
                  <a:pt x="292100" y="0"/>
                </a:moveTo>
                <a:lnTo>
                  <a:pt x="0" y="265049"/>
                </a:lnTo>
                <a:lnTo>
                  <a:pt x="0" y="2012950"/>
                </a:lnTo>
                <a:lnTo>
                  <a:pt x="292100" y="1747774"/>
                </a:lnTo>
                <a:lnTo>
                  <a:pt x="292100" y="0"/>
                </a:lnTo>
                <a:close/>
              </a:path>
            </a:pathLst>
          </a:custGeom>
          <a:solidFill>
            <a:srgbClr val="804D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60800" y="3508375"/>
            <a:ext cx="292100" cy="2012950"/>
          </a:xfrm>
          <a:custGeom>
            <a:avLst/>
            <a:gdLst/>
            <a:ahLst/>
            <a:cxnLst/>
            <a:rect l="l" t="t" r="r" b="b"/>
            <a:pathLst>
              <a:path w="292100" h="2012950">
                <a:moveTo>
                  <a:pt x="0" y="2012950"/>
                </a:moveTo>
                <a:lnTo>
                  <a:pt x="0" y="265049"/>
                </a:lnTo>
                <a:lnTo>
                  <a:pt x="292100" y="0"/>
                </a:lnTo>
                <a:lnTo>
                  <a:pt x="292100" y="1747774"/>
                </a:lnTo>
                <a:lnTo>
                  <a:pt x="0" y="2012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97200" y="3773423"/>
            <a:ext cx="863600" cy="1748155"/>
          </a:xfrm>
          <a:custGeom>
            <a:avLst/>
            <a:gdLst/>
            <a:ahLst/>
            <a:cxnLst/>
            <a:rect l="l" t="t" r="r" b="b"/>
            <a:pathLst>
              <a:path w="863600" h="1748154">
                <a:moveTo>
                  <a:pt x="0" y="1747901"/>
                </a:moveTo>
                <a:lnTo>
                  <a:pt x="863600" y="1747901"/>
                </a:lnTo>
                <a:lnTo>
                  <a:pt x="863600" y="0"/>
                </a:lnTo>
                <a:lnTo>
                  <a:pt x="0" y="0"/>
                </a:lnTo>
                <a:lnTo>
                  <a:pt x="0" y="1747901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97200" y="3773423"/>
            <a:ext cx="863600" cy="1748155"/>
          </a:xfrm>
          <a:custGeom>
            <a:avLst/>
            <a:gdLst/>
            <a:ahLst/>
            <a:cxnLst/>
            <a:rect l="l" t="t" r="r" b="b"/>
            <a:pathLst>
              <a:path w="863600" h="1748154">
                <a:moveTo>
                  <a:pt x="0" y="1747901"/>
                </a:moveTo>
                <a:lnTo>
                  <a:pt x="863600" y="1747901"/>
                </a:lnTo>
                <a:lnTo>
                  <a:pt x="863600" y="0"/>
                </a:lnTo>
                <a:lnTo>
                  <a:pt x="0" y="0"/>
                </a:lnTo>
                <a:lnTo>
                  <a:pt x="0" y="17479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97200" y="3508375"/>
            <a:ext cx="1155700" cy="265430"/>
          </a:xfrm>
          <a:custGeom>
            <a:avLst/>
            <a:gdLst/>
            <a:ahLst/>
            <a:cxnLst/>
            <a:rect l="l" t="t" r="r" b="b"/>
            <a:pathLst>
              <a:path w="1155700" h="265429">
                <a:moveTo>
                  <a:pt x="1155700" y="0"/>
                </a:moveTo>
                <a:lnTo>
                  <a:pt x="290575" y="0"/>
                </a:lnTo>
                <a:lnTo>
                  <a:pt x="0" y="265175"/>
                </a:lnTo>
                <a:lnTo>
                  <a:pt x="863600" y="265175"/>
                </a:lnTo>
                <a:lnTo>
                  <a:pt x="1155700" y="0"/>
                </a:lnTo>
                <a:close/>
              </a:path>
            </a:pathLst>
          </a:custGeom>
          <a:solidFill>
            <a:srgbClr val="BE7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97200" y="3508375"/>
            <a:ext cx="1155700" cy="265430"/>
          </a:xfrm>
          <a:custGeom>
            <a:avLst/>
            <a:gdLst/>
            <a:ahLst/>
            <a:cxnLst/>
            <a:rect l="l" t="t" r="r" b="b"/>
            <a:pathLst>
              <a:path w="1155700" h="265429">
                <a:moveTo>
                  <a:pt x="863600" y="265175"/>
                </a:moveTo>
                <a:lnTo>
                  <a:pt x="1155700" y="0"/>
                </a:lnTo>
                <a:lnTo>
                  <a:pt x="290575" y="0"/>
                </a:lnTo>
                <a:lnTo>
                  <a:pt x="0" y="265175"/>
                </a:lnTo>
                <a:lnTo>
                  <a:pt x="863600" y="2651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26051" y="2416175"/>
            <a:ext cx="290830" cy="3105150"/>
          </a:xfrm>
          <a:custGeom>
            <a:avLst/>
            <a:gdLst/>
            <a:ahLst/>
            <a:cxnLst/>
            <a:rect l="l" t="t" r="r" b="b"/>
            <a:pathLst>
              <a:path w="290829" h="3105150">
                <a:moveTo>
                  <a:pt x="290449" y="0"/>
                </a:moveTo>
                <a:lnTo>
                  <a:pt x="0" y="265049"/>
                </a:lnTo>
                <a:lnTo>
                  <a:pt x="0" y="3105150"/>
                </a:lnTo>
                <a:lnTo>
                  <a:pt x="290449" y="2839974"/>
                </a:lnTo>
                <a:lnTo>
                  <a:pt x="290449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26051" y="2416175"/>
            <a:ext cx="290830" cy="3105150"/>
          </a:xfrm>
          <a:custGeom>
            <a:avLst/>
            <a:gdLst/>
            <a:ahLst/>
            <a:cxnLst/>
            <a:rect l="l" t="t" r="r" b="b"/>
            <a:pathLst>
              <a:path w="290829" h="3105150">
                <a:moveTo>
                  <a:pt x="0" y="3105150"/>
                </a:moveTo>
                <a:lnTo>
                  <a:pt x="0" y="265049"/>
                </a:lnTo>
                <a:lnTo>
                  <a:pt x="290449" y="0"/>
                </a:lnTo>
                <a:lnTo>
                  <a:pt x="290449" y="2839974"/>
                </a:lnTo>
                <a:lnTo>
                  <a:pt x="0" y="3105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0800" y="2681223"/>
            <a:ext cx="865505" cy="2840355"/>
          </a:xfrm>
          <a:custGeom>
            <a:avLst/>
            <a:gdLst/>
            <a:ahLst/>
            <a:cxnLst/>
            <a:rect l="l" t="t" r="r" b="b"/>
            <a:pathLst>
              <a:path w="865504" h="2840354">
                <a:moveTo>
                  <a:pt x="0" y="2840101"/>
                </a:moveTo>
                <a:lnTo>
                  <a:pt x="865187" y="2840101"/>
                </a:lnTo>
                <a:lnTo>
                  <a:pt x="865187" y="0"/>
                </a:lnTo>
                <a:lnTo>
                  <a:pt x="0" y="0"/>
                </a:lnTo>
                <a:lnTo>
                  <a:pt x="0" y="2840101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0800" y="2681223"/>
            <a:ext cx="865505" cy="2840355"/>
          </a:xfrm>
          <a:custGeom>
            <a:avLst/>
            <a:gdLst/>
            <a:ahLst/>
            <a:cxnLst/>
            <a:rect l="l" t="t" r="r" b="b"/>
            <a:pathLst>
              <a:path w="865504" h="2840354">
                <a:moveTo>
                  <a:pt x="0" y="2840101"/>
                </a:moveTo>
                <a:lnTo>
                  <a:pt x="865187" y="2840101"/>
                </a:lnTo>
                <a:lnTo>
                  <a:pt x="865187" y="0"/>
                </a:lnTo>
                <a:lnTo>
                  <a:pt x="0" y="0"/>
                </a:lnTo>
                <a:lnTo>
                  <a:pt x="0" y="28401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0800" y="2416175"/>
            <a:ext cx="1155700" cy="265430"/>
          </a:xfrm>
          <a:custGeom>
            <a:avLst/>
            <a:gdLst/>
            <a:ahLst/>
            <a:cxnLst/>
            <a:rect l="l" t="t" r="r" b="b"/>
            <a:pathLst>
              <a:path w="1155700" h="265430">
                <a:moveTo>
                  <a:pt x="1155700" y="0"/>
                </a:moveTo>
                <a:lnTo>
                  <a:pt x="292100" y="0"/>
                </a:lnTo>
                <a:lnTo>
                  <a:pt x="0" y="265175"/>
                </a:lnTo>
                <a:lnTo>
                  <a:pt x="865251" y="265175"/>
                </a:lnTo>
                <a:lnTo>
                  <a:pt x="1155700" y="0"/>
                </a:lnTo>
                <a:close/>
              </a:path>
            </a:pathLst>
          </a:custGeom>
          <a:solidFill>
            <a:srgbClr val="BE00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60800" y="2416175"/>
            <a:ext cx="1155700" cy="265430"/>
          </a:xfrm>
          <a:custGeom>
            <a:avLst/>
            <a:gdLst/>
            <a:ahLst/>
            <a:cxnLst/>
            <a:rect l="l" t="t" r="r" b="b"/>
            <a:pathLst>
              <a:path w="1155700" h="265430">
                <a:moveTo>
                  <a:pt x="865251" y="265175"/>
                </a:moveTo>
                <a:lnTo>
                  <a:pt x="1155700" y="0"/>
                </a:lnTo>
                <a:lnTo>
                  <a:pt x="292100" y="0"/>
                </a:lnTo>
                <a:lnTo>
                  <a:pt x="0" y="265175"/>
                </a:lnTo>
                <a:lnTo>
                  <a:pt x="865251" y="2651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41626" y="2246376"/>
            <a:ext cx="1905" cy="3275329"/>
          </a:xfrm>
          <a:custGeom>
            <a:avLst/>
            <a:gdLst/>
            <a:ahLst/>
            <a:cxnLst/>
            <a:rect l="l" t="t" r="r" b="b"/>
            <a:pathLst>
              <a:path w="1905" h="3275329">
                <a:moveTo>
                  <a:pt x="0" y="3274949"/>
                </a:moveTo>
                <a:lnTo>
                  <a:pt x="152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95525" y="5521325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6100" y="0"/>
                </a:moveTo>
                <a:lnTo>
                  <a:pt x="0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95525" y="4970398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6100" y="0"/>
                </a:moveTo>
                <a:lnTo>
                  <a:pt x="0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95525" y="4430648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6100" y="0"/>
                </a:moveTo>
                <a:lnTo>
                  <a:pt x="0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95525" y="3878326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6100" y="0"/>
                </a:moveTo>
                <a:lnTo>
                  <a:pt x="0" y="15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95525" y="3338576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6100" y="0"/>
                </a:moveTo>
                <a:lnTo>
                  <a:pt x="0" y="15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95525" y="2787650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6100" y="0"/>
                </a:moveTo>
                <a:lnTo>
                  <a:pt x="0" y="15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95525" y="2246376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6100" y="0"/>
                </a:moveTo>
                <a:lnTo>
                  <a:pt x="0" y="15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854454" y="4262120"/>
            <a:ext cx="521334" cy="142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864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939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54454" y="3711321"/>
            <a:ext cx="5207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994407" y="3171189"/>
            <a:ext cx="3790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54454" y="2078863"/>
            <a:ext cx="520700" cy="8712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41626" y="5521325"/>
            <a:ext cx="3030855" cy="1905"/>
          </a:xfrm>
          <a:custGeom>
            <a:avLst/>
            <a:gdLst/>
            <a:ahLst/>
            <a:cxnLst/>
            <a:rect l="l" t="t" r="r" b="b"/>
            <a:pathLst>
              <a:path w="3030854" h="1904">
                <a:moveTo>
                  <a:pt x="0" y="0"/>
                </a:moveTo>
                <a:lnTo>
                  <a:pt x="3030474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41626" y="5521325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5" h="53975">
                <a:moveTo>
                  <a:pt x="0" y="0"/>
                </a:moveTo>
                <a:lnTo>
                  <a:pt x="1524" y="5397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72100" y="5521325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0"/>
                </a:moveTo>
                <a:lnTo>
                  <a:pt x="1650" y="539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72150" y="3190875"/>
            <a:ext cx="1621155" cy="1335405"/>
          </a:xfrm>
          <a:custGeom>
            <a:avLst/>
            <a:gdLst/>
            <a:ahLst/>
            <a:cxnLst/>
            <a:rect l="l" t="t" r="r" b="b"/>
            <a:pathLst>
              <a:path w="1621154" h="1335404">
                <a:moveTo>
                  <a:pt x="0" y="1335151"/>
                </a:moveTo>
                <a:lnTo>
                  <a:pt x="1620901" y="1335151"/>
                </a:lnTo>
                <a:lnTo>
                  <a:pt x="1620901" y="0"/>
                </a:lnTo>
                <a:lnTo>
                  <a:pt x="0" y="0"/>
                </a:lnTo>
                <a:lnTo>
                  <a:pt x="0" y="13351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45175" y="3317875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0"/>
                </a:moveTo>
                <a:lnTo>
                  <a:pt x="136525" y="158750"/>
                </a:lnTo>
                <a:lnTo>
                  <a:pt x="136525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45175" y="3317875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0"/>
                </a:moveTo>
                <a:lnTo>
                  <a:pt x="136525" y="158750"/>
                </a:lnTo>
                <a:lnTo>
                  <a:pt x="136525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055614" y="3233115"/>
            <a:ext cx="15347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Same or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845175" y="3984625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0"/>
                </a:moveTo>
                <a:lnTo>
                  <a:pt x="136525" y="158750"/>
                </a:lnTo>
                <a:lnTo>
                  <a:pt x="136525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45175" y="3984625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0"/>
                </a:moveTo>
                <a:lnTo>
                  <a:pt x="136525" y="158750"/>
                </a:lnTo>
                <a:lnTo>
                  <a:pt x="136525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059170" y="3464280"/>
            <a:ext cx="1040765" cy="768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495">
              <a:lnSpc>
                <a:spcPct val="1219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P/E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Dec.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P/E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213" y="482930"/>
            <a:ext cx="5741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Obesity </a:t>
            </a:r>
            <a:r>
              <a:rPr sz="4400" spc="-5" dirty="0"/>
              <a:t>and</a:t>
            </a:r>
            <a:r>
              <a:rPr sz="4400" spc="-75" dirty="0"/>
              <a:t> </a:t>
            </a:r>
            <a:r>
              <a:rPr sz="4400" dirty="0"/>
              <a:t>mortality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09600" y="1981200"/>
            <a:ext cx="7839075" cy="435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977" rIns="0" bIns="0" rtlCol="0">
            <a:spAutoFit/>
          </a:bodyPr>
          <a:lstStyle/>
          <a:p>
            <a:pPr marL="3049270" marR="5080" indent="-2934335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Change in BMI </a:t>
            </a:r>
            <a:r>
              <a:rPr sz="4000" b="0" dirty="0">
                <a:latin typeface="Arial"/>
                <a:cs typeface="Arial"/>
              </a:rPr>
              <a:t>(kg/m</a:t>
            </a:r>
            <a:r>
              <a:rPr sz="3975" b="0" baseline="25157" dirty="0">
                <a:latin typeface="Arial"/>
                <a:cs typeface="Arial"/>
              </a:rPr>
              <a:t>2</a:t>
            </a:r>
            <a:r>
              <a:rPr sz="4000" b="0" dirty="0">
                <a:latin typeface="Arial"/>
                <a:cs typeface="Arial"/>
              </a:rPr>
              <a:t>) </a:t>
            </a:r>
            <a:r>
              <a:rPr sz="4000" b="0" spc="-5" dirty="0">
                <a:latin typeface="Arial"/>
                <a:cs typeface="Arial"/>
              </a:rPr>
              <a:t>from </a:t>
            </a:r>
            <a:r>
              <a:rPr sz="4000" b="0" spc="-10" dirty="0">
                <a:latin typeface="Arial"/>
                <a:cs typeface="Arial"/>
              </a:rPr>
              <a:t>1989  </a:t>
            </a:r>
            <a:r>
              <a:rPr sz="4000" b="0" spc="-5" dirty="0">
                <a:latin typeface="Arial"/>
                <a:cs typeface="Arial"/>
              </a:rPr>
              <a:t>to</a:t>
            </a:r>
            <a:r>
              <a:rPr sz="4000" b="0" spc="-10" dirty="0">
                <a:latin typeface="Arial"/>
                <a:cs typeface="Arial"/>
              </a:rPr>
              <a:t> 1991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2028" y="6038604"/>
            <a:ext cx="4116704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 Paeratakul, et al. </a:t>
            </a:r>
            <a:r>
              <a:rPr sz="1450" i="1" spc="-20" dirty="0">
                <a:solidFill>
                  <a:srgbClr val="FFFFFF"/>
                </a:solidFill>
                <a:latin typeface="Arial"/>
                <a:cs typeface="Arial"/>
              </a:rPr>
              <a:t>Int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J Obesity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(1998)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22,</a:t>
            </a:r>
            <a:r>
              <a:rPr sz="1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424-431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30928" y="1966913"/>
            <a:ext cx="7302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&lt;</a:t>
            </a:r>
            <a:r>
              <a:rPr sz="1800" b="1" spc="-10" dirty="0">
                <a:latin typeface="Arial"/>
                <a:cs typeface="Arial"/>
              </a:rPr>
              <a:t>0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1626" y="5256276"/>
            <a:ext cx="3040380" cy="233679"/>
          </a:xfrm>
          <a:custGeom>
            <a:avLst/>
            <a:gdLst/>
            <a:ahLst/>
            <a:cxnLst/>
            <a:rect l="l" t="t" r="r" b="b"/>
            <a:pathLst>
              <a:path w="3040379" h="233679">
                <a:moveTo>
                  <a:pt x="3039999" y="0"/>
                </a:moveTo>
                <a:lnTo>
                  <a:pt x="273050" y="0"/>
                </a:lnTo>
                <a:lnTo>
                  <a:pt x="0" y="233299"/>
                </a:lnTo>
                <a:lnTo>
                  <a:pt x="2766949" y="233299"/>
                </a:lnTo>
                <a:lnTo>
                  <a:pt x="3039999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1626" y="2012950"/>
            <a:ext cx="273050" cy="3476625"/>
          </a:xfrm>
          <a:custGeom>
            <a:avLst/>
            <a:gdLst/>
            <a:ahLst/>
            <a:cxnLst/>
            <a:rect l="l" t="t" r="r" b="b"/>
            <a:pathLst>
              <a:path w="273050" h="3476625">
                <a:moveTo>
                  <a:pt x="273050" y="0"/>
                </a:moveTo>
                <a:lnTo>
                  <a:pt x="0" y="233299"/>
                </a:lnTo>
                <a:lnTo>
                  <a:pt x="0" y="3476625"/>
                </a:lnTo>
                <a:lnTo>
                  <a:pt x="273050" y="3243199"/>
                </a:lnTo>
                <a:lnTo>
                  <a:pt x="27305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4676" y="2012950"/>
            <a:ext cx="2767330" cy="3243580"/>
          </a:xfrm>
          <a:custGeom>
            <a:avLst/>
            <a:gdLst/>
            <a:ahLst/>
            <a:cxnLst/>
            <a:rect l="l" t="t" r="r" b="b"/>
            <a:pathLst>
              <a:path w="2767329" h="3243579">
                <a:moveTo>
                  <a:pt x="0" y="3243326"/>
                </a:moveTo>
                <a:lnTo>
                  <a:pt x="2766949" y="3243326"/>
                </a:lnTo>
                <a:lnTo>
                  <a:pt x="2766949" y="0"/>
                </a:lnTo>
                <a:lnTo>
                  <a:pt x="0" y="0"/>
                </a:lnTo>
                <a:lnTo>
                  <a:pt x="0" y="3243326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1626" y="5256276"/>
            <a:ext cx="3040380" cy="233679"/>
          </a:xfrm>
          <a:custGeom>
            <a:avLst/>
            <a:gdLst/>
            <a:ahLst/>
            <a:cxnLst/>
            <a:rect l="l" t="t" r="r" b="b"/>
            <a:pathLst>
              <a:path w="3040379" h="233679">
                <a:moveTo>
                  <a:pt x="0" y="233299"/>
                </a:moveTo>
                <a:lnTo>
                  <a:pt x="273050" y="0"/>
                </a:lnTo>
                <a:lnTo>
                  <a:pt x="30399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1626" y="4791075"/>
            <a:ext cx="3040380" cy="243204"/>
          </a:xfrm>
          <a:custGeom>
            <a:avLst/>
            <a:gdLst/>
            <a:ahLst/>
            <a:cxnLst/>
            <a:rect l="l" t="t" r="r" b="b"/>
            <a:pathLst>
              <a:path w="3040379" h="243204">
                <a:moveTo>
                  <a:pt x="0" y="242824"/>
                </a:moveTo>
                <a:lnTo>
                  <a:pt x="273050" y="0"/>
                </a:lnTo>
                <a:lnTo>
                  <a:pt x="30399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41626" y="4324350"/>
            <a:ext cx="3040380" cy="243204"/>
          </a:xfrm>
          <a:custGeom>
            <a:avLst/>
            <a:gdLst/>
            <a:ahLst/>
            <a:cxnLst/>
            <a:rect l="l" t="t" r="r" b="b"/>
            <a:pathLst>
              <a:path w="3040379" h="243204">
                <a:moveTo>
                  <a:pt x="0" y="242824"/>
                </a:moveTo>
                <a:lnTo>
                  <a:pt x="273050" y="0"/>
                </a:lnTo>
                <a:lnTo>
                  <a:pt x="30399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41626" y="3868801"/>
            <a:ext cx="3040380" cy="233679"/>
          </a:xfrm>
          <a:custGeom>
            <a:avLst/>
            <a:gdLst/>
            <a:ahLst/>
            <a:cxnLst/>
            <a:rect l="l" t="t" r="r" b="b"/>
            <a:pathLst>
              <a:path w="3040379" h="233679">
                <a:moveTo>
                  <a:pt x="0" y="233299"/>
                </a:moveTo>
                <a:lnTo>
                  <a:pt x="273050" y="0"/>
                </a:lnTo>
                <a:lnTo>
                  <a:pt x="30399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1626" y="3402076"/>
            <a:ext cx="3040380" cy="233679"/>
          </a:xfrm>
          <a:custGeom>
            <a:avLst/>
            <a:gdLst/>
            <a:ahLst/>
            <a:cxnLst/>
            <a:rect l="l" t="t" r="r" b="b"/>
            <a:pathLst>
              <a:path w="3040379" h="233679">
                <a:moveTo>
                  <a:pt x="0" y="233299"/>
                </a:moveTo>
                <a:lnTo>
                  <a:pt x="273050" y="0"/>
                </a:lnTo>
                <a:lnTo>
                  <a:pt x="30399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1626" y="2935223"/>
            <a:ext cx="3040380" cy="244475"/>
          </a:xfrm>
          <a:custGeom>
            <a:avLst/>
            <a:gdLst/>
            <a:ahLst/>
            <a:cxnLst/>
            <a:rect l="l" t="t" r="r" b="b"/>
            <a:pathLst>
              <a:path w="3040379" h="244475">
                <a:moveTo>
                  <a:pt x="0" y="244475"/>
                </a:moveTo>
                <a:lnTo>
                  <a:pt x="273050" y="0"/>
                </a:lnTo>
                <a:lnTo>
                  <a:pt x="30399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1626" y="2468626"/>
            <a:ext cx="3040380" cy="244475"/>
          </a:xfrm>
          <a:custGeom>
            <a:avLst/>
            <a:gdLst/>
            <a:ahLst/>
            <a:cxnLst/>
            <a:rect l="l" t="t" r="r" b="b"/>
            <a:pathLst>
              <a:path w="3040379" h="244475">
                <a:moveTo>
                  <a:pt x="0" y="244348"/>
                </a:moveTo>
                <a:lnTo>
                  <a:pt x="273050" y="0"/>
                </a:lnTo>
                <a:lnTo>
                  <a:pt x="30399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1626" y="2012950"/>
            <a:ext cx="3040380" cy="233679"/>
          </a:xfrm>
          <a:custGeom>
            <a:avLst/>
            <a:gdLst/>
            <a:ahLst/>
            <a:cxnLst/>
            <a:rect l="l" t="t" r="r" b="b"/>
            <a:pathLst>
              <a:path w="3040379" h="233680">
                <a:moveTo>
                  <a:pt x="0" y="233425"/>
                </a:moveTo>
                <a:lnTo>
                  <a:pt x="273050" y="0"/>
                </a:lnTo>
                <a:lnTo>
                  <a:pt x="30399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41626" y="5256276"/>
            <a:ext cx="3040380" cy="233679"/>
          </a:xfrm>
          <a:custGeom>
            <a:avLst/>
            <a:gdLst/>
            <a:ahLst/>
            <a:cxnLst/>
            <a:rect l="l" t="t" r="r" b="b"/>
            <a:pathLst>
              <a:path w="3040379" h="233679">
                <a:moveTo>
                  <a:pt x="3039999" y="0"/>
                </a:moveTo>
                <a:lnTo>
                  <a:pt x="2766949" y="233299"/>
                </a:lnTo>
                <a:lnTo>
                  <a:pt x="0" y="233299"/>
                </a:lnTo>
                <a:lnTo>
                  <a:pt x="273050" y="0"/>
                </a:lnTo>
                <a:lnTo>
                  <a:pt x="303999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1626" y="2012950"/>
            <a:ext cx="273050" cy="3476625"/>
          </a:xfrm>
          <a:custGeom>
            <a:avLst/>
            <a:gdLst/>
            <a:ahLst/>
            <a:cxnLst/>
            <a:rect l="l" t="t" r="r" b="b"/>
            <a:pathLst>
              <a:path w="273050" h="3476625">
                <a:moveTo>
                  <a:pt x="0" y="3476625"/>
                </a:moveTo>
                <a:lnTo>
                  <a:pt x="0" y="233299"/>
                </a:lnTo>
                <a:lnTo>
                  <a:pt x="273050" y="0"/>
                </a:lnTo>
                <a:lnTo>
                  <a:pt x="273050" y="3243199"/>
                </a:lnTo>
                <a:lnTo>
                  <a:pt x="0" y="347662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4676" y="2012950"/>
            <a:ext cx="2767330" cy="3243580"/>
          </a:xfrm>
          <a:custGeom>
            <a:avLst/>
            <a:gdLst/>
            <a:ahLst/>
            <a:cxnLst/>
            <a:rect l="l" t="t" r="r" b="b"/>
            <a:pathLst>
              <a:path w="2767329" h="3243579">
                <a:moveTo>
                  <a:pt x="0" y="3243326"/>
                </a:moveTo>
                <a:lnTo>
                  <a:pt x="2766949" y="3243326"/>
                </a:lnTo>
                <a:lnTo>
                  <a:pt x="2766949" y="0"/>
                </a:lnTo>
                <a:lnTo>
                  <a:pt x="0" y="0"/>
                </a:lnTo>
                <a:lnTo>
                  <a:pt x="0" y="3243326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24275" y="4238625"/>
            <a:ext cx="273050" cy="1250950"/>
          </a:xfrm>
          <a:custGeom>
            <a:avLst/>
            <a:gdLst/>
            <a:ahLst/>
            <a:cxnLst/>
            <a:rect l="l" t="t" r="r" b="b"/>
            <a:pathLst>
              <a:path w="273050" h="1250950">
                <a:moveTo>
                  <a:pt x="273050" y="0"/>
                </a:moveTo>
                <a:lnTo>
                  <a:pt x="0" y="233299"/>
                </a:lnTo>
                <a:lnTo>
                  <a:pt x="0" y="1250950"/>
                </a:lnTo>
                <a:lnTo>
                  <a:pt x="273050" y="1017524"/>
                </a:lnTo>
                <a:lnTo>
                  <a:pt x="273050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24275" y="4238625"/>
            <a:ext cx="273050" cy="1250950"/>
          </a:xfrm>
          <a:custGeom>
            <a:avLst/>
            <a:gdLst/>
            <a:ahLst/>
            <a:cxnLst/>
            <a:rect l="l" t="t" r="r" b="b"/>
            <a:pathLst>
              <a:path w="273050" h="1250950">
                <a:moveTo>
                  <a:pt x="0" y="1250950"/>
                </a:moveTo>
                <a:lnTo>
                  <a:pt x="0" y="233299"/>
                </a:lnTo>
                <a:lnTo>
                  <a:pt x="273050" y="0"/>
                </a:lnTo>
                <a:lnTo>
                  <a:pt x="273050" y="1017524"/>
                </a:lnTo>
                <a:lnTo>
                  <a:pt x="0" y="1250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41701" y="4471987"/>
            <a:ext cx="782955" cy="1017905"/>
          </a:xfrm>
          <a:custGeom>
            <a:avLst/>
            <a:gdLst/>
            <a:ahLst/>
            <a:cxnLst/>
            <a:rect l="l" t="t" r="r" b="b"/>
            <a:pathLst>
              <a:path w="782954" h="1017904">
                <a:moveTo>
                  <a:pt x="0" y="1017587"/>
                </a:moveTo>
                <a:lnTo>
                  <a:pt x="782637" y="1017587"/>
                </a:lnTo>
                <a:lnTo>
                  <a:pt x="782637" y="0"/>
                </a:lnTo>
                <a:lnTo>
                  <a:pt x="0" y="0"/>
                </a:lnTo>
                <a:lnTo>
                  <a:pt x="0" y="1017587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41701" y="4471987"/>
            <a:ext cx="782955" cy="1017905"/>
          </a:xfrm>
          <a:custGeom>
            <a:avLst/>
            <a:gdLst/>
            <a:ahLst/>
            <a:cxnLst/>
            <a:rect l="l" t="t" r="r" b="b"/>
            <a:pathLst>
              <a:path w="782954" h="1017904">
                <a:moveTo>
                  <a:pt x="0" y="1017587"/>
                </a:moveTo>
                <a:lnTo>
                  <a:pt x="782637" y="1017587"/>
                </a:lnTo>
                <a:lnTo>
                  <a:pt x="782637" y="0"/>
                </a:lnTo>
                <a:lnTo>
                  <a:pt x="0" y="0"/>
                </a:lnTo>
                <a:lnTo>
                  <a:pt x="0" y="10175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41701" y="4238625"/>
            <a:ext cx="1056005" cy="233679"/>
          </a:xfrm>
          <a:custGeom>
            <a:avLst/>
            <a:gdLst/>
            <a:ahLst/>
            <a:cxnLst/>
            <a:rect l="l" t="t" r="r" b="b"/>
            <a:pathLst>
              <a:path w="1056004" h="233679">
                <a:moveTo>
                  <a:pt x="1055624" y="0"/>
                </a:moveTo>
                <a:lnTo>
                  <a:pt x="265049" y="0"/>
                </a:lnTo>
                <a:lnTo>
                  <a:pt x="0" y="233299"/>
                </a:lnTo>
                <a:lnTo>
                  <a:pt x="782574" y="233299"/>
                </a:lnTo>
                <a:lnTo>
                  <a:pt x="1055624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41701" y="4238625"/>
            <a:ext cx="1056005" cy="233679"/>
          </a:xfrm>
          <a:custGeom>
            <a:avLst/>
            <a:gdLst/>
            <a:ahLst/>
            <a:cxnLst/>
            <a:rect l="l" t="t" r="r" b="b"/>
            <a:pathLst>
              <a:path w="1056004" h="233679">
                <a:moveTo>
                  <a:pt x="782574" y="233299"/>
                </a:moveTo>
                <a:lnTo>
                  <a:pt x="1055624" y="0"/>
                </a:lnTo>
                <a:lnTo>
                  <a:pt x="265049" y="0"/>
                </a:lnTo>
                <a:lnTo>
                  <a:pt x="0" y="233299"/>
                </a:lnTo>
                <a:lnTo>
                  <a:pt x="782574" y="2332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6501" y="2098675"/>
            <a:ext cx="263525" cy="3390900"/>
          </a:xfrm>
          <a:custGeom>
            <a:avLst/>
            <a:gdLst/>
            <a:ahLst/>
            <a:cxnLst/>
            <a:rect l="l" t="t" r="r" b="b"/>
            <a:pathLst>
              <a:path w="263525" h="3390900">
                <a:moveTo>
                  <a:pt x="263525" y="0"/>
                </a:moveTo>
                <a:lnTo>
                  <a:pt x="0" y="242824"/>
                </a:lnTo>
                <a:lnTo>
                  <a:pt x="0" y="3390900"/>
                </a:lnTo>
                <a:lnTo>
                  <a:pt x="263525" y="3157474"/>
                </a:lnTo>
                <a:lnTo>
                  <a:pt x="26352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16501" y="2098675"/>
            <a:ext cx="263525" cy="3390900"/>
          </a:xfrm>
          <a:custGeom>
            <a:avLst/>
            <a:gdLst/>
            <a:ahLst/>
            <a:cxnLst/>
            <a:rect l="l" t="t" r="r" b="b"/>
            <a:pathLst>
              <a:path w="263525" h="3390900">
                <a:moveTo>
                  <a:pt x="0" y="3390900"/>
                </a:moveTo>
                <a:lnTo>
                  <a:pt x="0" y="242824"/>
                </a:lnTo>
                <a:lnTo>
                  <a:pt x="263525" y="0"/>
                </a:lnTo>
                <a:lnTo>
                  <a:pt x="263525" y="3157474"/>
                </a:lnTo>
                <a:lnTo>
                  <a:pt x="0" y="3390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24275" y="2341498"/>
            <a:ext cx="792480" cy="3148330"/>
          </a:xfrm>
          <a:custGeom>
            <a:avLst/>
            <a:gdLst/>
            <a:ahLst/>
            <a:cxnLst/>
            <a:rect l="l" t="t" r="r" b="b"/>
            <a:pathLst>
              <a:path w="792479" h="3148329">
                <a:moveTo>
                  <a:pt x="0" y="3148076"/>
                </a:moveTo>
                <a:lnTo>
                  <a:pt x="792162" y="3148076"/>
                </a:lnTo>
                <a:lnTo>
                  <a:pt x="792162" y="0"/>
                </a:lnTo>
                <a:lnTo>
                  <a:pt x="0" y="0"/>
                </a:lnTo>
                <a:lnTo>
                  <a:pt x="0" y="314807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24275" y="2341498"/>
            <a:ext cx="792480" cy="3148330"/>
          </a:xfrm>
          <a:custGeom>
            <a:avLst/>
            <a:gdLst/>
            <a:ahLst/>
            <a:cxnLst/>
            <a:rect l="l" t="t" r="r" b="b"/>
            <a:pathLst>
              <a:path w="792479" h="3148329">
                <a:moveTo>
                  <a:pt x="0" y="3148076"/>
                </a:moveTo>
                <a:lnTo>
                  <a:pt x="792162" y="3148076"/>
                </a:lnTo>
                <a:lnTo>
                  <a:pt x="792162" y="0"/>
                </a:lnTo>
                <a:lnTo>
                  <a:pt x="0" y="0"/>
                </a:lnTo>
                <a:lnTo>
                  <a:pt x="0" y="31480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24275" y="2098675"/>
            <a:ext cx="1056005" cy="243204"/>
          </a:xfrm>
          <a:custGeom>
            <a:avLst/>
            <a:gdLst/>
            <a:ahLst/>
            <a:cxnLst/>
            <a:rect l="l" t="t" r="r" b="b"/>
            <a:pathLst>
              <a:path w="1056004" h="243205">
                <a:moveTo>
                  <a:pt x="1055624" y="0"/>
                </a:moveTo>
                <a:lnTo>
                  <a:pt x="273050" y="0"/>
                </a:lnTo>
                <a:lnTo>
                  <a:pt x="0" y="242950"/>
                </a:lnTo>
                <a:lnTo>
                  <a:pt x="792099" y="242950"/>
                </a:lnTo>
                <a:lnTo>
                  <a:pt x="1055624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24275" y="2098675"/>
            <a:ext cx="1056005" cy="243204"/>
          </a:xfrm>
          <a:custGeom>
            <a:avLst/>
            <a:gdLst/>
            <a:ahLst/>
            <a:cxnLst/>
            <a:rect l="l" t="t" r="r" b="b"/>
            <a:pathLst>
              <a:path w="1056004" h="243205">
                <a:moveTo>
                  <a:pt x="792099" y="242950"/>
                </a:moveTo>
                <a:lnTo>
                  <a:pt x="1055624" y="0"/>
                </a:lnTo>
                <a:lnTo>
                  <a:pt x="273050" y="0"/>
                </a:lnTo>
                <a:lnTo>
                  <a:pt x="0" y="242950"/>
                </a:lnTo>
                <a:lnTo>
                  <a:pt x="792099" y="2429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41626" y="2246376"/>
            <a:ext cx="1905" cy="3243580"/>
          </a:xfrm>
          <a:custGeom>
            <a:avLst/>
            <a:gdLst/>
            <a:ahLst/>
            <a:cxnLst/>
            <a:rect l="l" t="t" r="r" b="b"/>
            <a:pathLst>
              <a:path w="1905" h="3243579">
                <a:moveTo>
                  <a:pt x="0" y="3243199"/>
                </a:moveTo>
                <a:lnTo>
                  <a:pt x="152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95525" y="5489575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74" y="0"/>
                </a:moveTo>
                <a:lnTo>
                  <a:pt x="0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95525" y="5033898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74" y="0"/>
                </a:moveTo>
                <a:lnTo>
                  <a:pt x="0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95525" y="4567173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74" y="0"/>
                </a:moveTo>
                <a:lnTo>
                  <a:pt x="0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95525" y="4102100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74" y="0"/>
                </a:moveTo>
                <a:lnTo>
                  <a:pt x="0" y="15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95525" y="3635375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4">
                <a:moveTo>
                  <a:pt x="45974" y="0"/>
                </a:moveTo>
                <a:lnTo>
                  <a:pt x="0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95525" y="3179698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5974" y="0"/>
                </a:moveTo>
                <a:lnTo>
                  <a:pt x="0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95525" y="2712973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5974" y="0"/>
                </a:moveTo>
                <a:lnTo>
                  <a:pt x="0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95525" y="2246376"/>
            <a:ext cx="46355" cy="1905"/>
          </a:xfrm>
          <a:custGeom>
            <a:avLst/>
            <a:gdLst/>
            <a:ahLst/>
            <a:cxnLst/>
            <a:rect l="l" t="t" r="r" b="b"/>
            <a:pathLst>
              <a:path w="46355" h="1905">
                <a:moveTo>
                  <a:pt x="45974" y="0"/>
                </a:moveTo>
                <a:lnTo>
                  <a:pt x="0" y="15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852929" y="1917293"/>
            <a:ext cx="521334" cy="373634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2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18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2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12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9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341626" y="5489575"/>
            <a:ext cx="2767330" cy="1905"/>
          </a:xfrm>
          <a:custGeom>
            <a:avLst/>
            <a:gdLst/>
            <a:ahLst/>
            <a:cxnLst/>
            <a:rect l="l" t="t" r="r" b="b"/>
            <a:pathLst>
              <a:path w="2767329" h="1904">
                <a:moveTo>
                  <a:pt x="0" y="0"/>
                </a:moveTo>
                <a:lnTo>
                  <a:pt x="2766949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41626" y="5489575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5" h="53975">
                <a:moveTo>
                  <a:pt x="0" y="0"/>
                </a:moveTo>
                <a:lnTo>
                  <a:pt x="1524" y="5397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8575" y="5489575"/>
            <a:ext cx="1905" cy="53975"/>
          </a:xfrm>
          <a:custGeom>
            <a:avLst/>
            <a:gdLst/>
            <a:ahLst/>
            <a:cxnLst/>
            <a:rect l="l" t="t" r="r" b="b"/>
            <a:pathLst>
              <a:path w="1904" h="53975">
                <a:moveTo>
                  <a:pt x="0" y="0"/>
                </a:moveTo>
                <a:lnTo>
                  <a:pt x="1524" y="5397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81701" y="3190875"/>
            <a:ext cx="1911350" cy="1335405"/>
          </a:xfrm>
          <a:custGeom>
            <a:avLst/>
            <a:gdLst/>
            <a:ahLst/>
            <a:cxnLst/>
            <a:rect l="l" t="t" r="r" b="b"/>
            <a:pathLst>
              <a:path w="1911350" h="1335404">
                <a:moveTo>
                  <a:pt x="0" y="1335151"/>
                </a:moveTo>
                <a:lnTo>
                  <a:pt x="1911350" y="1335151"/>
                </a:lnTo>
                <a:lnTo>
                  <a:pt x="1911350" y="0"/>
                </a:lnTo>
                <a:lnTo>
                  <a:pt x="0" y="0"/>
                </a:lnTo>
                <a:lnTo>
                  <a:pt x="0" y="13351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54726" y="3317875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0"/>
                </a:moveTo>
                <a:lnTo>
                  <a:pt x="136525" y="158750"/>
                </a:lnTo>
                <a:lnTo>
                  <a:pt x="136525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54726" y="3317875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0"/>
                </a:moveTo>
                <a:lnTo>
                  <a:pt x="136525" y="158750"/>
                </a:lnTo>
                <a:lnTo>
                  <a:pt x="136525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741923" y="3233115"/>
            <a:ext cx="17310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LO fat &amp;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same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63565" y="3530346"/>
            <a:ext cx="1264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or inc.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P/E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554726" y="3984625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0"/>
                </a:moveTo>
                <a:lnTo>
                  <a:pt x="136525" y="158750"/>
                </a:lnTo>
                <a:lnTo>
                  <a:pt x="136525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54726" y="3984625"/>
            <a:ext cx="136525" cy="158750"/>
          </a:xfrm>
          <a:custGeom>
            <a:avLst/>
            <a:gdLst/>
            <a:ahLst/>
            <a:cxnLst/>
            <a:rect l="l" t="t" r="r" b="b"/>
            <a:pathLst>
              <a:path w="136525" h="158750">
                <a:moveTo>
                  <a:pt x="0" y="158750"/>
                </a:moveTo>
                <a:lnTo>
                  <a:pt x="136525" y="158750"/>
                </a:lnTo>
                <a:lnTo>
                  <a:pt x="136525" y="0"/>
                </a:lnTo>
                <a:lnTo>
                  <a:pt x="0" y="0"/>
                </a:lnTo>
                <a:lnTo>
                  <a:pt x="0" y="158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719698" y="3901821"/>
            <a:ext cx="18738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HIGH fat &amp;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dec</a:t>
            </a:r>
            <a:r>
              <a:rPr sz="2000" b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76340" y="4198746"/>
            <a:ext cx="434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P/E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7410" y="482930"/>
            <a:ext cx="48761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Energy</a:t>
            </a:r>
            <a:r>
              <a:rPr sz="4400" b="0" spc="-7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expenditure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8476"/>
            <a:ext cx="5541645" cy="378206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9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Resting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metabolism: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800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900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kcal/m</a:t>
            </a:r>
            <a:r>
              <a:rPr sz="2775" baseline="2552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/24hr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Females &lt;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Males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Declines with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Physical</a:t>
            </a:r>
            <a:r>
              <a:rPr sz="2800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exercise: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~ 1/3 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daily energy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expenditure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Most easily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manipulated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7410" y="324357"/>
            <a:ext cx="48755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Energy</a:t>
            </a:r>
            <a:r>
              <a:rPr sz="4400" b="0" spc="-7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expenditure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9062"/>
            <a:ext cx="7985125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Dietary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thermogenesis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(thermic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effect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sz="28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food):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2690"/>
              </a:lnSpc>
              <a:spcBef>
                <a:spcPts val="65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Energy expenditure which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follow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ingestion of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meal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May dissipate ~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10% 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ingested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calories</a:t>
            </a:r>
            <a:endParaRPr sz="2800">
              <a:latin typeface="Arial"/>
              <a:cs typeface="Arial"/>
            </a:endParaRPr>
          </a:p>
          <a:p>
            <a:pPr marL="355600" marR="539115" indent="-342900">
              <a:lnSpc>
                <a:spcPts val="2690"/>
              </a:lnSpc>
              <a:spcBef>
                <a:spcPts val="65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obese,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thermic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effects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food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reduced (especially 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diabetes)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Adaptive</a:t>
            </a:r>
            <a:r>
              <a:rPr sz="28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thermogenesis: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acute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– or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underfeeding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Shift 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overall metabolism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as large as</a:t>
            </a:r>
            <a:r>
              <a:rPr sz="2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272" y="482930"/>
            <a:ext cx="63030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Genetic factors in</a:t>
            </a:r>
            <a:r>
              <a:rPr sz="4400" b="0" spc="-9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obesity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6459855" cy="35382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Dysmorphic or syndromic</a:t>
            </a:r>
            <a:r>
              <a:rPr sz="3200" u="heavy" spc="-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obesity: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Bardet-Biel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Alström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Carpenter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Cohen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Prader-Willi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272" y="482930"/>
            <a:ext cx="63030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Genetic factors in</a:t>
            </a:r>
            <a:r>
              <a:rPr sz="4400" b="0" spc="-9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obesity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4457"/>
            <a:ext cx="6665595" cy="358647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Single-gene 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cause of</a:t>
            </a:r>
            <a:r>
              <a:rPr sz="3200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obesity: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Leptin and leptin gene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deficiency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POMC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deficiency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ts val="3460"/>
              </a:lnSpc>
              <a:spcBef>
                <a:spcPts val="819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Genetic defects with</a:t>
            </a:r>
            <a:r>
              <a:rPr sz="3200" u="heavy" spc="-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nonsyndromic  obesity:</a:t>
            </a:r>
            <a:endParaRPr sz="3200">
              <a:latin typeface="Arial"/>
              <a:cs typeface="Arial"/>
            </a:endParaRPr>
          </a:p>
          <a:p>
            <a:pPr marL="355600" marR="1073785" indent="-343535">
              <a:lnSpc>
                <a:spcPts val="3460"/>
              </a:lnSpc>
              <a:spcBef>
                <a:spcPts val="76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Melanocortin receptor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system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abnormalities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272" y="482930"/>
            <a:ext cx="63030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Genetic factors in</a:t>
            </a:r>
            <a:r>
              <a:rPr sz="4400" b="0" spc="-9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obesity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1462"/>
            <a:ext cx="7898765" cy="395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Genetic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susceptibility </a:t>
            </a:r>
            <a:r>
              <a:rPr sz="28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to</a:t>
            </a:r>
            <a:r>
              <a:rPr sz="2800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obesity: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2690"/>
              </a:lnSpc>
              <a:spcBef>
                <a:spcPts val="65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If both parents are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obese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~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80% 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offspring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will be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obese</a:t>
            </a:r>
            <a:endParaRPr sz="2800">
              <a:latin typeface="Arial"/>
              <a:cs typeface="Arial"/>
            </a:endParaRPr>
          </a:p>
          <a:p>
            <a:pPr marL="355600" marR="125095" indent="-342900">
              <a:lnSpc>
                <a:spcPts val="2690"/>
              </a:lnSpc>
              <a:spcBef>
                <a:spcPts val="67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If only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one parent ~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10%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offspring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be  obese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Studies with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identical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twins: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Hereditary factors account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~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70%</a:t>
            </a:r>
            <a:endParaRPr sz="2800">
              <a:latin typeface="Arial"/>
              <a:cs typeface="Arial"/>
            </a:endParaRPr>
          </a:p>
          <a:p>
            <a:pPr marL="355600" marR="100965" indent="-342900">
              <a:lnSpc>
                <a:spcPts val="2690"/>
              </a:lnSpc>
              <a:spcBef>
                <a:spcPts val="65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Environmental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(diet, physical inactivity,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both)  account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~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30%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variation 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body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weight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272" y="482930"/>
            <a:ext cx="63030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Genetic factors in</a:t>
            </a:r>
            <a:r>
              <a:rPr sz="4400" b="0" spc="-9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obesity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7558"/>
            <a:ext cx="783399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0015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notion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obesity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 a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genetic  disorder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misleading: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prevalence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obesity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has increased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markedly,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world-wide,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recent years,</a:t>
            </a:r>
            <a:r>
              <a:rPr sz="3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yet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genes have not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changed.</a:t>
            </a:r>
            <a:endParaRPr sz="3200">
              <a:latin typeface="Arial"/>
              <a:cs typeface="Arial"/>
            </a:endParaRPr>
          </a:p>
          <a:p>
            <a:pPr marL="355600" marR="521970" indent="-342900">
              <a:lnSpc>
                <a:spcPct val="100000"/>
              </a:lnSpc>
              <a:spcBef>
                <a:spcPts val="770"/>
              </a:spcBef>
              <a:buChar char="-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Changes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occur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within population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when  migration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occurs.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5486400"/>
            <a:ext cx="8382000" cy="1219200"/>
          </a:xfrm>
          <a:prstGeom prst="rect">
            <a:avLst/>
          </a:prstGeom>
          <a:solidFill>
            <a:srgbClr val="99CC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960755" marR="20955" indent="-931544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Phenotypic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expression of genes for obesity are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specific  Obesity is a disorder of gene-environment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interaction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587" y="759078"/>
            <a:ext cx="720280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 algn="ctr">
              <a:lnSpc>
                <a:spcPct val="100000"/>
              </a:lnSpc>
              <a:spcBef>
                <a:spcPts val="100"/>
              </a:spcBef>
              <a:tabLst>
                <a:tab pos="6584950" algn="l"/>
              </a:tabLst>
            </a:pPr>
            <a:r>
              <a:rPr spc="-445" dirty="0">
                <a:latin typeface="Verdana"/>
                <a:cs typeface="Verdana"/>
              </a:rPr>
              <a:t>METABOLIC</a:t>
            </a:r>
            <a:r>
              <a:rPr spc="-220" dirty="0">
                <a:latin typeface="Verdana"/>
                <a:cs typeface="Verdana"/>
              </a:rPr>
              <a:t> </a:t>
            </a:r>
            <a:r>
              <a:rPr spc="-350" dirty="0">
                <a:latin typeface="Verdana"/>
                <a:cs typeface="Verdana"/>
              </a:rPr>
              <a:t>CONSEQUENCES</a:t>
            </a:r>
            <a:r>
              <a:rPr dirty="0">
                <a:latin typeface="Verdana"/>
                <a:cs typeface="Verdana"/>
              </a:rPr>
              <a:t>	</a:t>
            </a:r>
            <a:r>
              <a:rPr spc="-240" dirty="0">
                <a:latin typeface="Verdana"/>
                <a:cs typeface="Verdana"/>
              </a:rPr>
              <a:t>OF  </a:t>
            </a:r>
            <a:r>
              <a:rPr spc="-570" dirty="0">
                <a:latin typeface="Verdana"/>
                <a:cs typeface="Verdana"/>
              </a:rPr>
              <a:t>DELETING </a:t>
            </a:r>
            <a:r>
              <a:rPr spc="-700" dirty="0">
                <a:latin typeface="Verdana"/>
                <a:cs typeface="Verdana"/>
              </a:rPr>
              <a:t>THE </a:t>
            </a:r>
            <a:r>
              <a:rPr spc="-455" dirty="0">
                <a:latin typeface="Verdana"/>
                <a:cs typeface="Verdana"/>
              </a:rPr>
              <a:t>MITOCHONDRIAL  </a:t>
            </a:r>
            <a:r>
              <a:rPr spc="-365" dirty="0">
                <a:latin typeface="Verdana"/>
                <a:cs typeface="Verdana"/>
              </a:rPr>
              <a:t>GLYCEROL </a:t>
            </a:r>
            <a:r>
              <a:rPr spc="-505" dirty="0">
                <a:latin typeface="Verdana"/>
                <a:cs typeface="Verdana"/>
              </a:rPr>
              <a:t>3-PHOSPHATE  </a:t>
            </a:r>
            <a:r>
              <a:rPr spc="-430" dirty="0">
                <a:latin typeface="Verdana"/>
                <a:cs typeface="Verdana"/>
              </a:rPr>
              <a:t>DEHYDROGENASE </a:t>
            </a:r>
            <a:r>
              <a:rPr spc="-365" dirty="0">
                <a:latin typeface="Verdana"/>
                <a:cs typeface="Verdana"/>
              </a:rPr>
              <a:t>GENE </a:t>
            </a:r>
            <a:r>
              <a:rPr spc="-675" dirty="0">
                <a:latin typeface="Verdana"/>
                <a:cs typeface="Verdana"/>
              </a:rPr>
              <a:t>IN</a:t>
            </a:r>
            <a:r>
              <a:rPr spc="-430" dirty="0">
                <a:latin typeface="Verdana"/>
                <a:cs typeface="Verdana"/>
              </a:rPr>
              <a:t> </a:t>
            </a:r>
            <a:r>
              <a:rPr spc="-380" dirty="0">
                <a:latin typeface="Verdana"/>
                <a:cs typeface="Verdana"/>
              </a:rPr>
              <a:t>MICE</a:t>
            </a:r>
          </a:p>
        </p:txBody>
      </p:sp>
      <p:sp>
        <p:nvSpPr>
          <p:cNvPr id="3" name="object 3"/>
          <p:cNvSpPr/>
          <p:nvPr/>
        </p:nvSpPr>
        <p:spPr>
          <a:xfrm>
            <a:off x="107950" y="3430587"/>
            <a:ext cx="8964676" cy="280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68" y="386537"/>
            <a:ext cx="8635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 NADH glycerol </a:t>
            </a:r>
            <a:r>
              <a:rPr spc="-5" dirty="0"/>
              <a:t>3-phosphate</a:t>
            </a:r>
            <a:r>
              <a:rPr spc="-60" dirty="0"/>
              <a:t> </a:t>
            </a:r>
            <a:r>
              <a:rPr spc="-5" dirty="0"/>
              <a:t>shuttle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2819400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9000" y="0"/>
                </a:lnTo>
              </a:path>
            </a:pathLst>
          </a:custGeom>
          <a:ln w="28575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4572000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9000" y="0"/>
                </a:lnTo>
              </a:path>
            </a:pathLst>
          </a:custGeom>
          <a:ln w="28575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4114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33701" y="4400244"/>
            <a:ext cx="96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2400" y="4114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02378" y="4400244"/>
            <a:ext cx="2362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III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8400" y="41148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33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73773" y="4400244"/>
            <a:ext cx="2647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IV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90800" y="45720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65450" y="4857750"/>
            <a:ext cx="165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II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6264" y="5513019"/>
            <a:ext cx="23012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Mitochondrial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Matrix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43698" y="2235835"/>
            <a:ext cx="1227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Cytoplasm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8661" y="3583432"/>
            <a:ext cx="714375" cy="1532890"/>
          </a:xfrm>
          <a:custGeom>
            <a:avLst/>
            <a:gdLst/>
            <a:ahLst/>
            <a:cxnLst/>
            <a:rect l="l" t="t" r="r" b="b"/>
            <a:pathLst>
              <a:path w="714375" h="1532889">
                <a:moveTo>
                  <a:pt x="76451" y="32095"/>
                </a:moveTo>
                <a:lnTo>
                  <a:pt x="75492" y="44842"/>
                </a:lnTo>
                <a:lnTo>
                  <a:pt x="95122" y="46989"/>
                </a:lnTo>
                <a:lnTo>
                  <a:pt x="125856" y="52577"/>
                </a:lnTo>
                <a:lnTo>
                  <a:pt x="186436" y="68325"/>
                </a:lnTo>
                <a:lnTo>
                  <a:pt x="244982" y="89661"/>
                </a:lnTo>
                <a:lnTo>
                  <a:pt x="283844" y="107441"/>
                </a:lnTo>
                <a:lnTo>
                  <a:pt x="321182" y="127507"/>
                </a:lnTo>
                <a:lnTo>
                  <a:pt x="356869" y="149986"/>
                </a:lnTo>
                <a:lnTo>
                  <a:pt x="390906" y="174497"/>
                </a:lnTo>
                <a:lnTo>
                  <a:pt x="423290" y="201040"/>
                </a:lnTo>
                <a:lnTo>
                  <a:pt x="454025" y="229615"/>
                </a:lnTo>
                <a:lnTo>
                  <a:pt x="482981" y="260095"/>
                </a:lnTo>
                <a:lnTo>
                  <a:pt x="510413" y="292353"/>
                </a:lnTo>
                <a:lnTo>
                  <a:pt x="536066" y="326389"/>
                </a:lnTo>
                <a:lnTo>
                  <a:pt x="559815" y="362076"/>
                </a:lnTo>
                <a:lnTo>
                  <a:pt x="581913" y="399414"/>
                </a:lnTo>
                <a:lnTo>
                  <a:pt x="602233" y="438149"/>
                </a:lnTo>
                <a:lnTo>
                  <a:pt x="620649" y="478408"/>
                </a:lnTo>
                <a:lnTo>
                  <a:pt x="637286" y="520064"/>
                </a:lnTo>
                <a:lnTo>
                  <a:pt x="652144" y="562736"/>
                </a:lnTo>
                <a:lnTo>
                  <a:pt x="665099" y="606805"/>
                </a:lnTo>
                <a:lnTo>
                  <a:pt x="676020" y="651890"/>
                </a:lnTo>
                <a:lnTo>
                  <a:pt x="685038" y="697991"/>
                </a:lnTo>
                <a:lnTo>
                  <a:pt x="692150" y="744854"/>
                </a:lnTo>
                <a:lnTo>
                  <a:pt x="697230" y="792860"/>
                </a:lnTo>
                <a:lnTo>
                  <a:pt x="700277" y="841374"/>
                </a:lnTo>
                <a:lnTo>
                  <a:pt x="701294" y="890650"/>
                </a:lnTo>
                <a:lnTo>
                  <a:pt x="700270" y="940815"/>
                </a:lnTo>
                <a:lnTo>
                  <a:pt x="697230" y="990980"/>
                </a:lnTo>
                <a:lnTo>
                  <a:pt x="692022" y="1041780"/>
                </a:lnTo>
                <a:lnTo>
                  <a:pt x="684783" y="1092961"/>
                </a:lnTo>
                <a:lnTo>
                  <a:pt x="675386" y="1144396"/>
                </a:lnTo>
                <a:lnTo>
                  <a:pt x="663828" y="1195958"/>
                </a:lnTo>
                <a:lnTo>
                  <a:pt x="649986" y="1247647"/>
                </a:lnTo>
                <a:lnTo>
                  <a:pt x="633983" y="1299336"/>
                </a:lnTo>
                <a:lnTo>
                  <a:pt x="615822" y="1351025"/>
                </a:lnTo>
                <a:lnTo>
                  <a:pt x="595376" y="1402460"/>
                </a:lnTo>
                <a:lnTo>
                  <a:pt x="567563" y="1465325"/>
                </a:lnTo>
                <a:lnTo>
                  <a:pt x="536320" y="1526539"/>
                </a:lnTo>
                <a:lnTo>
                  <a:pt x="547624" y="1532508"/>
                </a:lnTo>
                <a:lnTo>
                  <a:pt x="579119" y="1470786"/>
                </a:lnTo>
                <a:lnTo>
                  <a:pt x="607059" y="1407159"/>
                </a:lnTo>
                <a:lnTo>
                  <a:pt x="627761" y="1355216"/>
                </a:lnTo>
                <a:lnTo>
                  <a:pt x="646176" y="1303146"/>
                </a:lnTo>
                <a:lnTo>
                  <a:pt x="662305" y="1250949"/>
                </a:lnTo>
                <a:lnTo>
                  <a:pt x="676147" y="1198752"/>
                </a:lnTo>
                <a:lnTo>
                  <a:pt x="687832" y="1146682"/>
                </a:lnTo>
                <a:lnTo>
                  <a:pt x="697357" y="1094739"/>
                </a:lnTo>
                <a:lnTo>
                  <a:pt x="704722" y="1043177"/>
                </a:lnTo>
                <a:lnTo>
                  <a:pt x="709930" y="991742"/>
                </a:lnTo>
                <a:lnTo>
                  <a:pt x="712980" y="940688"/>
                </a:lnTo>
                <a:lnTo>
                  <a:pt x="713994" y="890396"/>
                </a:lnTo>
                <a:lnTo>
                  <a:pt x="712851" y="840612"/>
                </a:lnTo>
                <a:lnTo>
                  <a:pt x="709802" y="791463"/>
                </a:lnTo>
                <a:lnTo>
                  <a:pt x="704595" y="743076"/>
                </a:lnTo>
                <a:lnTo>
                  <a:pt x="697483" y="695451"/>
                </a:lnTo>
                <a:lnTo>
                  <a:pt x="688339" y="648842"/>
                </a:lnTo>
                <a:lnTo>
                  <a:pt x="677163" y="603249"/>
                </a:lnTo>
                <a:lnTo>
                  <a:pt x="664209" y="558672"/>
                </a:lnTo>
                <a:lnTo>
                  <a:pt x="649096" y="515238"/>
                </a:lnTo>
                <a:lnTo>
                  <a:pt x="632206" y="473074"/>
                </a:lnTo>
                <a:lnTo>
                  <a:pt x="613537" y="432307"/>
                </a:lnTo>
                <a:lnTo>
                  <a:pt x="592836" y="392937"/>
                </a:lnTo>
                <a:lnTo>
                  <a:pt x="570357" y="355091"/>
                </a:lnTo>
                <a:lnTo>
                  <a:pt x="546226" y="318769"/>
                </a:lnTo>
                <a:lnTo>
                  <a:pt x="520064" y="284225"/>
                </a:lnTo>
                <a:lnTo>
                  <a:pt x="492125" y="251332"/>
                </a:lnTo>
                <a:lnTo>
                  <a:pt x="462661" y="220344"/>
                </a:lnTo>
                <a:lnTo>
                  <a:pt x="431291" y="191134"/>
                </a:lnTo>
                <a:lnTo>
                  <a:pt x="398271" y="164210"/>
                </a:lnTo>
                <a:lnTo>
                  <a:pt x="363600" y="139191"/>
                </a:lnTo>
                <a:lnTo>
                  <a:pt x="327278" y="116458"/>
                </a:lnTo>
                <a:lnTo>
                  <a:pt x="289306" y="96011"/>
                </a:lnTo>
                <a:lnTo>
                  <a:pt x="249681" y="77723"/>
                </a:lnTo>
                <a:lnTo>
                  <a:pt x="189991" y="56006"/>
                </a:lnTo>
                <a:lnTo>
                  <a:pt x="128142" y="40131"/>
                </a:lnTo>
                <a:lnTo>
                  <a:pt x="96519" y="34289"/>
                </a:lnTo>
                <a:lnTo>
                  <a:pt x="76451" y="32095"/>
                </a:lnTo>
                <a:close/>
              </a:path>
              <a:path w="714375" h="1532889">
                <a:moveTo>
                  <a:pt x="78866" y="0"/>
                </a:moveTo>
                <a:lnTo>
                  <a:pt x="0" y="32384"/>
                </a:lnTo>
                <a:lnTo>
                  <a:pt x="73151" y="75945"/>
                </a:lnTo>
                <a:lnTo>
                  <a:pt x="75492" y="44842"/>
                </a:lnTo>
                <a:lnTo>
                  <a:pt x="62610" y="43433"/>
                </a:lnTo>
                <a:lnTo>
                  <a:pt x="64007" y="30733"/>
                </a:lnTo>
                <a:lnTo>
                  <a:pt x="76554" y="30733"/>
                </a:lnTo>
                <a:lnTo>
                  <a:pt x="78866" y="0"/>
                </a:lnTo>
                <a:close/>
              </a:path>
              <a:path w="714375" h="1532889">
                <a:moveTo>
                  <a:pt x="64007" y="30733"/>
                </a:moveTo>
                <a:lnTo>
                  <a:pt x="62610" y="43433"/>
                </a:lnTo>
                <a:lnTo>
                  <a:pt x="75492" y="44842"/>
                </a:lnTo>
                <a:lnTo>
                  <a:pt x="76451" y="32095"/>
                </a:lnTo>
                <a:lnTo>
                  <a:pt x="64007" y="30733"/>
                </a:lnTo>
                <a:close/>
              </a:path>
              <a:path w="714375" h="1532889">
                <a:moveTo>
                  <a:pt x="76554" y="30733"/>
                </a:moveTo>
                <a:lnTo>
                  <a:pt x="64007" y="30733"/>
                </a:lnTo>
                <a:lnTo>
                  <a:pt x="76451" y="32095"/>
                </a:lnTo>
                <a:lnTo>
                  <a:pt x="76554" y="307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68344" y="3313429"/>
            <a:ext cx="1030605" cy="1802130"/>
          </a:xfrm>
          <a:custGeom>
            <a:avLst/>
            <a:gdLst/>
            <a:ahLst/>
            <a:cxnLst/>
            <a:rect l="l" t="t" r="r" b="b"/>
            <a:pathLst>
              <a:path w="1030604" h="1802129">
                <a:moveTo>
                  <a:pt x="339688" y="28321"/>
                </a:moveTo>
                <a:lnTo>
                  <a:pt x="218947" y="28321"/>
                </a:lnTo>
                <a:lnTo>
                  <a:pt x="250189" y="29464"/>
                </a:lnTo>
                <a:lnTo>
                  <a:pt x="271525" y="31115"/>
                </a:lnTo>
                <a:lnTo>
                  <a:pt x="313689" y="36449"/>
                </a:lnTo>
                <a:lnTo>
                  <a:pt x="355091" y="44577"/>
                </a:lnTo>
                <a:lnTo>
                  <a:pt x="395858" y="55118"/>
                </a:lnTo>
                <a:lnTo>
                  <a:pt x="435609" y="68199"/>
                </a:lnTo>
                <a:lnTo>
                  <a:pt x="474471" y="83820"/>
                </a:lnTo>
                <a:lnTo>
                  <a:pt x="512571" y="101727"/>
                </a:lnTo>
                <a:lnTo>
                  <a:pt x="549528" y="122047"/>
                </a:lnTo>
                <a:lnTo>
                  <a:pt x="603122" y="156718"/>
                </a:lnTo>
                <a:lnTo>
                  <a:pt x="637413" y="182499"/>
                </a:lnTo>
                <a:lnTo>
                  <a:pt x="670559" y="210439"/>
                </a:lnTo>
                <a:lnTo>
                  <a:pt x="702690" y="240284"/>
                </a:lnTo>
                <a:lnTo>
                  <a:pt x="733425" y="272161"/>
                </a:lnTo>
                <a:lnTo>
                  <a:pt x="762888" y="305816"/>
                </a:lnTo>
                <a:lnTo>
                  <a:pt x="790955" y="341376"/>
                </a:lnTo>
                <a:lnTo>
                  <a:pt x="817626" y="378587"/>
                </a:lnTo>
                <a:lnTo>
                  <a:pt x="842898" y="417576"/>
                </a:lnTo>
                <a:lnTo>
                  <a:pt x="866647" y="457962"/>
                </a:lnTo>
                <a:lnTo>
                  <a:pt x="888872" y="499999"/>
                </a:lnTo>
                <a:lnTo>
                  <a:pt x="909573" y="543433"/>
                </a:lnTo>
                <a:lnTo>
                  <a:pt x="928496" y="588264"/>
                </a:lnTo>
                <a:lnTo>
                  <a:pt x="945768" y="634492"/>
                </a:lnTo>
                <a:lnTo>
                  <a:pt x="961516" y="681863"/>
                </a:lnTo>
                <a:lnTo>
                  <a:pt x="975232" y="730377"/>
                </a:lnTo>
                <a:lnTo>
                  <a:pt x="987170" y="780034"/>
                </a:lnTo>
                <a:lnTo>
                  <a:pt x="997203" y="830834"/>
                </a:lnTo>
                <a:lnTo>
                  <a:pt x="1005331" y="882396"/>
                </a:lnTo>
                <a:lnTo>
                  <a:pt x="1011427" y="934847"/>
                </a:lnTo>
                <a:lnTo>
                  <a:pt x="1015618" y="988314"/>
                </a:lnTo>
                <a:lnTo>
                  <a:pt x="1017651" y="1042289"/>
                </a:lnTo>
                <a:lnTo>
                  <a:pt x="1017523" y="1097026"/>
                </a:lnTo>
                <a:lnTo>
                  <a:pt x="1015238" y="1152398"/>
                </a:lnTo>
                <a:lnTo>
                  <a:pt x="1011935" y="1196594"/>
                </a:lnTo>
                <a:lnTo>
                  <a:pt x="1007236" y="1240409"/>
                </a:lnTo>
                <a:lnTo>
                  <a:pt x="1001140" y="1283970"/>
                </a:lnTo>
                <a:lnTo>
                  <a:pt x="993647" y="1327150"/>
                </a:lnTo>
                <a:lnTo>
                  <a:pt x="984757" y="1369822"/>
                </a:lnTo>
                <a:lnTo>
                  <a:pt x="974597" y="1411986"/>
                </a:lnTo>
                <a:lnTo>
                  <a:pt x="963167" y="1453515"/>
                </a:lnTo>
                <a:lnTo>
                  <a:pt x="950467" y="1494536"/>
                </a:lnTo>
                <a:lnTo>
                  <a:pt x="936497" y="1534922"/>
                </a:lnTo>
                <a:lnTo>
                  <a:pt x="921257" y="1574673"/>
                </a:lnTo>
                <a:lnTo>
                  <a:pt x="904747" y="1613535"/>
                </a:lnTo>
                <a:lnTo>
                  <a:pt x="887094" y="1651635"/>
                </a:lnTo>
                <a:lnTo>
                  <a:pt x="868171" y="1688846"/>
                </a:lnTo>
                <a:lnTo>
                  <a:pt x="848105" y="1725295"/>
                </a:lnTo>
                <a:lnTo>
                  <a:pt x="826769" y="1760601"/>
                </a:lnTo>
                <a:lnTo>
                  <a:pt x="804417" y="1795018"/>
                </a:lnTo>
                <a:lnTo>
                  <a:pt x="815085" y="1801876"/>
                </a:lnTo>
                <a:lnTo>
                  <a:pt x="837691" y="1767205"/>
                </a:lnTo>
                <a:lnTo>
                  <a:pt x="859281" y="1731391"/>
                </a:lnTo>
                <a:lnTo>
                  <a:pt x="879475" y="1694688"/>
                </a:lnTo>
                <a:lnTo>
                  <a:pt x="898525" y="1656969"/>
                </a:lnTo>
                <a:lnTo>
                  <a:pt x="916431" y="1618488"/>
                </a:lnTo>
                <a:lnTo>
                  <a:pt x="933068" y="1579118"/>
                </a:lnTo>
                <a:lnTo>
                  <a:pt x="948563" y="1539113"/>
                </a:lnTo>
                <a:lnTo>
                  <a:pt x="962532" y="1498346"/>
                </a:lnTo>
                <a:lnTo>
                  <a:pt x="975359" y="1456944"/>
                </a:lnTo>
                <a:lnTo>
                  <a:pt x="987043" y="1414907"/>
                </a:lnTo>
                <a:lnTo>
                  <a:pt x="997203" y="1372362"/>
                </a:lnTo>
                <a:lnTo>
                  <a:pt x="1006093" y="1329309"/>
                </a:lnTo>
                <a:lnTo>
                  <a:pt x="1013713" y="1285748"/>
                </a:lnTo>
                <a:lnTo>
                  <a:pt x="1019809" y="1241806"/>
                </a:lnTo>
                <a:lnTo>
                  <a:pt x="1024635" y="1197610"/>
                </a:lnTo>
                <a:lnTo>
                  <a:pt x="1027938" y="1152906"/>
                </a:lnTo>
                <a:lnTo>
                  <a:pt x="1030223" y="1097026"/>
                </a:lnTo>
                <a:lnTo>
                  <a:pt x="1030351" y="1041781"/>
                </a:lnTo>
                <a:lnTo>
                  <a:pt x="1028318" y="987298"/>
                </a:lnTo>
                <a:lnTo>
                  <a:pt x="1024127" y="933450"/>
                </a:lnTo>
                <a:lnTo>
                  <a:pt x="1017904" y="880364"/>
                </a:lnTo>
                <a:lnTo>
                  <a:pt x="1009650" y="828294"/>
                </a:lnTo>
                <a:lnTo>
                  <a:pt x="999489" y="777113"/>
                </a:lnTo>
                <a:lnTo>
                  <a:pt x="987425" y="726948"/>
                </a:lnTo>
                <a:lnTo>
                  <a:pt x="973454" y="677926"/>
                </a:lnTo>
                <a:lnTo>
                  <a:pt x="957706" y="630047"/>
                </a:lnTo>
                <a:lnTo>
                  <a:pt x="940180" y="583311"/>
                </a:lnTo>
                <a:lnTo>
                  <a:pt x="921003" y="538099"/>
                </a:lnTo>
                <a:lnTo>
                  <a:pt x="900176" y="494030"/>
                </a:lnTo>
                <a:lnTo>
                  <a:pt x="877569" y="451485"/>
                </a:lnTo>
                <a:lnTo>
                  <a:pt x="853566" y="410591"/>
                </a:lnTo>
                <a:lnTo>
                  <a:pt x="827913" y="371221"/>
                </a:lnTo>
                <a:lnTo>
                  <a:pt x="800861" y="333502"/>
                </a:lnTo>
                <a:lnTo>
                  <a:pt x="772413" y="297561"/>
                </a:lnTo>
                <a:lnTo>
                  <a:pt x="742441" y="263398"/>
                </a:lnTo>
                <a:lnTo>
                  <a:pt x="711326" y="231012"/>
                </a:lnTo>
                <a:lnTo>
                  <a:pt x="678814" y="200660"/>
                </a:lnTo>
                <a:lnTo>
                  <a:pt x="645032" y="172466"/>
                </a:lnTo>
                <a:lnTo>
                  <a:pt x="610234" y="146177"/>
                </a:lnTo>
                <a:lnTo>
                  <a:pt x="574166" y="122300"/>
                </a:lnTo>
                <a:lnTo>
                  <a:pt x="537082" y="100457"/>
                </a:lnTo>
                <a:lnTo>
                  <a:pt x="498855" y="80899"/>
                </a:lnTo>
                <a:lnTo>
                  <a:pt x="459739" y="63881"/>
                </a:lnTo>
                <a:lnTo>
                  <a:pt x="419607" y="49275"/>
                </a:lnTo>
                <a:lnTo>
                  <a:pt x="378459" y="37084"/>
                </a:lnTo>
                <a:lnTo>
                  <a:pt x="357758" y="32131"/>
                </a:lnTo>
                <a:lnTo>
                  <a:pt x="339688" y="28321"/>
                </a:lnTo>
                <a:close/>
              </a:path>
              <a:path w="1030604" h="1802129">
                <a:moveTo>
                  <a:pt x="63753" y="0"/>
                </a:moveTo>
                <a:lnTo>
                  <a:pt x="0" y="56515"/>
                </a:lnTo>
                <a:lnTo>
                  <a:pt x="83438" y="73533"/>
                </a:lnTo>
                <a:lnTo>
                  <a:pt x="76129" y="46228"/>
                </a:lnTo>
                <a:lnTo>
                  <a:pt x="62737" y="46228"/>
                </a:lnTo>
                <a:lnTo>
                  <a:pt x="59943" y="33909"/>
                </a:lnTo>
                <a:lnTo>
                  <a:pt x="72077" y="31093"/>
                </a:lnTo>
                <a:lnTo>
                  <a:pt x="63753" y="0"/>
                </a:lnTo>
                <a:close/>
              </a:path>
              <a:path w="1030604" h="1802129">
                <a:moveTo>
                  <a:pt x="72077" y="31093"/>
                </a:moveTo>
                <a:lnTo>
                  <a:pt x="59943" y="33909"/>
                </a:lnTo>
                <a:lnTo>
                  <a:pt x="62737" y="46228"/>
                </a:lnTo>
                <a:lnTo>
                  <a:pt x="75349" y="43313"/>
                </a:lnTo>
                <a:lnTo>
                  <a:pt x="72077" y="31093"/>
                </a:lnTo>
                <a:close/>
              </a:path>
              <a:path w="1030604" h="1802129">
                <a:moveTo>
                  <a:pt x="75349" y="43313"/>
                </a:moveTo>
                <a:lnTo>
                  <a:pt x="62737" y="46228"/>
                </a:lnTo>
                <a:lnTo>
                  <a:pt x="76129" y="46228"/>
                </a:lnTo>
                <a:lnTo>
                  <a:pt x="75349" y="43313"/>
                </a:lnTo>
                <a:close/>
              </a:path>
              <a:path w="1030604" h="1802129">
                <a:moveTo>
                  <a:pt x="218820" y="15621"/>
                </a:moveTo>
                <a:lnTo>
                  <a:pt x="155320" y="18034"/>
                </a:lnTo>
                <a:lnTo>
                  <a:pt x="91693" y="26543"/>
                </a:lnTo>
                <a:lnTo>
                  <a:pt x="72077" y="31093"/>
                </a:lnTo>
                <a:lnTo>
                  <a:pt x="75349" y="43313"/>
                </a:lnTo>
                <a:lnTo>
                  <a:pt x="94614" y="38862"/>
                </a:lnTo>
                <a:lnTo>
                  <a:pt x="125475" y="34036"/>
                </a:lnTo>
                <a:lnTo>
                  <a:pt x="156590" y="30607"/>
                </a:lnTo>
                <a:lnTo>
                  <a:pt x="187832" y="28702"/>
                </a:lnTo>
                <a:lnTo>
                  <a:pt x="218947" y="28321"/>
                </a:lnTo>
                <a:lnTo>
                  <a:pt x="339688" y="28321"/>
                </a:lnTo>
                <a:lnTo>
                  <a:pt x="336676" y="27686"/>
                </a:lnTo>
                <a:lnTo>
                  <a:pt x="315594" y="23875"/>
                </a:lnTo>
                <a:lnTo>
                  <a:pt x="294131" y="20828"/>
                </a:lnTo>
                <a:lnTo>
                  <a:pt x="272414" y="18415"/>
                </a:lnTo>
                <a:lnTo>
                  <a:pt x="250697" y="16891"/>
                </a:lnTo>
                <a:lnTo>
                  <a:pt x="218820" y="156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25997" y="3846321"/>
            <a:ext cx="1030605" cy="1291590"/>
          </a:xfrm>
          <a:custGeom>
            <a:avLst/>
            <a:gdLst/>
            <a:ahLst/>
            <a:cxnLst/>
            <a:rect l="l" t="t" r="r" b="b"/>
            <a:pathLst>
              <a:path w="1030604" h="1291589">
                <a:moveTo>
                  <a:pt x="340291" y="28447"/>
                </a:moveTo>
                <a:lnTo>
                  <a:pt x="218948" y="28447"/>
                </a:lnTo>
                <a:lnTo>
                  <a:pt x="250189" y="29590"/>
                </a:lnTo>
                <a:lnTo>
                  <a:pt x="271399" y="31114"/>
                </a:lnTo>
                <a:lnTo>
                  <a:pt x="313689" y="36575"/>
                </a:lnTo>
                <a:lnTo>
                  <a:pt x="355091" y="44576"/>
                </a:lnTo>
                <a:lnTo>
                  <a:pt x="395731" y="55117"/>
                </a:lnTo>
                <a:lnTo>
                  <a:pt x="435610" y="68198"/>
                </a:lnTo>
                <a:lnTo>
                  <a:pt x="474472" y="83819"/>
                </a:lnTo>
                <a:lnTo>
                  <a:pt x="512444" y="101726"/>
                </a:lnTo>
                <a:lnTo>
                  <a:pt x="549528" y="122046"/>
                </a:lnTo>
                <a:lnTo>
                  <a:pt x="603123" y="156844"/>
                </a:lnTo>
                <a:lnTo>
                  <a:pt x="637413" y="182625"/>
                </a:lnTo>
                <a:lnTo>
                  <a:pt x="670687" y="210438"/>
                </a:lnTo>
                <a:lnTo>
                  <a:pt x="702563" y="240410"/>
                </a:lnTo>
                <a:lnTo>
                  <a:pt x="733298" y="272288"/>
                </a:lnTo>
                <a:lnTo>
                  <a:pt x="762761" y="305942"/>
                </a:lnTo>
                <a:lnTo>
                  <a:pt x="790955" y="341502"/>
                </a:lnTo>
                <a:lnTo>
                  <a:pt x="817626" y="378713"/>
                </a:lnTo>
                <a:lnTo>
                  <a:pt x="842899" y="417702"/>
                </a:lnTo>
                <a:lnTo>
                  <a:pt x="866648" y="458088"/>
                </a:lnTo>
                <a:lnTo>
                  <a:pt x="888873" y="500125"/>
                </a:lnTo>
                <a:lnTo>
                  <a:pt x="909447" y="543559"/>
                </a:lnTo>
                <a:lnTo>
                  <a:pt x="928370" y="588517"/>
                </a:lnTo>
                <a:lnTo>
                  <a:pt x="945769" y="634619"/>
                </a:lnTo>
                <a:lnTo>
                  <a:pt x="961262" y="681989"/>
                </a:lnTo>
                <a:lnTo>
                  <a:pt x="974978" y="730630"/>
                </a:lnTo>
                <a:lnTo>
                  <a:pt x="986917" y="780288"/>
                </a:lnTo>
                <a:lnTo>
                  <a:pt x="997076" y="831088"/>
                </a:lnTo>
                <a:lnTo>
                  <a:pt x="1005204" y="882522"/>
                </a:lnTo>
                <a:lnTo>
                  <a:pt x="1011301" y="935101"/>
                </a:lnTo>
                <a:lnTo>
                  <a:pt x="1015365" y="988440"/>
                </a:lnTo>
                <a:lnTo>
                  <a:pt x="1017377" y="1042034"/>
                </a:lnTo>
                <a:lnTo>
                  <a:pt x="1017264" y="1097407"/>
                </a:lnTo>
                <a:lnTo>
                  <a:pt x="1014946" y="1153286"/>
                </a:lnTo>
                <a:lnTo>
                  <a:pt x="1009523" y="1221358"/>
                </a:lnTo>
                <a:lnTo>
                  <a:pt x="1000251" y="1289303"/>
                </a:lnTo>
                <a:lnTo>
                  <a:pt x="1012825" y="1291208"/>
                </a:lnTo>
                <a:lnTo>
                  <a:pt x="1022096" y="1222502"/>
                </a:lnTo>
                <a:lnTo>
                  <a:pt x="1027683" y="1153286"/>
                </a:lnTo>
                <a:lnTo>
                  <a:pt x="1029970" y="1097407"/>
                </a:lnTo>
                <a:lnTo>
                  <a:pt x="1030097" y="1042034"/>
                </a:lnTo>
                <a:lnTo>
                  <a:pt x="1028065" y="987551"/>
                </a:lnTo>
                <a:lnTo>
                  <a:pt x="1023874" y="933576"/>
                </a:lnTo>
                <a:lnTo>
                  <a:pt x="1017651" y="880617"/>
                </a:lnTo>
                <a:lnTo>
                  <a:pt x="1009523" y="828547"/>
                </a:lnTo>
                <a:lnTo>
                  <a:pt x="999362" y="777366"/>
                </a:lnTo>
                <a:lnTo>
                  <a:pt x="987298" y="727201"/>
                </a:lnTo>
                <a:lnTo>
                  <a:pt x="973327" y="678052"/>
                </a:lnTo>
                <a:lnTo>
                  <a:pt x="957706" y="630173"/>
                </a:lnTo>
                <a:lnTo>
                  <a:pt x="940180" y="583564"/>
                </a:lnTo>
                <a:lnTo>
                  <a:pt x="921003" y="538226"/>
                </a:lnTo>
                <a:lnTo>
                  <a:pt x="900049" y="494156"/>
                </a:lnTo>
                <a:lnTo>
                  <a:pt x="877570" y="451611"/>
                </a:lnTo>
                <a:lnTo>
                  <a:pt x="853440" y="410717"/>
                </a:lnTo>
                <a:lnTo>
                  <a:pt x="827912" y="371347"/>
                </a:lnTo>
                <a:lnTo>
                  <a:pt x="800861" y="333628"/>
                </a:lnTo>
                <a:lnTo>
                  <a:pt x="772413" y="297688"/>
                </a:lnTo>
                <a:lnTo>
                  <a:pt x="742442" y="263397"/>
                </a:lnTo>
                <a:lnTo>
                  <a:pt x="711200" y="231139"/>
                </a:lnTo>
                <a:lnTo>
                  <a:pt x="678815" y="200786"/>
                </a:lnTo>
                <a:lnTo>
                  <a:pt x="645032" y="172465"/>
                </a:lnTo>
                <a:lnTo>
                  <a:pt x="610107" y="146176"/>
                </a:lnTo>
                <a:lnTo>
                  <a:pt x="574166" y="122300"/>
                </a:lnTo>
                <a:lnTo>
                  <a:pt x="536955" y="100456"/>
                </a:lnTo>
                <a:lnTo>
                  <a:pt x="498855" y="80898"/>
                </a:lnTo>
                <a:lnTo>
                  <a:pt x="459613" y="63880"/>
                </a:lnTo>
                <a:lnTo>
                  <a:pt x="419480" y="49275"/>
                </a:lnTo>
                <a:lnTo>
                  <a:pt x="378460" y="37083"/>
                </a:lnTo>
                <a:lnTo>
                  <a:pt x="357759" y="32130"/>
                </a:lnTo>
                <a:lnTo>
                  <a:pt x="340291" y="28447"/>
                </a:lnTo>
                <a:close/>
              </a:path>
              <a:path w="1030604" h="1291589">
                <a:moveTo>
                  <a:pt x="63753" y="0"/>
                </a:moveTo>
                <a:lnTo>
                  <a:pt x="0" y="56514"/>
                </a:lnTo>
                <a:lnTo>
                  <a:pt x="83438" y="73659"/>
                </a:lnTo>
                <a:lnTo>
                  <a:pt x="76108" y="46227"/>
                </a:lnTo>
                <a:lnTo>
                  <a:pt x="62737" y="46227"/>
                </a:lnTo>
                <a:lnTo>
                  <a:pt x="59816" y="33908"/>
                </a:lnTo>
                <a:lnTo>
                  <a:pt x="72059" y="31079"/>
                </a:lnTo>
                <a:lnTo>
                  <a:pt x="63753" y="0"/>
                </a:lnTo>
                <a:close/>
              </a:path>
              <a:path w="1030604" h="1291589">
                <a:moveTo>
                  <a:pt x="72059" y="31079"/>
                </a:moveTo>
                <a:lnTo>
                  <a:pt x="59816" y="33908"/>
                </a:lnTo>
                <a:lnTo>
                  <a:pt x="62737" y="46227"/>
                </a:lnTo>
                <a:lnTo>
                  <a:pt x="75330" y="43318"/>
                </a:lnTo>
                <a:lnTo>
                  <a:pt x="72059" y="31079"/>
                </a:lnTo>
                <a:close/>
              </a:path>
              <a:path w="1030604" h="1291589">
                <a:moveTo>
                  <a:pt x="75330" y="43318"/>
                </a:moveTo>
                <a:lnTo>
                  <a:pt x="62737" y="46227"/>
                </a:lnTo>
                <a:lnTo>
                  <a:pt x="76108" y="46227"/>
                </a:lnTo>
                <a:lnTo>
                  <a:pt x="75330" y="43318"/>
                </a:lnTo>
                <a:close/>
              </a:path>
              <a:path w="1030604" h="1291589">
                <a:moveTo>
                  <a:pt x="218821" y="15747"/>
                </a:moveTo>
                <a:lnTo>
                  <a:pt x="155193" y="18033"/>
                </a:lnTo>
                <a:lnTo>
                  <a:pt x="91693" y="26542"/>
                </a:lnTo>
                <a:lnTo>
                  <a:pt x="72059" y="31079"/>
                </a:lnTo>
                <a:lnTo>
                  <a:pt x="75330" y="43318"/>
                </a:lnTo>
                <a:lnTo>
                  <a:pt x="94614" y="38861"/>
                </a:lnTo>
                <a:lnTo>
                  <a:pt x="125475" y="34035"/>
                </a:lnTo>
                <a:lnTo>
                  <a:pt x="156590" y="30606"/>
                </a:lnTo>
                <a:lnTo>
                  <a:pt x="187832" y="28828"/>
                </a:lnTo>
                <a:lnTo>
                  <a:pt x="218948" y="28447"/>
                </a:lnTo>
                <a:lnTo>
                  <a:pt x="340291" y="28447"/>
                </a:lnTo>
                <a:lnTo>
                  <a:pt x="336676" y="27685"/>
                </a:lnTo>
                <a:lnTo>
                  <a:pt x="315467" y="24002"/>
                </a:lnTo>
                <a:lnTo>
                  <a:pt x="294004" y="20954"/>
                </a:lnTo>
                <a:lnTo>
                  <a:pt x="272414" y="18541"/>
                </a:lnTo>
                <a:lnTo>
                  <a:pt x="250571" y="16890"/>
                </a:lnTo>
                <a:lnTo>
                  <a:pt x="218821" y="15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80409" y="3150489"/>
            <a:ext cx="42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6600"/>
                </a:solidFill>
                <a:latin typeface="Arial"/>
                <a:cs typeface="Arial"/>
              </a:rPr>
              <a:t>H+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1864" y="3455289"/>
            <a:ext cx="42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6600"/>
                </a:solidFill>
                <a:latin typeface="Arial"/>
                <a:cs typeface="Arial"/>
              </a:rPr>
              <a:t>H+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9949" y="3455289"/>
            <a:ext cx="42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6600"/>
                </a:solidFill>
                <a:latin typeface="Arial"/>
                <a:cs typeface="Arial"/>
              </a:rPr>
              <a:t>H+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48000" y="3505200"/>
            <a:ext cx="11430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26689" y="3866769"/>
            <a:ext cx="789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mGPD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29051" y="1941322"/>
            <a:ext cx="1441450" cy="534670"/>
          </a:xfrm>
          <a:custGeom>
            <a:avLst/>
            <a:gdLst/>
            <a:ahLst/>
            <a:cxnLst/>
            <a:rect l="l" t="t" r="r" b="b"/>
            <a:pathLst>
              <a:path w="1441450" h="534669">
                <a:moveTo>
                  <a:pt x="55954" y="66546"/>
                </a:moveTo>
                <a:lnTo>
                  <a:pt x="31335" y="81055"/>
                </a:lnTo>
                <a:lnTo>
                  <a:pt x="35433" y="87883"/>
                </a:lnTo>
                <a:lnTo>
                  <a:pt x="61849" y="126618"/>
                </a:lnTo>
                <a:lnTo>
                  <a:pt x="89408" y="163575"/>
                </a:lnTo>
                <a:lnTo>
                  <a:pt x="118237" y="199008"/>
                </a:lnTo>
                <a:lnTo>
                  <a:pt x="148209" y="232790"/>
                </a:lnTo>
                <a:lnTo>
                  <a:pt x="179450" y="265049"/>
                </a:lnTo>
                <a:lnTo>
                  <a:pt x="211709" y="295528"/>
                </a:lnTo>
                <a:lnTo>
                  <a:pt x="244856" y="324357"/>
                </a:lnTo>
                <a:lnTo>
                  <a:pt x="279019" y="351536"/>
                </a:lnTo>
                <a:lnTo>
                  <a:pt x="314071" y="376808"/>
                </a:lnTo>
                <a:lnTo>
                  <a:pt x="349758" y="400430"/>
                </a:lnTo>
                <a:lnTo>
                  <a:pt x="386206" y="422275"/>
                </a:lnTo>
                <a:lnTo>
                  <a:pt x="423290" y="442213"/>
                </a:lnTo>
                <a:lnTo>
                  <a:pt x="460883" y="460375"/>
                </a:lnTo>
                <a:lnTo>
                  <a:pt x="499110" y="476503"/>
                </a:lnTo>
                <a:lnTo>
                  <a:pt x="537718" y="490727"/>
                </a:lnTo>
                <a:lnTo>
                  <a:pt x="576580" y="503174"/>
                </a:lnTo>
                <a:lnTo>
                  <a:pt x="615823" y="513461"/>
                </a:lnTo>
                <a:lnTo>
                  <a:pt x="655320" y="521842"/>
                </a:lnTo>
                <a:lnTo>
                  <a:pt x="694817" y="528192"/>
                </a:lnTo>
                <a:lnTo>
                  <a:pt x="734440" y="532383"/>
                </a:lnTo>
                <a:lnTo>
                  <a:pt x="774192" y="534542"/>
                </a:lnTo>
                <a:lnTo>
                  <a:pt x="813815" y="534542"/>
                </a:lnTo>
                <a:lnTo>
                  <a:pt x="853186" y="532511"/>
                </a:lnTo>
                <a:lnTo>
                  <a:pt x="892556" y="528192"/>
                </a:lnTo>
                <a:lnTo>
                  <a:pt x="931418" y="521588"/>
                </a:lnTo>
                <a:lnTo>
                  <a:pt x="970026" y="512825"/>
                </a:lnTo>
                <a:lnTo>
                  <a:pt x="993236" y="506094"/>
                </a:lnTo>
                <a:lnTo>
                  <a:pt x="775715" y="506094"/>
                </a:lnTo>
                <a:lnTo>
                  <a:pt x="737488" y="504063"/>
                </a:lnTo>
                <a:lnTo>
                  <a:pt x="699388" y="499872"/>
                </a:lnTo>
                <a:lnTo>
                  <a:pt x="661162" y="493902"/>
                </a:lnTo>
                <a:lnTo>
                  <a:pt x="623062" y="485775"/>
                </a:lnTo>
                <a:lnTo>
                  <a:pt x="585215" y="475995"/>
                </a:lnTo>
                <a:lnTo>
                  <a:pt x="547497" y="463930"/>
                </a:lnTo>
                <a:lnTo>
                  <a:pt x="510286" y="450214"/>
                </a:lnTo>
                <a:lnTo>
                  <a:pt x="473201" y="434593"/>
                </a:lnTo>
                <a:lnTo>
                  <a:pt x="436752" y="417067"/>
                </a:lnTo>
                <a:lnTo>
                  <a:pt x="400939" y="397763"/>
                </a:lnTo>
                <a:lnTo>
                  <a:pt x="365506" y="376554"/>
                </a:lnTo>
                <a:lnTo>
                  <a:pt x="330708" y="353694"/>
                </a:lnTo>
                <a:lnTo>
                  <a:pt x="296799" y="329056"/>
                </a:lnTo>
                <a:lnTo>
                  <a:pt x="263652" y="302894"/>
                </a:lnTo>
                <a:lnTo>
                  <a:pt x="231394" y="274827"/>
                </a:lnTo>
                <a:lnTo>
                  <a:pt x="199898" y="245110"/>
                </a:lnTo>
                <a:lnTo>
                  <a:pt x="169672" y="213867"/>
                </a:lnTo>
                <a:lnTo>
                  <a:pt x="140335" y="180975"/>
                </a:lnTo>
                <a:lnTo>
                  <a:pt x="112172" y="146303"/>
                </a:lnTo>
                <a:lnTo>
                  <a:pt x="85343" y="110489"/>
                </a:lnTo>
                <a:lnTo>
                  <a:pt x="59943" y="73151"/>
                </a:lnTo>
                <a:lnTo>
                  <a:pt x="55954" y="66546"/>
                </a:lnTo>
                <a:close/>
              </a:path>
              <a:path w="1441450" h="534669">
                <a:moveTo>
                  <a:pt x="1415034" y="76073"/>
                </a:moveTo>
                <a:lnTo>
                  <a:pt x="1389507" y="132968"/>
                </a:lnTo>
                <a:lnTo>
                  <a:pt x="1360043" y="186562"/>
                </a:lnTo>
                <a:lnTo>
                  <a:pt x="1326514" y="236727"/>
                </a:lnTo>
                <a:lnTo>
                  <a:pt x="1289303" y="283210"/>
                </a:lnTo>
                <a:lnTo>
                  <a:pt x="1248410" y="326008"/>
                </a:lnTo>
                <a:lnTo>
                  <a:pt x="1204340" y="364616"/>
                </a:lnTo>
                <a:lnTo>
                  <a:pt x="1156970" y="399033"/>
                </a:lnTo>
                <a:lnTo>
                  <a:pt x="1106551" y="429132"/>
                </a:lnTo>
                <a:lnTo>
                  <a:pt x="1071499" y="446531"/>
                </a:lnTo>
                <a:lnTo>
                  <a:pt x="1036193" y="461390"/>
                </a:lnTo>
                <a:lnTo>
                  <a:pt x="1000251" y="474344"/>
                </a:lnTo>
                <a:lnTo>
                  <a:pt x="963676" y="485013"/>
                </a:lnTo>
                <a:lnTo>
                  <a:pt x="889381" y="499744"/>
                </a:lnTo>
                <a:lnTo>
                  <a:pt x="813815" y="505967"/>
                </a:lnTo>
                <a:lnTo>
                  <a:pt x="775715" y="506094"/>
                </a:lnTo>
                <a:lnTo>
                  <a:pt x="993236" y="506094"/>
                </a:lnTo>
                <a:lnTo>
                  <a:pt x="1045845" y="488314"/>
                </a:lnTo>
                <a:lnTo>
                  <a:pt x="1083183" y="472566"/>
                </a:lnTo>
                <a:lnTo>
                  <a:pt x="1119632" y="454532"/>
                </a:lnTo>
                <a:lnTo>
                  <a:pt x="1172210" y="423290"/>
                </a:lnTo>
                <a:lnTo>
                  <a:pt x="1221739" y="387223"/>
                </a:lnTo>
                <a:lnTo>
                  <a:pt x="1267840" y="346963"/>
                </a:lnTo>
                <a:lnTo>
                  <a:pt x="1310386" y="302513"/>
                </a:lnTo>
                <a:lnTo>
                  <a:pt x="1349121" y="254126"/>
                </a:lnTo>
                <a:lnTo>
                  <a:pt x="1384046" y="201929"/>
                </a:lnTo>
                <a:lnTo>
                  <a:pt x="1414780" y="146303"/>
                </a:lnTo>
                <a:lnTo>
                  <a:pt x="1441323" y="87249"/>
                </a:lnTo>
                <a:lnTo>
                  <a:pt x="1415034" y="76073"/>
                </a:lnTo>
                <a:close/>
              </a:path>
              <a:path w="1441450" h="534669">
                <a:moveTo>
                  <a:pt x="0" y="0"/>
                </a:moveTo>
                <a:lnTo>
                  <a:pt x="6604" y="95630"/>
                </a:lnTo>
                <a:lnTo>
                  <a:pt x="31335" y="81055"/>
                </a:lnTo>
                <a:lnTo>
                  <a:pt x="24003" y="68833"/>
                </a:lnTo>
                <a:lnTo>
                  <a:pt x="48514" y="54228"/>
                </a:lnTo>
                <a:lnTo>
                  <a:pt x="76854" y="54228"/>
                </a:lnTo>
                <a:lnTo>
                  <a:pt x="80518" y="52069"/>
                </a:lnTo>
                <a:lnTo>
                  <a:pt x="0" y="0"/>
                </a:lnTo>
                <a:close/>
              </a:path>
              <a:path w="1441450" h="534669">
                <a:moveTo>
                  <a:pt x="48514" y="54228"/>
                </a:moveTo>
                <a:lnTo>
                  <a:pt x="24003" y="68833"/>
                </a:lnTo>
                <a:lnTo>
                  <a:pt x="31335" y="81055"/>
                </a:lnTo>
                <a:lnTo>
                  <a:pt x="55954" y="66546"/>
                </a:lnTo>
                <a:lnTo>
                  <a:pt x="48514" y="54228"/>
                </a:lnTo>
                <a:close/>
              </a:path>
              <a:path w="1441450" h="534669">
                <a:moveTo>
                  <a:pt x="76854" y="54228"/>
                </a:moveTo>
                <a:lnTo>
                  <a:pt x="48514" y="54228"/>
                </a:lnTo>
                <a:lnTo>
                  <a:pt x="55954" y="66546"/>
                </a:lnTo>
                <a:lnTo>
                  <a:pt x="76854" y="54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76576" y="2424176"/>
            <a:ext cx="852805" cy="1254125"/>
          </a:xfrm>
          <a:custGeom>
            <a:avLst/>
            <a:gdLst/>
            <a:ahLst/>
            <a:cxnLst/>
            <a:rect l="l" t="t" r="r" b="b"/>
            <a:pathLst>
              <a:path w="852804" h="1254125">
                <a:moveTo>
                  <a:pt x="536614" y="1225739"/>
                </a:moveTo>
                <a:lnTo>
                  <a:pt x="529463" y="1253744"/>
                </a:lnTo>
                <a:lnTo>
                  <a:pt x="623188" y="1233424"/>
                </a:lnTo>
                <a:lnTo>
                  <a:pt x="618638" y="1229487"/>
                </a:lnTo>
                <a:lnTo>
                  <a:pt x="550163" y="1229487"/>
                </a:lnTo>
                <a:lnTo>
                  <a:pt x="536614" y="1225739"/>
                </a:lnTo>
                <a:close/>
              </a:path>
              <a:path w="852804" h="1254125">
                <a:moveTo>
                  <a:pt x="543675" y="1198085"/>
                </a:moveTo>
                <a:lnTo>
                  <a:pt x="536614" y="1225739"/>
                </a:lnTo>
                <a:lnTo>
                  <a:pt x="550163" y="1229487"/>
                </a:lnTo>
                <a:lnTo>
                  <a:pt x="557784" y="1201928"/>
                </a:lnTo>
                <a:lnTo>
                  <a:pt x="543675" y="1198085"/>
                </a:lnTo>
                <a:close/>
              </a:path>
              <a:path w="852804" h="1254125">
                <a:moveTo>
                  <a:pt x="550672" y="1170686"/>
                </a:moveTo>
                <a:lnTo>
                  <a:pt x="543675" y="1198085"/>
                </a:lnTo>
                <a:lnTo>
                  <a:pt x="557784" y="1201928"/>
                </a:lnTo>
                <a:lnTo>
                  <a:pt x="550163" y="1229487"/>
                </a:lnTo>
                <a:lnTo>
                  <a:pt x="618638" y="1229487"/>
                </a:lnTo>
                <a:lnTo>
                  <a:pt x="550672" y="1170686"/>
                </a:lnTo>
                <a:close/>
              </a:path>
              <a:path w="852804" h="1254125">
                <a:moveTo>
                  <a:pt x="852297" y="0"/>
                </a:moveTo>
                <a:lnTo>
                  <a:pt x="809116" y="762"/>
                </a:lnTo>
                <a:lnTo>
                  <a:pt x="765937" y="3175"/>
                </a:lnTo>
                <a:lnTo>
                  <a:pt x="723519" y="7112"/>
                </a:lnTo>
                <a:lnTo>
                  <a:pt x="681609" y="12700"/>
                </a:lnTo>
                <a:lnTo>
                  <a:pt x="640715" y="19685"/>
                </a:lnTo>
                <a:lnTo>
                  <a:pt x="600329" y="28194"/>
                </a:lnTo>
                <a:lnTo>
                  <a:pt x="560832" y="38100"/>
                </a:lnTo>
                <a:lnTo>
                  <a:pt x="522224" y="49402"/>
                </a:lnTo>
                <a:lnTo>
                  <a:pt x="484631" y="61975"/>
                </a:lnTo>
                <a:lnTo>
                  <a:pt x="447929" y="75819"/>
                </a:lnTo>
                <a:lnTo>
                  <a:pt x="412242" y="91059"/>
                </a:lnTo>
                <a:lnTo>
                  <a:pt x="377825" y="107441"/>
                </a:lnTo>
                <a:lnTo>
                  <a:pt x="312038" y="143763"/>
                </a:lnTo>
                <a:lnTo>
                  <a:pt x="251587" y="184531"/>
                </a:lnTo>
                <a:lnTo>
                  <a:pt x="196469" y="229488"/>
                </a:lnTo>
                <a:lnTo>
                  <a:pt x="147066" y="278384"/>
                </a:lnTo>
                <a:lnTo>
                  <a:pt x="104140" y="330708"/>
                </a:lnTo>
                <a:lnTo>
                  <a:pt x="67944" y="386334"/>
                </a:lnTo>
                <a:lnTo>
                  <a:pt x="38988" y="445008"/>
                </a:lnTo>
                <a:lnTo>
                  <a:pt x="17653" y="506222"/>
                </a:lnTo>
                <a:lnTo>
                  <a:pt x="4444" y="569849"/>
                </a:lnTo>
                <a:lnTo>
                  <a:pt x="0" y="635253"/>
                </a:lnTo>
                <a:lnTo>
                  <a:pt x="762" y="662051"/>
                </a:lnTo>
                <a:lnTo>
                  <a:pt x="6604" y="714883"/>
                </a:lnTo>
                <a:lnTo>
                  <a:pt x="18034" y="766445"/>
                </a:lnTo>
                <a:lnTo>
                  <a:pt x="35051" y="816737"/>
                </a:lnTo>
                <a:lnTo>
                  <a:pt x="57276" y="865377"/>
                </a:lnTo>
                <a:lnTo>
                  <a:pt x="84581" y="912240"/>
                </a:lnTo>
                <a:lnTo>
                  <a:pt x="116712" y="957072"/>
                </a:lnTo>
                <a:lnTo>
                  <a:pt x="153288" y="999744"/>
                </a:lnTo>
                <a:lnTo>
                  <a:pt x="194310" y="1040129"/>
                </a:lnTo>
                <a:lnTo>
                  <a:pt x="239649" y="1077722"/>
                </a:lnTo>
                <a:lnTo>
                  <a:pt x="288671" y="1112774"/>
                </a:lnTo>
                <a:lnTo>
                  <a:pt x="341375" y="1144777"/>
                </a:lnTo>
                <a:lnTo>
                  <a:pt x="397891" y="1173734"/>
                </a:lnTo>
                <a:lnTo>
                  <a:pt x="457581" y="1199261"/>
                </a:lnTo>
                <a:lnTo>
                  <a:pt x="520319" y="1221232"/>
                </a:lnTo>
                <a:lnTo>
                  <a:pt x="536614" y="1225739"/>
                </a:lnTo>
                <a:lnTo>
                  <a:pt x="543675" y="1198085"/>
                </a:lnTo>
                <a:lnTo>
                  <a:pt x="529336" y="1194181"/>
                </a:lnTo>
                <a:lnTo>
                  <a:pt x="498475" y="1183894"/>
                </a:lnTo>
                <a:lnTo>
                  <a:pt x="438912" y="1160779"/>
                </a:lnTo>
                <a:lnTo>
                  <a:pt x="382650" y="1134364"/>
                </a:lnTo>
                <a:lnTo>
                  <a:pt x="329946" y="1104900"/>
                </a:lnTo>
                <a:lnTo>
                  <a:pt x="280669" y="1072641"/>
                </a:lnTo>
                <a:lnTo>
                  <a:pt x="235204" y="1037589"/>
                </a:lnTo>
                <a:lnTo>
                  <a:pt x="193801" y="1000251"/>
                </a:lnTo>
                <a:lnTo>
                  <a:pt x="156463" y="960501"/>
                </a:lnTo>
                <a:lnTo>
                  <a:pt x="123698" y="918718"/>
                </a:lnTo>
                <a:lnTo>
                  <a:pt x="95376" y="875157"/>
                </a:lnTo>
                <a:lnTo>
                  <a:pt x="71881" y="829945"/>
                </a:lnTo>
                <a:lnTo>
                  <a:pt x="53212" y="783336"/>
                </a:lnTo>
                <a:lnTo>
                  <a:pt x="39624" y="735329"/>
                </a:lnTo>
                <a:lnTo>
                  <a:pt x="31368" y="686181"/>
                </a:lnTo>
                <a:lnTo>
                  <a:pt x="28448" y="636143"/>
                </a:lnTo>
                <a:lnTo>
                  <a:pt x="29463" y="605154"/>
                </a:lnTo>
                <a:lnTo>
                  <a:pt x="37718" y="544449"/>
                </a:lnTo>
                <a:lnTo>
                  <a:pt x="53975" y="485521"/>
                </a:lnTo>
                <a:lnTo>
                  <a:pt x="77724" y="428751"/>
                </a:lnTo>
                <a:lnTo>
                  <a:pt x="108712" y="374396"/>
                </a:lnTo>
                <a:lnTo>
                  <a:pt x="146304" y="322707"/>
                </a:lnTo>
                <a:lnTo>
                  <a:pt x="190626" y="274193"/>
                </a:lnTo>
                <a:lnTo>
                  <a:pt x="240792" y="229108"/>
                </a:lnTo>
                <a:lnTo>
                  <a:pt x="296672" y="187706"/>
                </a:lnTo>
                <a:lnTo>
                  <a:pt x="357631" y="150368"/>
                </a:lnTo>
                <a:lnTo>
                  <a:pt x="423544" y="117348"/>
                </a:lnTo>
                <a:lnTo>
                  <a:pt x="493649" y="89026"/>
                </a:lnTo>
                <a:lnTo>
                  <a:pt x="530351" y="76835"/>
                </a:lnTo>
                <a:lnTo>
                  <a:pt x="567817" y="65786"/>
                </a:lnTo>
                <a:lnTo>
                  <a:pt x="606171" y="56134"/>
                </a:lnTo>
                <a:lnTo>
                  <a:pt x="645413" y="47878"/>
                </a:lnTo>
                <a:lnTo>
                  <a:pt x="685419" y="41021"/>
                </a:lnTo>
                <a:lnTo>
                  <a:pt x="726186" y="35560"/>
                </a:lnTo>
                <a:lnTo>
                  <a:pt x="767588" y="31750"/>
                </a:lnTo>
                <a:lnTo>
                  <a:pt x="809625" y="29210"/>
                </a:lnTo>
                <a:lnTo>
                  <a:pt x="852804" y="28448"/>
                </a:lnTo>
                <a:lnTo>
                  <a:pt x="852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0471" y="2441067"/>
            <a:ext cx="632460" cy="1232535"/>
          </a:xfrm>
          <a:custGeom>
            <a:avLst/>
            <a:gdLst/>
            <a:ahLst/>
            <a:cxnLst/>
            <a:rect l="l" t="t" r="r" b="b"/>
            <a:pathLst>
              <a:path w="632460" h="1232535">
                <a:moveTo>
                  <a:pt x="86586" y="28011"/>
                </a:moveTo>
                <a:lnTo>
                  <a:pt x="79771" y="55737"/>
                </a:lnTo>
                <a:lnTo>
                  <a:pt x="95885" y="60071"/>
                </a:lnTo>
                <a:lnTo>
                  <a:pt x="126873" y="70231"/>
                </a:lnTo>
                <a:lnTo>
                  <a:pt x="187070" y="93091"/>
                </a:lnTo>
                <a:lnTo>
                  <a:pt x="244220" y="119380"/>
                </a:lnTo>
                <a:lnTo>
                  <a:pt x="297814" y="148844"/>
                </a:lnTo>
                <a:lnTo>
                  <a:pt x="347852" y="181229"/>
                </a:lnTo>
                <a:lnTo>
                  <a:pt x="393953" y="216281"/>
                </a:lnTo>
                <a:lnTo>
                  <a:pt x="435863" y="253873"/>
                </a:lnTo>
                <a:lnTo>
                  <a:pt x="473710" y="293878"/>
                </a:lnTo>
                <a:lnTo>
                  <a:pt x="507111" y="335788"/>
                </a:lnTo>
                <a:lnTo>
                  <a:pt x="535813" y="379730"/>
                </a:lnTo>
                <a:lnTo>
                  <a:pt x="559688" y="425450"/>
                </a:lnTo>
                <a:lnTo>
                  <a:pt x="578485" y="472440"/>
                </a:lnTo>
                <a:lnTo>
                  <a:pt x="592201" y="520954"/>
                </a:lnTo>
                <a:lnTo>
                  <a:pt x="600582" y="570484"/>
                </a:lnTo>
                <a:lnTo>
                  <a:pt x="603503" y="621030"/>
                </a:lnTo>
                <a:lnTo>
                  <a:pt x="602741" y="646049"/>
                </a:lnTo>
                <a:lnTo>
                  <a:pt x="597153" y="695579"/>
                </a:lnTo>
                <a:lnTo>
                  <a:pt x="586231" y="744220"/>
                </a:lnTo>
                <a:lnTo>
                  <a:pt x="569976" y="791463"/>
                </a:lnTo>
                <a:lnTo>
                  <a:pt x="549020" y="837565"/>
                </a:lnTo>
                <a:lnTo>
                  <a:pt x="522986" y="881888"/>
                </a:lnTo>
                <a:lnTo>
                  <a:pt x="492378" y="924687"/>
                </a:lnTo>
                <a:lnTo>
                  <a:pt x="457326" y="965454"/>
                </a:lnTo>
                <a:lnTo>
                  <a:pt x="417956" y="1004062"/>
                </a:lnTo>
                <a:lnTo>
                  <a:pt x="374523" y="1040257"/>
                </a:lnTo>
                <a:lnTo>
                  <a:pt x="327278" y="1073912"/>
                </a:lnTo>
                <a:lnTo>
                  <a:pt x="276098" y="1104900"/>
                </a:lnTo>
                <a:lnTo>
                  <a:pt x="221614" y="1132713"/>
                </a:lnTo>
                <a:lnTo>
                  <a:pt x="163702" y="1157478"/>
                </a:lnTo>
                <a:lnTo>
                  <a:pt x="102742" y="1178814"/>
                </a:lnTo>
                <a:lnTo>
                  <a:pt x="38735" y="1196721"/>
                </a:lnTo>
                <a:lnTo>
                  <a:pt x="5714" y="1204214"/>
                </a:lnTo>
                <a:lnTo>
                  <a:pt x="12064" y="1232027"/>
                </a:lnTo>
                <a:lnTo>
                  <a:pt x="79120" y="1215644"/>
                </a:lnTo>
                <a:lnTo>
                  <a:pt x="143510" y="1195451"/>
                </a:lnTo>
                <a:lnTo>
                  <a:pt x="204597" y="1171575"/>
                </a:lnTo>
                <a:lnTo>
                  <a:pt x="262763" y="1144397"/>
                </a:lnTo>
                <a:lnTo>
                  <a:pt x="317373" y="1113790"/>
                </a:lnTo>
                <a:lnTo>
                  <a:pt x="368426" y="1080389"/>
                </a:lnTo>
                <a:lnTo>
                  <a:pt x="415543" y="1043940"/>
                </a:lnTo>
                <a:lnTo>
                  <a:pt x="458724" y="1004951"/>
                </a:lnTo>
                <a:lnTo>
                  <a:pt x="497458" y="963422"/>
                </a:lnTo>
                <a:lnTo>
                  <a:pt x="531876" y="919607"/>
                </a:lnTo>
                <a:lnTo>
                  <a:pt x="561593" y="873760"/>
                </a:lnTo>
                <a:lnTo>
                  <a:pt x="586358" y="826008"/>
                </a:lnTo>
                <a:lnTo>
                  <a:pt x="606043" y="776478"/>
                </a:lnTo>
                <a:lnTo>
                  <a:pt x="620394" y="725551"/>
                </a:lnTo>
                <a:lnTo>
                  <a:pt x="629157" y="673354"/>
                </a:lnTo>
                <a:lnTo>
                  <a:pt x="631951" y="620141"/>
                </a:lnTo>
                <a:lnTo>
                  <a:pt x="631189" y="593217"/>
                </a:lnTo>
                <a:lnTo>
                  <a:pt x="625220" y="540004"/>
                </a:lnTo>
                <a:lnTo>
                  <a:pt x="613410" y="487934"/>
                </a:lnTo>
                <a:lnTo>
                  <a:pt x="596011" y="437388"/>
                </a:lnTo>
                <a:lnTo>
                  <a:pt x="573404" y="388493"/>
                </a:lnTo>
                <a:lnTo>
                  <a:pt x="545591" y="341375"/>
                </a:lnTo>
                <a:lnTo>
                  <a:pt x="512952" y="296291"/>
                </a:lnTo>
                <a:lnTo>
                  <a:pt x="475614" y="253492"/>
                </a:lnTo>
                <a:lnTo>
                  <a:pt x="434086" y="213106"/>
                </a:lnTo>
                <a:lnTo>
                  <a:pt x="388112" y="175387"/>
                </a:lnTo>
                <a:lnTo>
                  <a:pt x="338327" y="140335"/>
                </a:lnTo>
                <a:lnTo>
                  <a:pt x="284733" y="108458"/>
                </a:lnTo>
                <a:lnTo>
                  <a:pt x="227583" y="79756"/>
                </a:lnTo>
                <a:lnTo>
                  <a:pt x="167131" y="54229"/>
                </a:lnTo>
                <a:lnTo>
                  <a:pt x="103250" y="32512"/>
                </a:lnTo>
                <a:lnTo>
                  <a:pt x="86586" y="28011"/>
                </a:lnTo>
                <a:close/>
              </a:path>
              <a:path w="632460" h="1232535">
                <a:moveTo>
                  <a:pt x="93472" y="0"/>
                </a:moveTo>
                <a:lnTo>
                  <a:pt x="0" y="21082"/>
                </a:lnTo>
                <a:lnTo>
                  <a:pt x="73025" y="83185"/>
                </a:lnTo>
                <a:lnTo>
                  <a:pt x="79771" y="55737"/>
                </a:lnTo>
                <a:lnTo>
                  <a:pt x="65658" y="51943"/>
                </a:lnTo>
                <a:lnTo>
                  <a:pt x="73151" y="24384"/>
                </a:lnTo>
                <a:lnTo>
                  <a:pt x="87478" y="24384"/>
                </a:lnTo>
                <a:lnTo>
                  <a:pt x="93472" y="0"/>
                </a:lnTo>
                <a:close/>
              </a:path>
              <a:path w="632460" h="1232535">
                <a:moveTo>
                  <a:pt x="73151" y="24384"/>
                </a:moveTo>
                <a:lnTo>
                  <a:pt x="65658" y="51943"/>
                </a:lnTo>
                <a:lnTo>
                  <a:pt x="79771" y="55737"/>
                </a:lnTo>
                <a:lnTo>
                  <a:pt x="86586" y="28011"/>
                </a:lnTo>
                <a:lnTo>
                  <a:pt x="73151" y="24384"/>
                </a:lnTo>
                <a:close/>
              </a:path>
              <a:path w="632460" h="1232535">
                <a:moveTo>
                  <a:pt x="87478" y="24384"/>
                </a:moveTo>
                <a:lnTo>
                  <a:pt x="73151" y="24384"/>
                </a:lnTo>
                <a:lnTo>
                  <a:pt x="86586" y="28011"/>
                </a:lnTo>
                <a:lnTo>
                  <a:pt x="87478" y="24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766184" y="1625930"/>
            <a:ext cx="11512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66"/>
                </a:solidFill>
                <a:latin typeface="Arial"/>
                <a:cs typeface="Arial"/>
              </a:rPr>
              <a:t>NADH,H+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10104" y="1625930"/>
            <a:ext cx="5638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66"/>
                </a:solidFill>
                <a:latin typeface="Arial"/>
                <a:cs typeface="Arial"/>
              </a:rPr>
              <a:t>NAD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99864" y="2312035"/>
            <a:ext cx="734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66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FFFF66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FFFF66"/>
                </a:solidFill>
                <a:latin typeface="Arial"/>
                <a:cs typeface="Arial"/>
              </a:rPr>
              <a:t>AP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84629" y="3073984"/>
            <a:ext cx="535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66"/>
                </a:solidFill>
                <a:latin typeface="Arial"/>
                <a:cs typeface="Arial"/>
              </a:rPr>
              <a:t>G3P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42847" y="2358263"/>
            <a:ext cx="538480" cy="690245"/>
          </a:xfrm>
          <a:custGeom>
            <a:avLst/>
            <a:gdLst/>
            <a:ahLst/>
            <a:cxnLst/>
            <a:rect l="l" t="t" r="r" b="b"/>
            <a:pathLst>
              <a:path w="538480" h="690244">
                <a:moveTo>
                  <a:pt x="486599" y="633466"/>
                </a:moveTo>
                <a:lnTo>
                  <a:pt x="461517" y="653034"/>
                </a:lnTo>
                <a:lnTo>
                  <a:pt x="538353" y="689737"/>
                </a:lnTo>
                <a:lnTo>
                  <a:pt x="529079" y="643509"/>
                </a:lnTo>
                <a:lnTo>
                  <a:pt x="494410" y="643509"/>
                </a:lnTo>
                <a:lnTo>
                  <a:pt x="486599" y="633466"/>
                </a:lnTo>
                <a:close/>
              </a:path>
              <a:path w="538480" h="690244">
                <a:moveTo>
                  <a:pt x="496593" y="625670"/>
                </a:moveTo>
                <a:lnTo>
                  <a:pt x="486599" y="633466"/>
                </a:lnTo>
                <a:lnTo>
                  <a:pt x="494410" y="643509"/>
                </a:lnTo>
                <a:lnTo>
                  <a:pt x="504444" y="635762"/>
                </a:lnTo>
                <a:lnTo>
                  <a:pt x="496593" y="625670"/>
                </a:lnTo>
                <a:close/>
              </a:path>
              <a:path w="538480" h="690244">
                <a:moveTo>
                  <a:pt x="521589" y="606171"/>
                </a:moveTo>
                <a:lnTo>
                  <a:pt x="496593" y="625670"/>
                </a:lnTo>
                <a:lnTo>
                  <a:pt x="504444" y="635762"/>
                </a:lnTo>
                <a:lnTo>
                  <a:pt x="494410" y="643509"/>
                </a:lnTo>
                <a:lnTo>
                  <a:pt x="529079" y="643509"/>
                </a:lnTo>
                <a:lnTo>
                  <a:pt x="521589" y="606171"/>
                </a:lnTo>
                <a:close/>
              </a:path>
              <a:path w="538480" h="690244">
                <a:moveTo>
                  <a:pt x="9906" y="0"/>
                </a:moveTo>
                <a:lnTo>
                  <a:pt x="0" y="7874"/>
                </a:lnTo>
                <a:lnTo>
                  <a:pt x="486599" y="633466"/>
                </a:lnTo>
                <a:lnTo>
                  <a:pt x="496593" y="625670"/>
                </a:lnTo>
                <a:lnTo>
                  <a:pt x="9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7237" y="1905000"/>
            <a:ext cx="1085850" cy="406400"/>
          </a:xfrm>
          <a:custGeom>
            <a:avLst/>
            <a:gdLst/>
            <a:ahLst/>
            <a:cxnLst/>
            <a:rect l="l" t="t" r="r" b="b"/>
            <a:pathLst>
              <a:path w="1085850" h="406400">
                <a:moveTo>
                  <a:pt x="0" y="406400"/>
                </a:moveTo>
                <a:lnTo>
                  <a:pt x="1085850" y="406400"/>
                </a:lnTo>
                <a:lnTo>
                  <a:pt x="1085850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41349" y="1931035"/>
            <a:ext cx="916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66"/>
                </a:solidFill>
                <a:latin typeface="Arial"/>
                <a:cs typeface="Arial"/>
              </a:rPr>
              <a:t>lipolysis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710301" y="1524000"/>
            <a:ext cx="1282700" cy="406400"/>
          </a:xfrm>
          <a:custGeom>
            <a:avLst/>
            <a:gdLst/>
            <a:ahLst/>
            <a:cxnLst/>
            <a:rect l="l" t="t" r="r" b="b"/>
            <a:pathLst>
              <a:path w="1282700" h="406400">
                <a:moveTo>
                  <a:pt x="0" y="406400"/>
                </a:moveTo>
                <a:lnTo>
                  <a:pt x="1282700" y="406400"/>
                </a:lnTo>
                <a:lnTo>
                  <a:pt x="1282700" y="0"/>
                </a:lnTo>
                <a:lnTo>
                  <a:pt x="0" y="0"/>
                </a:lnTo>
                <a:lnTo>
                  <a:pt x="0" y="406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95264" y="1549653"/>
            <a:ext cx="1114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66"/>
                </a:solidFill>
                <a:latin typeface="Arial"/>
                <a:cs typeface="Arial"/>
              </a:rPr>
              <a:t>glycolysis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81600" y="1975992"/>
            <a:ext cx="537210" cy="386715"/>
          </a:xfrm>
          <a:custGeom>
            <a:avLst/>
            <a:gdLst/>
            <a:ahLst/>
            <a:cxnLst/>
            <a:rect l="l" t="t" r="r" b="b"/>
            <a:pathLst>
              <a:path w="537210" h="386714">
                <a:moveTo>
                  <a:pt x="39877" y="310896"/>
                </a:moveTo>
                <a:lnTo>
                  <a:pt x="0" y="386207"/>
                </a:lnTo>
                <a:lnTo>
                  <a:pt x="84200" y="372872"/>
                </a:lnTo>
                <a:lnTo>
                  <a:pt x="71031" y="354457"/>
                </a:lnTo>
                <a:lnTo>
                  <a:pt x="55372" y="354457"/>
                </a:lnTo>
                <a:lnTo>
                  <a:pt x="48005" y="344170"/>
                </a:lnTo>
                <a:lnTo>
                  <a:pt x="58375" y="336761"/>
                </a:lnTo>
                <a:lnTo>
                  <a:pt x="39877" y="310896"/>
                </a:lnTo>
                <a:close/>
              </a:path>
              <a:path w="537210" h="386714">
                <a:moveTo>
                  <a:pt x="58375" y="336761"/>
                </a:moveTo>
                <a:lnTo>
                  <a:pt x="48005" y="344170"/>
                </a:lnTo>
                <a:lnTo>
                  <a:pt x="55372" y="354457"/>
                </a:lnTo>
                <a:lnTo>
                  <a:pt x="65737" y="347054"/>
                </a:lnTo>
                <a:lnTo>
                  <a:pt x="58375" y="336761"/>
                </a:lnTo>
                <a:close/>
              </a:path>
              <a:path w="537210" h="386714">
                <a:moveTo>
                  <a:pt x="65737" y="347054"/>
                </a:moveTo>
                <a:lnTo>
                  <a:pt x="55372" y="354457"/>
                </a:lnTo>
                <a:lnTo>
                  <a:pt x="71031" y="354457"/>
                </a:lnTo>
                <a:lnTo>
                  <a:pt x="65737" y="347054"/>
                </a:lnTo>
                <a:close/>
              </a:path>
              <a:path w="537210" h="386714">
                <a:moveTo>
                  <a:pt x="529716" y="0"/>
                </a:moveTo>
                <a:lnTo>
                  <a:pt x="58375" y="336761"/>
                </a:lnTo>
                <a:lnTo>
                  <a:pt x="65737" y="347054"/>
                </a:lnTo>
                <a:lnTo>
                  <a:pt x="537083" y="10414"/>
                </a:lnTo>
                <a:lnTo>
                  <a:pt x="529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0400" y="2057400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419100" y="0"/>
                </a:moveTo>
                <a:lnTo>
                  <a:pt x="362218" y="2783"/>
                </a:lnTo>
                <a:lnTo>
                  <a:pt x="307666" y="10892"/>
                </a:lnTo>
                <a:lnTo>
                  <a:pt x="255942" y="23961"/>
                </a:lnTo>
                <a:lnTo>
                  <a:pt x="207546" y="41627"/>
                </a:lnTo>
                <a:lnTo>
                  <a:pt x="162975" y="63527"/>
                </a:lnTo>
                <a:lnTo>
                  <a:pt x="122729" y="89296"/>
                </a:lnTo>
                <a:lnTo>
                  <a:pt x="87306" y="118571"/>
                </a:lnTo>
                <a:lnTo>
                  <a:pt x="57206" y="150988"/>
                </a:lnTo>
                <a:lnTo>
                  <a:pt x="32926" y="186183"/>
                </a:lnTo>
                <a:lnTo>
                  <a:pt x="14966" y="223793"/>
                </a:lnTo>
                <a:lnTo>
                  <a:pt x="3824" y="263453"/>
                </a:lnTo>
                <a:lnTo>
                  <a:pt x="0" y="304800"/>
                </a:lnTo>
                <a:lnTo>
                  <a:pt x="3824" y="346146"/>
                </a:lnTo>
                <a:lnTo>
                  <a:pt x="14966" y="385806"/>
                </a:lnTo>
                <a:lnTo>
                  <a:pt x="32926" y="423416"/>
                </a:lnTo>
                <a:lnTo>
                  <a:pt x="57206" y="458611"/>
                </a:lnTo>
                <a:lnTo>
                  <a:pt x="87306" y="491028"/>
                </a:lnTo>
                <a:lnTo>
                  <a:pt x="122729" y="520303"/>
                </a:lnTo>
                <a:lnTo>
                  <a:pt x="162975" y="546072"/>
                </a:lnTo>
                <a:lnTo>
                  <a:pt x="207546" y="567972"/>
                </a:lnTo>
                <a:lnTo>
                  <a:pt x="255942" y="585638"/>
                </a:lnTo>
                <a:lnTo>
                  <a:pt x="307666" y="598707"/>
                </a:lnTo>
                <a:lnTo>
                  <a:pt x="362218" y="606816"/>
                </a:lnTo>
                <a:lnTo>
                  <a:pt x="419100" y="609600"/>
                </a:lnTo>
                <a:lnTo>
                  <a:pt x="475981" y="606816"/>
                </a:lnTo>
                <a:lnTo>
                  <a:pt x="530533" y="598707"/>
                </a:lnTo>
                <a:lnTo>
                  <a:pt x="582257" y="585638"/>
                </a:lnTo>
                <a:lnTo>
                  <a:pt x="630653" y="567972"/>
                </a:lnTo>
                <a:lnTo>
                  <a:pt x="675224" y="546072"/>
                </a:lnTo>
                <a:lnTo>
                  <a:pt x="715470" y="520303"/>
                </a:lnTo>
                <a:lnTo>
                  <a:pt x="750893" y="491028"/>
                </a:lnTo>
                <a:lnTo>
                  <a:pt x="780993" y="458611"/>
                </a:lnTo>
                <a:lnTo>
                  <a:pt x="805273" y="423416"/>
                </a:lnTo>
                <a:lnTo>
                  <a:pt x="823233" y="385806"/>
                </a:lnTo>
                <a:lnTo>
                  <a:pt x="834375" y="346146"/>
                </a:lnTo>
                <a:lnTo>
                  <a:pt x="838200" y="304800"/>
                </a:lnTo>
                <a:lnTo>
                  <a:pt x="834375" y="263453"/>
                </a:lnTo>
                <a:lnTo>
                  <a:pt x="823233" y="223793"/>
                </a:lnTo>
                <a:lnTo>
                  <a:pt x="805273" y="186183"/>
                </a:lnTo>
                <a:lnTo>
                  <a:pt x="780993" y="150988"/>
                </a:lnTo>
                <a:lnTo>
                  <a:pt x="750893" y="118571"/>
                </a:lnTo>
                <a:lnTo>
                  <a:pt x="715470" y="89296"/>
                </a:lnTo>
                <a:lnTo>
                  <a:pt x="675224" y="63527"/>
                </a:lnTo>
                <a:lnTo>
                  <a:pt x="630653" y="41627"/>
                </a:lnTo>
                <a:lnTo>
                  <a:pt x="582257" y="23961"/>
                </a:lnTo>
                <a:lnTo>
                  <a:pt x="530533" y="10892"/>
                </a:lnTo>
                <a:lnTo>
                  <a:pt x="475981" y="2783"/>
                </a:lnTo>
                <a:lnTo>
                  <a:pt x="4191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201416" y="2159634"/>
            <a:ext cx="838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66"/>
                </a:solidFill>
                <a:latin typeface="Arial"/>
                <a:cs typeface="Arial"/>
              </a:rPr>
              <a:t>cGPD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762" y="4104885"/>
            <a:ext cx="1417320" cy="1272540"/>
          </a:xfrm>
          <a:custGeom>
            <a:avLst/>
            <a:gdLst/>
            <a:ahLst/>
            <a:cxnLst/>
            <a:rect l="l" t="t" r="r" b="b"/>
            <a:pathLst>
              <a:path w="1417320" h="1272539">
                <a:moveTo>
                  <a:pt x="1080408" y="940189"/>
                </a:moveTo>
                <a:lnTo>
                  <a:pt x="449262" y="940189"/>
                </a:lnTo>
                <a:lnTo>
                  <a:pt x="461753" y="959408"/>
                </a:lnTo>
                <a:lnTo>
                  <a:pt x="463347" y="991397"/>
                </a:lnTo>
                <a:lnTo>
                  <a:pt x="457376" y="1032574"/>
                </a:lnTo>
                <a:lnTo>
                  <a:pt x="447171" y="1079358"/>
                </a:lnTo>
                <a:lnTo>
                  <a:pt x="436065" y="1128167"/>
                </a:lnTo>
                <a:lnTo>
                  <a:pt x="427390" y="1175421"/>
                </a:lnTo>
                <a:lnTo>
                  <a:pt x="424476" y="1217538"/>
                </a:lnTo>
                <a:lnTo>
                  <a:pt x="430656" y="1250938"/>
                </a:lnTo>
                <a:lnTo>
                  <a:pt x="449262" y="1272040"/>
                </a:lnTo>
                <a:lnTo>
                  <a:pt x="476281" y="1270412"/>
                </a:lnTo>
                <a:lnTo>
                  <a:pt x="513605" y="1252186"/>
                </a:lnTo>
                <a:lnTo>
                  <a:pt x="558148" y="1222348"/>
                </a:lnTo>
                <a:lnTo>
                  <a:pt x="606821" y="1185886"/>
                </a:lnTo>
                <a:lnTo>
                  <a:pt x="656536" y="1147787"/>
                </a:lnTo>
                <a:lnTo>
                  <a:pt x="704205" y="1113037"/>
                </a:lnTo>
                <a:lnTo>
                  <a:pt x="746738" y="1086626"/>
                </a:lnTo>
                <a:lnTo>
                  <a:pt x="781050" y="1073539"/>
                </a:lnTo>
                <a:lnTo>
                  <a:pt x="1158899" y="1073539"/>
                </a:lnTo>
                <a:lnTo>
                  <a:pt x="1098550" y="994164"/>
                </a:lnTo>
                <a:lnTo>
                  <a:pt x="1092332" y="959128"/>
                </a:lnTo>
                <a:lnTo>
                  <a:pt x="1080408" y="940189"/>
                </a:lnTo>
                <a:close/>
              </a:path>
              <a:path w="1417320" h="1272539">
                <a:moveTo>
                  <a:pt x="1158899" y="1073539"/>
                </a:moveTo>
                <a:lnTo>
                  <a:pt x="781050" y="1073539"/>
                </a:lnTo>
                <a:lnTo>
                  <a:pt x="821435" y="1081965"/>
                </a:lnTo>
                <a:lnTo>
                  <a:pt x="851535" y="1112728"/>
                </a:lnTo>
                <a:lnTo>
                  <a:pt x="874776" y="1151189"/>
                </a:lnTo>
                <a:lnTo>
                  <a:pt x="894588" y="1182714"/>
                </a:lnTo>
                <a:lnTo>
                  <a:pt x="914400" y="1192665"/>
                </a:lnTo>
                <a:lnTo>
                  <a:pt x="974882" y="1180401"/>
                </a:lnTo>
                <a:lnTo>
                  <a:pt x="1091033" y="1143420"/>
                </a:lnTo>
                <a:lnTo>
                  <a:pt x="1164904" y="1081436"/>
                </a:lnTo>
                <a:lnTo>
                  <a:pt x="1158899" y="1073539"/>
                </a:lnTo>
                <a:close/>
              </a:path>
              <a:path w="1417320" h="1272539">
                <a:moveTo>
                  <a:pt x="14842" y="389746"/>
                </a:moveTo>
                <a:lnTo>
                  <a:pt x="0" y="397264"/>
                </a:lnTo>
                <a:lnTo>
                  <a:pt x="11603" y="415780"/>
                </a:lnTo>
                <a:lnTo>
                  <a:pt x="45199" y="443082"/>
                </a:lnTo>
                <a:lnTo>
                  <a:pt x="92847" y="475501"/>
                </a:lnTo>
                <a:lnTo>
                  <a:pt x="146605" y="509366"/>
                </a:lnTo>
                <a:lnTo>
                  <a:pt x="240679" y="566754"/>
                </a:lnTo>
                <a:lnTo>
                  <a:pt x="265112" y="582938"/>
                </a:lnTo>
                <a:lnTo>
                  <a:pt x="255067" y="659703"/>
                </a:lnTo>
                <a:lnTo>
                  <a:pt x="238501" y="707795"/>
                </a:lnTo>
                <a:lnTo>
                  <a:pt x="217027" y="759670"/>
                </a:lnTo>
                <a:lnTo>
                  <a:pt x="192732" y="813309"/>
                </a:lnTo>
                <a:lnTo>
                  <a:pt x="167708" y="866695"/>
                </a:lnTo>
                <a:lnTo>
                  <a:pt x="144043" y="917809"/>
                </a:lnTo>
                <a:lnTo>
                  <a:pt x="123828" y="964634"/>
                </a:lnTo>
                <a:lnTo>
                  <a:pt x="109152" y="1005150"/>
                </a:lnTo>
                <a:lnTo>
                  <a:pt x="102104" y="1037341"/>
                </a:lnTo>
                <a:lnTo>
                  <a:pt x="104775" y="1059188"/>
                </a:lnTo>
                <a:lnTo>
                  <a:pt x="128689" y="1056341"/>
                </a:lnTo>
                <a:lnTo>
                  <a:pt x="177513" y="1040306"/>
                </a:lnTo>
                <a:lnTo>
                  <a:pt x="241360" y="1016163"/>
                </a:lnTo>
                <a:lnTo>
                  <a:pt x="374580" y="963891"/>
                </a:lnTo>
                <a:lnTo>
                  <a:pt x="424181" y="945927"/>
                </a:lnTo>
                <a:lnTo>
                  <a:pt x="449262" y="940189"/>
                </a:lnTo>
                <a:lnTo>
                  <a:pt x="1080408" y="940189"/>
                </a:lnTo>
                <a:lnTo>
                  <a:pt x="1067858" y="920254"/>
                </a:lnTo>
                <a:lnTo>
                  <a:pt x="1035446" y="881642"/>
                </a:lnTo>
                <a:lnTo>
                  <a:pt x="1005416" y="847389"/>
                </a:lnTo>
                <a:lnTo>
                  <a:pt x="988086" y="821596"/>
                </a:lnTo>
                <a:lnTo>
                  <a:pt x="993775" y="808363"/>
                </a:lnTo>
                <a:lnTo>
                  <a:pt x="1293128" y="808363"/>
                </a:lnTo>
                <a:lnTo>
                  <a:pt x="1278059" y="799549"/>
                </a:lnTo>
                <a:lnTo>
                  <a:pt x="1227309" y="755740"/>
                </a:lnTo>
                <a:lnTo>
                  <a:pt x="1190002" y="691329"/>
                </a:lnTo>
                <a:lnTo>
                  <a:pt x="1179512" y="649613"/>
                </a:lnTo>
                <a:lnTo>
                  <a:pt x="1206549" y="625512"/>
                </a:lnTo>
                <a:lnTo>
                  <a:pt x="1264840" y="569872"/>
                </a:lnTo>
                <a:lnTo>
                  <a:pt x="1320155" y="507684"/>
                </a:lnTo>
                <a:lnTo>
                  <a:pt x="1338262" y="463939"/>
                </a:lnTo>
                <a:lnTo>
                  <a:pt x="1335889" y="440957"/>
                </a:lnTo>
                <a:lnTo>
                  <a:pt x="1023440" y="440957"/>
                </a:lnTo>
                <a:lnTo>
                  <a:pt x="1006475" y="436888"/>
                </a:lnTo>
                <a:lnTo>
                  <a:pt x="1005544" y="415172"/>
                </a:lnTo>
                <a:lnTo>
                  <a:pt x="1006741" y="408638"/>
                </a:lnTo>
                <a:lnTo>
                  <a:pt x="210841" y="408638"/>
                </a:lnTo>
                <a:lnTo>
                  <a:pt x="155676" y="403742"/>
                </a:lnTo>
                <a:lnTo>
                  <a:pt x="50513" y="390710"/>
                </a:lnTo>
                <a:lnTo>
                  <a:pt x="14842" y="389746"/>
                </a:lnTo>
                <a:close/>
              </a:path>
              <a:path w="1417320" h="1272539">
                <a:moveTo>
                  <a:pt x="1293128" y="808363"/>
                </a:moveTo>
                <a:lnTo>
                  <a:pt x="993775" y="808363"/>
                </a:lnTo>
                <a:lnTo>
                  <a:pt x="1016531" y="811419"/>
                </a:lnTo>
                <a:lnTo>
                  <a:pt x="1054224" y="825525"/>
                </a:lnTo>
                <a:lnTo>
                  <a:pt x="1102268" y="847036"/>
                </a:lnTo>
                <a:lnTo>
                  <a:pt x="1211053" y="897693"/>
                </a:lnTo>
                <a:lnTo>
                  <a:pt x="1262619" y="919549"/>
                </a:lnTo>
                <a:lnTo>
                  <a:pt x="1306185" y="934230"/>
                </a:lnTo>
                <a:lnTo>
                  <a:pt x="1337162" y="938091"/>
                </a:lnTo>
                <a:lnTo>
                  <a:pt x="1350962" y="927489"/>
                </a:lnTo>
                <a:lnTo>
                  <a:pt x="1383737" y="909480"/>
                </a:lnTo>
                <a:lnTo>
                  <a:pt x="1404884" y="894890"/>
                </a:lnTo>
                <a:lnTo>
                  <a:pt x="1415653" y="883002"/>
                </a:lnTo>
                <a:lnTo>
                  <a:pt x="1417292" y="873105"/>
                </a:lnTo>
                <a:lnTo>
                  <a:pt x="1411050" y="864482"/>
                </a:lnTo>
                <a:lnTo>
                  <a:pt x="1398178" y="856422"/>
                </a:lnTo>
                <a:lnTo>
                  <a:pt x="1379923" y="848208"/>
                </a:lnTo>
                <a:lnTo>
                  <a:pt x="1357534" y="839128"/>
                </a:lnTo>
                <a:lnTo>
                  <a:pt x="1332262" y="828468"/>
                </a:lnTo>
                <a:lnTo>
                  <a:pt x="1305354" y="815513"/>
                </a:lnTo>
                <a:lnTo>
                  <a:pt x="1293128" y="808363"/>
                </a:lnTo>
                <a:close/>
              </a:path>
              <a:path w="1417320" h="1272539">
                <a:moveTo>
                  <a:pt x="1387175" y="179742"/>
                </a:moveTo>
                <a:lnTo>
                  <a:pt x="1329336" y="209234"/>
                </a:lnTo>
                <a:lnTo>
                  <a:pt x="1291331" y="237968"/>
                </a:lnTo>
                <a:lnTo>
                  <a:pt x="1249664" y="272323"/>
                </a:lnTo>
                <a:lnTo>
                  <a:pt x="1162538" y="346788"/>
                </a:lnTo>
                <a:lnTo>
                  <a:pt x="1120673" y="381341"/>
                </a:lnTo>
                <a:lnTo>
                  <a:pt x="1082337" y="410406"/>
                </a:lnTo>
                <a:lnTo>
                  <a:pt x="1049327" y="431204"/>
                </a:lnTo>
                <a:lnTo>
                  <a:pt x="1023440" y="440957"/>
                </a:lnTo>
                <a:lnTo>
                  <a:pt x="1335889" y="440957"/>
                </a:lnTo>
                <a:lnTo>
                  <a:pt x="1334786" y="430280"/>
                </a:lnTo>
                <a:lnTo>
                  <a:pt x="1347016" y="389746"/>
                </a:lnTo>
                <a:lnTo>
                  <a:pt x="1368050" y="345280"/>
                </a:lnTo>
                <a:lnTo>
                  <a:pt x="1391073" y="299652"/>
                </a:lnTo>
                <a:lnTo>
                  <a:pt x="1409214" y="255747"/>
                </a:lnTo>
                <a:lnTo>
                  <a:pt x="1415613" y="216424"/>
                </a:lnTo>
                <a:lnTo>
                  <a:pt x="1403413" y="184539"/>
                </a:lnTo>
                <a:lnTo>
                  <a:pt x="1387175" y="179742"/>
                </a:lnTo>
                <a:close/>
              </a:path>
              <a:path w="1417320" h="1272539">
                <a:moveTo>
                  <a:pt x="317500" y="171839"/>
                </a:moveTo>
                <a:lnTo>
                  <a:pt x="309206" y="198331"/>
                </a:lnTo>
                <a:lnTo>
                  <a:pt x="302971" y="251188"/>
                </a:lnTo>
                <a:lnTo>
                  <a:pt x="298183" y="313342"/>
                </a:lnTo>
                <a:lnTo>
                  <a:pt x="294233" y="367723"/>
                </a:lnTo>
                <a:lnTo>
                  <a:pt x="290512" y="397264"/>
                </a:lnTo>
                <a:lnTo>
                  <a:pt x="258174" y="407674"/>
                </a:lnTo>
                <a:lnTo>
                  <a:pt x="210841" y="408638"/>
                </a:lnTo>
                <a:lnTo>
                  <a:pt x="1006741" y="408638"/>
                </a:lnTo>
                <a:lnTo>
                  <a:pt x="1013806" y="370074"/>
                </a:lnTo>
                <a:lnTo>
                  <a:pt x="1022950" y="330589"/>
                </a:lnTo>
                <a:lnTo>
                  <a:pt x="369887" y="330589"/>
                </a:lnTo>
                <a:lnTo>
                  <a:pt x="358799" y="309106"/>
                </a:lnTo>
                <a:lnTo>
                  <a:pt x="344289" y="251785"/>
                </a:lnTo>
                <a:lnTo>
                  <a:pt x="329480" y="194179"/>
                </a:lnTo>
                <a:lnTo>
                  <a:pt x="317500" y="171839"/>
                </a:lnTo>
                <a:close/>
              </a:path>
              <a:path w="1417320" h="1272539">
                <a:moveTo>
                  <a:pt x="435841" y="0"/>
                </a:moveTo>
                <a:lnTo>
                  <a:pt x="409542" y="38840"/>
                </a:lnTo>
                <a:lnTo>
                  <a:pt x="401637" y="83809"/>
                </a:lnTo>
                <a:lnTo>
                  <a:pt x="397620" y="140385"/>
                </a:lnTo>
                <a:lnTo>
                  <a:pt x="394963" y="200960"/>
                </a:lnTo>
                <a:lnTo>
                  <a:pt x="391140" y="257925"/>
                </a:lnTo>
                <a:lnTo>
                  <a:pt x="383624" y="303670"/>
                </a:lnTo>
                <a:lnTo>
                  <a:pt x="369887" y="330589"/>
                </a:lnTo>
                <a:lnTo>
                  <a:pt x="1022950" y="330589"/>
                </a:lnTo>
                <a:lnTo>
                  <a:pt x="1027427" y="311257"/>
                </a:lnTo>
                <a:lnTo>
                  <a:pt x="1042575" y="248387"/>
                </a:lnTo>
                <a:lnTo>
                  <a:pt x="1050857" y="211463"/>
                </a:lnTo>
                <a:lnTo>
                  <a:pt x="701675" y="211463"/>
                </a:lnTo>
                <a:lnTo>
                  <a:pt x="676836" y="209567"/>
                </a:lnTo>
                <a:lnTo>
                  <a:pt x="647179" y="192380"/>
                </a:lnTo>
                <a:lnTo>
                  <a:pt x="614264" y="164141"/>
                </a:lnTo>
                <a:lnTo>
                  <a:pt x="579653" y="129089"/>
                </a:lnTo>
                <a:lnTo>
                  <a:pt x="511594" y="55502"/>
                </a:lnTo>
                <a:lnTo>
                  <a:pt x="481269" y="25445"/>
                </a:lnTo>
                <a:lnTo>
                  <a:pt x="455498" y="5531"/>
                </a:lnTo>
                <a:lnTo>
                  <a:pt x="435841" y="0"/>
                </a:lnTo>
                <a:close/>
              </a:path>
              <a:path w="1417320" h="1272539">
                <a:moveTo>
                  <a:pt x="1014669" y="130227"/>
                </a:moveTo>
                <a:lnTo>
                  <a:pt x="970235" y="137132"/>
                </a:lnTo>
                <a:lnTo>
                  <a:pt x="925614" y="150103"/>
                </a:lnTo>
                <a:lnTo>
                  <a:pt x="880864" y="166441"/>
                </a:lnTo>
                <a:lnTo>
                  <a:pt x="836038" y="183446"/>
                </a:lnTo>
                <a:lnTo>
                  <a:pt x="791195" y="198417"/>
                </a:lnTo>
                <a:lnTo>
                  <a:pt x="746388" y="208656"/>
                </a:lnTo>
                <a:lnTo>
                  <a:pt x="701675" y="211463"/>
                </a:lnTo>
                <a:lnTo>
                  <a:pt x="1050857" y="211463"/>
                </a:lnTo>
                <a:lnTo>
                  <a:pt x="1055419" y="191126"/>
                </a:lnTo>
                <a:lnTo>
                  <a:pt x="1062125" y="149138"/>
                </a:lnTo>
                <a:lnTo>
                  <a:pt x="1058862" y="132088"/>
                </a:lnTo>
                <a:lnTo>
                  <a:pt x="1014669" y="1302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62" y="4104885"/>
            <a:ext cx="1417320" cy="1272540"/>
          </a:xfrm>
          <a:custGeom>
            <a:avLst/>
            <a:gdLst/>
            <a:ahLst/>
            <a:cxnLst/>
            <a:rect l="l" t="t" r="r" b="b"/>
            <a:pathLst>
              <a:path w="1417320" h="1272539">
                <a:moveTo>
                  <a:pt x="449262" y="940189"/>
                </a:moveTo>
                <a:lnTo>
                  <a:pt x="424181" y="945927"/>
                </a:lnTo>
                <a:lnTo>
                  <a:pt x="374580" y="963891"/>
                </a:lnTo>
                <a:lnTo>
                  <a:pt x="310344" y="988998"/>
                </a:lnTo>
                <a:lnTo>
                  <a:pt x="241360" y="1016163"/>
                </a:lnTo>
                <a:lnTo>
                  <a:pt x="177513" y="1040306"/>
                </a:lnTo>
                <a:lnTo>
                  <a:pt x="128689" y="1056341"/>
                </a:lnTo>
                <a:lnTo>
                  <a:pt x="104775" y="1059188"/>
                </a:lnTo>
                <a:lnTo>
                  <a:pt x="102104" y="1037341"/>
                </a:lnTo>
                <a:lnTo>
                  <a:pt x="123828" y="964634"/>
                </a:lnTo>
                <a:lnTo>
                  <a:pt x="144043" y="917809"/>
                </a:lnTo>
                <a:lnTo>
                  <a:pt x="167708" y="866695"/>
                </a:lnTo>
                <a:lnTo>
                  <a:pt x="192732" y="813309"/>
                </a:lnTo>
                <a:lnTo>
                  <a:pt x="217027" y="759670"/>
                </a:lnTo>
                <a:lnTo>
                  <a:pt x="238501" y="707795"/>
                </a:lnTo>
                <a:lnTo>
                  <a:pt x="255067" y="659703"/>
                </a:lnTo>
                <a:lnTo>
                  <a:pt x="264634" y="617411"/>
                </a:lnTo>
                <a:lnTo>
                  <a:pt x="265112" y="582938"/>
                </a:lnTo>
                <a:lnTo>
                  <a:pt x="240679" y="566754"/>
                </a:lnTo>
                <a:lnTo>
                  <a:pt x="198530" y="541007"/>
                </a:lnTo>
                <a:lnTo>
                  <a:pt x="146605" y="509366"/>
                </a:lnTo>
                <a:lnTo>
                  <a:pt x="92847" y="475501"/>
                </a:lnTo>
                <a:lnTo>
                  <a:pt x="45199" y="443082"/>
                </a:lnTo>
                <a:lnTo>
                  <a:pt x="11603" y="415780"/>
                </a:lnTo>
                <a:lnTo>
                  <a:pt x="0" y="397264"/>
                </a:lnTo>
                <a:lnTo>
                  <a:pt x="14842" y="389746"/>
                </a:lnTo>
                <a:lnTo>
                  <a:pt x="50513" y="390710"/>
                </a:lnTo>
                <a:lnTo>
                  <a:pt x="99845" y="396570"/>
                </a:lnTo>
                <a:lnTo>
                  <a:pt x="155676" y="403742"/>
                </a:lnTo>
                <a:lnTo>
                  <a:pt x="210841" y="408638"/>
                </a:lnTo>
                <a:lnTo>
                  <a:pt x="258174" y="407674"/>
                </a:lnTo>
                <a:lnTo>
                  <a:pt x="290512" y="397264"/>
                </a:lnTo>
                <a:lnTo>
                  <a:pt x="294233" y="367723"/>
                </a:lnTo>
                <a:lnTo>
                  <a:pt x="298183" y="313342"/>
                </a:lnTo>
                <a:lnTo>
                  <a:pt x="302971" y="251188"/>
                </a:lnTo>
                <a:lnTo>
                  <a:pt x="309206" y="198331"/>
                </a:lnTo>
                <a:lnTo>
                  <a:pt x="317500" y="171839"/>
                </a:lnTo>
                <a:lnTo>
                  <a:pt x="329480" y="194179"/>
                </a:lnTo>
                <a:lnTo>
                  <a:pt x="344289" y="251785"/>
                </a:lnTo>
                <a:lnTo>
                  <a:pt x="358799" y="309106"/>
                </a:lnTo>
                <a:lnTo>
                  <a:pt x="369887" y="330589"/>
                </a:lnTo>
                <a:lnTo>
                  <a:pt x="383624" y="303670"/>
                </a:lnTo>
                <a:lnTo>
                  <a:pt x="391140" y="257925"/>
                </a:lnTo>
                <a:lnTo>
                  <a:pt x="394963" y="200960"/>
                </a:lnTo>
                <a:lnTo>
                  <a:pt x="397620" y="140385"/>
                </a:lnTo>
                <a:lnTo>
                  <a:pt x="401637" y="83809"/>
                </a:lnTo>
                <a:lnTo>
                  <a:pt x="409542" y="38840"/>
                </a:lnTo>
                <a:lnTo>
                  <a:pt x="423862" y="13089"/>
                </a:lnTo>
                <a:lnTo>
                  <a:pt x="435841" y="0"/>
                </a:lnTo>
                <a:lnTo>
                  <a:pt x="455498" y="5531"/>
                </a:lnTo>
                <a:lnTo>
                  <a:pt x="481269" y="25445"/>
                </a:lnTo>
                <a:lnTo>
                  <a:pt x="511594" y="55502"/>
                </a:lnTo>
                <a:lnTo>
                  <a:pt x="544909" y="91463"/>
                </a:lnTo>
                <a:lnTo>
                  <a:pt x="579653" y="129089"/>
                </a:lnTo>
                <a:lnTo>
                  <a:pt x="614264" y="164141"/>
                </a:lnTo>
                <a:lnTo>
                  <a:pt x="647179" y="192380"/>
                </a:lnTo>
                <a:lnTo>
                  <a:pt x="676836" y="209567"/>
                </a:lnTo>
                <a:lnTo>
                  <a:pt x="701675" y="211463"/>
                </a:lnTo>
                <a:lnTo>
                  <a:pt x="746388" y="208656"/>
                </a:lnTo>
                <a:lnTo>
                  <a:pt x="791195" y="198417"/>
                </a:lnTo>
                <a:lnTo>
                  <a:pt x="836038" y="183446"/>
                </a:lnTo>
                <a:lnTo>
                  <a:pt x="880864" y="166441"/>
                </a:lnTo>
                <a:lnTo>
                  <a:pt x="925614" y="150103"/>
                </a:lnTo>
                <a:lnTo>
                  <a:pt x="970235" y="137132"/>
                </a:lnTo>
                <a:lnTo>
                  <a:pt x="1014669" y="130227"/>
                </a:lnTo>
                <a:lnTo>
                  <a:pt x="1058862" y="132088"/>
                </a:lnTo>
                <a:lnTo>
                  <a:pt x="1062125" y="149138"/>
                </a:lnTo>
                <a:lnTo>
                  <a:pt x="1055419" y="191126"/>
                </a:lnTo>
                <a:lnTo>
                  <a:pt x="1042575" y="248387"/>
                </a:lnTo>
                <a:lnTo>
                  <a:pt x="1027427" y="311257"/>
                </a:lnTo>
                <a:lnTo>
                  <a:pt x="1013806" y="370074"/>
                </a:lnTo>
                <a:lnTo>
                  <a:pt x="1005544" y="415172"/>
                </a:lnTo>
                <a:lnTo>
                  <a:pt x="1006475" y="436888"/>
                </a:lnTo>
                <a:lnTo>
                  <a:pt x="1023440" y="440957"/>
                </a:lnTo>
                <a:lnTo>
                  <a:pt x="1082337" y="410406"/>
                </a:lnTo>
                <a:lnTo>
                  <a:pt x="1120673" y="381341"/>
                </a:lnTo>
                <a:lnTo>
                  <a:pt x="1162538" y="346788"/>
                </a:lnTo>
                <a:lnTo>
                  <a:pt x="1206134" y="309522"/>
                </a:lnTo>
                <a:lnTo>
                  <a:pt x="1249664" y="272323"/>
                </a:lnTo>
                <a:lnTo>
                  <a:pt x="1291331" y="237968"/>
                </a:lnTo>
                <a:lnTo>
                  <a:pt x="1329336" y="209234"/>
                </a:lnTo>
                <a:lnTo>
                  <a:pt x="1361883" y="188899"/>
                </a:lnTo>
                <a:lnTo>
                  <a:pt x="1387175" y="179742"/>
                </a:lnTo>
                <a:lnTo>
                  <a:pt x="1403413" y="184539"/>
                </a:lnTo>
                <a:lnTo>
                  <a:pt x="1415613" y="216424"/>
                </a:lnTo>
                <a:lnTo>
                  <a:pt x="1409214" y="255747"/>
                </a:lnTo>
                <a:lnTo>
                  <a:pt x="1391073" y="299652"/>
                </a:lnTo>
                <a:lnTo>
                  <a:pt x="1368050" y="345280"/>
                </a:lnTo>
                <a:lnTo>
                  <a:pt x="1347002" y="389775"/>
                </a:lnTo>
                <a:lnTo>
                  <a:pt x="1334786" y="430280"/>
                </a:lnTo>
                <a:lnTo>
                  <a:pt x="1338262" y="463939"/>
                </a:lnTo>
                <a:lnTo>
                  <a:pt x="1320155" y="507684"/>
                </a:lnTo>
                <a:lnTo>
                  <a:pt x="1264840" y="569872"/>
                </a:lnTo>
                <a:lnTo>
                  <a:pt x="1206549" y="625512"/>
                </a:lnTo>
                <a:lnTo>
                  <a:pt x="1179512" y="649613"/>
                </a:lnTo>
                <a:lnTo>
                  <a:pt x="1190002" y="691329"/>
                </a:lnTo>
                <a:lnTo>
                  <a:pt x="1206350" y="726467"/>
                </a:lnTo>
                <a:lnTo>
                  <a:pt x="1251628" y="779863"/>
                </a:lnTo>
                <a:lnTo>
                  <a:pt x="1305354" y="815513"/>
                </a:lnTo>
                <a:lnTo>
                  <a:pt x="1357534" y="839128"/>
                </a:lnTo>
                <a:lnTo>
                  <a:pt x="1379923" y="848208"/>
                </a:lnTo>
                <a:lnTo>
                  <a:pt x="1398178" y="856422"/>
                </a:lnTo>
                <a:lnTo>
                  <a:pt x="1411050" y="864482"/>
                </a:lnTo>
                <a:lnTo>
                  <a:pt x="1417292" y="873105"/>
                </a:lnTo>
                <a:lnTo>
                  <a:pt x="1415653" y="883002"/>
                </a:lnTo>
                <a:lnTo>
                  <a:pt x="1404884" y="894890"/>
                </a:lnTo>
                <a:lnTo>
                  <a:pt x="1383737" y="909480"/>
                </a:lnTo>
                <a:lnTo>
                  <a:pt x="1350962" y="927489"/>
                </a:lnTo>
                <a:lnTo>
                  <a:pt x="1337162" y="938091"/>
                </a:lnTo>
                <a:lnTo>
                  <a:pt x="1262619" y="919549"/>
                </a:lnTo>
                <a:lnTo>
                  <a:pt x="1211053" y="897693"/>
                </a:lnTo>
                <a:lnTo>
                  <a:pt x="1156073" y="872307"/>
                </a:lnTo>
                <a:lnTo>
                  <a:pt x="1102268" y="847036"/>
                </a:lnTo>
                <a:lnTo>
                  <a:pt x="1054224" y="825525"/>
                </a:lnTo>
                <a:lnTo>
                  <a:pt x="1016531" y="811419"/>
                </a:lnTo>
                <a:lnTo>
                  <a:pt x="993775" y="808363"/>
                </a:lnTo>
                <a:lnTo>
                  <a:pt x="988086" y="821596"/>
                </a:lnTo>
                <a:lnTo>
                  <a:pt x="1005416" y="847389"/>
                </a:lnTo>
                <a:lnTo>
                  <a:pt x="1035446" y="881642"/>
                </a:lnTo>
                <a:lnTo>
                  <a:pt x="1067858" y="920254"/>
                </a:lnTo>
                <a:lnTo>
                  <a:pt x="1092332" y="959128"/>
                </a:lnTo>
                <a:lnTo>
                  <a:pt x="1098550" y="994164"/>
                </a:lnTo>
                <a:lnTo>
                  <a:pt x="1164904" y="1081436"/>
                </a:lnTo>
                <a:lnTo>
                  <a:pt x="1091033" y="1143420"/>
                </a:lnTo>
                <a:lnTo>
                  <a:pt x="974882" y="1180401"/>
                </a:lnTo>
                <a:lnTo>
                  <a:pt x="914400" y="1192665"/>
                </a:lnTo>
                <a:lnTo>
                  <a:pt x="894588" y="1182714"/>
                </a:lnTo>
                <a:lnTo>
                  <a:pt x="874776" y="1151189"/>
                </a:lnTo>
                <a:lnTo>
                  <a:pt x="851535" y="1112728"/>
                </a:lnTo>
                <a:lnTo>
                  <a:pt x="821435" y="1081965"/>
                </a:lnTo>
                <a:lnTo>
                  <a:pt x="781050" y="1073539"/>
                </a:lnTo>
                <a:lnTo>
                  <a:pt x="704205" y="1113037"/>
                </a:lnTo>
                <a:lnTo>
                  <a:pt x="656536" y="1147787"/>
                </a:lnTo>
                <a:lnTo>
                  <a:pt x="606821" y="1185886"/>
                </a:lnTo>
                <a:lnTo>
                  <a:pt x="558148" y="1222348"/>
                </a:lnTo>
                <a:lnTo>
                  <a:pt x="513605" y="1252186"/>
                </a:lnTo>
                <a:lnTo>
                  <a:pt x="476281" y="1270412"/>
                </a:lnTo>
                <a:lnTo>
                  <a:pt x="449262" y="1272040"/>
                </a:lnTo>
                <a:lnTo>
                  <a:pt x="430656" y="1250938"/>
                </a:lnTo>
                <a:lnTo>
                  <a:pt x="424476" y="1217538"/>
                </a:lnTo>
                <a:lnTo>
                  <a:pt x="427390" y="1175421"/>
                </a:lnTo>
                <a:lnTo>
                  <a:pt x="436065" y="1128167"/>
                </a:lnTo>
                <a:lnTo>
                  <a:pt x="447171" y="1079358"/>
                </a:lnTo>
                <a:lnTo>
                  <a:pt x="457376" y="1032574"/>
                </a:lnTo>
                <a:lnTo>
                  <a:pt x="463347" y="991397"/>
                </a:lnTo>
                <a:lnTo>
                  <a:pt x="461753" y="959408"/>
                </a:lnTo>
                <a:lnTo>
                  <a:pt x="449262" y="94018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2938" y="5171694"/>
            <a:ext cx="1188085" cy="732155"/>
          </a:xfrm>
          <a:custGeom>
            <a:avLst/>
            <a:gdLst/>
            <a:ahLst/>
            <a:cxnLst/>
            <a:rect l="l" t="t" r="r" b="b"/>
            <a:pathLst>
              <a:path w="1188085" h="732154">
                <a:moveTo>
                  <a:pt x="31818" y="657577"/>
                </a:moveTo>
                <a:lnTo>
                  <a:pt x="0" y="662279"/>
                </a:lnTo>
                <a:lnTo>
                  <a:pt x="48831" y="732091"/>
                </a:lnTo>
                <a:lnTo>
                  <a:pt x="69190" y="670001"/>
                </a:lnTo>
                <a:lnTo>
                  <a:pt x="33235" y="670001"/>
                </a:lnTo>
                <a:lnTo>
                  <a:pt x="31818" y="657577"/>
                </a:lnTo>
                <a:close/>
              </a:path>
              <a:path w="1188085" h="732154">
                <a:moveTo>
                  <a:pt x="44370" y="655723"/>
                </a:moveTo>
                <a:lnTo>
                  <a:pt x="31818" y="657577"/>
                </a:lnTo>
                <a:lnTo>
                  <a:pt x="33235" y="670001"/>
                </a:lnTo>
                <a:lnTo>
                  <a:pt x="45846" y="668553"/>
                </a:lnTo>
                <a:lnTo>
                  <a:pt x="44370" y="655723"/>
                </a:lnTo>
                <a:close/>
              </a:path>
              <a:path w="1188085" h="732154">
                <a:moveTo>
                  <a:pt x="75374" y="651141"/>
                </a:moveTo>
                <a:lnTo>
                  <a:pt x="44370" y="655723"/>
                </a:lnTo>
                <a:lnTo>
                  <a:pt x="45846" y="668553"/>
                </a:lnTo>
                <a:lnTo>
                  <a:pt x="33235" y="670001"/>
                </a:lnTo>
                <a:lnTo>
                  <a:pt x="69190" y="670001"/>
                </a:lnTo>
                <a:lnTo>
                  <a:pt x="75374" y="651141"/>
                </a:lnTo>
                <a:close/>
              </a:path>
              <a:path w="1188085" h="732154">
                <a:moveTo>
                  <a:pt x="598258" y="0"/>
                </a:moveTo>
                <a:lnTo>
                  <a:pt x="540143" y="2666"/>
                </a:lnTo>
                <a:lnTo>
                  <a:pt x="481634" y="11683"/>
                </a:lnTo>
                <a:lnTo>
                  <a:pt x="424434" y="26796"/>
                </a:lnTo>
                <a:lnTo>
                  <a:pt x="370141" y="47878"/>
                </a:lnTo>
                <a:lnTo>
                  <a:pt x="319049" y="74040"/>
                </a:lnTo>
                <a:lnTo>
                  <a:pt x="271348" y="105282"/>
                </a:lnTo>
                <a:lnTo>
                  <a:pt x="227202" y="141096"/>
                </a:lnTo>
                <a:lnTo>
                  <a:pt x="186931" y="181101"/>
                </a:lnTo>
                <a:lnTo>
                  <a:pt x="150609" y="224916"/>
                </a:lnTo>
                <a:lnTo>
                  <a:pt x="118643" y="272287"/>
                </a:lnTo>
                <a:lnTo>
                  <a:pt x="91185" y="322706"/>
                </a:lnTo>
                <a:lnTo>
                  <a:pt x="68364" y="376046"/>
                </a:lnTo>
                <a:lnTo>
                  <a:pt x="50457" y="431672"/>
                </a:lnTo>
                <a:lnTo>
                  <a:pt x="37744" y="489318"/>
                </a:lnTo>
                <a:lnTo>
                  <a:pt x="30416" y="548678"/>
                </a:lnTo>
                <a:lnTo>
                  <a:pt x="28578" y="609447"/>
                </a:lnTo>
                <a:lnTo>
                  <a:pt x="29819" y="640054"/>
                </a:lnTo>
                <a:lnTo>
                  <a:pt x="31818" y="657577"/>
                </a:lnTo>
                <a:lnTo>
                  <a:pt x="44370" y="655723"/>
                </a:lnTo>
                <a:lnTo>
                  <a:pt x="42506" y="639533"/>
                </a:lnTo>
                <a:lnTo>
                  <a:pt x="41274" y="609447"/>
                </a:lnTo>
                <a:lnTo>
                  <a:pt x="43052" y="549935"/>
                </a:lnTo>
                <a:lnTo>
                  <a:pt x="50203" y="491756"/>
                </a:lnTo>
                <a:lnTo>
                  <a:pt x="62636" y="435292"/>
                </a:lnTo>
                <a:lnTo>
                  <a:pt x="80162" y="380745"/>
                </a:lnTo>
                <a:lnTo>
                  <a:pt x="102476" y="328548"/>
                </a:lnTo>
                <a:lnTo>
                  <a:pt x="129324" y="279145"/>
                </a:lnTo>
                <a:lnTo>
                  <a:pt x="160604" y="232790"/>
                </a:lnTo>
                <a:lnTo>
                  <a:pt x="196100" y="189864"/>
                </a:lnTo>
                <a:lnTo>
                  <a:pt x="235457" y="150748"/>
                </a:lnTo>
                <a:lnTo>
                  <a:pt x="278561" y="115696"/>
                </a:lnTo>
                <a:lnTo>
                  <a:pt x="325158" y="85216"/>
                </a:lnTo>
                <a:lnTo>
                  <a:pt x="375030" y="59562"/>
                </a:lnTo>
                <a:lnTo>
                  <a:pt x="427990" y="38988"/>
                </a:lnTo>
                <a:lnTo>
                  <a:pt x="483946" y="24129"/>
                </a:lnTo>
                <a:lnTo>
                  <a:pt x="541070" y="15239"/>
                </a:lnTo>
                <a:lnTo>
                  <a:pt x="597827" y="12699"/>
                </a:lnTo>
                <a:lnTo>
                  <a:pt x="711207" y="12699"/>
                </a:lnTo>
                <a:lnTo>
                  <a:pt x="683920" y="7492"/>
                </a:lnTo>
                <a:lnTo>
                  <a:pt x="655599" y="3555"/>
                </a:lnTo>
                <a:lnTo>
                  <a:pt x="627075" y="1015"/>
                </a:lnTo>
                <a:lnTo>
                  <a:pt x="598258" y="0"/>
                </a:lnTo>
                <a:close/>
              </a:path>
              <a:path w="1188085" h="732154">
                <a:moveTo>
                  <a:pt x="711207" y="12699"/>
                </a:moveTo>
                <a:lnTo>
                  <a:pt x="597827" y="12699"/>
                </a:lnTo>
                <a:lnTo>
                  <a:pt x="625970" y="13715"/>
                </a:lnTo>
                <a:lnTo>
                  <a:pt x="653834" y="16128"/>
                </a:lnTo>
                <a:lnTo>
                  <a:pt x="708812" y="25272"/>
                </a:lnTo>
                <a:lnTo>
                  <a:pt x="762406" y="39877"/>
                </a:lnTo>
                <a:lnTo>
                  <a:pt x="814222" y="59816"/>
                </a:lnTo>
                <a:lnTo>
                  <a:pt x="863866" y="84835"/>
                </a:lnTo>
                <a:lnTo>
                  <a:pt x="911225" y="114807"/>
                </a:lnTo>
                <a:lnTo>
                  <a:pt x="955802" y="149097"/>
                </a:lnTo>
                <a:lnTo>
                  <a:pt x="997204" y="187832"/>
                </a:lnTo>
                <a:lnTo>
                  <a:pt x="1035177" y="230758"/>
                </a:lnTo>
                <a:lnTo>
                  <a:pt x="1069340" y="277367"/>
                </a:lnTo>
                <a:lnTo>
                  <a:pt x="1099312" y="327913"/>
                </a:lnTo>
                <a:lnTo>
                  <a:pt x="1124839" y="381507"/>
                </a:lnTo>
                <a:lnTo>
                  <a:pt x="1145540" y="438480"/>
                </a:lnTo>
                <a:lnTo>
                  <a:pt x="1161161" y="498259"/>
                </a:lnTo>
                <a:lnTo>
                  <a:pt x="1171702" y="566343"/>
                </a:lnTo>
                <a:lnTo>
                  <a:pt x="1174877" y="635342"/>
                </a:lnTo>
                <a:lnTo>
                  <a:pt x="1187577" y="635101"/>
                </a:lnTo>
                <a:lnTo>
                  <a:pt x="1184402" y="565403"/>
                </a:lnTo>
                <a:lnTo>
                  <a:pt x="1173607" y="495960"/>
                </a:lnTo>
                <a:lnTo>
                  <a:pt x="1157732" y="434962"/>
                </a:lnTo>
                <a:lnTo>
                  <a:pt x="1136650" y="376935"/>
                </a:lnTo>
                <a:lnTo>
                  <a:pt x="1110615" y="322071"/>
                </a:lnTo>
                <a:lnTo>
                  <a:pt x="1080008" y="270636"/>
                </a:lnTo>
                <a:lnTo>
                  <a:pt x="1045210" y="223011"/>
                </a:lnTo>
                <a:lnTo>
                  <a:pt x="1006475" y="179196"/>
                </a:lnTo>
                <a:lnTo>
                  <a:pt x="964184" y="139699"/>
                </a:lnTo>
                <a:lnTo>
                  <a:pt x="918718" y="104520"/>
                </a:lnTo>
                <a:lnTo>
                  <a:pt x="870369" y="74040"/>
                </a:lnTo>
                <a:lnTo>
                  <a:pt x="819632" y="48386"/>
                </a:lnTo>
                <a:lnTo>
                  <a:pt x="766673" y="27939"/>
                </a:lnTo>
                <a:lnTo>
                  <a:pt x="711873" y="12826"/>
                </a:lnTo>
                <a:lnTo>
                  <a:pt x="711207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71094" y="5818123"/>
            <a:ext cx="20453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700" algn="l"/>
              </a:tabLst>
            </a:pPr>
            <a:r>
              <a:rPr sz="3000" spc="-52" baseline="-16666" dirty="0">
                <a:solidFill>
                  <a:srgbClr val="FF0000"/>
                </a:solidFill>
                <a:latin typeface="Arial"/>
                <a:cs typeface="Arial"/>
              </a:rPr>
              <a:t>nATP	</a:t>
            </a:r>
            <a:r>
              <a:rPr sz="2000" dirty="0">
                <a:solidFill>
                  <a:srgbClr val="33CCFF"/>
                </a:solidFill>
                <a:latin typeface="Arial"/>
                <a:cs typeface="Arial"/>
              </a:rPr>
              <a:t>nADP +</a:t>
            </a:r>
            <a:r>
              <a:rPr sz="2000" spc="-150" dirty="0">
                <a:solidFill>
                  <a:srgbClr val="33CC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CCFF"/>
                </a:solidFill>
                <a:latin typeface="Arial"/>
                <a:cs typeface="Arial"/>
              </a:rPr>
              <a:t>nP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6224" y="3585717"/>
            <a:ext cx="657860" cy="1106170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2400" spc="-5" dirty="0">
                <a:solidFill>
                  <a:srgbClr val="FF6600"/>
                </a:solidFill>
                <a:latin typeface="Arial"/>
                <a:cs typeface="Arial"/>
              </a:rPr>
              <a:t>nH+</a:t>
            </a:r>
            <a:endParaRPr sz="24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  <a:spcBef>
                <a:spcPts val="1375"/>
              </a:spcBef>
            </a:pPr>
            <a:r>
              <a:rPr sz="2400" spc="-27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2547" y="4665979"/>
            <a:ext cx="1075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synthase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5634939"/>
            <a:ext cx="142875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b="1" spc="-165" dirty="0">
                <a:solidFill>
                  <a:srgbClr val="FFFFFF"/>
                </a:solidFill>
                <a:latin typeface="Verdana"/>
                <a:cs typeface="Verdana"/>
              </a:rPr>
              <a:t>GL</a:t>
            </a:r>
            <a:r>
              <a:rPr sz="1850" b="1" spc="-16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50" b="1" spc="-85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1850" b="1" spc="-6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50" b="1" spc="-21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850" b="1" spc="-390" dirty="0">
                <a:solidFill>
                  <a:srgbClr val="FFFFFF"/>
                </a:solidFill>
                <a:latin typeface="Verdana"/>
                <a:cs typeface="Verdana"/>
              </a:rPr>
              <a:t>SIS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27576" y="3187700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571500" y="0"/>
                </a:moveTo>
                <a:lnTo>
                  <a:pt x="516446" y="1917"/>
                </a:lnTo>
                <a:lnTo>
                  <a:pt x="462876" y="7554"/>
                </a:lnTo>
                <a:lnTo>
                  <a:pt x="411029" y="16735"/>
                </a:lnTo>
                <a:lnTo>
                  <a:pt x="361144" y="29283"/>
                </a:lnTo>
                <a:lnTo>
                  <a:pt x="313460" y="45025"/>
                </a:lnTo>
                <a:lnTo>
                  <a:pt x="268217" y="63783"/>
                </a:lnTo>
                <a:lnTo>
                  <a:pt x="225653" y="85384"/>
                </a:lnTo>
                <a:lnTo>
                  <a:pt x="186007" y="109651"/>
                </a:lnTo>
                <a:lnTo>
                  <a:pt x="149520" y="136409"/>
                </a:lnTo>
                <a:lnTo>
                  <a:pt x="116429" y="165482"/>
                </a:lnTo>
                <a:lnTo>
                  <a:pt x="86975" y="196696"/>
                </a:lnTo>
                <a:lnTo>
                  <a:pt x="61395" y="229874"/>
                </a:lnTo>
                <a:lnTo>
                  <a:pt x="39931" y="264842"/>
                </a:lnTo>
                <a:lnTo>
                  <a:pt x="22819" y="301424"/>
                </a:lnTo>
                <a:lnTo>
                  <a:pt x="10301" y="339445"/>
                </a:lnTo>
                <a:lnTo>
                  <a:pt x="2615" y="378728"/>
                </a:lnTo>
                <a:lnTo>
                  <a:pt x="0" y="419100"/>
                </a:lnTo>
                <a:lnTo>
                  <a:pt x="2615" y="459471"/>
                </a:lnTo>
                <a:lnTo>
                  <a:pt x="10301" y="498754"/>
                </a:lnTo>
                <a:lnTo>
                  <a:pt x="22819" y="536775"/>
                </a:lnTo>
                <a:lnTo>
                  <a:pt x="39931" y="573357"/>
                </a:lnTo>
                <a:lnTo>
                  <a:pt x="61395" y="608325"/>
                </a:lnTo>
                <a:lnTo>
                  <a:pt x="86975" y="641503"/>
                </a:lnTo>
                <a:lnTo>
                  <a:pt x="116429" y="672717"/>
                </a:lnTo>
                <a:lnTo>
                  <a:pt x="149520" y="701790"/>
                </a:lnTo>
                <a:lnTo>
                  <a:pt x="186007" y="728548"/>
                </a:lnTo>
                <a:lnTo>
                  <a:pt x="225653" y="752815"/>
                </a:lnTo>
                <a:lnTo>
                  <a:pt x="268217" y="774416"/>
                </a:lnTo>
                <a:lnTo>
                  <a:pt x="313460" y="793174"/>
                </a:lnTo>
                <a:lnTo>
                  <a:pt x="361144" y="808916"/>
                </a:lnTo>
                <a:lnTo>
                  <a:pt x="411029" y="821464"/>
                </a:lnTo>
                <a:lnTo>
                  <a:pt x="462876" y="830645"/>
                </a:lnTo>
                <a:lnTo>
                  <a:pt x="516446" y="836282"/>
                </a:lnTo>
                <a:lnTo>
                  <a:pt x="571500" y="838200"/>
                </a:lnTo>
                <a:lnTo>
                  <a:pt x="626533" y="836282"/>
                </a:lnTo>
                <a:lnTo>
                  <a:pt x="680088" y="830645"/>
                </a:lnTo>
                <a:lnTo>
                  <a:pt x="731924" y="821464"/>
                </a:lnTo>
                <a:lnTo>
                  <a:pt x="781803" y="808916"/>
                </a:lnTo>
                <a:lnTo>
                  <a:pt x="829483" y="793174"/>
                </a:lnTo>
                <a:lnTo>
                  <a:pt x="874726" y="774416"/>
                </a:lnTo>
                <a:lnTo>
                  <a:pt x="917292" y="752815"/>
                </a:lnTo>
                <a:lnTo>
                  <a:pt x="956942" y="728548"/>
                </a:lnTo>
                <a:lnTo>
                  <a:pt x="993435" y="701790"/>
                </a:lnTo>
                <a:lnTo>
                  <a:pt x="1026532" y="672717"/>
                </a:lnTo>
                <a:lnTo>
                  <a:pt x="1055994" y="641503"/>
                </a:lnTo>
                <a:lnTo>
                  <a:pt x="1081580" y="608325"/>
                </a:lnTo>
                <a:lnTo>
                  <a:pt x="1103052" y="573357"/>
                </a:lnTo>
                <a:lnTo>
                  <a:pt x="1120170" y="536775"/>
                </a:lnTo>
                <a:lnTo>
                  <a:pt x="1132693" y="498754"/>
                </a:lnTo>
                <a:lnTo>
                  <a:pt x="1140383" y="459471"/>
                </a:lnTo>
                <a:lnTo>
                  <a:pt x="1143000" y="419100"/>
                </a:lnTo>
                <a:lnTo>
                  <a:pt x="1140383" y="378728"/>
                </a:lnTo>
                <a:lnTo>
                  <a:pt x="1132693" y="339445"/>
                </a:lnTo>
                <a:lnTo>
                  <a:pt x="1120170" y="301424"/>
                </a:lnTo>
                <a:lnTo>
                  <a:pt x="1103052" y="264842"/>
                </a:lnTo>
                <a:lnTo>
                  <a:pt x="1081580" y="229874"/>
                </a:lnTo>
                <a:lnTo>
                  <a:pt x="1055994" y="196696"/>
                </a:lnTo>
                <a:lnTo>
                  <a:pt x="1026532" y="165482"/>
                </a:lnTo>
                <a:lnTo>
                  <a:pt x="993435" y="136409"/>
                </a:lnTo>
                <a:lnTo>
                  <a:pt x="956942" y="109651"/>
                </a:lnTo>
                <a:lnTo>
                  <a:pt x="917292" y="85384"/>
                </a:lnTo>
                <a:lnTo>
                  <a:pt x="874726" y="63783"/>
                </a:lnTo>
                <a:lnTo>
                  <a:pt x="829483" y="45025"/>
                </a:lnTo>
                <a:lnTo>
                  <a:pt x="781803" y="29283"/>
                </a:lnTo>
                <a:lnTo>
                  <a:pt x="731924" y="16735"/>
                </a:lnTo>
                <a:lnTo>
                  <a:pt x="680088" y="7554"/>
                </a:lnTo>
                <a:lnTo>
                  <a:pt x="626533" y="1917"/>
                </a:lnTo>
                <a:lnTo>
                  <a:pt x="571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7576" y="3187700"/>
            <a:ext cx="1143000" cy="838200"/>
          </a:xfrm>
          <a:custGeom>
            <a:avLst/>
            <a:gdLst/>
            <a:ahLst/>
            <a:cxnLst/>
            <a:rect l="l" t="t" r="r" b="b"/>
            <a:pathLst>
              <a:path w="1143000" h="838200">
                <a:moveTo>
                  <a:pt x="0" y="419100"/>
                </a:moveTo>
                <a:lnTo>
                  <a:pt x="2615" y="378728"/>
                </a:lnTo>
                <a:lnTo>
                  <a:pt x="10301" y="339445"/>
                </a:lnTo>
                <a:lnTo>
                  <a:pt x="22819" y="301424"/>
                </a:lnTo>
                <a:lnTo>
                  <a:pt x="39931" y="264842"/>
                </a:lnTo>
                <a:lnTo>
                  <a:pt x="61395" y="229874"/>
                </a:lnTo>
                <a:lnTo>
                  <a:pt x="86975" y="196696"/>
                </a:lnTo>
                <a:lnTo>
                  <a:pt x="116429" y="165482"/>
                </a:lnTo>
                <a:lnTo>
                  <a:pt x="149520" y="136409"/>
                </a:lnTo>
                <a:lnTo>
                  <a:pt x="186007" y="109651"/>
                </a:lnTo>
                <a:lnTo>
                  <a:pt x="225653" y="85384"/>
                </a:lnTo>
                <a:lnTo>
                  <a:pt x="268217" y="63783"/>
                </a:lnTo>
                <a:lnTo>
                  <a:pt x="313460" y="45025"/>
                </a:lnTo>
                <a:lnTo>
                  <a:pt x="361144" y="29283"/>
                </a:lnTo>
                <a:lnTo>
                  <a:pt x="411029" y="16735"/>
                </a:lnTo>
                <a:lnTo>
                  <a:pt x="462876" y="7554"/>
                </a:lnTo>
                <a:lnTo>
                  <a:pt x="516446" y="1917"/>
                </a:lnTo>
                <a:lnTo>
                  <a:pt x="571500" y="0"/>
                </a:lnTo>
                <a:lnTo>
                  <a:pt x="626533" y="1917"/>
                </a:lnTo>
                <a:lnTo>
                  <a:pt x="680088" y="7554"/>
                </a:lnTo>
                <a:lnTo>
                  <a:pt x="731924" y="16735"/>
                </a:lnTo>
                <a:lnTo>
                  <a:pt x="781803" y="29283"/>
                </a:lnTo>
                <a:lnTo>
                  <a:pt x="829483" y="45025"/>
                </a:lnTo>
                <a:lnTo>
                  <a:pt x="874726" y="63783"/>
                </a:lnTo>
                <a:lnTo>
                  <a:pt x="917292" y="85384"/>
                </a:lnTo>
                <a:lnTo>
                  <a:pt x="956942" y="109651"/>
                </a:lnTo>
                <a:lnTo>
                  <a:pt x="993435" y="136409"/>
                </a:lnTo>
                <a:lnTo>
                  <a:pt x="1026532" y="165482"/>
                </a:lnTo>
                <a:lnTo>
                  <a:pt x="1055994" y="196696"/>
                </a:lnTo>
                <a:lnTo>
                  <a:pt x="1081580" y="229874"/>
                </a:lnTo>
                <a:lnTo>
                  <a:pt x="1103052" y="264842"/>
                </a:lnTo>
                <a:lnTo>
                  <a:pt x="1120170" y="301424"/>
                </a:lnTo>
                <a:lnTo>
                  <a:pt x="1132693" y="339445"/>
                </a:lnTo>
                <a:lnTo>
                  <a:pt x="1140383" y="378728"/>
                </a:lnTo>
                <a:lnTo>
                  <a:pt x="1143000" y="419100"/>
                </a:lnTo>
                <a:lnTo>
                  <a:pt x="1140383" y="459471"/>
                </a:lnTo>
                <a:lnTo>
                  <a:pt x="1132693" y="498754"/>
                </a:lnTo>
                <a:lnTo>
                  <a:pt x="1120170" y="536775"/>
                </a:lnTo>
                <a:lnTo>
                  <a:pt x="1103052" y="573357"/>
                </a:lnTo>
                <a:lnTo>
                  <a:pt x="1081580" y="608325"/>
                </a:lnTo>
                <a:lnTo>
                  <a:pt x="1055994" y="641503"/>
                </a:lnTo>
                <a:lnTo>
                  <a:pt x="1026532" y="672717"/>
                </a:lnTo>
                <a:lnTo>
                  <a:pt x="993435" y="701790"/>
                </a:lnTo>
                <a:lnTo>
                  <a:pt x="956942" y="728548"/>
                </a:lnTo>
                <a:lnTo>
                  <a:pt x="917292" y="752815"/>
                </a:lnTo>
                <a:lnTo>
                  <a:pt x="874726" y="774416"/>
                </a:lnTo>
                <a:lnTo>
                  <a:pt x="829483" y="793174"/>
                </a:lnTo>
                <a:lnTo>
                  <a:pt x="781803" y="808916"/>
                </a:lnTo>
                <a:lnTo>
                  <a:pt x="731924" y="821464"/>
                </a:lnTo>
                <a:lnTo>
                  <a:pt x="680088" y="830645"/>
                </a:lnTo>
                <a:lnTo>
                  <a:pt x="626533" y="836282"/>
                </a:lnTo>
                <a:lnTo>
                  <a:pt x="571500" y="838200"/>
                </a:lnTo>
                <a:lnTo>
                  <a:pt x="516446" y="836282"/>
                </a:lnTo>
                <a:lnTo>
                  <a:pt x="462876" y="830645"/>
                </a:lnTo>
                <a:lnTo>
                  <a:pt x="411029" y="821464"/>
                </a:lnTo>
                <a:lnTo>
                  <a:pt x="361144" y="808916"/>
                </a:lnTo>
                <a:lnTo>
                  <a:pt x="313460" y="793174"/>
                </a:lnTo>
                <a:lnTo>
                  <a:pt x="268217" y="774416"/>
                </a:lnTo>
                <a:lnTo>
                  <a:pt x="225653" y="752815"/>
                </a:lnTo>
                <a:lnTo>
                  <a:pt x="186007" y="728548"/>
                </a:lnTo>
                <a:lnTo>
                  <a:pt x="149520" y="701790"/>
                </a:lnTo>
                <a:lnTo>
                  <a:pt x="116429" y="672717"/>
                </a:lnTo>
                <a:lnTo>
                  <a:pt x="86975" y="641503"/>
                </a:lnTo>
                <a:lnTo>
                  <a:pt x="61395" y="608325"/>
                </a:lnTo>
                <a:lnTo>
                  <a:pt x="39931" y="573357"/>
                </a:lnTo>
                <a:lnTo>
                  <a:pt x="22819" y="536775"/>
                </a:lnTo>
                <a:lnTo>
                  <a:pt x="10301" y="498754"/>
                </a:lnTo>
                <a:lnTo>
                  <a:pt x="2615" y="459471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69129" y="3399535"/>
            <a:ext cx="622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5" dirty="0">
                <a:latin typeface="Verdana"/>
                <a:cs typeface="Verdana"/>
              </a:rPr>
              <a:t>G</a:t>
            </a:r>
            <a:r>
              <a:rPr sz="2400" b="1" spc="-370" dirty="0">
                <a:latin typeface="Verdana"/>
                <a:cs typeface="Verdana"/>
              </a:rPr>
              <a:t>3</a:t>
            </a:r>
            <a:r>
              <a:rPr sz="2400" b="1" spc="-415" dirty="0">
                <a:latin typeface="Verdana"/>
                <a:cs typeface="Verdana"/>
              </a:rPr>
              <a:t>P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94048" y="2578100"/>
            <a:ext cx="623570" cy="623570"/>
          </a:xfrm>
          <a:custGeom>
            <a:avLst/>
            <a:gdLst/>
            <a:ahLst/>
            <a:cxnLst/>
            <a:rect l="l" t="t" r="r" b="b"/>
            <a:pathLst>
              <a:path w="623570" h="623569">
                <a:moveTo>
                  <a:pt x="94382" y="67331"/>
                </a:moveTo>
                <a:lnTo>
                  <a:pt x="67477" y="94277"/>
                </a:lnTo>
                <a:lnTo>
                  <a:pt x="596138" y="623062"/>
                </a:lnTo>
                <a:lnTo>
                  <a:pt x="623188" y="596138"/>
                </a:lnTo>
                <a:lnTo>
                  <a:pt x="94382" y="67331"/>
                </a:lnTo>
                <a:close/>
              </a:path>
              <a:path w="623570" h="623569">
                <a:moveTo>
                  <a:pt x="0" y="0"/>
                </a:moveTo>
                <a:lnTo>
                  <a:pt x="40512" y="121285"/>
                </a:lnTo>
                <a:lnTo>
                  <a:pt x="67477" y="94277"/>
                </a:lnTo>
                <a:lnTo>
                  <a:pt x="53975" y="80772"/>
                </a:lnTo>
                <a:lnTo>
                  <a:pt x="80899" y="53848"/>
                </a:lnTo>
                <a:lnTo>
                  <a:pt x="107844" y="53848"/>
                </a:lnTo>
                <a:lnTo>
                  <a:pt x="121285" y="40386"/>
                </a:lnTo>
                <a:lnTo>
                  <a:pt x="0" y="0"/>
                </a:lnTo>
                <a:close/>
              </a:path>
              <a:path w="623570" h="623569">
                <a:moveTo>
                  <a:pt x="80899" y="53848"/>
                </a:moveTo>
                <a:lnTo>
                  <a:pt x="53975" y="80772"/>
                </a:lnTo>
                <a:lnTo>
                  <a:pt x="67477" y="94277"/>
                </a:lnTo>
                <a:lnTo>
                  <a:pt x="94382" y="67331"/>
                </a:lnTo>
                <a:lnTo>
                  <a:pt x="80899" y="53848"/>
                </a:lnTo>
                <a:close/>
              </a:path>
              <a:path w="623570" h="623569">
                <a:moveTo>
                  <a:pt x="107844" y="53848"/>
                </a:moveTo>
                <a:lnTo>
                  <a:pt x="80899" y="53848"/>
                </a:lnTo>
                <a:lnTo>
                  <a:pt x="94382" y="67331"/>
                </a:lnTo>
                <a:lnTo>
                  <a:pt x="107844" y="53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1986" y="2793238"/>
            <a:ext cx="699770" cy="699770"/>
          </a:xfrm>
          <a:custGeom>
            <a:avLst/>
            <a:gdLst/>
            <a:ahLst/>
            <a:cxnLst/>
            <a:rect l="l" t="t" r="r" b="b"/>
            <a:pathLst>
              <a:path w="699770" h="699770">
                <a:moveTo>
                  <a:pt x="605006" y="631930"/>
                </a:moveTo>
                <a:lnTo>
                  <a:pt x="578103" y="658876"/>
                </a:lnTo>
                <a:lnTo>
                  <a:pt x="699262" y="699262"/>
                </a:lnTo>
                <a:lnTo>
                  <a:pt x="681331" y="645413"/>
                </a:lnTo>
                <a:lnTo>
                  <a:pt x="618489" y="645413"/>
                </a:lnTo>
                <a:lnTo>
                  <a:pt x="605006" y="631930"/>
                </a:lnTo>
                <a:close/>
              </a:path>
              <a:path w="699770" h="699770">
                <a:moveTo>
                  <a:pt x="631911" y="604984"/>
                </a:moveTo>
                <a:lnTo>
                  <a:pt x="605006" y="631930"/>
                </a:lnTo>
                <a:lnTo>
                  <a:pt x="618489" y="645413"/>
                </a:lnTo>
                <a:lnTo>
                  <a:pt x="645413" y="618489"/>
                </a:lnTo>
                <a:lnTo>
                  <a:pt x="631911" y="604984"/>
                </a:lnTo>
                <a:close/>
              </a:path>
              <a:path w="699770" h="699770">
                <a:moveTo>
                  <a:pt x="658876" y="577976"/>
                </a:moveTo>
                <a:lnTo>
                  <a:pt x="631911" y="604984"/>
                </a:lnTo>
                <a:lnTo>
                  <a:pt x="645413" y="618489"/>
                </a:lnTo>
                <a:lnTo>
                  <a:pt x="618489" y="645413"/>
                </a:lnTo>
                <a:lnTo>
                  <a:pt x="681331" y="645413"/>
                </a:lnTo>
                <a:lnTo>
                  <a:pt x="658876" y="577976"/>
                </a:lnTo>
                <a:close/>
              </a:path>
              <a:path w="699770" h="699770">
                <a:moveTo>
                  <a:pt x="27050" y="0"/>
                </a:moveTo>
                <a:lnTo>
                  <a:pt x="0" y="26924"/>
                </a:lnTo>
                <a:lnTo>
                  <a:pt x="605006" y="631930"/>
                </a:lnTo>
                <a:lnTo>
                  <a:pt x="631911" y="604984"/>
                </a:lnTo>
                <a:lnTo>
                  <a:pt x="27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1247" y="3148504"/>
            <a:ext cx="494030" cy="390525"/>
          </a:xfrm>
          <a:custGeom>
            <a:avLst/>
            <a:gdLst/>
            <a:ahLst/>
            <a:cxnLst/>
            <a:rect l="l" t="t" r="r" b="b"/>
            <a:pathLst>
              <a:path w="494029" h="390525">
                <a:moveTo>
                  <a:pt x="260223" y="242776"/>
                </a:moveTo>
                <a:lnTo>
                  <a:pt x="331215" y="390477"/>
                </a:lnTo>
                <a:lnTo>
                  <a:pt x="493902" y="371173"/>
                </a:lnTo>
                <a:lnTo>
                  <a:pt x="435482" y="339042"/>
                </a:lnTo>
                <a:lnTo>
                  <a:pt x="449223" y="302789"/>
                </a:lnTo>
                <a:lnTo>
                  <a:pt x="451806" y="274907"/>
                </a:lnTo>
                <a:lnTo>
                  <a:pt x="318642" y="274907"/>
                </a:lnTo>
                <a:lnTo>
                  <a:pt x="260223" y="242776"/>
                </a:lnTo>
                <a:close/>
              </a:path>
              <a:path w="494029" h="390525">
                <a:moveTo>
                  <a:pt x="375556" y="105298"/>
                </a:moveTo>
                <a:lnTo>
                  <a:pt x="167100" y="105298"/>
                </a:lnTo>
                <a:lnTo>
                  <a:pt x="207172" y="110823"/>
                </a:lnTo>
                <a:lnTo>
                  <a:pt x="247650" y="127206"/>
                </a:lnTo>
                <a:lnTo>
                  <a:pt x="289514" y="158732"/>
                </a:lnTo>
                <a:lnTo>
                  <a:pt x="316817" y="197008"/>
                </a:lnTo>
                <a:lnTo>
                  <a:pt x="327284" y="237309"/>
                </a:lnTo>
                <a:lnTo>
                  <a:pt x="318642" y="274907"/>
                </a:lnTo>
                <a:lnTo>
                  <a:pt x="451806" y="274907"/>
                </a:lnTo>
                <a:lnTo>
                  <a:pt x="446848" y="223775"/>
                </a:lnTo>
                <a:lnTo>
                  <a:pt x="431879" y="183387"/>
                </a:lnTo>
                <a:lnTo>
                  <a:pt x="408486" y="143994"/>
                </a:lnTo>
                <a:lnTo>
                  <a:pt x="377243" y="106781"/>
                </a:lnTo>
                <a:lnTo>
                  <a:pt x="375556" y="105298"/>
                </a:lnTo>
                <a:close/>
              </a:path>
              <a:path w="494029" h="390525">
                <a:moveTo>
                  <a:pt x="132461" y="0"/>
                </a:moveTo>
                <a:lnTo>
                  <a:pt x="82639" y="4740"/>
                </a:lnTo>
                <a:lnTo>
                  <a:pt x="37862" y="19119"/>
                </a:lnTo>
                <a:lnTo>
                  <a:pt x="0" y="43132"/>
                </a:lnTo>
                <a:lnTo>
                  <a:pt x="100837" y="126825"/>
                </a:lnTo>
                <a:lnTo>
                  <a:pt x="130599" y="110632"/>
                </a:lnTo>
                <a:lnTo>
                  <a:pt x="167100" y="105298"/>
                </a:lnTo>
                <a:lnTo>
                  <a:pt x="375556" y="105298"/>
                </a:lnTo>
                <a:lnTo>
                  <a:pt x="338722" y="72934"/>
                </a:lnTo>
                <a:lnTo>
                  <a:pt x="293497" y="43640"/>
                </a:lnTo>
                <a:lnTo>
                  <a:pt x="239759" y="19446"/>
                </a:lnTo>
                <a:lnTo>
                  <a:pt x="185457" y="4900"/>
                </a:lnTo>
                <a:lnTo>
                  <a:pt x="132461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81247" y="3148504"/>
            <a:ext cx="494030" cy="390525"/>
          </a:xfrm>
          <a:custGeom>
            <a:avLst/>
            <a:gdLst/>
            <a:ahLst/>
            <a:cxnLst/>
            <a:rect l="l" t="t" r="r" b="b"/>
            <a:pathLst>
              <a:path w="494029" h="390525">
                <a:moveTo>
                  <a:pt x="318642" y="274907"/>
                </a:moveTo>
                <a:lnTo>
                  <a:pt x="327284" y="237309"/>
                </a:lnTo>
                <a:lnTo>
                  <a:pt x="316817" y="197008"/>
                </a:lnTo>
                <a:lnTo>
                  <a:pt x="289514" y="158732"/>
                </a:lnTo>
                <a:lnTo>
                  <a:pt x="247650" y="127206"/>
                </a:lnTo>
                <a:lnTo>
                  <a:pt x="207172" y="110823"/>
                </a:lnTo>
                <a:lnTo>
                  <a:pt x="167100" y="105298"/>
                </a:lnTo>
                <a:lnTo>
                  <a:pt x="130599" y="110632"/>
                </a:lnTo>
                <a:lnTo>
                  <a:pt x="100837" y="126825"/>
                </a:lnTo>
                <a:lnTo>
                  <a:pt x="0" y="43132"/>
                </a:lnTo>
                <a:lnTo>
                  <a:pt x="37862" y="19119"/>
                </a:lnTo>
                <a:lnTo>
                  <a:pt x="82639" y="4740"/>
                </a:lnTo>
                <a:lnTo>
                  <a:pt x="132461" y="0"/>
                </a:lnTo>
                <a:lnTo>
                  <a:pt x="185457" y="4900"/>
                </a:lnTo>
                <a:lnTo>
                  <a:pt x="239759" y="19446"/>
                </a:lnTo>
                <a:lnTo>
                  <a:pt x="293497" y="43640"/>
                </a:lnTo>
                <a:lnTo>
                  <a:pt x="338722" y="72934"/>
                </a:lnTo>
                <a:lnTo>
                  <a:pt x="377243" y="106781"/>
                </a:lnTo>
                <a:lnTo>
                  <a:pt x="408486" y="143994"/>
                </a:lnTo>
                <a:lnTo>
                  <a:pt x="431879" y="183387"/>
                </a:lnTo>
                <a:lnTo>
                  <a:pt x="446848" y="223775"/>
                </a:lnTo>
                <a:lnTo>
                  <a:pt x="452820" y="263971"/>
                </a:lnTo>
                <a:lnTo>
                  <a:pt x="449223" y="302789"/>
                </a:lnTo>
                <a:lnTo>
                  <a:pt x="435482" y="339042"/>
                </a:lnTo>
                <a:lnTo>
                  <a:pt x="493902" y="371173"/>
                </a:lnTo>
                <a:lnTo>
                  <a:pt x="331215" y="390477"/>
                </a:lnTo>
                <a:lnTo>
                  <a:pt x="260223" y="242776"/>
                </a:lnTo>
                <a:lnTo>
                  <a:pt x="318642" y="27490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4636" y="2478658"/>
            <a:ext cx="295275" cy="539115"/>
          </a:xfrm>
          <a:custGeom>
            <a:avLst/>
            <a:gdLst/>
            <a:ahLst/>
            <a:cxnLst/>
            <a:rect l="l" t="t" r="r" b="b"/>
            <a:pathLst>
              <a:path w="295275" h="539114">
                <a:moveTo>
                  <a:pt x="46320" y="0"/>
                </a:moveTo>
                <a:lnTo>
                  <a:pt x="79340" y="58038"/>
                </a:lnTo>
                <a:lnTo>
                  <a:pt x="48523" y="81704"/>
                </a:lnTo>
                <a:lnTo>
                  <a:pt x="25123" y="112871"/>
                </a:lnTo>
                <a:lnTo>
                  <a:pt x="9146" y="150229"/>
                </a:lnTo>
                <a:lnTo>
                  <a:pt x="727" y="192468"/>
                </a:lnTo>
                <a:lnTo>
                  <a:pt x="0" y="238279"/>
                </a:lnTo>
                <a:lnTo>
                  <a:pt x="7097" y="286353"/>
                </a:lnTo>
                <a:lnTo>
                  <a:pt x="22154" y="335379"/>
                </a:lnTo>
                <a:lnTo>
                  <a:pt x="45304" y="384048"/>
                </a:lnTo>
                <a:lnTo>
                  <a:pt x="78377" y="432810"/>
                </a:lnTo>
                <a:lnTo>
                  <a:pt x="116975" y="473667"/>
                </a:lnTo>
                <a:lnTo>
                  <a:pt x="159509" y="505634"/>
                </a:lnTo>
                <a:lnTo>
                  <a:pt x="204393" y="527727"/>
                </a:lnTo>
                <a:lnTo>
                  <a:pt x="250039" y="538961"/>
                </a:lnTo>
                <a:lnTo>
                  <a:pt x="294859" y="538352"/>
                </a:lnTo>
                <a:lnTo>
                  <a:pt x="252949" y="414146"/>
                </a:lnTo>
                <a:lnTo>
                  <a:pt x="219102" y="412351"/>
                </a:lnTo>
                <a:lnTo>
                  <a:pt x="185242" y="397779"/>
                </a:lnTo>
                <a:lnTo>
                  <a:pt x="154026" y="372088"/>
                </a:lnTo>
                <a:lnTo>
                  <a:pt x="128108" y="336930"/>
                </a:lnTo>
                <a:lnTo>
                  <a:pt x="109015" y="288129"/>
                </a:lnTo>
                <a:lnTo>
                  <a:pt x="105852" y="241220"/>
                </a:lnTo>
                <a:lnTo>
                  <a:pt x="118071" y="201431"/>
                </a:lnTo>
                <a:lnTo>
                  <a:pt x="145126" y="173989"/>
                </a:lnTo>
                <a:lnTo>
                  <a:pt x="184068" y="173989"/>
                </a:lnTo>
                <a:lnTo>
                  <a:pt x="195037" y="68961"/>
                </a:lnTo>
                <a:lnTo>
                  <a:pt x="46320" y="0"/>
                </a:lnTo>
                <a:close/>
              </a:path>
              <a:path w="295275" h="539114">
                <a:moveTo>
                  <a:pt x="184068" y="173989"/>
                </a:moveTo>
                <a:lnTo>
                  <a:pt x="145126" y="173989"/>
                </a:lnTo>
                <a:lnTo>
                  <a:pt x="178019" y="231901"/>
                </a:lnTo>
                <a:lnTo>
                  <a:pt x="184068" y="173989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4636" y="2478658"/>
            <a:ext cx="295275" cy="539115"/>
          </a:xfrm>
          <a:custGeom>
            <a:avLst/>
            <a:gdLst/>
            <a:ahLst/>
            <a:cxnLst/>
            <a:rect l="l" t="t" r="r" b="b"/>
            <a:pathLst>
              <a:path w="295275" h="539114">
                <a:moveTo>
                  <a:pt x="145126" y="173989"/>
                </a:moveTo>
                <a:lnTo>
                  <a:pt x="118071" y="201431"/>
                </a:lnTo>
                <a:lnTo>
                  <a:pt x="105852" y="241220"/>
                </a:lnTo>
                <a:lnTo>
                  <a:pt x="109015" y="288129"/>
                </a:lnTo>
                <a:lnTo>
                  <a:pt x="128108" y="336930"/>
                </a:lnTo>
                <a:lnTo>
                  <a:pt x="154026" y="372088"/>
                </a:lnTo>
                <a:lnTo>
                  <a:pt x="185242" y="397779"/>
                </a:lnTo>
                <a:lnTo>
                  <a:pt x="252949" y="414146"/>
                </a:lnTo>
                <a:lnTo>
                  <a:pt x="294859" y="538352"/>
                </a:lnTo>
                <a:lnTo>
                  <a:pt x="250039" y="538961"/>
                </a:lnTo>
                <a:lnTo>
                  <a:pt x="204393" y="527727"/>
                </a:lnTo>
                <a:lnTo>
                  <a:pt x="159509" y="505634"/>
                </a:lnTo>
                <a:lnTo>
                  <a:pt x="116975" y="473667"/>
                </a:lnTo>
                <a:lnTo>
                  <a:pt x="78377" y="432810"/>
                </a:lnTo>
                <a:lnTo>
                  <a:pt x="45304" y="384048"/>
                </a:lnTo>
                <a:lnTo>
                  <a:pt x="22154" y="335379"/>
                </a:lnTo>
                <a:lnTo>
                  <a:pt x="7097" y="286353"/>
                </a:lnTo>
                <a:lnTo>
                  <a:pt x="0" y="238279"/>
                </a:lnTo>
                <a:lnTo>
                  <a:pt x="727" y="192468"/>
                </a:lnTo>
                <a:lnTo>
                  <a:pt x="9146" y="150229"/>
                </a:lnTo>
                <a:lnTo>
                  <a:pt x="25123" y="112871"/>
                </a:lnTo>
                <a:lnTo>
                  <a:pt x="48523" y="81704"/>
                </a:lnTo>
                <a:lnTo>
                  <a:pt x="79213" y="58038"/>
                </a:lnTo>
                <a:lnTo>
                  <a:pt x="46320" y="0"/>
                </a:lnTo>
                <a:lnTo>
                  <a:pt x="195037" y="68961"/>
                </a:lnTo>
                <a:lnTo>
                  <a:pt x="178019" y="231901"/>
                </a:lnTo>
                <a:lnTo>
                  <a:pt x="145126" y="1739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94378" y="2340356"/>
            <a:ext cx="1117600" cy="760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9905" algn="ctr">
              <a:lnSpc>
                <a:spcPts val="1485"/>
              </a:lnSpc>
              <a:spcBef>
                <a:spcPts val="105"/>
              </a:spcBef>
            </a:pP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400" spc="-6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1400">
              <a:latin typeface="Verdana"/>
              <a:cs typeface="Verdana"/>
            </a:endParaRPr>
          </a:p>
          <a:p>
            <a:pPr marL="177800">
              <a:lnSpc>
                <a:spcPts val="2650"/>
              </a:lnSpc>
            </a:pPr>
            <a:r>
              <a:rPr sz="2400" b="1" spc="-240" dirty="0">
                <a:solidFill>
                  <a:srgbClr val="FFFFFF"/>
                </a:solidFill>
                <a:latin typeface="Verdana"/>
                <a:cs typeface="Verdana"/>
              </a:rPr>
              <a:t>mGPD</a:t>
            </a:r>
            <a:endParaRPr sz="2400">
              <a:latin typeface="Verdana"/>
              <a:cs typeface="Verdana"/>
            </a:endParaRPr>
          </a:p>
          <a:p>
            <a:pPr marL="152400">
              <a:lnSpc>
                <a:spcPts val="1650"/>
              </a:lnSpc>
            </a:pP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FAD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77770" y="3153537"/>
            <a:ext cx="8496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NADH+H</a:t>
            </a:r>
            <a:r>
              <a:rPr sz="1350" spc="-135" baseline="24691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endParaRPr sz="1350" baseline="24691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29178" y="3636009"/>
            <a:ext cx="497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350" spc="-254" baseline="24691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endParaRPr sz="1350" baseline="24691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7223" y="3355035"/>
            <a:ext cx="8610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40" dirty="0">
                <a:solidFill>
                  <a:srgbClr val="FFFFFF"/>
                </a:solidFill>
                <a:latin typeface="Verdana"/>
                <a:cs typeface="Verdana"/>
              </a:rPr>
              <a:t>cGPD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74976" y="1816100"/>
            <a:ext cx="1143000" cy="914400"/>
          </a:xfrm>
          <a:custGeom>
            <a:avLst/>
            <a:gdLst/>
            <a:ahLst/>
            <a:cxnLst/>
            <a:rect l="l" t="t" r="r" b="b"/>
            <a:pathLst>
              <a:path w="1143000" h="914400">
                <a:moveTo>
                  <a:pt x="571500" y="0"/>
                </a:moveTo>
                <a:lnTo>
                  <a:pt x="519468" y="1868"/>
                </a:lnTo>
                <a:lnTo>
                  <a:pt x="468748" y="7367"/>
                </a:lnTo>
                <a:lnTo>
                  <a:pt x="419540" y="16333"/>
                </a:lnTo>
                <a:lnTo>
                  <a:pt x="372048" y="28606"/>
                </a:lnTo>
                <a:lnTo>
                  <a:pt x="326471" y="44025"/>
                </a:lnTo>
                <a:lnTo>
                  <a:pt x="283012" y="62427"/>
                </a:lnTo>
                <a:lnTo>
                  <a:pt x="241872" y="83651"/>
                </a:lnTo>
                <a:lnTo>
                  <a:pt x="203252" y="107537"/>
                </a:lnTo>
                <a:lnTo>
                  <a:pt x="167354" y="133921"/>
                </a:lnTo>
                <a:lnTo>
                  <a:pt x="134379" y="162643"/>
                </a:lnTo>
                <a:lnTo>
                  <a:pt x="104529" y="193541"/>
                </a:lnTo>
                <a:lnTo>
                  <a:pt x="78006" y="226455"/>
                </a:lnTo>
                <a:lnTo>
                  <a:pt x="55010" y="261221"/>
                </a:lnTo>
                <a:lnTo>
                  <a:pt x="35743" y="297679"/>
                </a:lnTo>
                <a:lnTo>
                  <a:pt x="20408" y="335668"/>
                </a:lnTo>
                <a:lnTo>
                  <a:pt x="9204" y="375025"/>
                </a:lnTo>
                <a:lnTo>
                  <a:pt x="2334" y="415589"/>
                </a:lnTo>
                <a:lnTo>
                  <a:pt x="0" y="457200"/>
                </a:lnTo>
                <a:lnTo>
                  <a:pt x="2334" y="498810"/>
                </a:lnTo>
                <a:lnTo>
                  <a:pt x="9204" y="539374"/>
                </a:lnTo>
                <a:lnTo>
                  <a:pt x="20408" y="578731"/>
                </a:lnTo>
                <a:lnTo>
                  <a:pt x="35743" y="616720"/>
                </a:lnTo>
                <a:lnTo>
                  <a:pt x="55010" y="653178"/>
                </a:lnTo>
                <a:lnTo>
                  <a:pt x="78006" y="687944"/>
                </a:lnTo>
                <a:lnTo>
                  <a:pt x="104529" y="720858"/>
                </a:lnTo>
                <a:lnTo>
                  <a:pt x="134379" y="751756"/>
                </a:lnTo>
                <a:lnTo>
                  <a:pt x="167354" y="780478"/>
                </a:lnTo>
                <a:lnTo>
                  <a:pt x="203252" y="806862"/>
                </a:lnTo>
                <a:lnTo>
                  <a:pt x="241872" y="830748"/>
                </a:lnTo>
                <a:lnTo>
                  <a:pt x="283012" y="851972"/>
                </a:lnTo>
                <a:lnTo>
                  <a:pt x="326471" y="870374"/>
                </a:lnTo>
                <a:lnTo>
                  <a:pt x="372048" y="885793"/>
                </a:lnTo>
                <a:lnTo>
                  <a:pt x="419540" y="898066"/>
                </a:lnTo>
                <a:lnTo>
                  <a:pt x="468748" y="907032"/>
                </a:lnTo>
                <a:lnTo>
                  <a:pt x="519468" y="912531"/>
                </a:lnTo>
                <a:lnTo>
                  <a:pt x="571500" y="914400"/>
                </a:lnTo>
                <a:lnTo>
                  <a:pt x="623512" y="912531"/>
                </a:lnTo>
                <a:lnTo>
                  <a:pt x="674218" y="907032"/>
                </a:lnTo>
                <a:lnTo>
                  <a:pt x="723414" y="898066"/>
                </a:lnTo>
                <a:lnTo>
                  <a:pt x="770900" y="885793"/>
                </a:lnTo>
                <a:lnTo>
                  <a:pt x="816473" y="870374"/>
                </a:lnTo>
                <a:lnTo>
                  <a:pt x="859931" y="851972"/>
                </a:lnTo>
                <a:lnTo>
                  <a:pt x="901072" y="830748"/>
                </a:lnTo>
                <a:lnTo>
                  <a:pt x="939695" y="806862"/>
                </a:lnTo>
                <a:lnTo>
                  <a:pt x="975598" y="780478"/>
                </a:lnTo>
                <a:lnTo>
                  <a:pt x="1008578" y="751756"/>
                </a:lnTo>
                <a:lnTo>
                  <a:pt x="1038435" y="720858"/>
                </a:lnTo>
                <a:lnTo>
                  <a:pt x="1064965" y="687944"/>
                </a:lnTo>
                <a:lnTo>
                  <a:pt x="1087968" y="653178"/>
                </a:lnTo>
                <a:lnTo>
                  <a:pt x="1107241" y="616720"/>
                </a:lnTo>
                <a:lnTo>
                  <a:pt x="1122582" y="578731"/>
                </a:lnTo>
                <a:lnTo>
                  <a:pt x="1133791" y="539374"/>
                </a:lnTo>
                <a:lnTo>
                  <a:pt x="1140664" y="498810"/>
                </a:lnTo>
                <a:lnTo>
                  <a:pt x="1143000" y="457200"/>
                </a:lnTo>
                <a:lnTo>
                  <a:pt x="1140664" y="415589"/>
                </a:lnTo>
                <a:lnTo>
                  <a:pt x="1133791" y="375025"/>
                </a:lnTo>
                <a:lnTo>
                  <a:pt x="1122582" y="335668"/>
                </a:lnTo>
                <a:lnTo>
                  <a:pt x="1107241" y="297679"/>
                </a:lnTo>
                <a:lnTo>
                  <a:pt x="1087968" y="261221"/>
                </a:lnTo>
                <a:lnTo>
                  <a:pt x="1064965" y="226455"/>
                </a:lnTo>
                <a:lnTo>
                  <a:pt x="1038435" y="193541"/>
                </a:lnTo>
                <a:lnTo>
                  <a:pt x="1008578" y="162643"/>
                </a:lnTo>
                <a:lnTo>
                  <a:pt x="975598" y="133921"/>
                </a:lnTo>
                <a:lnTo>
                  <a:pt x="939695" y="107537"/>
                </a:lnTo>
                <a:lnTo>
                  <a:pt x="901072" y="83651"/>
                </a:lnTo>
                <a:lnTo>
                  <a:pt x="859931" y="62427"/>
                </a:lnTo>
                <a:lnTo>
                  <a:pt x="816473" y="44025"/>
                </a:lnTo>
                <a:lnTo>
                  <a:pt x="770900" y="28606"/>
                </a:lnTo>
                <a:lnTo>
                  <a:pt x="723414" y="16333"/>
                </a:lnTo>
                <a:lnTo>
                  <a:pt x="674218" y="7367"/>
                </a:lnTo>
                <a:lnTo>
                  <a:pt x="623512" y="1868"/>
                </a:lnTo>
                <a:lnTo>
                  <a:pt x="5715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4976" y="1816100"/>
            <a:ext cx="1143000" cy="914400"/>
          </a:xfrm>
          <a:custGeom>
            <a:avLst/>
            <a:gdLst/>
            <a:ahLst/>
            <a:cxnLst/>
            <a:rect l="l" t="t" r="r" b="b"/>
            <a:pathLst>
              <a:path w="1143000" h="914400">
                <a:moveTo>
                  <a:pt x="0" y="457200"/>
                </a:moveTo>
                <a:lnTo>
                  <a:pt x="2334" y="415589"/>
                </a:lnTo>
                <a:lnTo>
                  <a:pt x="9204" y="375025"/>
                </a:lnTo>
                <a:lnTo>
                  <a:pt x="20408" y="335668"/>
                </a:lnTo>
                <a:lnTo>
                  <a:pt x="35743" y="297679"/>
                </a:lnTo>
                <a:lnTo>
                  <a:pt x="55010" y="261221"/>
                </a:lnTo>
                <a:lnTo>
                  <a:pt x="78006" y="226455"/>
                </a:lnTo>
                <a:lnTo>
                  <a:pt x="104529" y="193541"/>
                </a:lnTo>
                <a:lnTo>
                  <a:pt x="134379" y="162643"/>
                </a:lnTo>
                <a:lnTo>
                  <a:pt x="167354" y="133921"/>
                </a:lnTo>
                <a:lnTo>
                  <a:pt x="203252" y="107537"/>
                </a:lnTo>
                <a:lnTo>
                  <a:pt x="241872" y="83651"/>
                </a:lnTo>
                <a:lnTo>
                  <a:pt x="283012" y="62427"/>
                </a:lnTo>
                <a:lnTo>
                  <a:pt x="326471" y="44025"/>
                </a:lnTo>
                <a:lnTo>
                  <a:pt x="372048" y="28606"/>
                </a:lnTo>
                <a:lnTo>
                  <a:pt x="419540" y="16333"/>
                </a:lnTo>
                <a:lnTo>
                  <a:pt x="468748" y="7367"/>
                </a:lnTo>
                <a:lnTo>
                  <a:pt x="519468" y="1868"/>
                </a:lnTo>
                <a:lnTo>
                  <a:pt x="571500" y="0"/>
                </a:lnTo>
                <a:lnTo>
                  <a:pt x="623512" y="1868"/>
                </a:lnTo>
                <a:lnTo>
                  <a:pt x="674218" y="7367"/>
                </a:lnTo>
                <a:lnTo>
                  <a:pt x="723414" y="16333"/>
                </a:lnTo>
                <a:lnTo>
                  <a:pt x="770900" y="28606"/>
                </a:lnTo>
                <a:lnTo>
                  <a:pt x="816473" y="44025"/>
                </a:lnTo>
                <a:lnTo>
                  <a:pt x="859931" y="62427"/>
                </a:lnTo>
                <a:lnTo>
                  <a:pt x="901072" y="83651"/>
                </a:lnTo>
                <a:lnTo>
                  <a:pt x="939695" y="107537"/>
                </a:lnTo>
                <a:lnTo>
                  <a:pt x="975598" y="133921"/>
                </a:lnTo>
                <a:lnTo>
                  <a:pt x="1008578" y="162643"/>
                </a:lnTo>
                <a:lnTo>
                  <a:pt x="1038435" y="193541"/>
                </a:lnTo>
                <a:lnTo>
                  <a:pt x="1064965" y="226455"/>
                </a:lnTo>
                <a:lnTo>
                  <a:pt x="1087968" y="261221"/>
                </a:lnTo>
                <a:lnTo>
                  <a:pt x="1107241" y="297679"/>
                </a:lnTo>
                <a:lnTo>
                  <a:pt x="1122582" y="335668"/>
                </a:lnTo>
                <a:lnTo>
                  <a:pt x="1133791" y="375025"/>
                </a:lnTo>
                <a:lnTo>
                  <a:pt x="1140664" y="415589"/>
                </a:lnTo>
                <a:lnTo>
                  <a:pt x="1143000" y="457200"/>
                </a:lnTo>
                <a:lnTo>
                  <a:pt x="1140664" y="498810"/>
                </a:lnTo>
                <a:lnTo>
                  <a:pt x="1133791" y="539374"/>
                </a:lnTo>
                <a:lnTo>
                  <a:pt x="1122582" y="578731"/>
                </a:lnTo>
                <a:lnTo>
                  <a:pt x="1107241" y="616720"/>
                </a:lnTo>
                <a:lnTo>
                  <a:pt x="1087968" y="653178"/>
                </a:lnTo>
                <a:lnTo>
                  <a:pt x="1064965" y="687944"/>
                </a:lnTo>
                <a:lnTo>
                  <a:pt x="1038435" y="720858"/>
                </a:lnTo>
                <a:lnTo>
                  <a:pt x="1008578" y="751756"/>
                </a:lnTo>
                <a:lnTo>
                  <a:pt x="975598" y="780478"/>
                </a:lnTo>
                <a:lnTo>
                  <a:pt x="939695" y="806862"/>
                </a:lnTo>
                <a:lnTo>
                  <a:pt x="901072" y="830748"/>
                </a:lnTo>
                <a:lnTo>
                  <a:pt x="859931" y="851972"/>
                </a:lnTo>
                <a:lnTo>
                  <a:pt x="816473" y="870374"/>
                </a:lnTo>
                <a:lnTo>
                  <a:pt x="770900" y="885793"/>
                </a:lnTo>
                <a:lnTo>
                  <a:pt x="723414" y="898066"/>
                </a:lnTo>
                <a:lnTo>
                  <a:pt x="674218" y="907032"/>
                </a:lnTo>
                <a:lnTo>
                  <a:pt x="623512" y="912531"/>
                </a:lnTo>
                <a:lnTo>
                  <a:pt x="571500" y="914400"/>
                </a:lnTo>
                <a:lnTo>
                  <a:pt x="519468" y="912531"/>
                </a:lnTo>
                <a:lnTo>
                  <a:pt x="468748" y="907032"/>
                </a:lnTo>
                <a:lnTo>
                  <a:pt x="419540" y="898066"/>
                </a:lnTo>
                <a:lnTo>
                  <a:pt x="372048" y="885793"/>
                </a:lnTo>
                <a:lnTo>
                  <a:pt x="326471" y="870374"/>
                </a:lnTo>
                <a:lnTo>
                  <a:pt x="283012" y="851972"/>
                </a:lnTo>
                <a:lnTo>
                  <a:pt x="241872" y="830748"/>
                </a:lnTo>
                <a:lnTo>
                  <a:pt x="203252" y="806862"/>
                </a:lnTo>
                <a:lnTo>
                  <a:pt x="167354" y="780478"/>
                </a:lnTo>
                <a:lnTo>
                  <a:pt x="134379" y="751756"/>
                </a:lnTo>
                <a:lnTo>
                  <a:pt x="104529" y="720858"/>
                </a:lnTo>
                <a:lnTo>
                  <a:pt x="78006" y="687944"/>
                </a:lnTo>
                <a:lnTo>
                  <a:pt x="55010" y="653178"/>
                </a:lnTo>
                <a:lnTo>
                  <a:pt x="35743" y="616720"/>
                </a:lnTo>
                <a:lnTo>
                  <a:pt x="20408" y="578731"/>
                </a:lnTo>
                <a:lnTo>
                  <a:pt x="9204" y="539374"/>
                </a:lnTo>
                <a:lnTo>
                  <a:pt x="2334" y="49881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25979" y="2072132"/>
            <a:ext cx="843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0" dirty="0">
                <a:latin typeface="Verdana"/>
                <a:cs typeface="Verdana"/>
              </a:rPr>
              <a:t>DHAP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74712" y="3430142"/>
            <a:ext cx="534035" cy="2132965"/>
          </a:xfrm>
          <a:custGeom>
            <a:avLst/>
            <a:gdLst/>
            <a:ahLst/>
            <a:cxnLst/>
            <a:rect l="l" t="t" r="r" b="b"/>
            <a:pathLst>
              <a:path w="534035" h="2132965">
                <a:moveTo>
                  <a:pt x="533463" y="1500632"/>
                </a:moveTo>
                <a:lnTo>
                  <a:pt x="0" y="1500632"/>
                </a:lnTo>
                <a:lnTo>
                  <a:pt x="266700" y="2132457"/>
                </a:lnTo>
                <a:lnTo>
                  <a:pt x="533463" y="1500632"/>
                </a:lnTo>
                <a:close/>
              </a:path>
              <a:path w="534035" h="2132965">
                <a:moveTo>
                  <a:pt x="400113" y="0"/>
                </a:moveTo>
                <a:lnTo>
                  <a:pt x="133350" y="0"/>
                </a:lnTo>
                <a:lnTo>
                  <a:pt x="133350" y="1500632"/>
                </a:lnTo>
                <a:lnTo>
                  <a:pt x="400113" y="1500632"/>
                </a:lnTo>
                <a:lnTo>
                  <a:pt x="400113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8062" y="3193199"/>
            <a:ext cx="266700" cy="158115"/>
          </a:xfrm>
          <a:custGeom>
            <a:avLst/>
            <a:gdLst/>
            <a:ahLst/>
            <a:cxnLst/>
            <a:rect l="l" t="t" r="r" b="b"/>
            <a:pathLst>
              <a:path w="266700" h="158114">
                <a:moveTo>
                  <a:pt x="0" y="157949"/>
                </a:moveTo>
                <a:lnTo>
                  <a:pt x="266700" y="157949"/>
                </a:lnTo>
                <a:lnTo>
                  <a:pt x="266700" y="0"/>
                </a:lnTo>
                <a:lnTo>
                  <a:pt x="0" y="0"/>
                </a:lnTo>
                <a:lnTo>
                  <a:pt x="0" y="157949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8062" y="307480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78977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712" y="3430142"/>
            <a:ext cx="534035" cy="2132965"/>
          </a:xfrm>
          <a:custGeom>
            <a:avLst/>
            <a:gdLst/>
            <a:ahLst/>
            <a:cxnLst/>
            <a:rect l="l" t="t" r="r" b="b"/>
            <a:pathLst>
              <a:path w="534035" h="2132965">
                <a:moveTo>
                  <a:pt x="533463" y="1500632"/>
                </a:moveTo>
                <a:lnTo>
                  <a:pt x="400113" y="1500632"/>
                </a:lnTo>
                <a:lnTo>
                  <a:pt x="400113" y="0"/>
                </a:lnTo>
                <a:lnTo>
                  <a:pt x="133350" y="0"/>
                </a:lnTo>
                <a:lnTo>
                  <a:pt x="133350" y="1500632"/>
                </a:lnTo>
                <a:lnTo>
                  <a:pt x="0" y="1500632"/>
                </a:lnTo>
                <a:lnTo>
                  <a:pt x="266700" y="2132457"/>
                </a:lnTo>
                <a:lnTo>
                  <a:pt x="533463" y="150063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8062" y="3193199"/>
            <a:ext cx="266700" cy="158115"/>
          </a:xfrm>
          <a:custGeom>
            <a:avLst/>
            <a:gdLst/>
            <a:ahLst/>
            <a:cxnLst/>
            <a:rect l="l" t="t" r="r" b="b"/>
            <a:pathLst>
              <a:path w="266700" h="158114">
                <a:moveTo>
                  <a:pt x="0" y="157949"/>
                </a:moveTo>
                <a:lnTo>
                  <a:pt x="266700" y="157949"/>
                </a:lnTo>
                <a:lnTo>
                  <a:pt x="266700" y="0"/>
                </a:lnTo>
                <a:lnTo>
                  <a:pt x="0" y="0"/>
                </a:lnTo>
                <a:lnTo>
                  <a:pt x="0" y="1579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8062" y="3035316"/>
            <a:ext cx="266700" cy="79375"/>
          </a:xfrm>
          <a:custGeom>
            <a:avLst/>
            <a:gdLst/>
            <a:ahLst/>
            <a:cxnLst/>
            <a:rect l="l" t="t" r="r" b="b"/>
            <a:pathLst>
              <a:path w="266700" h="79375">
                <a:moveTo>
                  <a:pt x="0" y="78977"/>
                </a:moveTo>
                <a:lnTo>
                  <a:pt x="266700" y="78977"/>
                </a:lnTo>
                <a:lnTo>
                  <a:pt x="266700" y="0"/>
                </a:lnTo>
                <a:lnTo>
                  <a:pt x="0" y="0"/>
                </a:lnTo>
                <a:lnTo>
                  <a:pt x="0" y="7897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6776" y="1349121"/>
            <a:ext cx="245110" cy="391160"/>
          </a:xfrm>
          <a:custGeom>
            <a:avLst/>
            <a:gdLst/>
            <a:ahLst/>
            <a:cxnLst/>
            <a:rect l="l" t="t" r="r" b="b"/>
            <a:pathLst>
              <a:path w="245110" h="391160">
                <a:moveTo>
                  <a:pt x="9779" y="263398"/>
                </a:moveTo>
                <a:lnTo>
                  <a:pt x="0" y="390778"/>
                </a:lnTo>
                <a:lnTo>
                  <a:pt x="107696" y="322199"/>
                </a:lnTo>
                <a:lnTo>
                  <a:pt x="102197" y="318896"/>
                </a:lnTo>
                <a:lnTo>
                  <a:pt x="65278" y="318896"/>
                </a:lnTo>
                <a:lnTo>
                  <a:pt x="32638" y="299338"/>
                </a:lnTo>
                <a:lnTo>
                  <a:pt x="42435" y="283008"/>
                </a:lnTo>
                <a:lnTo>
                  <a:pt x="9779" y="263398"/>
                </a:lnTo>
                <a:close/>
              </a:path>
              <a:path w="245110" h="391160">
                <a:moveTo>
                  <a:pt x="42435" y="283008"/>
                </a:moveTo>
                <a:lnTo>
                  <a:pt x="32638" y="299338"/>
                </a:lnTo>
                <a:lnTo>
                  <a:pt x="65278" y="318896"/>
                </a:lnTo>
                <a:lnTo>
                  <a:pt x="75055" y="302598"/>
                </a:lnTo>
                <a:lnTo>
                  <a:pt x="42435" y="283008"/>
                </a:lnTo>
                <a:close/>
              </a:path>
              <a:path w="245110" h="391160">
                <a:moveTo>
                  <a:pt x="75055" y="302598"/>
                </a:moveTo>
                <a:lnTo>
                  <a:pt x="65278" y="318896"/>
                </a:lnTo>
                <a:lnTo>
                  <a:pt x="102197" y="318896"/>
                </a:lnTo>
                <a:lnTo>
                  <a:pt x="75055" y="302598"/>
                </a:lnTo>
                <a:close/>
              </a:path>
              <a:path w="245110" h="391160">
                <a:moveTo>
                  <a:pt x="212217" y="0"/>
                </a:moveTo>
                <a:lnTo>
                  <a:pt x="42435" y="283008"/>
                </a:lnTo>
                <a:lnTo>
                  <a:pt x="75055" y="302598"/>
                </a:lnTo>
                <a:lnTo>
                  <a:pt x="244856" y="19557"/>
                </a:lnTo>
                <a:lnTo>
                  <a:pt x="212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61995" y="1351788"/>
            <a:ext cx="180975" cy="388620"/>
          </a:xfrm>
          <a:custGeom>
            <a:avLst/>
            <a:gdLst/>
            <a:ahLst/>
            <a:cxnLst/>
            <a:rect l="l" t="t" r="r" b="b"/>
            <a:pathLst>
              <a:path w="180975" h="388619">
                <a:moveTo>
                  <a:pt x="110000" y="288985"/>
                </a:moveTo>
                <a:lnTo>
                  <a:pt x="74549" y="303149"/>
                </a:lnTo>
                <a:lnTo>
                  <a:pt x="170053" y="388112"/>
                </a:lnTo>
                <a:lnTo>
                  <a:pt x="176870" y="306704"/>
                </a:lnTo>
                <a:lnTo>
                  <a:pt x="117093" y="306704"/>
                </a:lnTo>
                <a:lnTo>
                  <a:pt x="110000" y="288985"/>
                </a:lnTo>
                <a:close/>
              </a:path>
              <a:path w="180975" h="388619">
                <a:moveTo>
                  <a:pt x="145312" y="274877"/>
                </a:moveTo>
                <a:lnTo>
                  <a:pt x="110000" y="288985"/>
                </a:lnTo>
                <a:lnTo>
                  <a:pt x="117093" y="306704"/>
                </a:lnTo>
                <a:lnTo>
                  <a:pt x="152400" y="292608"/>
                </a:lnTo>
                <a:lnTo>
                  <a:pt x="145312" y="274877"/>
                </a:lnTo>
                <a:close/>
              </a:path>
              <a:path w="180975" h="388619">
                <a:moveTo>
                  <a:pt x="180721" y="260731"/>
                </a:moveTo>
                <a:lnTo>
                  <a:pt x="145312" y="274877"/>
                </a:lnTo>
                <a:lnTo>
                  <a:pt x="152400" y="292608"/>
                </a:lnTo>
                <a:lnTo>
                  <a:pt x="117093" y="306704"/>
                </a:lnTo>
                <a:lnTo>
                  <a:pt x="176870" y="306704"/>
                </a:lnTo>
                <a:lnTo>
                  <a:pt x="180721" y="260731"/>
                </a:lnTo>
                <a:close/>
              </a:path>
              <a:path w="180975" h="388619">
                <a:moveTo>
                  <a:pt x="35433" y="0"/>
                </a:moveTo>
                <a:lnTo>
                  <a:pt x="0" y="14224"/>
                </a:lnTo>
                <a:lnTo>
                  <a:pt x="110000" y="288985"/>
                </a:lnTo>
                <a:lnTo>
                  <a:pt x="145312" y="274877"/>
                </a:lnTo>
                <a:lnTo>
                  <a:pt x="35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770376" y="596900"/>
            <a:ext cx="1371600" cy="6858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</a:ln>
        </p:spPr>
        <p:txBody>
          <a:bodyPr vert="horz" wrap="square" lIns="0" tIns="15430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215"/>
              </a:spcBef>
            </a:pPr>
            <a:r>
              <a:rPr sz="2400" b="1" spc="-125" dirty="0">
                <a:latin typeface="Verdana"/>
                <a:cs typeface="Verdana"/>
              </a:rPr>
              <a:t>Glucose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83176" y="4321175"/>
            <a:ext cx="457200" cy="771525"/>
          </a:xfrm>
          <a:custGeom>
            <a:avLst/>
            <a:gdLst/>
            <a:ahLst/>
            <a:cxnLst/>
            <a:rect l="l" t="t" r="r" b="b"/>
            <a:pathLst>
              <a:path w="457200" h="771525">
                <a:moveTo>
                  <a:pt x="457200" y="542925"/>
                </a:moveTo>
                <a:lnTo>
                  <a:pt x="0" y="542925"/>
                </a:lnTo>
                <a:lnTo>
                  <a:pt x="228600" y="771525"/>
                </a:lnTo>
                <a:lnTo>
                  <a:pt x="457200" y="542925"/>
                </a:lnTo>
                <a:close/>
              </a:path>
              <a:path w="457200" h="771525">
                <a:moveTo>
                  <a:pt x="342900" y="0"/>
                </a:moveTo>
                <a:lnTo>
                  <a:pt x="114300" y="0"/>
                </a:lnTo>
                <a:lnTo>
                  <a:pt x="114300" y="542925"/>
                </a:lnTo>
                <a:lnTo>
                  <a:pt x="342900" y="542925"/>
                </a:lnTo>
                <a:lnTo>
                  <a:pt x="3429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97476" y="426402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57150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97476" y="4192587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28575">
            <a:solidFill>
              <a:srgbClr val="FF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83176" y="4321175"/>
            <a:ext cx="457200" cy="771525"/>
          </a:xfrm>
          <a:custGeom>
            <a:avLst/>
            <a:gdLst/>
            <a:ahLst/>
            <a:cxnLst/>
            <a:rect l="l" t="t" r="r" b="b"/>
            <a:pathLst>
              <a:path w="457200" h="771525">
                <a:moveTo>
                  <a:pt x="457200" y="542925"/>
                </a:moveTo>
                <a:lnTo>
                  <a:pt x="342900" y="542925"/>
                </a:lnTo>
                <a:lnTo>
                  <a:pt x="342900" y="0"/>
                </a:lnTo>
                <a:lnTo>
                  <a:pt x="114300" y="0"/>
                </a:lnTo>
                <a:lnTo>
                  <a:pt x="114300" y="542925"/>
                </a:lnTo>
                <a:lnTo>
                  <a:pt x="0" y="542925"/>
                </a:lnTo>
                <a:lnTo>
                  <a:pt x="228600" y="771525"/>
                </a:lnTo>
                <a:lnTo>
                  <a:pt x="457200" y="542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97476" y="4235450"/>
            <a:ext cx="228600" cy="57150"/>
          </a:xfrm>
          <a:custGeom>
            <a:avLst/>
            <a:gdLst/>
            <a:ahLst/>
            <a:cxnLst/>
            <a:rect l="l" t="t" r="r" b="b"/>
            <a:pathLst>
              <a:path w="228600" h="57150">
                <a:moveTo>
                  <a:pt x="0" y="57150"/>
                </a:moveTo>
                <a:lnTo>
                  <a:pt x="228600" y="57150"/>
                </a:lnTo>
                <a:lnTo>
                  <a:pt x="22860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97476" y="4178300"/>
            <a:ext cx="228600" cy="28575"/>
          </a:xfrm>
          <a:custGeom>
            <a:avLst/>
            <a:gdLst/>
            <a:ahLst/>
            <a:cxnLst/>
            <a:rect l="l" t="t" r="r" b="b"/>
            <a:pathLst>
              <a:path w="228600" h="28575">
                <a:moveTo>
                  <a:pt x="0" y="28575"/>
                </a:moveTo>
                <a:lnTo>
                  <a:pt x="228600" y="28575"/>
                </a:lnTo>
                <a:lnTo>
                  <a:pt x="228600" y="0"/>
                </a:lnTo>
                <a:lnTo>
                  <a:pt x="0" y="0"/>
                </a:lnTo>
                <a:lnTo>
                  <a:pt x="0" y="285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925951" y="5229225"/>
            <a:ext cx="1945639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-320" dirty="0">
                <a:solidFill>
                  <a:srgbClr val="FFFFFF"/>
                </a:solidFill>
                <a:latin typeface="Verdana"/>
                <a:cs typeface="Verdana"/>
              </a:rPr>
              <a:t>TRIGLYCERIDES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072376" y="1892300"/>
            <a:ext cx="1219200" cy="736600"/>
          </a:xfrm>
          <a:custGeom>
            <a:avLst/>
            <a:gdLst/>
            <a:ahLst/>
            <a:cxnLst/>
            <a:rect l="l" t="t" r="r" b="b"/>
            <a:pathLst>
              <a:path w="1219200" h="736600">
                <a:moveTo>
                  <a:pt x="609600" y="0"/>
                </a:moveTo>
                <a:lnTo>
                  <a:pt x="550890" y="1685"/>
                </a:lnTo>
                <a:lnTo>
                  <a:pt x="493760" y="6639"/>
                </a:lnTo>
                <a:lnTo>
                  <a:pt x="438465" y="14707"/>
                </a:lnTo>
                <a:lnTo>
                  <a:pt x="385259" y="25734"/>
                </a:lnTo>
                <a:lnTo>
                  <a:pt x="334399" y="39568"/>
                </a:lnTo>
                <a:lnTo>
                  <a:pt x="286139" y="56053"/>
                </a:lnTo>
                <a:lnTo>
                  <a:pt x="240736" y="75035"/>
                </a:lnTo>
                <a:lnTo>
                  <a:pt x="198445" y="96361"/>
                </a:lnTo>
                <a:lnTo>
                  <a:pt x="159520" y="119876"/>
                </a:lnTo>
                <a:lnTo>
                  <a:pt x="124219" y="145425"/>
                </a:lnTo>
                <a:lnTo>
                  <a:pt x="92795" y="172856"/>
                </a:lnTo>
                <a:lnTo>
                  <a:pt x="65505" y="202012"/>
                </a:lnTo>
                <a:lnTo>
                  <a:pt x="42604" y="232742"/>
                </a:lnTo>
                <a:lnTo>
                  <a:pt x="10991" y="298301"/>
                </a:lnTo>
                <a:lnTo>
                  <a:pt x="0" y="368300"/>
                </a:lnTo>
                <a:lnTo>
                  <a:pt x="2790" y="403777"/>
                </a:lnTo>
                <a:lnTo>
                  <a:pt x="24348" y="471710"/>
                </a:lnTo>
                <a:lnTo>
                  <a:pt x="65505" y="534587"/>
                </a:lnTo>
                <a:lnTo>
                  <a:pt x="92795" y="563743"/>
                </a:lnTo>
                <a:lnTo>
                  <a:pt x="124219" y="591174"/>
                </a:lnTo>
                <a:lnTo>
                  <a:pt x="159520" y="616723"/>
                </a:lnTo>
                <a:lnTo>
                  <a:pt x="198445" y="640238"/>
                </a:lnTo>
                <a:lnTo>
                  <a:pt x="240736" y="661564"/>
                </a:lnTo>
                <a:lnTo>
                  <a:pt x="286139" y="680546"/>
                </a:lnTo>
                <a:lnTo>
                  <a:pt x="334399" y="697031"/>
                </a:lnTo>
                <a:lnTo>
                  <a:pt x="385259" y="710865"/>
                </a:lnTo>
                <a:lnTo>
                  <a:pt x="438465" y="721892"/>
                </a:lnTo>
                <a:lnTo>
                  <a:pt x="493760" y="729960"/>
                </a:lnTo>
                <a:lnTo>
                  <a:pt x="550890" y="734914"/>
                </a:lnTo>
                <a:lnTo>
                  <a:pt x="609600" y="736600"/>
                </a:lnTo>
                <a:lnTo>
                  <a:pt x="668289" y="734914"/>
                </a:lnTo>
                <a:lnTo>
                  <a:pt x="725404" y="729960"/>
                </a:lnTo>
                <a:lnTo>
                  <a:pt x="780689" y="721892"/>
                </a:lnTo>
                <a:lnTo>
                  <a:pt x="833888" y="710865"/>
                </a:lnTo>
                <a:lnTo>
                  <a:pt x="884745" y="697031"/>
                </a:lnTo>
                <a:lnTo>
                  <a:pt x="933004" y="680546"/>
                </a:lnTo>
                <a:lnTo>
                  <a:pt x="978409" y="661564"/>
                </a:lnTo>
                <a:lnTo>
                  <a:pt x="1020704" y="640238"/>
                </a:lnTo>
                <a:lnTo>
                  <a:pt x="1059634" y="616723"/>
                </a:lnTo>
                <a:lnTo>
                  <a:pt x="1094942" y="591174"/>
                </a:lnTo>
                <a:lnTo>
                  <a:pt x="1126373" y="563743"/>
                </a:lnTo>
                <a:lnTo>
                  <a:pt x="1153670" y="534587"/>
                </a:lnTo>
                <a:lnTo>
                  <a:pt x="1176578" y="503857"/>
                </a:lnTo>
                <a:lnTo>
                  <a:pt x="1208203" y="438298"/>
                </a:lnTo>
                <a:lnTo>
                  <a:pt x="1219200" y="368300"/>
                </a:lnTo>
                <a:lnTo>
                  <a:pt x="1216408" y="332822"/>
                </a:lnTo>
                <a:lnTo>
                  <a:pt x="1194841" y="264889"/>
                </a:lnTo>
                <a:lnTo>
                  <a:pt x="1153670" y="202012"/>
                </a:lnTo>
                <a:lnTo>
                  <a:pt x="1126373" y="172856"/>
                </a:lnTo>
                <a:lnTo>
                  <a:pt x="1094942" y="145425"/>
                </a:lnTo>
                <a:lnTo>
                  <a:pt x="1059634" y="119876"/>
                </a:lnTo>
                <a:lnTo>
                  <a:pt x="1020704" y="96361"/>
                </a:lnTo>
                <a:lnTo>
                  <a:pt x="978409" y="75035"/>
                </a:lnTo>
                <a:lnTo>
                  <a:pt x="933004" y="56053"/>
                </a:lnTo>
                <a:lnTo>
                  <a:pt x="884745" y="39568"/>
                </a:lnTo>
                <a:lnTo>
                  <a:pt x="833888" y="25734"/>
                </a:lnTo>
                <a:lnTo>
                  <a:pt x="780689" y="14707"/>
                </a:lnTo>
                <a:lnTo>
                  <a:pt x="725404" y="6639"/>
                </a:lnTo>
                <a:lnTo>
                  <a:pt x="668289" y="1685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72376" y="1892300"/>
            <a:ext cx="1219200" cy="736600"/>
          </a:xfrm>
          <a:custGeom>
            <a:avLst/>
            <a:gdLst/>
            <a:ahLst/>
            <a:cxnLst/>
            <a:rect l="l" t="t" r="r" b="b"/>
            <a:pathLst>
              <a:path w="1219200" h="736600">
                <a:moveTo>
                  <a:pt x="0" y="368300"/>
                </a:moveTo>
                <a:lnTo>
                  <a:pt x="10991" y="298301"/>
                </a:lnTo>
                <a:lnTo>
                  <a:pt x="42604" y="232742"/>
                </a:lnTo>
                <a:lnTo>
                  <a:pt x="65505" y="202012"/>
                </a:lnTo>
                <a:lnTo>
                  <a:pt x="92795" y="172856"/>
                </a:lnTo>
                <a:lnTo>
                  <a:pt x="124219" y="145425"/>
                </a:lnTo>
                <a:lnTo>
                  <a:pt x="159520" y="119876"/>
                </a:lnTo>
                <a:lnTo>
                  <a:pt x="198445" y="96361"/>
                </a:lnTo>
                <a:lnTo>
                  <a:pt x="240736" y="75035"/>
                </a:lnTo>
                <a:lnTo>
                  <a:pt x="286139" y="56053"/>
                </a:lnTo>
                <a:lnTo>
                  <a:pt x="334399" y="39568"/>
                </a:lnTo>
                <a:lnTo>
                  <a:pt x="385259" y="25734"/>
                </a:lnTo>
                <a:lnTo>
                  <a:pt x="438465" y="14707"/>
                </a:lnTo>
                <a:lnTo>
                  <a:pt x="493760" y="6639"/>
                </a:lnTo>
                <a:lnTo>
                  <a:pt x="550890" y="1685"/>
                </a:lnTo>
                <a:lnTo>
                  <a:pt x="609600" y="0"/>
                </a:lnTo>
                <a:lnTo>
                  <a:pt x="668289" y="1685"/>
                </a:lnTo>
                <a:lnTo>
                  <a:pt x="725404" y="6639"/>
                </a:lnTo>
                <a:lnTo>
                  <a:pt x="780689" y="14707"/>
                </a:lnTo>
                <a:lnTo>
                  <a:pt x="833888" y="25734"/>
                </a:lnTo>
                <a:lnTo>
                  <a:pt x="884745" y="39568"/>
                </a:lnTo>
                <a:lnTo>
                  <a:pt x="933004" y="56053"/>
                </a:lnTo>
                <a:lnTo>
                  <a:pt x="978409" y="75035"/>
                </a:lnTo>
                <a:lnTo>
                  <a:pt x="1020704" y="96361"/>
                </a:lnTo>
                <a:lnTo>
                  <a:pt x="1059634" y="119876"/>
                </a:lnTo>
                <a:lnTo>
                  <a:pt x="1094942" y="145425"/>
                </a:lnTo>
                <a:lnTo>
                  <a:pt x="1126373" y="172856"/>
                </a:lnTo>
                <a:lnTo>
                  <a:pt x="1153670" y="202012"/>
                </a:lnTo>
                <a:lnTo>
                  <a:pt x="1176578" y="232742"/>
                </a:lnTo>
                <a:lnTo>
                  <a:pt x="1208203" y="298301"/>
                </a:lnTo>
                <a:lnTo>
                  <a:pt x="1219200" y="368300"/>
                </a:lnTo>
                <a:lnTo>
                  <a:pt x="1216408" y="403777"/>
                </a:lnTo>
                <a:lnTo>
                  <a:pt x="1208203" y="438298"/>
                </a:lnTo>
                <a:lnTo>
                  <a:pt x="1176578" y="503857"/>
                </a:lnTo>
                <a:lnTo>
                  <a:pt x="1153670" y="534587"/>
                </a:lnTo>
                <a:lnTo>
                  <a:pt x="1126373" y="563743"/>
                </a:lnTo>
                <a:lnTo>
                  <a:pt x="1094942" y="591174"/>
                </a:lnTo>
                <a:lnTo>
                  <a:pt x="1059634" y="616723"/>
                </a:lnTo>
                <a:lnTo>
                  <a:pt x="1020704" y="640238"/>
                </a:lnTo>
                <a:lnTo>
                  <a:pt x="978409" y="661564"/>
                </a:lnTo>
                <a:lnTo>
                  <a:pt x="933004" y="680546"/>
                </a:lnTo>
                <a:lnTo>
                  <a:pt x="884745" y="697031"/>
                </a:lnTo>
                <a:lnTo>
                  <a:pt x="833888" y="710865"/>
                </a:lnTo>
                <a:lnTo>
                  <a:pt x="780689" y="721892"/>
                </a:lnTo>
                <a:lnTo>
                  <a:pt x="725404" y="729960"/>
                </a:lnTo>
                <a:lnTo>
                  <a:pt x="668289" y="734914"/>
                </a:lnTo>
                <a:lnTo>
                  <a:pt x="609600" y="736600"/>
                </a:lnTo>
                <a:lnTo>
                  <a:pt x="550890" y="734914"/>
                </a:lnTo>
                <a:lnTo>
                  <a:pt x="493760" y="729960"/>
                </a:lnTo>
                <a:lnTo>
                  <a:pt x="438465" y="721892"/>
                </a:lnTo>
                <a:lnTo>
                  <a:pt x="385259" y="710865"/>
                </a:lnTo>
                <a:lnTo>
                  <a:pt x="334399" y="697031"/>
                </a:lnTo>
                <a:lnTo>
                  <a:pt x="286139" y="680546"/>
                </a:lnTo>
                <a:lnTo>
                  <a:pt x="240736" y="661564"/>
                </a:lnTo>
                <a:lnTo>
                  <a:pt x="198445" y="640238"/>
                </a:lnTo>
                <a:lnTo>
                  <a:pt x="159520" y="616723"/>
                </a:lnTo>
                <a:lnTo>
                  <a:pt x="124219" y="591174"/>
                </a:lnTo>
                <a:lnTo>
                  <a:pt x="92795" y="563743"/>
                </a:lnTo>
                <a:lnTo>
                  <a:pt x="65505" y="534587"/>
                </a:lnTo>
                <a:lnTo>
                  <a:pt x="42604" y="503857"/>
                </a:lnTo>
                <a:lnTo>
                  <a:pt x="10991" y="438298"/>
                </a:lnTo>
                <a:lnTo>
                  <a:pt x="0" y="368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507985" y="2066036"/>
            <a:ext cx="36830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-225" dirty="0">
                <a:latin typeface="Verdana"/>
                <a:cs typeface="Verdana"/>
              </a:rPr>
              <a:t>TG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42048" y="2448560"/>
            <a:ext cx="316230" cy="243840"/>
          </a:xfrm>
          <a:custGeom>
            <a:avLst/>
            <a:gdLst/>
            <a:ahLst/>
            <a:cxnLst/>
            <a:rect l="l" t="t" r="r" b="b"/>
            <a:pathLst>
              <a:path w="316229" h="243839">
                <a:moveTo>
                  <a:pt x="57150" y="129539"/>
                </a:moveTo>
                <a:lnTo>
                  <a:pt x="0" y="243839"/>
                </a:lnTo>
                <a:lnTo>
                  <a:pt x="125729" y="220979"/>
                </a:lnTo>
                <a:lnTo>
                  <a:pt x="111442" y="201929"/>
                </a:lnTo>
                <a:lnTo>
                  <a:pt x="87629" y="201929"/>
                </a:lnTo>
                <a:lnTo>
                  <a:pt x="64770" y="171450"/>
                </a:lnTo>
                <a:lnTo>
                  <a:pt x="80009" y="160020"/>
                </a:lnTo>
                <a:lnTo>
                  <a:pt x="57150" y="129539"/>
                </a:lnTo>
                <a:close/>
              </a:path>
              <a:path w="316229" h="243839">
                <a:moveTo>
                  <a:pt x="80009" y="160020"/>
                </a:moveTo>
                <a:lnTo>
                  <a:pt x="64770" y="171450"/>
                </a:lnTo>
                <a:lnTo>
                  <a:pt x="87629" y="201929"/>
                </a:lnTo>
                <a:lnTo>
                  <a:pt x="102870" y="190500"/>
                </a:lnTo>
                <a:lnTo>
                  <a:pt x="80009" y="160020"/>
                </a:lnTo>
                <a:close/>
              </a:path>
              <a:path w="316229" h="243839">
                <a:moveTo>
                  <a:pt x="102870" y="190500"/>
                </a:moveTo>
                <a:lnTo>
                  <a:pt x="87629" y="201929"/>
                </a:lnTo>
                <a:lnTo>
                  <a:pt x="111442" y="201929"/>
                </a:lnTo>
                <a:lnTo>
                  <a:pt x="102870" y="190500"/>
                </a:lnTo>
                <a:close/>
              </a:path>
              <a:path w="316229" h="243839">
                <a:moveTo>
                  <a:pt x="293370" y="0"/>
                </a:moveTo>
                <a:lnTo>
                  <a:pt x="80009" y="160020"/>
                </a:lnTo>
                <a:lnTo>
                  <a:pt x="102870" y="190500"/>
                </a:lnTo>
                <a:lnTo>
                  <a:pt x="316229" y="30479"/>
                </a:lnTo>
                <a:lnTo>
                  <a:pt x="293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225032" y="2695193"/>
            <a:ext cx="865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95" dirty="0">
                <a:solidFill>
                  <a:srgbClr val="FFFFFF"/>
                </a:solidFill>
                <a:latin typeface="Verdana"/>
                <a:cs typeface="Verdana"/>
              </a:rPr>
              <a:t>Glycerol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446648" y="2981070"/>
            <a:ext cx="848994" cy="549910"/>
          </a:xfrm>
          <a:custGeom>
            <a:avLst/>
            <a:gdLst/>
            <a:ahLst/>
            <a:cxnLst/>
            <a:rect l="l" t="t" r="r" b="b"/>
            <a:pathLst>
              <a:path w="848995" h="549910">
                <a:moveTo>
                  <a:pt x="65786" y="439927"/>
                </a:moveTo>
                <a:lnTo>
                  <a:pt x="0" y="549528"/>
                </a:lnTo>
                <a:lnTo>
                  <a:pt x="127126" y="536320"/>
                </a:lnTo>
                <a:lnTo>
                  <a:pt x="113226" y="514476"/>
                </a:lnTo>
                <a:lnTo>
                  <a:pt x="90677" y="514476"/>
                </a:lnTo>
                <a:lnTo>
                  <a:pt x="70230" y="482345"/>
                </a:lnTo>
                <a:lnTo>
                  <a:pt x="86279" y="472131"/>
                </a:lnTo>
                <a:lnTo>
                  <a:pt x="65786" y="439927"/>
                </a:lnTo>
                <a:close/>
              </a:path>
              <a:path w="848995" h="549910">
                <a:moveTo>
                  <a:pt x="86279" y="472131"/>
                </a:moveTo>
                <a:lnTo>
                  <a:pt x="70230" y="482345"/>
                </a:lnTo>
                <a:lnTo>
                  <a:pt x="90677" y="514476"/>
                </a:lnTo>
                <a:lnTo>
                  <a:pt x="106727" y="504264"/>
                </a:lnTo>
                <a:lnTo>
                  <a:pt x="86279" y="472131"/>
                </a:lnTo>
                <a:close/>
              </a:path>
              <a:path w="848995" h="549910">
                <a:moveTo>
                  <a:pt x="106727" y="504264"/>
                </a:moveTo>
                <a:lnTo>
                  <a:pt x="90677" y="514476"/>
                </a:lnTo>
                <a:lnTo>
                  <a:pt x="113226" y="514476"/>
                </a:lnTo>
                <a:lnTo>
                  <a:pt x="106727" y="504264"/>
                </a:lnTo>
                <a:close/>
              </a:path>
              <a:path w="848995" h="549910">
                <a:moveTo>
                  <a:pt x="828039" y="0"/>
                </a:moveTo>
                <a:lnTo>
                  <a:pt x="86279" y="472131"/>
                </a:lnTo>
                <a:lnTo>
                  <a:pt x="106727" y="504264"/>
                </a:lnTo>
                <a:lnTo>
                  <a:pt x="848487" y="32257"/>
                </a:lnTo>
                <a:lnTo>
                  <a:pt x="828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450204" y="3012693"/>
            <a:ext cx="322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5" dirty="0">
                <a:solidFill>
                  <a:srgbClr val="FFFFFF"/>
                </a:solidFill>
                <a:latin typeface="Verdana"/>
                <a:cs typeface="Verdana"/>
              </a:rPr>
              <a:t>GK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47963" y="3341242"/>
            <a:ext cx="113664" cy="337820"/>
          </a:xfrm>
          <a:custGeom>
            <a:avLst/>
            <a:gdLst/>
            <a:ahLst/>
            <a:cxnLst/>
            <a:rect l="l" t="t" r="r" b="b"/>
            <a:pathLst>
              <a:path w="113664" h="337820">
                <a:moveTo>
                  <a:pt x="85146" y="0"/>
                </a:moveTo>
                <a:lnTo>
                  <a:pt x="39172" y="59055"/>
                </a:lnTo>
                <a:lnTo>
                  <a:pt x="14079" y="101875"/>
                </a:lnTo>
                <a:lnTo>
                  <a:pt x="1007" y="149151"/>
                </a:lnTo>
                <a:lnTo>
                  <a:pt x="0" y="198665"/>
                </a:lnTo>
                <a:lnTo>
                  <a:pt x="11098" y="248197"/>
                </a:lnTo>
                <a:lnTo>
                  <a:pt x="34346" y="295529"/>
                </a:lnTo>
                <a:lnTo>
                  <a:pt x="1580" y="337566"/>
                </a:lnTo>
                <a:lnTo>
                  <a:pt x="110419" y="323977"/>
                </a:lnTo>
                <a:lnTo>
                  <a:pt x="112221" y="236474"/>
                </a:lnTo>
                <a:lnTo>
                  <a:pt x="80320" y="236474"/>
                </a:lnTo>
                <a:lnTo>
                  <a:pt x="57072" y="189154"/>
                </a:lnTo>
                <a:lnTo>
                  <a:pt x="45973" y="139647"/>
                </a:lnTo>
                <a:lnTo>
                  <a:pt x="46981" y="90151"/>
                </a:lnTo>
                <a:lnTo>
                  <a:pt x="60053" y="42869"/>
                </a:lnTo>
                <a:lnTo>
                  <a:pt x="85146" y="0"/>
                </a:lnTo>
                <a:close/>
              </a:path>
              <a:path w="113664" h="337820">
                <a:moveTo>
                  <a:pt x="113086" y="194437"/>
                </a:moveTo>
                <a:lnTo>
                  <a:pt x="80320" y="236474"/>
                </a:lnTo>
                <a:lnTo>
                  <a:pt x="112221" y="236474"/>
                </a:lnTo>
                <a:lnTo>
                  <a:pt x="113086" y="194437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13044" y="3267286"/>
            <a:ext cx="317500" cy="107950"/>
          </a:xfrm>
          <a:custGeom>
            <a:avLst/>
            <a:gdLst/>
            <a:ahLst/>
            <a:cxnLst/>
            <a:rect l="l" t="t" r="r" b="b"/>
            <a:pathLst>
              <a:path w="317500" h="107950">
                <a:moveTo>
                  <a:pt x="309673" y="58701"/>
                </a:moveTo>
                <a:lnTo>
                  <a:pt x="132318" y="58701"/>
                </a:lnTo>
                <a:lnTo>
                  <a:pt x="180546" y="64413"/>
                </a:lnTo>
                <a:lnTo>
                  <a:pt x="227562" y="80807"/>
                </a:lnTo>
                <a:lnTo>
                  <a:pt x="271398" y="107865"/>
                </a:lnTo>
                <a:lnTo>
                  <a:pt x="309673" y="58701"/>
                </a:lnTo>
                <a:close/>
              </a:path>
              <a:path w="317500" h="107950">
                <a:moveTo>
                  <a:pt x="189298" y="0"/>
                </a:moveTo>
                <a:lnTo>
                  <a:pt x="142801" y="2390"/>
                </a:lnTo>
                <a:lnTo>
                  <a:pt x="98921" y="14643"/>
                </a:lnTo>
                <a:lnTo>
                  <a:pt x="59359" y="36286"/>
                </a:lnTo>
                <a:lnTo>
                  <a:pt x="25818" y="66841"/>
                </a:lnTo>
                <a:lnTo>
                  <a:pt x="0" y="105833"/>
                </a:lnTo>
                <a:lnTo>
                  <a:pt x="40079" y="79393"/>
                </a:lnTo>
                <a:lnTo>
                  <a:pt x="84840" y="63688"/>
                </a:lnTo>
                <a:lnTo>
                  <a:pt x="132318" y="58701"/>
                </a:lnTo>
                <a:lnTo>
                  <a:pt x="309673" y="58701"/>
                </a:lnTo>
                <a:lnTo>
                  <a:pt x="317372" y="48810"/>
                </a:lnTo>
                <a:lnTo>
                  <a:pt x="283336" y="26712"/>
                </a:lnTo>
                <a:lnTo>
                  <a:pt x="236710" y="7949"/>
                </a:lnTo>
                <a:lnTo>
                  <a:pt x="189298" y="0"/>
                </a:lnTo>
                <a:close/>
              </a:path>
            </a:pathLst>
          </a:custGeom>
          <a:solidFill>
            <a:srgbClr val="CD0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47963" y="3266957"/>
            <a:ext cx="382905" cy="412115"/>
          </a:xfrm>
          <a:custGeom>
            <a:avLst/>
            <a:gdLst/>
            <a:ahLst/>
            <a:cxnLst/>
            <a:rect l="l" t="t" r="r" b="b"/>
            <a:pathLst>
              <a:path w="382904" h="412114">
                <a:moveTo>
                  <a:pt x="85146" y="74285"/>
                </a:moveTo>
                <a:lnTo>
                  <a:pt x="60053" y="117154"/>
                </a:lnTo>
                <a:lnTo>
                  <a:pt x="46981" y="164436"/>
                </a:lnTo>
                <a:lnTo>
                  <a:pt x="45973" y="213932"/>
                </a:lnTo>
                <a:lnTo>
                  <a:pt x="57072" y="263439"/>
                </a:lnTo>
                <a:lnTo>
                  <a:pt x="80320" y="310759"/>
                </a:lnTo>
                <a:lnTo>
                  <a:pt x="113086" y="268722"/>
                </a:lnTo>
                <a:lnTo>
                  <a:pt x="110419" y="398262"/>
                </a:lnTo>
                <a:lnTo>
                  <a:pt x="1580" y="411851"/>
                </a:lnTo>
                <a:lnTo>
                  <a:pt x="34346" y="369814"/>
                </a:lnTo>
                <a:lnTo>
                  <a:pt x="11098" y="322482"/>
                </a:lnTo>
                <a:lnTo>
                  <a:pt x="0" y="272950"/>
                </a:lnTo>
                <a:lnTo>
                  <a:pt x="1007" y="223436"/>
                </a:lnTo>
                <a:lnTo>
                  <a:pt x="14079" y="176160"/>
                </a:lnTo>
                <a:lnTo>
                  <a:pt x="39172" y="133340"/>
                </a:lnTo>
                <a:lnTo>
                  <a:pt x="85146" y="74285"/>
                </a:lnTo>
                <a:lnTo>
                  <a:pt x="118237" y="41194"/>
                </a:lnTo>
                <a:lnTo>
                  <a:pt x="157428" y="17681"/>
                </a:lnTo>
                <a:lnTo>
                  <a:pt x="200936" y="3898"/>
                </a:lnTo>
                <a:lnTo>
                  <a:pt x="246976" y="0"/>
                </a:lnTo>
                <a:lnTo>
                  <a:pt x="293765" y="6138"/>
                </a:lnTo>
                <a:lnTo>
                  <a:pt x="339519" y="22466"/>
                </a:lnTo>
                <a:lnTo>
                  <a:pt x="382453" y="49139"/>
                </a:lnTo>
                <a:lnTo>
                  <a:pt x="336479" y="108194"/>
                </a:lnTo>
                <a:lnTo>
                  <a:pt x="292643" y="81135"/>
                </a:lnTo>
                <a:lnTo>
                  <a:pt x="245627" y="64741"/>
                </a:lnTo>
                <a:lnTo>
                  <a:pt x="197399" y="59029"/>
                </a:lnTo>
                <a:lnTo>
                  <a:pt x="149921" y="64016"/>
                </a:lnTo>
                <a:lnTo>
                  <a:pt x="105160" y="79721"/>
                </a:lnTo>
                <a:lnTo>
                  <a:pt x="65080" y="106162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894959" y="3307460"/>
            <a:ext cx="644525" cy="584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130"/>
              </a:spcBef>
            </a:pPr>
            <a:r>
              <a:rPr sz="1300" spc="11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300" spc="-229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3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300" spc="35" dirty="0">
                <a:solidFill>
                  <a:srgbClr val="FFFFFF"/>
                </a:solidFill>
                <a:latin typeface="Verdana"/>
                <a:cs typeface="Verdana"/>
              </a:rPr>
              <a:t>ADP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281669" y="2447417"/>
            <a:ext cx="391160" cy="245110"/>
          </a:xfrm>
          <a:custGeom>
            <a:avLst/>
            <a:gdLst/>
            <a:ahLst/>
            <a:cxnLst/>
            <a:rect l="l" t="t" r="r" b="b"/>
            <a:pathLst>
              <a:path w="391159" h="245110">
                <a:moveTo>
                  <a:pt x="282990" y="202536"/>
                </a:moveTo>
                <a:lnTo>
                  <a:pt x="263398" y="235204"/>
                </a:lnTo>
                <a:lnTo>
                  <a:pt x="390778" y="244983"/>
                </a:lnTo>
                <a:lnTo>
                  <a:pt x="370019" y="212344"/>
                </a:lnTo>
                <a:lnTo>
                  <a:pt x="299338" y="212344"/>
                </a:lnTo>
                <a:lnTo>
                  <a:pt x="282990" y="202536"/>
                </a:lnTo>
                <a:close/>
              </a:path>
              <a:path w="391159" h="245110">
                <a:moveTo>
                  <a:pt x="302650" y="169755"/>
                </a:moveTo>
                <a:lnTo>
                  <a:pt x="282990" y="202536"/>
                </a:lnTo>
                <a:lnTo>
                  <a:pt x="299338" y="212344"/>
                </a:lnTo>
                <a:lnTo>
                  <a:pt x="319024" y="179578"/>
                </a:lnTo>
                <a:lnTo>
                  <a:pt x="302650" y="169755"/>
                </a:lnTo>
                <a:close/>
              </a:path>
              <a:path w="391159" h="245110">
                <a:moveTo>
                  <a:pt x="322199" y="137160"/>
                </a:moveTo>
                <a:lnTo>
                  <a:pt x="302650" y="169755"/>
                </a:lnTo>
                <a:lnTo>
                  <a:pt x="319024" y="179578"/>
                </a:lnTo>
                <a:lnTo>
                  <a:pt x="299338" y="212344"/>
                </a:lnTo>
                <a:lnTo>
                  <a:pt x="370019" y="212344"/>
                </a:lnTo>
                <a:lnTo>
                  <a:pt x="322199" y="137160"/>
                </a:lnTo>
                <a:close/>
              </a:path>
              <a:path w="391159" h="245110">
                <a:moveTo>
                  <a:pt x="19684" y="0"/>
                </a:moveTo>
                <a:lnTo>
                  <a:pt x="0" y="32766"/>
                </a:lnTo>
                <a:lnTo>
                  <a:pt x="282990" y="202536"/>
                </a:lnTo>
                <a:lnTo>
                  <a:pt x="302650" y="169755"/>
                </a:lnTo>
                <a:lnTo>
                  <a:pt x="19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651240" y="2745993"/>
            <a:ext cx="370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4" dirty="0">
                <a:solidFill>
                  <a:srgbClr val="FFFFFF"/>
                </a:solidFill>
                <a:latin typeface="Verdana"/>
                <a:cs typeface="Verdana"/>
              </a:rPr>
              <a:t>FFA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9912" y="1587500"/>
            <a:ext cx="1296035" cy="1295400"/>
          </a:xfrm>
          <a:custGeom>
            <a:avLst/>
            <a:gdLst/>
            <a:ahLst/>
            <a:cxnLst/>
            <a:rect l="l" t="t" r="r" b="b"/>
            <a:pathLst>
              <a:path w="1296035" h="1295400">
                <a:moveTo>
                  <a:pt x="647700" y="0"/>
                </a:moveTo>
                <a:lnTo>
                  <a:pt x="599362" y="1776"/>
                </a:lnTo>
                <a:lnTo>
                  <a:pt x="551989" y="7021"/>
                </a:lnTo>
                <a:lnTo>
                  <a:pt x="505706" y="15611"/>
                </a:lnTo>
                <a:lnTo>
                  <a:pt x="460638" y="27419"/>
                </a:lnTo>
                <a:lnTo>
                  <a:pt x="416910" y="42321"/>
                </a:lnTo>
                <a:lnTo>
                  <a:pt x="374648" y="60191"/>
                </a:lnTo>
                <a:lnTo>
                  <a:pt x="333978" y="80905"/>
                </a:lnTo>
                <a:lnTo>
                  <a:pt x="295023" y="104337"/>
                </a:lnTo>
                <a:lnTo>
                  <a:pt x="257910" y="130362"/>
                </a:lnTo>
                <a:lnTo>
                  <a:pt x="222763" y="158854"/>
                </a:lnTo>
                <a:lnTo>
                  <a:pt x="189709" y="189690"/>
                </a:lnTo>
                <a:lnTo>
                  <a:pt x="158872" y="222743"/>
                </a:lnTo>
                <a:lnTo>
                  <a:pt x="130377" y="257888"/>
                </a:lnTo>
                <a:lnTo>
                  <a:pt x="104350" y="295001"/>
                </a:lnTo>
                <a:lnTo>
                  <a:pt x="80915" y="333955"/>
                </a:lnTo>
                <a:lnTo>
                  <a:pt x="60199" y="374626"/>
                </a:lnTo>
                <a:lnTo>
                  <a:pt x="42327" y="416889"/>
                </a:lnTo>
                <a:lnTo>
                  <a:pt x="27423" y="460619"/>
                </a:lnTo>
                <a:lnTo>
                  <a:pt x="15613" y="505690"/>
                </a:lnTo>
                <a:lnTo>
                  <a:pt x="7022" y="551977"/>
                </a:lnTo>
                <a:lnTo>
                  <a:pt x="1776" y="599355"/>
                </a:lnTo>
                <a:lnTo>
                  <a:pt x="0" y="647700"/>
                </a:lnTo>
                <a:lnTo>
                  <a:pt x="1776" y="696044"/>
                </a:lnTo>
                <a:lnTo>
                  <a:pt x="7022" y="743422"/>
                </a:lnTo>
                <a:lnTo>
                  <a:pt x="15613" y="789709"/>
                </a:lnTo>
                <a:lnTo>
                  <a:pt x="27423" y="834780"/>
                </a:lnTo>
                <a:lnTo>
                  <a:pt x="42327" y="878510"/>
                </a:lnTo>
                <a:lnTo>
                  <a:pt x="60199" y="920773"/>
                </a:lnTo>
                <a:lnTo>
                  <a:pt x="80915" y="961444"/>
                </a:lnTo>
                <a:lnTo>
                  <a:pt x="104350" y="1000398"/>
                </a:lnTo>
                <a:lnTo>
                  <a:pt x="130377" y="1037511"/>
                </a:lnTo>
                <a:lnTo>
                  <a:pt x="158872" y="1072656"/>
                </a:lnTo>
                <a:lnTo>
                  <a:pt x="189709" y="1105709"/>
                </a:lnTo>
                <a:lnTo>
                  <a:pt x="222763" y="1136545"/>
                </a:lnTo>
                <a:lnTo>
                  <a:pt x="257910" y="1165037"/>
                </a:lnTo>
                <a:lnTo>
                  <a:pt x="295023" y="1191062"/>
                </a:lnTo>
                <a:lnTo>
                  <a:pt x="333978" y="1214494"/>
                </a:lnTo>
                <a:lnTo>
                  <a:pt x="374648" y="1235208"/>
                </a:lnTo>
                <a:lnTo>
                  <a:pt x="416910" y="1253078"/>
                </a:lnTo>
                <a:lnTo>
                  <a:pt x="460638" y="1267980"/>
                </a:lnTo>
                <a:lnTo>
                  <a:pt x="505706" y="1279788"/>
                </a:lnTo>
                <a:lnTo>
                  <a:pt x="551989" y="1288378"/>
                </a:lnTo>
                <a:lnTo>
                  <a:pt x="599362" y="1293623"/>
                </a:lnTo>
                <a:lnTo>
                  <a:pt x="647700" y="1295400"/>
                </a:lnTo>
                <a:lnTo>
                  <a:pt x="696036" y="1293623"/>
                </a:lnTo>
                <a:lnTo>
                  <a:pt x="743409" y="1288378"/>
                </a:lnTo>
                <a:lnTo>
                  <a:pt x="789693" y="1279788"/>
                </a:lnTo>
                <a:lnTo>
                  <a:pt x="834762" y="1267980"/>
                </a:lnTo>
                <a:lnTo>
                  <a:pt x="878492" y="1253078"/>
                </a:lnTo>
                <a:lnTo>
                  <a:pt x="920757" y="1235208"/>
                </a:lnTo>
                <a:lnTo>
                  <a:pt x="961431" y="1214494"/>
                </a:lnTo>
                <a:lnTo>
                  <a:pt x="1000389" y="1191062"/>
                </a:lnTo>
                <a:lnTo>
                  <a:pt x="1037507" y="1165037"/>
                </a:lnTo>
                <a:lnTo>
                  <a:pt x="1072658" y="1136545"/>
                </a:lnTo>
                <a:lnTo>
                  <a:pt x="1105717" y="1105709"/>
                </a:lnTo>
                <a:lnTo>
                  <a:pt x="1136559" y="1072656"/>
                </a:lnTo>
                <a:lnTo>
                  <a:pt x="1165059" y="1037511"/>
                </a:lnTo>
                <a:lnTo>
                  <a:pt x="1191091" y="1000398"/>
                </a:lnTo>
                <a:lnTo>
                  <a:pt x="1214529" y="961444"/>
                </a:lnTo>
                <a:lnTo>
                  <a:pt x="1235249" y="920773"/>
                </a:lnTo>
                <a:lnTo>
                  <a:pt x="1253126" y="878510"/>
                </a:lnTo>
                <a:lnTo>
                  <a:pt x="1268033" y="834780"/>
                </a:lnTo>
                <a:lnTo>
                  <a:pt x="1279846" y="789709"/>
                </a:lnTo>
                <a:lnTo>
                  <a:pt x="1288438" y="743422"/>
                </a:lnTo>
                <a:lnTo>
                  <a:pt x="1293686" y="696044"/>
                </a:lnTo>
                <a:lnTo>
                  <a:pt x="1295463" y="647700"/>
                </a:lnTo>
                <a:lnTo>
                  <a:pt x="1293686" y="599355"/>
                </a:lnTo>
                <a:lnTo>
                  <a:pt x="1288438" y="551977"/>
                </a:lnTo>
                <a:lnTo>
                  <a:pt x="1279846" y="505690"/>
                </a:lnTo>
                <a:lnTo>
                  <a:pt x="1268033" y="460619"/>
                </a:lnTo>
                <a:lnTo>
                  <a:pt x="1253126" y="416889"/>
                </a:lnTo>
                <a:lnTo>
                  <a:pt x="1235249" y="374626"/>
                </a:lnTo>
                <a:lnTo>
                  <a:pt x="1214529" y="333955"/>
                </a:lnTo>
                <a:lnTo>
                  <a:pt x="1191091" y="295001"/>
                </a:lnTo>
                <a:lnTo>
                  <a:pt x="1165059" y="257888"/>
                </a:lnTo>
                <a:lnTo>
                  <a:pt x="1136559" y="222743"/>
                </a:lnTo>
                <a:lnTo>
                  <a:pt x="1105717" y="189690"/>
                </a:lnTo>
                <a:lnTo>
                  <a:pt x="1072658" y="158854"/>
                </a:lnTo>
                <a:lnTo>
                  <a:pt x="1037507" y="130362"/>
                </a:lnTo>
                <a:lnTo>
                  <a:pt x="1000389" y="104337"/>
                </a:lnTo>
                <a:lnTo>
                  <a:pt x="961431" y="80905"/>
                </a:lnTo>
                <a:lnTo>
                  <a:pt x="920757" y="60191"/>
                </a:lnTo>
                <a:lnTo>
                  <a:pt x="878492" y="42321"/>
                </a:lnTo>
                <a:lnTo>
                  <a:pt x="834762" y="27419"/>
                </a:lnTo>
                <a:lnTo>
                  <a:pt x="789693" y="15611"/>
                </a:lnTo>
                <a:lnTo>
                  <a:pt x="743409" y="7021"/>
                </a:lnTo>
                <a:lnTo>
                  <a:pt x="696036" y="1776"/>
                </a:lnTo>
                <a:lnTo>
                  <a:pt x="6477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9912" y="1587500"/>
            <a:ext cx="1296035" cy="1295400"/>
          </a:xfrm>
          <a:custGeom>
            <a:avLst/>
            <a:gdLst/>
            <a:ahLst/>
            <a:cxnLst/>
            <a:rect l="l" t="t" r="r" b="b"/>
            <a:pathLst>
              <a:path w="1296035" h="1295400">
                <a:moveTo>
                  <a:pt x="0" y="647700"/>
                </a:moveTo>
                <a:lnTo>
                  <a:pt x="1776" y="599355"/>
                </a:lnTo>
                <a:lnTo>
                  <a:pt x="7022" y="551977"/>
                </a:lnTo>
                <a:lnTo>
                  <a:pt x="15613" y="505690"/>
                </a:lnTo>
                <a:lnTo>
                  <a:pt x="27423" y="460619"/>
                </a:lnTo>
                <a:lnTo>
                  <a:pt x="42327" y="416889"/>
                </a:lnTo>
                <a:lnTo>
                  <a:pt x="60199" y="374626"/>
                </a:lnTo>
                <a:lnTo>
                  <a:pt x="80915" y="333955"/>
                </a:lnTo>
                <a:lnTo>
                  <a:pt x="104350" y="295001"/>
                </a:lnTo>
                <a:lnTo>
                  <a:pt x="130377" y="257888"/>
                </a:lnTo>
                <a:lnTo>
                  <a:pt x="158872" y="222743"/>
                </a:lnTo>
                <a:lnTo>
                  <a:pt x="189709" y="189690"/>
                </a:lnTo>
                <a:lnTo>
                  <a:pt x="222763" y="158854"/>
                </a:lnTo>
                <a:lnTo>
                  <a:pt x="257910" y="130362"/>
                </a:lnTo>
                <a:lnTo>
                  <a:pt x="295023" y="104337"/>
                </a:lnTo>
                <a:lnTo>
                  <a:pt x="333978" y="80905"/>
                </a:lnTo>
                <a:lnTo>
                  <a:pt x="374648" y="60191"/>
                </a:lnTo>
                <a:lnTo>
                  <a:pt x="416910" y="42321"/>
                </a:lnTo>
                <a:lnTo>
                  <a:pt x="460638" y="27419"/>
                </a:lnTo>
                <a:lnTo>
                  <a:pt x="505706" y="15611"/>
                </a:lnTo>
                <a:lnTo>
                  <a:pt x="551989" y="7021"/>
                </a:lnTo>
                <a:lnTo>
                  <a:pt x="599362" y="1776"/>
                </a:lnTo>
                <a:lnTo>
                  <a:pt x="647700" y="0"/>
                </a:lnTo>
                <a:lnTo>
                  <a:pt x="696036" y="1776"/>
                </a:lnTo>
                <a:lnTo>
                  <a:pt x="743409" y="7021"/>
                </a:lnTo>
                <a:lnTo>
                  <a:pt x="789693" y="15611"/>
                </a:lnTo>
                <a:lnTo>
                  <a:pt x="834762" y="27419"/>
                </a:lnTo>
                <a:lnTo>
                  <a:pt x="878492" y="42321"/>
                </a:lnTo>
                <a:lnTo>
                  <a:pt x="920757" y="60191"/>
                </a:lnTo>
                <a:lnTo>
                  <a:pt x="961431" y="80905"/>
                </a:lnTo>
                <a:lnTo>
                  <a:pt x="1000389" y="104337"/>
                </a:lnTo>
                <a:lnTo>
                  <a:pt x="1037507" y="130362"/>
                </a:lnTo>
                <a:lnTo>
                  <a:pt x="1072658" y="158854"/>
                </a:lnTo>
                <a:lnTo>
                  <a:pt x="1105717" y="189690"/>
                </a:lnTo>
                <a:lnTo>
                  <a:pt x="1136559" y="222743"/>
                </a:lnTo>
                <a:lnTo>
                  <a:pt x="1165059" y="257888"/>
                </a:lnTo>
                <a:lnTo>
                  <a:pt x="1191091" y="295001"/>
                </a:lnTo>
                <a:lnTo>
                  <a:pt x="1214529" y="333955"/>
                </a:lnTo>
                <a:lnTo>
                  <a:pt x="1235249" y="374626"/>
                </a:lnTo>
                <a:lnTo>
                  <a:pt x="1253126" y="416889"/>
                </a:lnTo>
                <a:lnTo>
                  <a:pt x="1268033" y="460619"/>
                </a:lnTo>
                <a:lnTo>
                  <a:pt x="1279846" y="505690"/>
                </a:lnTo>
                <a:lnTo>
                  <a:pt x="1288438" y="551977"/>
                </a:lnTo>
                <a:lnTo>
                  <a:pt x="1293686" y="599355"/>
                </a:lnTo>
                <a:lnTo>
                  <a:pt x="1295463" y="647700"/>
                </a:lnTo>
                <a:lnTo>
                  <a:pt x="1293686" y="696044"/>
                </a:lnTo>
                <a:lnTo>
                  <a:pt x="1288438" y="743422"/>
                </a:lnTo>
                <a:lnTo>
                  <a:pt x="1279846" y="789709"/>
                </a:lnTo>
                <a:lnTo>
                  <a:pt x="1268033" y="834780"/>
                </a:lnTo>
                <a:lnTo>
                  <a:pt x="1253126" y="878510"/>
                </a:lnTo>
                <a:lnTo>
                  <a:pt x="1235249" y="920773"/>
                </a:lnTo>
                <a:lnTo>
                  <a:pt x="1214529" y="961444"/>
                </a:lnTo>
                <a:lnTo>
                  <a:pt x="1191091" y="1000398"/>
                </a:lnTo>
                <a:lnTo>
                  <a:pt x="1165059" y="1037511"/>
                </a:lnTo>
                <a:lnTo>
                  <a:pt x="1136559" y="1072656"/>
                </a:lnTo>
                <a:lnTo>
                  <a:pt x="1105717" y="1105709"/>
                </a:lnTo>
                <a:lnTo>
                  <a:pt x="1072658" y="1136545"/>
                </a:lnTo>
                <a:lnTo>
                  <a:pt x="1037507" y="1165037"/>
                </a:lnTo>
                <a:lnTo>
                  <a:pt x="1000389" y="1191062"/>
                </a:lnTo>
                <a:lnTo>
                  <a:pt x="961431" y="1214494"/>
                </a:lnTo>
                <a:lnTo>
                  <a:pt x="920757" y="1235208"/>
                </a:lnTo>
                <a:lnTo>
                  <a:pt x="878492" y="1253078"/>
                </a:lnTo>
                <a:lnTo>
                  <a:pt x="834762" y="1267980"/>
                </a:lnTo>
                <a:lnTo>
                  <a:pt x="789693" y="1279788"/>
                </a:lnTo>
                <a:lnTo>
                  <a:pt x="743409" y="1288378"/>
                </a:lnTo>
                <a:lnTo>
                  <a:pt x="696036" y="1293623"/>
                </a:lnTo>
                <a:lnTo>
                  <a:pt x="647700" y="1295400"/>
                </a:lnTo>
                <a:lnTo>
                  <a:pt x="599362" y="1293623"/>
                </a:lnTo>
                <a:lnTo>
                  <a:pt x="551989" y="1288378"/>
                </a:lnTo>
                <a:lnTo>
                  <a:pt x="505706" y="1279788"/>
                </a:lnTo>
                <a:lnTo>
                  <a:pt x="460638" y="1267980"/>
                </a:lnTo>
                <a:lnTo>
                  <a:pt x="416910" y="1253078"/>
                </a:lnTo>
                <a:lnTo>
                  <a:pt x="374648" y="1235208"/>
                </a:lnTo>
                <a:lnTo>
                  <a:pt x="333978" y="1214494"/>
                </a:lnTo>
                <a:lnTo>
                  <a:pt x="295023" y="1191062"/>
                </a:lnTo>
                <a:lnTo>
                  <a:pt x="257910" y="1165037"/>
                </a:lnTo>
                <a:lnTo>
                  <a:pt x="222763" y="1136545"/>
                </a:lnTo>
                <a:lnTo>
                  <a:pt x="189709" y="1105709"/>
                </a:lnTo>
                <a:lnTo>
                  <a:pt x="158872" y="1072656"/>
                </a:lnTo>
                <a:lnTo>
                  <a:pt x="130377" y="1037511"/>
                </a:lnTo>
                <a:lnTo>
                  <a:pt x="104350" y="1000398"/>
                </a:lnTo>
                <a:lnTo>
                  <a:pt x="80915" y="961444"/>
                </a:lnTo>
                <a:lnTo>
                  <a:pt x="60199" y="920773"/>
                </a:lnTo>
                <a:lnTo>
                  <a:pt x="42327" y="878510"/>
                </a:lnTo>
                <a:lnTo>
                  <a:pt x="27423" y="834780"/>
                </a:lnTo>
                <a:lnTo>
                  <a:pt x="15613" y="789709"/>
                </a:lnTo>
                <a:lnTo>
                  <a:pt x="7022" y="743422"/>
                </a:lnTo>
                <a:lnTo>
                  <a:pt x="1776" y="696044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75259" y="1761236"/>
            <a:ext cx="121602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9215" algn="ctr">
              <a:lnSpc>
                <a:spcPct val="100000"/>
              </a:lnSpc>
              <a:spcBef>
                <a:spcPts val="105"/>
              </a:spcBef>
            </a:pPr>
            <a:r>
              <a:rPr sz="2000" b="1" spc="-100" dirty="0">
                <a:latin typeface="Verdana"/>
                <a:cs typeface="Verdana"/>
              </a:rPr>
              <a:t>Glycer-  </a:t>
            </a:r>
            <a:r>
              <a:rPr sz="2000" b="1" spc="-95" dirty="0">
                <a:latin typeface="Verdana"/>
                <a:cs typeface="Verdana"/>
              </a:rPr>
              <a:t>al</a:t>
            </a:r>
            <a:r>
              <a:rPr sz="2000" b="1" spc="-130" dirty="0">
                <a:latin typeface="Verdana"/>
                <a:cs typeface="Verdana"/>
              </a:rPr>
              <a:t>d</a:t>
            </a:r>
            <a:r>
              <a:rPr sz="2000" b="1" spc="-100" dirty="0">
                <a:latin typeface="Verdana"/>
                <a:cs typeface="Verdana"/>
              </a:rPr>
              <a:t>ehyde  </a:t>
            </a:r>
            <a:r>
              <a:rPr sz="2000" b="1" spc="-254" dirty="0">
                <a:latin typeface="Verdana"/>
                <a:cs typeface="Verdana"/>
              </a:rPr>
              <a:t>3-P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84448" y="844550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53340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533400" h="114300">
                <a:moveTo>
                  <a:pt x="533400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533400" y="76200"/>
                </a:lnTo>
                <a:lnTo>
                  <a:pt x="53340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484375" y="673100"/>
            <a:ext cx="14478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</a:ln>
        </p:spPr>
        <p:txBody>
          <a:bodyPr vert="horz" wrap="square" lIns="0" tIns="7810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615"/>
              </a:spcBef>
            </a:pPr>
            <a:r>
              <a:rPr sz="2400" spc="-409" dirty="0">
                <a:solidFill>
                  <a:srgbClr val="000000"/>
                </a:solidFill>
                <a:latin typeface="Verdana"/>
                <a:cs typeface="Verdana"/>
              </a:rPr>
              <a:t>F </a:t>
            </a:r>
            <a:r>
              <a:rPr sz="2400" spc="-310" dirty="0">
                <a:solidFill>
                  <a:srgbClr val="000000"/>
                </a:solidFill>
                <a:latin typeface="Verdana"/>
                <a:cs typeface="Verdana"/>
              </a:rPr>
              <a:t>1,6</a:t>
            </a:r>
            <a:r>
              <a:rPr sz="2400" spc="-3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spc="-325" dirty="0">
                <a:solidFill>
                  <a:srgbClr val="000000"/>
                </a:solidFill>
                <a:latin typeface="Verdana"/>
                <a:cs typeface="Verdana"/>
              </a:rPr>
              <a:t>Bis-P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941448" y="2139950"/>
            <a:ext cx="381000" cy="114300"/>
          </a:xfrm>
          <a:custGeom>
            <a:avLst/>
            <a:gdLst/>
            <a:ahLst/>
            <a:cxnLst/>
            <a:rect l="l" t="t" r="r" b="b"/>
            <a:pathLst>
              <a:path w="3810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38100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381000" h="114300">
                <a:moveTo>
                  <a:pt x="381000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381000" y="76200"/>
                </a:lnTo>
                <a:lnTo>
                  <a:pt x="38100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70023" y="2292350"/>
            <a:ext cx="381000" cy="114300"/>
          </a:xfrm>
          <a:custGeom>
            <a:avLst/>
            <a:gdLst/>
            <a:ahLst/>
            <a:cxnLst/>
            <a:rect l="l" t="t" r="r" b="b"/>
            <a:pathLst>
              <a:path w="381000" h="114300">
                <a:moveTo>
                  <a:pt x="266700" y="0"/>
                </a:moveTo>
                <a:lnTo>
                  <a:pt x="266700" y="114300"/>
                </a:lnTo>
                <a:lnTo>
                  <a:pt x="342900" y="76200"/>
                </a:lnTo>
                <a:lnTo>
                  <a:pt x="285750" y="76200"/>
                </a:lnTo>
                <a:lnTo>
                  <a:pt x="285750" y="38100"/>
                </a:lnTo>
                <a:lnTo>
                  <a:pt x="342900" y="38100"/>
                </a:lnTo>
                <a:lnTo>
                  <a:pt x="266700" y="0"/>
                </a:lnTo>
                <a:close/>
              </a:path>
              <a:path w="381000" h="114300">
                <a:moveTo>
                  <a:pt x="2667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66700" y="76200"/>
                </a:lnTo>
                <a:lnTo>
                  <a:pt x="266700" y="38100"/>
                </a:lnTo>
                <a:close/>
              </a:path>
              <a:path w="381000" h="114300">
                <a:moveTo>
                  <a:pt x="342900" y="38100"/>
                </a:moveTo>
                <a:lnTo>
                  <a:pt x="285750" y="38100"/>
                </a:lnTo>
                <a:lnTo>
                  <a:pt x="285750" y="76200"/>
                </a:lnTo>
                <a:lnTo>
                  <a:pt x="342900" y="76200"/>
                </a:lnTo>
                <a:lnTo>
                  <a:pt x="381000" y="57150"/>
                </a:lnTo>
                <a:lnTo>
                  <a:pt x="34290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12976" y="2425700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419100" y="0"/>
                </a:moveTo>
                <a:lnTo>
                  <a:pt x="0" y="609600"/>
                </a:lnTo>
                <a:lnTo>
                  <a:pt x="838200" y="609600"/>
                </a:lnTo>
                <a:lnTo>
                  <a:pt x="41910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12976" y="2425700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0" y="609600"/>
                </a:moveTo>
                <a:lnTo>
                  <a:pt x="419100" y="0"/>
                </a:lnTo>
                <a:lnTo>
                  <a:pt x="838200" y="609600"/>
                </a:lnTo>
                <a:lnTo>
                  <a:pt x="0" y="609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27605" y="2681681"/>
            <a:ext cx="409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65" dirty="0">
                <a:latin typeface="Verdana"/>
                <a:cs typeface="Verdana"/>
              </a:rPr>
              <a:t>TPI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311615" y="1692275"/>
            <a:ext cx="671195" cy="807085"/>
          </a:xfrm>
          <a:custGeom>
            <a:avLst/>
            <a:gdLst/>
            <a:ahLst/>
            <a:cxnLst/>
            <a:rect l="l" t="t" r="r" b="b"/>
            <a:pathLst>
              <a:path w="671195" h="807085">
                <a:moveTo>
                  <a:pt x="671100" y="0"/>
                </a:moveTo>
                <a:lnTo>
                  <a:pt x="617246" y="18043"/>
                </a:lnTo>
                <a:lnTo>
                  <a:pt x="565042" y="38087"/>
                </a:lnTo>
                <a:lnTo>
                  <a:pt x="514574" y="60025"/>
                </a:lnTo>
                <a:lnTo>
                  <a:pt x="465929" y="83752"/>
                </a:lnTo>
                <a:lnTo>
                  <a:pt x="419192" y="109160"/>
                </a:lnTo>
                <a:lnTo>
                  <a:pt x="374450" y="136143"/>
                </a:lnTo>
                <a:lnTo>
                  <a:pt x="331787" y="164596"/>
                </a:lnTo>
                <a:lnTo>
                  <a:pt x="291292" y="194411"/>
                </a:lnTo>
                <a:lnTo>
                  <a:pt x="253048" y="225483"/>
                </a:lnTo>
                <a:lnTo>
                  <a:pt x="217143" y="257706"/>
                </a:lnTo>
                <a:lnTo>
                  <a:pt x="183663" y="290973"/>
                </a:lnTo>
                <a:lnTo>
                  <a:pt x="152693" y="325177"/>
                </a:lnTo>
                <a:lnTo>
                  <a:pt x="124320" y="360213"/>
                </a:lnTo>
                <a:lnTo>
                  <a:pt x="98629" y="395975"/>
                </a:lnTo>
                <a:lnTo>
                  <a:pt x="75707" y="432355"/>
                </a:lnTo>
                <a:lnTo>
                  <a:pt x="55639" y="469249"/>
                </a:lnTo>
                <a:lnTo>
                  <a:pt x="38513" y="506548"/>
                </a:lnTo>
                <a:lnTo>
                  <a:pt x="24413" y="544149"/>
                </a:lnTo>
                <a:lnTo>
                  <a:pt x="13425" y="581943"/>
                </a:lnTo>
                <a:lnTo>
                  <a:pt x="5636" y="619825"/>
                </a:lnTo>
                <a:lnTo>
                  <a:pt x="1133" y="657688"/>
                </a:lnTo>
                <a:lnTo>
                  <a:pt x="0" y="695426"/>
                </a:lnTo>
                <a:lnTo>
                  <a:pt x="2323" y="732934"/>
                </a:lnTo>
                <a:lnTo>
                  <a:pt x="8190" y="770104"/>
                </a:lnTo>
                <a:lnTo>
                  <a:pt x="17685" y="80683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20485" y="1627251"/>
            <a:ext cx="213487" cy="110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236334" y="503301"/>
            <a:ext cx="1482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Transfers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electrons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respiratory  chain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9893" y="6183274"/>
            <a:ext cx="1548765" cy="35115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240"/>
              </a:lnSpc>
              <a:spcBef>
                <a:spcPts val="210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from British 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Regional Heart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Survey.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3776" y="260350"/>
            <a:ext cx="5400675" cy="6337300"/>
          </a:xfrm>
          <a:custGeom>
            <a:avLst/>
            <a:gdLst/>
            <a:ahLst/>
            <a:cxnLst/>
            <a:rect l="l" t="t" r="r" b="b"/>
            <a:pathLst>
              <a:path w="5400675" h="6337300">
                <a:moveTo>
                  <a:pt x="0" y="6337300"/>
                </a:moveTo>
                <a:lnTo>
                  <a:pt x="5400675" y="6337300"/>
                </a:lnTo>
                <a:lnTo>
                  <a:pt x="5400675" y="0"/>
                </a:lnTo>
                <a:lnTo>
                  <a:pt x="0" y="0"/>
                </a:lnTo>
                <a:lnTo>
                  <a:pt x="0" y="6337300"/>
                </a:lnTo>
                <a:close/>
              </a:path>
            </a:pathLst>
          </a:custGeom>
          <a:solidFill>
            <a:srgbClr val="D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3776" y="260350"/>
            <a:ext cx="5400675" cy="6337300"/>
          </a:xfrm>
          <a:custGeom>
            <a:avLst/>
            <a:gdLst/>
            <a:ahLst/>
            <a:cxnLst/>
            <a:rect l="l" t="t" r="r" b="b"/>
            <a:pathLst>
              <a:path w="5400675" h="6337300">
                <a:moveTo>
                  <a:pt x="0" y="6337300"/>
                </a:moveTo>
                <a:lnTo>
                  <a:pt x="5400675" y="6337300"/>
                </a:lnTo>
                <a:lnTo>
                  <a:pt x="5400675" y="0"/>
                </a:lnTo>
                <a:lnTo>
                  <a:pt x="0" y="0"/>
                </a:lnTo>
                <a:lnTo>
                  <a:pt x="0" y="6337300"/>
                </a:lnTo>
                <a:close/>
              </a:path>
            </a:pathLst>
          </a:custGeom>
          <a:ln w="7938">
            <a:solidFill>
              <a:srgbClr val="375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84932" y="5629147"/>
            <a:ext cx="262255" cy="245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86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1.0</a:t>
            </a:r>
            <a:endParaRPr sz="800">
              <a:latin typeface="Arial"/>
              <a:cs typeface="Arial"/>
            </a:endParaRPr>
          </a:p>
          <a:p>
            <a:pPr marL="136525">
              <a:lnSpc>
                <a:spcPts val="860"/>
              </a:lnSpc>
            </a:pPr>
            <a:r>
              <a:rPr sz="800" b="1" spc="-5" dirty="0"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4932" y="5044821"/>
            <a:ext cx="154940" cy="44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.4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.2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4932" y="4462017"/>
            <a:ext cx="154940" cy="438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.8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.6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4932" y="4168266"/>
            <a:ext cx="1549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.0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4932" y="3585464"/>
            <a:ext cx="154940" cy="440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.4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.2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4932" y="3002661"/>
            <a:ext cx="154940" cy="438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.8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.6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75051" y="5641975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5" h="55879">
                <a:moveTo>
                  <a:pt x="0" y="55562"/>
                </a:moveTo>
                <a:lnTo>
                  <a:pt x="15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98901" y="5641975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62"/>
                </a:moveTo>
                <a:lnTo>
                  <a:pt x="15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2751" y="5641975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62"/>
                </a:moveTo>
                <a:lnTo>
                  <a:pt x="15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46601" y="5641975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62"/>
                </a:moveTo>
                <a:lnTo>
                  <a:pt x="15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0451" y="5641975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62"/>
                </a:moveTo>
                <a:lnTo>
                  <a:pt x="15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4301" y="5641975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62"/>
                </a:moveTo>
                <a:lnTo>
                  <a:pt x="15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19675" y="5641975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62"/>
                </a:moveTo>
                <a:lnTo>
                  <a:pt x="16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43525" y="5641975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62"/>
                </a:moveTo>
                <a:lnTo>
                  <a:pt x="16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67375" y="5641975"/>
            <a:ext cx="1905" cy="55880"/>
          </a:xfrm>
          <a:custGeom>
            <a:avLst/>
            <a:gdLst/>
            <a:ahLst/>
            <a:cxnLst/>
            <a:rect l="l" t="t" r="r" b="b"/>
            <a:pathLst>
              <a:path w="1904" h="55879">
                <a:moveTo>
                  <a:pt x="0" y="55562"/>
                </a:moveTo>
                <a:lnTo>
                  <a:pt x="16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75051" y="5697537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24" y="15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75051" y="5407025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24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75051" y="5114925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24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5051" y="4822825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24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75051" y="4532248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24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75051" y="4240148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24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75051" y="3948048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24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75051" y="3656076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24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75051" y="3365500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4">
                <a:moveTo>
                  <a:pt x="0" y="0"/>
                </a:moveTo>
                <a:lnTo>
                  <a:pt x="52324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75051" y="3073400"/>
            <a:ext cx="52705" cy="1905"/>
          </a:xfrm>
          <a:custGeom>
            <a:avLst/>
            <a:gdLst/>
            <a:ahLst/>
            <a:cxnLst/>
            <a:rect l="l" t="t" r="r" b="b"/>
            <a:pathLst>
              <a:path w="52705" h="1905">
                <a:moveTo>
                  <a:pt x="0" y="0"/>
                </a:moveTo>
                <a:lnTo>
                  <a:pt x="52324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75051" y="3073400"/>
            <a:ext cx="2592705" cy="2624455"/>
          </a:xfrm>
          <a:custGeom>
            <a:avLst/>
            <a:gdLst/>
            <a:ahLst/>
            <a:cxnLst/>
            <a:rect l="l" t="t" r="r" b="b"/>
            <a:pathLst>
              <a:path w="2592704" h="2624454">
                <a:moveTo>
                  <a:pt x="0" y="0"/>
                </a:moveTo>
                <a:lnTo>
                  <a:pt x="0" y="2624137"/>
                </a:lnTo>
                <a:lnTo>
                  <a:pt x="2592324" y="26241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49725" y="5456301"/>
            <a:ext cx="52705" cy="43180"/>
          </a:xfrm>
          <a:custGeom>
            <a:avLst/>
            <a:gdLst/>
            <a:ahLst/>
            <a:cxnLst/>
            <a:rect l="l" t="t" r="r" b="b"/>
            <a:pathLst>
              <a:path w="52704" h="43179">
                <a:moveTo>
                  <a:pt x="26162" y="0"/>
                </a:moveTo>
                <a:lnTo>
                  <a:pt x="15966" y="1672"/>
                </a:lnTo>
                <a:lnTo>
                  <a:pt x="7651" y="6238"/>
                </a:lnTo>
                <a:lnTo>
                  <a:pt x="2051" y="13019"/>
                </a:lnTo>
                <a:lnTo>
                  <a:pt x="0" y="21336"/>
                </a:lnTo>
                <a:lnTo>
                  <a:pt x="2051" y="29672"/>
                </a:lnTo>
                <a:lnTo>
                  <a:pt x="7651" y="36496"/>
                </a:lnTo>
                <a:lnTo>
                  <a:pt x="15966" y="41106"/>
                </a:lnTo>
                <a:lnTo>
                  <a:pt x="26162" y="42799"/>
                </a:lnTo>
                <a:lnTo>
                  <a:pt x="36377" y="41106"/>
                </a:lnTo>
                <a:lnTo>
                  <a:pt x="44735" y="36496"/>
                </a:lnTo>
                <a:lnTo>
                  <a:pt x="50379" y="29672"/>
                </a:lnTo>
                <a:lnTo>
                  <a:pt x="52450" y="21336"/>
                </a:lnTo>
                <a:lnTo>
                  <a:pt x="50379" y="13019"/>
                </a:lnTo>
                <a:lnTo>
                  <a:pt x="44735" y="6238"/>
                </a:lnTo>
                <a:lnTo>
                  <a:pt x="36377" y="1672"/>
                </a:lnTo>
                <a:lnTo>
                  <a:pt x="26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9725" y="5456301"/>
            <a:ext cx="52705" cy="43180"/>
          </a:xfrm>
          <a:custGeom>
            <a:avLst/>
            <a:gdLst/>
            <a:ahLst/>
            <a:cxnLst/>
            <a:rect l="l" t="t" r="r" b="b"/>
            <a:pathLst>
              <a:path w="52704" h="43179">
                <a:moveTo>
                  <a:pt x="0" y="21336"/>
                </a:moveTo>
                <a:lnTo>
                  <a:pt x="2051" y="13019"/>
                </a:lnTo>
                <a:lnTo>
                  <a:pt x="7651" y="6238"/>
                </a:lnTo>
                <a:lnTo>
                  <a:pt x="15966" y="1672"/>
                </a:lnTo>
                <a:lnTo>
                  <a:pt x="26162" y="0"/>
                </a:lnTo>
                <a:lnTo>
                  <a:pt x="36377" y="1672"/>
                </a:lnTo>
                <a:lnTo>
                  <a:pt x="44735" y="6238"/>
                </a:lnTo>
                <a:lnTo>
                  <a:pt x="50379" y="13019"/>
                </a:lnTo>
                <a:lnTo>
                  <a:pt x="52450" y="21336"/>
                </a:lnTo>
                <a:lnTo>
                  <a:pt x="50379" y="29672"/>
                </a:lnTo>
                <a:lnTo>
                  <a:pt x="44735" y="36496"/>
                </a:lnTo>
                <a:lnTo>
                  <a:pt x="36377" y="41106"/>
                </a:lnTo>
                <a:lnTo>
                  <a:pt x="26162" y="42799"/>
                </a:lnTo>
                <a:lnTo>
                  <a:pt x="15966" y="41106"/>
                </a:lnTo>
                <a:lnTo>
                  <a:pt x="7651" y="36496"/>
                </a:lnTo>
                <a:lnTo>
                  <a:pt x="2051" y="29672"/>
                </a:lnTo>
                <a:lnTo>
                  <a:pt x="0" y="21336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24350" y="5494401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24637" y="0"/>
                </a:moveTo>
                <a:lnTo>
                  <a:pt x="15055" y="1740"/>
                </a:lnTo>
                <a:lnTo>
                  <a:pt x="7223" y="6492"/>
                </a:lnTo>
                <a:lnTo>
                  <a:pt x="1938" y="13555"/>
                </a:lnTo>
                <a:lnTo>
                  <a:pt x="0" y="22225"/>
                </a:lnTo>
                <a:lnTo>
                  <a:pt x="1938" y="30841"/>
                </a:lnTo>
                <a:lnTo>
                  <a:pt x="7223" y="37909"/>
                </a:lnTo>
                <a:lnTo>
                  <a:pt x="15055" y="42691"/>
                </a:lnTo>
                <a:lnTo>
                  <a:pt x="24637" y="44450"/>
                </a:lnTo>
                <a:lnTo>
                  <a:pt x="34220" y="42691"/>
                </a:lnTo>
                <a:lnTo>
                  <a:pt x="42052" y="37909"/>
                </a:lnTo>
                <a:lnTo>
                  <a:pt x="47337" y="30841"/>
                </a:lnTo>
                <a:lnTo>
                  <a:pt x="49275" y="22225"/>
                </a:lnTo>
                <a:lnTo>
                  <a:pt x="47337" y="13555"/>
                </a:lnTo>
                <a:lnTo>
                  <a:pt x="42052" y="6492"/>
                </a:lnTo>
                <a:lnTo>
                  <a:pt x="34220" y="1740"/>
                </a:lnTo>
                <a:lnTo>
                  <a:pt x="24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24350" y="5494401"/>
            <a:ext cx="49530" cy="44450"/>
          </a:xfrm>
          <a:custGeom>
            <a:avLst/>
            <a:gdLst/>
            <a:ahLst/>
            <a:cxnLst/>
            <a:rect l="l" t="t" r="r" b="b"/>
            <a:pathLst>
              <a:path w="49529" h="44450">
                <a:moveTo>
                  <a:pt x="0" y="22225"/>
                </a:moveTo>
                <a:lnTo>
                  <a:pt x="1938" y="13555"/>
                </a:lnTo>
                <a:lnTo>
                  <a:pt x="7223" y="6492"/>
                </a:lnTo>
                <a:lnTo>
                  <a:pt x="15055" y="1740"/>
                </a:lnTo>
                <a:lnTo>
                  <a:pt x="24637" y="0"/>
                </a:lnTo>
                <a:lnTo>
                  <a:pt x="34220" y="1740"/>
                </a:lnTo>
                <a:lnTo>
                  <a:pt x="42052" y="6492"/>
                </a:lnTo>
                <a:lnTo>
                  <a:pt x="47337" y="13555"/>
                </a:lnTo>
                <a:lnTo>
                  <a:pt x="49275" y="22225"/>
                </a:lnTo>
                <a:lnTo>
                  <a:pt x="47337" y="30841"/>
                </a:lnTo>
                <a:lnTo>
                  <a:pt x="42052" y="37909"/>
                </a:lnTo>
                <a:lnTo>
                  <a:pt x="34220" y="42691"/>
                </a:lnTo>
                <a:lnTo>
                  <a:pt x="24637" y="44450"/>
                </a:lnTo>
                <a:lnTo>
                  <a:pt x="15055" y="42691"/>
                </a:lnTo>
                <a:lnTo>
                  <a:pt x="7223" y="37909"/>
                </a:lnTo>
                <a:lnTo>
                  <a:pt x="1938" y="30841"/>
                </a:lnTo>
                <a:lnTo>
                  <a:pt x="0" y="22225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45706" y="3134454"/>
            <a:ext cx="2281238" cy="2570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97276" y="1424050"/>
            <a:ext cx="84455" cy="1533525"/>
          </a:xfrm>
          <a:custGeom>
            <a:avLst/>
            <a:gdLst/>
            <a:ahLst/>
            <a:cxnLst/>
            <a:rect l="l" t="t" r="r" b="b"/>
            <a:pathLst>
              <a:path w="84455" h="1533525">
                <a:moveTo>
                  <a:pt x="84074" y="0"/>
                </a:moveTo>
                <a:lnTo>
                  <a:pt x="507" y="1524"/>
                </a:lnTo>
                <a:lnTo>
                  <a:pt x="0" y="1533398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11500" y="2014601"/>
            <a:ext cx="62230" cy="1905"/>
          </a:xfrm>
          <a:custGeom>
            <a:avLst/>
            <a:gdLst/>
            <a:ahLst/>
            <a:cxnLst/>
            <a:rect l="l" t="t" r="r" b="b"/>
            <a:pathLst>
              <a:path w="62230" h="1905">
                <a:moveTo>
                  <a:pt x="61975" y="0"/>
                </a:moveTo>
                <a:lnTo>
                  <a:pt x="0" y="1524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06801" y="2592451"/>
            <a:ext cx="62230" cy="1905"/>
          </a:xfrm>
          <a:custGeom>
            <a:avLst/>
            <a:gdLst/>
            <a:ahLst/>
            <a:cxnLst/>
            <a:rect l="l" t="t" r="r" b="b"/>
            <a:pathLst>
              <a:path w="62230" h="1905">
                <a:moveTo>
                  <a:pt x="61849" y="0"/>
                </a:moveTo>
                <a:lnTo>
                  <a:pt x="0" y="1524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81426" y="1603375"/>
            <a:ext cx="2254250" cy="1155700"/>
          </a:xfrm>
          <a:custGeom>
            <a:avLst/>
            <a:gdLst/>
            <a:ahLst/>
            <a:cxnLst/>
            <a:rect l="l" t="t" r="r" b="b"/>
            <a:pathLst>
              <a:path w="2254250" h="1155700">
                <a:moveTo>
                  <a:pt x="2254250" y="10540"/>
                </a:moveTo>
                <a:lnTo>
                  <a:pt x="1784096" y="65024"/>
                </a:lnTo>
                <a:lnTo>
                  <a:pt x="1561211" y="59816"/>
                </a:lnTo>
                <a:lnTo>
                  <a:pt x="1460627" y="44450"/>
                </a:lnTo>
                <a:lnTo>
                  <a:pt x="1369060" y="0"/>
                </a:lnTo>
                <a:lnTo>
                  <a:pt x="1298066" y="54483"/>
                </a:lnTo>
                <a:lnTo>
                  <a:pt x="1232408" y="121158"/>
                </a:lnTo>
                <a:lnTo>
                  <a:pt x="1157732" y="93090"/>
                </a:lnTo>
                <a:lnTo>
                  <a:pt x="1076706" y="109982"/>
                </a:lnTo>
                <a:lnTo>
                  <a:pt x="1026413" y="202564"/>
                </a:lnTo>
                <a:lnTo>
                  <a:pt x="960882" y="252857"/>
                </a:lnTo>
                <a:lnTo>
                  <a:pt x="894588" y="275082"/>
                </a:lnTo>
                <a:lnTo>
                  <a:pt x="858647" y="390905"/>
                </a:lnTo>
                <a:lnTo>
                  <a:pt x="763397" y="440054"/>
                </a:lnTo>
                <a:lnTo>
                  <a:pt x="707771" y="290957"/>
                </a:lnTo>
                <a:lnTo>
                  <a:pt x="626745" y="478154"/>
                </a:lnTo>
                <a:lnTo>
                  <a:pt x="520319" y="528954"/>
                </a:lnTo>
                <a:lnTo>
                  <a:pt x="404368" y="650621"/>
                </a:lnTo>
                <a:lnTo>
                  <a:pt x="125984" y="875411"/>
                </a:lnTo>
                <a:lnTo>
                  <a:pt x="0" y="1155700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04655" y="1586705"/>
            <a:ext cx="63564" cy="69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46726" y="1641475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26924" y="0"/>
                </a:moveTo>
                <a:lnTo>
                  <a:pt x="16448" y="2496"/>
                </a:lnTo>
                <a:lnTo>
                  <a:pt x="7889" y="9302"/>
                </a:lnTo>
                <a:lnTo>
                  <a:pt x="2117" y="19395"/>
                </a:lnTo>
                <a:lnTo>
                  <a:pt x="0" y="31750"/>
                </a:lnTo>
                <a:lnTo>
                  <a:pt x="2117" y="44104"/>
                </a:lnTo>
                <a:lnTo>
                  <a:pt x="7889" y="54197"/>
                </a:lnTo>
                <a:lnTo>
                  <a:pt x="16448" y="61003"/>
                </a:lnTo>
                <a:lnTo>
                  <a:pt x="26924" y="63500"/>
                </a:lnTo>
                <a:lnTo>
                  <a:pt x="37419" y="61003"/>
                </a:lnTo>
                <a:lnTo>
                  <a:pt x="46021" y="54197"/>
                </a:lnTo>
                <a:lnTo>
                  <a:pt x="51837" y="44104"/>
                </a:lnTo>
                <a:lnTo>
                  <a:pt x="53975" y="31750"/>
                </a:lnTo>
                <a:lnTo>
                  <a:pt x="51837" y="19395"/>
                </a:lnTo>
                <a:lnTo>
                  <a:pt x="46021" y="9302"/>
                </a:lnTo>
                <a:lnTo>
                  <a:pt x="37419" y="2496"/>
                </a:lnTo>
                <a:lnTo>
                  <a:pt x="26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46726" y="1641475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0" y="31750"/>
                </a:moveTo>
                <a:lnTo>
                  <a:pt x="2117" y="19395"/>
                </a:lnTo>
                <a:lnTo>
                  <a:pt x="7889" y="9302"/>
                </a:lnTo>
                <a:lnTo>
                  <a:pt x="16448" y="2496"/>
                </a:lnTo>
                <a:lnTo>
                  <a:pt x="26924" y="0"/>
                </a:lnTo>
                <a:lnTo>
                  <a:pt x="37419" y="2496"/>
                </a:lnTo>
                <a:lnTo>
                  <a:pt x="46021" y="9302"/>
                </a:lnTo>
                <a:lnTo>
                  <a:pt x="51837" y="19395"/>
                </a:lnTo>
                <a:lnTo>
                  <a:pt x="53975" y="31750"/>
                </a:lnTo>
                <a:lnTo>
                  <a:pt x="51837" y="44104"/>
                </a:lnTo>
                <a:lnTo>
                  <a:pt x="46021" y="54197"/>
                </a:lnTo>
                <a:lnTo>
                  <a:pt x="37419" y="61003"/>
                </a:lnTo>
                <a:lnTo>
                  <a:pt x="26924" y="63500"/>
                </a:lnTo>
                <a:lnTo>
                  <a:pt x="16448" y="61003"/>
                </a:lnTo>
                <a:lnTo>
                  <a:pt x="7889" y="54197"/>
                </a:lnTo>
                <a:lnTo>
                  <a:pt x="2117" y="44104"/>
                </a:lnTo>
                <a:lnTo>
                  <a:pt x="0" y="31750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82281" y="1570830"/>
            <a:ext cx="1100138" cy="592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53630" y="2220181"/>
            <a:ext cx="63564" cy="714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84550" y="2447925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27050" y="0"/>
                </a:moveTo>
                <a:lnTo>
                  <a:pt x="16502" y="2496"/>
                </a:lnTo>
                <a:lnTo>
                  <a:pt x="7905" y="9302"/>
                </a:lnTo>
                <a:lnTo>
                  <a:pt x="2119" y="19395"/>
                </a:lnTo>
                <a:lnTo>
                  <a:pt x="0" y="31750"/>
                </a:lnTo>
                <a:lnTo>
                  <a:pt x="2119" y="44104"/>
                </a:lnTo>
                <a:lnTo>
                  <a:pt x="7905" y="54197"/>
                </a:lnTo>
                <a:lnTo>
                  <a:pt x="16502" y="61003"/>
                </a:lnTo>
                <a:lnTo>
                  <a:pt x="27050" y="63500"/>
                </a:lnTo>
                <a:lnTo>
                  <a:pt x="37526" y="61003"/>
                </a:lnTo>
                <a:lnTo>
                  <a:pt x="46085" y="54197"/>
                </a:lnTo>
                <a:lnTo>
                  <a:pt x="51857" y="44104"/>
                </a:lnTo>
                <a:lnTo>
                  <a:pt x="53975" y="31750"/>
                </a:lnTo>
                <a:lnTo>
                  <a:pt x="51857" y="19395"/>
                </a:lnTo>
                <a:lnTo>
                  <a:pt x="46085" y="9302"/>
                </a:lnTo>
                <a:lnTo>
                  <a:pt x="37526" y="2496"/>
                </a:lnTo>
                <a:lnTo>
                  <a:pt x="27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84550" y="2447925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0" y="31750"/>
                </a:moveTo>
                <a:lnTo>
                  <a:pt x="2119" y="19395"/>
                </a:lnTo>
                <a:lnTo>
                  <a:pt x="7905" y="9302"/>
                </a:lnTo>
                <a:lnTo>
                  <a:pt x="16502" y="2496"/>
                </a:lnTo>
                <a:lnTo>
                  <a:pt x="27050" y="0"/>
                </a:lnTo>
                <a:lnTo>
                  <a:pt x="37526" y="2496"/>
                </a:lnTo>
                <a:lnTo>
                  <a:pt x="46085" y="9302"/>
                </a:lnTo>
                <a:lnTo>
                  <a:pt x="51857" y="19395"/>
                </a:lnTo>
                <a:lnTo>
                  <a:pt x="53975" y="31750"/>
                </a:lnTo>
                <a:lnTo>
                  <a:pt x="51857" y="44104"/>
                </a:lnTo>
                <a:lnTo>
                  <a:pt x="46085" y="54197"/>
                </a:lnTo>
                <a:lnTo>
                  <a:pt x="37526" y="61003"/>
                </a:lnTo>
                <a:lnTo>
                  <a:pt x="27050" y="63500"/>
                </a:lnTo>
                <a:lnTo>
                  <a:pt x="16502" y="61003"/>
                </a:lnTo>
                <a:lnTo>
                  <a:pt x="7905" y="54197"/>
                </a:lnTo>
                <a:lnTo>
                  <a:pt x="2119" y="44104"/>
                </a:lnTo>
                <a:lnTo>
                  <a:pt x="0" y="31750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62376" y="2727325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26924" y="0"/>
                </a:moveTo>
                <a:lnTo>
                  <a:pt x="16448" y="2496"/>
                </a:lnTo>
                <a:lnTo>
                  <a:pt x="7889" y="9302"/>
                </a:lnTo>
                <a:lnTo>
                  <a:pt x="2117" y="19395"/>
                </a:lnTo>
                <a:lnTo>
                  <a:pt x="0" y="31750"/>
                </a:lnTo>
                <a:lnTo>
                  <a:pt x="2117" y="44104"/>
                </a:lnTo>
                <a:lnTo>
                  <a:pt x="7889" y="54197"/>
                </a:lnTo>
                <a:lnTo>
                  <a:pt x="16448" y="61003"/>
                </a:lnTo>
                <a:lnTo>
                  <a:pt x="26924" y="63500"/>
                </a:lnTo>
                <a:lnTo>
                  <a:pt x="37419" y="61003"/>
                </a:lnTo>
                <a:lnTo>
                  <a:pt x="46021" y="54197"/>
                </a:lnTo>
                <a:lnTo>
                  <a:pt x="51837" y="44104"/>
                </a:lnTo>
                <a:lnTo>
                  <a:pt x="53975" y="31750"/>
                </a:lnTo>
                <a:lnTo>
                  <a:pt x="51837" y="19395"/>
                </a:lnTo>
                <a:lnTo>
                  <a:pt x="46021" y="9302"/>
                </a:lnTo>
                <a:lnTo>
                  <a:pt x="37419" y="2496"/>
                </a:lnTo>
                <a:lnTo>
                  <a:pt x="26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62376" y="2727325"/>
            <a:ext cx="53975" cy="63500"/>
          </a:xfrm>
          <a:custGeom>
            <a:avLst/>
            <a:gdLst/>
            <a:ahLst/>
            <a:cxnLst/>
            <a:rect l="l" t="t" r="r" b="b"/>
            <a:pathLst>
              <a:path w="53975" h="63500">
                <a:moveTo>
                  <a:pt x="0" y="31750"/>
                </a:moveTo>
                <a:lnTo>
                  <a:pt x="2117" y="19395"/>
                </a:lnTo>
                <a:lnTo>
                  <a:pt x="7889" y="9302"/>
                </a:lnTo>
                <a:lnTo>
                  <a:pt x="16448" y="2496"/>
                </a:lnTo>
                <a:lnTo>
                  <a:pt x="26924" y="0"/>
                </a:lnTo>
                <a:lnTo>
                  <a:pt x="37419" y="2496"/>
                </a:lnTo>
                <a:lnTo>
                  <a:pt x="46021" y="9302"/>
                </a:lnTo>
                <a:lnTo>
                  <a:pt x="51837" y="19395"/>
                </a:lnTo>
                <a:lnTo>
                  <a:pt x="53975" y="31750"/>
                </a:lnTo>
                <a:lnTo>
                  <a:pt x="51837" y="44104"/>
                </a:lnTo>
                <a:lnTo>
                  <a:pt x="46021" y="54197"/>
                </a:lnTo>
                <a:lnTo>
                  <a:pt x="37419" y="61003"/>
                </a:lnTo>
                <a:lnTo>
                  <a:pt x="26924" y="63500"/>
                </a:lnTo>
                <a:lnTo>
                  <a:pt x="16448" y="61003"/>
                </a:lnTo>
                <a:lnTo>
                  <a:pt x="7889" y="54197"/>
                </a:lnTo>
                <a:lnTo>
                  <a:pt x="2117" y="44104"/>
                </a:lnTo>
                <a:lnTo>
                  <a:pt x="0" y="31750"/>
                </a:lnTo>
                <a:close/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877057" y="1354582"/>
            <a:ext cx="172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6.6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78582" y="1929510"/>
            <a:ext cx="172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6.2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83407" y="2513838"/>
            <a:ext cx="172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5.8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44825" y="2963798"/>
            <a:ext cx="111125" cy="53975"/>
          </a:xfrm>
          <a:custGeom>
            <a:avLst/>
            <a:gdLst/>
            <a:ahLst/>
            <a:cxnLst/>
            <a:rect l="l" t="t" r="r" b="b"/>
            <a:pathLst>
              <a:path w="111125" h="53975">
                <a:moveTo>
                  <a:pt x="111125" y="0"/>
                </a:moveTo>
                <a:lnTo>
                  <a:pt x="0" y="53975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54350" y="3009900"/>
            <a:ext cx="109855" cy="55880"/>
          </a:xfrm>
          <a:custGeom>
            <a:avLst/>
            <a:gdLst/>
            <a:ahLst/>
            <a:cxnLst/>
            <a:rect l="l" t="t" r="r" b="b"/>
            <a:pathLst>
              <a:path w="109855" h="55880">
                <a:moveTo>
                  <a:pt x="109600" y="0"/>
                </a:moveTo>
                <a:lnTo>
                  <a:pt x="0" y="55499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776215" y="1794509"/>
            <a:ext cx="927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Total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cholesterol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96865" y="3804666"/>
            <a:ext cx="720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Trigl</a:t>
            </a:r>
            <a:r>
              <a:rPr sz="900" b="1" spc="-50" dirty="0">
                <a:latin typeface="Arial"/>
                <a:cs typeface="Arial"/>
              </a:rPr>
              <a:t>y</a:t>
            </a:r>
            <a:r>
              <a:rPr sz="900" b="1" spc="-5" dirty="0">
                <a:latin typeface="Arial"/>
                <a:cs typeface="Arial"/>
              </a:rPr>
              <a:t>cerides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64964" y="5357621"/>
            <a:ext cx="8902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Arial"/>
                <a:cs typeface="Arial"/>
              </a:rPr>
              <a:t>HDL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cholesterol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43909" y="5697100"/>
            <a:ext cx="2394585" cy="44195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30"/>
              </a:spcBef>
              <a:tabLst>
                <a:tab pos="323850" algn="l"/>
                <a:tab pos="648970" algn="l"/>
                <a:tab pos="972819" algn="l"/>
                <a:tab pos="1296670" algn="l"/>
                <a:tab pos="1622425" algn="l"/>
                <a:tab pos="1944370" algn="l"/>
                <a:tab pos="2268855" algn="l"/>
              </a:tabLst>
            </a:pP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0	</a:t>
            </a: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2	</a:t>
            </a: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4	</a:t>
            </a: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6	</a:t>
            </a:r>
            <a:r>
              <a:rPr sz="800" b="1" spc="-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8	</a:t>
            </a:r>
            <a:r>
              <a:rPr sz="800" b="1" spc="-5" dirty="0">
                <a:latin typeface="Arial"/>
                <a:cs typeface="Arial"/>
              </a:rPr>
              <a:t>3</a:t>
            </a:r>
            <a:r>
              <a:rPr sz="800" b="1" dirty="0">
                <a:latin typeface="Arial"/>
                <a:cs typeface="Arial"/>
              </a:rPr>
              <a:t>0	</a:t>
            </a:r>
            <a:r>
              <a:rPr sz="800" b="1" spc="-5" dirty="0">
                <a:latin typeface="Arial"/>
                <a:cs typeface="Arial"/>
              </a:rPr>
              <a:t>3</a:t>
            </a:r>
            <a:r>
              <a:rPr sz="800" b="1" dirty="0">
                <a:latin typeface="Arial"/>
                <a:cs typeface="Arial"/>
              </a:rPr>
              <a:t>2	</a:t>
            </a:r>
            <a:r>
              <a:rPr sz="800" b="1" spc="-5" dirty="0">
                <a:latin typeface="Arial"/>
                <a:cs typeface="Arial"/>
              </a:rPr>
              <a:t>34</a:t>
            </a:r>
            <a:endParaRPr sz="80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405"/>
              </a:spcBef>
            </a:pPr>
            <a:r>
              <a:rPr sz="1400" b="1" spc="-5" dirty="0">
                <a:latin typeface="Arial"/>
                <a:cs typeface="Arial"/>
              </a:rPr>
              <a:t>Body </a:t>
            </a:r>
            <a:r>
              <a:rPr sz="1400" b="1" spc="5" dirty="0">
                <a:latin typeface="Arial"/>
                <a:cs typeface="Arial"/>
              </a:rPr>
              <a:t>Mass </a:t>
            </a:r>
            <a:r>
              <a:rPr sz="1400" b="1" dirty="0">
                <a:latin typeface="Arial"/>
                <a:cs typeface="Arial"/>
              </a:rPr>
              <a:t>Index</a:t>
            </a:r>
            <a:r>
              <a:rPr sz="1400" b="1" spc="-1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(kg/m²)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750940" y="5603849"/>
            <a:ext cx="768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1F35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50940" y="4892420"/>
            <a:ext cx="140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1F35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750940" y="4181094"/>
            <a:ext cx="140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1F35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750940" y="3469640"/>
            <a:ext cx="140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1F35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50940" y="2758185"/>
            <a:ext cx="140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1F35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750940" y="1335404"/>
            <a:ext cx="140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1F35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279775" y="1995551"/>
            <a:ext cx="2249805" cy="2832100"/>
          </a:xfrm>
          <a:custGeom>
            <a:avLst/>
            <a:gdLst/>
            <a:ahLst/>
            <a:cxnLst/>
            <a:rect l="l" t="t" r="r" b="b"/>
            <a:pathLst>
              <a:path w="2249804" h="2832100">
                <a:moveTo>
                  <a:pt x="0" y="2810383"/>
                </a:moveTo>
                <a:lnTo>
                  <a:pt x="322072" y="2831973"/>
                </a:lnTo>
                <a:lnTo>
                  <a:pt x="643127" y="2582799"/>
                </a:lnTo>
                <a:lnTo>
                  <a:pt x="964184" y="2234438"/>
                </a:lnTo>
                <a:lnTo>
                  <a:pt x="1285748" y="1956689"/>
                </a:lnTo>
                <a:lnTo>
                  <a:pt x="1606803" y="1608327"/>
                </a:lnTo>
                <a:lnTo>
                  <a:pt x="1927860" y="1408811"/>
                </a:lnTo>
                <a:lnTo>
                  <a:pt x="2249551" y="0"/>
                </a:lnTo>
              </a:path>
            </a:pathLst>
          </a:custGeom>
          <a:ln w="793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26561" y="4750434"/>
            <a:ext cx="104901" cy="111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48760" y="4771135"/>
            <a:ext cx="105028" cy="111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69435" y="4523485"/>
            <a:ext cx="105028" cy="111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91761" y="4174235"/>
            <a:ext cx="104901" cy="111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12436" y="3896486"/>
            <a:ext cx="106552" cy="111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34635" y="3548760"/>
            <a:ext cx="105028" cy="1113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155310" y="3348735"/>
            <a:ext cx="105028" cy="111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77636" y="1940686"/>
            <a:ext cx="104901" cy="1112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61025" y="5324475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225" y="0"/>
                </a:moveTo>
                <a:lnTo>
                  <a:pt x="0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61025" y="4613275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225" y="0"/>
                </a:moveTo>
                <a:lnTo>
                  <a:pt x="0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61025" y="3902075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225" y="0"/>
                </a:moveTo>
                <a:lnTo>
                  <a:pt x="0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61025" y="3190875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5">
                <a:moveTo>
                  <a:pt x="30225" y="0"/>
                </a:moveTo>
                <a:lnTo>
                  <a:pt x="0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61025" y="2479675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5">
                <a:moveTo>
                  <a:pt x="30225" y="0"/>
                </a:moveTo>
                <a:lnTo>
                  <a:pt x="0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61025" y="1768475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5">
                <a:moveTo>
                  <a:pt x="30225" y="0"/>
                </a:moveTo>
                <a:lnTo>
                  <a:pt x="0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32450" y="5680075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4">
                <a:moveTo>
                  <a:pt x="58800" y="0"/>
                </a:moveTo>
                <a:lnTo>
                  <a:pt x="0" y="1587"/>
                </a:lnTo>
              </a:path>
            </a:pathLst>
          </a:custGeom>
          <a:ln w="7938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32450" y="4968875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4">
                <a:moveTo>
                  <a:pt x="58800" y="0"/>
                </a:moveTo>
                <a:lnTo>
                  <a:pt x="0" y="1524"/>
                </a:lnTo>
              </a:path>
            </a:pathLst>
          </a:custGeom>
          <a:ln w="7938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32450" y="4257675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4">
                <a:moveTo>
                  <a:pt x="58800" y="0"/>
                </a:moveTo>
                <a:lnTo>
                  <a:pt x="0" y="1524"/>
                </a:lnTo>
              </a:path>
            </a:pathLst>
          </a:custGeom>
          <a:ln w="7938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32450" y="3546475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4">
                <a:moveTo>
                  <a:pt x="58800" y="0"/>
                </a:moveTo>
                <a:lnTo>
                  <a:pt x="0" y="1650"/>
                </a:lnTo>
              </a:path>
            </a:pathLst>
          </a:custGeom>
          <a:ln w="7938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32450" y="2835275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5">
                <a:moveTo>
                  <a:pt x="58800" y="0"/>
                </a:moveTo>
                <a:lnTo>
                  <a:pt x="0" y="1524"/>
                </a:lnTo>
              </a:path>
            </a:pathLst>
          </a:custGeom>
          <a:ln w="7938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32450" y="2124075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5">
                <a:moveTo>
                  <a:pt x="58800" y="0"/>
                </a:moveTo>
                <a:lnTo>
                  <a:pt x="0" y="1650"/>
                </a:lnTo>
              </a:path>
            </a:pathLst>
          </a:custGeom>
          <a:ln w="7938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32450" y="1412875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4" h="1905">
                <a:moveTo>
                  <a:pt x="58800" y="0"/>
                </a:moveTo>
                <a:lnTo>
                  <a:pt x="0" y="1650"/>
                </a:lnTo>
              </a:path>
            </a:pathLst>
          </a:custGeom>
          <a:ln w="7938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91251" y="1412875"/>
            <a:ext cx="1905" cy="4267200"/>
          </a:xfrm>
          <a:custGeom>
            <a:avLst/>
            <a:gdLst/>
            <a:ahLst/>
            <a:cxnLst/>
            <a:rect l="l" t="t" r="r" b="b"/>
            <a:pathLst>
              <a:path w="1904" h="4267200">
                <a:moveTo>
                  <a:pt x="0" y="4267200"/>
                </a:moveTo>
                <a:lnTo>
                  <a:pt x="1524" y="0"/>
                </a:lnTo>
              </a:path>
            </a:pathLst>
          </a:custGeom>
          <a:ln w="7938">
            <a:solidFill>
              <a:srgbClr val="FF1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82647" y="3843654"/>
            <a:ext cx="132080" cy="554355"/>
          </a:xfrm>
          <a:custGeom>
            <a:avLst/>
            <a:gdLst/>
            <a:ahLst/>
            <a:cxnLst/>
            <a:rect l="l" t="t" r="r" b="b"/>
            <a:pathLst>
              <a:path w="132080" h="554354">
                <a:moveTo>
                  <a:pt x="8635" y="111506"/>
                </a:moveTo>
                <a:lnTo>
                  <a:pt x="8254" y="136017"/>
                </a:lnTo>
                <a:lnTo>
                  <a:pt x="76200" y="137160"/>
                </a:lnTo>
                <a:lnTo>
                  <a:pt x="82550" y="136398"/>
                </a:lnTo>
                <a:lnTo>
                  <a:pt x="86486" y="134874"/>
                </a:lnTo>
                <a:lnTo>
                  <a:pt x="91947" y="132588"/>
                </a:lnTo>
                <a:lnTo>
                  <a:pt x="96011" y="129159"/>
                </a:lnTo>
                <a:lnTo>
                  <a:pt x="98805" y="124460"/>
                </a:lnTo>
                <a:lnTo>
                  <a:pt x="101726" y="119888"/>
                </a:lnTo>
                <a:lnTo>
                  <a:pt x="103123" y="114173"/>
                </a:lnTo>
                <a:lnTo>
                  <a:pt x="103152" y="112649"/>
                </a:lnTo>
                <a:lnTo>
                  <a:pt x="70611" y="112649"/>
                </a:lnTo>
                <a:lnTo>
                  <a:pt x="61467" y="112395"/>
                </a:lnTo>
                <a:lnTo>
                  <a:pt x="8635" y="111506"/>
                </a:lnTo>
                <a:close/>
              </a:path>
              <a:path w="132080" h="554354">
                <a:moveTo>
                  <a:pt x="9651" y="55880"/>
                </a:moveTo>
                <a:lnTo>
                  <a:pt x="9143" y="80391"/>
                </a:lnTo>
                <a:lnTo>
                  <a:pt x="62356" y="81280"/>
                </a:lnTo>
                <a:lnTo>
                  <a:pt x="68706" y="82042"/>
                </a:lnTo>
                <a:lnTo>
                  <a:pt x="72643" y="83439"/>
                </a:lnTo>
                <a:lnTo>
                  <a:pt x="76707" y="84836"/>
                </a:lnTo>
                <a:lnTo>
                  <a:pt x="79755" y="87122"/>
                </a:lnTo>
                <a:lnTo>
                  <a:pt x="83819" y="93218"/>
                </a:lnTo>
                <a:lnTo>
                  <a:pt x="84708" y="96520"/>
                </a:lnTo>
                <a:lnTo>
                  <a:pt x="84581" y="104648"/>
                </a:lnTo>
                <a:lnTo>
                  <a:pt x="82803" y="108077"/>
                </a:lnTo>
                <a:lnTo>
                  <a:pt x="79247" y="110236"/>
                </a:lnTo>
                <a:lnTo>
                  <a:pt x="76580" y="111887"/>
                </a:lnTo>
                <a:lnTo>
                  <a:pt x="70611" y="112649"/>
                </a:lnTo>
                <a:lnTo>
                  <a:pt x="103152" y="112649"/>
                </a:lnTo>
                <a:lnTo>
                  <a:pt x="103250" y="107315"/>
                </a:lnTo>
                <a:lnTo>
                  <a:pt x="103377" y="101981"/>
                </a:lnTo>
                <a:lnTo>
                  <a:pt x="89026" y="78867"/>
                </a:lnTo>
                <a:lnTo>
                  <a:pt x="94106" y="76200"/>
                </a:lnTo>
                <a:lnTo>
                  <a:pt x="97789" y="72644"/>
                </a:lnTo>
                <a:lnTo>
                  <a:pt x="102869" y="64008"/>
                </a:lnTo>
                <a:lnTo>
                  <a:pt x="104139" y="58928"/>
                </a:lnTo>
                <a:lnTo>
                  <a:pt x="104184" y="56896"/>
                </a:lnTo>
                <a:lnTo>
                  <a:pt x="69341" y="56896"/>
                </a:lnTo>
                <a:lnTo>
                  <a:pt x="9651" y="55880"/>
                </a:lnTo>
                <a:close/>
              </a:path>
              <a:path w="132080" h="554354">
                <a:moveTo>
                  <a:pt x="10540" y="0"/>
                </a:moveTo>
                <a:lnTo>
                  <a:pt x="10159" y="24511"/>
                </a:lnTo>
                <a:lnTo>
                  <a:pt x="64007" y="25400"/>
                </a:lnTo>
                <a:lnTo>
                  <a:pt x="70357" y="26162"/>
                </a:lnTo>
                <a:lnTo>
                  <a:pt x="77977" y="28956"/>
                </a:lnTo>
                <a:lnTo>
                  <a:pt x="80771" y="31115"/>
                </a:lnTo>
                <a:lnTo>
                  <a:pt x="84835" y="37211"/>
                </a:lnTo>
                <a:lnTo>
                  <a:pt x="85725" y="40640"/>
                </a:lnTo>
                <a:lnTo>
                  <a:pt x="85703" y="44987"/>
                </a:lnTo>
                <a:lnTo>
                  <a:pt x="85597" y="47625"/>
                </a:lnTo>
                <a:lnTo>
                  <a:pt x="84962" y="50038"/>
                </a:lnTo>
                <a:lnTo>
                  <a:pt x="83565" y="51816"/>
                </a:lnTo>
                <a:lnTo>
                  <a:pt x="82295" y="53594"/>
                </a:lnTo>
                <a:lnTo>
                  <a:pt x="80390" y="54991"/>
                </a:lnTo>
                <a:lnTo>
                  <a:pt x="77723" y="55753"/>
                </a:lnTo>
                <a:lnTo>
                  <a:pt x="75056" y="56642"/>
                </a:lnTo>
                <a:lnTo>
                  <a:pt x="69341" y="56896"/>
                </a:lnTo>
                <a:lnTo>
                  <a:pt x="104184" y="56896"/>
                </a:lnTo>
                <a:lnTo>
                  <a:pt x="104266" y="53086"/>
                </a:lnTo>
                <a:lnTo>
                  <a:pt x="103455" y="44987"/>
                </a:lnTo>
                <a:lnTo>
                  <a:pt x="100822" y="37449"/>
                </a:lnTo>
                <a:lnTo>
                  <a:pt x="96355" y="30458"/>
                </a:lnTo>
                <a:lnTo>
                  <a:pt x="90042" y="24003"/>
                </a:lnTo>
                <a:lnTo>
                  <a:pt x="102618" y="24003"/>
                </a:lnTo>
                <a:lnTo>
                  <a:pt x="102996" y="1651"/>
                </a:lnTo>
                <a:lnTo>
                  <a:pt x="10540" y="0"/>
                </a:lnTo>
                <a:close/>
              </a:path>
              <a:path w="132080" h="554354">
                <a:moveTo>
                  <a:pt x="102618" y="24003"/>
                </a:moveTo>
                <a:lnTo>
                  <a:pt x="90042" y="24003"/>
                </a:lnTo>
                <a:lnTo>
                  <a:pt x="102615" y="24130"/>
                </a:lnTo>
                <a:lnTo>
                  <a:pt x="102618" y="24003"/>
                </a:lnTo>
                <a:close/>
              </a:path>
              <a:path w="132080" h="554354">
                <a:moveTo>
                  <a:pt x="5841" y="270002"/>
                </a:moveTo>
                <a:lnTo>
                  <a:pt x="5460" y="294513"/>
                </a:lnTo>
                <a:lnTo>
                  <a:pt x="73405" y="295656"/>
                </a:lnTo>
                <a:lnTo>
                  <a:pt x="79755" y="294894"/>
                </a:lnTo>
                <a:lnTo>
                  <a:pt x="100485" y="271145"/>
                </a:lnTo>
                <a:lnTo>
                  <a:pt x="67944" y="271145"/>
                </a:lnTo>
                <a:lnTo>
                  <a:pt x="58673" y="270891"/>
                </a:lnTo>
                <a:lnTo>
                  <a:pt x="5841" y="270002"/>
                </a:lnTo>
                <a:close/>
              </a:path>
              <a:path w="132080" h="554354">
                <a:moveTo>
                  <a:pt x="6857" y="214376"/>
                </a:moveTo>
                <a:lnTo>
                  <a:pt x="6476" y="238887"/>
                </a:lnTo>
                <a:lnTo>
                  <a:pt x="59562" y="239776"/>
                </a:lnTo>
                <a:lnTo>
                  <a:pt x="65912" y="240538"/>
                </a:lnTo>
                <a:lnTo>
                  <a:pt x="69850" y="241935"/>
                </a:lnTo>
                <a:lnTo>
                  <a:pt x="73913" y="243332"/>
                </a:lnTo>
                <a:lnTo>
                  <a:pt x="76961" y="245618"/>
                </a:lnTo>
                <a:lnTo>
                  <a:pt x="81025" y="251714"/>
                </a:lnTo>
                <a:lnTo>
                  <a:pt x="82041" y="254889"/>
                </a:lnTo>
                <a:lnTo>
                  <a:pt x="81914" y="263017"/>
                </a:lnTo>
                <a:lnTo>
                  <a:pt x="80009" y="266573"/>
                </a:lnTo>
                <a:lnTo>
                  <a:pt x="76580" y="268732"/>
                </a:lnTo>
                <a:lnTo>
                  <a:pt x="73786" y="270383"/>
                </a:lnTo>
                <a:lnTo>
                  <a:pt x="67944" y="271145"/>
                </a:lnTo>
                <a:lnTo>
                  <a:pt x="100485" y="271145"/>
                </a:lnTo>
                <a:lnTo>
                  <a:pt x="86359" y="237363"/>
                </a:lnTo>
                <a:lnTo>
                  <a:pt x="91312" y="234696"/>
                </a:lnTo>
                <a:lnTo>
                  <a:pt x="94995" y="231140"/>
                </a:lnTo>
                <a:lnTo>
                  <a:pt x="100075" y="222504"/>
                </a:lnTo>
                <a:lnTo>
                  <a:pt x="101345" y="217424"/>
                </a:lnTo>
                <a:lnTo>
                  <a:pt x="101389" y="215392"/>
                </a:lnTo>
                <a:lnTo>
                  <a:pt x="66547" y="215392"/>
                </a:lnTo>
                <a:lnTo>
                  <a:pt x="6857" y="214376"/>
                </a:lnTo>
                <a:close/>
              </a:path>
              <a:path w="132080" h="554354">
                <a:moveTo>
                  <a:pt x="7873" y="158496"/>
                </a:moveTo>
                <a:lnTo>
                  <a:pt x="7365" y="183007"/>
                </a:lnTo>
                <a:lnTo>
                  <a:pt x="61213" y="183896"/>
                </a:lnTo>
                <a:lnTo>
                  <a:pt x="67563" y="184658"/>
                </a:lnTo>
                <a:lnTo>
                  <a:pt x="75183" y="187452"/>
                </a:lnTo>
                <a:lnTo>
                  <a:pt x="78104" y="189611"/>
                </a:lnTo>
                <a:lnTo>
                  <a:pt x="80009" y="192659"/>
                </a:lnTo>
                <a:lnTo>
                  <a:pt x="82041" y="195707"/>
                </a:lnTo>
                <a:lnTo>
                  <a:pt x="82930" y="199136"/>
                </a:lnTo>
                <a:lnTo>
                  <a:pt x="82803" y="205994"/>
                </a:lnTo>
                <a:lnTo>
                  <a:pt x="82168" y="208534"/>
                </a:lnTo>
                <a:lnTo>
                  <a:pt x="80898" y="210312"/>
                </a:lnTo>
                <a:lnTo>
                  <a:pt x="79501" y="212090"/>
                </a:lnTo>
                <a:lnTo>
                  <a:pt x="77596" y="213487"/>
                </a:lnTo>
                <a:lnTo>
                  <a:pt x="74929" y="214249"/>
                </a:lnTo>
                <a:lnTo>
                  <a:pt x="72389" y="215138"/>
                </a:lnTo>
                <a:lnTo>
                  <a:pt x="66547" y="215392"/>
                </a:lnTo>
                <a:lnTo>
                  <a:pt x="101389" y="215392"/>
                </a:lnTo>
                <a:lnTo>
                  <a:pt x="87248" y="182372"/>
                </a:lnTo>
                <a:lnTo>
                  <a:pt x="99953" y="182372"/>
                </a:lnTo>
                <a:lnTo>
                  <a:pt x="100329" y="160147"/>
                </a:lnTo>
                <a:lnTo>
                  <a:pt x="7873" y="158496"/>
                </a:lnTo>
                <a:close/>
              </a:path>
              <a:path w="132080" h="554354">
                <a:moveTo>
                  <a:pt x="99953" y="182372"/>
                </a:moveTo>
                <a:lnTo>
                  <a:pt x="87248" y="182372"/>
                </a:lnTo>
                <a:lnTo>
                  <a:pt x="99948" y="182626"/>
                </a:lnTo>
                <a:lnTo>
                  <a:pt x="99953" y="182372"/>
                </a:lnTo>
                <a:close/>
              </a:path>
              <a:path w="132080" h="554354">
                <a:moveTo>
                  <a:pt x="52704" y="313944"/>
                </a:moveTo>
                <a:lnTo>
                  <a:pt x="12318" y="329184"/>
                </a:lnTo>
                <a:lnTo>
                  <a:pt x="2274" y="362458"/>
                </a:lnTo>
                <a:lnTo>
                  <a:pt x="2901" y="370738"/>
                </a:lnTo>
                <a:lnTo>
                  <a:pt x="30829" y="405606"/>
                </a:lnTo>
                <a:lnTo>
                  <a:pt x="49910" y="409321"/>
                </a:lnTo>
                <a:lnTo>
                  <a:pt x="59936" y="408674"/>
                </a:lnTo>
                <a:lnTo>
                  <a:pt x="93499" y="384302"/>
                </a:lnTo>
                <a:lnTo>
                  <a:pt x="59308" y="384302"/>
                </a:lnTo>
                <a:lnTo>
                  <a:pt x="41020" y="384048"/>
                </a:lnTo>
                <a:lnTo>
                  <a:pt x="34035" y="381762"/>
                </a:lnTo>
                <a:lnTo>
                  <a:pt x="24383" y="372872"/>
                </a:lnTo>
                <a:lnTo>
                  <a:pt x="21970" y="367538"/>
                </a:lnTo>
                <a:lnTo>
                  <a:pt x="22225" y="354711"/>
                </a:lnTo>
                <a:lnTo>
                  <a:pt x="24764" y="349377"/>
                </a:lnTo>
                <a:lnTo>
                  <a:pt x="29717" y="345186"/>
                </a:lnTo>
                <a:lnTo>
                  <a:pt x="34670" y="340868"/>
                </a:lnTo>
                <a:lnTo>
                  <a:pt x="41782" y="338836"/>
                </a:lnTo>
                <a:lnTo>
                  <a:pt x="93734" y="338836"/>
                </a:lnTo>
                <a:lnTo>
                  <a:pt x="93217" y="337693"/>
                </a:lnTo>
                <a:lnTo>
                  <a:pt x="89407" y="330327"/>
                </a:lnTo>
                <a:lnTo>
                  <a:pt x="83692" y="324485"/>
                </a:lnTo>
                <a:lnTo>
                  <a:pt x="68579" y="316230"/>
                </a:lnTo>
                <a:lnTo>
                  <a:pt x="60832" y="314071"/>
                </a:lnTo>
                <a:lnTo>
                  <a:pt x="52704" y="313944"/>
                </a:lnTo>
                <a:close/>
              </a:path>
              <a:path w="132080" h="554354">
                <a:moveTo>
                  <a:pt x="93734" y="338836"/>
                </a:moveTo>
                <a:lnTo>
                  <a:pt x="41782" y="338836"/>
                </a:lnTo>
                <a:lnTo>
                  <a:pt x="50926" y="338963"/>
                </a:lnTo>
                <a:lnTo>
                  <a:pt x="60070" y="339217"/>
                </a:lnTo>
                <a:lnTo>
                  <a:pt x="67055" y="341503"/>
                </a:lnTo>
                <a:lnTo>
                  <a:pt x="76707" y="350393"/>
                </a:lnTo>
                <a:lnTo>
                  <a:pt x="78993" y="355727"/>
                </a:lnTo>
                <a:lnTo>
                  <a:pt x="78739" y="368554"/>
                </a:lnTo>
                <a:lnTo>
                  <a:pt x="76200" y="373888"/>
                </a:lnTo>
                <a:lnTo>
                  <a:pt x="71373" y="378079"/>
                </a:lnTo>
                <a:lnTo>
                  <a:pt x="66420" y="382270"/>
                </a:lnTo>
                <a:lnTo>
                  <a:pt x="59308" y="384302"/>
                </a:lnTo>
                <a:lnTo>
                  <a:pt x="93499" y="384302"/>
                </a:lnTo>
                <a:lnTo>
                  <a:pt x="95075" y="381428"/>
                </a:lnTo>
                <a:lnTo>
                  <a:pt x="97780" y="372437"/>
                </a:lnTo>
                <a:lnTo>
                  <a:pt x="98805" y="362458"/>
                </a:lnTo>
                <a:lnTo>
                  <a:pt x="98587" y="355727"/>
                </a:lnTo>
                <a:lnTo>
                  <a:pt x="97574" y="349377"/>
                </a:lnTo>
                <a:lnTo>
                  <a:pt x="95787" y="343384"/>
                </a:lnTo>
                <a:lnTo>
                  <a:pt x="93734" y="338836"/>
                </a:lnTo>
                <a:close/>
              </a:path>
              <a:path w="132080" h="554354">
                <a:moveTo>
                  <a:pt x="3175" y="426974"/>
                </a:moveTo>
                <a:lnTo>
                  <a:pt x="2666" y="451485"/>
                </a:lnTo>
                <a:lnTo>
                  <a:pt x="130301" y="453644"/>
                </a:lnTo>
                <a:lnTo>
                  <a:pt x="130809" y="429260"/>
                </a:lnTo>
                <a:lnTo>
                  <a:pt x="3175" y="426974"/>
                </a:lnTo>
                <a:close/>
              </a:path>
              <a:path w="132080" h="554354">
                <a:moveTo>
                  <a:pt x="380" y="464185"/>
                </a:moveTo>
                <a:lnTo>
                  <a:pt x="0" y="482219"/>
                </a:lnTo>
                <a:lnTo>
                  <a:pt x="131444" y="516382"/>
                </a:lnTo>
                <a:lnTo>
                  <a:pt x="131698" y="498094"/>
                </a:lnTo>
                <a:lnTo>
                  <a:pt x="380" y="464185"/>
                </a:lnTo>
                <a:close/>
              </a:path>
              <a:path w="132080" h="554354">
                <a:moveTo>
                  <a:pt x="1396" y="527558"/>
                </a:moveTo>
                <a:lnTo>
                  <a:pt x="1015" y="552069"/>
                </a:lnTo>
                <a:lnTo>
                  <a:pt x="128523" y="554228"/>
                </a:lnTo>
                <a:lnTo>
                  <a:pt x="129031" y="529717"/>
                </a:lnTo>
                <a:lnTo>
                  <a:pt x="1396" y="5275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066665" y="2046859"/>
            <a:ext cx="825500" cy="47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1F35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b="1" spc="-5" dirty="0">
                <a:solidFill>
                  <a:srgbClr val="FF4040"/>
                </a:solidFill>
                <a:latin typeface="Arial"/>
                <a:cs typeface="Arial"/>
              </a:rPr>
              <a:t>SBP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121579" y="1335150"/>
            <a:ext cx="174026" cy="13816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>
            <a:spLocks noGrp="1"/>
          </p:cNvSpPr>
          <p:nvPr>
            <p:ph type="title"/>
          </p:nvPr>
        </p:nvSpPr>
        <p:spPr>
          <a:xfrm>
            <a:off x="2950210" y="954786"/>
            <a:ext cx="297053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000000"/>
                </a:solidFill>
              </a:rPr>
              <a:t>Obesity: cardiovascular</a:t>
            </a:r>
            <a:r>
              <a:rPr sz="1700" spc="65" dirty="0">
                <a:solidFill>
                  <a:srgbClr val="000000"/>
                </a:solidFill>
              </a:rPr>
              <a:t> </a:t>
            </a:r>
            <a:r>
              <a:rPr sz="1700" spc="-5" dirty="0">
                <a:solidFill>
                  <a:srgbClr val="000000"/>
                </a:solidFill>
              </a:rPr>
              <a:t>risk</a:t>
            </a:r>
            <a:endParaRPr sz="17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5632" y="547242"/>
            <a:ext cx="2336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358"/>
            <a:ext cx="7760970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2085" marR="5080" indent="-1114425">
              <a:lnSpc>
                <a:spcPct val="100000"/>
              </a:lnSpc>
              <a:spcBef>
                <a:spcPts val="105"/>
              </a:spcBef>
            </a:pP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We </a:t>
            </a: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studied the consequences 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sz="32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deleting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the mGPD </a:t>
            </a: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gene</a:t>
            </a:r>
            <a:r>
              <a:rPr sz="3200" u="heavy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regarding:</a:t>
            </a:r>
            <a:endParaRPr sz="3200">
              <a:latin typeface="Arial"/>
              <a:cs typeface="Arial"/>
            </a:endParaRPr>
          </a:p>
          <a:p>
            <a:pPr marL="355600" marR="46926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Responses to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fat-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carbohydrate-rich  diets.</a:t>
            </a:r>
            <a:endParaRPr sz="3200">
              <a:latin typeface="Arial"/>
              <a:cs typeface="Arial"/>
            </a:endParaRPr>
          </a:p>
          <a:p>
            <a:pPr marL="355600" marR="108331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Tolerance and responses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caloric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restriction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fasting.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6303" y="3524601"/>
            <a:ext cx="410845" cy="1096645"/>
          </a:xfrm>
          <a:custGeom>
            <a:avLst/>
            <a:gdLst/>
            <a:ahLst/>
            <a:cxnLst/>
            <a:rect l="l" t="t" r="r" b="b"/>
            <a:pathLst>
              <a:path w="410844" h="1096645">
                <a:moveTo>
                  <a:pt x="0" y="1096351"/>
                </a:moveTo>
                <a:lnTo>
                  <a:pt x="410248" y="1096351"/>
                </a:lnTo>
                <a:lnTo>
                  <a:pt x="410248" y="0"/>
                </a:lnTo>
                <a:lnTo>
                  <a:pt x="0" y="0"/>
                </a:lnTo>
                <a:lnTo>
                  <a:pt x="0" y="1096351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6303" y="3524601"/>
            <a:ext cx="410845" cy="1096645"/>
          </a:xfrm>
          <a:custGeom>
            <a:avLst/>
            <a:gdLst/>
            <a:ahLst/>
            <a:cxnLst/>
            <a:rect l="l" t="t" r="r" b="b"/>
            <a:pathLst>
              <a:path w="410844" h="1096645">
                <a:moveTo>
                  <a:pt x="0" y="1096351"/>
                </a:moveTo>
                <a:lnTo>
                  <a:pt x="0" y="0"/>
                </a:lnTo>
                <a:lnTo>
                  <a:pt x="410248" y="0"/>
                </a:lnTo>
                <a:lnTo>
                  <a:pt x="410248" y="1096351"/>
                </a:lnTo>
                <a:lnTo>
                  <a:pt x="0" y="1096351"/>
                </a:lnTo>
              </a:path>
            </a:pathLst>
          </a:custGeom>
          <a:ln w="13583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9656" y="3418178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5">
                <a:moveTo>
                  <a:pt x="0" y="0"/>
                </a:moveTo>
                <a:lnTo>
                  <a:pt x="205073" y="0"/>
                </a:lnTo>
                <a:lnTo>
                  <a:pt x="0" y="0"/>
                </a:lnTo>
              </a:path>
            </a:pathLst>
          </a:custGeom>
          <a:ln w="13532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1389" y="3418178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423"/>
                </a:lnTo>
              </a:path>
            </a:pathLst>
          </a:custGeom>
          <a:ln w="13591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1714" y="2926992"/>
            <a:ext cx="412115" cy="1694180"/>
          </a:xfrm>
          <a:custGeom>
            <a:avLst/>
            <a:gdLst/>
            <a:ahLst/>
            <a:cxnLst/>
            <a:rect l="l" t="t" r="r" b="b"/>
            <a:pathLst>
              <a:path w="412114" h="1694179">
                <a:moveTo>
                  <a:pt x="0" y="1693961"/>
                </a:moveTo>
                <a:lnTo>
                  <a:pt x="411513" y="1693961"/>
                </a:lnTo>
                <a:lnTo>
                  <a:pt x="411513" y="0"/>
                </a:lnTo>
                <a:lnTo>
                  <a:pt x="0" y="0"/>
                </a:lnTo>
                <a:lnTo>
                  <a:pt x="0" y="1693961"/>
                </a:lnTo>
                <a:close/>
              </a:path>
            </a:pathLst>
          </a:custGeom>
          <a:solidFill>
            <a:srgbClr val="C0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1714" y="2926992"/>
            <a:ext cx="410209" cy="1694180"/>
          </a:xfrm>
          <a:custGeom>
            <a:avLst/>
            <a:gdLst/>
            <a:ahLst/>
            <a:cxnLst/>
            <a:rect l="l" t="t" r="r" b="b"/>
            <a:pathLst>
              <a:path w="410210" h="1694179">
                <a:moveTo>
                  <a:pt x="0" y="1693961"/>
                </a:moveTo>
                <a:lnTo>
                  <a:pt x="0" y="0"/>
                </a:lnTo>
                <a:lnTo>
                  <a:pt x="410197" y="0"/>
                </a:lnTo>
                <a:lnTo>
                  <a:pt x="410197" y="1693961"/>
                </a:lnTo>
                <a:lnTo>
                  <a:pt x="0" y="1693961"/>
                </a:lnTo>
              </a:path>
            </a:pathLst>
          </a:custGeom>
          <a:ln w="13587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5054" y="2873717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162" y="0"/>
                </a:lnTo>
                <a:lnTo>
                  <a:pt x="0" y="0"/>
                </a:lnTo>
              </a:path>
            </a:pathLst>
          </a:custGeom>
          <a:ln w="13532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8394" y="287371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274"/>
                </a:lnTo>
              </a:path>
            </a:pathLst>
          </a:custGeom>
          <a:ln w="1359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01799" y="2232954"/>
            <a:ext cx="495934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4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sz="1450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50" spc="2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450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450" spc="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34532" y="4757604"/>
            <a:ext cx="1230630" cy="0"/>
          </a:xfrm>
          <a:custGeom>
            <a:avLst/>
            <a:gdLst/>
            <a:ahLst/>
            <a:cxnLst/>
            <a:rect l="l" t="t" r="r" b="b"/>
            <a:pathLst>
              <a:path w="1230630">
                <a:moveTo>
                  <a:pt x="0" y="0"/>
                </a:moveTo>
                <a:lnTo>
                  <a:pt x="1230467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1389" y="475760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72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8394" y="4757604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672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77019" y="4766100"/>
            <a:ext cx="1306195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01015" algn="l"/>
              </a:tabLst>
            </a:pPr>
            <a:r>
              <a:rPr sz="1650" spc="-35" dirty="0">
                <a:solidFill>
                  <a:srgbClr val="FFFF00"/>
                </a:solidFill>
                <a:latin typeface="Arial"/>
                <a:cs typeface="Arial"/>
              </a:rPr>
              <a:t>WT	</a:t>
            </a:r>
            <a:r>
              <a:rPr sz="1650" spc="-45" dirty="0">
                <a:solidFill>
                  <a:srgbClr val="FFFF00"/>
                </a:solidFill>
                <a:latin typeface="Arial"/>
                <a:cs typeface="Arial"/>
              </a:rPr>
              <a:t>mGPD-/-</a:t>
            </a:r>
            <a:endParaRPr sz="16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97989" y="2703439"/>
            <a:ext cx="0" cy="1917700"/>
          </a:xfrm>
          <a:custGeom>
            <a:avLst/>
            <a:gdLst/>
            <a:ahLst/>
            <a:cxnLst/>
            <a:rect l="l" t="t" r="r" b="b"/>
            <a:pathLst>
              <a:path h="1917700">
                <a:moveTo>
                  <a:pt x="0" y="1917513"/>
                </a:moveTo>
                <a:lnTo>
                  <a:pt x="0" y="0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6906" y="462095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3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6906" y="430130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3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6906" y="398203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3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6906" y="366276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3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6906" y="334349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3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6906" y="302271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3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6906" y="270343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83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8891" y="2478376"/>
            <a:ext cx="317500" cy="226377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96815" y="2658938"/>
            <a:ext cx="518159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5" dirty="0">
                <a:solidFill>
                  <a:srgbClr val="FFFF00"/>
                </a:solidFill>
                <a:latin typeface="Arial"/>
                <a:cs typeface="Arial"/>
              </a:rPr>
              <a:t>P&lt;0.001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0368" y="2177304"/>
            <a:ext cx="213995" cy="325755"/>
          </a:xfrm>
          <a:prstGeom prst="rect">
            <a:avLst/>
          </a:prstGeom>
          <a:ln w="1957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75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5179" y="2642942"/>
            <a:ext cx="281940" cy="192087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30" dirty="0">
                <a:solidFill>
                  <a:srgbClr val="FFFF00"/>
                </a:solidFill>
                <a:latin typeface="Arial"/>
                <a:cs typeface="Arial"/>
              </a:rPr>
              <a:t>Serum </a:t>
            </a: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TG</a:t>
            </a:r>
            <a:r>
              <a:rPr sz="1650" spc="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650" i="1" dirty="0">
                <a:solidFill>
                  <a:srgbClr val="FFFF00"/>
                </a:solidFill>
                <a:latin typeface="Symbol"/>
                <a:cs typeface="Symbol"/>
              </a:rPr>
              <a:t>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mol/ml)</a:t>
            </a:r>
            <a:endParaRPr sz="16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56206" y="3141413"/>
            <a:ext cx="445134" cy="1745614"/>
          </a:xfrm>
          <a:custGeom>
            <a:avLst/>
            <a:gdLst/>
            <a:ahLst/>
            <a:cxnLst/>
            <a:rect l="l" t="t" r="r" b="b"/>
            <a:pathLst>
              <a:path w="445134" h="1745614">
                <a:moveTo>
                  <a:pt x="0" y="1745598"/>
                </a:moveTo>
                <a:lnTo>
                  <a:pt x="445019" y="1745598"/>
                </a:lnTo>
                <a:lnTo>
                  <a:pt x="445019" y="0"/>
                </a:lnTo>
                <a:lnTo>
                  <a:pt x="0" y="0"/>
                </a:lnTo>
                <a:lnTo>
                  <a:pt x="0" y="1745598"/>
                </a:lnTo>
                <a:close/>
              </a:path>
            </a:pathLst>
          </a:custGeom>
          <a:solidFill>
            <a:srgbClr val="C0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56206" y="3141350"/>
            <a:ext cx="443865" cy="1746250"/>
          </a:xfrm>
          <a:custGeom>
            <a:avLst/>
            <a:gdLst/>
            <a:ahLst/>
            <a:cxnLst/>
            <a:rect l="l" t="t" r="r" b="b"/>
            <a:pathLst>
              <a:path w="443865" h="1746250">
                <a:moveTo>
                  <a:pt x="0" y="1745661"/>
                </a:moveTo>
                <a:lnTo>
                  <a:pt x="0" y="0"/>
                </a:lnTo>
                <a:lnTo>
                  <a:pt x="443337" y="0"/>
                </a:lnTo>
                <a:lnTo>
                  <a:pt x="443337" y="1745661"/>
                </a:lnTo>
                <a:lnTo>
                  <a:pt x="0" y="1745661"/>
                </a:lnTo>
              </a:path>
            </a:pathLst>
          </a:custGeom>
          <a:ln w="6003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67135" y="3037823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123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77685" y="3037823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526"/>
                </a:lnTo>
              </a:path>
            </a:pathLst>
          </a:custGeom>
          <a:ln w="600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87722" y="3281212"/>
            <a:ext cx="445134" cy="1605915"/>
          </a:xfrm>
          <a:custGeom>
            <a:avLst/>
            <a:gdLst/>
            <a:ahLst/>
            <a:cxnLst/>
            <a:rect l="l" t="t" r="r" b="b"/>
            <a:pathLst>
              <a:path w="445134" h="1605914">
                <a:moveTo>
                  <a:pt x="0" y="1605799"/>
                </a:moveTo>
                <a:lnTo>
                  <a:pt x="445019" y="1605799"/>
                </a:lnTo>
                <a:lnTo>
                  <a:pt x="445019" y="0"/>
                </a:lnTo>
                <a:lnTo>
                  <a:pt x="0" y="0"/>
                </a:lnTo>
                <a:lnTo>
                  <a:pt x="0" y="1605799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87722" y="3281149"/>
            <a:ext cx="443865" cy="1605915"/>
          </a:xfrm>
          <a:custGeom>
            <a:avLst/>
            <a:gdLst/>
            <a:ahLst/>
            <a:cxnLst/>
            <a:rect l="l" t="t" r="r" b="b"/>
            <a:pathLst>
              <a:path w="443865" h="1605914">
                <a:moveTo>
                  <a:pt x="0" y="1605862"/>
                </a:moveTo>
                <a:lnTo>
                  <a:pt x="0" y="0"/>
                </a:lnTo>
                <a:lnTo>
                  <a:pt x="443337" y="0"/>
                </a:lnTo>
                <a:lnTo>
                  <a:pt x="443337" y="1605862"/>
                </a:lnTo>
                <a:lnTo>
                  <a:pt x="0" y="1605862"/>
                </a:lnTo>
              </a:path>
            </a:pathLst>
          </a:custGeom>
          <a:ln w="6003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8650" y="3115531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>
                <a:moveTo>
                  <a:pt x="0" y="0"/>
                </a:moveTo>
                <a:lnTo>
                  <a:pt x="223123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09580" y="3115531"/>
            <a:ext cx="0" cy="165735"/>
          </a:xfrm>
          <a:custGeom>
            <a:avLst/>
            <a:gdLst/>
            <a:ahLst/>
            <a:cxnLst/>
            <a:rect l="l" t="t" r="r" b="b"/>
            <a:pathLst>
              <a:path h="165735">
                <a:moveTo>
                  <a:pt x="0" y="0"/>
                </a:moveTo>
                <a:lnTo>
                  <a:pt x="0" y="165617"/>
                </a:lnTo>
              </a:path>
            </a:pathLst>
          </a:custGeom>
          <a:ln w="600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688556" y="2253130"/>
            <a:ext cx="1104900" cy="5568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08610" marR="5080" indent="-296545">
              <a:lnSpc>
                <a:spcPts val="2050"/>
              </a:lnSpc>
              <a:spcBef>
                <a:spcPts val="240"/>
              </a:spcBef>
            </a:pPr>
            <a:r>
              <a:rPr sz="1750" spc="50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750" spc="-1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750" spc="-4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750" spc="20" dirty="0">
                <a:solidFill>
                  <a:srgbClr val="FFFF00"/>
                </a:solidFill>
                <a:latin typeface="Arial"/>
                <a:cs typeface="Arial"/>
              </a:rPr>
              <a:t>du</a:t>
            </a:r>
            <a:r>
              <a:rPr sz="1750" spc="4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750" spc="3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750" spc="1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750" spc="-4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750" spc="10" dirty="0">
                <a:solidFill>
                  <a:srgbClr val="FFFF00"/>
                </a:solidFill>
                <a:latin typeface="Arial"/>
                <a:cs typeface="Arial"/>
              </a:rPr>
              <a:t>n  </a:t>
            </a:r>
            <a:r>
              <a:rPr sz="1750" spc="-10" dirty="0">
                <a:solidFill>
                  <a:srgbClr val="FFFF00"/>
                </a:solidFill>
                <a:latin typeface="Arial"/>
                <a:cs typeface="Arial"/>
              </a:rPr>
              <a:t>rates</a:t>
            </a:r>
            <a:endParaRPr sz="17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426272" y="2803818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2083194"/>
                </a:moveTo>
                <a:lnTo>
                  <a:pt x="0" y="0"/>
                </a:lnTo>
              </a:path>
            </a:pathLst>
          </a:custGeom>
          <a:ln w="21176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83899" y="4887012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73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83899" y="4588837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73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83899" y="4290977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73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83899" y="3994376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73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83899" y="3696138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73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83899" y="3399916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73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83899" y="3101678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73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83899" y="2803818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73" y="0"/>
                </a:moveTo>
                <a:lnTo>
                  <a:pt x="0" y="0"/>
                </a:lnTo>
              </a:path>
            </a:pathLst>
          </a:custGeom>
          <a:ln w="2108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103805" y="2612568"/>
            <a:ext cx="2053589" cy="27292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R="1767205" algn="ctr">
              <a:lnSpc>
                <a:spcPct val="100000"/>
              </a:lnSpc>
              <a:spcBef>
                <a:spcPts val="330"/>
              </a:spcBef>
            </a:pP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14</a:t>
            </a:r>
            <a:endParaRPr sz="1750">
              <a:latin typeface="Arial"/>
              <a:cs typeface="Arial"/>
            </a:endParaRPr>
          </a:p>
          <a:p>
            <a:pPr marR="1767205" algn="ctr">
              <a:lnSpc>
                <a:spcPct val="100000"/>
              </a:lnSpc>
              <a:spcBef>
                <a:spcPts val="234"/>
              </a:spcBef>
            </a:pP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12</a:t>
            </a:r>
            <a:endParaRPr sz="1750">
              <a:latin typeface="Arial"/>
              <a:cs typeface="Arial"/>
            </a:endParaRPr>
          </a:p>
          <a:p>
            <a:pPr marR="1767205" algn="ctr">
              <a:lnSpc>
                <a:spcPct val="100000"/>
              </a:lnSpc>
              <a:spcBef>
                <a:spcPts val="245"/>
              </a:spcBef>
            </a:pP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750">
              <a:latin typeface="Arial"/>
              <a:cs typeface="Arial"/>
            </a:endParaRPr>
          </a:p>
          <a:p>
            <a:pPr marR="1642110" algn="ctr">
              <a:lnSpc>
                <a:spcPct val="100000"/>
              </a:lnSpc>
              <a:spcBef>
                <a:spcPts val="245"/>
              </a:spcBef>
            </a:pPr>
            <a:r>
              <a:rPr sz="1750" spc="20" dirty="0">
                <a:solidFill>
                  <a:srgbClr val="FFFF00"/>
                </a:solidFill>
                <a:latin typeface="Arial"/>
                <a:cs typeface="Arial"/>
              </a:rPr>
              <a:t>8</a:t>
            </a:r>
            <a:endParaRPr sz="1750">
              <a:latin typeface="Arial"/>
              <a:cs typeface="Arial"/>
            </a:endParaRPr>
          </a:p>
          <a:p>
            <a:pPr marR="1642110" algn="ctr">
              <a:lnSpc>
                <a:spcPct val="100000"/>
              </a:lnSpc>
              <a:spcBef>
                <a:spcPts val="235"/>
              </a:spcBef>
            </a:pPr>
            <a:r>
              <a:rPr sz="1750" spc="20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endParaRPr sz="1750">
              <a:latin typeface="Arial"/>
              <a:cs typeface="Arial"/>
            </a:endParaRPr>
          </a:p>
          <a:p>
            <a:pPr marR="1642110" algn="ctr">
              <a:lnSpc>
                <a:spcPct val="100000"/>
              </a:lnSpc>
              <a:spcBef>
                <a:spcPts val="245"/>
              </a:spcBef>
            </a:pPr>
            <a:r>
              <a:rPr sz="1750" spc="20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endParaRPr sz="1750">
              <a:latin typeface="Arial"/>
              <a:cs typeface="Arial"/>
            </a:endParaRPr>
          </a:p>
          <a:p>
            <a:pPr marR="1642110" algn="ctr">
              <a:lnSpc>
                <a:spcPct val="100000"/>
              </a:lnSpc>
              <a:spcBef>
                <a:spcPts val="235"/>
              </a:spcBef>
            </a:pPr>
            <a:r>
              <a:rPr sz="1750" spc="2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750">
              <a:latin typeface="Arial"/>
              <a:cs typeface="Arial"/>
            </a:endParaRPr>
          </a:p>
          <a:p>
            <a:pPr marL="138430">
              <a:lnSpc>
                <a:spcPct val="100000"/>
              </a:lnSpc>
              <a:spcBef>
                <a:spcPts val="250"/>
              </a:spcBef>
              <a:tabLst>
                <a:tab pos="471170" algn="l"/>
                <a:tab pos="1868805" algn="l"/>
              </a:tabLst>
            </a:pPr>
            <a:r>
              <a:rPr sz="1750" spc="20" dirty="0">
                <a:solidFill>
                  <a:srgbClr val="FFFF00"/>
                </a:solidFill>
                <a:latin typeface="Arial"/>
                <a:cs typeface="Arial"/>
              </a:rPr>
              <a:t>0	</a:t>
            </a:r>
            <a:r>
              <a:rPr sz="1750" u="heavy" spc="30" dirty="0">
                <a:solidFill>
                  <a:srgbClr val="FFFF00"/>
                </a:solidFill>
                <a:uFill>
                  <a:solidFill>
                    <a:srgbClr val="C0C0FF"/>
                  </a:solidFill>
                </a:uFill>
                <a:latin typeface="Arial"/>
                <a:cs typeface="Arial"/>
              </a:rPr>
              <a:t> </a:t>
            </a:r>
            <a:r>
              <a:rPr sz="1750" u="heavy" spc="20" dirty="0">
                <a:solidFill>
                  <a:srgbClr val="FFFF00"/>
                </a:solidFill>
                <a:uFill>
                  <a:solidFill>
                    <a:srgbClr val="C0C0FF"/>
                  </a:solidFill>
                </a:uFill>
                <a:latin typeface="Arial"/>
                <a:cs typeface="Arial"/>
              </a:rPr>
              <a:t>	</a:t>
            </a:r>
            <a:endParaRPr sz="1750">
              <a:latin typeface="Arial"/>
              <a:cs typeface="Arial"/>
            </a:endParaRPr>
          </a:p>
          <a:p>
            <a:pPr marL="621665">
              <a:lnSpc>
                <a:spcPct val="100000"/>
              </a:lnSpc>
              <a:spcBef>
                <a:spcPts val="459"/>
              </a:spcBef>
              <a:tabLst>
                <a:tab pos="1154430" algn="l"/>
              </a:tabLst>
            </a:pPr>
            <a:r>
              <a:rPr sz="1750" spc="30" dirty="0">
                <a:solidFill>
                  <a:srgbClr val="FFFF00"/>
                </a:solidFill>
                <a:latin typeface="Arial"/>
                <a:cs typeface="Arial"/>
              </a:rPr>
              <a:t>WT	</a:t>
            </a:r>
            <a:r>
              <a:rPr sz="1750" spc="5" dirty="0">
                <a:solidFill>
                  <a:srgbClr val="FFFF00"/>
                </a:solidFill>
                <a:latin typeface="Arial"/>
                <a:cs typeface="Arial"/>
              </a:rPr>
              <a:t>mGPD-/-</a:t>
            </a:r>
            <a:endParaRPr sz="17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45949" y="2213828"/>
            <a:ext cx="250825" cy="354330"/>
          </a:xfrm>
          <a:prstGeom prst="rect">
            <a:avLst/>
          </a:prstGeom>
          <a:ln w="21146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204"/>
              </a:spcBef>
            </a:pPr>
            <a:r>
              <a:rPr sz="1950" spc="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endParaRPr sz="19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05339" y="2688694"/>
            <a:ext cx="304165" cy="2195830"/>
          </a:xfrm>
          <a:prstGeom prst="rect">
            <a:avLst/>
          </a:prstGeom>
        </p:spPr>
        <p:txBody>
          <a:bodyPr vert="vert270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750" spc="20" dirty="0">
                <a:solidFill>
                  <a:srgbClr val="FFFF00"/>
                </a:solidFill>
                <a:latin typeface="Arial"/>
                <a:cs typeface="Arial"/>
              </a:rPr>
              <a:t>TG </a:t>
            </a:r>
            <a:r>
              <a:rPr sz="1750" dirty="0">
                <a:solidFill>
                  <a:srgbClr val="FFFF00"/>
                </a:solidFill>
                <a:latin typeface="Arial"/>
                <a:cs typeface="Arial"/>
              </a:rPr>
              <a:t>PR</a:t>
            </a:r>
            <a:r>
              <a:rPr sz="1750" spc="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750" i="1" spc="15" dirty="0">
                <a:solidFill>
                  <a:srgbClr val="FFFF00"/>
                </a:solidFill>
                <a:latin typeface="Symbol"/>
                <a:cs typeface="Symbol"/>
              </a:rPr>
              <a:t></a:t>
            </a:r>
            <a:r>
              <a:rPr sz="1750" spc="15" dirty="0">
                <a:solidFill>
                  <a:srgbClr val="FFFF00"/>
                </a:solidFill>
                <a:latin typeface="Arial"/>
                <a:cs typeface="Arial"/>
              </a:rPr>
              <a:t>mol/h/100g)</a:t>
            </a:r>
            <a:endParaRPr sz="175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038448" y="3036564"/>
            <a:ext cx="1069975" cy="1316990"/>
          </a:xfrm>
          <a:custGeom>
            <a:avLst/>
            <a:gdLst/>
            <a:ahLst/>
            <a:cxnLst/>
            <a:rect l="l" t="t" r="r" b="b"/>
            <a:pathLst>
              <a:path w="1069975" h="1316989">
                <a:moveTo>
                  <a:pt x="0" y="1316755"/>
                </a:moveTo>
                <a:lnTo>
                  <a:pt x="1069575" y="0"/>
                </a:lnTo>
              </a:path>
            </a:pathLst>
          </a:custGeom>
          <a:ln w="59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8448" y="3268933"/>
            <a:ext cx="1069975" cy="1192530"/>
          </a:xfrm>
          <a:custGeom>
            <a:avLst/>
            <a:gdLst/>
            <a:ahLst/>
            <a:cxnLst/>
            <a:rect l="l" t="t" r="r" b="b"/>
            <a:pathLst>
              <a:path w="1069975" h="1192529">
                <a:moveTo>
                  <a:pt x="0" y="1192385"/>
                </a:moveTo>
                <a:lnTo>
                  <a:pt x="1069575" y="0"/>
                </a:lnTo>
              </a:path>
            </a:pathLst>
          </a:custGeom>
          <a:ln w="1356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38448" y="3685811"/>
            <a:ext cx="536575" cy="673735"/>
          </a:xfrm>
          <a:custGeom>
            <a:avLst/>
            <a:gdLst/>
            <a:ahLst/>
            <a:cxnLst/>
            <a:rect l="l" t="t" r="r" b="b"/>
            <a:pathLst>
              <a:path w="536575" h="673735">
                <a:moveTo>
                  <a:pt x="0" y="673491"/>
                </a:moveTo>
                <a:lnTo>
                  <a:pt x="536305" y="0"/>
                </a:lnTo>
              </a:path>
            </a:pathLst>
          </a:custGeom>
          <a:ln w="13568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26182" y="3591352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268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74753" y="3591352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028"/>
                </a:lnTo>
              </a:path>
            </a:pathLst>
          </a:custGeom>
          <a:ln w="600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26182" y="377838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268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74753" y="3042483"/>
            <a:ext cx="533400" cy="643890"/>
          </a:xfrm>
          <a:custGeom>
            <a:avLst/>
            <a:gdLst/>
            <a:ahLst/>
            <a:cxnLst/>
            <a:rect l="l" t="t" r="r" b="b"/>
            <a:pathLst>
              <a:path w="533400" h="643889">
                <a:moveTo>
                  <a:pt x="0" y="643327"/>
                </a:moveTo>
                <a:lnTo>
                  <a:pt x="533269" y="0"/>
                </a:lnTo>
              </a:path>
            </a:pathLst>
          </a:custGeom>
          <a:ln w="13567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59326" y="2963516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95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08023" y="2963516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8061"/>
                </a:lnTo>
              </a:path>
            </a:pathLst>
          </a:custGeom>
          <a:ln w="600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59326" y="3121577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95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88866" y="4309615"/>
            <a:ext cx="88410" cy="88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25299" y="3636061"/>
            <a:ext cx="86766" cy="87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59326" y="2993743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42626" y="0"/>
                </a:moveTo>
                <a:lnTo>
                  <a:pt x="26253" y="3449"/>
                </a:lnTo>
                <a:lnTo>
                  <a:pt x="12680" y="12767"/>
                </a:lnTo>
                <a:lnTo>
                  <a:pt x="3423" y="26407"/>
                </a:lnTo>
                <a:lnTo>
                  <a:pt x="0" y="42821"/>
                </a:lnTo>
                <a:lnTo>
                  <a:pt x="3423" y="59910"/>
                </a:lnTo>
                <a:lnTo>
                  <a:pt x="12680" y="73929"/>
                </a:lnTo>
                <a:lnTo>
                  <a:pt x="26253" y="83415"/>
                </a:lnTo>
                <a:lnTo>
                  <a:pt x="42626" y="86902"/>
                </a:lnTo>
                <a:lnTo>
                  <a:pt x="59642" y="83415"/>
                </a:lnTo>
                <a:lnTo>
                  <a:pt x="73647" y="73929"/>
                </a:lnTo>
                <a:lnTo>
                  <a:pt x="83145" y="59910"/>
                </a:lnTo>
                <a:lnTo>
                  <a:pt x="86643" y="42821"/>
                </a:lnTo>
                <a:lnTo>
                  <a:pt x="83145" y="26407"/>
                </a:lnTo>
                <a:lnTo>
                  <a:pt x="73647" y="12767"/>
                </a:lnTo>
                <a:lnTo>
                  <a:pt x="59642" y="3449"/>
                </a:lnTo>
                <a:lnTo>
                  <a:pt x="42626" y="0"/>
                </a:lnTo>
                <a:close/>
              </a:path>
            </a:pathLst>
          </a:custGeom>
          <a:solidFill>
            <a:srgbClr val="C0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59326" y="2993743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0" y="42821"/>
                </a:moveTo>
                <a:lnTo>
                  <a:pt x="3423" y="59910"/>
                </a:lnTo>
                <a:lnTo>
                  <a:pt x="12680" y="73929"/>
                </a:lnTo>
                <a:lnTo>
                  <a:pt x="26253" y="83415"/>
                </a:lnTo>
                <a:lnTo>
                  <a:pt x="42626" y="86902"/>
                </a:lnTo>
                <a:lnTo>
                  <a:pt x="59642" y="83415"/>
                </a:lnTo>
                <a:lnTo>
                  <a:pt x="73647" y="73929"/>
                </a:lnTo>
                <a:lnTo>
                  <a:pt x="83145" y="59910"/>
                </a:lnTo>
                <a:lnTo>
                  <a:pt x="86643" y="42821"/>
                </a:lnTo>
                <a:lnTo>
                  <a:pt x="83145" y="26407"/>
                </a:lnTo>
                <a:lnTo>
                  <a:pt x="73647" y="12767"/>
                </a:lnTo>
                <a:lnTo>
                  <a:pt x="59642" y="3449"/>
                </a:lnTo>
                <a:lnTo>
                  <a:pt x="42626" y="0"/>
                </a:lnTo>
                <a:lnTo>
                  <a:pt x="26253" y="3449"/>
                </a:lnTo>
                <a:lnTo>
                  <a:pt x="12680" y="12767"/>
                </a:lnTo>
                <a:lnTo>
                  <a:pt x="3423" y="26407"/>
                </a:lnTo>
                <a:lnTo>
                  <a:pt x="0" y="42821"/>
                </a:lnTo>
                <a:close/>
              </a:path>
            </a:pathLst>
          </a:custGeom>
          <a:ln w="317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38448" y="3883167"/>
            <a:ext cx="536575" cy="564515"/>
          </a:xfrm>
          <a:custGeom>
            <a:avLst/>
            <a:gdLst/>
            <a:ahLst/>
            <a:cxnLst/>
            <a:rect l="l" t="t" r="r" b="b"/>
            <a:pathLst>
              <a:path w="536575" h="564514">
                <a:moveTo>
                  <a:pt x="0" y="564296"/>
                </a:moveTo>
                <a:lnTo>
                  <a:pt x="536305" y="0"/>
                </a:lnTo>
              </a:path>
            </a:pathLst>
          </a:custGeom>
          <a:ln w="5993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26182" y="3804199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268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74753" y="3804199"/>
            <a:ext cx="0" cy="30480"/>
          </a:xfrm>
          <a:custGeom>
            <a:avLst/>
            <a:gdLst/>
            <a:ahLst/>
            <a:cxnLst/>
            <a:rect l="l" t="t" r="r" b="b"/>
            <a:pathLst>
              <a:path h="30479">
                <a:moveTo>
                  <a:pt x="0" y="0"/>
                </a:moveTo>
                <a:lnTo>
                  <a:pt x="0" y="30478"/>
                </a:lnTo>
              </a:path>
            </a:pathLst>
          </a:custGeom>
          <a:ln w="600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74753" y="3932034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38"/>
                </a:moveTo>
                <a:lnTo>
                  <a:pt x="0" y="0"/>
                </a:lnTo>
              </a:path>
            </a:pathLst>
          </a:custGeom>
          <a:ln w="600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26182" y="3963772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268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74753" y="3259739"/>
            <a:ext cx="533400" cy="623570"/>
          </a:xfrm>
          <a:custGeom>
            <a:avLst/>
            <a:gdLst/>
            <a:ahLst/>
            <a:cxnLst/>
            <a:rect l="l" t="t" r="r" b="b"/>
            <a:pathLst>
              <a:path w="533400" h="623570">
                <a:moveTo>
                  <a:pt x="0" y="623428"/>
                </a:moveTo>
                <a:lnTo>
                  <a:pt x="533269" y="0"/>
                </a:lnTo>
              </a:path>
            </a:pathLst>
          </a:custGeom>
          <a:ln w="5994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59326" y="311994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95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08023" y="3119940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310"/>
                </a:lnTo>
              </a:path>
            </a:pathLst>
          </a:custGeom>
          <a:ln w="600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08023" y="3308605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91310"/>
                </a:moveTo>
                <a:lnTo>
                  <a:pt x="0" y="0"/>
                </a:lnTo>
              </a:path>
            </a:pathLst>
          </a:custGeom>
          <a:ln w="6005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59326" y="3399916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95" y="0"/>
                </a:lnTo>
                <a:lnTo>
                  <a:pt x="0" y="0"/>
                </a:lnTo>
              </a:path>
            </a:pathLst>
          </a:custGeom>
          <a:ln w="5979">
            <a:solidFill>
              <a:srgbClr val="FF5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86754" y="4397238"/>
            <a:ext cx="92635" cy="89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23186" y="3831682"/>
            <a:ext cx="90991" cy="91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59326" y="3211250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42626" y="0"/>
                </a:moveTo>
                <a:lnTo>
                  <a:pt x="26253" y="3463"/>
                </a:lnTo>
                <a:lnTo>
                  <a:pt x="12680" y="12783"/>
                </a:lnTo>
                <a:lnTo>
                  <a:pt x="3423" y="26354"/>
                </a:lnTo>
                <a:lnTo>
                  <a:pt x="0" y="42569"/>
                </a:lnTo>
                <a:lnTo>
                  <a:pt x="3423" y="59658"/>
                </a:lnTo>
                <a:lnTo>
                  <a:pt x="12680" y="73677"/>
                </a:lnTo>
                <a:lnTo>
                  <a:pt x="26253" y="83163"/>
                </a:lnTo>
                <a:lnTo>
                  <a:pt x="42626" y="86650"/>
                </a:lnTo>
                <a:lnTo>
                  <a:pt x="59642" y="83163"/>
                </a:lnTo>
                <a:lnTo>
                  <a:pt x="73647" y="73677"/>
                </a:lnTo>
                <a:lnTo>
                  <a:pt x="83145" y="59658"/>
                </a:lnTo>
                <a:lnTo>
                  <a:pt x="86643" y="42569"/>
                </a:lnTo>
                <a:lnTo>
                  <a:pt x="83145" y="26354"/>
                </a:lnTo>
                <a:lnTo>
                  <a:pt x="73647" y="12783"/>
                </a:lnTo>
                <a:lnTo>
                  <a:pt x="59642" y="3463"/>
                </a:lnTo>
                <a:lnTo>
                  <a:pt x="42626" y="0"/>
                </a:lnTo>
                <a:close/>
              </a:path>
            </a:pathLst>
          </a:custGeom>
          <a:solidFill>
            <a:srgbClr val="FF5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59326" y="3211250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0" y="42569"/>
                </a:moveTo>
                <a:lnTo>
                  <a:pt x="3423" y="59658"/>
                </a:lnTo>
                <a:lnTo>
                  <a:pt x="12680" y="73677"/>
                </a:lnTo>
                <a:lnTo>
                  <a:pt x="26253" y="83163"/>
                </a:lnTo>
                <a:lnTo>
                  <a:pt x="42626" y="86650"/>
                </a:lnTo>
                <a:lnTo>
                  <a:pt x="59642" y="83163"/>
                </a:lnTo>
                <a:lnTo>
                  <a:pt x="73647" y="73677"/>
                </a:lnTo>
                <a:lnTo>
                  <a:pt x="83145" y="59658"/>
                </a:lnTo>
                <a:lnTo>
                  <a:pt x="86643" y="42569"/>
                </a:lnTo>
                <a:lnTo>
                  <a:pt x="83145" y="26354"/>
                </a:lnTo>
                <a:lnTo>
                  <a:pt x="73647" y="12783"/>
                </a:lnTo>
                <a:lnTo>
                  <a:pt x="59642" y="3463"/>
                </a:lnTo>
                <a:lnTo>
                  <a:pt x="42626" y="0"/>
                </a:lnTo>
                <a:lnTo>
                  <a:pt x="26253" y="3463"/>
                </a:lnTo>
                <a:lnTo>
                  <a:pt x="12680" y="12783"/>
                </a:lnTo>
                <a:lnTo>
                  <a:pt x="3423" y="26354"/>
                </a:lnTo>
                <a:lnTo>
                  <a:pt x="0" y="42569"/>
                </a:lnTo>
                <a:close/>
              </a:path>
            </a:pathLst>
          </a:custGeom>
          <a:ln w="5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3998487" y="2196745"/>
            <a:ext cx="120459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spc="-15" dirty="0">
                <a:solidFill>
                  <a:srgbClr val="FFFF00"/>
                </a:solidFill>
                <a:latin typeface="Arial"/>
                <a:cs typeface="Arial"/>
              </a:rPr>
              <a:t>PostTyloxapol</a:t>
            </a:r>
            <a:endParaRPr sz="15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950539" y="4753195"/>
            <a:ext cx="1249045" cy="0"/>
          </a:xfrm>
          <a:custGeom>
            <a:avLst/>
            <a:gdLst/>
            <a:ahLst/>
            <a:cxnLst/>
            <a:rect l="l" t="t" r="r" b="b"/>
            <a:pathLst>
              <a:path w="1249045">
                <a:moveTo>
                  <a:pt x="0" y="0"/>
                </a:moveTo>
                <a:lnTo>
                  <a:pt x="1248428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38448" y="475319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932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74753" y="475319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932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08023" y="475319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0932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10518" y="2671575"/>
            <a:ext cx="0" cy="1943100"/>
          </a:xfrm>
          <a:custGeom>
            <a:avLst/>
            <a:gdLst/>
            <a:ahLst/>
            <a:cxnLst/>
            <a:rect l="l" t="t" r="r" b="b"/>
            <a:pathLst>
              <a:path h="1943100">
                <a:moveTo>
                  <a:pt x="0" y="1943080"/>
                </a:moveTo>
                <a:lnTo>
                  <a:pt x="0" y="0"/>
                </a:lnTo>
              </a:path>
            </a:pathLst>
          </a:custGeom>
          <a:ln w="19595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71054" y="4614656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463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627819" y="4459424"/>
            <a:ext cx="143510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771054" y="412813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463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627819" y="3974157"/>
            <a:ext cx="143510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771054" y="364299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463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3627819" y="3487758"/>
            <a:ext cx="143510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65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771054" y="31564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463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3627819" y="3000980"/>
            <a:ext cx="143510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endParaRPr sz="165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771054" y="267157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39463" y="0"/>
                </a:moveTo>
                <a:lnTo>
                  <a:pt x="0" y="0"/>
                </a:lnTo>
              </a:path>
            </a:pathLst>
          </a:custGeom>
          <a:ln w="19511">
            <a:solidFill>
              <a:srgbClr val="C0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3627819" y="2516091"/>
            <a:ext cx="143510" cy="279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endParaRPr sz="165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926254" y="2701954"/>
            <a:ext cx="204808" cy="92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4144266" y="2615658"/>
            <a:ext cx="709295" cy="46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95"/>
              </a:spcBef>
            </a:pPr>
            <a:r>
              <a:rPr sz="1350" spc="125" dirty="0">
                <a:solidFill>
                  <a:srgbClr val="FFFF00"/>
                </a:solidFill>
                <a:latin typeface="Arial"/>
                <a:cs typeface="Arial"/>
              </a:rPr>
              <a:t>WT  </a:t>
            </a:r>
            <a:r>
              <a:rPr sz="1350" spc="7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350" spc="-3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350" spc="1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350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1350" spc="-2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350" spc="-5" dirty="0">
                <a:solidFill>
                  <a:srgbClr val="FFFF00"/>
                </a:solidFill>
                <a:latin typeface="Arial"/>
                <a:cs typeface="Arial"/>
              </a:rPr>
              <a:t>/</a:t>
            </a:r>
            <a:r>
              <a:rPr sz="1350" spc="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926254" y="2926108"/>
            <a:ext cx="204808" cy="88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3417396" y="2203122"/>
            <a:ext cx="217170" cy="332105"/>
          </a:xfrm>
          <a:prstGeom prst="rect">
            <a:avLst/>
          </a:prstGeom>
          <a:ln w="19570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210"/>
              </a:spcBef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968196" y="4723221"/>
            <a:ext cx="1329055" cy="6337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9"/>
              </a:spcBef>
              <a:tabLst>
                <a:tab pos="476884" algn="l"/>
                <a:tab pos="951865" algn="l"/>
              </a:tabLst>
            </a:pP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0	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	120</a:t>
            </a:r>
            <a:endParaRPr sz="1650">
              <a:latin typeface="Arial"/>
              <a:cs typeface="Arial"/>
            </a:endParaRPr>
          </a:p>
          <a:p>
            <a:pPr marR="110489" algn="ctr">
              <a:lnSpc>
                <a:spcPct val="100000"/>
              </a:lnSpc>
              <a:spcBef>
                <a:spcPts val="415"/>
              </a:spcBef>
            </a:pP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TIME(min)</a:t>
            </a:r>
            <a:endParaRPr sz="16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309615" y="2608573"/>
            <a:ext cx="285750" cy="1949450"/>
          </a:xfrm>
          <a:prstGeom prst="rect">
            <a:avLst/>
          </a:prstGeom>
        </p:spPr>
        <p:txBody>
          <a:bodyPr vert="vert270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Serum </a:t>
            </a: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TG</a:t>
            </a: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650" i="1" spc="15" dirty="0">
                <a:solidFill>
                  <a:srgbClr val="FFFF00"/>
                </a:solidFill>
                <a:latin typeface="Symbol"/>
                <a:cs typeface="Symbol"/>
              </a:rPr>
              <a:t></a:t>
            </a: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mol/ml)</a:t>
            </a:r>
            <a:endParaRPr sz="1650">
              <a:latin typeface="Arial"/>
              <a:cs typeface="Arial"/>
            </a:endParaRPr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xfrm>
            <a:off x="2361438" y="552653"/>
            <a:ext cx="4879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Serum</a:t>
            </a:r>
            <a:r>
              <a:rPr sz="4000" spc="-60" dirty="0"/>
              <a:t> </a:t>
            </a:r>
            <a:r>
              <a:rPr sz="4000" spc="-20" dirty="0"/>
              <a:t>Triglycerides</a:t>
            </a:r>
            <a:endParaRPr sz="4000"/>
          </a:p>
        </p:txBody>
      </p:sp>
      <p:sp>
        <p:nvSpPr>
          <p:cNvPr id="99" name="object 99"/>
          <p:cNvSpPr txBox="1"/>
          <p:nvPr/>
        </p:nvSpPr>
        <p:spPr>
          <a:xfrm>
            <a:off x="3355975" y="6114804"/>
            <a:ext cx="501586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Alfadda, et al.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Reg </a:t>
            </a:r>
            <a:r>
              <a:rPr sz="1450" i="1" spc="-40" dirty="0">
                <a:solidFill>
                  <a:srgbClr val="FFFFFF"/>
                </a:solidFill>
                <a:latin typeface="Arial"/>
                <a:cs typeface="Arial"/>
              </a:rPr>
              <a:t>Comp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287: R147-R156,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201" y="172034"/>
            <a:ext cx="2869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Food</a:t>
            </a:r>
            <a:r>
              <a:rPr sz="4000" spc="-90" dirty="0"/>
              <a:t> </a:t>
            </a:r>
            <a:r>
              <a:rPr sz="4000" spc="-5" dirty="0"/>
              <a:t>intake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526051" y="182665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78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6435" y="1826659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4">
                <a:moveTo>
                  <a:pt x="0" y="0"/>
                </a:moveTo>
                <a:lnTo>
                  <a:pt x="0" y="118206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6051" y="194486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78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35" y="1886513"/>
            <a:ext cx="194310" cy="502284"/>
          </a:xfrm>
          <a:custGeom>
            <a:avLst/>
            <a:gdLst/>
            <a:ahLst/>
            <a:cxnLst/>
            <a:rect l="l" t="t" r="r" b="b"/>
            <a:pathLst>
              <a:path w="194310" h="502285">
                <a:moveTo>
                  <a:pt x="0" y="0"/>
                </a:moveTo>
                <a:lnTo>
                  <a:pt x="194171" y="502290"/>
                </a:lnTo>
              </a:path>
            </a:pathLst>
          </a:custGeom>
          <a:ln w="10963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0430" y="2313843"/>
            <a:ext cx="240074" cy="148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5019" y="2347206"/>
            <a:ext cx="390525" cy="62865"/>
          </a:xfrm>
          <a:custGeom>
            <a:avLst/>
            <a:gdLst/>
            <a:ahLst/>
            <a:cxnLst/>
            <a:rect l="l" t="t" r="r" b="b"/>
            <a:pathLst>
              <a:path w="390525" h="62864">
                <a:moveTo>
                  <a:pt x="0" y="62396"/>
                </a:moveTo>
                <a:lnTo>
                  <a:pt x="390327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5347" y="23472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45347" y="2347206"/>
            <a:ext cx="584835" cy="215265"/>
          </a:xfrm>
          <a:custGeom>
            <a:avLst/>
            <a:gdLst/>
            <a:ahLst/>
            <a:cxnLst/>
            <a:rect l="l" t="t" r="r" b="b"/>
            <a:pathLst>
              <a:path w="584835" h="215264">
                <a:moveTo>
                  <a:pt x="0" y="0"/>
                </a:moveTo>
                <a:lnTo>
                  <a:pt x="584394" y="215267"/>
                </a:lnTo>
              </a:path>
            </a:pathLst>
          </a:custGeom>
          <a:ln w="1097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9742" y="25624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29742" y="2484709"/>
            <a:ext cx="779145" cy="78105"/>
          </a:xfrm>
          <a:custGeom>
            <a:avLst/>
            <a:gdLst/>
            <a:ahLst/>
            <a:cxnLst/>
            <a:rect l="l" t="t" r="r" b="b"/>
            <a:pathLst>
              <a:path w="779145" h="78105">
                <a:moveTo>
                  <a:pt x="0" y="77764"/>
                </a:moveTo>
                <a:lnTo>
                  <a:pt x="778923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08665" y="24847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5243" y="1845494"/>
            <a:ext cx="72582" cy="70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9621" y="2347900"/>
            <a:ext cx="72386" cy="709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14150" y="2368699"/>
            <a:ext cx="72270" cy="72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4132" y="2306302"/>
            <a:ext cx="72617" cy="709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8527" y="2521223"/>
            <a:ext cx="71231" cy="72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68259" y="2444267"/>
            <a:ext cx="69850" cy="71120"/>
          </a:xfrm>
          <a:custGeom>
            <a:avLst/>
            <a:gdLst/>
            <a:ahLst/>
            <a:cxnLst/>
            <a:rect l="l" t="t" r="r" b="b"/>
            <a:pathLst>
              <a:path w="69850" h="71119">
                <a:moveTo>
                  <a:pt x="34865" y="0"/>
                </a:moveTo>
                <a:lnTo>
                  <a:pt x="21186" y="2702"/>
                </a:lnTo>
                <a:lnTo>
                  <a:pt x="10116" y="10096"/>
                </a:lnTo>
                <a:lnTo>
                  <a:pt x="2703" y="21107"/>
                </a:lnTo>
                <a:lnTo>
                  <a:pt x="0" y="34664"/>
                </a:lnTo>
                <a:lnTo>
                  <a:pt x="2703" y="48602"/>
                </a:lnTo>
                <a:lnTo>
                  <a:pt x="10116" y="60114"/>
                </a:lnTo>
                <a:lnTo>
                  <a:pt x="21186" y="67942"/>
                </a:lnTo>
                <a:lnTo>
                  <a:pt x="34865" y="70831"/>
                </a:lnTo>
                <a:lnTo>
                  <a:pt x="48459" y="67942"/>
                </a:lnTo>
                <a:lnTo>
                  <a:pt x="59455" y="60114"/>
                </a:lnTo>
                <a:lnTo>
                  <a:pt x="66815" y="48602"/>
                </a:lnTo>
                <a:lnTo>
                  <a:pt x="69499" y="34664"/>
                </a:lnTo>
                <a:lnTo>
                  <a:pt x="66815" y="21107"/>
                </a:lnTo>
                <a:lnTo>
                  <a:pt x="59455" y="10096"/>
                </a:lnTo>
                <a:lnTo>
                  <a:pt x="48459" y="2702"/>
                </a:lnTo>
                <a:lnTo>
                  <a:pt x="34865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68259" y="2444267"/>
            <a:ext cx="69850" cy="71120"/>
          </a:xfrm>
          <a:custGeom>
            <a:avLst/>
            <a:gdLst/>
            <a:ahLst/>
            <a:cxnLst/>
            <a:rect l="l" t="t" r="r" b="b"/>
            <a:pathLst>
              <a:path w="69850" h="71119">
                <a:moveTo>
                  <a:pt x="0" y="34664"/>
                </a:moveTo>
                <a:lnTo>
                  <a:pt x="2703" y="48602"/>
                </a:lnTo>
                <a:lnTo>
                  <a:pt x="10116" y="60114"/>
                </a:lnTo>
                <a:lnTo>
                  <a:pt x="21186" y="67942"/>
                </a:lnTo>
                <a:lnTo>
                  <a:pt x="34865" y="70831"/>
                </a:lnTo>
                <a:lnTo>
                  <a:pt x="48459" y="67942"/>
                </a:lnTo>
                <a:lnTo>
                  <a:pt x="59455" y="60114"/>
                </a:lnTo>
                <a:lnTo>
                  <a:pt x="66815" y="48602"/>
                </a:lnTo>
                <a:lnTo>
                  <a:pt x="69499" y="34664"/>
                </a:lnTo>
                <a:lnTo>
                  <a:pt x="66815" y="21107"/>
                </a:lnTo>
                <a:lnTo>
                  <a:pt x="59455" y="10096"/>
                </a:lnTo>
                <a:lnTo>
                  <a:pt x="48459" y="2702"/>
                </a:lnTo>
                <a:lnTo>
                  <a:pt x="34865" y="0"/>
                </a:lnTo>
                <a:lnTo>
                  <a:pt x="21186" y="2702"/>
                </a:lnTo>
                <a:lnTo>
                  <a:pt x="10116" y="10096"/>
                </a:lnTo>
                <a:lnTo>
                  <a:pt x="2703" y="21107"/>
                </a:lnTo>
                <a:lnTo>
                  <a:pt x="0" y="34664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6051" y="164097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78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6435" y="1640972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58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6051" y="1779631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78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66435" y="1710301"/>
            <a:ext cx="194310" cy="655320"/>
          </a:xfrm>
          <a:custGeom>
            <a:avLst/>
            <a:gdLst/>
            <a:ahLst/>
            <a:cxnLst/>
            <a:rect l="l" t="t" r="r" b="b"/>
            <a:pathLst>
              <a:path w="194310" h="655319">
                <a:moveTo>
                  <a:pt x="0" y="0"/>
                </a:moveTo>
                <a:lnTo>
                  <a:pt x="194171" y="654814"/>
                </a:lnTo>
              </a:path>
            </a:pathLst>
          </a:custGeom>
          <a:ln w="109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20430" y="2316732"/>
            <a:ext cx="274995" cy="1984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55019" y="2333340"/>
            <a:ext cx="390525" cy="125095"/>
          </a:xfrm>
          <a:custGeom>
            <a:avLst/>
            <a:gdLst/>
            <a:ahLst/>
            <a:cxnLst/>
            <a:rect l="l" t="t" r="r" b="b"/>
            <a:pathLst>
              <a:path w="390525" h="125094">
                <a:moveTo>
                  <a:pt x="0" y="124792"/>
                </a:moveTo>
                <a:lnTo>
                  <a:pt x="390327" y="0"/>
                </a:lnTo>
              </a:path>
            </a:pathLst>
          </a:custGeom>
          <a:ln w="109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04940" y="228053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45347" y="2280535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4">
                <a:moveTo>
                  <a:pt x="0" y="0"/>
                </a:moveTo>
                <a:lnTo>
                  <a:pt x="0" y="105727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04940" y="238626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45347" y="2333340"/>
            <a:ext cx="584835" cy="81915"/>
          </a:xfrm>
          <a:custGeom>
            <a:avLst/>
            <a:gdLst/>
            <a:ahLst/>
            <a:cxnLst/>
            <a:rect l="l" t="t" r="r" b="b"/>
            <a:pathLst>
              <a:path w="584835" h="81914">
                <a:moveTo>
                  <a:pt x="0" y="0"/>
                </a:moveTo>
                <a:lnTo>
                  <a:pt x="584394" y="81808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89335" y="229174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29742" y="2291743"/>
            <a:ext cx="0" cy="248920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429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89335" y="254017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29742" y="2415149"/>
            <a:ext cx="779145" cy="99060"/>
          </a:xfrm>
          <a:custGeom>
            <a:avLst/>
            <a:gdLst/>
            <a:ahLst/>
            <a:cxnLst/>
            <a:rect l="l" t="t" r="r" b="b"/>
            <a:pathLst>
              <a:path w="779145" h="99060">
                <a:moveTo>
                  <a:pt x="0" y="0"/>
                </a:moveTo>
                <a:lnTo>
                  <a:pt x="778923" y="98794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8259" y="245004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08665" y="2450045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681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68259" y="257772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25243" y="1670437"/>
            <a:ext cx="72582" cy="712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19621" y="2324212"/>
            <a:ext cx="72386" cy="723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14150" y="2417229"/>
            <a:ext cx="72270" cy="709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04132" y="2292437"/>
            <a:ext cx="72617" cy="723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88527" y="2374129"/>
            <a:ext cx="71231" cy="724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68259" y="2473501"/>
            <a:ext cx="69850" cy="71120"/>
          </a:xfrm>
          <a:custGeom>
            <a:avLst/>
            <a:gdLst/>
            <a:ahLst/>
            <a:cxnLst/>
            <a:rect l="l" t="t" r="r" b="b"/>
            <a:pathLst>
              <a:path w="69850" h="71119">
                <a:moveTo>
                  <a:pt x="34865" y="0"/>
                </a:moveTo>
                <a:lnTo>
                  <a:pt x="21186" y="2686"/>
                </a:lnTo>
                <a:lnTo>
                  <a:pt x="10116" y="10052"/>
                </a:lnTo>
                <a:lnTo>
                  <a:pt x="2703" y="21058"/>
                </a:lnTo>
                <a:lnTo>
                  <a:pt x="0" y="34664"/>
                </a:lnTo>
                <a:lnTo>
                  <a:pt x="2703" y="48584"/>
                </a:lnTo>
                <a:lnTo>
                  <a:pt x="10116" y="60056"/>
                </a:lnTo>
                <a:lnTo>
                  <a:pt x="21186" y="67845"/>
                </a:lnTo>
                <a:lnTo>
                  <a:pt x="34865" y="70715"/>
                </a:lnTo>
                <a:lnTo>
                  <a:pt x="48459" y="67845"/>
                </a:lnTo>
                <a:lnTo>
                  <a:pt x="59455" y="60056"/>
                </a:lnTo>
                <a:lnTo>
                  <a:pt x="66815" y="48584"/>
                </a:lnTo>
                <a:lnTo>
                  <a:pt x="69499" y="34664"/>
                </a:lnTo>
                <a:lnTo>
                  <a:pt x="66815" y="21058"/>
                </a:lnTo>
                <a:lnTo>
                  <a:pt x="59455" y="10052"/>
                </a:lnTo>
                <a:lnTo>
                  <a:pt x="48459" y="2686"/>
                </a:lnTo>
                <a:lnTo>
                  <a:pt x="348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68259" y="2473501"/>
            <a:ext cx="69850" cy="71120"/>
          </a:xfrm>
          <a:custGeom>
            <a:avLst/>
            <a:gdLst/>
            <a:ahLst/>
            <a:cxnLst/>
            <a:rect l="l" t="t" r="r" b="b"/>
            <a:pathLst>
              <a:path w="69850" h="71119">
                <a:moveTo>
                  <a:pt x="0" y="34664"/>
                </a:moveTo>
                <a:lnTo>
                  <a:pt x="2703" y="48584"/>
                </a:lnTo>
                <a:lnTo>
                  <a:pt x="10116" y="60056"/>
                </a:lnTo>
                <a:lnTo>
                  <a:pt x="21186" y="67845"/>
                </a:lnTo>
                <a:lnTo>
                  <a:pt x="34865" y="70715"/>
                </a:lnTo>
                <a:lnTo>
                  <a:pt x="48459" y="67845"/>
                </a:lnTo>
                <a:lnTo>
                  <a:pt x="59455" y="60056"/>
                </a:lnTo>
                <a:lnTo>
                  <a:pt x="66815" y="48584"/>
                </a:lnTo>
                <a:lnTo>
                  <a:pt x="69499" y="34664"/>
                </a:lnTo>
                <a:lnTo>
                  <a:pt x="66815" y="21058"/>
                </a:lnTo>
                <a:lnTo>
                  <a:pt x="59455" y="10052"/>
                </a:lnTo>
                <a:lnTo>
                  <a:pt x="48459" y="2686"/>
                </a:lnTo>
                <a:lnTo>
                  <a:pt x="34865" y="0"/>
                </a:lnTo>
                <a:lnTo>
                  <a:pt x="21186" y="2686"/>
                </a:lnTo>
                <a:lnTo>
                  <a:pt x="10116" y="10052"/>
                </a:lnTo>
                <a:lnTo>
                  <a:pt x="2703" y="21058"/>
                </a:lnTo>
                <a:lnTo>
                  <a:pt x="0" y="3466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417154" y="1109250"/>
            <a:ext cx="68453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High</a:t>
            </a:r>
            <a:r>
              <a:rPr sz="1350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00"/>
                </a:solidFill>
                <a:latin typeface="Arial"/>
                <a:cs typeface="Arial"/>
              </a:rPr>
              <a:t>Fat</a:t>
            </a:r>
            <a:endParaRPr sz="13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27494" y="3175691"/>
            <a:ext cx="2472690" cy="0"/>
          </a:xfrm>
          <a:custGeom>
            <a:avLst/>
            <a:gdLst/>
            <a:ahLst/>
            <a:cxnLst/>
            <a:rect l="l" t="t" r="r" b="b"/>
            <a:pathLst>
              <a:path w="2472690">
                <a:moveTo>
                  <a:pt x="0" y="0"/>
                </a:moveTo>
                <a:lnTo>
                  <a:pt x="247256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66435" y="3175691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7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504981" y="3189706"/>
            <a:ext cx="12255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760606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55019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49433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45347" y="3175691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7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9414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33943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29742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24155" y="3175691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7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18338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12751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07165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03079" y="3175691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7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793172" y="3189706"/>
            <a:ext cx="2203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413536" y="1452050"/>
            <a:ext cx="0" cy="1610360"/>
          </a:xfrm>
          <a:custGeom>
            <a:avLst/>
            <a:gdLst/>
            <a:ahLst/>
            <a:cxnLst/>
            <a:rect l="l" t="t" r="r" b="b"/>
            <a:pathLst>
              <a:path h="1610360">
                <a:moveTo>
                  <a:pt x="0" y="1609825"/>
                </a:moveTo>
                <a:lnTo>
                  <a:pt x="0" y="0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80368" y="306187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8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80368" y="2740072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8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80368" y="2419424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8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80368" y="209739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8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80368" y="177558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8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80368" y="145343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8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161987" y="1208987"/>
            <a:ext cx="220345" cy="195643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25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  <a:p>
            <a:pPr marL="96520" algn="ctr">
              <a:lnSpc>
                <a:spcPct val="100000"/>
              </a:lnSpc>
              <a:spcBef>
                <a:spcPts val="920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  <a:p>
            <a:pPr marL="96520" algn="ctr">
              <a:lnSpc>
                <a:spcPct val="100000"/>
              </a:lnSpc>
              <a:spcBef>
                <a:spcPts val="900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350317" y="2728055"/>
            <a:ext cx="169453" cy="723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529260" y="2651616"/>
            <a:ext cx="389255" cy="394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95"/>
              </a:spcBef>
            </a:pPr>
            <a:r>
              <a:rPr sz="1100" spc="70" dirty="0">
                <a:solidFill>
                  <a:srgbClr val="FF0000"/>
                </a:solidFill>
                <a:latin typeface="Arial"/>
                <a:cs typeface="Arial"/>
              </a:rPr>
              <a:t>WT  </a:t>
            </a:r>
            <a:r>
              <a:rPr sz="1100" spc="10" dirty="0">
                <a:solidFill>
                  <a:srgbClr val="41EFAD"/>
                </a:solidFill>
                <a:latin typeface="Arial"/>
                <a:cs typeface="Arial"/>
              </a:rPr>
              <a:t>NULL</a:t>
            </a:r>
            <a:endParaRPr sz="11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350317" y="2912587"/>
            <a:ext cx="169453" cy="697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249294" y="3145470"/>
            <a:ext cx="1020444" cy="5334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470"/>
              </a:spcBef>
              <a:tabLst>
                <a:tab pos="825500" algn="l"/>
              </a:tabLst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4	8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350" spc="5" dirty="0">
                <a:solidFill>
                  <a:srgbClr val="39F3F8"/>
                </a:solidFill>
                <a:latin typeface="Arial"/>
                <a:cs typeface="Arial"/>
              </a:rPr>
              <a:t>Time(weeks)</a:t>
            </a:r>
            <a:endParaRPr sz="13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5031" y="1617226"/>
            <a:ext cx="422275" cy="118173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 marR="5080" indent="128905">
              <a:lnSpc>
                <a:spcPts val="1590"/>
              </a:lnSpc>
              <a:spcBef>
                <a:spcPts val="70"/>
              </a:spcBef>
            </a:pP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Food </a:t>
            </a:r>
            <a:r>
              <a:rPr sz="1350" spc="5" dirty="0">
                <a:solidFill>
                  <a:srgbClr val="39F3F8"/>
                </a:solidFill>
                <a:latin typeface="Arial"/>
                <a:cs typeface="Arial"/>
              </a:rPr>
              <a:t>intake  </a:t>
            </a:r>
            <a:r>
              <a:rPr sz="1350" spc="15" dirty="0">
                <a:solidFill>
                  <a:srgbClr val="39F3F8"/>
                </a:solidFill>
                <a:latin typeface="Arial"/>
                <a:cs typeface="Arial"/>
              </a:rPr>
              <a:t>(g/d/100g</a:t>
            </a:r>
            <a:r>
              <a:rPr sz="1350" spc="-65" dirty="0">
                <a:solidFill>
                  <a:srgbClr val="39F3F8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39F3F8"/>
                </a:solidFill>
                <a:latin typeface="Arial"/>
                <a:cs typeface="Arial"/>
              </a:rPr>
              <a:t>BW)</a:t>
            </a:r>
            <a:endParaRPr sz="13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559231" y="1899171"/>
            <a:ext cx="240303" cy="3063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59127" y="2047357"/>
            <a:ext cx="390525" cy="87630"/>
          </a:xfrm>
          <a:custGeom>
            <a:avLst/>
            <a:gdLst/>
            <a:ahLst/>
            <a:cxnLst/>
            <a:rect l="l" t="t" r="r" b="b"/>
            <a:pathLst>
              <a:path w="390525" h="87630">
                <a:moveTo>
                  <a:pt x="0" y="87585"/>
                </a:moveTo>
                <a:lnTo>
                  <a:pt x="390327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09048" y="200171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49455" y="2001715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172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09048" y="2095888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49455" y="2047357"/>
            <a:ext cx="388620" cy="75565"/>
          </a:xfrm>
          <a:custGeom>
            <a:avLst/>
            <a:gdLst/>
            <a:ahLst/>
            <a:cxnLst/>
            <a:rect l="l" t="t" r="r" b="b"/>
            <a:pathLst>
              <a:path w="388620" h="75564">
                <a:moveTo>
                  <a:pt x="0" y="0"/>
                </a:moveTo>
                <a:lnTo>
                  <a:pt x="388596" y="75106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97991" y="2072547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38051" y="207254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99949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97991" y="2172497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38051" y="2122464"/>
            <a:ext cx="584835" cy="99060"/>
          </a:xfrm>
          <a:custGeom>
            <a:avLst/>
            <a:gdLst/>
            <a:ahLst/>
            <a:cxnLst/>
            <a:rect l="l" t="t" r="r" b="b"/>
            <a:pathLst>
              <a:path w="584834" h="99060">
                <a:moveTo>
                  <a:pt x="0" y="0"/>
                </a:moveTo>
                <a:lnTo>
                  <a:pt x="584394" y="98563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82386" y="2134943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122446" y="2134943"/>
            <a:ext cx="0" cy="172720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167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082386" y="2307111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122446" y="2221027"/>
            <a:ext cx="779145" cy="71120"/>
          </a:xfrm>
          <a:custGeom>
            <a:avLst/>
            <a:gdLst/>
            <a:ahLst/>
            <a:cxnLst/>
            <a:rect l="l" t="t" r="r" b="b"/>
            <a:pathLst>
              <a:path w="779145" h="71119">
                <a:moveTo>
                  <a:pt x="0" y="0"/>
                </a:moveTo>
                <a:lnTo>
                  <a:pt x="778923" y="70715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861310" y="2223569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01370" y="2223569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116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61310" y="235968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24654" y="1864212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19">
                <a:moveTo>
                  <a:pt x="34634" y="0"/>
                </a:moveTo>
                <a:lnTo>
                  <a:pt x="21040" y="2702"/>
                </a:lnTo>
                <a:lnTo>
                  <a:pt x="10043" y="10096"/>
                </a:lnTo>
                <a:lnTo>
                  <a:pt x="2684" y="21107"/>
                </a:lnTo>
                <a:lnTo>
                  <a:pt x="0" y="34664"/>
                </a:lnTo>
                <a:lnTo>
                  <a:pt x="2684" y="48602"/>
                </a:lnTo>
                <a:lnTo>
                  <a:pt x="10043" y="60114"/>
                </a:lnTo>
                <a:lnTo>
                  <a:pt x="21040" y="67942"/>
                </a:lnTo>
                <a:lnTo>
                  <a:pt x="34634" y="70831"/>
                </a:lnTo>
                <a:lnTo>
                  <a:pt x="48493" y="67942"/>
                </a:lnTo>
                <a:lnTo>
                  <a:pt x="59960" y="60114"/>
                </a:lnTo>
                <a:lnTo>
                  <a:pt x="67769" y="48602"/>
                </a:lnTo>
                <a:lnTo>
                  <a:pt x="70653" y="34664"/>
                </a:lnTo>
                <a:lnTo>
                  <a:pt x="67769" y="21107"/>
                </a:lnTo>
                <a:lnTo>
                  <a:pt x="59960" y="10096"/>
                </a:lnTo>
                <a:lnTo>
                  <a:pt x="48493" y="2702"/>
                </a:lnTo>
                <a:lnTo>
                  <a:pt x="34634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24653" y="1864212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19">
                <a:moveTo>
                  <a:pt x="0" y="34664"/>
                </a:moveTo>
                <a:lnTo>
                  <a:pt x="2684" y="48602"/>
                </a:lnTo>
                <a:lnTo>
                  <a:pt x="10043" y="60114"/>
                </a:lnTo>
                <a:lnTo>
                  <a:pt x="21040" y="67942"/>
                </a:lnTo>
                <a:lnTo>
                  <a:pt x="34634" y="70831"/>
                </a:lnTo>
                <a:lnTo>
                  <a:pt x="48493" y="67942"/>
                </a:lnTo>
                <a:lnTo>
                  <a:pt x="59960" y="60114"/>
                </a:lnTo>
                <a:lnTo>
                  <a:pt x="67769" y="48602"/>
                </a:lnTo>
                <a:lnTo>
                  <a:pt x="70653" y="34664"/>
                </a:lnTo>
                <a:lnTo>
                  <a:pt x="67769" y="21107"/>
                </a:lnTo>
                <a:lnTo>
                  <a:pt x="59960" y="10096"/>
                </a:lnTo>
                <a:lnTo>
                  <a:pt x="48493" y="2702"/>
                </a:lnTo>
                <a:lnTo>
                  <a:pt x="34634" y="0"/>
                </a:lnTo>
                <a:lnTo>
                  <a:pt x="21040" y="2702"/>
                </a:lnTo>
                <a:lnTo>
                  <a:pt x="10043" y="10096"/>
                </a:lnTo>
                <a:lnTo>
                  <a:pt x="2684" y="21107"/>
                </a:lnTo>
                <a:lnTo>
                  <a:pt x="0" y="34664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18259" y="2093924"/>
            <a:ext cx="72270" cy="724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08240" y="2006453"/>
            <a:ext cx="72270" cy="709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97182" y="2081213"/>
            <a:ext cx="72270" cy="724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81577" y="2180008"/>
            <a:ext cx="70885" cy="724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61310" y="2251647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19">
                <a:moveTo>
                  <a:pt x="34634" y="0"/>
                </a:moveTo>
                <a:lnTo>
                  <a:pt x="21040" y="2654"/>
                </a:lnTo>
                <a:lnTo>
                  <a:pt x="10043" y="9966"/>
                </a:lnTo>
                <a:lnTo>
                  <a:pt x="2684" y="20961"/>
                </a:lnTo>
                <a:lnTo>
                  <a:pt x="0" y="34664"/>
                </a:lnTo>
                <a:lnTo>
                  <a:pt x="2684" y="48438"/>
                </a:lnTo>
                <a:lnTo>
                  <a:pt x="10043" y="59926"/>
                </a:lnTo>
                <a:lnTo>
                  <a:pt x="21040" y="67796"/>
                </a:lnTo>
                <a:lnTo>
                  <a:pt x="34634" y="70715"/>
                </a:lnTo>
                <a:lnTo>
                  <a:pt x="48395" y="67796"/>
                </a:lnTo>
                <a:lnTo>
                  <a:pt x="59873" y="59926"/>
                </a:lnTo>
                <a:lnTo>
                  <a:pt x="67736" y="48438"/>
                </a:lnTo>
                <a:lnTo>
                  <a:pt x="70653" y="34664"/>
                </a:lnTo>
                <a:lnTo>
                  <a:pt x="67736" y="20961"/>
                </a:lnTo>
                <a:lnTo>
                  <a:pt x="59873" y="9966"/>
                </a:lnTo>
                <a:lnTo>
                  <a:pt x="48395" y="2654"/>
                </a:lnTo>
                <a:lnTo>
                  <a:pt x="34634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861310" y="2251647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19">
                <a:moveTo>
                  <a:pt x="0" y="34664"/>
                </a:moveTo>
                <a:lnTo>
                  <a:pt x="2684" y="48438"/>
                </a:lnTo>
                <a:lnTo>
                  <a:pt x="10043" y="59926"/>
                </a:lnTo>
                <a:lnTo>
                  <a:pt x="21040" y="67796"/>
                </a:lnTo>
                <a:lnTo>
                  <a:pt x="34634" y="70715"/>
                </a:lnTo>
                <a:lnTo>
                  <a:pt x="48395" y="67796"/>
                </a:lnTo>
                <a:lnTo>
                  <a:pt x="59873" y="59926"/>
                </a:lnTo>
                <a:lnTo>
                  <a:pt x="67736" y="48438"/>
                </a:lnTo>
                <a:lnTo>
                  <a:pt x="70653" y="34664"/>
                </a:lnTo>
                <a:lnTo>
                  <a:pt x="67736" y="20961"/>
                </a:lnTo>
                <a:lnTo>
                  <a:pt x="59873" y="9966"/>
                </a:lnTo>
                <a:lnTo>
                  <a:pt x="48395" y="2654"/>
                </a:lnTo>
                <a:lnTo>
                  <a:pt x="34634" y="0"/>
                </a:lnTo>
                <a:lnTo>
                  <a:pt x="21040" y="2654"/>
                </a:lnTo>
                <a:lnTo>
                  <a:pt x="10043" y="9966"/>
                </a:lnTo>
                <a:lnTo>
                  <a:pt x="2684" y="20961"/>
                </a:lnTo>
                <a:lnTo>
                  <a:pt x="0" y="34664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24653" y="179349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564714" y="1793496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581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524653" y="1878078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64714" y="1835094"/>
            <a:ext cx="194945" cy="279400"/>
          </a:xfrm>
          <a:custGeom>
            <a:avLst/>
            <a:gdLst/>
            <a:ahLst/>
            <a:cxnLst/>
            <a:rect l="l" t="t" r="r" b="b"/>
            <a:pathLst>
              <a:path w="194945" h="279400">
                <a:moveTo>
                  <a:pt x="0" y="0"/>
                </a:moveTo>
                <a:lnTo>
                  <a:pt x="194413" y="279050"/>
                </a:lnTo>
              </a:path>
            </a:pathLst>
          </a:custGeom>
          <a:ln w="109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19067" y="2047357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59127" y="2047357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5">
                <a:moveTo>
                  <a:pt x="0" y="0"/>
                </a:moveTo>
                <a:lnTo>
                  <a:pt x="0" y="133458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19067" y="218081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59127" y="2021128"/>
            <a:ext cx="390525" cy="93345"/>
          </a:xfrm>
          <a:custGeom>
            <a:avLst/>
            <a:gdLst/>
            <a:ahLst/>
            <a:cxnLst/>
            <a:rect l="l" t="t" r="r" b="b"/>
            <a:pathLst>
              <a:path w="390525" h="93344">
                <a:moveTo>
                  <a:pt x="0" y="93016"/>
                </a:moveTo>
                <a:lnTo>
                  <a:pt x="390327" y="0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49455" y="20211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49455" y="2021128"/>
            <a:ext cx="388620" cy="215265"/>
          </a:xfrm>
          <a:custGeom>
            <a:avLst/>
            <a:gdLst/>
            <a:ahLst/>
            <a:cxnLst/>
            <a:rect l="l" t="t" r="r" b="b"/>
            <a:pathLst>
              <a:path w="388620" h="215264">
                <a:moveTo>
                  <a:pt x="0" y="0"/>
                </a:moveTo>
                <a:lnTo>
                  <a:pt x="388596" y="215151"/>
                </a:lnTo>
              </a:path>
            </a:pathLst>
          </a:custGeom>
          <a:ln w="109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38051" y="2236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38051" y="2105709"/>
            <a:ext cx="584835" cy="130810"/>
          </a:xfrm>
          <a:custGeom>
            <a:avLst/>
            <a:gdLst/>
            <a:ahLst/>
            <a:cxnLst/>
            <a:rect l="l" t="t" r="r" b="b"/>
            <a:pathLst>
              <a:path w="584834" h="130810">
                <a:moveTo>
                  <a:pt x="0" y="130570"/>
                </a:moveTo>
                <a:lnTo>
                  <a:pt x="584394" y="0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82386" y="205024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22446" y="2050246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926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82386" y="2161173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22446" y="2105709"/>
            <a:ext cx="779145" cy="62865"/>
          </a:xfrm>
          <a:custGeom>
            <a:avLst/>
            <a:gdLst/>
            <a:ahLst/>
            <a:cxnLst/>
            <a:rect l="l" t="t" r="r" b="b"/>
            <a:pathLst>
              <a:path w="779145" h="62864">
                <a:moveTo>
                  <a:pt x="0" y="0"/>
                </a:moveTo>
                <a:lnTo>
                  <a:pt x="778923" y="62396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861310" y="2112642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901370" y="2112642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384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861310" y="2221027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23845" y="1794075"/>
            <a:ext cx="72270" cy="724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18259" y="2073125"/>
            <a:ext cx="72270" cy="7094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08240" y="1980108"/>
            <a:ext cx="72270" cy="724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97182" y="2195029"/>
            <a:ext cx="72270" cy="724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081577" y="2064805"/>
            <a:ext cx="70885" cy="723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861310" y="2128010"/>
            <a:ext cx="71120" cy="67945"/>
          </a:xfrm>
          <a:custGeom>
            <a:avLst/>
            <a:gdLst/>
            <a:ahLst/>
            <a:cxnLst/>
            <a:rect l="l" t="t" r="r" b="b"/>
            <a:pathLst>
              <a:path w="71120" h="67944">
                <a:moveTo>
                  <a:pt x="34634" y="0"/>
                </a:moveTo>
                <a:lnTo>
                  <a:pt x="21040" y="2663"/>
                </a:lnTo>
                <a:lnTo>
                  <a:pt x="10043" y="9864"/>
                </a:lnTo>
                <a:lnTo>
                  <a:pt x="2684" y="20425"/>
                </a:lnTo>
                <a:lnTo>
                  <a:pt x="0" y="33162"/>
                </a:lnTo>
                <a:lnTo>
                  <a:pt x="2684" y="46865"/>
                </a:lnTo>
                <a:lnTo>
                  <a:pt x="10043" y="57861"/>
                </a:lnTo>
                <a:lnTo>
                  <a:pt x="21040" y="65173"/>
                </a:lnTo>
                <a:lnTo>
                  <a:pt x="34634" y="67827"/>
                </a:lnTo>
                <a:lnTo>
                  <a:pt x="48395" y="65173"/>
                </a:lnTo>
                <a:lnTo>
                  <a:pt x="59873" y="57861"/>
                </a:lnTo>
                <a:lnTo>
                  <a:pt x="67736" y="46865"/>
                </a:lnTo>
                <a:lnTo>
                  <a:pt x="70653" y="33162"/>
                </a:lnTo>
                <a:lnTo>
                  <a:pt x="67736" y="20425"/>
                </a:lnTo>
                <a:lnTo>
                  <a:pt x="59873" y="9864"/>
                </a:lnTo>
                <a:lnTo>
                  <a:pt x="48395" y="2663"/>
                </a:lnTo>
                <a:lnTo>
                  <a:pt x="346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861310" y="2128010"/>
            <a:ext cx="71120" cy="67945"/>
          </a:xfrm>
          <a:custGeom>
            <a:avLst/>
            <a:gdLst/>
            <a:ahLst/>
            <a:cxnLst/>
            <a:rect l="l" t="t" r="r" b="b"/>
            <a:pathLst>
              <a:path w="71120" h="67944">
                <a:moveTo>
                  <a:pt x="0" y="33162"/>
                </a:moveTo>
                <a:lnTo>
                  <a:pt x="2684" y="46865"/>
                </a:lnTo>
                <a:lnTo>
                  <a:pt x="10043" y="57861"/>
                </a:lnTo>
                <a:lnTo>
                  <a:pt x="21040" y="65173"/>
                </a:lnTo>
                <a:lnTo>
                  <a:pt x="34634" y="67827"/>
                </a:lnTo>
                <a:lnTo>
                  <a:pt x="48395" y="65173"/>
                </a:lnTo>
                <a:lnTo>
                  <a:pt x="59873" y="57861"/>
                </a:lnTo>
                <a:lnTo>
                  <a:pt x="67736" y="46865"/>
                </a:lnTo>
                <a:lnTo>
                  <a:pt x="70653" y="33162"/>
                </a:lnTo>
                <a:lnTo>
                  <a:pt x="67736" y="20425"/>
                </a:lnTo>
                <a:lnTo>
                  <a:pt x="59873" y="9864"/>
                </a:lnTo>
                <a:lnTo>
                  <a:pt x="48395" y="2663"/>
                </a:lnTo>
                <a:lnTo>
                  <a:pt x="34634" y="0"/>
                </a:lnTo>
                <a:lnTo>
                  <a:pt x="21040" y="2663"/>
                </a:lnTo>
                <a:lnTo>
                  <a:pt x="10043" y="9864"/>
                </a:lnTo>
                <a:lnTo>
                  <a:pt x="2684" y="20425"/>
                </a:lnTo>
                <a:lnTo>
                  <a:pt x="0" y="33162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6439343" y="1109250"/>
            <a:ext cx="64579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dirty="0">
                <a:solidFill>
                  <a:srgbClr val="FFFF00"/>
                </a:solidFill>
                <a:latin typeface="Arial"/>
                <a:cs typeface="Arial"/>
              </a:rPr>
              <a:t>Low</a:t>
            </a:r>
            <a:r>
              <a:rPr sz="135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00"/>
                </a:solidFill>
                <a:latin typeface="Arial"/>
                <a:cs typeface="Arial"/>
              </a:rPr>
              <a:t>Fat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526039" y="3175691"/>
            <a:ext cx="2472690" cy="0"/>
          </a:xfrm>
          <a:custGeom>
            <a:avLst/>
            <a:gdLst/>
            <a:ahLst/>
            <a:cxnLst/>
            <a:rect l="l" t="t" r="r" b="b"/>
            <a:pathLst>
              <a:path w="2472690">
                <a:moveTo>
                  <a:pt x="0" y="0"/>
                </a:moveTo>
                <a:lnTo>
                  <a:pt x="2472537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64714" y="3175691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7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5503526" y="3189706"/>
            <a:ext cx="12255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759127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53541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48070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43637" y="3175691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7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538051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732465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928379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122446" y="3175691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7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316975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11388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05802" y="3175691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-5481" y="9706"/>
                </a:moveTo>
                <a:lnTo>
                  <a:pt x="5481" y="9706"/>
                </a:lnTo>
              </a:path>
            </a:pathLst>
          </a:custGeom>
          <a:ln w="1941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01370" y="3175691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78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7791463" y="3189706"/>
            <a:ext cx="2203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412092" y="1452050"/>
            <a:ext cx="0" cy="1610360"/>
          </a:xfrm>
          <a:custGeom>
            <a:avLst/>
            <a:gdLst/>
            <a:ahLst/>
            <a:cxnLst/>
            <a:rect l="l" t="t" r="r" b="b"/>
            <a:pathLst>
              <a:path h="1610360">
                <a:moveTo>
                  <a:pt x="0" y="1609825"/>
                </a:moveTo>
                <a:lnTo>
                  <a:pt x="0" y="0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378959" y="306187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33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78959" y="274007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33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5257738" y="2498974"/>
            <a:ext cx="122555" cy="66611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5378959" y="241942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33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378959" y="209739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33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378959" y="177558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33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378959" y="1453436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33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5160532" y="1208987"/>
            <a:ext cx="220345" cy="131381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25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7147614" y="2712687"/>
            <a:ext cx="170781" cy="724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7326441" y="2636479"/>
            <a:ext cx="389255" cy="394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95"/>
              </a:spcBef>
            </a:pPr>
            <a:r>
              <a:rPr sz="1100" spc="70" dirty="0">
                <a:solidFill>
                  <a:srgbClr val="FF0000"/>
                </a:solidFill>
                <a:latin typeface="Arial"/>
                <a:cs typeface="Arial"/>
              </a:rPr>
              <a:t>WT  </a:t>
            </a:r>
            <a:r>
              <a:rPr sz="1100" spc="10" dirty="0">
                <a:solidFill>
                  <a:srgbClr val="41EFAD"/>
                </a:solidFill>
                <a:latin typeface="Arial"/>
                <a:cs typeface="Arial"/>
              </a:rPr>
              <a:t>NULL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7147614" y="2897334"/>
            <a:ext cx="170781" cy="6979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6248970" y="3145470"/>
            <a:ext cx="1020444" cy="53340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470"/>
              </a:spcBef>
              <a:tabLst>
                <a:tab pos="824865" algn="l"/>
              </a:tabLst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4	8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350" spc="5" dirty="0">
                <a:solidFill>
                  <a:srgbClr val="39F3F8"/>
                </a:solidFill>
                <a:latin typeface="Arial"/>
                <a:cs typeface="Arial"/>
              </a:rPr>
              <a:t>Time(weeks)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723610" y="1617226"/>
            <a:ext cx="422275" cy="118173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 marR="5080" indent="128905">
              <a:lnSpc>
                <a:spcPts val="1590"/>
              </a:lnSpc>
              <a:spcBef>
                <a:spcPts val="70"/>
              </a:spcBef>
            </a:pP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Food </a:t>
            </a:r>
            <a:r>
              <a:rPr sz="1350" spc="5" dirty="0">
                <a:solidFill>
                  <a:srgbClr val="39F3F8"/>
                </a:solidFill>
                <a:latin typeface="Arial"/>
                <a:cs typeface="Arial"/>
              </a:rPr>
              <a:t>intake  </a:t>
            </a:r>
            <a:r>
              <a:rPr sz="1350" spc="15" dirty="0">
                <a:solidFill>
                  <a:srgbClr val="39F3F8"/>
                </a:solidFill>
                <a:latin typeface="Arial"/>
                <a:cs typeface="Arial"/>
              </a:rPr>
              <a:t>(g/d/100g</a:t>
            </a:r>
            <a:r>
              <a:rPr sz="1350" spc="-65" dirty="0">
                <a:solidFill>
                  <a:srgbClr val="39F3F8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39F3F8"/>
                </a:solidFill>
                <a:latin typeface="Arial"/>
                <a:cs typeface="Arial"/>
              </a:rPr>
              <a:t>BW)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526051" y="4885381"/>
            <a:ext cx="469374" cy="27471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955019" y="4901990"/>
            <a:ext cx="390525" cy="151765"/>
          </a:xfrm>
          <a:custGeom>
            <a:avLst/>
            <a:gdLst/>
            <a:ahLst/>
            <a:cxnLst/>
            <a:rect l="l" t="t" r="r" b="b"/>
            <a:pathLst>
              <a:path w="390525" h="151764">
                <a:moveTo>
                  <a:pt x="0" y="151368"/>
                </a:moveTo>
                <a:lnTo>
                  <a:pt x="390327" y="0"/>
                </a:lnTo>
              </a:path>
            </a:pathLst>
          </a:custGeom>
          <a:ln w="1097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304940" y="4824341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345347" y="4824341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5644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304940" y="497998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345347" y="4901990"/>
            <a:ext cx="584835" cy="276225"/>
          </a:xfrm>
          <a:custGeom>
            <a:avLst/>
            <a:gdLst/>
            <a:ahLst/>
            <a:cxnLst/>
            <a:rect l="l" t="t" r="r" b="b"/>
            <a:pathLst>
              <a:path w="584835" h="276225">
                <a:moveTo>
                  <a:pt x="0" y="0"/>
                </a:moveTo>
                <a:lnTo>
                  <a:pt x="584394" y="276161"/>
                </a:lnTo>
              </a:path>
            </a:pathLst>
          </a:custGeom>
          <a:ln w="10969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889335" y="5120146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929742" y="5120146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357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89335" y="5236504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29742" y="5007717"/>
            <a:ext cx="779145" cy="170815"/>
          </a:xfrm>
          <a:custGeom>
            <a:avLst/>
            <a:gdLst/>
            <a:ahLst/>
            <a:cxnLst/>
            <a:rect l="l" t="t" r="r" b="b"/>
            <a:pathLst>
              <a:path w="779145" h="170814">
                <a:moveTo>
                  <a:pt x="0" y="170434"/>
                </a:moveTo>
                <a:lnTo>
                  <a:pt x="778923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68259" y="4954911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08665" y="4954911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993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668259" y="505890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526051" y="4917357"/>
            <a:ext cx="71120" cy="69850"/>
          </a:xfrm>
          <a:custGeom>
            <a:avLst/>
            <a:gdLst/>
            <a:ahLst/>
            <a:cxnLst/>
            <a:rect l="l" t="t" r="r" b="b"/>
            <a:pathLst>
              <a:path w="71119" h="69850">
                <a:moveTo>
                  <a:pt x="34611" y="0"/>
                </a:moveTo>
                <a:lnTo>
                  <a:pt x="21050" y="2686"/>
                </a:lnTo>
                <a:lnTo>
                  <a:pt x="10058" y="10052"/>
                </a:lnTo>
                <a:lnTo>
                  <a:pt x="2690" y="21058"/>
                </a:lnTo>
                <a:lnTo>
                  <a:pt x="0" y="34664"/>
                </a:lnTo>
                <a:lnTo>
                  <a:pt x="2690" y="48404"/>
                </a:lnTo>
                <a:lnTo>
                  <a:pt x="10058" y="59478"/>
                </a:lnTo>
                <a:lnTo>
                  <a:pt x="21050" y="66870"/>
                </a:lnTo>
                <a:lnTo>
                  <a:pt x="34611" y="69560"/>
                </a:lnTo>
                <a:lnTo>
                  <a:pt x="48566" y="66870"/>
                </a:lnTo>
                <a:lnTo>
                  <a:pt x="60143" y="59478"/>
                </a:lnTo>
                <a:lnTo>
                  <a:pt x="68043" y="48404"/>
                </a:lnTo>
                <a:lnTo>
                  <a:pt x="70965" y="34664"/>
                </a:lnTo>
                <a:lnTo>
                  <a:pt x="68043" y="21058"/>
                </a:lnTo>
                <a:lnTo>
                  <a:pt x="60143" y="10052"/>
                </a:lnTo>
                <a:lnTo>
                  <a:pt x="48566" y="2686"/>
                </a:lnTo>
                <a:lnTo>
                  <a:pt x="34611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526051" y="4917358"/>
            <a:ext cx="71120" cy="69850"/>
          </a:xfrm>
          <a:custGeom>
            <a:avLst/>
            <a:gdLst/>
            <a:ahLst/>
            <a:cxnLst/>
            <a:rect l="l" t="t" r="r" b="b"/>
            <a:pathLst>
              <a:path w="71119" h="69850">
                <a:moveTo>
                  <a:pt x="0" y="34664"/>
                </a:moveTo>
                <a:lnTo>
                  <a:pt x="2690" y="48404"/>
                </a:lnTo>
                <a:lnTo>
                  <a:pt x="10058" y="59478"/>
                </a:lnTo>
                <a:lnTo>
                  <a:pt x="21050" y="66870"/>
                </a:lnTo>
                <a:lnTo>
                  <a:pt x="34611" y="69560"/>
                </a:lnTo>
                <a:lnTo>
                  <a:pt x="48566" y="66870"/>
                </a:lnTo>
                <a:lnTo>
                  <a:pt x="60143" y="59478"/>
                </a:lnTo>
                <a:lnTo>
                  <a:pt x="68043" y="48404"/>
                </a:lnTo>
                <a:lnTo>
                  <a:pt x="70965" y="34664"/>
                </a:lnTo>
                <a:lnTo>
                  <a:pt x="68043" y="21058"/>
                </a:lnTo>
                <a:lnTo>
                  <a:pt x="60143" y="10052"/>
                </a:lnTo>
                <a:lnTo>
                  <a:pt x="48566" y="2686"/>
                </a:lnTo>
                <a:lnTo>
                  <a:pt x="34611" y="0"/>
                </a:lnTo>
                <a:lnTo>
                  <a:pt x="21050" y="2686"/>
                </a:lnTo>
                <a:lnTo>
                  <a:pt x="10058" y="10052"/>
                </a:lnTo>
                <a:lnTo>
                  <a:pt x="2690" y="21058"/>
                </a:lnTo>
                <a:lnTo>
                  <a:pt x="0" y="34664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720430" y="4992464"/>
            <a:ext cx="71120" cy="69850"/>
          </a:xfrm>
          <a:custGeom>
            <a:avLst/>
            <a:gdLst/>
            <a:ahLst/>
            <a:cxnLst/>
            <a:rect l="l" t="t" r="r" b="b"/>
            <a:pathLst>
              <a:path w="71119" h="69850">
                <a:moveTo>
                  <a:pt x="34634" y="0"/>
                </a:moveTo>
                <a:lnTo>
                  <a:pt x="21088" y="2686"/>
                </a:lnTo>
                <a:lnTo>
                  <a:pt x="10087" y="10052"/>
                </a:lnTo>
                <a:lnTo>
                  <a:pt x="2700" y="21058"/>
                </a:lnTo>
                <a:lnTo>
                  <a:pt x="0" y="34664"/>
                </a:lnTo>
                <a:lnTo>
                  <a:pt x="2700" y="48221"/>
                </a:lnTo>
                <a:lnTo>
                  <a:pt x="10087" y="59233"/>
                </a:lnTo>
                <a:lnTo>
                  <a:pt x="21088" y="66626"/>
                </a:lnTo>
                <a:lnTo>
                  <a:pt x="34634" y="69329"/>
                </a:lnTo>
                <a:lnTo>
                  <a:pt x="48560" y="66626"/>
                </a:lnTo>
                <a:lnTo>
                  <a:pt x="60061" y="59233"/>
                </a:lnTo>
                <a:lnTo>
                  <a:pt x="67883" y="48221"/>
                </a:lnTo>
                <a:lnTo>
                  <a:pt x="70769" y="34664"/>
                </a:lnTo>
                <a:lnTo>
                  <a:pt x="67883" y="21058"/>
                </a:lnTo>
                <a:lnTo>
                  <a:pt x="60061" y="10052"/>
                </a:lnTo>
                <a:lnTo>
                  <a:pt x="48560" y="2686"/>
                </a:lnTo>
                <a:lnTo>
                  <a:pt x="34634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720430" y="4992465"/>
            <a:ext cx="71120" cy="69850"/>
          </a:xfrm>
          <a:custGeom>
            <a:avLst/>
            <a:gdLst/>
            <a:ahLst/>
            <a:cxnLst/>
            <a:rect l="l" t="t" r="r" b="b"/>
            <a:pathLst>
              <a:path w="71119" h="69850">
                <a:moveTo>
                  <a:pt x="0" y="34664"/>
                </a:moveTo>
                <a:lnTo>
                  <a:pt x="2700" y="48221"/>
                </a:lnTo>
                <a:lnTo>
                  <a:pt x="10087" y="59233"/>
                </a:lnTo>
                <a:lnTo>
                  <a:pt x="21088" y="66626"/>
                </a:lnTo>
                <a:lnTo>
                  <a:pt x="34634" y="69329"/>
                </a:lnTo>
                <a:lnTo>
                  <a:pt x="48560" y="66626"/>
                </a:lnTo>
                <a:lnTo>
                  <a:pt x="60061" y="59233"/>
                </a:lnTo>
                <a:lnTo>
                  <a:pt x="67883" y="48221"/>
                </a:lnTo>
                <a:lnTo>
                  <a:pt x="70769" y="34664"/>
                </a:lnTo>
                <a:lnTo>
                  <a:pt x="67883" y="21058"/>
                </a:lnTo>
                <a:lnTo>
                  <a:pt x="60061" y="10052"/>
                </a:lnTo>
                <a:lnTo>
                  <a:pt x="48560" y="2686"/>
                </a:lnTo>
                <a:lnTo>
                  <a:pt x="34634" y="0"/>
                </a:lnTo>
                <a:lnTo>
                  <a:pt x="21088" y="2686"/>
                </a:lnTo>
                <a:lnTo>
                  <a:pt x="10087" y="10052"/>
                </a:lnTo>
                <a:lnTo>
                  <a:pt x="2700" y="21058"/>
                </a:lnTo>
                <a:lnTo>
                  <a:pt x="0" y="34664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914959" y="5013263"/>
            <a:ext cx="71120" cy="69850"/>
          </a:xfrm>
          <a:custGeom>
            <a:avLst/>
            <a:gdLst/>
            <a:ahLst/>
            <a:cxnLst/>
            <a:rect l="l" t="t" r="r" b="b"/>
            <a:pathLst>
              <a:path w="71119" h="69850">
                <a:moveTo>
                  <a:pt x="34518" y="0"/>
                </a:moveTo>
                <a:lnTo>
                  <a:pt x="20991" y="2686"/>
                </a:lnTo>
                <a:lnTo>
                  <a:pt x="10029" y="10052"/>
                </a:lnTo>
                <a:lnTo>
                  <a:pt x="2682" y="21058"/>
                </a:lnTo>
                <a:lnTo>
                  <a:pt x="0" y="34664"/>
                </a:lnTo>
                <a:lnTo>
                  <a:pt x="2682" y="48221"/>
                </a:lnTo>
                <a:lnTo>
                  <a:pt x="10029" y="59233"/>
                </a:lnTo>
                <a:lnTo>
                  <a:pt x="20991" y="66626"/>
                </a:lnTo>
                <a:lnTo>
                  <a:pt x="34518" y="69329"/>
                </a:lnTo>
                <a:lnTo>
                  <a:pt x="48347" y="66626"/>
                </a:lnTo>
                <a:lnTo>
                  <a:pt x="59859" y="59233"/>
                </a:lnTo>
                <a:lnTo>
                  <a:pt x="67735" y="48221"/>
                </a:lnTo>
                <a:lnTo>
                  <a:pt x="70653" y="34664"/>
                </a:lnTo>
                <a:lnTo>
                  <a:pt x="67735" y="21058"/>
                </a:lnTo>
                <a:lnTo>
                  <a:pt x="59859" y="10052"/>
                </a:lnTo>
                <a:lnTo>
                  <a:pt x="48347" y="2686"/>
                </a:lnTo>
                <a:lnTo>
                  <a:pt x="34518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914959" y="5013263"/>
            <a:ext cx="71120" cy="69850"/>
          </a:xfrm>
          <a:custGeom>
            <a:avLst/>
            <a:gdLst/>
            <a:ahLst/>
            <a:cxnLst/>
            <a:rect l="l" t="t" r="r" b="b"/>
            <a:pathLst>
              <a:path w="71119" h="69850">
                <a:moveTo>
                  <a:pt x="0" y="34664"/>
                </a:moveTo>
                <a:lnTo>
                  <a:pt x="2682" y="48221"/>
                </a:lnTo>
                <a:lnTo>
                  <a:pt x="10029" y="59233"/>
                </a:lnTo>
                <a:lnTo>
                  <a:pt x="20991" y="66626"/>
                </a:lnTo>
                <a:lnTo>
                  <a:pt x="34518" y="69329"/>
                </a:lnTo>
                <a:lnTo>
                  <a:pt x="48347" y="66626"/>
                </a:lnTo>
                <a:lnTo>
                  <a:pt x="59859" y="59233"/>
                </a:lnTo>
                <a:lnTo>
                  <a:pt x="67735" y="48221"/>
                </a:lnTo>
                <a:lnTo>
                  <a:pt x="70653" y="34664"/>
                </a:lnTo>
                <a:lnTo>
                  <a:pt x="67735" y="21058"/>
                </a:lnTo>
                <a:lnTo>
                  <a:pt x="59859" y="10052"/>
                </a:lnTo>
                <a:lnTo>
                  <a:pt x="48347" y="2686"/>
                </a:lnTo>
                <a:lnTo>
                  <a:pt x="34518" y="0"/>
                </a:lnTo>
                <a:lnTo>
                  <a:pt x="20991" y="2686"/>
                </a:lnTo>
                <a:lnTo>
                  <a:pt x="10029" y="10052"/>
                </a:lnTo>
                <a:lnTo>
                  <a:pt x="2682" y="21058"/>
                </a:lnTo>
                <a:lnTo>
                  <a:pt x="0" y="34664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304132" y="4861086"/>
            <a:ext cx="72617" cy="7094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888527" y="5137248"/>
            <a:ext cx="71231" cy="7094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68259" y="496727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34865" y="0"/>
                </a:moveTo>
                <a:lnTo>
                  <a:pt x="21186" y="2702"/>
                </a:lnTo>
                <a:lnTo>
                  <a:pt x="10116" y="10096"/>
                </a:lnTo>
                <a:lnTo>
                  <a:pt x="2703" y="21107"/>
                </a:lnTo>
                <a:lnTo>
                  <a:pt x="0" y="34664"/>
                </a:lnTo>
                <a:lnTo>
                  <a:pt x="2703" y="48367"/>
                </a:lnTo>
                <a:lnTo>
                  <a:pt x="10116" y="59363"/>
                </a:lnTo>
                <a:lnTo>
                  <a:pt x="21186" y="66675"/>
                </a:lnTo>
                <a:lnTo>
                  <a:pt x="34865" y="69329"/>
                </a:lnTo>
                <a:lnTo>
                  <a:pt x="48459" y="66675"/>
                </a:lnTo>
                <a:lnTo>
                  <a:pt x="59455" y="59363"/>
                </a:lnTo>
                <a:lnTo>
                  <a:pt x="66815" y="48367"/>
                </a:lnTo>
                <a:lnTo>
                  <a:pt x="69499" y="34664"/>
                </a:lnTo>
                <a:lnTo>
                  <a:pt x="66815" y="21107"/>
                </a:lnTo>
                <a:lnTo>
                  <a:pt x="59455" y="10096"/>
                </a:lnTo>
                <a:lnTo>
                  <a:pt x="48459" y="2702"/>
                </a:lnTo>
                <a:lnTo>
                  <a:pt x="34865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668259" y="496727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34664"/>
                </a:moveTo>
                <a:lnTo>
                  <a:pt x="2703" y="48367"/>
                </a:lnTo>
                <a:lnTo>
                  <a:pt x="10116" y="59363"/>
                </a:lnTo>
                <a:lnTo>
                  <a:pt x="21186" y="66675"/>
                </a:lnTo>
                <a:lnTo>
                  <a:pt x="34865" y="69329"/>
                </a:lnTo>
                <a:lnTo>
                  <a:pt x="48459" y="66675"/>
                </a:lnTo>
                <a:lnTo>
                  <a:pt x="59455" y="59363"/>
                </a:lnTo>
                <a:lnTo>
                  <a:pt x="66815" y="48367"/>
                </a:lnTo>
                <a:lnTo>
                  <a:pt x="69499" y="34664"/>
                </a:lnTo>
                <a:lnTo>
                  <a:pt x="66815" y="21107"/>
                </a:lnTo>
                <a:lnTo>
                  <a:pt x="59455" y="10096"/>
                </a:lnTo>
                <a:lnTo>
                  <a:pt x="48459" y="2702"/>
                </a:lnTo>
                <a:lnTo>
                  <a:pt x="34865" y="0"/>
                </a:lnTo>
                <a:lnTo>
                  <a:pt x="21186" y="2702"/>
                </a:lnTo>
                <a:lnTo>
                  <a:pt x="10116" y="10096"/>
                </a:lnTo>
                <a:lnTo>
                  <a:pt x="2703" y="21107"/>
                </a:lnTo>
                <a:lnTo>
                  <a:pt x="0" y="34664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526051" y="4791063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78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566435" y="4791063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435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526051" y="4935499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78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566435" y="4863281"/>
            <a:ext cx="194310" cy="167005"/>
          </a:xfrm>
          <a:custGeom>
            <a:avLst/>
            <a:gdLst/>
            <a:ahLst/>
            <a:cxnLst/>
            <a:rect l="l" t="t" r="r" b="b"/>
            <a:pathLst>
              <a:path w="194310" h="167004">
                <a:moveTo>
                  <a:pt x="0" y="0"/>
                </a:moveTo>
                <a:lnTo>
                  <a:pt x="194171" y="166390"/>
                </a:lnTo>
              </a:path>
            </a:pathLst>
          </a:custGeom>
          <a:ln w="109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720430" y="495202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760606" y="4952022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755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720430" y="5104778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60606" y="5029671"/>
            <a:ext cx="194945" cy="134620"/>
          </a:xfrm>
          <a:custGeom>
            <a:avLst/>
            <a:gdLst/>
            <a:ahLst/>
            <a:cxnLst/>
            <a:rect l="l" t="t" r="r" b="b"/>
            <a:pathLst>
              <a:path w="194944" h="134620">
                <a:moveTo>
                  <a:pt x="0" y="0"/>
                </a:moveTo>
                <a:lnTo>
                  <a:pt x="194413" y="134614"/>
                </a:lnTo>
              </a:path>
            </a:pathLst>
          </a:custGeom>
          <a:ln w="1096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914959" y="5097845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955019" y="5097845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227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914959" y="523107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955019" y="4934112"/>
            <a:ext cx="390525" cy="230504"/>
          </a:xfrm>
          <a:custGeom>
            <a:avLst/>
            <a:gdLst/>
            <a:ahLst/>
            <a:cxnLst/>
            <a:rect l="l" t="t" r="r" b="b"/>
            <a:pathLst>
              <a:path w="390525" h="230504">
                <a:moveTo>
                  <a:pt x="0" y="230173"/>
                </a:moveTo>
                <a:lnTo>
                  <a:pt x="390327" y="0"/>
                </a:lnTo>
              </a:path>
            </a:pathLst>
          </a:custGeom>
          <a:ln w="109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304940" y="487576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345347" y="487576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202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304940" y="4990962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345347" y="4934112"/>
            <a:ext cx="584835" cy="104139"/>
          </a:xfrm>
          <a:custGeom>
            <a:avLst/>
            <a:gdLst/>
            <a:ahLst/>
            <a:cxnLst/>
            <a:rect l="l" t="t" r="r" b="b"/>
            <a:pathLst>
              <a:path w="584835" h="104139">
                <a:moveTo>
                  <a:pt x="0" y="0"/>
                </a:moveTo>
                <a:lnTo>
                  <a:pt x="584394" y="103993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889335" y="4850917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929742" y="4850917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222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889335" y="5224140"/>
            <a:ext cx="80645" cy="0"/>
          </a:xfrm>
          <a:custGeom>
            <a:avLst/>
            <a:gdLst/>
            <a:ahLst/>
            <a:cxnLst/>
            <a:rect l="l" t="t" r="r" b="b"/>
            <a:pathLst>
              <a:path w="80644">
                <a:moveTo>
                  <a:pt x="0" y="0"/>
                </a:moveTo>
                <a:lnTo>
                  <a:pt x="80582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929742" y="5038106"/>
            <a:ext cx="779145" cy="27940"/>
          </a:xfrm>
          <a:custGeom>
            <a:avLst/>
            <a:gdLst/>
            <a:ahLst/>
            <a:cxnLst/>
            <a:rect l="l" t="t" r="r" b="b"/>
            <a:pathLst>
              <a:path w="779145" h="27939">
                <a:moveTo>
                  <a:pt x="0" y="0"/>
                </a:moveTo>
                <a:lnTo>
                  <a:pt x="778923" y="27731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668259" y="4947978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708665" y="4947978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52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668259" y="5185431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525243" y="4822377"/>
            <a:ext cx="72582" cy="7094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719621" y="4988767"/>
            <a:ext cx="72386" cy="709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914150" y="5123381"/>
            <a:ext cx="72270" cy="723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304132" y="4893093"/>
            <a:ext cx="72617" cy="7094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888527" y="4997087"/>
            <a:ext cx="71231" cy="7094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668259" y="5027129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34865" y="0"/>
                </a:moveTo>
                <a:lnTo>
                  <a:pt x="21186" y="2686"/>
                </a:lnTo>
                <a:lnTo>
                  <a:pt x="10116" y="10052"/>
                </a:lnTo>
                <a:lnTo>
                  <a:pt x="2703" y="21058"/>
                </a:lnTo>
                <a:lnTo>
                  <a:pt x="0" y="34664"/>
                </a:lnTo>
                <a:lnTo>
                  <a:pt x="2703" y="48221"/>
                </a:lnTo>
                <a:lnTo>
                  <a:pt x="10116" y="59233"/>
                </a:lnTo>
                <a:lnTo>
                  <a:pt x="21186" y="66626"/>
                </a:lnTo>
                <a:lnTo>
                  <a:pt x="34865" y="69329"/>
                </a:lnTo>
                <a:lnTo>
                  <a:pt x="48459" y="66626"/>
                </a:lnTo>
                <a:lnTo>
                  <a:pt x="59455" y="59233"/>
                </a:lnTo>
                <a:lnTo>
                  <a:pt x="66815" y="48221"/>
                </a:lnTo>
                <a:lnTo>
                  <a:pt x="69499" y="34664"/>
                </a:lnTo>
                <a:lnTo>
                  <a:pt x="66815" y="21058"/>
                </a:lnTo>
                <a:lnTo>
                  <a:pt x="59455" y="10052"/>
                </a:lnTo>
                <a:lnTo>
                  <a:pt x="48459" y="2686"/>
                </a:lnTo>
                <a:lnTo>
                  <a:pt x="348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668259" y="5027129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0" y="34664"/>
                </a:moveTo>
                <a:lnTo>
                  <a:pt x="2703" y="48221"/>
                </a:lnTo>
                <a:lnTo>
                  <a:pt x="10116" y="59233"/>
                </a:lnTo>
                <a:lnTo>
                  <a:pt x="21186" y="66626"/>
                </a:lnTo>
                <a:lnTo>
                  <a:pt x="34865" y="69329"/>
                </a:lnTo>
                <a:lnTo>
                  <a:pt x="48459" y="66626"/>
                </a:lnTo>
                <a:lnTo>
                  <a:pt x="59455" y="59233"/>
                </a:lnTo>
                <a:lnTo>
                  <a:pt x="66815" y="48221"/>
                </a:lnTo>
                <a:lnTo>
                  <a:pt x="69499" y="34664"/>
                </a:lnTo>
                <a:lnTo>
                  <a:pt x="66815" y="21058"/>
                </a:lnTo>
                <a:lnTo>
                  <a:pt x="59455" y="10052"/>
                </a:lnTo>
                <a:lnTo>
                  <a:pt x="48459" y="2686"/>
                </a:lnTo>
                <a:lnTo>
                  <a:pt x="34865" y="0"/>
                </a:lnTo>
                <a:lnTo>
                  <a:pt x="21186" y="2686"/>
                </a:lnTo>
                <a:lnTo>
                  <a:pt x="10116" y="10052"/>
                </a:lnTo>
                <a:lnTo>
                  <a:pt x="2703" y="21058"/>
                </a:lnTo>
                <a:lnTo>
                  <a:pt x="0" y="34664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527494" y="6159507"/>
            <a:ext cx="2472690" cy="0"/>
          </a:xfrm>
          <a:custGeom>
            <a:avLst/>
            <a:gdLst/>
            <a:ahLst/>
            <a:cxnLst/>
            <a:rect l="l" t="t" r="r" b="b"/>
            <a:pathLst>
              <a:path w="2472690">
                <a:moveTo>
                  <a:pt x="0" y="0"/>
                </a:moveTo>
                <a:lnTo>
                  <a:pt x="247256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566435" y="615950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4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 txBox="1"/>
          <p:nvPr/>
        </p:nvSpPr>
        <p:spPr>
          <a:xfrm>
            <a:off x="1504981" y="6172020"/>
            <a:ext cx="12255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760606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955019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149433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345347" y="615950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4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539414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733943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929742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124155" y="615950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4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318338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512751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707165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903079" y="615950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4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3793172" y="6172020"/>
            <a:ext cx="2203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413536" y="4435750"/>
            <a:ext cx="0" cy="1609090"/>
          </a:xfrm>
          <a:custGeom>
            <a:avLst/>
            <a:gdLst/>
            <a:ahLst/>
            <a:cxnLst/>
            <a:rect l="l" t="t" r="r" b="b"/>
            <a:pathLst>
              <a:path h="1609089">
                <a:moveTo>
                  <a:pt x="0" y="1608496"/>
                </a:moveTo>
                <a:lnTo>
                  <a:pt x="0" y="0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380368" y="604424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8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 txBox="1"/>
          <p:nvPr/>
        </p:nvSpPr>
        <p:spPr>
          <a:xfrm>
            <a:off x="1259205" y="5913768"/>
            <a:ext cx="12255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380368" y="5641849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8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1259205" y="5511312"/>
            <a:ext cx="12255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380368" y="5239392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8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1161987" y="5108971"/>
            <a:ext cx="2203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380368" y="483820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8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1161987" y="4706515"/>
            <a:ext cx="2203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380368" y="443575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168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 txBox="1"/>
          <p:nvPr/>
        </p:nvSpPr>
        <p:spPr>
          <a:xfrm>
            <a:off x="1161987" y="4303827"/>
            <a:ext cx="2203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2227013" y="6133214"/>
            <a:ext cx="1071880" cy="5226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430"/>
              </a:spcBef>
              <a:tabLst>
                <a:tab pos="848360" algn="l"/>
              </a:tabLst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4	8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350" spc="30" dirty="0">
                <a:solidFill>
                  <a:srgbClr val="39F3F8"/>
                </a:solidFill>
                <a:latin typeface="Arial"/>
                <a:cs typeface="Arial"/>
              </a:rPr>
              <a:t>Time</a:t>
            </a:r>
            <a:r>
              <a:rPr sz="1350" spc="-80" dirty="0">
                <a:solidFill>
                  <a:srgbClr val="39F3F8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(weeks)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725031" y="4724789"/>
            <a:ext cx="422275" cy="93027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58115" marR="5080" indent="-146050">
              <a:lnSpc>
                <a:spcPts val="1590"/>
              </a:lnSpc>
              <a:spcBef>
                <a:spcPts val="70"/>
              </a:spcBef>
            </a:pP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Food</a:t>
            </a:r>
            <a:r>
              <a:rPr sz="1350" spc="-60" dirty="0">
                <a:solidFill>
                  <a:srgbClr val="39F3F8"/>
                </a:solidFill>
                <a:latin typeface="Arial"/>
                <a:cs typeface="Arial"/>
              </a:rPr>
              <a:t> </a:t>
            </a:r>
            <a:r>
              <a:rPr sz="1350" spc="5" dirty="0">
                <a:solidFill>
                  <a:srgbClr val="39F3F8"/>
                </a:solidFill>
                <a:latin typeface="Arial"/>
                <a:cs typeface="Arial"/>
              </a:rPr>
              <a:t>intake  </a:t>
            </a:r>
            <a:r>
              <a:rPr sz="1350" spc="10" dirty="0">
                <a:solidFill>
                  <a:srgbClr val="39F3F8"/>
                </a:solidFill>
                <a:latin typeface="Arial"/>
                <a:cs typeface="Arial"/>
              </a:rPr>
              <a:t>(Kcal/d)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5559229" y="4970225"/>
            <a:ext cx="240304" cy="15809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759127" y="4935499"/>
            <a:ext cx="390525" cy="136525"/>
          </a:xfrm>
          <a:custGeom>
            <a:avLst/>
            <a:gdLst/>
            <a:ahLst/>
            <a:cxnLst/>
            <a:rect l="l" t="t" r="r" b="b"/>
            <a:pathLst>
              <a:path w="390525" h="136525">
                <a:moveTo>
                  <a:pt x="0" y="136116"/>
                </a:moveTo>
                <a:lnTo>
                  <a:pt x="390327" y="0"/>
                </a:lnTo>
              </a:path>
            </a:pathLst>
          </a:custGeom>
          <a:ln w="1097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109048" y="487171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149455" y="4871716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7681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109048" y="4999397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149455" y="4935499"/>
            <a:ext cx="388620" cy="86360"/>
          </a:xfrm>
          <a:custGeom>
            <a:avLst/>
            <a:gdLst/>
            <a:ahLst/>
            <a:cxnLst/>
            <a:rect l="l" t="t" r="r" b="b"/>
            <a:pathLst>
              <a:path w="388620" h="86360">
                <a:moveTo>
                  <a:pt x="0" y="0"/>
                </a:moveTo>
                <a:lnTo>
                  <a:pt x="388596" y="86083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497991" y="4974208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538051" y="4974208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518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497991" y="5068727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538051" y="5021583"/>
            <a:ext cx="584835" cy="95885"/>
          </a:xfrm>
          <a:custGeom>
            <a:avLst/>
            <a:gdLst/>
            <a:ahLst/>
            <a:cxnLst/>
            <a:rect l="l" t="t" r="r" b="b"/>
            <a:pathLst>
              <a:path w="584834" h="95885">
                <a:moveTo>
                  <a:pt x="0" y="0"/>
                </a:moveTo>
                <a:lnTo>
                  <a:pt x="584394" y="95674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082386" y="5036604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122446" y="503660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803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082386" y="5196408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122446" y="5117257"/>
            <a:ext cx="779145" cy="11430"/>
          </a:xfrm>
          <a:custGeom>
            <a:avLst/>
            <a:gdLst/>
            <a:ahLst/>
            <a:cxnLst/>
            <a:rect l="l" t="t" r="r" b="b"/>
            <a:pathLst>
              <a:path w="779145" h="11429">
                <a:moveTo>
                  <a:pt x="0" y="0"/>
                </a:moveTo>
                <a:lnTo>
                  <a:pt x="778923" y="11208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861310" y="5070113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901370" y="5070113"/>
            <a:ext cx="0" cy="116839"/>
          </a:xfrm>
          <a:custGeom>
            <a:avLst/>
            <a:gdLst/>
            <a:ahLst/>
            <a:cxnLst/>
            <a:rect l="l" t="t" r="r" b="b"/>
            <a:pathLst>
              <a:path h="116839">
                <a:moveTo>
                  <a:pt x="0" y="0"/>
                </a:moveTo>
                <a:lnTo>
                  <a:pt x="0" y="116473"/>
                </a:lnTo>
              </a:path>
            </a:pathLst>
          </a:custGeom>
          <a:ln w="548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861310" y="518658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524654" y="4935499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34634" y="0"/>
                </a:moveTo>
                <a:lnTo>
                  <a:pt x="21040" y="2702"/>
                </a:lnTo>
                <a:lnTo>
                  <a:pt x="10043" y="10096"/>
                </a:lnTo>
                <a:lnTo>
                  <a:pt x="2684" y="21107"/>
                </a:lnTo>
                <a:lnTo>
                  <a:pt x="0" y="34664"/>
                </a:lnTo>
                <a:lnTo>
                  <a:pt x="2684" y="48505"/>
                </a:lnTo>
                <a:lnTo>
                  <a:pt x="10043" y="60027"/>
                </a:lnTo>
                <a:lnTo>
                  <a:pt x="21040" y="67910"/>
                </a:lnTo>
                <a:lnTo>
                  <a:pt x="34634" y="70831"/>
                </a:lnTo>
                <a:lnTo>
                  <a:pt x="48493" y="67910"/>
                </a:lnTo>
                <a:lnTo>
                  <a:pt x="59960" y="60027"/>
                </a:lnTo>
                <a:lnTo>
                  <a:pt x="67769" y="48505"/>
                </a:lnTo>
                <a:lnTo>
                  <a:pt x="70653" y="34664"/>
                </a:lnTo>
                <a:lnTo>
                  <a:pt x="67769" y="21107"/>
                </a:lnTo>
                <a:lnTo>
                  <a:pt x="59960" y="10096"/>
                </a:lnTo>
                <a:lnTo>
                  <a:pt x="48493" y="2702"/>
                </a:lnTo>
                <a:lnTo>
                  <a:pt x="34634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524653" y="4935499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0" y="34664"/>
                </a:moveTo>
                <a:lnTo>
                  <a:pt x="2684" y="48505"/>
                </a:lnTo>
                <a:lnTo>
                  <a:pt x="10043" y="60027"/>
                </a:lnTo>
                <a:lnTo>
                  <a:pt x="21040" y="67910"/>
                </a:lnTo>
                <a:lnTo>
                  <a:pt x="34634" y="70831"/>
                </a:lnTo>
                <a:lnTo>
                  <a:pt x="48493" y="67910"/>
                </a:lnTo>
                <a:lnTo>
                  <a:pt x="59960" y="60027"/>
                </a:lnTo>
                <a:lnTo>
                  <a:pt x="67769" y="48505"/>
                </a:lnTo>
                <a:lnTo>
                  <a:pt x="70653" y="34664"/>
                </a:lnTo>
                <a:lnTo>
                  <a:pt x="67769" y="21107"/>
                </a:lnTo>
                <a:lnTo>
                  <a:pt x="59960" y="10096"/>
                </a:lnTo>
                <a:lnTo>
                  <a:pt x="48493" y="2702"/>
                </a:lnTo>
                <a:lnTo>
                  <a:pt x="34634" y="0"/>
                </a:lnTo>
                <a:lnTo>
                  <a:pt x="21040" y="2702"/>
                </a:lnTo>
                <a:lnTo>
                  <a:pt x="10043" y="10096"/>
                </a:lnTo>
                <a:lnTo>
                  <a:pt x="2684" y="21107"/>
                </a:lnTo>
                <a:lnTo>
                  <a:pt x="0" y="34664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719067" y="5031173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34634" y="0"/>
                </a:moveTo>
                <a:lnTo>
                  <a:pt x="21040" y="2686"/>
                </a:lnTo>
                <a:lnTo>
                  <a:pt x="10043" y="10052"/>
                </a:lnTo>
                <a:lnTo>
                  <a:pt x="2684" y="21058"/>
                </a:lnTo>
                <a:lnTo>
                  <a:pt x="0" y="34664"/>
                </a:lnTo>
                <a:lnTo>
                  <a:pt x="2684" y="48584"/>
                </a:lnTo>
                <a:lnTo>
                  <a:pt x="10043" y="60056"/>
                </a:lnTo>
                <a:lnTo>
                  <a:pt x="21040" y="67845"/>
                </a:lnTo>
                <a:lnTo>
                  <a:pt x="34634" y="70715"/>
                </a:lnTo>
                <a:lnTo>
                  <a:pt x="48395" y="67845"/>
                </a:lnTo>
                <a:lnTo>
                  <a:pt x="59873" y="60056"/>
                </a:lnTo>
                <a:lnTo>
                  <a:pt x="67736" y="48584"/>
                </a:lnTo>
                <a:lnTo>
                  <a:pt x="70653" y="34664"/>
                </a:lnTo>
                <a:lnTo>
                  <a:pt x="67736" y="21058"/>
                </a:lnTo>
                <a:lnTo>
                  <a:pt x="59873" y="10052"/>
                </a:lnTo>
                <a:lnTo>
                  <a:pt x="48395" y="2686"/>
                </a:lnTo>
                <a:lnTo>
                  <a:pt x="34634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719067" y="5031173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0" y="34664"/>
                </a:moveTo>
                <a:lnTo>
                  <a:pt x="2684" y="48584"/>
                </a:lnTo>
                <a:lnTo>
                  <a:pt x="10043" y="60056"/>
                </a:lnTo>
                <a:lnTo>
                  <a:pt x="21040" y="67845"/>
                </a:lnTo>
                <a:lnTo>
                  <a:pt x="34634" y="70715"/>
                </a:lnTo>
                <a:lnTo>
                  <a:pt x="48395" y="67845"/>
                </a:lnTo>
                <a:lnTo>
                  <a:pt x="59873" y="60056"/>
                </a:lnTo>
                <a:lnTo>
                  <a:pt x="67736" y="48584"/>
                </a:lnTo>
                <a:lnTo>
                  <a:pt x="70653" y="34664"/>
                </a:lnTo>
                <a:lnTo>
                  <a:pt x="67736" y="21058"/>
                </a:lnTo>
                <a:lnTo>
                  <a:pt x="59873" y="10052"/>
                </a:lnTo>
                <a:lnTo>
                  <a:pt x="48395" y="2686"/>
                </a:lnTo>
                <a:lnTo>
                  <a:pt x="34634" y="0"/>
                </a:lnTo>
                <a:lnTo>
                  <a:pt x="21040" y="2686"/>
                </a:lnTo>
                <a:lnTo>
                  <a:pt x="10043" y="10052"/>
                </a:lnTo>
                <a:lnTo>
                  <a:pt x="2684" y="21058"/>
                </a:lnTo>
                <a:lnTo>
                  <a:pt x="0" y="34664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108240" y="4894248"/>
            <a:ext cx="71116" cy="7244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497182" y="4980332"/>
            <a:ext cx="72270" cy="7244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081577" y="5076238"/>
            <a:ext cx="72270" cy="7244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861310" y="5088023"/>
            <a:ext cx="69215" cy="68580"/>
          </a:xfrm>
          <a:custGeom>
            <a:avLst/>
            <a:gdLst/>
            <a:ahLst/>
            <a:cxnLst/>
            <a:rect l="l" t="t" r="r" b="b"/>
            <a:pathLst>
              <a:path w="69215" h="68579">
                <a:moveTo>
                  <a:pt x="34634" y="0"/>
                </a:moveTo>
                <a:lnTo>
                  <a:pt x="21040" y="2684"/>
                </a:lnTo>
                <a:lnTo>
                  <a:pt x="10043" y="9951"/>
                </a:lnTo>
                <a:lnTo>
                  <a:pt x="2684" y="20620"/>
                </a:lnTo>
                <a:lnTo>
                  <a:pt x="0" y="33509"/>
                </a:lnTo>
                <a:lnTo>
                  <a:pt x="2684" y="47115"/>
                </a:lnTo>
                <a:lnTo>
                  <a:pt x="10043" y="58121"/>
                </a:lnTo>
                <a:lnTo>
                  <a:pt x="21040" y="65487"/>
                </a:lnTo>
                <a:lnTo>
                  <a:pt x="34634" y="68173"/>
                </a:lnTo>
                <a:lnTo>
                  <a:pt x="48161" y="65487"/>
                </a:lnTo>
                <a:lnTo>
                  <a:pt x="59123" y="58121"/>
                </a:lnTo>
                <a:lnTo>
                  <a:pt x="66470" y="47115"/>
                </a:lnTo>
                <a:lnTo>
                  <a:pt x="69153" y="33509"/>
                </a:lnTo>
                <a:lnTo>
                  <a:pt x="66470" y="20620"/>
                </a:lnTo>
                <a:lnTo>
                  <a:pt x="59123" y="9951"/>
                </a:lnTo>
                <a:lnTo>
                  <a:pt x="48161" y="2684"/>
                </a:lnTo>
                <a:lnTo>
                  <a:pt x="34634" y="0"/>
                </a:lnTo>
                <a:close/>
              </a:path>
            </a:pathLst>
          </a:custGeom>
          <a:solidFill>
            <a:srgbClr val="39F3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861310" y="5088023"/>
            <a:ext cx="69215" cy="68580"/>
          </a:xfrm>
          <a:custGeom>
            <a:avLst/>
            <a:gdLst/>
            <a:ahLst/>
            <a:cxnLst/>
            <a:rect l="l" t="t" r="r" b="b"/>
            <a:pathLst>
              <a:path w="69215" h="68579">
                <a:moveTo>
                  <a:pt x="0" y="33509"/>
                </a:moveTo>
                <a:lnTo>
                  <a:pt x="2684" y="47115"/>
                </a:lnTo>
                <a:lnTo>
                  <a:pt x="10043" y="58121"/>
                </a:lnTo>
                <a:lnTo>
                  <a:pt x="21040" y="65487"/>
                </a:lnTo>
                <a:lnTo>
                  <a:pt x="34634" y="68173"/>
                </a:lnTo>
                <a:lnTo>
                  <a:pt x="48161" y="65487"/>
                </a:lnTo>
                <a:lnTo>
                  <a:pt x="59123" y="58121"/>
                </a:lnTo>
                <a:lnTo>
                  <a:pt x="66470" y="47115"/>
                </a:lnTo>
                <a:lnTo>
                  <a:pt x="69153" y="33509"/>
                </a:lnTo>
                <a:lnTo>
                  <a:pt x="66470" y="20620"/>
                </a:lnTo>
                <a:lnTo>
                  <a:pt x="59123" y="9951"/>
                </a:lnTo>
                <a:lnTo>
                  <a:pt x="48161" y="2684"/>
                </a:lnTo>
                <a:lnTo>
                  <a:pt x="34634" y="0"/>
                </a:lnTo>
                <a:lnTo>
                  <a:pt x="21040" y="2684"/>
                </a:lnTo>
                <a:lnTo>
                  <a:pt x="10043" y="9951"/>
                </a:lnTo>
                <a:lnTo>
                  <a:pt x="2684" y="20620"/>
                </a:lnTo>
                <a:lnTo>
                  <a:pt x="0" y="33509"/>
                </a:lnTo>
                <a:close/>
              </a:path>
            </a:pathLst>
          </a:custGeom>
          <a:ln w="3175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524653" y="4864783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564714" y="4864783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926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524653" y="4975710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564714" y="4920246"/>
            <a:ext cx="194945" cy="102870"/>
          </a:xfrm>
          <a:custGeom>
            <a:avLst/>
            <a:gdLst/>
            <a:ahLst/>
            <a:cxnLst/>
            <a:rect l="l" t="t" r="r" b="b"/>
            <a:pathLst>
              <a:path w="194945" h="102870">
                <a:moveTo>
                  <a:pt x="0" y="0"/>
                </a:moveTo>
                <a:lnTo>
                  <a:pt x="194413" y="102491"/>
                </a:lnTo>
              </a:path>
            </a:pathLst>
          </a:custGeom>
          <a:ln w="109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719067" y="4960342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759127" y="4960342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139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719067" y="5085481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759127" y="4947978"/>
            <a:ext cx="390525" cy="74930"/>
          </a:xfrm>
          <a:custGeom>
            <a:avLst/>
            <a:gdLst/>
            <a:ahLst/>
            <a:cxnLst/>
            <a:rect l="l" t="t" r="r" b="b"/>
            <a:pathLst>
              <a:path w="390525" h="74929">
                <a:moveTo>
                  <a:pt x="0" y="74760"/>
                </a:moveTo>
                <a:lnTo>
                  <a:pt x="390327" y="0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149455" y="49479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149455" y="4947978"/>
            <a:ext cx="388620" cy="197485"/>
          </a:xfrm>
          <a:custGeom>
            <a:avLst/>
            <a:gdLst/>
            <a:ahLst/>
            <a:cxnLst/>
            <a:rect l="l" t="t" r="r" b="b"/>
            <a:pathLst>
              <a:path w="388620" h="197485">
                <a:moveTo>
                  <a:pt x="0" y="0"/>
                </a:moveTo>
                <a:lnTo>
                  <a:pt x="388596" y="197010"/>
                </a:lnTo>
              </a:path>
            </a:pathLst>
          </a:custGeom>
          <a:ln w="109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497991" y="5097845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538051" y="5097845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518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497991" y="5192364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538051" y="5004828"/>
            <a:ext cx="584835" cy="140335"/>
          </a:xfrm>
          <a:custGeom>
            <a:avLst/>
            <a:gdLst/>
            <a:ahLst/>
            <a:cxnLst/>
            <a:rect l="l" t="t" r="r" b="b"/>
            <a:pathLst>
              <a:path w="584834" h="140335">
                <a:moveTo>
                  <a:pt x="0" y="140160"/>
                </a:moveTo>
                <a:lnTo>
                  <a:pt x="584394" y="0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082386" y="4934112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122446" y="4934112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547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082386" y="5075659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122446" y="5004828"/>
            <a:ext cx="779145" cy="40640"/>
          </a:xfrm>
          <a:custGeom>
            <a:avLst/>
            <a:gdLst/>
            <a:ahLst/>
            <a:cxnLst/>
            <a:rect l="l" t="t" r="r" b="b"/>
            <a:pathLst>
              <a:path w="779145" h="40639">
                <a:moveTo>
                  <a:pt x="0" y="0"/>
                </a:moveTo>
                <a:lnTo>
                  <a:pt x="778923" y="40210"/>
                </a:lnTo>
              </a:path>
            </a:pathLst>
          </a:custGeom>
          <a:ln w="109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861310" y="4989576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901370" y="4989576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926"/>
                </a:lnTo>
              </a:path>
            </a:pathLst>
          </a:custGeom>
          <a:ln w="54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861310" y="5100503"/>
            <a:ext cx="80645" cy="0"/>
          </a:xfrm>
          <a:custGeom>
            <a:avLst/>
            <a:gdLst/>
            <a:ahLst/>
            <a:cxnLst/>
            <a:rect l="l" t="t" r="r" b="b"/>
            <a:pathLst>
              <a:path w="80645">
                <a:moveTo>
                  <a:pt x="0" y="0"/>
                </a:moveTo>
                <a:lnTo>
                  <a:pt x="80466" y="0"/>
                </a:lnTo>
                <a:lnTo>
                  <a:pt x="0" y="0"/>
                </a:lnTo>
              </a:path>
            </a:pathLst>
          </a:custGeom>
          <a:ln w="548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523845" y="4879227"/>
            <a:ext cx="72270" cy="7244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718259" y="4981834"/>
            <a:ext cx="72270" cy="7094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108240" y="4906959"/>
            <a:ext cx="71116" cy="7244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497182" y="5103969"/>
            <a:ext cx="72270" cy="7094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081577" y="4963924"/>
            <a:ext cx="72270" cy="723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861310" y="5004828"/>
            <a:ext cx="69215" cy="67945"/>
          </a:xfrm>
          <a:custGeom>
            <a:avLst/>
            <a:gdLst/>
            <a:ahLst/>
            <a:cxnLst/>
            <a:rect l="l" t="t" r="r" b="b"/>
            <a:pathLst>
              <a:path w="69215" h="67945">
                <a:moveTo>
                  <a:pt x="34634" y="0"/>
                </a:moveTo>
                <a:lnTo>
                  <a:pt x="21040" y="2681"/>
                </a:lnTo>
                <a:lnTo>
                  <a:pt x="10043" y="9922"/>
                </a:lnTo>
                <a:lnTo>
                  <a:pt x="2684" y="20522"/>
                </a:lnTo>
                <a:lnTo>
                  <a:pt x="0" y="33278"/>
                </a:lnTo>
                <a:lnTo>
                  <a:pt x="2684" y="46981"/>
                </a:lnTo>
                <a:lnTo>
                  <a:pt x="10043" y="57976"/>
                </a:lnTo>
                <a:lnTo>
                  <a:pt x="21040" y="65288"/>
                </a:lnTo>
                <a:lnTo>
                  <a:pt x="34634" y="67942"/>
                </a:lnTo>
                <a:lnTo>
                  <a:pt x="48161" y="65288"/>
                </a:lnTo>
                <a:lnTo>
                  <a:pt x="59123" y="57976"/>
                </a:lnTo>
                <a:lnTo>
                  <a:pt x="66470" y="46981"/>
                </a:lnTo>
                <a:lnTo>
                  <a:pt x="69153" y="33278"/>
                </a:lnTo>
                <a:lnTo>
                  <a:pt x="66470" y="20522"/>
                </a:lnTo>
                <a:lnTo>
                  <a:pt x="59123" y="9922"/>
                </a:lnTo>
                <a:lnTo>
                  <a:pt x="48161" y="2681"/>
                </a:lnTo>
                <a:lnTo>
                  <a:pt x="346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861310" y="5004828"/>
            <a:ext cx="69215" cy="67945"/>
          </a:xfrm>
          <a:custGeom>
            <a:avLst/>
            <a:gdLst/>
            <a:ahLst/>
            <a:cxnLst/>
            <a:rect l="l" t="t" r="r" b="b"/>
            <a:pathLst>
              <a:path w="69215" h="67945">
                <a:moveTo>
                  <a:pt x="0" y="33278"/>
                </a:moveTo>
                <a:lnTo>
                  <a:pt x="2684" y="46981"/>
                </a:lnTo>
                <a:lnTo>
                  <a:pt x="10043" y="57976"/>
                </a:lnTo>
                <a:lnTo>
                  <a:pt x="21040" y="65288"/>
                </a:lnTo>
                <a:lnTo>
                  <a:pt x="34634" y="67942"/>
                </a:lnTo>
                <a:lnTo>
                  <a:pt x="48161" y="65288"/>
                </a:lnTo>
                <a:lnTo>
                  <a:pt x="59123" y="57976"/>
                </a:lnTo>
                <a:lnTo>
                  <a:pt x="66470" y="46981"/>
                </a:lnTo>
                <a:lnTo>
                  <a:pt x="69153" y="33278"/>
                </a:lnTo>
                <a:lnTo>
                  <a:pt x="66470" y="20522"/>
                </a:lnTo>
                <a:lnTo>
                  <a:pt x="59123" y="9922"/>
                </a:lnTo>
                <a:lnTo>
                  <a:pt x="48161" y="2681"/>
                </a:lnTo>
                <a:lnTo>
                  <a:pt x="34634" y="0"/>
                </a:lnTo>
                <a:lnTo>
                  <a:pt x="21040" y="2681"/>
                </a:lnTo>
                <a:lnTo>
                  <a:pt x="10043" y="9922"/>
                </a:lnTo>
                <a:lnTo>
                  <a:pt x="2684" y="20522"/>
                </a:lnTo>
                <a:lnTo>
                  <a:pt x="0" y="33278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527194" y="6159507"/>
            <a:ext cx="2471420" cy="0"/>
          </a:xfrm>
          <a:custGeom>
            <a:avLst/>
            <a:gdLst/>
            <a:ahLst/>
            <a:cxnLst/>
            <a:rect l="l" t="t" r="r" b="b"/>
            <a:pathLst>
              <a:path w="2471420">
                <a:moveTo>
                  <a:pt x="0" y="0"/>
                </a:moveTo>
                <a:lnTo>
                  <a:pt x="2471383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564714" y="615950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4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 txBox="1"/>
          <p:nvPr/>
        </p:nvSpPr>
        <p:spPr>
          <a:xfrm>
            <a:off x="5503526" y="6172020"/>
            <a:ext cx="12255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5759127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955041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149455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343637" y="615950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4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538051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732465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926878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122446" y="615950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4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316975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511388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707187" y="6159507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-5481" y="8955"/>
                </a:moveTo>
                <a:lnTo>
                  <a:pt x="5481" y="8955"/>
                </a:lnTo>
              </a:path>
            </a:pathLst>
          </a:custGeom>
          <a:ln w="17910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901370" y="615950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64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 txBox="1"/>
          <p:nvPr/>
        </p:nvSpPr>
        <p:spPr>
          <a:xfrm>
            <a:off x="7791463" y="6172020"/>
            <a:ext cx="2203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5412092" y="4434364"/>
            <a:ext cx="0" cy="1610360"/>
          </a:xfrm>
          <a:custGeom>
            <a:avLst/>
            <a:gdLst/>
            <a:ahLst/>
            <a:cxnLst/>
            <a:rect l="l" t="t" r="r" b="b"/>
            <a:pathLst>
              <a:path h="1610360">
                <a:moveTo>
                  <a:pt x="0" y="1609883"/>
                </a:moveTo>
                <a:lnTo>
                  <a:pt x="0" y="0"/>
                </a:lnTo>
              </a:path>
            </a:pathLst>
          </a:custGeom>
          <a:ln w="10962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378959" y="6044247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33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 txBox="1"/>
          <p:nvPr/>
        </p:nvSpPr>
        <p:spPr>
          <a:xfrm>
            <a:off x="5257738" y="5912324"/>
            <a:ext cx="12255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5378959" y="5641849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33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 txBox="1"/>
          <p:nvPr/>
        </p:nvSpPr>
        <p:spPr>
          <a:xfrm>
            <a:off x="5257738" y="5509925"/>
            <a:ext cx="12255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5378959" y="5239392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33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 txBox="1"/>
          <p:nvPr/>
        </p:nvSpPr>
        <p:spPr>
          <a:xfrm>
            <a:off x="5160532" y="5107469"/>
            <a:ext cx="2203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5378959" y="4837051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33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 txBox="1"/>
          <p:nvPr/>
        </p:nvSpPr>
        <p:spPr>
          <a:xfrm>
            <a:off x="5160532" y="4705128"/>
            <a:ext cx="2203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5378959" y="4434364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133" y="0"/>
                </a:moveTo>
                <a:lnTo>
                  <a:pt x="0" y="0"/>
                </a:lnTo>
              </a:path>
            </a:pathLst>
          </a:custGeom>
          <a:ln w="10971">
            <a:solidFill>
              <a:srgbClr val="39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 txBox="1"/>
          <p:nvPr/>
        </p:nvSpPr>
        <p:spPr>
          <a:xfrm>
            <a:off x="5160532" y="4302672"/>
            <a:ext cx="22034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6226804" y="6133214"/>
            <a:ext cx="1071880" cy="5226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430"/>
              </a:spcBef>
              <a:tabLst>
                <a:tab pos="847090" algn="l"/>
              </a:tabLst>
            </a:pPr>
            <a:r>
              <a:rPr sz="1350" spc="10" dirty="0">
                <a:solidFill>
                  <a:srgbClr val="FFFF00"/>
                </a:solidFill>
                <a:latin typeface="Arial"/>
                <a:cs typeface="Arial"/>
              </a:rPr>
              <a:t>4	8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350" spc="30" dirty="0">
                <a:solidFill>
                  <a:srgbClr val="39F3F8"/>
                </a:solidFill>
                <a:latin typeface="Arial"/>
                <a:cs typeface="Arial"/>
              </a:rPr>
              <a:t>Time</a:t>
            </a:r>
            <a:r>
              <a:rPr sz="1350" spc="-80" dirty="0">
                <a:solidFill>
                  <a:srgbClr val="39F3F8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39F3F8"/>
                </a:solidFill>
                <a:latin typeface="Arial"/>
                <a:cs typeface="Arial"/>
              </a:rPr>
              <a:t>(weeks)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4723610" y="4724789"/>
            <a:ext cx="422275" cy="930275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59385" marR="5080" indent="-147320">
              <a:lnSpc>
                <a:spcPts val="1590"/>
              </a:lnSpc>
              <a:spcBef>
                <a:spcPts val="70"/>
              </a:spcBef>
            </a:pPr>
            <a:r>
              <a:rPr sz="1350" spc="-5" dirty="0">
                <a:solidFill>
                  <a:srgbClr val="39F3F8"/>
                </a:solidFill>
                <a:latin typeface="Arial"/>
                <a:cs typeface="Arial"/>
              </a:rPr>
              <a:t>Food</a:t>
            </a:r>
            <a:r>
              <a:rPr sz="1350" spc="-60" dirty="0">
                <a:solidFill>
                  <a:srgbClr val="39F3F8"/>
                </a:solidFill>
                <a:latin typeface="Arial"/>
                <a:cs typeface="Arial"/>
              </a:rPr>
              <a:t> </a:t>
            </a:r>
            <a:r>
              <a:rPr sz="1350" spc="5" dirty="0">
                <a:solidFill>
                  <a:srgbClr val="39F3F8"/>
                </a:solidFill>
                <a:latin typeface="Arial"/>
                <a:cs typeface="Arial"/>
              </a:rPr>
              <a:t>intake  </a:t>
            </a:r>
            <a:r>
              <a:rPr sz="1350" spc="10" dirty="0">
                <a:solidFill>
                  <a:srgbClr val="39F3F8"/>
                </a:solidFill>
                <a:latin typeface="Arial"/>
                <a:cs typeface="Arial"/>
              </a:rPr>
              <a:t>(Kcal/d)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5214" y="589533"/>
            <a:ext cx="34410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Body</a:t>
            </a:r>
            <a:r>
              <a:rPr sz="4400" spc="-95" dirty="0"/>
              <a:t> </a:t>
            </a:r>
            <a:r>
              <a:rPr sz="4400" dirty="0"/>
              <a:t>Weight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39896" y="394342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5866" y="3943425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602"/>
                </a:lnTo>
              </a:path>
            </a:pathLst>
          </a:custGeom>
          <a:ln w="775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9896" y="4069028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5866" y="3877516"/>
            <a:ext cx="285115" cy="129539"/>
          </a:xfrm>
          <a:custGeom>
            <a:avLst/>
            <a:gdLst/>
            <a:ahLst/>
            <a:cxnLst/>
            <a:rect l="l" t="t" r="r" b="b"/>
            <a:pathLst>
              <a:path w="285115" h="129539">
                <a:moveTo>
                  <a:pt x="0" y="129353"/>
                </a:moveTo>
                <a:lnTo>
                  <a:pt x="284613" y="0"/>
                </a:lnTo>
              </a:path>
            </a:pathLst>
          </a:custGeom>
          <a:ln w="7542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4621" y="378320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0480" y="3783207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89904"/>
                </a:lnTo>
              </a:path>
            </a:pathLst>
          </a:custGeom>
          <a:ln w="775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4621" y="3973111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0480" y="3803784"/>
            <a:ext cx="285115" cy="74295"/>
          </a:xfrm>
          <a:custGeom>
            <a:avLst/>
            <a:gdLst/>
            <a:ahLst/>
            <a:cxnLst/>
            <a:rect l="l" t="t" r="r" b="b"/>
            <a:pathLst>
              <a:path w="285114" h="74295">
                <a:moveTo>
                  <a:pt x="0" y="73732"/>
                </a:moveTo>
                <a:lnTo>
                  <a:pt x="284724" y="0"/>
                </a:lnTo>
              </a:path>
            </a:pathLst>
          </a:custGeom>
          <a:ln w="751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5205" y="38037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5205" y="3727479"/>
            <a:ext cx="286385" cy="76835"/>
          </a:xfrm>
          <a:custGeom>
            <a:avLst/>
            <a:gdLst/>
            <a:ahLst/>
            <a:cxnLst/>
            <a:rect l="l" t="t" r="r" b="b"/>
            <a:pathLst>
              <a:path w="286385" h="76835">
                <a:moveTo>
                  <a:pt x="0" y="76304"/>
                </a:moveTo>
                <a:lnTo>
                  <a:pt x="286054" y="0"/>
                </a:lnTo>
              </a:path>
            </a:pathLst>
          </a:custGeom>
          <a:ln w="751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1259" y="3727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1259" y="3608521"/>
            <a:ext cx="285115" cy="119380"/>
          </a:xfrm>
          <a:custGeom>
            <a:avLst/>
            <a:gdLst/>
            <a:ahLst/>
            <a:cxnLst/>
            <a:rect l="l" t="t" r="r" b="b"/>
            <a:pathLst>
              <a:path w="285114" h="119379">
                <a:moveTo>
                  <a:pt x="0" y="118958"/>
                </a:moveTo>
                <a:lnTo>
                  <a:pt x="284503" y="0"/>
                </a:lnTo>
              </a:path>
            </a:pathLst>
          </a:custGeom>
          <a:ln w="753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0015" y="352300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47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35763" y="3523000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9649"/>
                </a:lnTo>
              </a:path>
            </a:pathLst>
          </a:custGeom>
          <a:ln w="775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0015" y="3692649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47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5763" y="3608521"/>
            <a:ext cx="286385" cy="3175"/>
          </a:xfrm>
          <a:custGeom>
            <a:avLst/>
            <a:gdLst/>
            <a:ahLst/>
            <a:cxnLst/>
            <a:rect l="l" t="t" r="r" b="b"/>
            <a:pathLst>
              <a:path w="286385" h="3175">
                <a:moveTo>
                  <a:pt x="0" y="0"/>
                </a:moveTo>
                <a:lnTo>
                  <a:pt x="286054" y="2679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21817" y="3611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1817" y="3437800"/>
            <a:ext cx="285115" cy="173990"/>
          </a:xfrm>
          <a:custGeom>
            <a:avLst/>
            <a:gdLst/>
            <a:ahLst/>
            <a:cxnLst/>
            <a:rect l="l" t="t" r="r" b="b"/>
            <a:pathLst>
              <a:path w="285114" h="173989">
                <a:moveTo>
                  <a:pt x="0" y="173400"/>
                </a:moveTo>
                <a:lnTo>
                  <a:pt x="284724" y="0"/>
                </a:lnTo>
              </a:path>
            </a:pathLst>
          </a:custGeom>
          <a:ln w="756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50573" y="3369212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06542" y="336921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6962"/>
                </a:lnTo>
              </a:path>
            </a:pathLst>
          </a:custGeom>
          <a:ln w="775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0573" y="350617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6542" y="3302017"/>
            <a:ext cx="286385" cy="135890"/>
          </a:xfrm>
          <a:custGeom>
            <a:avLst/>
            <a:gdLst/>
            <a:ahLst/>
            <a:cxnLst/>
            <a:rect l="l" t="t" r="r" b="b"/>
            <a:pathLst>
              <a:path w="286385" h="135889">
                <a:moveTo>
                  <a:pt x="0" y="135783"/>
                </a:moveTo>
                <a:lnTo>
                  <a:pt x="286054" y="0"/>
                </a:lnTo>
              </a:path>
            </a:pathLst>
          </a:custGeom>
          <a:ln w="754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36627" y="3189489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47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92597" y="3189489"/>
            <a:ext cx="0" cy="224154"/>
          </a:xfrm>
          <a:custGeom>
            <a:avLst/>
            <a:gdLst/>
            <a:ahLst/>
            <a:cxnLst/>
            <a:rect l="l" t="t" r="r" b="b"/>
            <a:pathLst>
              <a:path h="224154">
                <a:moveTo>
                  <a:pt x="0" y="0"/>
                </a:moveTo>
                <a:lnTo>
                  <a:pt x="0" y="223662"/>
                </a:lnTo>
              </a:path>
            </a:pathLst>
          </a:custGeom>
          <a:ln w="775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36627" y="3413151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47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92597" y="3075568"/>
            <a:ext cx="855344" cy="226695"/>
          </a:xfrm>
          <a:custGeom>
            <a:avLst/>
            <a:gdLst/>
            <a:ahLst/>
            <a:cxnLst/>
            <a:rect l="l" t="t" r="r" b="b"/>
            <a:pathLst>
              <a:path w="855345" h="226695">
                <a:moveTo>
                  <a:pt x="0" y="226448"/>
                </a:moveTo>
                <a:lnTo>
                  <a:pt x="855171" y="0"/>
                </a:lnTo>
              </a:path>
            </a:pathLst>
          </a:custGeom>
          <a:ln w="751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91799" y="298876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47769" y="2988760"/>
            <a:ext cx="0" cy="175260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0"/>
                </a:moveTo>
                <a:lnTo>
                  <a:pt x="0" y="174686"/>
                </a:lnTo>
              </a:path>
            </a:pathLst>
          </a:custGeom>
          <a:ln w="775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91799" y="3163446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39133" y="3951771"/>
            <a:ext cx="103934" cy="101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23858" y="3822311"/>
            <a:ext cx="102604" cy="10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08472" y="3748685"/>
            <a:ext cx="104044" cy="1011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94638" y="3672274"/>
            <a:ext cx="103934" cy="1011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79251" y="3553316"/>
            <a:ext cx="104044" cy="1011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5085" y="3555995"/>
            <a:ext cx="104044" cy="101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49809" y="3382702"/>
            <a:ext cx="103934" cy="1011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35864" y="3246811"/>
            <a:ext cx="104044" cy="101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91799" y="3021233"/>
            <a:ext cx="102870" cy="99695"/>
          </a:xfrm>
          <a:custGeom>
            <a:avLst/>
            <a:gdLst/>
            <a:ahLst/>
            <a:cxnLst/>
            <a:rect l="l" t="t" r="r" b="b"/>
            <a:pathLst>
              <a:path w="102870" h="99694">
                <a:moveTo>
                  <a:pt x="50760" y="0"/>
                </a:moveTo>
                <a:lnTo>
                  <a:pt x="30999" y="3854"/>
                </a:lnTo>
                <a:lnTo>
                  <a:pt x="14865" y="14360"/>
                </a:lnTo>
                <a:lnTo>
                  <a:pt x="3988" y="29930"/>
                </a:lnTo>
                <a:lnTo>
                  <a:pt x="0" y="48976"/>
                </a:lnTo>
                <a:lnTo>
                  <a:pt x="3988" y="69013"/>
                </a:lnTo>
                <a:lnTo>
                  <a:pt x="14865" y="85092"/>
                </a:lnTo>
                <a:lnTo>
                  <a:pt x="30999" y="95785"/>
                </a:lnTo>
                <a:lnTo>
                  <a:pt x="50760" y="99667"/>
                </a:lnTo>
                <a:lnTo>
                  <a:pt x="71191" y="95785"/>
                </a:lnTo>
                <a:lnTo>
                  <a:pt x="87611" y="85092"/>
                </a:lnTo>
                <a:lnTo>
                  <a:pt x="98546" y="69013"/>
                </a:lnTo>
                <a:lnTo>
                  <a:pt x="102518" y="48976"/>
                </a:lnTo>
                <a:lnTo>
                  <a:pt x="98546" y="29930"/>
                </a:lnTo>
                <a:lnTo>
                  <a:pt x="87611" y="14360"/>
                </a:lnTo>
                <a:lnTo>
                  <a:pt x="71191" y="3854"/>
                </a:lnTo>
                <a:lnTo>
                  <a:pt x="507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91799" y="3021233"/>
            <a:ext cx="102870" cy="99695"/>
          </a:xfrm>
          <a:custGeom>
            <a:avLst/>
            <a:gdLst/>
            <a:ahLst/>
            <a:cxnLst/>
            <a:rect l="l" t="t" r="r" b="b"/>
            <a:pathLst>
              <a:path w="102870" h="99694">
                <a:moveTo>
                  <a:pt x="0" y="48976"/>
                </a:moveTo>
                <a:lnTo>
                  <a:pt x="3988" y="69013"/>
                </a:lnTo>
                <a:lnTo>
                  <a:pt x="14865" y="85092"/>
                </a:lnTo>
                <a:lnTo>
                  <a:pt x="30999" y="95785"/>
                </a:lnTo>
                <a:lnTo>
                  <a:pt x="50760" y="99667"/>
                </a:lnTo>
                <a:lnTo>
                  <a:pt x="71191" y="95785"/>
                </a:lnTo>
                <a:lnTo>
                  <a:pt x="87611" y="85092"/>
                </a:lnTo>
                <a:lnTo>
                  <a:pt x="98546" y="69013"/>
                </a:lnTo>
                <a:lnTo>
                  <a:pt x="102518" y="48976"/>
                </a:lnTo>
                <a:lnTo>
                  <a:pt x="98546" y="29930"/>
                </a:lnTo>
                <a:lnTo>
                  <a:pt x="87611" y="14360"/>
                </a:lnTo>
                <a:lnTo>
                  <a:pt x="71191" y="3854"/>
                </a:lnTo>
                <a:lnTo>
                  <a:pt x="50760" y="0"/>
                </a:lnTo>
                <a:lnTo>
                  <a:pt x="30999" y="3854"/>
                </a:lnTo>
                <a:lnTo>
                  <a:pt x="14865" y="14360"/>
                </a:lnTo>
                <a:lnTo>
                  <a:pt x="3988" y="29930"/>
                </a:lnTo>
                <a:lnTo>
                  <a:pt x="0" y="48976"/>
                </a:lnTo>
                <a:close/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5866" y="40988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95866" y="4066349"/>
            <a:ext cx="285115" cy="33020"/>
          </a:xfrm>
          <a:custGeom>
            <a:avLst/>
            <a:gdLst/>
            <a:ahLst/>
            <a:cxnLst/>
            <a:rect l="l" t="t" r="r" b="b"/>
            <a:pathLst>
              <a:path w="285115" h="33020">
                <a:moveTo>
                  <a:pt x="0" y="32472"/>
                </a:moveTo>
                <a:lnTo>
                  <a:pt x="284613" y="0"/>
                </a:lnTo>
              </a:path>
            </a:pathLst>
          </a:custGeom>
          <a:ln w="75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4621" y="400687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80480" y="400687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51"/>
                </a:lnTo>
              </a:path>
            </a:pathLst>
          </a:custGeom>
          <a:ln w="77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24621" y="4127221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80480" y="4066349"/>
            <a:ext cx="285115" cy="23495"/>
          </a:xfrm>
          <a:custGeom>
            <a:avLst/>
            <a:gdLst/>
            <a:ahLst/>
            <a:cxnLst/>
            <a:rect l="l" t="t" r="r" b="b"/>
            <a:pathLst>
              <a:path w="285114" h="23495">
                <a:moveTo>
                  <a:pt x="0" y="0"/>
                </a:moveTo>
                <a:lnTo>
                  <a:pt x="284724" y="23362"/>
                </a:lnTo>
              </a:path>
            </a:pathLst>
          </a:custGeom>
          <a:ln w="74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5205" y="40897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65205" y="4067742"/>
            <a:ext cx="286385" cy="22225"/>
          </a:xfrm>
          <a:custGeom>
            <a:avLst/>
            <a:gdLst/>
            <a:ahLst/>
            <a:cxnLst/>
            <a:rect l="l" t="t" r="r" b="b"/>
            <a:pathLst>
              <a:path w="286385" h="22225">
                <a:moveTo>
                  <a:pt x="0" y="21969"/>
                </a:moveTo>
                <a:lnTo>
                  <a:pt x="286054" y="0"/>
                </a:lnTo>
              </a:path>
            </a:pathLst>
          </a:custGeom>
          <a:ln w="74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51259" y="40677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51259" y="3987579"/>
            <a:ext cx="285115" cy="80645"/>
          </a:xfrm>
          <a:custGeom>
            <a:avLst/>
            <a:gdLst/>
            <a:ahLst/>
            <a:cxnLst/>
            <a:rect l="l" t="t" r="r" b="b"/>
            <a:pathLst>
              <a:path w="285114" h="80645">
                <a:moveTo>
                  <a:pt x="0" y="80162"/>
                </a:moveTo>
                <a:lnTo>
                  <a:pt x="284503" y="0"/>
                </a:lnTo>
              </a:path>
            </a:pathLst>
          </a:custGeom>
          <a:ln w="75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80015" y="393056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47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35763" y="3930565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527"/>
                </a:lnTo>
              </a:path>
            </a:pathLst>
          </a:custGeom>
          <a:ln w="77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80015" y="4043093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47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35763" y="3891662"/>
            <a:ext cx="286385" cy="96520"/>
          </a:xfrm>
          <a:custGeom>
            <a:avLst/>
            <a:gdLst/>
            <a:ahLst/>
            <a:cxnLst/>
            <a:rect l="l" t="t" r="r" b="b"/>
            <a:pathLst>
              <a:path w="286385" h="96520">
                <a:moveTo>
                  <a:pt x="0" y="95916"/>
                </a:moveTo>
                <a:lnTo>
                  <a:pt x="286054" y="0"/>
                </a:lnTo>
              </a:path>
            </a:pathLst>
          </a:custGeom>
          <a:ln w="7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65848" y="382714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621817" y="3827147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067"/>
                </a:lnTo>
              </a:path>
            </a:pathLst>
          </a:custGeom>
          <a:ln w="77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65848" y="395521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21817" y="3841293"/>
            <a:ext cx="285115" cy="50800"/>
          </a:xfrm>
          <a:custGeom>
            <a:avLst/>
            <a:gdLst/>
            <a:ahLst/>
            <a:cxnLst/>
            <a:rect l="l" t="t" r="r" b="b"/>
            <a:pathLst>
              <a:path w="285114" h="50800">
                <a:moveTo>
                  <a:pt x="0" y="50369"/>
                </a:moveTo>
                <a:lnTo>
                  <a:pt x="284724" y="0"/>
                </a:lnTo>
              </a:path>
            </a:pathLst>
          </a:custGeom>
          <a:ln w="75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50573" y="3779134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06542" y="3779134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030"/>
                </a:lnTo>
              </a:path>
            </a:pathLst>
          </a:custGeom>
          <a:ln w="77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50573" y="3902165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06542" y="3775384"/>
            <a:ext cx="286385" cy="66040"/>
          </a:xfrm>
          <a:custGeom>
            <a:avLst/>
            <a:gdLst/>
            <a:ahLst/>
            <a:cxnLst/>
            <a:rect l="l" t="t" r="r" b="b"/>
            <a:pathLst>
              <a:path w="286385" h="66039">
                <a:moveTo>
                  <a:pt x="0" y="65909"/>
                </a:moveTo>
                <a:lnTo>
                  <a:pt x="286054" y="0"/>
                </a:lnTo>
              </a:path>
            </a:pathLst>
          </a:custGeom>
          <a:ln w="75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36627" y="368997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47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92597" y="3689970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613"/>
                </a:lnTo>
              </a:path>
            </a:pathLst>
          </a:custGeom>
          <a:ln w="77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36627" y="3860583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047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92597" y="3675716"/>
            <a:ext cx="855344" cy="99695"/>
          </a:xfrm>
          <a:custGeom>
            <a:avLst/>
            <a:gdLst/>
            <a:ahLst/>
            <a:cxnLst/>
            <a:rect l="l" t="t" r="r" b="b"/>
            <a:pathLst>
              <a:path w="855345" h="99695">
                <a:moveTo>
                  <a:pt x="0" y="99667"/>
                </a:moveTo>
                <a:lnTo>
                  <a:pt x="855171" y="0"/>
                </a:lnTo>
              </a:path>
            </a:pathLst>
          </a:custGeom>
          <a:ln w="75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91799" y="3588909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47769" y="358890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400"/>
                </a:lnTo>
              </a:path>
            </a:pathLst>
          </a:custGeom>
          <a:ln w="77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91799" y="3762309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269" y="0"/>
                </a:lnTo>
                <a:lnTo>
                  <a:pt x="0" y="0"/>
                </a:lnTo>
              </a:path>
            </a:pathLst>
          </a:custGeom>
          <a:ln w="749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39133" y="4043615"/>
            <a:ext cx="103934" cy="1011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23858" y="4011250"/>
            <a:ext cx="102604" cy="1011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708472" y="4034506"/>
            <a:ext cx="104044" cy="1011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94638" y="4012536"/>
            <a:ext cx="103934" cy="1011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79251" y="3932481"/>
            <a:ext cx="104044" cy="1011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65085" y="3836779"/>
            <a:ext cx="104044" cy="1009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49809" y="3786195"/>
            <a:ext cx="103934" cy="1011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35864" y="3720286"/>
            <a:ext cx="104044" cy="1011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91799" y="3621381"/>
            <a:ext cx="102870" cy="99695"/>
          </a:xfrm>
          <a:custGeom>
            <a:avLst/>
            <a:gdLst/>
            <a:ahLst/>
            <a:cxnLst/>
            <a:rect l="l" t="t" r="r" b="b"/>
            <a:pathLst>
              <a:path w="102870" h="99695">
                <a:moveTo>
                  <a:pt x="50760" y="0"/>
                </a:moveTo>
                <a:lnTo>
                  <a:pt x="30999" y="3859"/>
                </a:lnTo>
                <a:lnTo>
                  <a:pt x="14865" y="14400"/>
                </a:lnTo>
                <a:lnTo>
                  <a:pt x="3988" y="30066"/>
                </a:lnTo>
                <a:lnTo>
                  <a:pt x="0" y="49297"/>
                </a:lnTo>
                <a:lnTo>
                  <a:pt x="3988" y="69149"/>
                </a:lnTo>
                <a:lnTo>
                  <a:pt x="14865" y="85132"/>
                </a:lnTo>
                <a:lnTo>
                  <a:pt x="30999" y="95791"/>
                </a:lnTo>
                <a:lnTo>
                  <a:pt x="50760" y="99667"/>
                </a:lnTo>
                <a:lnTo>
                  <a:pt x="71191" y="95791"/>
                </a:lnTo>
                <a:lnTo>
                  <a:pt x="87611" y="85132"/>
                </a:lnTo>
                <a:lnTo>
                  <a:pt x="98546" y="69149"/>
                </a:lnTo>
                <a:lnTo>
                  <a:pt x="102518" y="49297"/>
                </a:lnTo>
                <a:lnTo>
                  <a:pt x="98546" y="30066"/>
                </a:lnTo>
                <a:lnTo>
                  <a:pt x="87611" y="14400"/>
                </a:lnTo>
                <a:lnTo>
                  <a:pt x="71191" y="3859"/>
                </a:lnTo>
                <a:lnTo>
                  <a:pt x="507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991799" y="3621381"/>
            <a:ext cx="102870" cy="99695"/>
          </a:xfrm>
          <a:custGeom>
            <a:avLst/>
            <a:gdLst/>
            <a:ahLst/>
            <a:cxnLst/>
            <a:rect l="l" t="t" r="r" b="b"/>
            <a:pathLst>
              <a:path w="102870" h="99695">
                <a:moveTo>
                  <a:pt x="0" y="49297"/>
                </a:moveTo>
                <a:lnTo>
                  <a:pt x="3988" y="69149"/>
                </a:lnTo>
                <a:lnTo>
                  <a:pt x="14865" y="85132"/>
                </a:lnTo>
                <a:lnTo>
                  <a:pt x="30999" y="95791"/>
                </a:lnTo>
                <a:lnTo>
                  <a:pt x="50760" y="99667"/>
                </a:lnTo>
                <a:lnTo>
                  <a:pt x="71191" y="95791"/>
                </a:lnTo>
                <a:lnTo>
                  <a:pt x="87611" y="85132"/>
                </a:lnTo>
                <a:lnTo>
                  <a:pt x="98546" y="69149"/>
                </a:lnTo>
                <a:lnTo>
                  <a:pt x="102518" y="49297"/>
                </a:lnTo>
                <a:lnTo>
                  <a:pt x="98546" y="30066"/>
                </a:lnTo>
                <a:lnTo>
                  <a:pt x="87611" y="14400"/>
                </a:lnTo>
                <a:lnTo>
                  <a:pt x="71191" y="3859"/>
                </a:lnTo>
                <a:lnTo>
                  <a:pt x="50760" y="0"/>
                </a:lnTo>
                <a:lnTo>
                  <a:pt x="30999" y="3859"/>
                </a:lnTo>
                <a:lnTo>
                  <a:pt x="14865" y="14400"/>
                </a:lnTo>
                <a:lnTo>
                  <a:pt x="3988" y="30066"/>
                </a:lnTo>
                <a:lnTo>
                  <a:pt x="0" y="49297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2218106" y="2057736"/>
            <a:ext cx="945515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35" dirty="0">
                <a:solidFill>
                  <a:srgbClr val="FFFF00"/>
                </a:solidFill>
                <a:latin typeface="Arial"/>
                <a:cs typeface="Arial"/>
              </a:rPr>
              <a:t>High</a:t>
            </a:r>
            <a:r>
              <a:rPr sz="1850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FFFF00"/>
                </a:solidFill>
                <a:latin typeface="Arial"/>
                <a:cs typeface="Arial"/>
              </a:rPr>
              <a:t>Fat</a:t>
            </a:r>
            <a:endParaRPr sz="185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195866" y="4819267"/>
            <a:ext cx="3138170" cy="0"/>
          </a:xfrm>
          <a:custGeom>
            <a:avLst/>
            <a:gdLst/>
            <a:ahLst/>
            <a:cxnLst/>
            <a:rect l="l" t="t" r="r" b="b"/>
            <a:pathLst>
              <a:path w="3138170">
                <a:moveTo>
                  <a:pt x="0" y="0"/>
                </a:moveTo>
                <a:lnTo>
                  <a:pt x="3137957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95866" y="4819267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618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80480" y="48192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-7892" y="13664"/>
                </a:moveTo>
                <a:lnTo>
                  <a:pt x="7892" y="13664"/>
                </a:lnTo>
              </a:path>
            </a:pathLst>
          </a:custGeom>
          <a:ln w="2732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65205" y="4819267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618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49929" y="48192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-7892" y="13664"/>
                </a:moveTo>
                <a:lnTo>
                  <a:pt x="7892" y="13664"/>
                </a:lnTo>
              </a:path>
            </a:pathLst>
          </a:custGeom>
          <a:ln w="2732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35763" y="4819267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618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20377" y="48192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-7892" y="13664"/>
                </a:moveTo>
                <a:lnTo>
                  <a:pt x="7892" y="13664"/>
                </a:lnTo>
              </a:path>
            </a:pathLst>
          </a:custGeom>
          <a:ln w="2732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06542" y="4819267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618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91156" y="48192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-7892" y="13664"/>
                </a:moveTo>
                <a:lnTo>
                  <a:pt x="7892" y="13664"/>
                </a:lnTo>
              </a:path>
            </a:pathLst>
          </a:custGeom>
          <a:ln w="2732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77322" y="4819267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618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61936" y="48192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-7892" y="13664"/>
                </a:moveTo>
                <a:lnTo>
                  <a:pt x="7892" y="13664"/>
                </a:lnTo>
              </a:path>
            </a:pathLst>
          </a:custGeom>
          <a:ln w="2732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47769" y="4819267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0"/>
                </a:moveTo>
                <a:lnTo>
                  <a:pt x="0" y="46618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332494" y="4819267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-7892" y="13664"/>
                </a:moveTo>
                <a:lnTo>
                  <a:pt x="7892" y="13664"/>
                </a:lnTo>
              </a:path>
            </a:pathLst>
          </a:custGeom>
          <a:ln w="2732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36314" y="2680970"/>
            <a:ext cx="0" cy="1983739"/>
          </a:xfrm>
          <a:custGeom>
            <a:avLst/>
            <a:gdLst/>
            <a:ahLst/>
            <a:cxnLst/>
            <a:rect l="l" t="t" r="r" b="b"/>
            <a:pathLst>
              <a:path h="1983739">
                <a:moveTo>
                  <a:pt x="0" y="1983169"/>
                </a:moveTo>
                <a:lnTo>
                  <a:pt x="0" y="0"/>
                </a:lnTo>
              </a:path>
            </a:pathLst>
          </a:custGeom>
          <a:ln w="1578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88401" y="4664139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12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88401" y="4334272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12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88401" y="4004190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12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88401" y="3673037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12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88401" y="3343277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12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88401" y="3012123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12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88401" y="2682256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12" y="0"/>
                </a:moveTo>
                <a:lnTo>
                  <a:pt x="0" y="0"/>
                </a:lnTo>
              </a:path>
            </a:pathLst>
          </a:custGeom>
          <a:ln w="1526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480808" y="2463553"/>
            <a:ext cx="504190" cy="23374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sz="1850" spc="4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328254" y="4204155"/>
            <a:ext cx="234019" cy="100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581438" y="4106571"/>
            <a:ext cx="535305" cy="522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95"/>
              </a:spcBef>
            </a:pPr>
            <a:r>
              <a:rPr sz="1500" spc="130" dirty="0">
                <a:solidFill>
                  <a:srgbClr val="FFFF00"/>
                </a:solidFill>
                <a:latin typeface="Arial"/>
                <a:cs typeface="Arial"/>
              </a:rPr>
              <a:t>WT  </a:t>
            </a:r>
            <a:r>
              <a:rPr sz="1500" spc="40" dirty="0">
                <a:solidFill>
                  <a:srgbClr val="FFFF00"/>
                </a:solidFill>
                <a:latin typeface="Arial"/>
                <a:cs typeface="Arial"/>
              </a:rPr>
              <a:t>NULL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328254" y="4452467"/>
            <a:ext cx="234019" cy="1012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2857822" y="3170455"/>
            <a:ext cx="10350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3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996611" y="2775750"/>
            <a:ext cx="10350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3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974970" y="2559317"/>
            <a:ext cx="681990" cy="71056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350" spc="3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350" spc="25" dirty="0">
                <a:solidFill>
                  <a:srgbClr val="FFFF00"/>
                </a:solidFill>
                <a:latin typeface="Arial"/>
                <a:cs typeface="Arial"/>
              </a:rPr>
              <a:t>&lt;</a:t>
            </a:r>
            <a:r>
              <a:rPr sz="1350" spc="-5" dirty="0">
                <a:solidFill>
                  <a:srgbClr val="FFFF00"/>
                </a:solidFill>
                <a:latin typeface="Arial"/>
                <a:cs typeface="Arial"/>
              </a:rPr>
              <a:t>0.00</a:t>
            </a:r>
            <a:r>
              <a:rPr sz="1350" spc="2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  <a:p>
            <a:pPr marL="187960">
              <a:lnSpc>
                <a:spcPct val="100000"/>
              </a:lnSpc>
              <a:spcBef>
                <a:spcPts val="1055"/>
              </a:spcBef>
            </a:pPr>
            <a:r>
              <a:rPr sz="1500" spc="3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115226" y="4786931"/>
            <a:ext cx="3081020" cy="70866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  <a:tabLst>
                <a:tab pos="581660" algn="l"/>
                <a:tab pos="1152525" algn="l"/>
                <a:tab pos="1722755" algn="l"/>
                <a:tab pos="2293620" algn="l"/>
                <a:tab pos="2796540" algn="l"/>
              </a:tabLst>
            </a:pPr>
            <a:r>
              <a:rPr sz="1850" spc="40" dirty="0">
                <a:solidFill>
                  <a:srgbClr val="FFFF00"/>
                </a:solidFill>
                <a:latin typeface="Arial"/>
                <a:cs typeface="Arial"/>
              </a:rPr>
              <a:t>0	2	4	6	8	</a:t>
            </a:r>
            <a:r>
              <a:rPr sz="1850" spc="3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850">
              <a:latin typeface="Arial"/>
              <a:cs typeface="Arial"/>
            </a:endParaRPr>
          </a:p>
          <a:p>
            <a:pPr marL="955675">
              <a:lnSpc>
                <a:spcPct val="100000"/>
              </a:lnSpc>
              <a:spcBef>
                <a:spcPts val="465"/>
              </a:spcBef>
            </a:pPr>
            <a:r>
              <a:rPr sz="1850" spc="25" dirty="0">
                <a:solidFill>
                  <a:srgbClr val="FFFF00"/>
                </a:solidFill>
                <a:latin typeface="Arial"/>
                <a:cs typeface="Arial"/>
              </a:rPr>
              <a:t>Time(weeks)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95508" y="2906553"/>
            <a:ext cx="299085" cy="1275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25"/>
              </a:lnSpc>
            </a:pPr>
            <a:r>
              <a:rPr sz="1900" spc="-35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900" spc="-3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00"/>
                </a:solidFill>
                <a:latin typeface="Arial"/>
                <a:cs typeface="Arial"/>
              </a:rPr>
              <a:t>eight(gm)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482263" y="380682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120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35583" y="3806829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4">
                <a:moveTo>
                  <a:pt x="0" y="0"/>
                </a:moveTo>
                <a:lnTo>
                  <a:pt x="0" y="202039"/>
                </a:lnTo>
              </a:path>
            </a:pathLst>
          </a:custGeom>
          <a:ln w="740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82263" y="4008868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120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535583" y="3876778"/>
            <a:ext cx="255904" cy="31750"/>
          </a:xfrm>
          <a:custGeom>
            <a:avLst/>
            <a:gdLst/>
            <a:ahLst/>
            <a:cxnLst/>
            <a:rect l="l" t="t" r="r" b="b"/>
            <a:pathLst>
              <a:path w="255904" h="31750">
                <a:moveTo>
                  <a:pt x="0" y="31651"/>
                </a:moveTo>
                <a:lnTo>
                  <a:pt x="255384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37649" y="3787627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03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790968" y="3787627"/>
            <a:ext cx="0" cy="178435"/>
          </a:xfrm>
          <a:custGeom>
            <a:avLst/>
            <a:gdLst/>
            <a:ahLst/>
            <a:cxnLst/>
            <a:rect l="l" t="t" r="r" b="b"/>
            <a:pathLst>
              <a:path h="178435">
                <a:moveTo>
                  <a:pt x="0" y="0"/>
                </a:moveTo>
                <a:lnTo>
                  <a:pt x="0" y="177984"/>
                </a:lnTo>
              </a:path>
            </a:pathLst>
          </a:custGeom>
          <a:ln w="740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37649" y="3965612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03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790968" y="3876778"/>
            <a:ext cx="256540" cy="3810"/>
          </a:xfrm>
          <a:custGeom>
            <a:avLst/>
            <a:gdLst/>
            <a:ahLst/>
            <a:cxnLst/>
            <a:rect l="l" t="t" r="r" b="b"/>
            <a:pathLst>
              <a:path w="256539" h="3810">
                <a:moveTo>
                  <a:pt x="0" y="0"/>
                </a:moveTo>
                <a:lnTo>
                  <a:pt x="256442" y="3692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93985" y="3814531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09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047411" y="3814531"/>
            <a:ext cx="0" cy="132715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0"/>
                </a:moveTo>
                <a:lnTo>
                  <a:pt x="0" y="132090"/>
                </a:lnTo>
              </a:path>
            </a:pathLst>
          </a:custGeom>
          <a:ln w="740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93985" y="3946621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09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47411" y="3813159"/>
            <a:ext cx="256540" cy="67310"/>
          </a:xfrm>
          <a:custGeom>
            <a:avLst/>
            <a:gdLst/>
            <a:ahLst/>
            <a:cxnLst/>
            <a:rect l="l" t="t" r="r" b="b"/>
            <a:pathLst>
              <a:path w="256539" h="67310">
                <a:moveTo>
                  <a:pt x="0" y="67311"/>
                </a:moveTo>
                <a:lnTo>
                  <a:pt x="256442" y="0"/>
                </a:lnTo>
              </a:path>
            </a:pathLst>
          </a:custGeom>
          <a:ln w="7382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50428" y="3698687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120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03853" y="3698687"/>
            <a:ext cx="0" cy="230504"/>
          </a:xfrm>
          <a:custGeom>
            <a:avLst/>
            <a:gdLst/>
            <a:ahLst/>
            <a:cxnLst/>
            <a:rect l="l" t="t" r="r" b="b"/>
            <a:pathLst>
              <a:path h="230504">
                <a:moveTo>
                  <a:pt x="0" y="0"/>
                </a:moveTo>
                <a:lnTo>
                  <a:pt x="0" y="229998"/>
                </a:lnTo>
              </a:path>
            </a:pathLst>
          </a:custGeom>
          <a:ln w="740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250428" y="3928686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120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303853" y="3728017"/>
            <a:ext cx="255904" cy="85725"/>
          </a:xfrm>
          <a:custGeom>
            <a:avLst/>
            <a:gdLst/>
            <a:ahLst/>
            <a:cxnLst/>
            <a:rect l="l" t="t" r="r" b="b"/>
            <a:pathLst>
              <a:path w="255904" h="85725">
                <a:moveTo>
                  <a:pt x="0" y="85141"/>
                </a:moveTo>
                <a:lnTo>
                  <a:pt x="255384" y="0"/>
                </a:lnTo>
              </a:path>
            </a:pathLst>
          </a:custGeom>
          <a:ln w="73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05813" y="359455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03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559239" y="3594555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190"/>
                </a:lnTo>
              </a:path>
            </a:pathLst>
          </a:custGeom>
          <a:ln w="740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05813" y="386274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03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559239" y="3701325"/>
            <a:ext cx="513080" cy="27305"/>
          </a:xfrm>
          <a:custGeom>
            <a:avLst/>
            <a:gdLst/>
            <a:ahLst/>
            <a:cxnLst/>
            <a:rect l="l" t="t" r="r" b="b"/>
            <a:pathLst>
              <a:path w="513079" h="27304">
                <a:moveTo>
                  <a:pt x="0" y="26692"/>
                </a:moveTo>
                <a:lnTo>
                  <a:pt x="512779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18698" y="3582950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120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072018" y="3582950"/>
            <a:ext cx="0" cy="235585"/>
          </a:xfrm>
          <a:custGeom>
            <a:avLst/>
            <a:gdLst/>
            <a:ahLst/>
            <a:cxnLst/>
            <a:rect l="l" t="t" r="r" b="b"/>
            <a:pathLst>
              <a:path h="235585">
                <a:moveTo>
                  <a:pt x="0" y="0"/>
                </a:moveTo>
                <a:lnTo>
                  <a:pt x="0" y="235273"/>
                </a:lnTo>
              </a:path>
            </a:pathLst>
          </a:custGeom>
          <a:ln w="740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018698" y="3818223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120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072018" y="3589491"/>
            <a:ext cx="255904" cy="112395"/>
          </a:xfrm>
          <a:custGeom>
            <a:avLst/>
            <a:gdLst/>
            <a:ahLst/>
            <a:cxnLst/>
            <a:rect l="l" t="t" r="r" b="b"/>
            <a:pathLst>
              <a:path w="255904" h="112395">
                <a:moveTo>
                  <a:pt x="0" y="111833"/>
                </a:moveTo>
                <a:lnTo>
                  <a:pt x="255384" y="0"/>
                </a:lnTo>
              </a:path>
            </a:pathLst>
          </a:custGeom>
          <a:ln w="73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73977" y="344579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09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327403" y="3445795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87181"/>
                </a:lnTo>
              </a:path>
            </a:pathLst>
          </a:custGeom>
          <a:ln w="740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273977" y="373297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09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327403" y="3366878"/>
            <a:ext cx="1024890" cy="222885"/>
          </a:xfrm>
          <a:custGeom>
            <a:avLst/>
            <a:gdLst/>
            <a:ahLst/>
            <a:cxnLst/>
            <a:rect l="l" t="t" r="r" b="b"/>
            <a:pathLst>
              <a:path w="1024890" h="222885">
                <a:moveTo>
                  <a:pt x="0" y="222612"/>
                </a:moveTo>
                <a:lnTo>
                  <a:pt x="1024607" y="0"/>
                </a:lnTo>
              </a:path>
            </a:pathLst>
          </a:custGeom>
          <a:ln w="7382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298691" y="3258737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03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352011" y="3258737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282"/>
                </a:lnTo>
              </a:path>
            </a:pathLst>
          </a:custGeom>
          <a:ln w="740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298691" y="347502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03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482264" y="3855149"/>
            <a:ext cx="97790" cy="97155"/>
          </a:xfrm>
          <a:custGeom>
            <a:avLst/>
            <a:gdLst/>
            <a:ahLst/>
            <a:cxnLst/>
            <a:rect l="l" t="t" r="r" b="b"/>
            <a:pathLst>
              <a:path w="97789" h="97154">
                <a:moveTo>
                  <a:pt x="48347" y="0"/>
                </a:moveTo>
                <a:lnTo>
                  <a:pt x="29546" y="3794"/>
                </a:lnTo>
                <a:lnTo>
                  <a:pt x="14176" y="14137"/>
                </a:lnTo>
                <a:lnTo>
                  <a:pt x="3805" y="29465"/>
                </a:lnTo>
                <a:lnTo>
                  <a:pt x="0" y="48215"/>
                </a:lnTo>
                <a:lnTo>
                  <a:pt x="3805" y="67026"/>
                </a:lnTo>
                <a:lnTo>
                  <a:pt x="14176" y="82385"/>
                </a:lnTo>
                <a:lnTo>
                  <a:pt x="29546" y="92739"/>
                </a:lnTo>
                <a:lnTo>
                  <a:pt x="48347" y="96535"/>
                </a:lnTo>
                <a:lnTo>
                  <a:pt x="67894" y="92739"/>
                </a:lnTo>
                <a:lnTo>
                  <a:pt x="83563" y="82385"/>
                </a:lnTo>
                <a:lnTo>
                  <a:pt x="93975" y="67026"/>
                </a:lnTo>
                <a:lnTo>
                  <a:pt x="97752" y="48215"/>
                </a:lnTo>
                <a:lnTo>
                  <a:pt x="93975" y="29465"/>
                </a:lnTo>
                <a:lnTo>
                  <a:pt x="83563" y="14137"/>
                </a:lnTo>
                <a:lnTo>
                  <a:pt x="67894" y="3794"/>
                </a:lnTo>
                <a:lnTo>
                  <a:pt x="4834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482263" y="3855149"/>
            <a:ext cx="97790" cy="97155"/>
          </a:xfrm>
          <a:custGeom>
            <a:avLst/>
            <a:gdLst/>
            <a:ahLst/>
            <a:cxnLst/>
            <a:rect l="l" t="t" r="r" b="b"/>
            <a:pathLst>
              <a:path w="97789" h="97154">
                <a:moveTo>
                  <a:pt x="0" y="48215"/>
                </a:moveTo>
                <a:lnTo>
                  <a:pt x="3805" y="67026"/>
                </a:lnTo>
                <a:lnTo>
                  <a:pt x="14176" y="82385"/>
                </a:lnTo>
                <a:lnTo>
                  <a:pt x="29546" y="92739"/>
                </a:lnTo>
                <a:lnTo>
                  <a:pt x="48347" y="96535"/>
                </a:lnTo>
                <a:lnTo>
                  <a:pt x="67894" y="92739"/>
                </a:lnTo>
                <a:lnTo>
                  <a:pt x="83563" y="82385"/>
                </a:lnTo>
                <a:lnTo>
                  <a:pt x="93975" y="67026"/>
                </a:lnTo>
                <a:lnTo>
                  <a:pt x="97752" y="48215"/>
                </a:lnTo>
                <a:lnTo>
                  <a:pt x="93975" y="29465"/>
                </a:lnTo>
                <a:lnTo>
                  <a:pt x="83563" y="14137"/>
                </a:lnTo>
                <a:lnTo>
                  <a:pt x="67894" y="3794"/>
                </a:lnTo>
                <a:lnTo>
                  <a:pt x="48347" y="0"/>
                </a:lnTo>
                <a:lnTo>
                  <a:pt x="29546" y="3794"/>
                </a:lnTo>
                <a:lnTo>
                  <a:pt x="14176" y="14137"/>
                </a:lnTo>
                <a:lnTo>
                  <a:pt x="3805" y="29465"/>
                </a:lnTo>
                <a:lnTo>
                  <a:pt x="0" y="48215"/>
                </a:lnTo>
                <a:close/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736909" y="3822442"/>
            <a:ext cx="99231" cy="983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993246" y="3826452"/>
            <a:ext cx="99337" cy="9801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49689" y="3758929"/>
            <a:ext cx="99337" cy="982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505073" y="3673682"/>
            <a:ext cx="99231" cy="983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017959" y="3647095"/>
            <a:ext cx="99231" cy="9822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273238" y="3535261"/>
            <a:ext cx="99337" cy="980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298691" y="3313599"/>
            <a:ext cx="97790" cy="98425"/>
          </a:xfrm>
          <a:custGeom>
            <a:avLst/>
            <a:gdLst/>
            <a:ahLst/>
            <a:cxnLst/>
            <a:rect l="l" t="t" r="r" b="b"/>
            <a:pathLst>
              <a:path w="97790" h="98425">
                <a:moveTo>
                  <a:pt x="48347" y="0"/>
                </a:moveTo>
                <a:lnTo>
                  <a:pt x="29501" y="3766"/>
                </a:lnTo>
                <a:lnTo>
                  <a:pt x="14136" y="14071"/>
                </a:lnTo>
                <a:lnTo>
                  <a:pt x="3790" y="29420"/>
                </a:lnTo>
                <a:lnTo>
                  <a:pt x="0" y="48320"/>
                </a:lnTo>
                <a:lnTo>
                  <a:pt x="3790" y="67863"/>
                </a:lnTo>
                <a:lnTo>
                  <a:pt x="14136" y="83598"/>
                </a:lnTo>
                <a:lnTo>
                  <a:pt x="29501" y="94091"/>
                </a:lnTo>
                <a:lnTo>
                  <a:pt x="48347" y="97907"/>
                </a:lnTo>
                <a:lnTo>
                  <a:pt x="67760" y="94091"/>
                </a:lnTo>
                <a:lnTo>
                  <a:pt x="83444" y="83598"/>
                </a:lnTo>
                <a:lnTo>
                  <a:pt x="93931" y="67863"/>
                </a:lnTo>
                <a:lnTo>
                  <a:pt x="97752" y="48320"/>
                </a:lnTo>
                <a:lnTo>
                  <a:pt x="93931" y="29420"/>
                </a:lnTo>
                <a:lnTo>
                  <a:pt x="83444" y="14071"/>
                </a:lnTo>
                <a:lnTo>
                  <a:pt x="67760" y="3766"/>
                </a:lnTo>
                <a:lnTo>
                  <a:pt x="4834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298691" y="3313599"/>
            <a:ext cx="97790" cy="98425"/>
          </a:xfrm>
          <a:custGeom>
            <a:avLst/>
            <a:gdLst/>
            <a:ahLst/>
            <a:cxnLst/>
            <a:rect l="l" t="t" r="r" b="b"/>
            <a:pathLst>
              <a:path w="97790" h="98425">
                <a:moveTo>
                  <a:pt x="0" y="48320"/>
                </a:moveTo>
                <a:lnTo>
                  <a:pt x="3790" y="67863"/>
                </a:lnTo>
                <a:lnTo>
                  <a:pt x="14136" y="83598"/>
                </a:lnTo>
                <a:lnTo>
                  <a:pt x="29501" y="94091"/>
                </a:lnTo>
                <a:lnTo>
                  <a:pt x="48347" y="97907"/>
                </a:lnTo>
                <a:lnTo>
                  <a:pt x="67760" y="94091"/>
                </a:lnTo>
                <a:lnTo>
                  <a:pt x="83444" y="83598"/>
                </a:lnTo>
                <a:lnTo>
                  <a:pt x="93931" y="67863"/>
                </a:lnTo>
                <a:lnTo>
                  <a:pt x="97752" y="48320"/>
                </a:lnTo>
                <a:lnTo>
                  <a:pt x="93931" y="29420"/>
                </a:lnTo>
                <a:lnTo>
                  <a:pt x="83444" y="14071"/>
                </a:lnTo>
                <a:lnTo>
                  <a:pt x="67760" y="3766"/>
                </a:lnTo>
                <a:lnTo>
                  <a:pt x="48347" y="0"/>
                </a:lnTo>
                <a:lnTo>
                  <a:pt x="29501" y="3766"/>
                </a:lnTo>
                <a:lnTo>
                  <a:pt x="14136" y="14071"/>
                </a:lnTo>
                <a:lnTo>
                  <a:pt x="3790" y="29420"/>
                </a:lnTo>
                <a:lnTo>
                  <a:pt x="0" y="48320"/>
                </a:lnTo>
                <a:close/>
              </a:path>
            </a:pathLst>
          </a:custGeom>
          <a:ln w="31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482263" y="3866438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120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35583" y="3866438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728"/>
                </a:lnTo>
              </a:path>
            </a:pathLst>
          </a:custGeom>
          <a:ln w="74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482263" y="4024166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120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35583" y="3851140"/>
            <a:ext cx="255904" cy="94615"/>
          </a:xfrm>
          <a:custGeom>
            <a:avLst/>
            <a:gdLst/>
            <a:ahLst/>
            <a:cxnLst/>
            <a:rect l="l" t="t" r="r" b="b"/>
            <a:pathLst>
              <a:path w="255904" h="94614">
                <a:moveTo>
                  <a:pt x="0" y="94214"/>
                </a:moveTo>
                <a:lnTo>
                  <a:pt x="255384" y="0"/>
                </a:lnTo>
              </a:path>
            </a:pathLst>
          </a:custGeom>
          <a:ln w="73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37649" y="3754604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03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90968" y="3754604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388"/>
                </a:lnTo>
              </a:path>
            </a:pathLst>
          </a:custGeom>
          <a:ln w="74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737649" y="3947993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03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790968" y="3846182"/>
            <a:ext cx="256540" cy="5080"/>
          </a:xfrm>
          <a:custGeom>
            <a:avLst/>
            <a:gdLst/>
            <a:ahLst/>
            <a:cxnLst/>
            <a:rect l="l" t="t" r="r" b="b"/>
            <a:pathLst>
              <a:path w="256539" h="5079">
                <a:moveTo>
                  <a:pt x="0" y="4958"/>
                </a:moveTo>
                <a:lnTo>
                  <a:pt x="256442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993985" y="376093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09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047411" y="3760935"/>
            <a:ext cx="0" cy="172085"/>
          </a:xfrm>
          <a:custGeom>
            <a:avLst/>
            <a:gdLst/>
            <a:ahLst/>
            <a:cxnLst/>
            <a:rect l="l" t="t" r="r" b="b"/>
            <a:pathLst>
              <a:path h="172085">
                <a:moveTo>
                  <a:pt x="0" y="0"/>
                </a:moveTo>
                <a:lnTo>
                  <a:pt x="0" y="171760"/>
                </a:lnTo>
              </a:path>
            </a:pathLst>
          </a:custGeom>
          <a:ln w="74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993985" y="3932695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09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047411" y="3846182"/>
            <a:ext cx="256540" cy="95885"/>
          </a:xfrm>
          <a:custGeom>
            <a:avLst/>
            <a:gdLst/>
            <a:ahLst/>
            <a:cxnLst/>
            <a:rect l="l" t="t" r="r" b="b"/>
            <a:pathLst>
              <a:path w="256539" h="95885">
                <a:moveTo>
                  <a:pt x="0" y="0"/>
                </a:moveTo>
                <a:lnTo>
                  <a:pt x="256442" y="95480"/>
                </a:lnTo>
              </a:path>
            </a:pathLst>
          </a:custGeom>
          <a:ln w="73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250428" y="3869076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120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303853" y="3869076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4">
                <a:moveTo>
                  <a:pt x="0" y="0"/>
                </a:moveTo>
                <a:lnTo>
                  <a:pt x="0" y="144856"/>
                </a:lnTo>
              </a:path>
            </a:pathLst>
          </a:custGeom>
          <a:ln w="74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250428" y="401393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120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303853" y="3924993"/>
            <a:ext cx="255904" cy="17145"/>
          </a:xfrm>
          <a:custGeom>
            <a:avLst/>
            <a:gdLst/>
            <a:ahLst/>
            <a:cxnLst/>
            <a:rect l="l" t="t" r="r" b="b"/>
            <a:pathLst>
              <a:path w="255904" h="17145">
                <a:moveTo>
                  <a:pt x="0" y="16669"/>
                </a:moveTo>
                <a:lnTo>
                  <a:pt x="255384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505813" y="3834787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03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559239" y="3834787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411"/>
                </a:lnTo>
              </a:path>
            </a:pathLst>
          </a:custGeom>
          <a:ln w="74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505813" y="401519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03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559239" y="3903365"/>
            <a:ext cx="513080" cy="22225"/>
          </a:xfrm>
          <a:custGeom>
            <a:avLst/>
            <a:gdLst/>
            <a:ahLst/>
            <a:cxnLst/>
            <a:rect l="l" t="t" r="r" b="b"/>
            <a:pathLst>
              <a:path w="513079" h="22225">
                <a:moveTo>
                  <a:pt x="0" y="21628"/>
                </a:moveTo>
                <a:lnTo>
                  <a:pt x="512779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018698" y="3811893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120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072018" y="3811893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315"/>
                </a:lnTo>
              </a:path>
            </a:pathLst>
          </a:custGeom>
          <a:ln w="74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018698" y="3996208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120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072018" y="3810522"/>
            <a:ext cx="255904" cy="93345"/>
          </a:xfrm>
          <a:custGeom>
            <a:avLst/>
            <a:gdLst/>
            <a:ahLst/>
            <a:cxnLst/>
            <a:rect l="l" t="t" r="r" b="b"/>
            <a:pathLst>
              <a:path w="255904" h="93345">
                <a:moveTo>
                  <a:pt x="0" y="92843"/>
                </a:moveTo>
                <a:lnTo>
                  <a:pt x="255384" y="0"/>
                </a:lnTo>
              </a:path>
            </a:pathLst>
          </a:custGeom>
          <a:ln w="738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273977" y="368338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09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327403" y="3683389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263"/>
                </a:lnTo>
              </a:path>
            </a:pathLst>
          </a:custGeom>
          <a:ln w="74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273977" y="3937653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09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327403" y="3810522"/>
            <a:ext cx="1024890" cy="28575"/>
          </a:xfrm>
          <a:custGeom>
            <a:avLst/>
            <a:gdLst/>
            <a:ahLst/>
            <a:cxnLst/>
            <a:rect l="l" t="t" r="r" b="b"/>
            <a:pathLst>
              <a:path w="1024890" h="28575">
                <a:moveTo>
                  <a:pt x="0" y="0"/>
                </a:moveTo>
                <a:lnTo>
                  <a:pt x="1024607" y="27958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298691" y="376230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03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352011" y="3762306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452"/>
                </a:lnTo>
              </a:path>
            </a:pathLst>
          </a:custGeom>
          <a:ln w="74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298691" y="391475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803" y="0"/>
                </a:lnTo>
                <a:lnTo>
                  <a:pt x="0" y="0"/>
                </a:lnTo>
              </a:path>
            </a:pathLst>
          </a:custGeom>
          <a:ln w="738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481524" y="3891336"/>
            <a:ext cx="99231" cy="9801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736909" y="3797121"/>
            <a:ext cx="99232" cy="9938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993246" y="3792163"/>
            <a:ext cx="99337" cy="9801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249689" y="3887327"/>
            <a:ext cx="99337" cy="983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505073" y="3870974"/>
            <a:ext cx="99231" cy="9801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017959" y="3849346"/>
            <a:ext cx="99232" cy="9938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273238" y="3756502"/>
            <a:ext cx="99337" cy="9801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298691" y="3785201"/>
            <a:ext cx="97790" cy="98425"/>
          </a:xfrm>
          <a:custGeom>
            <a:avLst/>
            <a:gdLst/>
            <a:ahLst/>
            <a:cxnLst/>
            <a:rect l="l" t="t" r="r" b="b"/>
            <a:pathLst>
              <a:path w="97790" h="98425">
                <a:moveTo>
                  <a:pt x="48347" y="0"/>
                </a:moveTo>
                <a:lnTo>
                  <a:pt x="29501" y="3796"/>
                </a:lnTo>
                <a:lnTo>
                  <a:pt x="14136" y="14150"/>
                </a:lnTo>
                <a:lnTo>
                  <a:pt x="3790" y="29509"/>
                </a:lnTo>
                <a:lnTo>
                  <a:pt x="0" y="48320"/>
                </a:lnTo>
                <a:lnTo>
                  <a:pt x="3790" y="67863"/>
                </a:lnTo>
                <a:lnTo>
                  <a:pt x="14136" y="83598"/>
                </a:lnTo>
                <a:lnTo>
                  <a:pt x="29501" y="94091"/>
                </a:lnTo>
                <a:lnTo>
                  <a:pt x="48347" y="97907"/>
                </a:lnTo>
                <a:lnTo>
                  <a:pt x="67760" y="94091"/>
                </a:lnTo>
                <a:lnTo>
                  <a:pt x="83444" y="83598"/>
                </a:lnTo>
                <a:lnTo>
                  <a:pt x="93931" y="67863"/>
                </a:lnTo>
                <a:lnTo>
                  <a:pt x="97752" y="48320"/>
                </a:lnTo>
                <a:lnTo>
                  <a:pt x="93931" y="29509"/>
                </a:lnTo>
                <a:lnTo>
                  <a:pt x="83444" y="14150"/>
                </a:lnTo>
                <a:lnTo>
                  <a:pt x="67760" y="3796"/>
                </a:lnTo>
                <a:lnTo>
                  <a:pt x="483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298691" y="3785201"/>
            <a:ext cx="97790" cy="98425"/>
          </a:xfrm>
          <a:custGeom>
            <a:avLst/>
            <a:gdLst/>
            <a:ahLst/>
            <a:cxnLst/>
            <a:rect l="l" t="t" r="r" b="b"/>
            <a:pathLst>
              <a:path w="97790" h="98425">
                <a:moveTo>
                  <a:pt x="0" y="48320"/>
                </a:moveTo>
                <a:lnTo>
                  <a:pt x="3790" y="67863"/>
                </a:lnTo>
                <a:lnTo>
                  <a:pt x="14136" y="83598"/>
                </a:lnTo>
                <a:lnTo>
                  <a:pt x="29501" y="94091"/>
                </a:lnTo>
                <a:lnTo>
                  <a:pt x="48347" y="97907"/>
                </a:lnTo>
                <a:lnTo>
                  <a:pt x="67760" y="94091"/>
                </a:lnTo>
                <a:lnTo>
                  <a:pt x="83444" y="83598"/>
                </a:lnTo>
                <a:lnTo>
                  <a:pt x="93931" y="67863"/>
                </a:lnTo>
                <a:lnTo>
                  <a:pt x="97752" y="48320"/>
                </a:lnTo>
                <a:lnTo>
                  <a:pt x="93931" y="29509"/>
                </a:lnTo>
                <a:lnTo>
                  <a:pt x="83444" y="14150"/>
                </a:lnTo>
                <a:lnTo>
                  <a:pt x="67760" y="3796"/>
                </a:lnTo>
                <a:lnTo>
                  <a:pt x="48347" y="0"/>
                </a:lnTo>
                <a:lnTo>
                  <a:pt x="29501" y="3796"/>
                </a:lnTo>
                <a:lnTo>
                  <a:pt x="14136" y="14150"/>
                </a:lnTo>
                <a:lnTo>
                  <a:pt x="3790" y="29509"/>
                </a:lnTo>
                <a:lnTo>
                  <a:pt x="0" y="4832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>
            <a:off x="6486765" y="2113570"/>
            <a:ext cx="85090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Low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Fat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5484909" y="4827630"/>
            <a:ext cx="2995930" cy="0"/>
          </a:xfrm>
          <a:custGeom>
            <a:avLst/>
            <a:gdLst/>
            <a:ahLst/>
            <a:cxnLst/>
            <a:rect l="l" t="t" r="r" b="b"/>
            <a:pathLst>
              <a:path w="2995929">
                <a:moveTo>
                  <a:pt x="0" y="0"/>
                </a:moveTo>
                <a:lnTo>
                  <a:pt x="2995323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535583" y="482763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894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790968" y="4827630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-7534" y="13319"/>
                </a:moveTo>
                <a:lnTo>
                  <a:pt x="7534" y="13319"/>
                </a:lnTo>
              </a:path>
            </a:pathLst>
          </a:custGeom>
          <a:ln w="2663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47411" y="482763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894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02478" y="4827630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-7534" y="13319"/>
                </a:moveTo>
                <a:lnTo>
                  <a:pt x="7534" y="13319"/>
                </a:lnTo>
              </a:path>
            </a:pathLst>
          </a:custGeom>
          <a:ln w="2663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559239" y="482763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894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14306" y="4827630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-7534" y="13319"/>
                </a:moveTo>
                <a:lnTo>
                  <a:pt x="7534" y="13319"/>
                </a:lnTo>
              </a:path>
            </a:pathLst>
          </a:custGeom>
          <a:ln w="2663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072018" y="482763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894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327403" y="4827630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-7534" y="13319"/>
                </a:moveTo>
                <a:lnTo>
                  <a:pt x="7534" y="13319"/>
                </a:lnTo>
              </a:path>
            </a:pathLst>
          </a:custGeom>
          <a:ln w="2663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583846" y="482763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894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838913" y="4827630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-7534" y="13319"/>
                </a:moveTo>
                <a:lnTo>
                  <a:pt x="7534" y="13319"/>
                </a:lnTo>
              </a:path>
            </a:pathLst>
          </a:custGeom>
          <a:ln w="2663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095674" y="482763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894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350741" y="4827630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-7534" y="13319"/>
                </a:moveTo>
                <a:lnTo>
                  <a:pt x="7534" y="13319"/>
                </a:lnTo>
              </a:path>
            </a:pathLst>
          </a:custGeom>
          <a:ln w="2663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332608" y="2726260"/>
            <a:ext cx="0" cy="1949450"/>
          </a:xfrm>
          <a:custGeom>
            <a:avLst/>
            <a:gdLst/>
            <a:ahLst/>
            <a:cxnLst/>
            <a:rect l="l" t="t" r="r" b="b"/>
            <a:pathLst>
              <a:path h="1949450">
                <a:moveTo>
                  <a:pt x="0" y="1948917"/>
                </a:moveTo>
                <a:lnTo>
                  <a:pt x="0" y="0"/>
                </a:lnTo>
              </a:path>
            </a:pathLst>
          </a:custGeom>
          <a:ln w="1506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286874" y="4675177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45734" y="0"/>
                </a:moveTo>
                <a:lnTo>
                  <a:pt x="0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286874" y="4286132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45734" y="0"/>
                </a:moveTo>
                <a:lnTo>
                  <a:pt x="0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286874" y="3895768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45734" y="0"/>
                </a:moveTo>
                <a:lnTo>
                  <a:pt x="0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286874" y="3506671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45734" y="0"/>
                </a:moveTo>
                <a:lnTo>
                  <a:pt x="0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286874" y="3116307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45734" y="0"/>
                </a:moveTo>
                <a:lnTo>
                  <a:pt x="0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286874" y="2727315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45734" y="0"/>
                </a:moveTo>
                <a:lnTo>
                  <a:pt x="0" y="0"/>
                </a:lnTo>
              </a:path>
            </a:pathLst>
          </a:custGeom>
          <a:ln w="1502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 txBox="1"/>
          <p:nvPr/>
        </p:nvSpPr>
        <p:spPr>
          <a:xfrm>
            <a:off x="4801775" y="2447139"/>
            <a:ext cx="481965" cy="236220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800" spc="3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sz="1800" spc="3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sz="1800" spc="3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spc="3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800" spc="3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sz="1800" spc="3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7784430" y="4263764"/>
            <a:ext cx="223382" cy="9928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 txBox="1"/>
          <p:nvPr/>
        </p:nvSpPr>
        <p:spPr>
          <a:xfrm>
            <a:off x="8025527" y="4167962"/>
            <a:ext cx="51180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</a:pPr>
            <a:r>
              <a:rPr sz="1500" spc="70" dirty="0">
                <a:solidFill>
                  <a:srgbClr val="FFFF00"/>
                </a:solidFill>
                <a:latin typeface="Arial"/>
                <a:cs typeface="Arial"/>
              </a:rPr>
              <a:t>WT  </a:t>
            </a:r>
            <a:r>
              <a:rPr sz="1500" spc="-10" dirty="0">
                <a:solidFill>
                  <a:srgbClr val="FFFF00"/>
                </a:solidFill>
                <a:latin typeface="Arial"/>
                <a:cs typeface="Arial"/>
              </a:rPr>
              <a:t>NU</a:t>
            </a:r>
            <a:r>
              <a:rPr sz="1500" dirty="0">
                <a:solidFill>
                  <a:srgbClr val="FFFF00"/>
                </a:solidFill>
                <a:latin typeface="Arial"/>
                <a:cs typeface="Arial"/>
              </a:rPr>
              <a:t>LL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7784430" y="4507689"/>
            <a:ext cx="223382" cy="9965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 txBox="1"/>
          <p:nvPr/>
        </p:nvSpPr>
        <p:spPr>
          <a:xfrm>
            <a:off x="7405897" y="2807490"/>
            <a:ext cx="65151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300" spc="15" dirty="0">
                <a:solidFill>
                  <a:srgbClr val="FFFF00"/>
                </a:solidFill>
                <a:latin typeface="Arial"/>
                <a:cs typeface="Arial"/>
              </a:rPr>
              <a:t>&lt;</a:t>
            </a:r>
            <a:r>
              <a:rPr sz="1300" spc="-10" dirty="0">
                <a:solidFill>
                  <a:srgbClr val="FFFF00"/>
                </a:solidFill>
                <a:latin typeface="Arial"/>
                <a:cs typeface="Arial"/>
              </a:rPr>
              <a:t>0.00</a:t>
            </a:r>
            <a:r>
              <a:rPr sz="1300" spc="15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8297310" y="3069424"/>
            <a:ext cx="10795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65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5458138" y="4802879"/>
            <a:ext cx="2779395" cy="68199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523875" algn="l"/>
                <a:tab pos="1035685" algn="l"/>
                <a:tab pos="1548765" algn="l"/>
                <a:tab pos="2060575" algn="l"/>
                <a:tab pos="2507615" algn="l"/>
              </a:tabLst>
            </a:pP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0	2	4	6	8	</a:t>
            </a:r>
            <a:r>
              <a:rPr sz="1800" spc="1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  <a:p>
            <a:pPr marL="827405">
              <a:lnSpc>
                <a:spcPct val="100000"/>
              </a:lnSpc>
              <a:spcBef>
                <a:spcPts val="425"/>
              </a:spcBef>
            </a:pPr>
            <a:r>
              <a:rPr sz="1800" spc="40" dirty="0">
                <a:solidFill>
                  <a:srgbClr val="FFFF00"/>
                </a:solidFill>
                <a:latin typeface="Arial"/>
                <a:cs typeface="Arial"/>
              </a:rPr>
              <a:t>Time</a:t>
            </a: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(weeks)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434469" y="2946658"/>
            <a:ext cx="286385" cy="1254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1800" spc="4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800" spc="2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spc="25" dirty="0">
                <a:solidFill>
                  <a:srgbClr val="FFFF00"/>
                </a:solidFill>
                <a:latin typeface="Arial"/>
                <a:cs typeface="Arial"/>
              </a:rPr>
              <a:t>gh</a:t>
            </a:r>
            <a:r>
              <a:rPr sz="1800" spc="3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800" spc="15" dirty="0">
                <a:solidFill>
                  <a:srgbClr val="FFFF00"/>
                </a:solidFill>
                <a:latin typeface="Arial"/>
                <a:cs typeface="Arial"/>
              </a:rPr>
              <a:t>gm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3355975" y="6114804"/>
            <a:ext cx="501586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Alfadda, et al.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Reg </a:t>
            </a:r>
            <a:r>
              <a:rPr sz="1450" i="1" spc="-40" dirty="0">
                <a:solidFill>
                  <a:srgbClr val="FFFFFF"/>
                </a:solidFill>
                <a:latin typeface="Arial"/>
                <a:cs typeface="Arial"/>
              </a:rPr>
              <a:t>Comp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287: R147-R156,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7009" y="2360826"/>
            <a:ext cx="895985" cy="850265"/>
          </a:xfrm>
          <a:custGeom>
            <a:avLst/>
            <a:gdLst/>
            <a:ahLst/>
            <a:cxnLst/>
            <a:rect l="l" t="t" r="r" b="b"/>
            <a:pathLst>
              <a:path w="895985" h="850264">
                <a:moveTo>
                  <a:pt x="0" y="850169"/>
                </a:moveTo>
                <a:lnTo>
                  <a:pt x="895400" y="850169"/>
                </a:lnTo>
                <a:lnTo>
                  <a:pt x="895400" y="0"/>
                </a:lnTo>
                <a:lnTo>
                  <a:pt x="0" y="0"/>
                </a:lnTo>
                <a:lnTo>
                  <a:pt x="0" y="85016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7009" y="2360826"/>
            <a:ext cx="0" cy="850265"/>
          </a:xfrm>
          <a:custGeom>
            <a:avLst/>
            <a:gdLst/>
            <a:ahLst/>
            <a:cxnLst/>
            <a:rect l="l" t="t" r="r" b="b"/>
            <a:pathLst>
              <a:path h="850264">
                <a:moveTo>
                  <a:pt x="0" y="850169"/>
                </a:moveTo>
                <a:lnTo>
                  <a:pt x="0" y="0"/>
                </a:lnTo>
              </a:path>
            </a:pathLst>
          </a:custGeom>
          <a:ln w="776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37009" y="2360826"/>
            <a:ext cx="0" cy="850265"/>
          </a:xfrm>
          <a:custGeom>
            <a:avLst/>
            <a:gdLst/>
            <a:ahLst/>
            <a:cxnLst/>
            <a:rect l="l" t="t" r="r" b="b"/>
            <a:pathLst>
              <a:path h="850264">
                <a:moveTo>
                  <a:pt x="0" y="0"/>
                </a:moveTo>
                <a:lnTo>
                  <a:pt x="0" y="850169"/>
                </a:lnTo>
              </a:path>
            </a:pathLst>
          </a:custGeom>
          <a:ln w="776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7009" y="2360826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0" y="0"/>
                </a:moveTo>
                <a:lnTo>
                  <a:pt x="895400" y="0"/>
                </a:lnTo>
              </a:path>
            </a:pathLst>
          </a:custGeom>
          <a:ln w="74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7009" y="2360826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895400" y="0"/>
                </a:moveTo>
                <a:lnTo>
                  <a:pt x="0" y="0"/>
                </a:lnTo>
              </a:path>
            </a:pathLst>
          </a:custGeom>
          <a:ln w="74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2410" y="2360826"/>
            <a:ext cx="0" cy="850265"/>
          </a:xfrm>
          <a:custGeom>
            <a:avLst/>
            <a:gdLst/>
            <a:ahLst/>
            <a:cxnLst/>
            <a:rect l="l" t="t" r="r" b="b"/>
            <a:pathLst>
              <a:path h="850264">
                <a:moveTo>
                  <a:pt x="0" y="850169"/>
                </a:moveTo>
                <a:lnTo>
                  <a:pt x="0" y="0"/>
                </a:lnTo>
              </a:path>
            </a:pathLst>
          </a:custGeom>
          <a:ln w="776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32410" y="2360826"/>
            <a:ext cx="0" cy="850265"/>
          </a:xfrm>
          <a:custGeom>
            <a:avLst/>
            <a:gdLst/>
            <a:ahLst/>
            <a:cxnLst/>
            <a:rect l="l" t="t" r="r" b="b"/>
            <a:pathLst>
              <a:path h="850264">
                <a:moveTo>
                  <a:pt x="0" y="0"/>
                </a:moveTo>
                <a:lnTo>
                  <a:pt x="0" y="850169"/>
                </a:lnTo>
              </a:path>
            </a:pathLst>
          </a:custGeom>
          <a:ln w="776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7009" y="3203359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0" y="0"/>
                </a:moveTo>
                <a:lnTo>
                  <a:pt x="895400" y="0"/>
                </a:lnTo>
              </a:path>
            </a:pathLst>
          </a:custGeom>
          <a:ln w="74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37009" y="3203359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895400" y="0"/>
                </a:moveTo>
                <a:lnTo>
                  <a:pt x="0" y="0"/>
                </a:lnTo>
              </a:path>
            </a:pathLst>
          </a:custGeom>
          <a:ln w="74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60804" y="3341253"/>
            <a:ext cx="449580" cy="0"/>
          </a:xfrm>
          <a:custGeom>
            <a:avLst/>
            <a:gdLst/>
            <a:ahLst/>
            <a:cxnLst/>
            <a:rect l="l" t="t" r="r" b="b"/>
            <a:pathLst>
              <a:path w="449579">
                <a:moveTo>
                  <a:pt x="0" y="0"/>
                </a:moveTo>
                <a:lnTo>
                  <a:pt x="449143" y="0"/>
                </a:lnTo>
              </a:path>
            </a:pathLst>
          </a:custGeom>
          <a:ln w="742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4710" y="3203359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137893"/>
                </a:moveTo>
                <a:lnTo>
                  <a:pt x="0" y="0"/>
                </a:lnTo>
              </a:path>
            </a:pathLst>
          </a:custGeom>
          <a:ln w="776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1133" y="2360826"/>
            <a:ext cx="895985" cy="1532255"/>
          </a:xfrm>
          <a:custGeom>
            <a:avLst/>
            <a:gdLst/>
            <a:ahLst/>
            <a:cxnLst/>
            <a:rect l="l" t="t" r="r" b="b"/>
            <a:pathLst>
              <a:path w="895985" h="1532254">
                <a:moveTo>
                  <a:pt x="0" y="1532002"/>
                </a:moveTo>
                <a:lnTo>
                  <a:pt x="895400" y="1532002"/>
                </a:lnTo>
                <a:lnTo>
                  <a:pt x="895400" y="0"/>
                </a:lnTo>
                <a:lnTo>
                  <a:pt x="0" y="0"/>
                </a:lnTo>
                <a:lnTo>
                  <a:pt x="0" y="15320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1134" y="2360826"/>
            <a:ext cx="0" cy="1532255"/>
          </a:xfrm>
          <a:custGeom>
            <a:avLst/>
            <a:gdLst/>
            <a:ahLst/>
            <a:cxnLst/>
            <a:rect l="l" t="t" r="r" b="b"/>
            <a:pathLst>
              <a:path h="1532254">
                <a:moveTo>
                  <a:pt x="0" y="1532002"/>
                </a:moveTo>
                <a:lnTo>
                  <a:pt x="0" y="0"/>
                </a:lnTo>
              </a:path>
            </a:pathLst>
          </a:custGeom>
          <a:ln w="77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1134" y="2360826"/>
            <a:ext cx="0" cy="1532255"/>
          </a:xfrm>
          <a:custGeom>
            <a:avLst/>
            <a:gdLst/>
            <a:ahLst/>
            <a:cxnLst/>
            <a:rect l="l" t="t" r="r" b="b"/>
            <a:pathLst>
              <a:path h="1532254">
                <a:moveTo>
                  <a:pt x="0" y="0"/>
                </a:moveTo>
                <a:lnTo>
                  <a:pt x="0" y="1532002"/>
                </a:lnTo>
              </a:path>
            </a:pathLst>
          </a:custGeom>
          <a:ln w="77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1134" y="2360826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0" y="0"/>
                </a:moveTo>
                <a:lnTo>
                  <a:pt x="895400" y="0"/>
                </a:lnTo>
              </a:path>
            </a:pathLst>
          </a:custGeom>
          <a:ln w="742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1134" y="2360826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895400" y="0"/>
                </a:moveTo>
                <a:lnTo>
                  <a:pt x="0" y="0"/>
                </a:lnTo>
              </a:path>
            </a:pathLst>
          </a:custGeom>
          <a:ln w="742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86534" y="2360826"/>
            <a:ext cx="0" cy="1532255"/>
          </a:xfrm>
          <a:custGeom>
            <a:avLst/>
            <a:gdLst/>
            <a:ahLst/>
            <a:cxnLst/>
            <a:rect l="l" t="t" r="r" b="b"/>
            <a:pathLst>
              <a:path h="1532254">
                <a:moveTo>
                  <a:pt x="0" y="1532002"/>
                </a:moveTo>
                <a:lnTo>
                  <a:pt x="0" y="0"/>
                </a:lnTo>
              </a:path>
            </a:pathLst>
          </a:custGeom>
          <a:ln w="77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6534" y="2360826"/>
            <a:ext cx="0" cy="1532255"/>
          </a:xfrm>
          <a:custGeom>
            <a:avLst/>
            <a:gdLst/>
            <a:ahLst/>
            <a:cxnLst/>
            <a:rect l="l" t="t" r="r" b="b"/>
            <a:pathLst>
              <a:path h="1532254">
                <a:moveTo>
                  <a:pt x="0" y="0"/>
                </a:moveTo>
                <a:lnTo>
                  <a:pt x="0" y="1532002"/>
                </a:lnTo>
              </a:path>
            </a:pathLst>
          </a:custGeom>
          <a:ln w="77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91134" y="3885085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0" y="0"/>
                </a:moveTo>
                <a:lnTo>
                  <a:pt x="895400" y="0"/>
                </a:lnTo>
              </a:path>
            </a:pathLst>
          </a:custGeom>
          <a:ln w="742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1134" y="3885085"/>
            <a:ext cx="895985" cy="0"/>
          </a:xfrm>
          <a:custGeom>
            <a:avLst/>
            <a:gdLst/>
            <a:ahLst/>
            <a:cxnLst/>
            <a:rect l="l" t="t" r="r" b="b"/>
            <a:pathLst>
              <a:path w="895985">
                <a:moveTo>
                  <a:pt x="895400" y="0"/>
                </a:moveTo>
                <a:lnTo>
                  <a:pt x="0" y="0"/>
                </a:lnTo>
              </a:path>
            </a:pathLst>
          </a:custGeom>
          <a:ln w="742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4928" y="3951380"/>
            <a:ext cx="449580" cy="0"/>
          </a:xfrm>
          <a:custGeom>
            <a:avLst/>
            <a:gdLst/>
            <a:ahLst/>
            <a:cxnLst/>
            <a:rect l="l" t="t" r="r" b="b"/>
            <a:pathLst>
              <a:path w="449580">
                <a:moveTo>
                  <a:pt x="0" y="0"/>
                </a:moveTo>
                <a:lnTo>
                  <a:pt x="449143" y="0"/>
                </a:lnTo>
              </a:path>
            </a:pathLst>
          </a:custGeom>
          <a:ln w="742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38834" y="3885085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295"/>
                </a:moveTo>
                <a:lnTo>
                  <a:pt x="0" y="0"/>
                </a:lnTo>
              </a:path>
            </a:pathLst>
          </a:custGeom>
          <a:ln w="776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49890" y="1753443"/>
            <a:ext cx="1307465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45" dirty="0">
                <a:solidFill>
                  <a:srgbClr val="FFFF00"/>
                </a:solidFill>
                <a:latin typeface="Arial"/>
                <a:cs typeface="Arial"/>
              </a:rPr>
              <a:t>30-hour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FFFF00"/>
                </a:solidFill>
                <a:latin typeface="Arial"/>
                <a:cs typeface="Arial"/>
              </a:rPr>
              <a:t>fast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41990" y="4470922"/>
            <a:ext cx="3143885" cy="0"/>
          </a:xfrm>
          <a:custGeom>
            <a:avLst/>
            <a:gdLst/>
            <a:ahLst/>
            <a:cxnLst/>
            <a:rect l="l" t="t" r="r" b="b"/>
            <a:pathLst>
              <a:path w="3143885">
                <a:moveTo>
                  <a:pt x="0" y="0"/>
                </a:moveTo>
                <a:lnTo>
                  <a:pt x="3143337" y="0"/>
                </a:lnTo>
              </a:path>
            </a:pathLst>
          </a:custGeom>
          <a:ln w="1510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31313" y="4481410"/>
            <a:ext cx="410209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110" dirty="0">
                <a:solidFill>
                  <a:srgbClr val="FFFF00"/>
                </a:solidFill>
                <a:latin typeface="Arial"/>
                <a:cs typeface="Arial"/>
              </a:rPr>
              <a:t>WT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61295" y="4481410"/>
            <a:ext cx="649605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8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800" spc="10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800" spc="4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800" spc="6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81915" y="2360826"/>
            <a:ext cx="0" cy="1957705"/>
          </a:xfrm>
          <a:custGeom>
            <a:avLst/>
            <a:gdLst/>
            <a:ahLst/>
            <a:cxnLst/>
            <a:rect l="l" t="t" r="r" b="b"/>
            <a:pathLst>
              <a:path h="1957704">
                <a:moveTo>
                  <a:pt x="0" y="1957086"/>
                </a:moveTo>
                <a:lnTo>
                  <a:pt x="0" y="0"/>
                </a:lnTo>
              </a:path>
            </a:pathLst>
          </a:custGeom>
          <a:ln w="1581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33959" y="3992218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55" y="0"/>
                </a:moveTo>
                <a:lnTo>
                  <a:pt x="0" y="0"/>
                </a:lnTo>
              </a:path>
            </a:pathLst>
          </a:custGeom>
          <a:ln w="1510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53441" y="3821322"/>
            <a:ext cx="377190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2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800" spc="65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33959" y="3448598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55" y="0"/>
                </a:moveTo>
                <a:lnTo>
                  <a:pt x="0" y="0"/>
                </a:lnTo>
              </a:path>
            </a:pathLst>
          </a:custGeom>
          <a:ln w="1510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53441" y="3277701"/>
            <a:ext cx="377190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2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800" spc="65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33959" y="2904765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55" y="0"/>
                </a:moveTo>
                <a:lnTo>
                  <a:pt x="0" y="0"/>
                </a:lnTo>
              </a:path>
            </a:pathLst>
          </a:custGeom>
          <a:ln w="1510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89361" y="2733869"/>
            <a:ext cx="240029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40" dirty="0">
                <a:solidFill>
                  <a:srgbClr val="FFFF00"/>
                </a:solidFill>
                <a:latin typeface="Arial"/>
                <a:cs typeface="Arial"/>
              </a:rPr>
              <a:t>-5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33959" y="2362205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47955" y="0"/>
                </a:moveTo>
                <a:lnTo>
                  <a:pt x="0" y="0"/>
                </a:lnTo>
              </a:path>
            </a:pathLst>
          </a:custGeom>
          <a:ln w="1510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69520" y="2191309"/>
            <a:ext cx="161290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6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16534" y="4151758"/>
            <a:ext cx="682625" cy="2298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35" dirty="0">
                <a:solidFill>
                  <a:srgbClr val="FFFF00"/>
                </a:solidFill>
                <a:latin typeface="Arial"/>
                <a:cs typeface="Arial"/>
              </a:rPr>
              <a:t>P&lt;0.001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6436" y="2776909"/>
            <a:ext cx="578485" cy="86614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 marR="5080" indent="45720">
              <a:lnSpc>
                <a:spcPts val="2200"/>
              </a:lnSpc>
              <a:spcBef>
                <a:spcPts val="80"/>
              </a:spcBef>
            </a:pPr>
            <a:r>
              <a:rPr sz="1900" spc="-60" dirty="0">
                <a:solidFill>
                  <a:srgbClr val="FFFF00"/>
                </a:solidFill>
                <a:latin typeface="Arial"/>
                <a:cs typeface="Arial"/>
              </a:rPr>
              <a:t>W </a:t>
            </a:r>
            <a:r>
              <a:rPr sz="1900" spc="-40" dirty="0">
                <a:solidFill>
                  <a:srgbClr val="FFFF00"/>
                </a:solidFill>
                <a:latin typeface="Arial"/>
                <a:cs typeface="Arial"/>
              </a:rPr>
              <a:t>eight  </a:t>
            </a:r>
            <a:r>
              <a:rPr sz="1900" spc="-50" dirty="0">
                <a:solidFill>
                  <a:srgbClr val="FFFF00"/>
                </a:solidFill>
                <a:latin typeface="Arial"/>
                <a:cs typeface="Arial"/>
              </a:rPr>
              <a:t>(%</a:t>
            </a:r>
            <a:r>
              <a:rPr sz="190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FF00"/>
                </a:solidFill>
                <a:latin typeface="Arial"/>
                <a:cs typeface="Arial"/>
              </a:rPr>
              <a:t>loss)</a:t>
            </a:r>
            <a:endParaRPr sz="19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623362" y="2804902"/>
            <a:ext cx="2814716" cy="1248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74828" y="4365404"/>
            <a:ext cx="2849245" cy="0"/>
          </a:xfrm>
          <a:custGeom>
            <a:avLst/>
            <a:gdLst/>
            <a:ahLst/>
            <a:cxnLst/>
            <a:rect l="l" t="t" r="r" b="b"/>
            <a:pathLst>
              <a:path w="2849245">
                <a:moveTo>
                  <a:pt x="0" y="0"/>
                </a:moveTo>
                <a:lnTo>
                  <a:pt x="2848864" y="0"/>
                </a:lnTo>
              </a:path>
            </a:pathLst>
          </a:custGeom>
          <a:ln w="152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4828" y="4365404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39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45234" y="4365404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39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16846" y="4365404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39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88861" y="4365404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39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59267" y="4365404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39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30880" y="4365404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39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02893" y="4365404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39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73300" y="4365404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39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44912" y="4365404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39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16625" y="4365404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39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7333" y="4365404"/>
            <a:ext cx="0" cy="43815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239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29656" y="2264852"/>
            <a:ext cx="0" cy="1948180"/>
          </a:xfrm>
          <a:custGeom>
            <a:avLst/>
            <a:gdLst/>
            <a:ahLst/>
            <a:cxnLst/>
            <a:rect l="l" t="t" r="r" b="b"/>
            <a:pathLst>
              <a:path h="1948179">
                <a:moveTo>
                  <a:pt x="0" y="1948158"/>
                </a:moveTo>
                <a:lnTo>
                  <a:pt x="0" y="0"/>
                </a:lnTo>
              </a:path>
            </a:pathLst>
          </a:custGeom>
          <a:ln w="1456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88728" y="421301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927" y="0"/>
                </a:moveTo>
                <a:lnTo>
                  <a:pt x="0" y="0"/>
                </a:lnTo>
              </a:path>
            </a:pathLst>
          </a:custGeom>
          <a:ln w="152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026828" y="4042760"/>
            <a:ext cx="46037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15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488728" y="372624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927" y="0"/>
                </a:moveTo>
                <a:lnTo>
                  <a:pt x="0" y="0"/>
                </a:lnTo>
              </a:path>
            </a:pathLst>
          </a:custGeom>
          <a:ln w="152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026828" y="3555997"/>
            <a:ext cx="46037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17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488728" y="323953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927" y="0"/>
                </a:moveTo>
                <a:lnTo>
                  <a:pt x="0" y="0"/>
                </a:lnTo>
              </a:path>
            </a:pathLst>
          </a:custGeom>
          <a:ln w="152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026828" y="3069287"/>
            <a:ext cx="46037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488728" y="275282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927" y="0"/>
                </a:moveTo>
                <a:lnTo>
                  <a:pt x="0" y="0"/>
                </a:lnTo>
              </a:path>
            </a:pathLst>
          </a:custGeom>
          <a:ln w="152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026828" y="2582577"/>
            <a:ext cx="46037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22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488728" y="226485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0927" y="0"/>
                </a:moveTo>
                <a:lnTo>
                  <a:pt x="0" y="0"/>
                </a:lnTo>
              </a:path>
            </a:pathLst>
          </a:custGeom>
          <a:ln w="152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026828" y="2094602"/>
            <a:ext cx="46037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25</a:t>
            </a:r>
            <a:r>
              <a:rPr sz="1800" spc="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601135" y="2561536"/>
            <a:ext cx="212426" cy="99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830001" y="2481048"/>
            <a:ext cx="488315" cy="4781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760"/>
              </a:lnSpc>
              <a:spcBef>
                <a:spcPts val="190"/>
              </a:spcBef>
            </a:pPr>
            <a:r>
              <a:rPr sz="1500" spc="10" dirty="0">
                <a:solidFill>
                  <a:srgbClr val="FFFF00"/>
                </a:solidFill>
                <a:latin typeface="Arial"/>
                <a:cs typeface="Arial"/>
              </a:rPr>
              <a:t>WT  </a:t>
            </a:r>
            <a:r>
              <a:rPr sz="1500" spc="-5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500" spc="-6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500" spc="-40" dirty="0">
                <a:solidFill>
                  <a:srgbClr val="FFFF00"/>
                </a:solidFill>
                <a:latin typeface="Arial"/>
                <a:cs typeface="Arial"/>
              </a:rPr>
              <a:t>LL</a:t>
            </a:r>
            <a:endParaRPr sz="15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601135" y="2785117"/>
            <a:ext cx="212426" cy="99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216205" y="3216724"/>
            <a:ext cx="11176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25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06574" y="3360364"/>
            <a:ext cx="11176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25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450738" y="3383355"/>
            <a:ext cx="11176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25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991651" y="3390948"/>
            <a:ext cx="11176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25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250200" y="3347708"/>
            <a:ext cx="11176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25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547236" y="3245937"/>
            <a:ext cx="11176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25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803373" y="3210396"/>
            <a:ext cx="11176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25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054486" y="3144482"/>
            <a:ext cx="11176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25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354034" y="3055366"/>
            <a:ext cx="11176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25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697638" y="2421148"/>
            <a:ext cx="2715260" cy="0"/>
          </a:xfrm>
          <a:custGeom>
            <a:avLst/>
            <a:gdLst/>
            <a:ahLst/>
            <a:cxnLst/>
            <a:rect l="l" t="t" r="r" b="b"/>
            <a:pathLst>
              <a:path w="2715259">
                <a:moveTo>
                  <a:pt x="0" y="0"/>
                </a:moveTo>
                <a:lnTo>
                  <a:pt x="2715017" y="0"/>
                </a:lnTo>
              </a:path>
            </a:pathLst>
          </a:custGeom>
          <a:ln w="1528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90356" y="2421148"/>
            <a:ext cx="14604" cy="42545"/>
          </a:xfrm>
          <a:custGeom>
            <a:avLst/>
            <a:gdLst/>
            <a:ahLst/>
            <a:cxnLst/>
            <a:rect l="l" t="t" r="r" b="b"/>
            <a:pathLst>
              <a:path w="14604" h="42544">
                <a:moveTo>
                  <a:pt x="0" y="41974"/>
                </a:moveTo>
                <a:lnTo>
                  <a:pt x="14563" y="41974"/>
                </a:lnTo>
                <a:lnTo>
                  <a:pt x="14563" y="0"/>
                </a:lnTo>
                <a:lnTo>
                  <a:pt x="0" y="0"/>
                </a:lnTo>
                <a:lnTo>
                  <a:pt x="0" y="4197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90356" y="2421148"/>
            <a:ext cx="14604" cy="42545"/>
          </a:xfrm>
          <a:custGeom>
            <a:avLst/>
            <a:gdLst/>
            <a:ahLst/>
            <a:cxnLst/>
            <a:rect l="l" t="t" r="r" b="b"/>
            <a:pathLst>
              <a:path w="14604" h="42544">
                <a:moveTo>
                  <a:pt x="0" y="41974"/>
                </a:moveTo>
                <a:lnTo>
                  <a:pt x="14563" y="41974"/>
                </a:lnTo>
                <a:lnTo>
                  <a:pt x="14563" y="0"/>
                </a:lnTo>
                <a:lnTo>
                  <a:pt x="0" y="0"/>
                </a:lnTo>
                <a:lnTo>
                  <a:pt x="0" y="4197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05374" y="2421148"/>
            <a:ext cx="14604" cy="42545"/>
          </a:xfrm>
          <a:custGeom>
            <a:avLst/>
            <a:gdLst/>
            <a:ahLst/>
            <a:cxnLst/>
            <a:rect l="l" t="t" r="r" b="b"/>
            <a:pathLst>
              <a:path w="14604" h="42544">
                <a:moveTo>
                  <a:pt x="0" y="41974"/>
                </a:moveTo>
                <a:lnTo>
                  <a:pt x="14563" y="41974"/>
                </a:lnTo>
                <a:lnTo>
                  <a:pt x="14563" y="0"/>
                </a:lnTo>
                <a:lnTo>
                  <a:pt x="0" y="0"/>
                </a:lnTo>
                <a:lnTo>
                  <a:pt x="0" y="4197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405374" y="2421148"/>
            <a:ext cx="14604" cy="42545"/>
          </a:xfrm>
          <a:custGeom>
            <a:avLst/>
            <a:gdLst/>
            <a:ahLst/>
            <a:cxnLst/>
            <a:rect l="l" t="t" r="r" b="b"/>
            <a:pathLst>
              <a:path w="14604" h="42544">
                <a:moveTo>
                  <a:pt x="0" y="41974"/>
                </a:moveTo>
                <a:lnTo>
                  <a:pt x="14563" y="41974"/>
                </a:lnTo>
                <a:lnTo>
                  <a:pt x="14563" y="0"/>
                </a:lnTo>
                <a:lnTo>
                  <a:pt x="0" y="0"/>
                </a:lnTo>
                <a:lnTo>
                  <a:pt x="0" y="41974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43023" y="2436440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81206"/>
                </a:moveTo>
                <a:lnTo>
                  <a:pt x="0" y="0"/>
                </a:lnTo>
              </a:path>
            </a:pathLst>
          </a:custGeom>
          <a:ln w="1456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044777" y="1611793"/>
            <a:ext cx="1776095" cy="7829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130"/>
              </a:spcBef>
            </a:pPr>
            <a:r>
              <a:rPr sz="1800" spc="-60" dirty="0">
                <a:solidFill>
                  <a:srgbClr val="FFFF00"/>
                </a:solidFill>
                <a:latin typeface="Arial"/>
                <a:cs typeface="Arial"/>
              </a:rPr>
              <a:t>Food</a:t>
            </a:r>
            <a:r>
              <a:rPr sz="1800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FFFF00"/>
                </a:solidFill>
                <a:latin typeface="Arial"/>
                <a:cs typeface="Arial"/>
              </a:rPr>
              <a:t>restriction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07465" algn="l"/>
              </a:tabLst>
            </a:pPr>
            <a:r>
              <a:rPr sz="1500" spc="-50" dirty="0">
                <a:solidFill>
                  <a:srgbClr val="FFFF00"/>
                </a:solidFill>
                <a:latin typeface="Arial"/>
                <a:cs typeface="Arial"/>
              </a:rPr>
              <a:t>-50%	-30%</a:t>
            </a:r>
            <a:endParaRPr sz="15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909586" y="4026371"/>
            <a:ext cx="55308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30" dirty="0">
                <a:solidFill>
                  <a:srgbClr val="FFFF00"/>
                </a:solidFill>
                <a:latin typeface="Arial"/>
                <a:cs typeface="Arial"/>
              </a:rPr>
              <a:t>P&lt;0.001</a:t>
            </a:r>
            <a:endParaRPr sz="11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600329" y="4338549"/>
            <a:ext cx="2923540" cy="68135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  <a:tabLst>
                <a:tab pos="270510" algn="l"/>
                <a:tab pos="541655" algn="l"/>
                <a:tab pos="813435" algn="l"/>
                <a:tab pos="1084580" algn="l"/>
                <a:tab pos="1355725" algn="l"/>
                <a:tab pos="1627505" algn="l"/>
                <a:tab pos="1898650" algn="l"/>
                <a:tab pos="2169795" algn="l"/>
                <a:tab pos="2441575" algn="l"/>
              </a:tabLst>
            </a:pP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0	1	2	3	4	5	6	7	8	9</a:t>
            </a:r>
            <a:r>
              <a:rPr sz="1800" spc="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  <a:p>
            <a:pPr marL="71755" algn="ctr">
              <a:lnSpc>
                <a:spcPct val="100000"/>
              </a:lnSpc>
              <a:spcBef>
                <a:spcPts val="420"/>
              </a:spcBef>
            </a:pP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Time</a:t>
            </a:r>
            <a:r>
              <a:rPr sz="1800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00"/>
                </a:solidFill>
                <a:latin typeface="Arial"/>
                <a:cs typeface="Arial"/>
              </a:rPr>
              <a:t>(days)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670423" y="2538268"/>
            <a:ext cx="273050" cy="12617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30"/>
              </a:lnSpc>
            </a:pPr>
            <a:r>
              <a:rPr sz="1750" spc="12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750" spc="-10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75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750" spc="-40" dirty="0">
                <a:solidFill>
                  <a:srgbClr val="FFFF00"/>
                </a:solidFill>
                <a:latin typeface="Arial"/>
                <a:cs typeface="Arial"/>
              </a:rPr>
              <a:t>gh</a:t>
            </a:r>
            <a:r>
              <a:rPr sz="1750" spc="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750" spc="-3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750" spc="-40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750" spc="30" dirty="0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sz="1750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750">
              <a:latin typeface="Arial"/>
              <a:cs typeface="Arial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xfrm>
            <a:off x="2900933" y="474929"/>
            <a:ext cx="33483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Weight</a:t>
            </a:r>
            <a:r>
              <a:rPr sz="4400" spc="-95" dirty="0"/>
              <a:t> </a:t>
            </a:r>
            <a:r>
              <a:rPr sz="4400" dirty="0"/>
              <a:t>Loss</a:t>
            </a:r>
            <a:endParaRPr sz="4400"/>
          </a:p>
        </p:txBody>
      </p:sp>
      <p:sp>
        <p:nvSpPr>
          <p:cNvPr id="86" name="object 86"/>
          <p:cNvSpPr txBox="1"/>
          <p:nvPr/>
        </p:nvSpPr>
        <p:spPr>
          <a:xfrm>
            <a:off x="3355975" y="6114804"/>
            <a:ext cx="501586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Alfadda, et al.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Reg </a:t>
            </a:r>
            <a:r>
              <a:rPr sz="1450" i="1" spc="-40" dirty="0">
                <a:solidFill>
                  <a:srgbClr val="FFFFFF"/>
                </a:solidFill>
                <a:latin typeface="Arial"/>
                <a:cs typeface="Arial"/>
              </a:rPr>
              <a:t>Comp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287: R147-R156,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42466" y="2450476"/>
            <a:ext cx="788670" cy="1254125"/>
          </a:xfrm>
          <a:custGeom>
            <a:avLst/>
            <a:gdLst/>
            <a:ahLst/>
            <a:cxnLst/>
            <a:rect l="l" t="t" r="r" b="b"/>
            <a:pathLst>
              <a:path w="788670" h="1254125">
                <a:moveTo>
                  <a:pt x="0" y="1253883"/>
                </a:moveTo>
                <a:lnTo>
                  <a:pt x="788522" y="1253883"/>
                </a:lnTo>
                <a:lnTo>
                  <a:pt x="788522" y="0"/>
                </a:lnTo>
                <a:lnTo>
                  <a:pt x="0" y="0"/>
                </a:lnTo>
                <a:lnTo>
                  <a:pt x="0" y="125388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2466" y="2450476"/>
            <a:ext cx="0" cy="1254125"/>
          </a:xfrm>
          <a:custGeom>
            <a:avLst/>
            <a:gdLst/>
            <a:ahLst/>
            <a:cxnLst/>
            <a:rect l="l" t="t" r="r" b="b"/>
            <a:pathLst>
              <a:path h="1254125">
                <a:moveTo>
                  <a:pt x="0" y="1253883"/>
                </a:moveTo>
                <a:lnTo>
                  <a:pt x="0" y="0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2466" y="2450476"/>
            <a:ext cx="0" cy="1254125"/>
          </a:xfrm>
          <a:custGeom>
            <a:avLst/>
            <a:gdLst/>
            <a:ahLst/>
            <a:cxnLst/>
            <a:rect l="l" t="t" r="r" b="b"/>
            <a:pathLst>
              <a:path h="1254125">
                <a:moveTo>
                  <a:pt x="0" y="0"/>
                </a:moveTo>
                <a:lnTo>
                  <a:pt x="0" y="1253883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2466" y="2450476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522" y="0"/>
                </a:lnTo>
              </a:path>
            </a:pathLst>
          </a:custGeom>
          <a:ln w="706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2466" y="2450476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788522" y="0"/>
                </a:moveTo>
                <a:lnTo>
                  <a:pt x="0" y="0"/>
                </a:lnTo>
              </a:path>
            </a:pathLst>
          </a:custGeom>
          <a:ln w="706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0988" y="2450476"/>
            <a:ext cx="0" cy="1254125"/>
          </a:xfrm>
          <a:custGeom>
            <a:avLst/>
            <a:gdLst/>
            <a:ahLst/>
            <a:cxnLst/>
            <a:rect l="l" t="t" r="r" b="b"/>
            <a:pathLst>
              <a:path h="1254125">
                <a:moveTo>
                  <a:pt x="0" y="1253883"/>
                </a:moveTo>
                <a:lnTo>
                  <a:pt x="0" y="0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0988" y="2450476"/>
            <a:ext cx="0" cy="1254125"/>
          </a:xfrm>
          <a:custGeom>
            <a:avLst/>
            <a:gdLst/>
            <a:ahLst/>
            <a:cxnLst/>
            <a:rect l="l" t="t" r="r" b="b"/>
            <a:pathLst>
              <a:path h="1254125">
                <a:moveTo>
                  <a:pt x="0" y="0"/>
                </a:moveTo>
                <a:lnTo>
                  <a:pt x="0" y="1253883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2466" y="3697339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522" y="0"/>
                </a:lnTo>
              </a:path>
            </a:pathLst>
          </a:custGeom>
          <a:ln w="706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2466" y="3697339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788522" y="0"/>
                </a:moveTo>
                <a:lnTo>
                  <a:pt x="0" y="0"/>
                </a:lnTo>
              </a:path>
            </a:pathLst>
          </a:custGeom>
          <a:ln w="706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9719" y="3940608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4">
                <a:moveTo>
                  <a:pt x="0" y="0"/>
                </a:moveTo>
                <a:lnTo>
                  <a:pt x="395287" y="0"/>
                </a:lnTo>
              </a:path>
            </a:pathLst>
          </a:custGeom>
          <a:ln w="706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6776" y="369733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243268"/>
                </a:moveTo>
                <a:lnTo>
                  <a:pt x="0" y="0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7484" y="2450476"/>
            <a:ext cx="788670" cy="977900"/>
          </a:xfrm>
          <a:custGeom>
            <a:avLst/>
            <a:gdLst/>
            <a:ahLst/>
            <a:cxnLst/>
            <a:rect l="l" t="t" r="r" b="b"/>
            <a:pathLst>
              <a:path w="788669" h="977900">
                <a:moveTo>
                  <a:pt x="0" y="977755"/>
                </a:moveTo>
                <a:lnTo>
                  <a:pt x="788522" y="977755"/>
                </a:lnTo>
                <a:lnTo>
                  <a:pt x="788522" y="0"/>
                </a:lnTo>
                <a:lnTo>
                  <a:pt x="0" y="0"/>
                </a:lnTo>
                <a:lnTo>
                  <a:pt x="0" y="9777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7484" y="2450476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977755"/>
                </a:moveTo>
                <a:lnTo>
                  <a:pt x="0" y="0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7484" y="2450476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755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7484" y="2450476"/>
            <a:ext cx="788670" cy="0"/>
          </a:xfrm>
          <a:custGeom>
            <a:avLst/>
            <a:gdLst/>
            <a:ahLst/>
            <a:cxnLst/>
            <a:rect l="l" t="t" r="r" b="b"/>
            <a:pathLst>
              <a:path w="788669">
                <a:moveTo>
                  <a:pt x="0" y="0"/>
                </a:moveTo>
                <a:lnTo>
                  <a:pt x="788522" y="0"/>
                </a:lnTo>
              </a:path>
            </a:pathLst>
          </a:custGeom>
          <a:ln w="70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7484" y="2450476"/>
            <a:ext cx="788670" cy="0"/>
          </a:xfrm>
          <a:custGeom>
            <a:avLst/>
            <a:gdLst/>
            <a:ahLst/>
            <a:cxnLst/>
            <a:rect l="l" t="t" r="r" b="b"/>
            <a:pathLst>
              <a:path w="788669">
                <a:moveTo>
                  <a:pt x="788522" y="0"/>
                </a:moveTo>
                <a:lnTo>
                  <a:pt x="0" y="0"/>
                </a:lnTo>
              </a:path>
            </a:pathLst>
          </a:custGeom>
          <a:ln w="70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46006" y="2450476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977755"/>
                </a:moveTo>
                <a:lnTo>
                  <a:pt x="0" y="0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6006" y="2450476"/>
            <a:ext cx="0" cy="977900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755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7484" y="3421114"/>
            <a:ext cx="788670" cy="0"/>
          </a:xfrm>
          <a:custGeom>
            <a:avLst/>
            <a:gdLst/>
            <a:ahLst/>
            <a:cxnLst/>
            <a:rect l="l" t="t" r="r" b="b"/>
            <a:pathLst>
              <a:path w="788669">
                <a:moveTo>
                  <a:pt x="0" y="0"/>
                </a:moveTo>
                <a:lnTo>
                  <a:pt x="788522" y="0"/>
                </a:lnTo>
              </a:path>
            </a:pathLst>
          </a:custGeom>
          <a:ln w="70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7484" y="3421114"/>
            <a:ext cx="788670" cy="0"/>
          </a:xfrm>
          <a:custGeom>
            <a:avLst/>
            <a:gdLst/>
            <a:ahLst/>
            <a:cxnLst/>
            <a:rect l="l" t="t" r="r" b="b"/>
            <a:pathLst>
              <a:path w="788669">
                <a:moveTo>
                  <a:pt x="788522" y="0"/>
                </a:moveTo>
                <a:lnTo>
                  <a:pt x="0" y="0"/>
                </a:lnTo>
              </a:path>
            </a:pathLst>
          </a:custGeom>
          <a:ln w="70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54541" y="3712647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482" y="0"/>
                </a:lnTo>
              </a:path>
            </a:pathLst>
          </a:custGeom>
          <a:ln w="706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51794" y="3421114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1532"/>
                </a:moveTo>
                <a:lnTo>
                  <a:pt x="0" y="0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62001" y="4393264"/>
            <a:ext cx="2767965" cy="0"/>
          </a:xfrm>
          <a:custGeom>
            <a:avLst/>
            <a:gdLst/>
            <a:ahLst/>
            <a:cxnLst/>
            <a:rect l="l" t="t" r="r" b="b"/>
            <a:pathLst>
              <a:path w="2767965">
                <a:moveTo>
                  <a:pt x="0" y="0"/>
                </a:moveTo>
                <a:lnTo>
                  <a:pt x="2767888" y="0"/>
                </a:lnTo>
              </a:path>
            </a:pathLst>
          </a:custGeom>
          <a:ln w="1413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967731" y="4401878"/>
            <a:ext cx="36512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10" dirty="0">
                <a:solidFill>
                  <a:srgbClr val="FFFF00"/>
                </a:solidFill>
                <a:latin typeface="Arial"/>
                <a:cs typeface="Arial"/>
              </a:rPr>
              <a:t>WT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50619" y="4401878"/>
            <a:ext cx="57594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700" spc="5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700" spc="-2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7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21218" y="2450476"/>
            <a:ext cx="0" cy="1802130"/>
          </a:xfrm>
          <a:custGeom>
            <a:avLst/>
            <a:gdLst/>
            <a:ahLst/>
            <a:cxnLst/>
            <a:rect l="l" t="t" r="r" b="b"/>
            <a:pathLst>
              <a:path h="1802129">
                <a:moveTo>
                  <a:pt x="0" y="1801652"/>
                </a:moveTo>
                <a:lnTo>
                  <a:pt x="0" y="0"/>
                </a:lnTo>
              </a:path>
            </a:pathLst>
          </a:custGeom>
          <a:ln w="1415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78915" y="3995892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42303" y="0"/>
                </a:moveTo>
                <a:lnTo>
                  <a:pt x="0" y="0"/>
                </a:lnTo>
              </a:path>
            </a:pathLst>
          </a:custGeom>
          <a:ln w="1413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42541" y="3837533"/>
            <a:ext cx="33591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700" spc="-5" dirty="0">
                <a:solidFill>
                  <a:srgbClr val="FFFF00"/>
                </a:solidFill>
                <a:latin typeface="Arial"/>
                <a:cs typeface="Arial"/>
              </a:rPr>
              <a:t>30</a:t>
            </a:r>
            <a:endParaRPr sz="17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78915" y="3481078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42303" y="0"/>
                </a:moveTo>
                <a:lnTo>
                  <a:pt x="0" y="0"/>
                </a:lnTo>
              </a:path>
            </a:pathLst>
          </a:custGeom>
          <a:ln w="1413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42541" y="3323011"/>
            <a:ext cx="33591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700" spc="-5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17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78915" y="2966265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42303" y="0"/>
                </a:moveTo>
                <a:lnTo>
                  <a:pt x="0" y="0"/>
                </a:lnTo>
              </a:path>
            </a:pathLst>
          </a:custGeom>
          <a:ln w="1413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42541" y="2808198"/>
            <a:ext cx="33591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700" spc="-5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7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78915" y="2451451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42303" y="0"/>
                </a:moveTo>
                <a:lnTo>
                  <a:pt x="0" y="0"/>
                </a:lnTo>
              </a:path>
            </a:pathLst>
          </a:custGeom>
          <a:ln w="1413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32710" y="2293385"/>
            <a:ext cx="14541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5773" y="2669917"/>
            <a:ext cx="541655" cy="1123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3810" algn="ctr">
              <a:lnSpc>
                <a:spcPts val="1975"/>
              </a:lnSpc>
            </a:pPr>
            <a:r>
              <a:rPr sz="1700" spc="10" dirty="0">
                <a:solidFill>
                  <a:srgbClr val="FFFF00"/>
                </a:solidFill>
                <a:latin typeface="Arial"/>
                <a:cs typeface="Arial"/>
              </a:rPr>
              <a:t>QO</a:t>
            </a:r>
            <a:r>
              <a:rPr sz="1800" spc="15" baseline="-16203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800" baseline="-16203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spc="-10" dirty="0">
                <a:solidFill>
                  <a:srgbClr val="FFFF00"/>
                </a:solidFill>
                <a:latin typeface="Arial"/>
                <a:cs typeface="Arial"/>
              </a:rPr>
              <a:t>(%</a:t>
            </a:r>
            <a:r>
              <a:rPr sz="1700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00"/>
                </a:solidFill>
                <a:latin typeface="Arial"/>
                <a:cs typeface="Arial"/>
              </a:rPr>
              <a:t>change)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4667" y="2446904"/>
            <a:ext cx="788670" cy="1068070"/>
          </a:xfrm>
          <a:custGeom>
            <a:avLst/>
            <a:gdLst/>
            <a:ahLst/>
            <a:cxnLst/>
            <a:rect l="l" t="t" r="r" b="b"/>
            <a:pathLst>
              <a:path w="788670" h="1068070">
                <a:moveTo>
                  <a:pt x="0" y="1067761"/>
                </a:moveTo>
                <a:lnTo>
                  <a:pt x="788522" y="1067761"/>
                </a:lnTo>
                <a:lnTo>
                  <a:pt x="788522" y="0"/>
                </a:lnTo>
                <a:lnTo>
                  <a:pt x="0" y="0"/>
                </a:lnTo>
                <a:lnTo>
                  <a:pt x="0" y="106776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44667" y="2446904"/>
            <a:ext cx="0" cy="1068070"/>
          </a:xfrm>
          <a:custGeom>
            <a:avLst/>
            <a:gdLst/>
            <a:ahLst/>
            <a:cxnLst/>
            <a:rect l="l" t="t" r="r" b="b"/>
            <a:pathLst>
              <a:path h="1068070">
                <a:moveTo>
                  <a:pt x="0" y="1067761"/>
                </a:moveTo>
                <a:lnTo>
                  <a:pt x="0" y="0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44667" y="2446904"/>
            <a:ext cx="0" cy="1068070"/>
          </a:xfrm>
          <a:custGeom>
            <a:avLst/>
            <a:gdLst/>
            <a:ahLst/>
            <a:cxnLst/>
            <a:rect l="l" t="t" r="r" b="b"/>
            <a:pathLst>
              <a:path h="1068070">
                <a:moveTo>
                  <a:pt x="0" y="0"/>
                </a:moveTo>
                <a:lnTo>
                  <a:pt x="0" y="1067761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44667" y="2446904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522" y="0"/>
                </a:lnTo>
              </a:path>
            </a:pathLst>
          </a:custGeom>
          <a:ln w="70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44667" y="2446904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788522" y="0"/>
                </a:moveTo>
                <a:lnTo>
                  <a:pt x="0" y="0"/>
                </a:lnTo>
              </a:path>
            </a:pathLst>
          </a:custGeom>
          <a:ln w="70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133189" y="2446904"/>
            <a:ext cx="0" cy="1068070"/>
          </a:xfrm>
          <a:custGeom>
            <a:avLst/>
            <a:gdLst/>
            <a:ahLst/>
            <a:cxnLst/>
            <a:rect l="l" t="t" r="r" b="b"/>
            <a:pathLst>
              <a:path h="1068070">
                <a:moveTo>
                  <a:pt x="0" y="1067761"/>
                </a:moveTo>
                <a:lnTo>
                  <a:pt x="0" y="0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33189" y="2446904"/>
            <a:ext cx="0" cy="1068070"/>
          </a:xfrm>
          <a:custGeom>
            <a:avLst/>
            <a:gdLst/>
            <a:ahLst/>
            <a:cxnLst/>
            <a:rect l="l" t="t" r="r" b="b"/>
            <a:pathLst>
              <a:path h="1068070">
                <a:moveTo>
                  <a:pt x="0" y="0"/>
                </a:moveTo>
                <a:lnTo>
                  <a:pt x="0" y="1067761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44667" y="3507635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522" y="0"/>
                </a:lnTo>
              </a:path>
            </a:pathLst>
          </a:custGeom>
          <a:ln w="70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44667" y="3507635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788522" y="0"/>
                </a:moveTo>
                <a:lnTo>
                  <a:pt x="0" y="0"/>
                </a:lnTo>
              </a:path>
            </a:pathLst>
          </a:custGeom>
          <a:ln w="70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1920" y="4018520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4">
                <a:moveTo>
                  <a:pt x="0" y="0"/>
                </a:moveTo>
                <a:lnTo>
                  <a:pt x="395287" y="0"/>
                </a:lnTo>
              </a:path>
            </a:pathLst>
          </a:custGeom>
          <a:ln w="7075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38977" y="3507635"/>
            <a:ext cx="0" cy="511175"/>
          </a:xfrm>
          <a:custGeom>
            <a:avLst/>
            <a:gdLst/>
            <a:ahLst/>
            <a:cxnLst/>
            <a:rect l="l" t="t" r="r" b="b"/>
            <a:pathLst>
              <a:path h="511175">
                <a:moveTo>
                  <a:pt x="0" y="510885"/>
                </a:moveTo>
                <a:lnTo>
                  <a:pt x="0" y="0"/>
                </a:lnTo>
              </a:path>
            </a:pathLst>
          </a:custGeom>
          <a:ln w="707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59685" y="2446904"/>
            <a:ext cx="788670" cy="292100"/>
          </a:xfrm>
          <a:custGeom>
            <a:avLst/>
            <a:gdLst/>
            <a:ahLst/>
            <a:cxnLst/>
            <a:rect l="l" t="t" r="r" b="b"/>
            <a:pathLst>
              <a:path w="788670" h="292100">
                <a:moveTo>
                  <a:pt x="0" y="291962"/>
                </a:moveTo>
                <a:lnTo>
                  <a:pt x="788522" y="291962"/>
                </a:lnTo>
                <a:lnTo>
                  <a:pt x="788522" y="0"/>
                </a:lnTo>
                <a:lnTo>
                  <a:pt x="0" y="0"/>
                </a:lnTo>
                <a:lnTo>
                  <a:pt x="0" y="2919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59685" y="2446904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1962"/>
                </a:moveTo>
                <a:lnTo>
                  <a:pt x="0" y="0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59685" y="2446904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1962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59685" y="2446904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522" y="0"/>
                </a:lnTo>
              </a:path>
            </a:pathLst>
          </a:custGeom>
          <a:ln w="70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59685" y="2446904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788522" y="0"/>
                </a:moveTo>
                <a:lnTo>
                  <a:pt x="0" y="0"/>
                </a:lnTo>
              </a:path>
            </a:pathLst>
          </a:custGeom>
          <a:ln w="70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48207" y="2446904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291962"/>
                </a:moveTo>
                <a:lnTo>
                  <a:pt x="0" y="0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48207" y="2446904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1962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59685" y="2731835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522" y="0"/>
                </a:lnTo>
              </a:path>
            </a:pathLst>
          </a:custGeom>
          <a:ln w="70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59685" y="2731835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788522" y="0"/>
                </a:moveTo>
                <a:lnTo>
                  <a:pt x="0" y="0"/>
                </a:lnTo>
              </a:path>
            </a:pathLst>
          </a:custGeom>
          <a:ln w="70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56742" y="3024774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4">
                <a:moveTo>
                  <a:pt x="0" y="0"/>
                </a:moveTo>
                <a:lnTo>
                  <a:pt x="395482" y="0"/>
                </a:lnTo>
              </a:path>
            </a:pathLst>
          </a:custGeom>
          <a:ln w="70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53995" y="2731835"/>
            <a:ext cx="0" cy="293370"/>
          </a:xfrm>
          <a:custGeom>
            <a:avLst/>
            <a:gdLst/>
            <a:ahLst/>
            <a:cxnLst/>
            <a:rect l="l" t="t" r="r" b="b"/>
            <a:pathLst>
              <a:path h="293369">
                <a:moveTo>
                  <a:pt x="0" y="292938"/>
                </a:moveTo>
                <a:lnTo>
                  <a:pt x="0" y="0"/>
                </a:lnTo>
              </a:path>
            </a:pathLst>
          </a:custGeom>
          <a:ln w="707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160099" y="1883094"/>
            <a:ext cx="572960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245610" algn="l"/>
              </a:tabLst>
            </a:pPr>
            <a:r>
              <a:rPr sz="1700" spc="-15" dirty="0">
                <a:solidFill>
                  <a:srgbClr val="FFFF00"/>
                </a:solidFill>
                <a:latin typeface="Arial"/>
                <a:cs typeface="Arial"/>
              </a:rPr>
              <a:t>30-hour</a:t>
            </a:r>
            <a:r>
              <a:rPr sz="1700" spc="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700" spc="-30" dirty="0">
                <a:solidFill>
                  <a:srgbClr val="FFFF00"/>
                </a:solidFill>
                <a:latin typeface="Arial"/>
                <a:cs typeface="Arial"/>
              </a:rPr>
              <a:t>fast	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Food</a:t>
            </a: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restriction</a:t>
            </a:r>
            <a:endParaRPr sz="16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764202" y="4384254"/>
            <a:ext cx="2767965" cy="0"/>
          </a:xfrm>
          <a:custGeom>
            <a:avLst/>
            <a:gdLst/>
            <a:ahLst/>
            <a:cxnLst/>
            <a:rect l="l" t="t" r="r" b="b"/>
            <a:pathLst>
              <a:path w="2767965">
                <a:moveTo>
                  <a:pt x="0" y="0"/>
                </a:moveTo>
                <a:lnTo>
                  <a:pt x="2767888" y="0"/>
                </a:lnTo>
              </a:path>
            </a:pathLst>
          </a:custGeom>
          <a:ln w="141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369932" y="4392899"/>
            <a:ext cx="365125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50" dirty="0">
                <a:solidFill>
                  <a:srgbClr val="FFFF00"/>
                </a:solidFill>
                <a:latin typeface="Arial"/>
                <a:cs typeface="Arial"/>
              </a:rPr>
              <a:t>WT</a:t>
            </a:r>
            <a:endParaRPr sz="16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452820" y="4392899"/>
            <a:ext cx="57531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3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650" spc="4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65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623419" y="2446904"/>
            <a:ext cx="0" cy="1797050"/>
          </a:xfrm>
          <a:custGeom>
            <a:avLst/>
            <a:gdLst/>
            <a:ahLst/>
            <a:cxnLst/>
            <a:rect l="l" t="t" r="r" b="b"/>
            <a:pathLst>
              <a:path h="1797050">
                <a:moveTo>
                  <a:pt x="0" y="1796739"/>
                </a:moveTo>
                <a:lnTo>
                  <a:pt x="0" y="0"/>
                </a:lnTo>
              </a:path>
            </a:pathLst>
          </a:custGeom>
          <a:ln w="1415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81116" y="3988054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03" y="0"/>
                </a:moveTo>
                <a:lnTo>
                  <a:pt x="0" y="0"/>
                </a:lnTo>
              </a:path>
            </a:pathLst>
          </a:custGeom>
          <a:ln w="141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244742" y="3830457"/>
            <a:ext cx="33528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30</a:t>
            </a:r>
            <a:endParaRPr sz="165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581116" y="3474923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03" y="0"/>
                </a:moveTo>
                <a:lnTo>
                  <a:pt x="0" y="0"/>
                </a:lnTo>
              </a:path>
            </a:pathLst>
          </a:custGeom>
          <a:ln w="141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244742" y="3317033"/>
            <a:ext cx="33528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165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581116" y="2961499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03" y="0"/>
                </a:moveTo>
                <a:lnTo>
                  <a:pt x="0" y="0"/>
                </a:lnTo>
              </a:path>
            </a:pathLst>
          </a:custGeom>
          <a:ln w="141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244742" y="2803707"/>
            <a:ext cx="33528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endParaRPr sz="165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581116" y="2448173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42303" y="0"/>
                </a:moveTo>
                <a:lnTo>
                  <a:pt x="0" y="0"/>
                </a:lnTo>
              </a:path>
            </a:pathLst>
          </a:custGeom>
          <a:ln w="1415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5434911" y="2290283"/>
            <a:ext cx="14478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638858" y="2662683"/>
            <a:ext cx="541020" cy="1123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35" algn="ctr">
              <a:lnSpc>
                <a:spcPts val="1960"/>
              </a:lnSpc>
            </a:pPr>
            <a:r>
              <a:rPr sz="1650" spc="30" dirty="0">
                <a:solidFill>
                  <a:srgbClr val="FFFF00"/>
                </a:solidFill>
                <a:latin typeface="Arial"/>
                <a:cs typeface="Arial"/>
              </a:rPr>
              <a:t>QO</a:t>
            </a:r>
            <a:r>
              <a:rPr sz="1800" spc="44" baseline="-16203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800" baseline="-16203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(%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FFFF00"/>
                </a:solidFill>
                <a:latin typeface="Arial"/>
                <a:cs typeface="Arial"/>
              </a:rPr>
              <a:t>change)</a:t>
            </a:r>
            <a:endParaRPr sz="1650">
              <a:latin typeface="Arial"/>
              <a:cs typeface="Arial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962" rIns="0" bIns="0" rtlCol="0">
            <a:spAutoFit/>
          </a:bodyPr>
          <a:lstStyle/>
          <a:p>
            <a:pPr marL="2272665" marR="5080" indent="-76073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Change in</a:t>
            </a:r>
            <a:r>
              <a:rPr sz="4400" spc="-105" dirty="0"/>
              <a:t> </a:t>
            </a:r>
            <a:r>
              <a:rPr sz="4400" dirty="0"/>
              <a:t>Energy  Expenditure</a:t>
            </a:r>
            <a:endParaRPr sz="4400"/>
          </a:p>
        </p:txBody>
      </p:sp>
      <p:sp>
        <p:nvSpPr>
          <p:cNvPr id="74" name="object 74"/>
          <p:cNvSpPr txBox="1"/>
          <p:nvPr/>
        </p:nvSpPr>
        <p:spPr>
          <a:xfrm>
            <a:off x="3355975" y="6114804"/>
            <a:ext cx="501586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Alfadda, et al.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Reg </a:t>
            </a:r>
            <a:r>
              <a:rPr sz="1450" i="1" spc="-40" dirty="0">
                <a:solidFill>
                  <a:srgbClr val="FFFFFF"/>
                </a:solidFill>
                <a:latin typeface="Arial"/>
                <a:cs typeface="Arial"/>
              </a:rPr>
              <a:t>Comp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287: R147-R156,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3696" y="2748390"/>
            <a:ext cx="766445" cy="1224915"/>
          </a:xfrm>
          <a:custGeom>
            <a:avLst/>
            <a:gdLst/>
            <a:ahLst/>
            <a:cxnLst/>
            <a:rect l="l" t="t" r="r" b="b"/>
            <a:pathLst>
              <a:path w="766445" h="1224914">
                <a:moveTo>
                  <a:pt x="0" y="1224908"/>
                </a:moveTo>
                <a:lnTo>
                  <a:pt x="766308" y="1224908"/>
                </a:lnTo>
                <a:lnTo>
                  <a:pt x="766308" y="0"/>
                </a:lnTo>
                <a:lnTo>
                  <a:pt x="0" y="0"/>
                </a:lnTo>
                <a:lnTo>
                  <a:pt x="0" y="122490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3696" y="2748390"/>
            <a:ext cx="0" cy="1224915"/>
          </a:xfrm>
          <a:custGeom>
            <a:avLst/>
            <a:gdLst/>
            <a:ahLst/>
            <a:cxnLst/>
            <a:rect l="l" t="t" r="r" b="b"/>
            <a:pathLst>
              <a:path h="1224914">
                <a:moveTo>
                  <a:pt x="0" y="1224908"/>
                </a:moveTo>
                <a:lnTo>
                  <a:pt x="0" y="0"/>
                </a:lnTo>
              </a:path>
            </a:pathLst>
          </a:custGeom>
          <a:ln w="686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3696" y="2748390"/>
            <a:ext cx="0" cy="1224915"/>
          </a:xfrm>
          <a:custGeom>
            <a:avLst/>
            <a:gdLst/>
            <a:ahLst/>
            <a:cxnLst/>
            <a:rect l="l" t="t" r="r" b="b"/>
            <a:pathLst>
              <a:path h="1224914">
                <a:moveTo>
                  <a:pt x="0" y="0"/>
                </a:moveTo>
                <a:lnTo>
                  <a:pt x="0" y="1224908"/>
                </a:lnTo>
              </a:path>
            </a:pathLst>
          </a:custGeom>
          <a:ln w="686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3696" y="2748390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5">
                <a:moveTo>
                  <a:pt x="0" y="0"/>
                </a:moveTo>
                <a:lnTo>
                  <a:pt x="766308" y="0"/>
                </a:lnTo>
              </a:path>
            </a:pathLst>
          </a:custGeom>
          <a:ln w="685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3696" y="2748390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5">
                <a:moveTo>
                  <a:pt x="766308" y="0"/>
                </a:moveTo>
                <a:lnTo>
                  <a:pt x="0" y="0"/>
                </a:lnTo>
              </a:path>
            </a:pathLst>
          </a:custGeom>
          <a:ln w="685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0005" y="2748390"/>
            <a:ext cx="0" cy="1224915"/>
          </a:xfrm>
          <a:custGeom>
            <a:avLst/>
            <a:gdLst/>
            <a:ahLst/>
            <a:cxnLst/>
            <a:rect l="l" t="t" r="r" b="b"/>
            <a:pathLst>
              <a:path h="1224914">
                <a:moveTo>
                  <a:pt x="0" y="1224908"/>
                </a:moveTo>
                <a:lnTo>
                  <a:pt x="0" y="0"/>
                </a:lnTo>
              </a:path>
            </a:pathLst>
          </a:custGeom>
          <a:ln w="686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40005" y="2748390"/>
            <a:ext cx="0" cy="1224915"/>
          </a:xfrm>
          <a:custGeom>
            <a:avLst/>
            <a:gdLst/>
            <a:ahLst/>
            <a:cxnLst/>
            <a:rect l="l" t="t" r="r" b="b"/>
            <a:pathLst>
              <a:path h="1224914">
                <a:moveTo>
                  <a:pt x="0" y="0"/>
                </a:moveTo>
                <a:lnTo>
                  <a:pt x="0" y="1224908"/>
                </a:lnTo>
              </a:path>
            </a:pathLst>
          </a:custGeom>
          <a:ln w="686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3696" y="3966485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5">
                <a:moveTo>
                  <a:pt x="0" y="0"/>
                </a:moveTo>
                <a:lnTo>
                  <a:pt x="766308" y="0"/>
                </a:lnTo>
              </a:path>
            </a:pathLst>
          </a:custGeom>
          <a:ln w="685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3696" y="3966485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5">
                <a:moveTo>
                  <a:pt x="766308" y="0"/>
                </a:moveTo>
                <a:lnTo>
                  <a:pt x="0" y="0"/>
                </a:lnTo>
              </a:path>
            </a:pathLst>
          </a:custGeom>
          <a:ln w="685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65321" y="4141067"/>
            <a:ext cx="384810" cy="0"/>
          </a:xfrm>
          <a:custGeom>
            <a:avLst/>
            <a:gdLst/>
            <a:ahLst/>
            <a:cxnLst/>
            <a:rect l="l" t="t" r="r" b="b"/>
            <a:pathLst>
              <a:path w="384810">
                <a:moveTo>
                  <a:pt x="0" y="0"/>
                </a:moveTo>
                <a:lnTo>
                  <a:pt x="384291" y="0"/>
                </a:lnTo>
              </a:path>
            </a:pathLst>
          </a:custGeom>
          <a:ln w="6856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6850" y="3966485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174581"/>
                </a:moveTo>
                <a:lnTo>
                  <a:pt x="0" y="0"/>
                </a:lnTo>
              </a:path>
            </a:pathLst>
          </a:custGeom>
          <a:ln w="686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1864" y="2748390"/>
            <a:ext cx="766445" cy="700405"/>
          </a:xfrm>
          <a:custGeom>
            <a:avLst/>
            <a:gdLst/>
            <a:ahLst/>
            <a:cxnLst/>
            <a:rect l="l" t="t" r="r" b="b"/>
            <a:pathLst>
              <a:path w="766444" h="700404">
                <a:moveTo>
                  <a:pt x="0" y="700217"/>
                </a:moveTo>
                <a:lnTo>
                  <a:pt x="766308" y="700217"/>
                </a:lnTo>
                <a:lnTo>
                  <a:pt x="766308" y="0"/>
                </a:lnTo>
                <a:lnTo>
                  <a:pt x="0" y="0"/>
                </a:lnTo>
                <a:lnTo>
                  <a:pt x="0" y="7002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1864" y="2748390"/>
            <a:ext cx="0" cy="700405"/>
          </a:xfrm>
          <a:custGeom>
            <a:avLst/>
            <a:gdLst/>
            <a:ahLst/>
            <a:cxnLst/>
            <a:rect l="l" t="t" r="r" b="b"/>
            <a:pathLst>
              <a:path h="700404">
                <a:moveTo>
                  <a:pt x="0" y="700217"/>
                </a:moveTo>
                <a:lnTo>
                  <a:pt x="0" y="0"/>
                </a:lnTo>
              </a:path>
            </a:pathLst>
          </a:custGeom>
          <a:ln w="68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1864" y="2748390"/>
            <a:ext cx="0" cy="700405"/>
          </a:xfrm>
          <a:custGeom>
            <a:avLst/>
            <a:gdLst/>
            <a:ahLst/>
            <a:cxnLst/>
            <a:rect l="l" t="t" r="r" b="b"/>
            <a:pathLst>
              <a:path h="700404">
                <a:moveTo>
                  <a:pt x="0" y="0"/>
                </a:moveTo>
                <a:lnTo>
                  <a:pt x="0" y="700217"/>
                </a:lnTo>
              </a:path>
            </a:pathLst>
          </a:custGeom>
          <a:ln w="68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1864" y="2748390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4">
                <a:moveTo>
                  <a:pt x="0" y="0"/>
                </a:moveTo>
                <a:lnTo>
                  <a:pt x="766308" y="0"/>
                </a:lnTo>
              </a:path>
            </a:pathLst>
          </a:custGeom>
          <a:ln w="68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1864" y="2748390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4">
                <a:moveTo>
                  <a:pt x="766308" y="0"/>
                </a:moveTo>
                <a:lnTo>
                  <a:pt x="0" y="0"/>
                </a:lnTo>
              </a:path>
            </a:pathLst>
          </a:custGeom>
          <a:ln w="68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88173" y="2748390"/>
            <a:ext cx="0" cy="700405"/>
          </a:xfrm>
          <a:custGeom>
            <a:avLst/>
            <a:gdLst/>
            <a:ahLst/>
            <a:cxnLst/>
            <a:rect l="l" t="t" r="r" b="b"/>
            <a:pathLst>
              <a:path h="700404">
                <a:moveTo>
                  <a:pt x="0" y="700217"/>
                </a:moveTo>
                <a:lnTo>
                  <a:pt x="0" y="0"/>
                </a:lnTo>
              </a:path>
            </a:pathLst>
          </a:custGeom>
          <a:ln w="68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88173" y="2748390"/>
            <a:ext cx="0" cy="700405"/>
          </a:xfrm>
          <a:custGeom>
            <a:avLst/>
            <a:gdLst/>
            <a:ahLst/>
            <a:cxnLst/>
            <a:rect l="l" t="t" r="r" b="b"/>
            <a:pathLst>
              <a:path h="700404">
                <a:moveTo>
                  <a:pt x="0" y="0"/>
                </a:moveTo>
                <a:lnTo>
                  <a:pt x="0" y="700217"/>
                </a:lnTo>
              </a:path>
            </a:pathLst>
          </a:custGeom>
          <a:ln w="68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1864" y="3441795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4">
                <a:moveTo>
                  <a:pt x="0" y="0"/>
                </a:moveTo>
                <a:lnTo>
                  <a:pt x="766308" y="0"/>
                </a:lnTo>
              </a:path>
            </a:pathLst>
          </a:custGeom>
          <a:ln w="68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21864" y="3441795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4">
                <a:moveTo>
                  <a:pt x="766308" y="0"/>
                </a:moveTo>
                <a:lnTo>
                  <a:pt x="0" y="0"/>
                </a:lnTo>
              </a:path>
            </a:pathLst>
          </a:custGeom>
          <a:ln w="68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3489" y="3609469"/>
            <a:ext cx="384810" cy="0"/>
          </a:xfrm>
          <a:custGeom>
            <a:avLst/>
            <a:gdLst/>
            <a:ahLst/>
            <a:cxnLst/>
            <a:rect l="l" t="t" r="r" b="b"/>
            <a:pathLst>
              <a:path w="384810">
                <a:moveTo>
                  <a:pt x="0" y="0"/>
                </a:moveTo>
                <a:lnTo>
                  <a:pt x="384291" y="0"/>
                </a:lnTo>
              </a:path>
            </a:pathLst>
          </a:custGeom>
          <a:ln w="68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05018" y="3441795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167673"/>
                </a:moveTo>
                <a:lnTo>
                  <a:pt x="0" y="0"/>
                </a:lnTo>
              </a:path>
            </a:pathLst>
          </a:custGeom>
          <a:ln w="68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158296" y="2199749"/>
            <a:ext cx="112331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30-hour</a:t>
            </a:r>
            <a:r>
              <a:rPr sz="1650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FFFF00"/>
                </a:solidFill>
                <a:latin typeface="Arial"/>
                <a:cs typeface="Arial"/>
              </a:rPr>
              <a:t>fast</a:t>
            </a:r>
            <a:endParaRPr sz="16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37573" y="4633821"/>
            <a:ext cx="2690495" cy="0"/>
          </a:xfrm>
          <a:custGeom>
            <a:avLst/>
            <a:gdLst/>
            <a:ahLst/>
            <a:cxnLst/>
            <a:rect l="l" t="t" r="r" b="b"/>
            <a:pathLst>
              <a:path w="2690495">
                <a:moveTo>
                  <a:pt x="0" y="0"/>
                </a:moveTo>
                <a:lnTo>
                  <a:pt x="2690324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27040" y="4641806"/>
            <a:ext cx="35560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10" dirty="0">
                <a:solidFill>
                  <a:srgbClr val="FFFF00"/>
                </a:solidFill>
                <a:latin typeface="Arial"/>
                <a:cs typeface="Arial"/>
              </a:rPr>
              <a:t>WT</a:t>
            </a:r>
            <a:endParaRPr sz="1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78511" y="4641806"/>
            <a:ext cx="55943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NU</a:t>
            </a:r>
            <a:r>
              <a:rPr sz="1650" spc="-2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6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00725" y="2748390"/>
            <a:ext cx="0" cy="1748789"/>
          </a:xfrm>
          <a:custGeom>
            <a:avLst/>
            <a:gdLst/>
            <a:ahLst/>
            <a:cxnLst/>
            <a:rect l="l" t="t" r="r" b="b"/>
            <a:pathLst>
              <a:path h="1748789">
                <a:moveTo>
                  <a:pt x="0" y="1748463"/>
                </a:moveTo>
                <a:lnTo>
                  <a:pt x="0" y="0"/>
                </a:lnTo>
              </a:path>
            </a:pathLst>
          </a:custGeom>
          <a:ln w="13734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9690" y="449685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35" y="0"/>
                </a:moveTo>
                <a:lnTo>
                  <a:pt x="0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59690" y="414788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35" y="0"/>
                </a:moveTo>
                <a:lnTo>
                  <a:pt x="0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59690" y="379777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35" y="0"/>
                </a:moveTo>
                <a:lnTo>
                  <a:pt x="0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59690" y="3448608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35" y="0"/>
                </a:moveTo>
                <a:lnTo>
                  <a:pt x="0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59690" y="3098499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35" y="0"/>
                </a:moveTo>
                <a:lnTo>
                  <a:pt x="0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59690" y="274839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35" y="0"/>
                </a:moveTo>
                <a:lnTo>
                  <a:pt x="0" y="0"/>
                </a:lnTo>
              </a:path>
            </a:pathLst>
          </a:custGeom>
          <a:ln w="1371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70725" y="2494188"/>
            <a:ext cx="387985" cy="212471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67945" algn="ctr">
              <a:lnSpc>
                <a:spcPct val="100000"/>
              </a:lnSpc>
              <a:spcBef>
                <a:spcPts val="880"/>
              </a:spcBef>
            </a:pP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31630" y="4277958"/>
            <a:ext cx="67437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dirty="0">
                <a:solidFill>
                  <a:srgbClr val="FFFF00"/>
                </a:solidFill>
                <a:latin typeface="Arial"/>
                <a:cs typeface="Arial"/>
              </a:rPr>
              <a:t>P=0.032</a:t>
            </a:r>
            <a:endParaRPr sz="13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3367" y="2898983"/>
            <a:ext cx="523240" cy="1207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Temperature</a:t>
            </a:r>
            <a:endParaRPr sz="165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85"/>
              </a:spcBef>
            </a:pPr>
            <a:r>
              <a:rPr sz="1650" spc="-20" dirty="0">
                <a:solidFill>
                  <a:srgbClr val="FFFF00"/>
                </a:solidFill>
                <a:latin typeface="Arial"/>
                <a:cs typeface="Arial"/>
              </a:rPr>
              <a:t>change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650" i="1" spc="-15" dirty="0">
                <a:solidFill>
                  <a:srgbClr val="FFFF00"/>
                </a:solidFill>
                <a:latin typeface="Symbol"/>
                <a:cs typeface="Symbol"/>
              </a:rPr>
              <a:t></a:t>
            </a:r>
            <a:r>
              <a:rPr sz="1650" spc="-15" dirty="0">
                <a:solidFill>
                  <a:srgbClr val="FFFF00"/>
                </a:solidFill>
                <a:latin typeface="Arial"/>
                <a:cs typeface="Arial"/>
              </a:rPr>
              <a:t>C)</a:t>
            </a:r>
            <a:endParaRPr sz="16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84616" y="2747827"/>
            <a:ext cx="768985" cy="1343025"/>
          </a:xfrm>
          <a:custGeom>
            <a:avLst/>
            <a:gdLst/>
            <a:ahLst/>
            <a:cxnLst/>
            <a:rect l="l" t="t" r="r" b="b"/>
            <a:pathLst>
              <a:path w="768984" h="1343025">
                <a:moveTo>
                  <a:pt x="0" y="1342403"/>
                </a:moveTo>
                <a:lnTo>
                  <a:pt x="768523" y="1342403"/>
                </a:lnTo>
                <a:lnTo>
                  <a:pt x="768523" y="0"/>
                </a:lnTo>
                <a:lnTo>
                  <a:pt x="0" y="0"/>
                </a:lnTo>
                <a:lnTo>
                  <a:pt x="0" y="1342403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84616" y="2747827"/>
            <a:ext cx="0" cy="1343025"/>
          </a:xfrm>
          <a:custGeom>
            <a:avLst/>
            <a:gdLst/>
            <a:ahLst/>
            <a:cxnLst/>
            <a:rect l="l" t="t" r="r" b="b"/>
            <a:pathLst>
              <a:path h="1343025">
                <a:moveTo>
                  <a:pt x="0" y="1342403"/>
                </a:moveTo>
                <a:lnTo>
                  <a:pt x="0" y="0"/>
                </a:lnTo>
              </a:path>
            </a:pathLst>
          </a:custGeom>
          <a:ln w="687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84616" y="2747827"/>
            <a:ext cx="0" cy="1343025"/>
          </a:xfrm>
          <a:custGeom>
            <a:avLst/>
            <a:gdLst/>
            <a:ahLst/>
            <a:cxnLst/>
            <a:rect l="l" t="t" r="r" b="b"/>
            <a:pathLst>
              <a:path h="1343025">
                <a:moveTo>
                  <a:pt x="0" y="0"/>
                </a:moveTo>
                <a:lnTo>
                  <a:pt x="0" y="1342403"/>
                </a:lnTo>
              </a:path>
            </a:pathLst>
          </a:custGeom>
          <a:ln w="687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84616" y="2747827"/>
            <a:ext cx="768985" cy="0"/>
          </a:xfrm>
          <a:custGeom>
            <a:avLst/>
            <a:gdLst/>
            <a:ahLst/>
            <a:cxnLst/>
            <a:rect l="l" t="t" r="r" b="b"/>
            <a:pathLst>
              <a:path w="768984">
                <a:moveTo>
                  <a:pt x="0" y="0"/>
                </a:moveTo>
                <a:lnTo>
                  <a:pt x="768524" y="0"/>
                </a:lnTo>
              </a:path>
            </a:pathLst>
          </a:custGeom>
          <a:ln w="689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84616" y="2747827"/>
            <a:ext cx="768985" cy="0"/>
          </a:xfrm>
          <a:custGeom>
            <a:avLst/>
            <a:gdLst/>
            <a:ahLst/>
            <a:cxnLst/>
            <a:rect l="l" t="t" r="r" b="b"/>
            <a:pathLst>
              <a:path w="768984">
                <a:moveTo>
                  <a:pt x="768524" y="0"/>
                </a:moveTo>
                <a:lnTo>
                  <a:pt x="0" y="0"/>
                </a:lnTo>
              </a:path>
            </a:pathLst>
          </a:custGeom>
          <a:ln w="689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53140" y="2747827"/>
            <a:ext cx="0" cy="1343025"/>
          </a:xfrm>
          <a:custGeom>
            <a:avLst/>
            <a:gdLst/>
            <a:ahLst/>
            <a:cxnLst/>
            <a:rect l="l" t="t" r="r" b="b"/>
            <a:pathLst>
              <a:path h="1343025">
                <a:moveTo>
                  <a:pt x="0" y="1342403"/>
                </a:moveTo>
                <a:lnTo>
                  <a:pt x="0" y="0"/>
                </a:lnTo>
              </a:path>
            </a:pathLst>
          </a:custGeom>
          <a:ln w="687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53140" y="2747827"/>
            <a:ext cx="0" cy="1343025"/>
          </a:xfrm>
          <a:custGeom>
            <a:avLst/>
            <a:gdLst/>
            <a:ahLst/>
            <a:cxnLst/>
            <a:rect l="l" t="t" r="r" b="b"/>
            <a:pathLst>
              <a:path h="1343025">
                <a:moveTo>
                  <a:pt x="0" y="0"/>
                </a:moveTo>
                <a:lnTo>
                  <a:pt x="0" y="1342403"/>
                </a:lnTo>
              </a:path>
            </a:pathLst>
          </a:custGeom>
          <a:ln w="687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84616" y="4083382"/>
            <a:ext cx="768985" cy="0"/>
          </a:xfrm>
          <a:custGeom>
            <a:avLst/>
            <a:gdLst/>
            <a:ahLst/>
            <a:cxnLst/>
            <a:rect l="l" t="t" r="r" b="b"/>
            <a:pathLst>
              <a:path w="768984">
                <a:moveTo>
                  <a:pt x="0" y="0"/>
                </a:moveTo>
                <a:lnTo>
                  <a:pt x="768524" y="0"/>
                </a:lnTo>
              </a:path>
            </a:pathLst>
          </a:custGeom>
          <a:ln w="689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84616" y="4083382"/>
            <a:ext cx="768985" cy="0"/>
          </a:xfrm>
          <a:custGeom>
            <a:avLst/>
            <a:gdLst/>
            <a:ahLst/>
            <a:cxnLst/>
            <a:rect l="l" t="t" r="r" b="b"/>
            <a:pathLst>
              <a:path w="768984">
                <a:moveTo>
                  <a:pt x="768524" y="0"/>
                </a:moveTo>
                <a:lnTo>
                  <a:pt x="0" y="0"/>
                </a:lnTo>
              </a:path>
            </a:pathLst>
          </a:custGeom>
          <a:ln w="689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76747" y="4275209"/>
            <a:ext cx="385445" cy="0"/>
          </a:xfrm>
          <a:custGeom>
            <a:avLst/>
            <a:gdLst/>
            <a:ahLst/>
            <a:cxnLst/>
            <a:rect l="l" t="t" r="r" b="b"/>
            <a:pathLst>
              <a:path w="385445">
                <a:moveTo>
                  <a:pt x="0" y="0"/>
                </a:moveTo>
                <a:lnTo>
                  <a:pt x="385401" y="0"/>
                </a:lnTo>
              </a:path>
            </a:pathLst>
          </a:custGeom>
          <a:ln w="6891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68878" y="4083382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191826"/>
                </a:moveTo>
                <a:lnTo>
                  <a:pt x="0" y="0"/>
                </a:lnTo>
              </a:path>
            </a:pathLst>
          </a:custGeom>
          <a:ln w="6878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29647" y="2747827"/>
            <a:ext cx="768350" cy="798195"/>
          </a:xfrm>
          <a:custGeom>
            <a:avLst/>
            <a:gdLst/>
            <a:ahLst/>
            <a:cxnLst/>
            <a:rect l="l" t="t" r="r" b="b"/>
            <a:pathLst>
              <a:path w="768350" h="798195">
                <a:moveTo>
                  <a:pt x="0" y="797928"/>
                </a:moveTo>
                <a:lnTo>
                  <a:pt x="768286" y="797928"/>
                </a:lnTo>
                <a:lnTo>
                  <a:pt x="768286" y="0"/>
                </a:lnTo>
                <a:lnTo>
                  <a:pt x="0" y="0"/>
                </a:lnTo>
                <a:lnTo>
                  <a:pt x="0" y="7979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29647" y="2747827"/>
            <a:ext cx="0" cy="798195"/>
          </a:xfrm>
          <a:custGeom>
            <a:avLst/>
            <a:gdLst/>
            <a:ahLst/>
            <a:cxnLst/>
            <a:rect l="l" t="t" r="r" b="b"/>
            <a:pathLst>
              <a:path h="798195">
                <a:moveTo>
                  <a:pt x="0" y="797928"/>
                </a:moveTo>
                <a:lnTo>
                  <a:pt x="0" y="0"/>
                </a:lnTo>
              </a:path>
            </a:pathLst>
          </a:custGeom>
          <a:ln w="68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29647" y="2747827"/>
            <a:ext cx="0" cy="798195"/>
          </a:xfrm>
          <a:custGeom>
            <a:avLst/>
            <a:gdLst/>
            <a:ahLst/>
            <a:cxnLst/>
            <a:rect l="l" t="t" r="r" b="b"/>
            <a:pathLst>
              <a:path h="798195">
                <a:moveTo>
                  <a:pt x="0" y="0"/>
                </a:moveTo>
                <a:lnTo>
                  <a:pt x="0" y="797928"/>
                </a:lnTo>
              </a:path>
            </a:pathLst>
          </a:custGeom>
          <a:ln w="68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29647" y="2747827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8334" y="0"/>
                </a:lnTo>
              </a:path>
            </a:pathLst>
          </a:custGeom>
          <a:ln w="68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29647" y="2747827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768334" y="0"/>
                </a:moveTo>
                <a:lnTo>
                  <a:pt x="0" y="0"/>
                </a:lnTo>
              </a:path>
            </a:pathLst>
          </a:custGeom>
          <a:ln w="68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97981" y="2747827"/>
            <a:ext cx="0" cy="798195"/>
          </a:xfrm>
          <a:custGeom>
            <a:avLst/>
            <a:gdLst/>
            <a:ahLst/>
            <a:cxnLst/>
            <a:rect l="l" t="t" r="r" b="b"/>
            <a:pathLst>
              <a:path h="798195">
                <a:moveTo>
                  <a:pt x="0" y="797928"/>
                </a:moveTo>
                <a:lnTo>
                  <a:pt x="0" y="0"/>
                </a:lnTo>
              </a:path>
            </a:pathLst>
          </a:custGeom>
          <a:ln w="68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97981" y="2747827"/>
            <a:ext cx="0" cy="798195"/>
          </a:xfrm>
          <a:custGeom>
            <a:avLst/>
            <a:gdLst/>
            <a:ahLst/>
            <a:cxnLst/>
            <a:rect l="l" t="t" r="r" b="b"/>
            <a:pathLst>
              <a:path h="798195">
                <a:moveTo>
                  <a:pt x="0" y="0"/>
                </a:moveTo>
                <a:lnTo>
                  <a:pt x="0" y="797928"/>
                </a:lnTo>
              </a:path>
            </a:pathLst>
          </a:custGeom>
          <a:ln w="68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29647" y="3538908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8334" y="0"/>
                </a:lnTo>
              </a:path>
            </a:pathLst>
          </a:custGeom>
          <a:ln w="68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29647" y="3538908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768334" y="0"/>
                </a:moveTo>
                <a:lnTo>
                  <a:pt x="0" y="0"/>
                </a:lnTo>
              </a:path>
            </a:pathLst>
          </a:custGeom>
          <a:ln w="68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21588" y="3730734"/>
            <a:ext cx="385445" cy="0"/>
          </a:xfrm>
          <a:custGeom>
            <a:avLst/>
            <a:gdLst/>
            <a:ahLst/>
            <a:cxnLst/>
            <a:rect l="l" t="t" r="r" b="b"/>
            <a:pathLst>
              <a:path w="385445">
                <a:moveTo>
                  <a:pt x="0" y="0"/>
                </a:moveTo>
                <a:lnTo>
                  <a:pt x="385401" y="0"/>
                </a:lnTo>
              </a:path>
            </a:pathLst>
          </a:custGeom>
          <a:ln w="68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13719" y="3538908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191826"/>
                </a:moveTo>
                <a:lnTo>
                  <a:pt x="0" y="0"/>
                </a:lnTo>
              </a:path>
            </a:pathLst>
          </a:custGeom>
          <a:ln w="68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302243" y="2196749"/>
            <a:ext cx="145796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30" dirty="0">
                <a:solidFill>
                  <a:srgbClr val="FFFF00"/>
                </a:solidFill>
                <a:latin typeface="Arial"/>
                <a:cs typeface="Arial"/>
              </a:rPr>
              <a:t>Food</a:t>
            </a:r>
            <a:r>
              <a:rPr sz="1650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restriction</a:t>
            </a:r>
            <a:endParaRPr sz="165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744245" y="4634752"/>
            <a:ext cx="2698115" cy="0"/>
          </a:xfrm>
          <a:custGeom>
            <a:avLst/>
            <a:gdLst/>
            <a:ahLst/>
            <a:cxnLst/>
            <a:rect l="l" t="t" r="r" b="b"/>
            <a:pathLst>
              <a:path w="2698115">
                <a:moveTo>
                  <a:pt x="0" y="0"/>
                </a:moveTo>
                <a:lnTo>
                  <a:pt x="2697617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335182" y="4642842"/>
            <a:ext cx="35687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15" dirty="0">
                <a:solidFill>
                  <a:srgbClr val="FFFF00"/>
                </a:solidFill>
                <a:latin typeface="Arial"/>
                <a:cs typeface="Arial"/>
              </a:rPr>
              <a:t>WT</a:t>
            </a:r>
            <a:endParaRPr sz="16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389814" y="4642842"/>
            <a:ext cx="56007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dirty="0">
                <a:solidFill>
                  <a:srgbClr val="FFFF00"/>
                </a:solidFill>
                <a:latin typeface="Arial"/>
                <a:cs typeface="Arial"/>
              </a:rPr>
              <a:t>NU</a:t>
            </a:r>
            <a:r>
              <a:rPr sz="1650" spc="-2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endParaRPr sz="165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606887" y="2747827"/>
            <a:ext cx="0" cy="1750060"/>
          </a:xfrm>
          <a:custGeom>
            <a:avLst/>
            <a:gdLst/>
            <a:ahLst/>
            <a:cxnLst/>
            <a:rect l="l" t="t" r="r" b="b"/>
            <a:pathLst>
              <a:path h="1750060">
                <a:moveTo>
                  <a:pt x="0" y="1749974"/>
                </a:moveTo>
                <a:lnTo>
                  <a:pt x="0" y="0"/>
                </a:lnTo>
              </a:path>
            </a:pathLst>
          </a:custGeom>
          <a:ln w="13757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565879" y="4497801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0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65879" y="4206733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0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65879" y="3914572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0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5879" y="3623266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0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65879" y="333110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0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65879" y="304008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0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65879" y="2747827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41008" y="0"/>
                </a:moveTo>
                <a:lnTo>
                  <a:pt x="0" y="0"/>
                </a:lnTo>
              </a:path>
            </a:pathLst>
          </a:custGeom>
          <a:ln w="1378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175780" y="2551744"/>
            <a:ext cx="388620" cy="20681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7945" algn="ctr">
              <a:lnSpc>
                <a:spcPct val="100000"/>
              </a:lnSpc>
              <a:spcBef>
                <a:spcPts val="425"/>
              </a:spcBef>
            </a:pP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650" spc="2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-0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-1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-1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-2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-2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650" spc="-5" dirty="0">
                <a:solidFill>
                  <a:srgbClr val="FFFF00"/>
                </a:solidFill>
                <a:latin typeface="Arial"/>
                <a:cs typeface="Arial"/>
              </a:rPr>
              <a:t>-3</a:t>
            </a:r>
            <a:r>
              <a:rPr sz="1650" spc="2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650" spc="-1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439317" y="4276195"/>
            <a:ext cx="67564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15" dirty="0">
                <a:solidFill>
                  <a:srgbClr val="FFFF00"/>
                </a:solidFill>
                <a:latin typeface="Arial"/>
                <a:cs typeface="Arial"/>
              </a:rPr>
              <a:t>P=</a:t>
            </a:r>
            <a:r>
              <a:rPr sz="1350" dirty="0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sz="1350" spc="-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sz="1350" dirty="0">
                <a:solidFill>
                  <a:srgbClr val="FFFF00"/>
                </a:solidFill>
                <a:latin typeface="Arial"/>
                <a:cs typeface="Arial"/>
              </a:rPr>
              <a:t>03</a:t>
            </a:r>
            <a:r>
              <a:rPr sz="1350" spc="-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654456" y="2891601"/>
            <a:ext cx="523240" cy="12198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05"/>
              </a:lnSpc>
            </a:pPr>
            <a:r>
              <a:rPr sz="1600" spc="15" dirty="0">
                <a:solidFill>
                  <a:srgbClr val="FFFF00"/>
                </a:solidFill>
                <a:latin typeface="Arial"/>
                <a:cs typeface="Arial"/>
              </a:rPr>
              <a:t>Temperature</a:t>
            </a:r>
            <a:endParaRPr sz="160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150"/>
              </a:spcBef>
            </a:pPr>
            <a:r>
              <a:rPr sz="1600" spc="20" dirty="0">
                <a:solidFill>
                  <a:srgbClr val="FFFF00"/>
                </a:solidFill>
                <a:latin typeface="Arial"/>
                <a:cs typeface="Arial"/>
              </a:rPr>
              <a:t>change</a:t>
            </a:r>
            <a:r>
              <a:rPr sz="1600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600" i="1" spc="10" dirty="0">
                <a:solidFill>
                  <a:srgbClr val="FFFF00"/>
                </a:solidFill>
                <a:latin typeface="Symbol"/>
                <a:cs typeface="Symbol"/>
              </a:rPr>
              <a:t></a:t>
            </a:r>
            <a:r>
              <a:rPr sz="1600" spc="10" dirty="0">
                <a:solidFill>
                  <a:srgbClr val="FFFF00"/>
                </a:solidFill>
                <a:latin typeface="Arial"/>
                <a:cs typeface="Arial"/>
              </a:rPr>
              <a:t>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438" rIns="0" bIns="0" rtlCol="0">
            <a:spAutoFit/>
          </a:bodyPr>
          <a:lstStyle/>
          <a:p>
            <a:pPr marL="3263900" marR="5080" indent="-3088640">
              <a:lnSpc>
                <a:spcPts val="5260"/>
              </a:lnSpc>
              <a:spcBef>
                <a:spcPts val="295"/>
              </a:spcBef>
            </a:pPr>
            <a:r>
              <a:rPr sz="4400" dirty="0"/>
              <a:t>Core temperature change</a:t>
            </a:r>
            <a:r>
              <a:rPr sz="4400" spc="-95" dirty="0"/>
              <a:t> </a:t>
            </a:r>
            <a:r>
              <a:rPr sz="4400" dirty="0"/>
              <a:t>at  </a:t>
            </a:r>
            <a:r>
              <a:rPr sz="4400" spc="-5" dirty="0"/>
              <a:t>22</a:t>
            </a:r>
            <a:r>
              <a:rPr sz="4400" spc="-5" dirty="0">
                <a:latin typeface="Times New Roman"/>
                <a:cs typeface="Times New Roman"/>
              </a:rPr>
              <a:t>°</a:t>
            </a:r>
            <a:r>
              <a:rPr sz="4400" spc="-5" dirty="0"/>
              <a:t>C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355975" y="6114804"/>
            <a:ext cx="501586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Alfadda, et al.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Reg </a:t>
            </a:r>
            <a:r>
              <a:rPr sz="1450" i="1" spc="-40" dirty="0">
                <a:solidFill>
                  <a:srgbClr val="FFFFFF"/>
                </a:solidFill>
                <a:latin typeface="Arial"/>
                <a:cs typeface="Arial"/>
              </a:rPr>
              <a:t>Comp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287: R147-R156,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170" y="482930"/>
            <a:ext cx="33813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Concl</a:t>
            </a:r>
            <a:r>
              <a:rPr sz="4400" spc="-20" dirty="0"/>
              <a:t>u</a:t>
            </a:r>
            <a:r>
              <a:rPr sz="4400" dirty="0"/>
              <a:t>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8494"/>
            <a:ext cx="7950834" cy="217233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Thus,</a:t>
            </a:r>
            <a:endParaRPr sz="3200">
              <a:latin typeface="Arial"/>
              <a:cs typeface="Arial"/>
            </a:endParaRPr>
          </a:p>
          <a:p>
            <a:pPr marL="748665" marR="5080" indent="-61595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mGPD can be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considered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spendthrift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enzyme that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significantly contributes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1966595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obligatory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thermogenesis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5975" y="6114804"/>
            <a:ext cx="501586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Alfadda, et al.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Reg </a:t>
            </a:r>
            <a:r>
              <a:rPr sz="1450" i="1" spc="-40" dirty="0">
                <a:solidFill>
                  <a:srgbClr val="FFFFFF"/>
                </a:solidFill>
                <a:latin typeface="Arial"/>
                <a:cs typeface="Arial"/>
              </a:rPr>
              <a:t>Comp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287: R147-R156,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170" y="482930"/>
            <a:ext cx="33813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Concl</a:t>
            </a:r>
            <a:r>
              <a:rPr sz="4400" spc="-20" dirty="0"/>
              <a:t>u</a:t>
            </a:r>
            <a:r>
              <a:rPr sz="4400" dirty="0"/>
              <a:t>sions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1358"/>
            <a:ext cx="799338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mGPD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gene may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play 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role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 development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obesity if we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consider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readiness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with which some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patients gain  weight, and the difficulties the have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lose  weight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undergoing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low calorie  diets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5975" y="6114804"/>
            <a:ext cx="501586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Alfadda, et al.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1450" i="1" spc="-25" dirty="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50" i="1" spc="-35" dirty="0">
                <a:solidFill>
                  <a:srgbClr val="FFFFFF"/>
                </a:solidFill>
                <a:latin typeface="Arial"/>
                <a:cs typeface="Arial"/>
              </a:rPr>
              <a:t>Reg </a:t>
            </a:r>
            <a:r>
              <a:rPr sz="1450" i="1" spc="-40" dirty="0">
                <a:solidFill>
                  <a:srgbClr val="FFFFFF"/>
                </a:solidFill>
                <a:latin typeface="Arial"/>
                <a:cs typeface="Arial"/>
              </a:rPr>
              <a:t>Comp </a:t>
            </a:r>
            <a:r>
              <a:rPr sz="1450" i="1" spc="-30" dirty="0">
                <a:solidFill>
                  <a:srgbClr val="FFFFFF"/>
                </a:solidFill>
                <a:latin typeface="Arial"/>
                <a:cs typeface="Arial"/>
              </a:rPr>
              <a:t>Phy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287: R147-R156,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570" y="627633"/>
            <a:ext cx="3073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Conclu</a:t>
            </a:r>
            <a:r>
              <a:rPr sz="4400" b="0" spc="10" dirty="0">
                <a:latin typeface="Arial"/>
                <a:cs typeface="Arial"/>
              </a:rPr>
              <a:t>s</a:t>
            </a:r>
            <a:r>
              <a:rPr sz="4400" b="0" dirty="0">
                <a:latin typeface="Arial"/>
                <a:cs typeface="Arial"/>
              </a:rPr>
              <a:t>ions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440" y="5130546"/>
            <a:ext cx="81127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74965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Fac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 pa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-wei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ht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mai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3200400"/>
            <a:ext cx="1752600" cy="1676400"/>
          </a:xfrm>
          <a:custGeom>
            <a:avLst/>
            <a:gdLst/>
            <a:ahLst/>
            <a:cxnLst/>
            <a:rect l="l" t="t" r="r" b="b"/>
            <a:pathLst>
              <a:path w="1752600" h="1676400">
                <a:moveTo>
                  <a:pt x="876300" y="0"/>
                </a:moveTo>
                <a:lnTo>
                  <a:pt x="826570" y="1326"/>
                </a:lnTo>
                <a:lnTo>
                  <a:pt x="777569" y="5260"/>
                </a:lnTo>
                <a:lnTo>
                  <a:pt x="729370" y="11729"/>
                </a:lnTo>
                <a:lnTo>
                  <a:pt x="682047" y="20664"/>
                </a:lnTo>
                <a:lnTo>
                  <a:pt x="635674" y="31993"/>
                </a:lnTo>
                <a:lnTo>
                  <a:pt x="590325" y="45645"/>
                </a:lnTo>
                <a:lnTo>
                  <a:pt x="546074" y="61551"/>
                </a:lnTo>
                <a:lnTo>
                  <a:pt x="502995" y="79638"/>
                </a:lnTo>
                <a:lnTo>
                  <a:pt x="461161" y="99837"/>
                </a:lnTo>
                <a:lnTo>
                  <a:pt x="420647" y="122076"/>
                </a:lnTo>
                <a:lnTo>
                  <a:pt x="381527" y="146285"/>
                </a:lnTo>
                <a:lnTo>
                  <a:pt x="343875" y="172393"/>
                </a:lnTo>
                <a:lnTo>
                  <a:pt x="307764" y="200329"/>
                </a:lnTo>
                <a:lnTo>
                  <a:pt x="273269" y="230023"/>
                </a:lnTo>
                <a:lnTo>
                  <a:pt x="240464" y="261403"/>
                </a:lnTo>
                <a:lnTo>
                  <a:pt x="209421" y="294399"/>
                </a:lnTo>
                <a:lnTo>
                  <a:pt x="180217" y="328940"/>
                </a:lnTo>
                <a:lnTo>
                  <a:pt x="152923" y="364956"/>
                </a:lnTo>
                <a:lnTo>
                  <a:pt x="127616" y="402376"/>
                </a:lnTo>
                <a:lnTo>
                  <a:pt x="104367" y="441128"/>
                </a:lnTo>
                <a:lnTo>
                  <a:pt x="83251" y="481142"/>
                </a:lnTo>
                <a:lnTo>
                  <a:pt x="64343" y="522348"/>
                </a:lnTo>
                <a:lnTo>
                  <a:pt x="47716" y="564674"/>
                </a:lnTo>
                <a:lnTo>
                  <a:pt x="33444" y="608050"/>
                </a:lnTo>
                <a:lnTo>
                  <a:pt x="21601" y="652405"/>
                </a:lnTo>
                <a:lnTo>
                  <a:pt x="12261" y="697668"/>
                </a:lnTo>
                <a:lnTo>
                  <a:pt x="5499" y="743769"/>
                </a:lnTo>
                <a:lnTo>
                  <a:pt x="1387" y="790636"/>
                </a:lnTo>
                <a:lnTo>
                  <a:pt x="0" y="838200"/>
                </a:lnTo>
                <a:lnTo>
                  <a:pt x="1387" y="885763"/>
                </a:lnTo>
                <a:lnTo>
                  <a:pt x="5499" y="932630"/>
                </a:lnTo>
                <a:lnTo>
                  <a:pt x="12261" y="978731"/>
                </a:lnTo>
                <a:lnTo>
                  <a:pt x="21601" y="1023994"/>
                </a:lnTo>
                <a:lnTo>
                  <a:pt x="33444" y="1068349"/>
                </a:lnTo>
                <a:lnTo>
                  <a:pt x="47716" y="1111725"/>
                </a:lnTo>
                <a:lnTo>
                  <a:pt x="64343" y="1154051"/>
                </a:lnTo>
                <a:lnTo>
                  <a:pt x="83251" y="1195257"/>
                </a:lnTo>
                <a:lnTo>
                  <a:pt x="104367" y="1235271"/>
                </a:lnTo>
                <a:lnTo>
                  <a:pt x="127616" y="1274023"/>
                </a:lnTo>
                <a:lnTo>
                  <a:pt x="152923" y="1311443"/>
                </a:lnTo>
                <a:lnTo>
                  <a:pt x="180217" y="1347459"/>
                </a:lnTo>
                <a:lnTo>
                  <a:pt x="209421" y="1382000"/>
                </a:lnTo>
                <a:lnTo>
                  <a:pt x="240464" y="1414996"/>
                </a:lnTo>
                <a:lnTo>
                  <a:pt x="273269" y="1446376"/>
                </a:lnTo>
                <a:lnTo>
                  <a:pt x="307764" y="1476070"/>
                </a:lnTo>
                <a:lnTo>
                  <a:pt x="343875" y="1504006"/>
                </a:lnTo>
                <a:lnTo>
                  <a:pt x="381527" y="1530114"/>
                </a:lnTo>
                <a:lnTo>
                  <a:pt x="420647" y="1554323"/>
                </a:lnTo>
                <a:lnTo>
                  <a:pt x="461161" y="1576562"/>
                </a:lnTo>
                <a:lnTo>
                  <a:pt x="502995" y="1596761"/>
                </a:lnTo>
                <a:lnTo>
                  <a:pt x="546074" y="1614848"/>
                </a:lnTo>
                <a:lnTo>
                  <a:pt x="590325" y="1630754"/>
                </a:lnTo>
                <a:lnTo>
                  <a:pt x="635674" y="1644406"/>
                </a:lnTo>
                <a:lnTo>
                  <a:pt x="682047" y="1655735"/>
                </a:lnTo>
                <a:lnTo>
                  <a:pt x="729370" y="1664670"/>
                </a:lnTo>
                <a:lnTo>
                  <a:pt x="777569" y="1671139"/>
                </a:lnTo>
                <a:lnTo>
                  <a:pt x="826570" y="1675073"/>
                </a:lnTo>
                <a:lnTo>
                  <a:pt x="876300" y="1676400"/>
                </a:lnTo>
                <a:lnTo>
                  <a:pt x="926029" y="1675073"/>
                </a:lnTo>
                <a:lnTo>
                  <a:pt x="975030" y="1671139"/>
                </a:lnTo>
                <a:lnTo>
                  <a:pt x="1023229" y="1664670"/>
                </a:lnTo>
                <a:lnTo>
                  <a:pt x="1070552" y="1655735"/>
                </a:lnTo>
                <a:lnTo>
                  <a:pt x="1116925" y="1644406"/>
                </a:lnTo>
                <a:lnTo>
                  <a:pt x="1162274" y="1630754"/>
                </a:lnTo>
                <a:lnTo>
                  <a:pt x="1206525" y="1614848"/>
                </a:lnTo>
                <a:lnTo>
                  <a:pt x="1249604" y="1596761"/>
                </a:lnTo>
                <a:lnTo>
                  <a:pt x="1291438" y="1576562"/>
                </a:lnTo>
                <a:lnTo>
                  <a:pt x="1331952" y="1554323"/>
                </a:lnTo>
                <a:lnTo>
                  <a:pt x="1371072" y="1530114"/>
                </a:lnTo>
                <a:lnTo>
                  <a:pt x="1408724" y="1504006"/>
                </a:lnTo>
                <a:lnTo>
                  <a:pt x="1444835" y="1476070"/>
                </a:lnTo>
                <a:lnTo>
                  <a:pt x="1479330" y="1446376"/>
                </a:lnTo>
                <a:lnTo>
                  <a:pt x="1512135" y="1414996"/>
                </a:lnTo>
                <a:lnTo>
                  <a:pt x="1543178" y="1382000"/>
                </a:lnTo>
                <a:lnTo>
                  <a:pt x="1572382" y="1347459"/>
                </a:lnTo>
                <a:lnTo>
                  <a:pt x="1599676" y="1311443"/>
                </a:lnTo>
                <a:lnTo>
                  <a:pt x="1624983" y="1274023"/>
                </a:lnTo>
                <a:lnTo>
                  <a:pt x="1648232" y="1235271"/>
                </a:lnTo>
                <a:lnTo>
                  <a:pt x="1669348" y="1195257"/>
                </a:lnTo>
                <a:lnTo>
                  <a:pt x="1688256" y="1154051"/>
                </a:lnTo>
                <a:lnTo>
                  <a:pt x="1704883" y="1111725"/>
                </a:lnTo>
                <a:lnTo>
                  <a:pt x="1719155" y="1068349"/>
                </a:lnTo>
                <a:lnTo>
                  <a:pt x="1730998" y="1023994"/>
                </a:lnTo>
                <a:lnTo>
                  <a:pt x="1740338" y="978731"/>
                </a:lnTo>
                <a:lnTo>
                  <a:pt x="1747100" y="932630"/>
                </a:lnTo>
                <a:lnTo>
                  <a:pt x="1751212" y="885763"/>
                </a:lnTo>
                <a:lnTo>
                  <a:pt x="1752600" y="838200"/>
                </a:lnTo>
                <a:lnTo>
                  <a:pt x="1751212" y="790636"/>
                </a:lnTo>
                <a:lnTo>
                  <a:pt x="1747100" y="743769"/>
                </a:lnTo>
                <a:lnTo>
                  <a:pt x="1740338" y="697668"/>
                </a:lnTo>
                <a:lnTo>
                  <a:pt x="1730998" y="652405"/>
                </a:lnTo>
                <a:lnTo>
                  <a:pt x="1719155" y="608050"/>
                </a:lnTo>
                <a:lnTo>
                  <a:pt x="1704883" y="564674"/>
                </a:lnTo>
                <a:lnTo>
                  <a:pt x="1688256" y="522348"/>
                </a:lnTo>
                <a:lnTo>
                  <a:pt x="1669348" y="481142"/>
                </a:lnTo>
                <a:lnTo>
                  <a:pt x="1648232" y="441128"/>
                </a:lnTo>
                <a:lnTo>
                  <a:pt x="1624983" y="402376"/>
                </a:lnTo>
                <a:lnTo>
                  <a:pt x="1599676" y="364956"/>
                </a:lnTo>
                <a:lnTo>
                  <a:pt x="1572382" y="328940"/>
                </a:lnTo>
                <a:lnTo>
                  <a:pt x="1543178" y="294399"/>
                </a:lnTo>
                <a:lnTo>
                  <a:pt x="1512135" y="261403"/>
                </a:lnTo>
                <a:lnTo>
                  <a:pt x="1479330" y="230023"/>
                </a:lnTo>
                <a:lnTo>
                  <a:pt x="1444835" y="200329"/>
                </a:lnTo>
                <a:lnTo>
                  <a:pt x="1408724" y="172393"/>
                </a:lnTo>
                <a:lnTo>
                  <a:pt x="1371072" y="146285"/>
                </a:lnTo>
                <a:lnTo>
                  <a:pt x="1331952" y="122076"/>
                </a:lnTo>
                <a:lnTo>
                  <a:pt x="1291438" y="99837"/>
                </a:lnTo>
                <a:lnTo>
                  <a:pt x="1249604" y="79638"/>
                </a:lnTo>
                <a:lnTo>
                  <a:pt x="1206525" y="61551"/>
                </a:lnTo>
                <a:lnTo>
                  <a:pt x="1162274" y="45645"/>
                </a:lnTo>
                <a:lnTo>
                  <a:pt x="1116925" y="31993"/>
                </a:lnTo>
                <a:lnTo>
                  <a:pt x="1070552" y="20664"/>
                </a:lnTo>
                <a:lnTo>
                  <a:pt x="1023229" y="11729"/>
                </a:lnTo>
                <a:lnTo>
                  <a:pt x="975030" y="5260"/>
                </a:lnTo>
                <a:lnTo>
                  <a:pt x="926029" y="1326"/>
                </a:lnTo>
                <a:lnTo>
                  <a:pt x="87630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7014" y="3470529"/>
            <a:ext cx="15309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Metabolic  utilization 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nutrients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1400" y="1828800"/>
            <a:ext cx="1752600" cy="1676400"/>
          </a:xfrm>
          <a:custGeom>
            <a:avLst/>
            <a:gdLst/>
            <a:ahLst/>
            <a:cxnLst/>
            <a:rect l="l" t="t" r="r" b="b"/>
            <a:pathLst>
              <a:path w="1752600" h="1676400">
                <a:moveTo>
                  <a:pt x="876300" y="0"/>
                </a:moveTo>
                <a:lnTo>
                  <a:pt x="826570" y="1326"/>
                </a:lnTo>
                <a:lnTo>
                  <a:pt x="777569" y="5260"/>
                </a:lnTo>
                <a:lnTo>
                  <a:pt x="729370" y="11729"/>
                </a:lnTo>
                <a:lnTo>
                  <a:pt x="682047" y="20664"/>
                </a:lnTo>
                <a:lnTo>
                  <a:pt x="635674" y="31993"/>
                </a:lnTo>
                <a:lnTo>
                  <a:pt x="590325" y="45645"/>
                </a:lnTo>
                <a:lnTo>
                  <a:pt x="546074" y="61551"/>
                </a:lnTo>
                <a:lnTo>
                  <a:pt x="502995" y="79638"/>
                </a:lnTo>
                <a:lnTo>
                  <a:pt x="461161" y="99837"/>
                </a:lnTo>
                <a:lnTo>
                  <a:pt x="420647" y="122076"/>
                </a:lnTo>
                <a:lnTo>
                  <a:pt x="381527" y="146285"/>
                </a:lnTo>
                <a:lnTo>
                  <a:pt x="343875" y="172393"/>
                </a:lnTo>
                <a:lnTo>
                  <a:pt x="307764" y="200329"/>
                </a:lnTo>
                <a:lnTo>
                  <a:pt x="273269" y="230023"/>
                </a:lnTo>
                <a:lnTo>
                  <a:pt x="240464" y="261403"/>
                </a:lnTo>
                <a:lnTo>
                  <a:pt x="209421" y="294399"/>
                </a:lnTo>
                <a:lnTo>
                  <a:pt x="180217" y="328940"/>
                </a:lnTo>
                <a:lnTo>
                  <a:pt x="152923" y="364956"/>
                </a:lnTo>
                <a:lnTo>
                  <a:pt x="127616" y="402376"/>
                </a:lnTo>
                <a:lnTo>
                  <a:pt x="104367" y="441128"/>
                </a:lnTo>
                <a:lnTo>
                  <a:pt x="83251" y="481142"/>
                </a:lnTo>
                <a:lnTo>
                  <a:pt x="64343" y="522348"/>
                </a:lnTo>
                <a:lnTo>
                  <a:pt x="47716" y="564674"/>
                </a:lnTo>
                <a:lnTo>
                  <a:pt x="33444" y="608050"/>
                </a:lnTo>
                <a:lnTo>
                  <a:pt x="21601" y="652405"/>
                </a:lnTo>
                <a:lnTo>
                  <a:pt x="12261" y="697668"/>
                </a:lnTo>
                <a:lnTo>
                  <a:pt x="5499" y="743769"/>
                </a:lnTo>
                <a:lnTo>
                  <a:pt x="1387" y="790636"/>
                </a:lnTo>
                <a:lnTo>
                  <a:pt x="0" y="838200"/>
                </a:lnTo>
                <a:lnTo>
                  <a:pt x="1387" y="885763"/>
                </a:lnTo>
                <a:lnTo>
                  <a:pt x="5499" y="932630"/>
                </a:lnTo>
                <a:lnTo>
                  <a:pt x="12261" y="978731"/>
                </a:lnTo>
                <a:lnTo>
                  <a:pt x="21601" y="1023994"/>
                </a:lnTo>
                <a:lnTo>
                  <a:pt x="33444" y="1068349"/>
                </a:lnTo>
                <a:lnTo>
                  <a:pt x="47716" y="1111725"/>
                </a:lnTo>
                <a:lnTo>
                  <a:pt x="64343" y="1154051"/>
                </a:lnTo>
                <a:lnTo>
                  <a:pt x="83251" y="1195257"/>
                </a:lnTo>
                <a:lnTo>
                  <a:pt x="104367" y="1235271"/>
                </a:lnTo>
                <a:lnTo>
                  <a:pt x="127616" y="1274023"/>
                </a:lnTo>
                <a:lnTo>
                  <a:pt x="152923" y="1311443"/>
                </a:lnTo>
                <a:lnTo>
                  <a:pt x="180217" y="1347459"/>
                </a:lnTo>
                <a:lnTo>
                  <a:pt x="209421" y="1382000"/>
                </a:lnTo>
                <a:lnTo>
                  <a:pt x="240464" y="1414996"/>
                </a:lnTo>
                <a:lnTo>
                  <a:pt x="273269" y="1446376"/>
                </a:lnTo>
                <a:lnTo>
                  <a:pt x="307764" y="1476070"/>
                </a:lnTo>
                <a:lnTo>
                  <a:pt x="343875" y="1504006"/>
                </a:lnTo>
                <a:lnTo>
                  <a:pt x="381527" y="1530114"/>
                </a:lnTo>
                <a:lnTo>
                  <a:pt x="420647" y="1554323"/>
                </a:lnTo>
                <a:lnTo>
                  <a:pt x="461161" y="1576562"/>
                </a:lnTo>
                <a:lnTo>
                  <a:pt x="502995" y="1596761"/>
                </a:lnTo>
                <a:lnTo>
                  <a:pt x="546074" y="1614848"/>
                </a:lnTo>
                <a:lnTo>
                  <a:pt x="590325" y="1630754"/>
                </a:lnTo>
                <a:lnTo>
                  <a:pt x="635674" y="1644406"/>
                </a:lnTo>
                <a:lnTo>
                  <a:pt x="682047" y="1655735"/>
                </a:lnTo>
                <a:lnTo>
                  <a:pt x="729370" y="1664670"/>
                </a:lnTo>
                <a:lnTo>
                  <a:pt x="777569" y="1671139"/>
                </a:lnTo>
                <a:lnTo>
                  <a:pt x="826570" y="1675073"/>
                </a:lnTo>
                <a:lnTo>
                  <a:pt x="876300" y="1676400"/>
                </a:lnTo>
                <a:lnTo>
                  <a:pt x="926029" y="1675073"/>
                </a:lnTo>
                <a:lnTo>
                  <a:pt x="975030" y="1671139"/>
                </a:lnTo>
                <a:lnTo>
                  <a:pt x="1023229" y="1664670"/>
                </a:lnTo>
                <a:lnTo>
                  <a:pt x="1070552" y="1655735"/>
                </a:lnTo>
                <a:lnTo>
                  <a:pt x="1116925" y="1644406"/>
                </a:lnTo>
                <a:lnTo>
                  <a:pt x="1162274" y="1630754"/>
                </a:lnTo>
                <a:lnTo>
                  <a:pt x="1206525" y="1614848"/>
                </a:lnTo>
                <a:lnTo>
                  <a:pt x="1249604" y="1596761"/>
                </a:lnTo>
                <a:lnTo>
                  <a:pt x="1291438" y="1576562"/>
                </a:lnTo>
                <a:lnTo>
                  <a:pt x="1331952" y="1554323"/>
                </a:lnTo>
                <a:lnTo>
                  <a:pt x="1371072" y="1530114"/>
                </a:lnTo>
                <a:lnTo>
                  <a:pt x="1408724" y="1504006"/>
                </a:lnTo>
                <a:lnTo>
                  <a:pt x="1444835" y="1476070"/>
                </a:lnTo>
                <a:lnTo>
                  <a:pt x="1479330" y="1446376"/>
                </a:lnTo>
                <a:lnTo>
                  <a:pt x="1512135" y="1414996"/>
                </a:lnTo>
                <a:lnTo>
                  <a:pt x="1543178" y="1382000"/>
                </a:lnTo>
                <a:lnTo>
                  <a:pt x="1572382" y="1347459"/>
                </a:lnTo>
                <a:lnTo>
                  <a:pt x="1599676" y="1311443"/>
                </a:lnTo>
                <a:lnTo>
                  <a:pt x="1624983" y="1274023"/>
                </a:lnTo>
                <a:lnTo>
                  <a:pt x="1648232" y="1235271"/>
                </a:lnTo>
                <a:lnTo>
                  <a:pt x="1669348" y="1195257"/>
                </a:lnTo>
                <a:lnTo>
                  <a:pt x="1688256" y="1154051"/>
                </a:lnTo>
                <a:lnTo>
                  <a:pt x="1704883" y="1111725"/>
                </a:lnTo>
                <a:lnTo>
                  <a:pt x="1719155" y="1068349"/>
                </a:lnTo>
                <a:lnTo>
                  <a:pt x="1730998" y="1023994"/>
                </a:lnTo>
                <a:lnTo>
                  <a:pt x="1740338" y="978731"/>
                </a:lnTo>
                <a:lnTo>
                  <a:pt x="1747100" y="932630"/>
                </a:lnTo>
                <a:lnTo>
                  <a:pt x="1751212" y="885763"/>
                </a:lnTo>
                <a:lnTo>
                  <a:pt x="1752600" y="838200"/>
                </a:lnTo>
                <a:lnTo>
                  <a:pt x="1751212" y="790636"/>
                </a:lnTo>
                <a:lnTo>
                  <a:pt x="1747100" y="743769"/>
                </a:lnTo>
                <a:lnTo>
                  <a:pt x="1740338" y="697668"/>
                </a:lnTo>
                <a:lnTo>
                  <a:pt x="1730998" y="652405"/>
                </a:lnTo>
                <a:lnTo>
                  <a:pt x="1719155" y="608050"/>
                </a:lnTo>
                <a:lnTo>
                  <a:pt x="1704883" y="564674"/>
                </a:lnTo>
                <a:lnTo>
                  <a:pt x="1688256" y="522348"/>
                </a:lnTo>
                <a:lnTo>
                  <a:pt x="1669348" y="481142"/>
                </a:lnTo>
                <a:lnTo>
                  <a:pt x="1648232" y="441128"/>
                </a:lnTo>
                <a:lnTo>
                  <a:pt x="1624983" y="402376"/>
                </a:lnTo>
                <a:lnTo>
                  <a:pt x="1599676" y="364956"/>
                </a:lnTo>
                <a:lnTo>
                  <a:pt x="1572382" y="328940"/>
                </a:lnTo>
                <a:lnTo>
                  <a:pt x="1543178" y="294399"/>
                </a:lnTo>
                <a:lnTo>
                  <a:pt x="1512135" y="261403"/>
                </a:lnTo>
                <a:lnTo>
                  <a:pt x="1479330" y="230023"/>
                </a:lnTo>
                <a:lnTo>
                  <a:pt x="1444835" y="200329"/>
                </a:lnTo>
                <a:lnTo>
                  <a:pt x="1408724" y="172393"/>
                </a:lnTo>
                <a:lnTo>
                  <a:pt x="1371072" y="146285"/>
                </a:lnTo>
                <a:lnTo>
                  <a:pt x="1331952" y="122076"/>
                </a:lnTo>
                <a:lnTo>
                  <a:pt x="1291438" y="99837"/>
                </a:lnTo>
                <a:lnTo>
                  <a:pt x="1249604" y="79638"/>
                </a:lnTo>
                <a:lnTo>
                  <a:pt x="1206525" y="61551"/>
                </a:lnTo>
                <a:lnTo>
                  <a:pt x="1162274" y="45645"/>
                </a:lnTo>
                <a:lnTo>
                  <a:pt x="1116925" y="31993"/>
                </a:lnTo>
                <a:lnTo>
                  <a:pt x="1070552" y="20664"/>
                </a:lnTo>
                <a:lnTo>
                  <a:pt x="1023229" y="11729"/>
                </a:lnTo>
                <a:lnTo>
                  <a:pt x="975030" y="5260"/>
                </a:lnTo>
                <a:lnTo>
                  <a:pt x="926029" y="1326"/>
                </a:lnTo>
                <a:lnTo>
                  <a:pt x="8763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52747" y="2281554"/>
            <a:ext cx="989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etary  habits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10200" y="3200400"/>
            <a:ext cx="1752600" cy="1676400"/>
          </a:xfrm>
          <a:custGeom>
            <a:avLst/>
            <a:gdLst/>
            <a:ahLst/>
            <a:cxnLst/>
            <a:rect l="l" t="t" r="r" b="b"/>
            <a:pathLst>
              <a:path w="1752600" h="1676400">
                <a:moveTo>
                  <a:pt x="876300" y="0"/>
                </a:moveTo>
                <a:lnTo>
                  <a:pt x="826570" y="1326"/>
                </a:lnTo>
                <a:lnTo>
                  <a:pt x="777569" y="5260"/>
                </a:lnTo>
                <a:lnTo>
                  <a:pt x="729370" y="11729"/>
                </a:lnTo>
                <a:lnTo>
                  <a:pt x="682047" y="20664"/>
                </a:lnTo>
                <a:lnTo>
                  <a:pt x="635674" y="31993"/>
                </a:lnTo>
                <a:lnTo>
                  <a:pt x="590325" y="45645"/>
                </a:lnTo>
                <a:lnTo>
                  <a:pt x="546074" y="61551"/>
                </a:lnTo>
                <a:lnTo>
                  <a:pt x="502995" y="79638"/>
                </a:lnTo>
                <a:lnTo>
                  <a:pt x="461161" y="99837"/>
                </a:lnTo>
                <a:lnTo>
                  <a:pt x="420647" y="122076"/>
                </a:lnTo>
                <a:lnTo>
                  <a:pt x="381527" y="146285"/>
                </a:lnTo>
                <a:lnTo>
                  <a:pt x="343875" y="172393"/>
                </a:lnTo>
                <a:lnTo>
                  <a:pt x="307764" y="200329"/>
                </a:lnTo>
                <a:lnTo>
                  <a:pt x="273269" y="230023"/>
                </a:lnTo>
                <a:lnTo>
                  <a:pt x="240464" y="261403"/>
                </a:lnTo>
                <a:lnTo>
                  <a:pt x="209421" y="294399"/>
                </a:lnTo>
                <a:lnTo>
                  <a:pt x="180217" y="328940"/>
                </a:lnTo>
                <a:lnTo>
                  <a:pt x="152923" y="364956"/>
                </a:lnTo>
                <a:lnTo>
                  <a:pt x="127616" y="402376"/>
                </a:lnTo>
                <a:lnTo>
                  <a:pt x="104367" y="441128"/>
                </a:lnTo>
                <a:lnTo>
                  <a:pt x="83251" y="481142"/>
                </a:lnTo>
                <a:lnTo>
                  <a:pt x="64343" y="522348"/>
                </a:lnTo>
                <a:lnTo>
                  <a:pt x="47716" y="564674"/>
                </a:lnTo>
                <a:lnTo>
                  <a:pt x="33444" y="608050"/>
                </a:lnTo>
                <a:lnTo>
                  <a:pt x="21601" y="652405"/>
                </a:lnTo>
                <a:lnTo>
                  <a:pt x="12261" y="697668"/>
                </a:lnTo>
                <a:lnTo>
                  <a:pt x="5499" y="743769"/>
                </a:lnTo>
                <a:lnTo>
                  <a:pt x="1387" y="790636"/>
                </a:lnTo>
                <a:lnTo>
                  <a:pt x="0" y="838200"/>
                </a:lnTo>
                <a:lnTo>
                  <a:pt x="1387" y="885763"/>
                </a:lnTo>
                <a:lnTo>
                  <a:pt x="5499" y="932630"/>
                </a:lnTo>
                <a:lnTo>
                  <a:pt x="12261" y="978731"/>
                </a:lnTo>
                <a:lnTo>
                  <a:pt x="21601" y="1023994"/>
                </a:lnTo>
                <a:lnTo>
                  <a:pt x="33444" y="1068349"/>
                </a:lnTo>
                <a:lnTo>
                  <a:pt x="47716" y="1111725"/>
                </a:lnTo>
                <a:lnTo>
                  <a:pt x="64343" y="1154051"/>
                </a:lnTo>
                <a:lnTo>
                  <a:pt x="83251" y="1195257"/>
                </a:lnTo>
                <a:lnTo>
                  <a:pt x="104367" y="1235271"/>
                </a:lnTo>
                <a:lnTo>
                  <a:pt x="127616" y="1274023"/>
                </a:lnTo>
                <a:lnTo>
                  <a:pt x="152923" y="1311443"/>
                </a:lnTo>
                <a:lnTo>
                  <a:pt x="180217" y="1347459"/>
                </a:lnTo>
                <a:lnTo>
                  <a:pt x="209421" y="1382000"/>
                </a:lnTo>
                <a:lnTo>
                  <a:pt x="240464" y="1414996"/>
                </a:lnTo>
                <a:lnTo>
                  <a:pt x="273269" y="1446376"/>
                </a:lnTo>
                <a:lnTo>
                  <a:pt x="307764" y="1476070"/>
                </a:lnTo>
                <a:lnTo>
                  <a:pt x="343875" y="1504006"/>
                </a:lnTo>
                <a:lnTo>
                  <a:pt x="381527" y="1530114"/>
                </a:lnTo>
                <a:lnTo>
                  <a:pt x="420647" y="1554323"/>
                </a:lnTo>
                <a:lnTo>
                  <a:pt x="461161" y="1576562"/>
                </a:lnTo>
                <a:lnTo>
                  <a:pt x="502995" y="1596761"/>
                </a:lnTo>
                <a:lnTo>
                  <a:pt x="546074" y="1614848"/>
                </a:lnTo>
                <a:lnTo>
                  <a:pt x="590325" y="1630754"/>
                </a:lnTo>
                <a:lnTo>
                  <a:pt x="635674" y="1644406"/>
                </a:lnTo>
                <a:lnTo>
                  <a:pt x="682047" y="1655735"/>
                </a:lnTo>
                <a:lnTo>
                  <a:pt x="729370" y="1664670"/>
                </a:lnTo>
                <a:lnTo>
                  <a:pt x="777569" y="1671139"/>
                </a:lnTo>
                <a:lnTo>
                  <a:pt x="826570" y="1675073"/>
                </a:lnTo>
                <a:lnTo>
                  <a:pt x="876300" y="1676400"/>
                </a:lnTo>
                <a:lnTo>
                  <a:pt x="926029" y="1675073"/>
                </a:lnTo>
                <a:lnTo>
                  <a:pt x="975030" y="1671139"/>
                </a:lnTo>
                <a:lnTo>
                  <a:pt x="1023229" y="1664670"/>
                </a:lnTo>
                <a:lnTo>
                  <a:pt x="1070552" y="1655735"/>
                </a:lnTo>
                <a:lnTo>
                  <a:pt x="1116925" y="1644406"/>
                </a:lnTo>
                <a:lnTo>
                  <a:pt x="1162274" y="1630754"/>
                </a:lnTo>
                <a:lnTo>
                  <a:pt x="1206525" y="1614848"/>
                </a:lnTo>
                <a:lnTo>
                  <a:pt x="1249604" y="1596761"/>
                </a:lnTo>
                <a:lnTo>
                  <a:pt x="1291438" y="1576562"/>
                </a:lnTo>
                <a:lnTo>
                  <a:pt x="1331952" y="1554323"/>
                </a:lnTo>
                <a:lnTo>
                  <a:pt x="1371072" y="1530114"/>
                </a:lnTo>
                <a:lnTo>
                  <a:pt x="1408724" y="1504006"/>
                </a:lnTo>
                <a:lnTo>
                  <a:pt x="1444835" y="1476070"/>
                </a:lnTo>
                <a:lnTo>
                  <a:pt x="1479330" y="1446376"/>
                </a:lnTo>
                <a:lnTo>
                  <a:pt x="1512135" y="1414996"/>
                </a:lnTo>
                <a:lnTo>
                  <a:pt x="1543178" y="1382000"/>
                </a:lnTo>
                <a:lnTo>
                  <a:pt x="1572382" y="1347459"/>
                </a:lnTo>
                <a:lnTo>
                  <a:pt x="1599676" y="1311443"/>
                </a:lnTo>
                <a:lnTo>
                  <a:pt x="1624983" y="1274023"/>
                </a:lnTo>
                <a:lnTo>
                  <a:pt x="1648232" y="1235271"/>
                </a:lnTo>
                <a:lnTo>
                  <a:pt x="1669348" y="1195257"/>
                </a:lnTo>
                <a:lnTo>
                  <a:pt x="1688256" y="1154051"/>
                </a:lnTo>
                <a:lnTo>
                  <a:pt x="1704883" y="1111725"/>
                </a:lnTo>
                <a:lnTo>
                  <a:pt x="1719155" y="1068349"/>
                </a:lnTo>
                <a:lnTo>
                  <a:pt x="1730998" y="1023994"/>
                </a:lnTo>
                <a:lnTo>
                  <a:pt x="1740338" y="978731"/>
                </a:lnTo>
                <a:lnTo>
                  <a:pt x="1747100" y="932630"/>
                </a:lnTo>
                <a:lnTo>
                  <a:pt x="1751212" y="885763"/>
                </a:lnTo>
                <a:lnTo>
                  <a:pt x="1752600" y="838200"/>
                </a:lnTo>
                <a:lnTo>
                  <a:pt x="1751212" y="790636"/>
                </a:lnTo>
                <a:lnTo>
                  <a:pt x="1747100" y="743769"/>
                </a:lnTo>
                <a:lnTo>
                  <a:pt x="1740338" y="697668"/>
                </a:lnTo>
                <a:lnTo>
                  <a:pt x="1730998" y="652405"/>
                </a:lnTo>
                <a:lnTo>
                  <a:pt x="1719155" y="608050"/>
                </a:lnTo>
                <a:lnTo>
                  <a:pt x="1704883" y="564674"/>
                </a:lnTo>
                <a:lnTo>
                  <a:pt x="1688256" y="522348"/>
                </a:lnTo>
                <a:lnTo>
                  <a:pt x="1669348" y="481142"/>
                </a:lnTo>
                <a:lnTo>
                  <a:pt x="1648232" y="441128"/>
                </a:lnTo>
                <a:lnTo>
                  <a:pt x="1624983" y="402376"/>
                </a:lnTo>
                <a:lnTo>
                  <a:pt x="1599676" y="364956"/>
                </a:lnTo>
                <a:lnTo>
                  <a:pt x="1572382" y="328940"/>
                </a:lnTo>
                <a:lnTo>
                  <a:pt x="1543178" y="294399"/>
                </a:lnTo>
                <a:lnTo>
                  <a:pt x="1512135" y="261403"/>
                </a:lnTo>
                <a:lnTo>
                  <a:pt x="1479330" y="230023"/>
                </a:lnTo>
                <a:lnTo>
                  <a:pt x="1444835" y="200329"/>
                </a:lnTo>
                <a:lnTo>
                  <a:pt x="1408724" y="172393"/>
                </a:lnTo>
                <a:lnTo>
                  <a:pt x="1371072" y="146285"/>
                </a:lnTo>
                <a:lnTo>
                  <a:pt x="1331952" y="122076"/>
                </a:lnTo>
                <a:lnTo>
                  <a:pt x="1291438" y="99837"/>
                </a:lnTo>
                <a:lnTo>
                  <a:pt x="1249604" y="79638"/>
                </a:lnTo>
                <a:lnTo>
                  <a:pt x="1206525" y="61551"/>
                </a:lnTo>
                <a:lnTo>
                  <a:pt x="1162274" y="45645"/>
                </a:lnTo>
                <a:lnTo>
                  <a:pt x="1116925" y="31993"/>
                </a:lnTo>
                <a:lnTo>
                  <a:pt x="1070552" y="20664"/>
                </a:lnTo>
                <a:lnTo>
                  <a:pt x="1023229" y="11729"/>
                </a:lnTo>
                <a:lnTo>
                  <a:pt x="975030" y="5260"/>
                </a:lnTo>
                <a:lnTo>
                  <a:pt x="926029" y="1326"/>
                </a:lnTo>
                <a:lnTo>
                  <a:pt x="8763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65978" y="3653408"/>
            <a:ext cx="11595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5080" indent="-14351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ysical  activity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57400" y="3048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174625"/>
                </a:moveTo>
                <a:lnTo>
                  <a:pt x="0" y="174625"/>
                </a:lnTo>
                <a:lnTo>
                  <a:pt x="164845" y="282575"/>
                </a:lnTo>
                <a:lnTo>
                  <a:pt x="101854" y="457200"/>
                </a:lnTo>
                <a:lnTo>
                  <a:pt x="266700" y="349250"/>
                </a:lnTo>
                <a:lnTo>
                  <a:pt x="392605" y="349250"/>
                </a:lnTo>
                <a:lnTo>
                  <a:pt x="368554" y="282575"/>
                </a:lnTo>
                <a:lnTo>
                  <a:pt x="533400" y="174625"/>
                </a:lnTo>
                <a:close/>
              </a:path>
              <a:path w="533400" h="457200">
                <a:moveTo>
                  <a:pt x="392605" y="349250"/>
                </a:moveTo>
                <a:lnTo>
                  <a:pt x="266700" y="349250"/>
                </a:lnTo>
                <a:lnTo>
                  <a:pt x="431545" y="457200"/>
                </a:lnTo>
                <a:lnTo>
                  <a:pt x="392605" y="349250"/>
                </a:lnTo>
                <a:close/>
              </a:path>
              <a:path w="533400" h="457200">
                <a:moveTo>
                  <a:pt x="266700" y="0"/>
                </a:moveTo>
                <a:lnTo>
                  <a:pt x="203707" y="174625"/>
                </a:lnTo>
                <a:lnTo>
                  <a:pt x="329692" y="174625"/>
                </a:lnTo>
                <a:lnTo>
                  <a:pt x="26670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7400" y="30480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74625"/>
                </a:moveTo>
                <a:lnTo>
                  <a:pt x="203707" y="174625"/>
                </a:lnTo>
                <a:lnTo>
                  <a:pt x="266700" y="0"/>
                </a:lnTo>
                <a:lnTo>
                  <a:pt x="329692" y="174625"/>
                </a:lnTo>
                <a:lnTo>
                  <a:pt x="533400" y="174625"/>
                </a:lnTo>
                <a:lnTo>
                  <a:pt x="368554" y="282575"/>
                </a:lnTo>
                <a:lnTo>
                  <a:pt x="431545" y="457200"/>
                </a:lnTo>
                <a:lnTo>
                  <a:pt x="266700" y="349250"/>
                </a:lnTo>
                <a:lnTo>
                  <a:pt x="101854" y="457200"/>
                </a:lnTo>
                <a:lnTo>
                  <a:pt x="164845" y="282575"/>
                </a:lnTo>
                <a:lnTo>
                  <a:pt x="0" y="1746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44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174625"/>
                </a:moveTo>
                <a:lnTo>
                  <a:pt x="0" y="174625"/>
                </a:lnTo>
                <a:lnTo>
                  <a:pt x="164846" y="282575"/>
                </a:lnTo>
                <a:lnTo>
                  <a:pt x="101853" y="457200"/>
                </a:lnTo>
                <a:lnTo>
                  <a:pt x="266700" y="349250"/>
                </a:lnTo>
                <a:lnTo>
                  <a:pt x="392605" y="349250"/>
                </a:lnTo>
                <a:lnTo>
                  <a:pt x="368553" y="282575"/>
                </a:lnTo>
                <a:lnTo>
                  <a:pt x="533400" y="174625"/>
                </a:lnTo>
                <a:close/>
              </a:path>
              <a:path w="533400" h="457200">
                <a:moveTo>
                  <a:pt x="392605" y="349250"/>
                </a:moveTo>
                <a:lnTo>
                  <a:pt x="266700" y="349250"/>
                </a:lnTo>
                <a:lnTo>
                  <a:pt x="431546" y="457200"/>
                </a:lnTo>
                <a:lnTo>
                  <a:pt x="392605" y="349250"/>
                </a:lnTo>
                <a:close/>
              </a:path>
              <a:path w="533400" h="457200">
                <a:moveTo>
                  <a:pt x="266700" y="0"/>
                </a:moveTo>
                <a:lnTo>
                  <a:pt x="203708" y="174625"/>
                </a:lnTo>
                <a:lnTo>
                  <a:pt x="329691" y="174625"/>
                </a:lnTo>
                <a:lnTo>
                  <a:pt x="26670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4400" y="17526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74625"/>
                </a:moveTo>
                <a:lnTo>
                  <a:pt x="203708" y="174625"/>
                </a:lnTo>
                <a:lnTo>
                  <a:pt x="266700" y="0"/>
                </a:lnTo>
                <a:lnTo>
                  <a:pt x="329691" y="174625"/>
                </a:lnTo>
                <a:lnTo>
                  <a:pt x="533400" y="174625"/>
                </a:lnTo>
                <a:lnTo>
                  <a:pt x="368553" y="282575"/>
                </a:lnTo>
                <a:lnTo>
                  <a:pt x="431546" y="457200"/>
                </a:lnTo>
                <a:lnTo>
                  <a:pt x="266700" y="349250"/>
                </a:lnTo>
                <a:lnTo>
                  <a:pt x="101853" y="457200"/>
                </a:lnTo>
                <a:lnTo>
                  <a:pt x="164846" y="282575"/>
                </a:lnTo>
                <a:lnTo>
                  <a:pt x="0" y="1746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9400" y="3200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174625"/>
                </a:moveTo>
                <a:lnTo>
                  <a:pt x="0" y="174625"/>
                </a:lnTo>
                <a:lnTo>
                  <a:pt x="164846" y="282575"/>
                </a:lnTo>
                <a:lnTo>
                  <a:pt x="101853" y="457200"/>
                </a:lnTo>
                <a:lnTo>
                  <a:pt x="266700" y="349250"/>
                </a:lnTo>
                <a:lnTo>
                  <a:pt x="392605" y="349250"/>
                </a:lnTo>
                <a:lnTo>
                  <a:pt x="368553" y="282575"/>
                </a:lnTo>
                <a:lnTo>
                  <a:pt x="533400" y="174625"/>
                </a:lnTo>
                <a:close/>
              </a:path>
              <a:path w="533400" h="457200">
                <a:moveTo>
                  <a:pt x="392605" y="349250"/>
                </a:moveTo>
                <a:lnTo>
                  <a:pt x="266700" y="349250"/>
                </a:lnTo>
                <a:lnTo>
                  <a:pt x="431546" y="457200"/>
                </a:lnTo>
                <a:lnTo>
                  <a:pt x="392605" y="349250"/>
                </a:lnTo>
                <a:close/>
              </a:path>
              <a:path w="533400" h="457200">
                <a:moveTo>
                  <a:pt x="266700" y="0"/>
                </a:moveTo>
                <a:lnTo>
                  <a:pt x="203707" y="174625"/>
                </a:lnTo>
                <a:lnTo>
                  <a:pt x="329692" y="174625"/>
                </a:lnTo>
                <a:lnTo>
                  <a:pt x="26670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9400" y="3200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74625"/>
                </a:moveTo>
                <a:lnTo>
                  <a:pt x="203707" y="174625"/>
                </a:lnTo>
                <a:lnTo>
                  <a:pt x="266700" y="0"/>
                </a:lnTo>
                <a:lnTo>
                  <a:pt x="329692" y="174625"/>
                </a:lnTo>
                <a:lnTo>
                  <a:pt x="533400" y="174625"/>
                </a:lnTo>
                <a:lnTo>
                  <a:pt x="368553" y="282575"/>
                </a:lnTo>
                <a:lnTo>
                  <a:pt x="431546" y="457200"/>
                </a:lnTo>
                <a:lnTo>
                  <a:pt x="266700" y="349250"/>
                </a:lnTo>
                <a:lnTo>
                  <a:pt x="101853" y="457200"/>
                </a:lnTo>
                <a:lnTo>
                  <a:pt x="164846" y="282575"/>
                </a:lnTo>
                <a:lnTo>
                  <a:pt x="0" y="1746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200" y="57912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533400" y="174637"/>
                </a:moveTo>
                <a:lnTo>
                  <a:pt x="0" y="174637"/>
                </a:lnTo>
                <a:lnTo>
                  <a:pt x="164833" y="282562"/>
                </a:lnTo>
                <a:lnTo>
                  <a:pt x="101866" y="457200"/>
                </a:lnTo>
                <a:lnTo>
                  <a:pt x="266700" y="349262"/>
                </a:lnTo>
                <a:lnTo>
                  <a:pt x="392615" y="349262"/>
                </a:lnTo>
                <a:lnTo>
                  <a:pt x="368566" y="282562"/>
                </a:lnTo>
                <a:lnTo>
                  <a:pt x="533400" y="174637"/>
                </a:lnTo>
                <a:close/>
              </a:path>
              <a:path w="533400" h="457200">
                <a:moveTo>
                  <a:pt x="392615" y="349262"/>
                </a:moveTo>
                <a:lnTo>
                  <a:pt x="266700" y="349262"/>
                </a:lnTo>
                <a:lnTo>
                  <a:pt x="431533" y="457200"/>
                </a:lnTo>
                <a:lnTo>
                  <a:pt x="392615" y="349262"/>
                </a:lnTo>
                <a:close/>
              </a:path>
              <a:path w="533400" h="457200">
                <a:moveTo>
                  <a:pt x="266700" y="0"/>
                </a:moveTo>
                <a:lnTo>
                  <a:pt x="203746" y="174637"/>
                </a:lnTo>
                <a:lnTo>
                  <a:pt x="329653" y="174637"/>
                </a:lnTo>
                <a:lnTo>
                  <a:pt x="26670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8200" y="57912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174637"/>
                </a:moveTo>
                <a:lnTo>
                  <a:pt x="203746" y="174637"/>
                </a:lnTo>
                <a:lnTo>
                  <a:pt x="266700" y="0"/>
                </a:lnTo>
                <a:lnTo>
                  <a:pt x="329653" y="174637"/>
                </a:lnTo>
                <a:lnTo>
                  <a:pt x="533400" y="174637"/>
                </a:lnTo>
                <a:lnTo>
                  <a:pt x="368566" y="282562"/>
                </a:lnTo>
                <a:lnTo>
                  <a:pt x="431533" y="457200"/>
                </a:lnTo>
                <a:lnTo>
                  <a:pt x="266700" y="349262"/>
                </a:lnTo>
                <a:lnTo>
                  <a:pt x="101866" y="457200"/>
                </a:lnTo>
                <a:lnTo>
                  <a:pt x="164833" y="282562"/>
                </a:lnTo>
                <a:lnTo>
                  <a:pt x="0" y="1746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74394" y="5972047"/>
            <a:ext cx="2238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Susceptibility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genes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496" y="621537"/>
            <a:ext cx="6035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Physical Effects of</a:t>
            </a:r>
            <a:r>
              <a:rPr sz="4000" b="0" spc="-2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Obesity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6348" y="1728851"/>
            <a:ext cx="3122676" cy="4884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2530" y="2156841"/>
            <a:ext cx="21482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Respiratory</a:t>
            </a:r>
            <a:r>
              <a:rPr sz="20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077" y="3304794"/>
            <a:ext cx="2698115" cy="1253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Gall bladder</a:t>
            </a:r>
            <a:r>
              <a:rPr sz="20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Hormonal</a:t>
            </a:r>
            <a:r>
              <a:rPr sz="20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abnormalities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225" y="6196380"/>
            <a:ext cx="28174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Hyperuricaemia and</a:t>
            </a:r>
            <a:r>
              <a:rPr sz="20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gout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3740" y="1789938"/>
            <a:ext cx="1934210" cy="2984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Stroke</a:t>
            </a:r>
            <a:endParaRPr sz="2000">
              <a:latin typeface="Times New Roman"/>
              <a:cs typeface="Times New Roman"/>
            </a:endParaRPr>
          </a:p>
          <a:p>
            <a:pPr marR="215900" algn="ctr">
              <a:lnSpc>
                <a:spcPct val="100000"/>
              </a:lnSpc>
              <a:spcBef>
                <a:spcPts val="168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Cardiovascular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8735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Diabetes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39687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Osteoarthritis</a:t>
            </a:r>
            <a:endParaRPr sz="20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19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Cancer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dirty="0"/>
              <a:t>Ob</a:t>
            </a:r>
            <a:r>
              <a:rPr spc="-15" dirty="0"/>
              <a:t>e</a:t>
            </a:r>
            <a:r>
              <a:rPr dirty="0"/>
              <a:t>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29357" y="3453765"/>
            <a:ext cx="4684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FFFF00"/>
                </a:solidFill>
                <a:latin typeface="Arial"/>
                <a:cs typeface="Arial"/>
              </a:rPr>
              <a:t>Managem</a:t>
            </a:r>
            <a:r>
              <a:rPr sz="6000" b="1" spc="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6000" b="1" dirty="0">
                <a:solidFill>
                  <a:srgbClr val="FFFF00"/>
                </a:solidFill>
                <a:latin typeface="Arial"/>
                <a:cs typeface="Arial"/>
              </a:rPr>
              <a:t>nt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20" y="482930"/>
            <a:ext cx="10820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Diet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49" y="1621612"/>
            <a:ext cx="7920355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Careful Training in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927100" marR="508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Selection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lower fat,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lower carb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foods  Modified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food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guide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pyramid</a:t>
            </a:r>
            <a:endParaRPr sz="3200">
              <a:latin typeface="Arial"/>
              <a:cs typeface="Arial"/>
            </a:endParaRPr>
          </a:p>
          <a:p>
            <a:pPr marL="927100" marR="106807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Increase fruits &amp; vegetables  Lower fat preparation</a:t>
            </a:r>
            <a:r>
              <a:rPr sz="3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techniques  Estimation 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portion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6558" y="55575"/>
            <a:ext cx="6331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Atkins </a:t>
            </a:r>
            <a:r>
              <a:rPr sz="4400" spc="-5" dirty="0"/>
              <a:t>diet </a:t>
            </a:r>
            <a:r>
              <a:rPr sz="4400" dirty="0"/>
              <a:t>6 mo</a:t>
            </a:r>
            <a:r>
              <a:rPr sz="4400" spc="-45" dirty="0"/>
              <a:t> </a:t>
            </a:r>
            <a:r>
              <a:rPr sz="4400" spc="-5" dirty="0"/>
              <a:t>results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24000" y="962025"/>
            <a:ext cx="5749925" cy="4987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7343" y="6066063"/>
            <a:ext cx="7706995" cy="6108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BMI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42.9,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40% diabetic. TG, insulin, glucose;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p&lt;0.01.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NEJM 2003;348: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2074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5119" y="208229"/>
            <a:ext cx="5835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Atkins </a:t>
            </a:r>
            <a:r>
              <a:rPr sz="4400" spc="-5" dirty="0"/>
              <a:t>diet </a:t>
            </a:r>
            <a:r>
              <a:rPr sz="4400" dirty="0"/>
              <a:t>24</a:t>
            </a:r>
            <a:r>
              <a:rPr sz="4400" spc="-65" dirty="0"/>
              <a:t> </a:t>
            </a:r>
            <a:r>
              <a:rPr sz="4400" dirty="0"/>
              <a:t>months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93850" y="1073150"/>
            <a:ext cx="5610225" cy="501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0940" y="6237223"/>
            <a:ext cx="7321550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33 each group; 1/3 dropouts; no diabetics,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BMI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33; </a:t>
            </a:r>
            <a:r>
              <a:rPr sz="2000" i="1" dirty="0">
                <a:solidFill>
                  <a:srgbClr val="FFFFFF"/>
                </a:solidFill>
                <a:latin typeface="Symbol"/>
                <a:cs typeface="Symbol"/>
              </a:rPr>
              <a:t></a:t>
            </a:r>
            <a:r>
              <a:rPr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i="1" spc="5" dirty="0">
                <a:solidFill>
                  <a:srgbClr val="FFFFFF"/>
                </a:solidFill>
                <a:latin typeface="Symbol"/>
                <a:cs typeface="Symbol"/>
              </a:rPr>
              <a:t>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G </a:t>
            </a:r>
            <a:r>
              <a:rPr sz="2000" i="1" dirty="0">
                <a:solidFill>
                  <a:srgbClr val="FFFFFF"/>
                </a:solidFill>
                <a:latin typeface="Symbol"/>
                <a:cs typeface="Symbol"/>
              </a:rPr>
              <a:t></a:t>
            </a:r>
            <a:r>
              <a:rPr sz="2000" i="1" spc="-2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HDL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927100" algn="l"/>
                <a:tab pos="1841500" algn="l"/>
                <a:tab pos="2755900" algn="l"/>
                <a:tab pos="3670935" algn="l"/>
              </a:tabLst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	 	 	 	  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NEJM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2003;348: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2082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008" y="482930"/>
            <a:ext cx="59582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Dangers </a:t>
            </a:r>
            <a:r>
              <a:rPr sz="4400" spc="-10" dirty="0"/>
              <a:t>of </a:t>
            </a:r>
            <a:r>
              <a:rPr sz="4400" spc="-5" dirty="0"/>
              <a:t>Atkins</a:t>
            </a:r>
            <a:r>
              <a:rPr sz="4400" spc="-40" dirty="0"/>
              <a:t> </a:t>
            </a:r>
            <a:r>
              <a:rPr sz="4400" dirty="0"/>
              <a:t>diet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8016875" cy="38303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High saturated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fat and cholesterol: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CVD</a:t>
            </a:r>
            <a:endParaRPr sz="3200">
              <a:latin typeface="Arial"/>
              <a:cs typeface="Arial"/>
            </a:endParaRPr>
          </a:p>
          <a:p>
            <a:pPr marL="355600" marR="86550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protein: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decline 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function,  urinary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calcium losses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(osteoporosis)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Lack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fiber: increase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colon cancer</a:t>
            </a:r>
            <a:r>
              <a:rPr sz="3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Avoidance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carbs results in decreased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intakes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essential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vitamins (thiamin,  folate,B6) and anti-oxidant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phytochemicals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3940" y="482930"/>
            <a:ext cx="1983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Orlis</a:t>
            </a:r>
            <a:r>
              <a:rPr sz="4400" spc="-15" dirty="0"/>
              <a:t>t</a:t>
            </a:r>
            <a:r>
              <a:rPr sz="4400" dirty="0"/>
              <a:t>at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49" y="1553020"/>
            <a:ext cx="7996555" cy="43427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lipase inhibitor,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reduces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absorption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dietary</a:t>
            </a:r>
            <a:r>
              <a:rPr sz="24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fat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Lowers Cholesterol (4-11%)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LDL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(5-10%)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C/I: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Chronic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malabsorption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Cholestasis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Pregnancy and breast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feeding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Dose: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120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mg/ immediately before,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during, or up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 hour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after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each main meal (up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max.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360mg/day)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Max. period of treatment is 2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80004" y="4344923"/>
            <a:ext cx="83819" cy="10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347" rIns="0" bIns="0" rtlCol="0">
            <a:spAutoFit/>
          </a:bodyPr>
          <a:lstStyle/>
          <a:p>
            <a:pPr marL="1882139" marR="5080" indent="-7505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Body Weight Over 2 Years </a:t>
            </a:r>
            <a:r>
              <a:rPr spc="-10" dirty="0"/>
              <a:t>of  </a:t>
            </a:r>
            <a:r>
              <a:rPr dirty="0"/>
              <a:t>treatment </a:t>
            </a:r>
            <a:r>
              <a:rPr spc="-5" dirty="0"/>
              <a:t>with</a:t>
            </a:r>
            <a:r>
              <a:rPr spc="-40" dirty="0"/>
              <a:t> </a:t>
            </a:r>
            <a:r>
              <a:rPr spc="-5" dirty="0"/>
              <a:t>orlistat</a:t>
            </a:r>
          </a:p>
        </p:txBody>
      </p:sp>
      <p:sp>
        <p:nvSpPr>
          <p:cNvPr id="4" name="object 4"/>
          <p:cNvSpPr/>
          <p:nvPr/>
        </p:nvSpPr>
        <p:spPr>
          <a:xfrm>
            <a:off x="6793103" y="3278251"/>
            <a:ext cx="0" cy="165735"/>
          </a:xfrm>
          <a:custGeom>
            <a:avLst/>
            <a:gdLst/>
            <a:ahLst/>
            <a:cxnLst/>
            <a:rect l="l" t="t" r="r" b="b"/>
            <a:pathLst>
              <a:path h="165735">
                <a:moveTo>
                  <a:pt x="0" y="0"/>
                </a:moveTo>
                <a:lnTo>
                  <a:pt x="0" y="16573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0276" y="346075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00925" y="3146425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86701" y="326707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74103" y="3340100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1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59625" y="345922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7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1350" y="1704975"/>
            <a:ext cx="0" cy="4016375"/>
          </a:xfrm>
          <a:custGeom>
            <a:avLst/>
            <a:gdLst/>
            <a:ahLst/>
            <a:cxnLst/>
            <a:rect l="l" t="t" r="r" b="b"/>
            <a:pathLst>
              <a:path h="4016375">
                <a:moveTo>
                  <a:pt x="0" y="0"/>
                </a:moveTo>
                <a:lnTo>
                  <a:pt x="0" y="40163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8350" y="574357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8350" y="1701800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0" y="12700"/>
                </a:moveTo>
                <a:lnTo>
                  <a:pt x="6350" y="12700"/>
                </a:lnTo>
                <a:lnTo>
                  <a:pt x="63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32000" y="5743575"/>
            <a:ext cx="5375275" cy="0"/>
          </a:xfrm>
          <a:custGeom>
            <a:avLst/>
            <a:gdLst/>
            <a:ahLst/>
            <a:cxnLst/>
            <a:rect l="l" t="t" r="r" b="b"/>
            <a:pathLst>
              <a:path w="5375275">
                <a:moveTo>
                  <a:pt x="0" y="0"/>
                </a:moveTo>
                <a:lnTo>
                  <a:pt x="53752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6600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1550" y="574357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46426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4825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4875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40226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35450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35500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30851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29250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22950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21476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19875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6750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15276" y="5730875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47875" y="1673225"/>
            <a:ext cx="57785" cy="211454"/>
          </a:xfrm>
          <a:custGeom>
            <a:avLst/>
            <a:gdLst/>
            <a:ahLst/>
            <a:cxnLst/>
            <a:rect l="l" t="t" r="r" b="b"/>
            <a:pathLst>
              <a:path w="57785" h="211455">
                <a:moveTo>
                  <a:pt x="0" y="0"/>
                </a:moveTo>
                <a:lnTo>
                  <a:pt x="43306" y="200405"/>
                </a:lnTo>
                <a:lnTo>
                  <a:pt x="57276" y="211200"/>
                </a:lnTo>
                <a:lnTo>
                  <a:pt x="13969" y="107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14550" y="1997075"/>
            <a:ext cx="59055" cy="214629"/>
          </a:xfrm>
          <a:custGeom>
            <a:avLst/>
            <a:gdLst/>
            <a:ahLst/>
            <a:cxnLst/>
            <a:rect l="l" t="t" r="r" b="b"/>
            <a:pathLst>
              <a:path w="59055" h="214630">
                <a:moveTo>
                  <a:pt x="0" y="0"/>
                </a:moveTo>
                <a:lnTo>
                  <a:pt x="44576" y="203580"/>
                </a:lnTo>
                <a:lnTo>
                  <a:pt x="58927" y="214375"/>
                </a:lnTo>
                <a:lnTo>
                  <a:pt x="14350" y="107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84400" y="2344801"/>
            <a:ext cx="68580" cy="214629"/>
          </a:xfrm>
          <a:custGeom>
            <a:avLst/>
            <a:gdLst/>
            <a:ahLst/>
            <a:cxnLst/>
            <a:rect l="l" t="t" r="r" b="b"/>
            <a:pathLst>
              <a:path w="68580" h="214630">
                <a:moveTo>
                  <a:pt x="0" y="0"/>
                </a:moveTo>
                <a:lnTo>
                  <a:pt x="48894" y="203453"/>
                </a:lnTo>
                <a:lnTo>
                  <a:pt x="68452" y="214249"/>
                </a:lnTo>
                <a:lnTo>
                  <a:pt x="20955" y="107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52726" y="2590800"/>
            <a:ext cx="87630" cy="180975"/>
          </a:xfrm>
          <a:custGeom>
            <a:avLst/>
            <a:gdLst/>
            <a:ahLst/>
            <a:cxnLst/>
            <a:rect l="l" t="t" r="r" b="b"/>
            <a:pathLst>
              <a:path w="87630" h="180975">
                <a:moveTo>
                  <a:pt x="5587" y="0"/>
                </a:moveTo>
                <a:lnTo>
                  <a:pt x="0" y="42925"/>
                </a:lnTo>
                <a:lnTo>
                  <a:pt x="83185" y="180975"/>
                </a:lnTo>
                <a:lnTo>
                  <a:pt x="87375" y="139573"/>
                </a:lnTo>
                <a:lnTo>
                  <a:pt x="5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82901" y="2806700"/>
            <a:ext cx="86360" cy="180975"/>
          </a:xfrm>
          <a:custGeom>
            <a:avLst/>
            <a:gdLst/>
            <a:ahLst/>
            <a:cxnLst/>
            <a:rect l="l" t="t" r="r" b="b"/>
            <a:pathLst>
              <a:path w="86360" h="180975">
                <a:moveTo>
                  <a:pt x="5715" y="0"/>
                </a:moveTo>
                <a:lnTo>
                  <a:pt x="0" y="41783"/>
                </a:lnTo>
                <a:lnTo>
                  <a:pt x="80137" y="180975"/>
                </a:lnTo>
                <a:lnTo>
                  <a:pt x="85851" y="139191"/>
                </a:lnTo>
                <a:lnTo>
                  <a:pt x="57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01900" y="3025775"/>
            <a:ext cx="101726" cy="1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28900" y="3241675"/>
            <a:ext cx="100202" cy="187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60726" y="3459226"/>
            <a:ext cx="87630" cy="173355"/>
          </a:xfrm>
          <a:custGeom>
            <a:avLst/>
            <a:gdLst/>
            <a:ahLst/>
            <a:cxnLst/>
            <a:rect l="l" t="t" r="r" b="b"/>
            <a:pathLst>
              <a:path w="87630" h="173354">
                <a:moveTo>
                  <a:pt x="4191" y="0"/>
                </a:moveTo>
                <a:lnTo>
                  <a:pt x="0" y="43179"/>
                </a:lnTo>
                <a:lnTo>
                  <a:pt x="83185" y="172974"/>
                </a:lnTo>
                <a:lnTo>
                  <a:pt x="87375" y="132841"/>
                </a:lnTo>
                <a:lnTo>
                  <a:pt x="4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60726" y="3459226"/>
            <a:ext cx="87630" cy="173355"/>
          </a:xfrm>
          <a:custGeom>
            <a:avLst/>
            <a:gdLst/>
            <a:ahLst/>
            <a:cxnLst/>
            <a:rect l="l" t="t" r="r" b="b"/>
            <a:pathLst>
              <a:path w="87630" h="173354">
                <a:moveTo>
                  <a:pt x="0" y="43179"/>
                </a:moveTo>
                <a:lnTo>
                  <a:pt x="83185" y="172974"/>
                </a:lnTo>
                <a:lnTo>
                  <a:pt x="87375" y="132841"/>
                </a:lnTo>
                <a:lnTo>
                  <a:pt x="4191" y="0"/>
                </a:lnTo>
                <a:lnTo>
                  <a:pt x="0" y="431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82900" y="3638550"/>
            <a:ext cx="112902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35300" y="3727450"/>
            <a:ext cx="112902" cy="100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90875" y="3814826"/>
            <a:ext cx="114426" cy="99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2800" y="3905250"/>
            <a:ext cx="92710" cy="87630"/>
          </a:xfrm>
          <a:custGeom>
            <a:avLst/>
            <a:gdLst/>
            <a:ahLst/>
            <a:cxnLst/>
            <a:rect l="l" t="t" r="r" b="b"/>
            <a:pathLst>
              <a:path w="92710" h="87629">
                <a:moveTo>
                  <a:pt x="7112" y="0"/>
                </a:moveTo>
                <a:lnTo>
                  <a:pt x="0" y="33781"/>
                </a:lnTo>
                <a:lnTo>
                  <a:pt x="89408" y="87375"/>
                </a:lnTo>
                <a:lnTo>
                  <a:pt x="92201" y="53593"/>
                </a:lnTo>
                <a:lnTo>
                  <a:pt x="7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37001" y="3960748"/>
            <a:ext cx="29209" cy="33655"/>
          </a:xfrm>
          <a:custGeom>
            <a:avLst/>
            <a:gdLst/>
            <a:ahLst/>
            <a:cxnLst/>
            <a:rect l="l" t="t" r="r" b="b"/>
            <a:pathLst>
              <a:path w="29210" h="33654">
                <a:moveTo>
                  <a:pt x="0" y="0"/>
                </a:moveTo>
                <a:lnTo>
                  <a:pt x="28701" y="0"/>
                </a:lnTo>
                <a:lnTo>
                  <a:pt x="28701" y="33527"/>
                </a:lnTo>
                <a:lnTo>
                  <a:pt x="0" y="335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2025" y="3959225"/>
            <a:ext cx="108585" cy="44450"/>
          </a:xfrm>
          <a:custGeom>
            <a:avLst/>
            <a:gdLst/>
            <a:ahLst/>
            <a:cxnLst/>
            <a:rect l="l" t="t" r="r" b="b"/>
            <a:pathLst>
              <a:path w="108585" h="44450">
                <a:moveTo>
                  <a:pt x="5714" y="0"/>
                </a:moveTo>
                <a:lnTo>
                  <a:pt x="0" y="33781"/>
                </a:lnTo>
                <a:lnTo>
                  <a:pt x="102362" y="44450"/>
                </a:lnTo>
                <a:lnTo>
                  <a:pt x="108076" y="12318"/>
                </a:lnTo>
                <a:lnTo>
                  <a:pt x="5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2025" y="3959225"/>
            <a:ext cx="108585" cy="44450"/>
          </a:xfrm>
          <a:custGeom>
            <a:avLst/>
            <a:gdLst/>
            <a:ahLst/>
            <a:cxnLst/>
            <a:rect l="l" t="t" r="r" b="b"/>
            <a:pathLst>
              <a:path w="108585" h="44450">
                <a:moveTo>
                  <a:pt x="0" y="33781"/>
                </a:moveTo>
                <a:lnTo>
                  <a:pt x="102362" y="44450"/>
                </a:lnTo>
                <a:lnTo>
                  <a:pt x="108076" y="12318"/>
                </a:lnTo>
                <a:lnTo>
                  <a:pt x="5714" y="0"/>
                </a:lnTo>
                <a:lnTo>
                  <a:pt x="0" y="3378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63950" y="3971925"/>
            <a:ext cx="105410" cy="43180"/>
          </a:xfrm>
          <a:custGeom>
            <a:avLst/>
            <a:gdLst/>
            <a:ahLst/>
            <a:cxnLst/>
            <a:rect l="l" t="t" r="r" b="b"/>
            <a:pathLst>
              <a:path w="105410" h="43179">
                <a:moveTo>
                  <a:pt x="2794" y="0"/>
                </a:moveTo>
                <a:lnTo>
                  <a:pt x="0" y="31750"/>
                </a:lnTo>
                <a:lnTo>
                  <a:pt x="100711" y="42799"/>
                </a:lnTo>
                <a:lnTo>
                  <a:pt x="104901" y="9525"/>
                </a:lnTo>
                <a:lnTo>
                  <a:pt x="2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63950" y="3971925"/>
            <a:ext cx="105410" cy="43180"/>
          </a:xfrm>
          <a:custGeom>
            <a:avLst/>
            <a:gdLst/>
            <a:ahLst/>
            <a:cxnLst/>
            <a:rect l="l" t="t" r="r" b="b"/>
            <a:pathLst>
              <a:path w="105410" h="43179">
                <a:moveTo>
                  <a:pt x="0" y="31750"/>
                </a:moveTo>
                <a:lnTo>
                  <a:pt x="100711" y="42799"/>
                </a:lnTo>
                <a:lnTo>
                  <a:pt x="104901" y="9525"/>
                </a:lnTo>
                <a:lnTo>
                  <a:pt x="2794" y="0"/>
                </a:lnTo>
                <a:lnTo>
                  <a:pt x="0" y="317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25875" y="3998912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202" y="0"/>
                </a:lnTo>
              </a:path>
            </a:pathLst>
          </a:custGeom>
          <a:ln w="349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25875" y="3981450"/>
            <a:ext cx="100330" cy="34925"/>
          </a:xfrm>
          <a:custGeom>
            <a:avLst/>
            <a:gdLst/>
            <a:ahLst/>
            <a:cxnLst/>
            <a:rect l="l" t="t" r="r" b="b"/>
            <a:pathLst>
              <a:path w="100329" h="34925">
                <a:moveTo>
                  <a:pt x="0" y="0"/>
                </a:moveTo>
                <a:lnTo>
                  <a:pt x="100202" y="0"/>
                </a:lnTo>
                <a:lnTo>
                  <a:pt x="100202" y="34925"/>
                </a:lnTo>
                <a:lnTo>
                  <a:pt x="0" y="34925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89451" y="3992498"/>
            <a:ext cx="54610" cy="33655"/>
          </a:xfrm>
          <a:custGeom>
            <a:avLst/>
            <a:gdLst/>
            <a:ahLst/>
            <a:cxnLst/>
            <a:rect l="l" t="t" r="r" b="b"/>
            <a:pathLst>
              <a:path w="54610" h="33654">
                <a:moveTo>
                  <a:pt x="0" y="0"/>
                </a:moveTo>
                <a:lnTo>
                  <a:pt x="54101" y="0"/>
                </a:lnTo>
                <a:lnTo>
                  <a:pt x="54101" y="33400"/>
                </a:lnTo>
                <a:lnTo>
                  <a:pt x="0" y="33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25900" y="3973448"/>
            <a:ext cx="55880" cy="52705"/>
          </a:xfrm>
          <a:custGeom>
            <a:avLst/>
            <a:gdLst/>
            <a:ahLst/>
            <a:cxnLst/>
            <a:rect l="l" t="t" r="r" b="b"/>
            <a:pathLst>
              <a:path w="55879" h="52704">
                <a:moveTo>
                  <a:pt x="51562" y="0"/>
                </a:moveTo>
                <a:lnTo>
                  <a:pt x="0" y="20700"/>
                </a:lnTo>
                <a:lnTo>
                  <a:pt x="5587" y="52450"/>
                </a:lnTo>
                <a:lnTo>
                  <a:pt x="55752" y="31750"/>
                </a:lnTo>
                <a:lnTo>
                  <a:pt x="515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27500" y="3922776"/>
            <a:ext cx="122427" cy="76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89488" y="3868737"/>
            <a:ext cx="117601" cy="74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06925" y="3752850"/>
            <a:ext cx="117601" cy="93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73676" y="3722751"/>
            <a:ext cx="60960" cy="52705"/>
          </a:xfrm>
          <a:custGeom>
            <a:avLst/>
            <a:gdLst/>
            <a:ahLst/>
            <a:cxnLst/>
            <a:rect l="l" t="t" r="r" b="b"/>
            <a:pathLst>
              <a:path w="60960" h="52704">
                <a:moveTo>
                  <a:pt x="56261" y="0"/>
                </a:moveTo>
                <a:lnTo>
                  <a:pt x="0" y="21590"/>
                </a:lnTo>
                <a:lnTo>
                  <a:pt x="4190" y="52324"/>
                </a:lnTo>
                <a:lnTo>
                  <a:pt x="60451" y="32385"/>
                </a:lnTo>
                <a:lnTo>
                  <a:pt x="56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21301" y="3714750"/>
            <a:ext cx="49530" cy="41275"/>
          </a:xfrm>
          <a:custGeom>
            <a:avLst/>
            <a:gdLst/>
            <a:ahLst/>
            <a:cxnLst/>
            <a:rect l="l" t="t" r="r" b="b"/>
            <a:pathLst>
              <a:path w="49529" h="41275">
                <a:moveTo>
                  <a:pt x="43687" y="0"/>
                </a:moveTo>
                <a:lnTo>
                  <a:pt x="0" y="10668"/>
                </a:lnTo>
                <a:lnTo>
                  <a:pt x="5587" y="41275"/>
                </a:lnTo>
                <a:lnTo>
                  <a:pt x="49275" y="30606"/>
                </a:lnTo>
                <a:lnTo>
                  <a:pt x="43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16551" y="3652901"/>
            <a:ext cx="122300" cy="777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72126" y="3594100"/>
            <a:ext cx="120776" cy="778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30876" y="3519551"/>
            <a:ext cx="102235" cy="84455"/>
          </a:xfrm>
          <a:custGeom>
            <a:avLst/>
            <a:gdLst/>
            <a:ahLst/>
            <a:cxnLst/>
            <a:rect l="l" t="t" r="r" b="b"/>
            <a:pathLst>
              <a:path w="102235" h="84454">
                <a:moveTo>
                  <a:pt x="96012" y="0"/>
                </a:moveTo>
                <a:lnTo>
                  <a:pt x="0" y="52959"/>
                </a:lnTo>
                <a:lnTo>
                  <a:pt x="2794" y="84074"/>
                </a:lnTo>
                <a:lnTo>
                  <a:pt x="101726" y="31114"/>
                </a:lnTo>
                <a:lnTo>
                  <a:pt x="96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78450" y="3425825"/>
            <a:ext cx="120776" cy="984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40375" y="3343275"/>
            <a:ext cx="92710" cy="88900"/>
          </a:xfrm>
          <a:custGeom>
            <a:avLst/>
            <a:gdLst/>
            <a:ahLst/>
            <a:cxnLst/>
            <a:rect l="l" t="t" r="r" b="b"/>
            <a:pathLst>
              <a:path w="92710" h="88900">
                <a:moveTo>
                  <a:pt x="86613" y="0"/>
                </a:moveTo>
                <a:lnTo>
                  <a:pt x="0" y="55245"/>
                </a:lnTo>
                <a:lnTo>
                  <a:pt x="5587" y="88900"/>
                </a:lnTo>
                <a:lnTo>
                  <a:pt x="92201" y="35305"/>
                </a:lnTo>
                <a:lnTo>
                  <a:pt x="866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26100" y="3343275"/>
            <a:ext cx="26034" cy="36830"/>
          </a:xfrm>
          <a:custGeom>
            <a:avLst/>
            <a:gdLst/>
            <a:ahLst/>
            <a:cxnLst/>
            <a:rect l="l" t="t" r="r" b="b"/>
            <a:pathLst>
              <a:path w="26035" h="36829">
                <a:moveTo>
                  <a:pt x="0" y="0"/>
                </a:moveTo>
                <a:lnTo>
                  <a:pt x="25526" y="0"/>
                </a:lnTo>
                <a:lnTo>
                  <a:pt x="25526" y="36449"/>
                </a:lnTo>
                <a:lnTo>
                  <a:pt x="0" y="364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86425" y="3305175"/>
            <a:ext cx="119252" cy="69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53176" y="3270250"/>
            <a:ext cx="108585" cy="55880"/>
          </a:xfrm>
          <a:custGeom>
            <a:avLst/>
            <a:gdLst/>
            <a:ahLst/>
            <a:cxnLst/>
            <a:rect l="l" t="t" r="r" b="b"/>
            <a:pathLst>
              <a:path w="108585" h="55879">
                <a:moveTo>
                  <a:pt x="102362" y="0"/>
                </a:moveTo>
                <a:lnTo>
                  <a:pt x="0" y="23113"/>
                </a:lnTo>
                <a:lnTo>
                  <a:pt x="4190" y="55625"/>
                </a:lnTo>
                <a:lnTo>
                  <a:pt x="108076" y="34036"/>
                </a:lnTo>
                <a:lnTo>
                  <a:pt x="1023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11926" y="3238500"/>
            <a:ext cx="106680" cy="55880"/>
          </a:xfrm>
          <a:custGeom>
            <a:avLst/>
            <a:gdLst/>
            <a:ahLst/>
            <a:cxnLst/>
            <a:rect l="l" t="t" r="r" b="b"/>
            <a:pathLst>
              <a:path w="106679" h="55879">
                <a:moveTo>
                  <a:pt x="103632" y="0"/>
                </a:moveTo>
                <a:lnTo>
                  <a:pt x="0" y="20065"/>
                </a:lnTo>
                <a:lnTo>
                  <a:pt x="5587" y="55625"/>
                </a:lnTo>
                <a:lnTo>
                  <a:pt x="106425" y="34036"/>
                </a:lnTo>
                <a:lnTo>
                  <a:pt x="103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69025" y="3200400"/>
            <a:ext cx="114426" cy="651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30950" y="3173348"/>
            <a:ext cx="106680" cy="54610"/>
          </a:xfrm>
          <a:custGeom>
            <a:avLst/>
            <a:gdLst/>
            <a:ahLst/>
            <a:cxnLst/>
            <a:rect l="l" t="t" r="r" b="b"/>
            <a:pathLst>
              <a:path w="106679" h="54610">
                <a:moveTo>
                  <a:pt x="100964" y="0"/>
                </a:moveTo>
                <a:lnTo>
                  <a:pt x="0" y="23240"/>
                </a:lnTo>
                <a:lnTo>
                  <a:pt x="5587" y="54101"/>
                </a:lnTo>
                <a:lnTo>
                  <a:pt x="106552" y="32512"/>
                </a:lnTo>
                <a:lnTo>
                  <a:pt x="1009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89700" y="3136900"/>
            <a:ext cx="106680" cy="55880"/>
          </a:xfrm>
          <a:custGeom>
            <a:avLst/>
            <a:gdLst/>
            <a:ahLst/>
            <a:cxnLst/>
            <a:rect l="l" t="t" r="r" b="b"/>
            <a:pathLst>
              <a:path w="106679" h="55880">
                <a:moveTo>
                  <a:pt x="102361" y="0"/>
                </a:moveTo>
                <a:lnTo>
                  <a:pt x="0" y="23113"/>
                </a:lnTo>
                <a:lnTo>
                  <a:pt x="4190" y="55625"/>
                </a:lnTo>
                <a:lnTo>
                  <a:pt x="106552" y="34036"/>
                </a:lnTo>
                <a:lnTo>
                  <a:pt x="102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43751" y="3095625"/>
            <a:ext cx="119125" cy="651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15201" y="3087623"/>
            <a:ext cx="26034" cy="35560"/>
          </a:xfrm>
          <a:custGeom>
            <a:avLst/>
            <a:gdLst/>
            <a:ahLst/>
            <a:cxnLst/>
            <a:rect l="l" t="t" r="r" b="b"/>
            <a:pathLst>
              <a:path w="26034" h="35560">
                <a:moveTo>
                  <a:pt x="0" y="0"/>
                </a:moveTo>
                <a:lnTo>
                  <a:pt x="25526" y="0"/>
                </a:lnTo>
                <a:lnTo>
                  <a:pt x="25526" y="35051"/>
                </a:lnTo>
                <a:lnTo>
                  <a:pt x="0" y="350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12026" y="3076575"/>
            <a:ext cx="97155" cy="41275"/>
          </a:xfrm>
          <a:custGeom>
            <a:avLst/>
            <a:gdLst/>
            <a:ahLst/>
            <a:cxnLst/>
            <a:rect l="l" t="t" r="r" b="b"/>
            <a:pathLst>
              <a:path w="97154" h="41275">
                <a:moveTo>
                  <a:pt x="91313" y="0"/>
                </a:moveTo>
                <a:lnTo>
                  <a:pt x="0" y="10667"/>
                </a:lnTo>
                <a:lnTo>
                  <a:pt x="4191" y="41275"/>
                </a:lnTo>
                <a:lnTo>
                  <a:pt x="96900" y="30607"/>
                </a:lnTo>
                <a:lnTo>
                  <a:pt x="91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61251" y="3063875"/>
            <a:ext cx="106680" cy="46355"/>
          </a:xfrm>
          <a:custGeom>
            <a:avLst/>
            <a:gdLst/>
            <a:ahLst/>
            <a:cxnLst/>
            <a:rect l="l" t="t" r="r" b="b"/>
            <a:pathLst>
              <a:path w="106679" h="46355">
                <a:moveTo>
                  <a:pt x="102234" y="0"/>
                </a:moveTo>
                <a:lnTo>
                  <a:pt x="0" y="11049"/>
                </a:lnTo>
                <a:lnTo>
                  <a:pt x="5588" y="45974"/>
                </a:lnTo>
                <a:lnTo>
                  <a:pt x="106425" y="33274"/>
                </a:lnTo>
                <a:lnTo>
                  <a:pt x="102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61251" y="3063875"/>
            <a:ext cx="106680" cy="46355"/>
          </a:xfrm>
          <a:custGeom>
            <a:avLst/>
            <a:gdLst/>
            <a:ahLst/>
            <a:cxnLst/>
            <a:rect l="l" t="t" r="r" b="b"/>
            <a:pathLst>
              <a:path w="106679" h="46355">
                <a:moveTo>
                  <a:pt x="0" y="11049"/>
                </a:moveTo>
                <a:lnTo>
                  <a:pt x="102234" y="0"/>
                </a:lnTo>
                <a:lnTo>
                  <a:pt x="106425" y="33274"/>
                </a:lnTo>
                <a:lnTo>
                  <a:pt x="5588" y="45974"/>
                </a:lnTo>
                <a:lnTo>
                  <a:pt x="0" y="110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21525" y="3017773"/>
            <a:ext cx="111760" cy="71755"/>
          </a:xfrm>
          <a:custGeom>
            <a:avLst/>
            <a:gdLst/>
            <a:ahLst/>
            <a:cxnLst/>
            <a:rect l="l" t="t" r="r" b="b"/>
            <a:pathLst>
              <a:path w="111759" h="71755">
                <a:moveTo>
                  <a:pt x="101473" y="0"/>
                </a:moveTo>
                <a:lnTo>
                  <a:pt x="0" y="37337"/>
                </a:lnTo>
                <a:lnTo>
                  <a:pt x="9905" y="71500"/>
                </a:lnTo>
                <a:lnTo>
                  <a:pt x="111251" y="34289"/>
                </a:lnTo>
                <a:lnTo>
                  <a:pt x="1014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08850" y="3041650"/>
            <a:ext cx="81280" cy="46355"/>
          </a:xfrm>
          <a:custGeom>
            <a:avLst/>
            <a:gdLst/>
            <a:ahLst/>
            <a:cxnLst/>
            <a:rect l="l" t="t" r="r" b="b"/>
            <a:pathLst>
              <a:path w="81279" h="46355">
                <a:moveTo>
                  <a:pt x="1397" y="0"/>
                </a:moveTo>
                <a:lnTo>
                  <a:pt x="0" y="29210"/>
                </a:lnTo>
                <a:lnTo>
                  <a:pt x="78358" y="46100"/>
                </a:lnTo>
                <a:lnTo>
                  <a:pt x="81152" y="18414"/>
                </a:lnTo>
                <a:lnTo>
                  <a:pt x="1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60575" y="1708150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825" y="-6350"/>
                </a:moveTo>
                <a:lnTo>
                  <a:pt x="825" y="63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40001" y="1701800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30" h="12700">
                <a:moveTo>
                  <a:pt x="0" y="12700"/>
                </a:moveTo>
                <a:lnTo>
                  <a:pt x="11049" y="12700"/>
                </a:lnTo>
                <a:lnTo>
                  <a:pt x="110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52726" y="2605151"/>
            <a:ext cx="0" cy="43180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7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54250" y="2657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46451" y="3643376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3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46451" y="3778250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52700" y="3460750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5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46350" y="35623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54350" y="4133850"/>
            <a:ext cx="1905" cy="103505"/>
          </a:xfrm>
          <a:custGeom>
            <a:avLst/>
            <a:gdLst/>
            <a:ahLst/>
            <a:cxnLst/>
            <a:rect l="l" t="t" r="r" b="b"/>
            <a:pathLst>
              <a:path w="1905" h="103504">
                <a:moveTo>
                  <a:pt x="0" y="0"/>
                </a:moveTo>
                <a:lnTo>
                  <a:pt x="1650" y="1031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52826" y="425450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8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32350" y="3748151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2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30826" y="389890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30876" y="3611626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0"/>
                </a:moveTo>
                <a:lnTo>
                  <a:pt x="0" y="12217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29225" y="374332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29275" y="3376676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11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630926" y="3497326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21551" y="3114675"/>
            <a:ext cx="0" cy="81280"/>
          </a:xfrm>
          <a:custGeom>
            <a:avLst/>
            <a:gdLst/>
            <a:ahLst/>
            <a:cxnLst/>
            <a:rect l="l" t="t" r="r" b="b"/>
            <a:pathLst>
              <a:path h="81280">
                <a:moveTo>
                  <a:pt x="0" y="0"/>
                </a:moveTo>
                <a:lnTo>
                  <a:pt x="0" y="808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21551" y="320509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415276" y="3071748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0"/>
                </a:moveTo>
                <a:lnTo>
                  <a:pt x="0" y="84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413625" y="316382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60575" y="1708150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825" y="-6350"/>
                </a:moveTo>
                <a:lnTo>
                  <a:pt x="825" y="635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252726" y="2500376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9994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54250" y="251460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846451" y="3463925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174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846451" y="347662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44875" y="3779901"/>
            <a:ext cx="0" cy="205104"/>
          </a:xfrm>
          <a:custGeom>
            <a:avLst/>
            <a:gdLst/>
            <a:ahLst/>
            <a:cxnLst/>
            <a:rect l="l" t="t" r="r" b="b"/>
            <a:pathLst>
              <a:path h="205104">
                <a:moveTo>
                  <a:pt x="0" y="20472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44875" y="37909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037076" y="3805301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21107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040251" y="3821176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32350" y="3557651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18732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30826" y="357187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230876" y="3432175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1731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29225" y="344487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29275" y="3211448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15722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29275" y="322580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21551" y="297649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5">
                <a:moveTo>
                  <a:pt x="0" y="135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21551" y="298919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400925" y="2940050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13017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400925" y="294792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520444" y="4888738"/>
            <a:ext cx="433070" cy="894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-10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</a:pP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-12</a:t>
            </a:r>
            <a:r>
              <a:rPr sz="16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622297" y="4210558"/>
            <a:ext cx="205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610994" y="3614420"/>
            <a:ext cx="205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630807" y="2907029"/>
            <a:ext cx="205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640585" y="2224227"/>
            <a:ext cx="205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712722" y="1649729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813300" y="4546600"/>
            <a:ext cx="102235" cy="127000"/>
          </a:xfrm>
          <a:custGeom>
            <a:avLst/>
            <a:gdLst/>
            <a:ahLst/>
            <a:cxnLst/>
            <a:rect l="l" t="t" r="r" b="b"/>
            <a:pathLst>
              <a:path w="102235" h="127000">
                <a:moveTo>
                  <a:pt x="96138" y="0"/>
                </a:moveTo>
                <a:lnTo>
                  <a:pt x="0" y="92963"/>
                </a:lnTo>
                <a:lnTo>
                  <a:pt x="2794" y="127000"/>
                </a:lnTo>
                <a:lnTo>
                  <a:pt x="101726" y="34036"/>
                </a:lnTo>
                <a:lnTo>
                  <a:pt x="9613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13300" y="4546600"/>
            <a:ext cx="102235" cy="127000"/>
          </a:xfrm>
          <a:custGeom>
            <a:avLst/>
            <a:gdLst/>
            <a:ahLst/>
            <a:cxnLst/>
            <a:rect l="l" t="t" r="r" b="b"/>
            <a:pathLst>
              <a:path w="102235" h="127000">
                <a:moveTo>
                  <a:pt x="0" y="92963"/>
                </a:moveTo>
                <a:lnTo>
                  <a:pt x="96138" y="0"/>
                </a:lnTo>
                <a:lnTo>
                  <a:pt x="101726" y="34036"/>
                </a:lnTo>
                <a:lnTo>
                  <a:pt x="2794" y="127000"/>
                </a:lnTo>
                <a:lnTo>
                  <a:pt x="0" y="9296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965700" y="4408423"/>
            <a:ext cx="103505" cy="127635"/>
          </a:xfrm>
          <a:custGeom>
            <a:avLst/>
            <a:gdLst/>
            <a:ahLst/>
            <a:cxnLst/>
            <a:rect l="l" t="t" r="r" b="b"/>
            <a:pathLst>
              <a:path w="103504" h="127635">
                <a:moveTo>
                  <a:pt x="97662" y="0"/>
                </a:moveTo>
                <a:lnTo>
                  <a:pt x="0" y="92963"/>
                </a:lnTo>
                <a:lnTo>
                  <a:pt x="4190" y="127126"/>
                </a:lnTo>
                <a:lnTo>
                  <a:pt x="103377" y="34162"/>
                </a:lnTo>
                <a:lnTo>
                  <a:pt x="9766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65700" y="4408423"/>
            <a:ext cx="103505" cy="127635"/>
          </a:xfrm>
          <a:custGeom>
            <a:avLst/>
            <a:gdLst/>
            <a:ahLst/>
            <a:cxnLst/>
            <a:rect l="l" t="t" r="r" b="b"/>
            <a:pathLst>
              <a:path w="103504" h="127635">
                <a:moveTo>
                  <a:pt x="0" y="92963"/>
                </a:moveTo>
                <a:lnTo>
                  <a:pt x="97662" y="0"/>
                </a:lnTo>
                <a:lnTo>
                  <a:pt x="103377" y="34162"/>
                </a:lnTo>
                <a:lnTo>
                  <a:pt x="4190" y="127126"/>
                </a:lnTo>
                <a:lnTo>
                  <a:pt x="0" y="9296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259451" y="4140200"/>
            <a:ext cx="106680" cy="116205"/>
          </a:xfrm>
          <a:custGeom>
            <a:avLst/>
            <a:gdLst/>
            <a:ahLst/>
            <a:cxnLst/>
            <a:rect l="l" t="t" r="r" b="b"/>
            <a:pathLst>
              <a:path w="106679" h="116204">
                <a:moveTo>
                  <a:pt x="102235" y="0"/>
                </a:moveTo>
                <a:lnTo>
                  <a:pt x="0" y="80899"/>
                </a:lnTo>
                <a:lnTo>
                  <a:pt x="4190" y="115950"/>
                </a:lnTo>
                <a:lnTo>
                  <a:pt x="106425" y="36575"/>
                </a:lnTo>
                <a:lnTo>
                  <a:pt x="10223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259451" y="4140200"/>
            <a:ext cx="106680" cy="116205"/>
          </a:xfrm>
          <a:custGeom>
            <a:avLst/>
            <a:gdLst/>
            <a:ahLst/>
            <a:cxnLst/>
            <a:rect l="l" t="t" r="r" b="b"/>
            <a:pathLst>
              <a:path w="106679" h="116204">
                <a:moveTo>
                  <a:pt x="0" y="80899"/>
                </a:moveTo>
                <a:lnTo>
                  <a:pt x="102235" y="0"/>
                </a:lnTo>
                <a:lnTo>
                  <a:pt x="106425" y="36575"/>
                </a:lnTo>
                <a:lnTo>
                  <a:pt x="4190" y="115950"/>
                </a:lnTo>
                <a:lnTo>
                  <a:pt x="0" y="8089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10200" y="4003675"/>
            <a:ext cx="116077" cy="1286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62600" y="3921125"/>
            <a:ext cx="103377" cy="810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21350" y="3910076"/>
            <a:ext cx="105410" cy="43180"/>
          </a:xfrm>
          <a:custGeom>
            <a:avLst/>
            <a:gdLst/>
            <a:ahLst/>
            <a:cxnLst/>
            <a:rect l="l" t="t" r="r" b="b"/>
            <a:pathLst>
              <a:path w="105410" h="43179">
                <a:moveTo>
                  <a:pt x="102108" y="0"/>
                </a:moveTo>
                <a:lnTo>
                  <a:pt x="0" y="9143"/>
                </a:lnTo>
                <a:lnTo>
                  <a:pt x="4190" y="42799"/>
                </a:lnTo>
                <a:lnTo>
                  <a:pt x="104901" y="32131"/>
                </a:lnTo>
                <a:lnTo>
                  <a:pt x="10210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21350" y="3910076"/>
            <a:ext cx="105410" cy="43180"/>
          </a:xfrm>
          <a:custGeom>
            <a:avLst/>
            <a:gdLst/>
            <a:ahLst/>
            <a:cxnLst/>
            <a:rect l="l" t="t" r="r" b="b"/>
            <a:pathLst>
              <a:path w="105410" h="43179">
                <a:moveTo>
                  <a:pt x="0" y="9143"/>
                </a:moveTo>
                <a:lnTo>
                  <a:pt x="102108" y="0"/>
                </a:lnTo>
                <a:lnTo>
                  <a:pt x="104901" y="32131"/>
                </a:lnTo>
                <a:lnTo>
                  <a:pt x="4190" y="42799"/>
                </a:lnTo>
                <a:lnTo>
                  <a:pt x="0" y="914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83275" y="3895725"/>
            <a:ext cx="106680" cy="46355"/>
          </a:xfrm>
          <a:custGeom>
            <a:avLst/>
            <a:gdLst/>
            <a:ahLst/>
            <a:cxnLst/>
            <a:rect l="l" t="t" r="r" b="b"/>
            <a:pathLst>
              <a:path w="106679" h="46354">
                <a:moveTo>
                  <a:pt x="102362" y="0"/>
                </a:moveTo>
                <a:lnTo>
                  <a:pt x="0" y="13843"/>
                </a:lnTo>
                <a:lnTo>
                  <a:pt x="4190" y="46100"/>
                </a:lnTo>
                <a:lnTo>
                  <a:pt x="106552" y="35306"/>
                </a:lnTo>
                <a:lnTo>
                  <a:pt x="10236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83275" y="3895725"/>
            <a:ext cx="106680" cy="46355"/>
          </a:xfrm>
          <a:custGeom>
            <a:avLst/>
            <a:gdLst/>
            <a:ahLst/>
            <a:cxnLst/>
            <a:rect l="l" t="t" r="r" b="b"/>
            <a:pathLst>
              <a:path w="106679" h="46354">
                <a:moveTo>
                  <a:pt x="0" y="13843"/>
                </a:moveTo>
                <a:lnTo>
                  <a:pt x="102362" y="0"/>
                </a:lnTo>
                <a:lnTo>
                  <a:pt x="106552" y="35306"/>
                </a:lnTo>
                <a:lnTo>
                  <a:pt x="4190" y="46100"/>
                </a:lnTo>
                <a:lnTo>
                  <a:pt x="0" y="1384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22975" y="3746500"/>
            <a:ext cx="114426" cy="1587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75375" y="3594100"/>
            <a:ext cx="111251" cy="1540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24600" y="3462401"/>
            <a:ext cx="97027" cy="1238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69126" y="3397250"/>
            <a:ext cx="120776" cy="810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27876" y="3332226"/>
            <a:ext cx="119125" cy="904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83451" y="3302000"/>
            <a:ext cx="109855" cy="47625"/>
          </a:xfrm>
          <a:custGeom>
            <a:avLst/>
            <a:gdLst/>
            <a:ahLst/>
            <a:cxnLst/>
            <a:rect l="l" t="t" r="r" b="b"/>
            <a:pathLst>
              <a:path w="109854" h="47625">
                <a:moveTo>
                  <a:pt x="105409" y="0"/>
                </a:moveTo>
                <a:lnTo>
                  <a:pt x="0" y="12319"/>
                </a:lnTo>
                <a:lnTo>
                  <a:pt x="5588" y="47625"/>
                </a:lnTo>
                <a:lnTo>
                  <a:pt x="109600" y="35433"/>
                </a:lnTo>
                <a:lnTo>
                  <a:pt x="105409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83451" y="3302000"/>
            <a:ext cx="109855" cy="47625"/>
          </a:xfrm>
          <a:custGeom>
            <a:avLst/>
            <a:gdLst/>
            <a:ahLst/>
            <a:cxnLst/>
            <a:rect l="l" t="t" r="r" b="b"/>
            <a:pathLst>
              <a:path w="109854" h="47625">
                <a:moveTo>
                  <a:pt x="0" y="12319"/>
                </a:moveTo>
                <a:lnTo>
                  <a:pt x="105409" y="0"/>
                </a:lnTo>
                <a:lnTo>
                  <a:pt x="109600" y="35433"/>
                </a:lnTo>
                <a:lnTo>
                  <a:pt x="5588" y="47625"/>
                </a:lnTo>
                <a:lnTo>
                  <a:pt x="0" y="1231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951726" y="332022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726" y="0"/>
                </a:lnTo>
              </a:path>
            </a:pathLst>
          </a:custGeom>
          <a:ln w="36449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951726" y="3302000"/>
            <a:ext cx="102235" cy="36830"/>
          </a:xfrm>
          <a:custGeom>
            <a:avLst/>
            <a:gdLst/>
            <a:ahLst/>
            <a:cxnLst/>
            <a:rect l="l" t="t" r="r" b="b"/>
            <a:pathLst>
              <a:path w="102234" h="36829">
                <a:moveTo>
                  <a:pt x="0" y="0"/>
                </a:moveTo>
                <a:lnTo>
                  <a:pt x="101726" y="0"/>
                </a:lnTo>
                <a:lnTo>
                  <a:pt x="101726" y="36449"/>
                </a:lnTo>
                <a:lnTo>
                  <a:pt x="0" y="36449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113651" y="3289300"/>
            <a:ext cx="83185" cy="33655"/>
          </a:xfrm>
          <a:custGeom>
            <a:avLst/>
            <a:gdLst/>
            <a:ahLst/>
            <a:cxnLst/>
            <a:rect l="l" t="t" r="r" b="b"/>
            <a:pathLst>
              <a:path w="83184" h="33654">
                <a:moveTo>
                  <a:pt x="0" y="0"/>
                </a:moveTo>
                <a:lnTo>
                  <a:pt x="82676" y="0"/>
                </a:lnTo>
                <a:lnTo>
                  <a:pt x="82676" y="33274"/>
                </a:lnTo>
                <a:lnTo>
                  <a:pt x="0" y="33274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113651" y="3289300"/>
            <a:ext cx="83185" cy="33655"/>
          </a:xfrm>
          <a:custGeom>
            <a:avLst/>
            <a:gdLst/>
            <a:ahLst/>
            <a:cxnLst/>
            <a:rect l="l" t="t" r="r" b="b"/>
            <a:pathLst>
              <a:path w="83184" h="33654">
                <a:moveTo>
                  <a:pt x="0" y="0"/>
                </a:moveTo>
                <a:lnTo>
                  <a:pt x="82676" y="0"/>
                </a:lnTo>
                <a:lnTo>
                  <a:pt x="82676" y="33274"/>
                </a:lnTo>
                <a:lnTo>
                  <a:pt x="0" y="33274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181850" y="3276600"/>
            <a:ext cx="26034" cy="49530"/>
          </a:xfrm>
          <a:custGeom>
            <a:avLst/>
            <a:gdLst/>
            <a:ahLst/>
            <a:cxnLst/>
            <a:rect l="l" t="t" r="r" b="b"/>
            <a:pathLst>
              <a:path w="26034" h="49529">
                <a:moveTo>
                  <a:pt x="21335" y="0"/>
                </a:moveTo>
                <a:lnTo>
                  <a:pt x="0" y="13842"/>
                </a:lnTo>
                <a:lnTo>
                  <a:pt x="7111" y="49275"/>
                </a:lnTo>
                <a:lnTo>
                  <a:pt x="25526" y="35433"/>
                </a:lnTo>
                <a:lnTo>
                  <a:pt x="21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258050" y="3133725"/>
            <a:ext cx="100330" cy="133350"/>
          </a:xfrm>
          <a:custGeom>
            <a:avLst/>
            <a:gdLst/>
            <a:ahLst/>
            <a:cxnLst/>
            <a:rect l="l" t="t" r="r" b="b"/>
            <a:pathLst>
              <a:path w="100329" h="133350">
                <a:moveTo>
                  <a:pt x="97408" y="0"/>
                </a:moveTo>
                <a:lnTo>
                  <a:pt x="0" y="97662"/>
                </a:lnTo>
                <a:lnTo>
                  <a:pt x="4191" y="133350"/>
                </a:lnTo>
                <a:lnTo>
                  <a:pt x="100202" y="38735"/>
                </a:lnTo>
                <a:lnTo>
                  <a:pt x="9740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258050" y="3133725"/>
            <a:ext cx="100330" cy="133350"/>
          </a:xfrm>
          <a:custGeom>
            <a:avLst/>
            <a:gdLst/>
            <a:ahLst/>
            <a:cxnLst/>
            <a:rect l="l" t="t" r="r" b="b"/>
            <a:pathLst>
              <a:path w="100329" h="133350">
                <a:moveTo>
                  <a:pt x="0" y="97662"/>
                </a:moveTo>
                <a:lnTo>
                  <a:pt x="97408" y="0"/>
                </a:lnTo>
                <a:lnTo>
                  <a:pt x="100202" y="38735"/>
                </a:lnTo>
                <a:lnTo>
                  <a:pt x="4191" y="133350"/>
                </a:lnTo>
                <a:lnTo>
                  <a:pt x="0" y="97662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922901" y="4432300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51688" y="0"/>
                </a:moveTo>
                <a:lnTo>
                  <a:pt x="0" y="26924"/>
                </a:lnTo>
                <a:lnTo>
                  <a:pt x="7112" y="42799"/>
                </a:lnTo>
                <a:lnTo>
                  <a:pt x="58800" y="11049"/>
                </a:lnTo>
                <a:lnTo>
                  <a:pt x="51688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922901" y="4432300"/>
            <a:ext cx="59055" cy="43180"/>
          </a:xfrm>
          <a:custGeom>
            <a:avLst/>
            <a:gdLst/>
            <a:ahLst/>
            <a:cxnLst/>
            <a:rect l="l" t="t" r="r" b="b"/>
            <a:pathLst>
              <a:path w="59054" h="43179">
                <a:moveTo>
                  <a:pt x="0" y="26924"/>
                </a:moveTo>
                <a:lnTo>
                  <a:pt x="7112" y="42799"/>
                </a:lnTo>
                <a:lnTo>
                  <a:pt x="58800" y="11049"/>
                </a:lnTo>
                <a:lnTo>
                  <a:pt x="51688" y="0"/>
                </a:lnTo>
                <a:lnTo>
                  <a:pt x="0" y="2692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026025" y="4375150"/>
            <a:ext cx="59055" cy="41275"/>
          </a:xfrm>
          <a:custGeom>
            <a:avLst/>
            <a:gdLst/>
            <a:ahLst/>
            <a:cxnLst/>
            <a:rect l="l" t="t" r="r" b="b"/>
            <a:pathLst>
              <a:path w="59054" h="41275">
                <a:moveTo>
                  <a:pt x="51688" y="0"/>
                </a:moveTo>
                <a:lnTo>
                  <a:pt x="0" y="30099"/>
                </a:lnTo>
                <a:lnTo>
                  <a:pt x="7238" y="41275"/>
                </a:lnTo>
                <a:lnTo>
                  <a:pt x="58927" y="12700"/>
                </a:lnTo>
                <a:lnTo>
                  <a:pt x="51688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026025" y="4375150"/>
            <a:ext cx="59055" cy="41275"/>
          </a:xfrm>
          <a:custGeom>
            <a:avLst/>
            <a:gdLst/>
            <a:ahLst/>
            <a:cxnLst/>
            <a:rect l="l" t="t" r="r" b="b"/>
            <a:pathLst>
              <a:path w="59054" h="41275">
                <a:moveTo>
                  <a:pt x="0" y="30099"/>
                </a:moveTo>
                <a:lnTo>
                  <a:pt x="7238" y="41275"/>
                </a:lnTo>
                <a:lnTo>
                  <a:pt x="58927" y="12700"/>
                </a:lnTo>
                <a:lnTo>
                  <a:pt x="51688" y="0"/>
                </a:lnTo>
                <a:lnTo>
                  <a:pt x="0" y="30099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129276" y="4316348"/>
            <a:ext cx="57785" cy="44450"/>
          </a:xfrm>
          <a:custGeom>
            <a:avLst/>
            <a:gdLst/>
            <a:ahLst/>
            <a:cxnLst/>
            <a:rect l="l" t="t" r="r" b="b"/>
            <a:pathLst>
              <a:path w="57785" h="44450">
                <a:moveTo>
                  <a:pt x="50291" y="0"/>
                </a:moveTo>
                <a:lnTo>
                  <a:pt x="0" y="30225"/>
                </a:lnTo>
                <a:lnTo>
                  <a:pt x="6985" y="44450"/>
                </a:lnTo>
                <a:lnTo>
                  <a:pt x="57276" y="14350"/>
                </a:lnTo>
                <a:lnTo>
                  <a:pt x="50291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129276" y="4316348"/>
            <a:ext cx="57785" cy="44450"/>
          </a:xfrm>
          <a:custGeom>
            <a:avLst/>
            <a:gdLst/>
            <a:ahLst/>
            <a:cxnLst/>
            <a:rect l="l" t="t" r="r" b="b"/>
            <a:pathLst>
              <a:path w="57785" h="44450">
                <a:moveTo>
                  <a:pt x="0" y="30225"/>
                </a:moveTo>
                <a:lnTo>
                  <a:pt x="6985" y="44450"/>
                </a:lnTo>
                <a:lnTo>
                  <a:pt x="57276" y="14350"/>
                </a:lnTo>
                <a:lnTo>
                  <a:pt x="50291" y="0"/>
                </a:lnTo>
                <a:lnTo>
                  <a:pt x="0" y="30225"/>
                </a:lnTo>
              </a:path>
            </a:pathLst>
          </a:custGeom>
          <a:ln w="1269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234051" y="4286250"/>
            <a:ext cx="54610" cy="25400"/>
          </a:xfrm>
          <a:custGeom>
            <a:avLst/>
            <a:gdLst/>
            <a:ahLst/>
            <a:cxnLst/>
            <a:rect l="l" t="t" r="r" b="b"/>
            <a:pathLst>
              <a:path w="54610" h="25400">
                <a:moveTo>
                  <a:pt x="51181" y="0"/>
                </a:moveTo>
                <a:lnTo>
                  <a:pt x="0" y="9525"/>
                </a:lnTo>
                <a:lnTo>
                  <a:pt x="2794" y="25400"/>
                </a:lnTo>
                <a:lnTo>
                  <a:pt x="54101" y="17399"/>
                </a:lnTo>
                <a:lnTo>
                  <a:pt x="51181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234051" y="4286250"/>
            <a:ext cx="54610" cy="25400"/>
          </a:xfrm>
          <a:custGeom>
            <a:avLst/>
            <a:gdLst/>
            <a:ahLst/>
            <a:cxnLst/>
            <a:rect l="l" t="t" r="r" b="b"/>
            <a:pathLst>
              <a:path w="54610" h="25400">
                <a:moveTo>
                  <a:pt x="0" y="9525"/>
                </a:moveTo>
                <a:lnTo>
                  <a:pt x="2794" y="25400"/>
                </a:lnTo>
                <a:lnTo>
                  <a:pt x="54101" y="17399"/>
                </a:lnTo>
                <a:lnTo>
                  <a:pt x="51181" y="0"/>
                </a:lnTo>
                <a:lnTo>
                  <a:pt x="0" y="952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335651" y="4268723"/>
            <a:ext cx="55880" cy="25400"/>
          </a:xfrm>
          <a:custGeom>
            <a:avLst/>
            <a:gdLst/>
            <a:ahLst/>
            <a:cxnLst/>
            <a:rect l="l" t="t" r="r" b="b"/>
            <a:pathLst>
              <a:path w="55879" h="25400">
                <a:moveTo>
                  <a:pt x="51562" y="0"/>
                </a:moveTo>
                <a:lnTo>
                  <a:pt x="0" y="9525"/>
                </a:lnTo>
                <a:lnTo>
                  <a:pt x="4063" y="25400"/>
                </a:lnTo>
                <a:lnTo>
                  <a:pt x="55752" y="15875"/>
                </a:lnTo>
                <a:lnTo>
                  <a:pt x="515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335651" y="4268723"/>
            <a:ext cx="55880" cy="25400"/>
          </a:xfrm>
          <a:custGeom>
            <a:avLst/>
            <a:gdLst/>
            <a:ahLst/>
            <a:cxnLst/>
            <a:rect l="l" t="t" r="r" b="b"/>
            <a:pathLst>
              <a:path w="55879" h="25400">
                <a:moveTo>
                  <a:pt x="0" y="9525"/>
                </a:moveTo>
                <a:lnTo>
                  <a:pt x="4063" y="25400"/>
                </a:lnTo>
                <a:lnTo>
                  <a:pt x="55752" y="15875"/>
                </a:lnTo>
                <a:lnTo>
                  <a:pt x="51562" y="0"/>
                </a:lnTo>
                <a:lnTo>
                  <a:pt x="0" y="952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440426" y="4257675"/>
            <a:ext cx="54610" cy="24130"/>
          </a:xfrm>
          <a:custGeom>
            <a:avLst/>
            <a:gdLst/>
            <a:ahLst/>
            <a:cxnLst/>
            <a:rect l="l" t="t" r="r" b="b"/>
            <a:pathLst>
              <a:path w="54610" h="24129">
                <a:moveTo>
                  <a:pt x="51308" y="0"/>
                </a:moveTo>
                <a:lnTo>
                  <a:pt x="0" y="5968"/>
                </a:lnTo>
                <a:lnTo>
                  <a:pt x="2666" y="23875"/>
                </a:lnTo>
                <a:lnTo>
                  <a:pt x="54101" y="13462"/>
                </a:lnTo>
                <a:lnTo>
                  <a:pt x="5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40426" y="4257675"/>
            <a:ext cx="54610" cy="24130"/>
          </a:xfrm>
          <a:custGeom>
            <a:avLst/>
            <a:gdLst/>
            <a:ahLst/>
            <a:cxnLst/>
            <a:rect l="l" t="t" r="r" b="b"/>
            <a:pathLst>
              <a:path w="54610" h="24129">
                <a:moveTo>
                  <a:pt x="0" y="5968"/>
                </a:moveTo>
                <a:lnTo>
                  <a:pt x="2666" y="23875"/>
                </a:lnTo>
                <a:lnTo>
                  <a:pt x="54101" y="13462"/>
                </a:lnTo>
                <a:lnTo>
                  <a:pt x="51308" y="0"/>
                </a:lnTo>
                <a:lnTo>
                  <a:pt x="0" y="5968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542026" y="4240148"/>
            <a:ext cx="54610" cy="24130"/>
          </a:xfrm>
          <a:custGeom>
            <a:avLst/>
            <a:gdLst/>
            <a:ahLst/>
            <a:cxnLst/>
            <a:rect l="l" t="t" r="r" b="b"/>
            <a:pathLst>
              <a:path w="54610" h="24129">
                <a:moveTo>
                  <a:pt x="51308" y="0"/>
                </a:moveTo>
                <a:lnTo>
                  <a:pt x="0" y="7493"/>
                </a:lnTo>
                <a:lnTo>
                  <a:pt x="4063" y="24002"/>
                </a:lnTo>
                <a:lnTo>
                  <a:pt x="54101" y="16509"/>
                </a:lnTo>
                <a:lnTo>
                  <a:pt x="5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542026" y="4240148"/>
            <a:ext cx="54610" cy="24130"/>
          </a:xfrm>
          <a:custGeom>
            <a:avLst/>
            <a:gdLst/>
            <a:ahLst/>
            <a:cxnLst/>
            <a:rect l="l" t="t" r="r" b="b"/>
            <a:pathLst>
              <a:path w="54610" h="24129">
                <a:moveTo>
                  <a:pt x="0" y="7493"/>
                </a:moveTo>
                <a:lnTo>
                  <a:pt x="4063" y="24002"/>
                </a:lnTo>
                <a:lnTo>
                  <a:pt x="54101" y="16509"/>
                </a:lnTo>
                <a:lnTo>
                  <a:pt x="51308" y="0"/>
                </a:lnTo>
                <a:lnTo>
                  <a:pt x="0" y="7493"/>
                </a:lnTo>
              </a:path>
            </a:pathLst>
          </a:custGeom>
          <a:ln w="1269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646801" y="4233798"/>
            <a:ext cx="51435" cy="24130"/>
          </a:xfrm>
          <a:custGeom>
            <a:avLst/>
            <a:gdLst/>
            <a:ahLst/>
            <a:cxnLst/>
            <a:rect l="l" t="t" r="r" b="b"/>
            <a:pathLst>
              <a:path w="51435" h="24129">
                <a:moveTo>
                  <a:pt x="50926" y="0"/>
                </a:moveTo>
                <a:lnTo>
                  <a:pt x="0" y="0"/>
                </a:lnTo>
                <a:lnTo>
                  <a:pt x="0" y="24002"/>
                </a:lnTo>
                <a:lnTo>
                  <a:pt x="50926" y="20955"/>
                </a:lnTo>
                <a:lnTo>
                  <a:pt x="50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646801" y="4233798"/>
            <a:ext cx="51435" cy="24130"/>
          </a:xfrm>
          <a:custGeom>
            <a:avLst/>
            <a:gdLst/>
            <a:ahLst/>
            <a:cxnLst/>
            <a:rect l="l" t="t" r="r" b="b"/>
            <a:pathLst>
              <a:path w="51435" h="24129">
                <a:moveTo>
                  <a:pt x="0" y="0"/>
                </a:moveTo>
                <a:lnTo>
                  <a:pt x="0" y="24002"/>
                </a:lnTo>
                <a:lnTo>
                  <a:pt x="50926" y="20955"/>
                </a:lnTo>
                <a:lnTo>
                  <a:pt x="5092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749925" y="4227448"/>
            <a:ext cx="51435" cy="25400"/>
          </a:xfrm>
          <a:custGeom>
            <a:avLst/>
            <a:gdLst/>
            <a:ahLst/>
            <a:cxnLst/>
            <a:rect l="l" t="t" r="r" b="b"/>
            <a:pathLst>
              <a:path w="51435" h="25400">
                <a:moveTo>
                  <a:pt x="50926" y="0"/>
                </a:moveTo>
                <a:lnTo>
                  <a:pt x="0" y="1650"/>
                </a:lnTo>
                <a:lnTo>
                  <a:pt x="0" y="25400"/>
                </a:lnTo>
                <a:lnTo>
                  <a:pt x="50926" y="17525"/>
                </a:lnTo>
                <a:lnTo>
                  <a:pt x="50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49925" y="4227448"/>
            <a:ext cx="51435" cy="25400"/>
          </a:xfrm>
          <a:custGeom>
            <a:avLst/>
            <a:gdLst/>
            <a:ahLst/>
            <a:cxnLst/>
            <a:rect l="l" t="t" r="r" b="b"/>
            <a:pathLst>
              <a:path w="51435" h="25400">
                <a:moveTo>
                  <a:pt x="0" y="1650"/>
                </a:moveTo>
                <a:lnTo>
                  <a:pt x="0" y="25400"/>
                </a:lnTo>
                <a:lnTo>
                  <a:pt x="50926" y="17525"/>
                </a:lnTo>
                <a:lnTo>
                  <a:pt x="50926" y="0"/>
                </a:lnTo>
                <a:lnTo>
                  <a:pt x="0" y="165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853176" y="4221098"/>
            <a:ext cx="51435" cy="25400"/>
          </a:xfrm>
          <a:custGeom>
            <a:avLst/>
            <a:gdLst/>
            <a:ahLst/>
            <a:cxnLst/>
            <a:rect l="l" t="t" r="r" b="b"/>
            <a:pathLst>
              <a:path w="51435" h="25400">
                <a:moveTo>
                  <a:pt x="50926" y="0"/>
                </a:moveTo>
                <a:lnTo>
                  <a:pt x="0" y="6350"/>
                </a:lnTo>
                <a:lnTo>
                  <a:pt x="0" y="25400"/>
                </a:lnTo>
                <a:lnTo>
                  <a:pt x="50926" y="20700"/>
                </a:lnTo>
                <a:lnTo>
                  <a:pt x="50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853176" y="4221098"/>
            <a:ext cx="51435" cy="25400"/>
          </a:xfrm>
          <a:custGeom>
            <a:avLst/>
            <a:gdLst/>
            <a:ahLst/>
            <a:cxnLst/>
            <a:rect l="l" t="t" r="r" b="b"/>
            <a:pathLst>
              <a:path w="51435" h="25400">
                <a:moveTo>
                  <a:pt x="0" y="6350"/>
                </a:moveTo>
                <a:lnTo>
                  <a:pt x="0" y="25400"/>
                </a:lnTo>
                <a:lnTo>
                  <a:pt x="50926" y="20700"/>
                </a:lnTo>
                <a:lnTo>
                  <a:pt x="50926" y="0"/>
                </a:lnTo>
                <a:lnTo>
                  <a:pt x="0" y="635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954776" y="4216400"/>
            <a:ext cx="52705" cy="25400"/>
          </a:xfrm>
          <a:custGeom>
            <a:avLst/>
            <a:gdLst/>
            <a:ahLst/>
            <a:cxnLst/>
            <a:rect l="l" t="t" r="r" b="b"/>
            <a:pathLst>
              <a:path w="52704" h="25400">
                <a:moveTo>
                  <a:pt x="52450" y="0"/>
                </a:moveTo>
                <a:lnTo>
                  <a:pt x="0" y="1524"/>
                </a:lnTo>
                <a:lnTo>
                  <a:pt x="0" y="25400"/>
                </a:lnTo>
                <a:lnTo>
                  <a:pt x="52450" y="22225"/>
                </a:lnTo>
                <a:lnTo>
                  <a:pt x="52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954776" y="4216400"/>
            <a:ext cx="52705" cy="25400"/>
          </a:xfrm>
          <a:custGeom>
            <a:avLst/>
            <a:gdLst/>
            <a:ahLst/>
            <a:cxnLst/>
            <a:rect l="l" t="t" r="r" b="b"/>
            <a:pathLst>
              <a:path w="52704" h="25400">
                <a:moveTo>
                  <a:pt x="0" y="1524"/>
                </a:moveTo>
                <a:lnTo>
                  <a:pt x="0" y="25400"/>
                </a:lnTo>
                <a:lnTo>
                  <a:pt x="52450" y="22225"/>
                </a:lnTo>
                <a:lnTo>
                  <a:pt x="52450" y="0"/>
                </a:lnTo>
                <a:lnTo>
                  <a:pt x="0" y="152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54725" y="4152900"/>
            <a:ext cx="59055" cy="44450"/>
          </a:xfrm>
          <a:custGeom>
            <a:avLst/>
            <a:gdLst/>
            <a:ahLst/>
            <a:cxnLst/>
            <a:rect l="l" t="t" r="r" b="b"/>
            <a:pathLst>
              <a:path w="59054" h="44450">
                <a:moveTo>
                  <a:pt x="51942" y="0"/>
                </a:moveTo>
                <a:lnTo>
                  <a:pt x="0" y="31750"/>
                </a:lnTo>
                <a:lnTo>
                  <a:pt x="6985" y="44450"/>
                </a:lnTo>
                <a:lnTo>
                  <a:pt x="58927" y="11049"/>
                </a:lnTo>
                <a:lnTo>
                  <a:pt x="519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54725" y="4152900"/>
            <a:ext cx="59055" cy="44450"/>
          </a:xfrm>
          <a:custGeom>
            <a:avLst/>
            <a:gdLst/>
            <a:ahLst/>
            <a:cxnLst/>
            <a:rect l="l" t="t" r="r" b="b"/>
            <a:pathLst>
              <a:path w="59054" h="44450">
                <a:moveTo>
                  <a:pt x="0" y="31750"/>
                </a:moveTo>
                <a:lnTo>
                  <a:pt x="6985" y="44450"/>
                </a:lnTo>
                <a:lnTo>
                  <a:pt x="58927" y="11049"/>
                </a:lnTo>
                <a:lnTo>
                  <a:pt x="51942" y="0"/>
                </a:lnTo>
                <a:lnTo>
                  <a:pt x="0" y="3175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321425" y="3981450"/>
            <a:ext cx="59055" cy="46355"/>
          </a:xfrm>
          <a:custGeom>
            <a:avLst/>
            <a:gdLst/>
            <a:ahLst/>
            <a:cxnLst/>
            <a:rect l="l" t="t" r="r" b="b"/>
            <a:pathLst>
              <a:path w="59054" h="46354">
                <a:moveTo>
                  <a:pt x="53086" y="0"/>
                </a:moveTo>
                <a:lnTo>
                  <a:pt x="0" y="35306"/>
                </a:lnTo>
                <a:lnTo>
                  <a:pt x="7238" y="46100"/>
                </a:lnTo>
                <a:lnTo>
                  <a:pt x="58927" y="12318"/>
                </a:lnTo>
                <a:lnTo>
                  <a:pt x="530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321425" y="3981450"/>
            <a:ext cx="59055" cy="46355"/>
          </a:xfrm>
          <a:custGeom>
            <a:avLst/>
            <a:gdLst/>
            <a:ahLst/>
            <a:cxnLst/>
            <a:rect l="l" t="t" r="r" b="b"/>
            <a:pathLst>
              <a:path w="59054" h="46354">
                <a:moveTo>
                  <a:pt x="0" y="35306"/>
                </a:moveTo>
                <a:lnTo>
                  <a:pt x="7238" y="46100"/>
                </a:lnTo>
                <a:lnTo>
                  <a:pt x="58927" y="12318"/>
                </a:lnTo>
                <a:lnTo>
                  <a:pt x="53086" y="0"/>
                </a:lnTo>
                <a:lnTo>
                  <a:pt x="0" y="35306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364351" y="3970273"/>
            <a:ext cx="43180" cy="35560"/>
          </a:xfrm>
          <a:custGeom>
            <a:avLst/>
            <a:gdLst/>
            <a:ahLst/>
            <a:cxnLst/>
            <a:rect l="l" t="t" r="r" b="b"/>
            <a:pathLst>
              <a:path w="43179" h="35560">
                <a:moveTo>
                  <a:pt x="37464" y="0"/>
                </a:moveTo>
                <a:lnTo>
                  <a:pt x="0" y="22859"/>
                </a:lnTo>
                <a:lnTo>
                  <a:pt x="6858" y="35051"/>
                </a:lnTo>
                <a:lnTo>
                  <a:pt x="43052" y="12192"/>
                </a:lnTo>
                <a:lnTo>
                  <a:pt x="37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05626" y="3968750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60" h="24129">
                <a:moveTo>
                  <a:pt x="22351" y="0"/>
                </a:moveTo>
                <a:lnTo>
                  <a:pt x="0" y="1524"/>
                </a:lnTo>
                <a:lnTo>
                  <a:pt x="0" y="23875"/>
                </a:lnTo>
                <a:lnTo>
                  <a:pt x="22351" y="23875"/>
                </a:lnTo>
                <a:lnTo>
                  <a:pt x="22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778625" y="3946525"/>
            <a:ext cx="22860" cy="24130"/>
          </a:xfrm>
          <a:custGeom>
            <a:avLst/>
            <a:gdLst/>
            <a:ahLst/>
            <a:cxnLst/>
            <a:rect l="l" t="t" r="r" b="b"/>
            <a:pathLst>
              <a:path w="22859" h="24129">
                <a:moveTo>
                  <a:pt x="22351" y="0"/>
                </a:moveTo>
                <a:lnTo>
                  <a:pt x="0" y="0"/>
                </a:lnTo>
                <a:lnTo>
                  <a:pt x="0" y="23875"/>
                </a:lnTo>
                <a:lnTo>
                  <a:pt x="22351" y="17906"/>
                </a:lnTo>
                <a:lnTo>
                  <a:pt x="22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797675" y="3944873"/>
            <a:ext cx="33655" cy="25400"/>
          </a:xfrm>
          <a:custGeom>
            <a:avLst/>
            <a:gdLst/>
            <a:ahLst/>
            <a:cxnLst/>
            <a:rect l="l" t="t" r="r" b="b"/>
            <a:pathLst>
              <a:path w="33654" h="25400">
                <a:moveTo>
                  <a:pt x="33527" y="0"/>
                </a:moveTo>
                <a:lnTo>
                  <a:pt x="0" y="1650"/>
                </a:lnTo>
                <a:lnTo>
                  <a:pt x="0" y="25400"/>
                </a:lnTo>
                <a:lnTo>
                  <a:pt x="33527" y="25400"/>
                </a:lnTo>
                <a:lnTo>
                  <a:pt x="33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22825" y="456717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30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24476" y="464972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21351" y="4352925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219700" y="442747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13400" y="4289425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37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11876" y="437032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005576" y="4257675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0"/>
                </a:moveTo>
                <a:lnTo>
                  <a:pt x="0" y="808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05576" y="434809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403975" y="4019550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402451" y="408940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786626" y="3973448"/>
            <a:ext cx="12700" cy="49530"/>
          </a:xfrm>
          <a:custGeom>
            <a:avLst/>
            <a:gdLst/>
            <a:ahLst/>
            <a:cxnLst/>
            <a:rect l="l" t="t" r="r" b="b"/>
            <a:pathLst>
              <a:path w="12700" h="49529">
                <a:moveTo>
                  <a:pt x="0" y="49275"/>
                </a:moveTo>
                <a:lnTo>
                  <a:pt x="12700" y="49275"/>
                </a:lnTo>
                <a:lnTo>
                  <a:pt x="12700" y="0"/>
                </a:lnTo>
                <a:lnTo>
                  <a:pt x="0" y="0"/>
                </a:lnTo>
                <a:lnTo>
                  <a:pt x="0" y="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391400" y="3889375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9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386701" y="395122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822825" y="4371975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76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24476" y="438467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221351" y="415925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219700" y="41719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613400" y="4113148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483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611876" y="412584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403975" y="384810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01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402451" y="3860800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792976" y="382752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796151" y="383857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193026" y="3810000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48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193026" y="3824351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391400" y="3732276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6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386701" y="374332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062226" y="1758950"/>
            <a:ext cx="2760980" cy="2995930"/>
          </a:xfrm>
          <a:custGeom>
            <a:avLst/>
            <a:gdLst/>
            <a:ahLst/>
            <a:cxnLst/>
            <a:rect l="l" t="t" r="r" b="b"/>
            <a:pathLst>
              <a:path w="2760979" h="2995929">
                <a:moveTo>
                  <a:pt x="0" y="0"/>
                </a:moveTo>
                <a:lnTo>
                  <a:pt x="97281" y="545338"/>
                </a:lnTo>
                <a:lnTo>
                  <a:pt x="196087" y="778637"/>
                </a:lnTo>
                <a:lnTo>
                  <a:pt x="293369" y="1056766"/>
                </a:lnTo>
                <a:lnTo>
                  <a:pt x="392175" y="1322451"/>
                </a:lnTo>
                <a:lnTo>
                  <a:pt x="493649" y="1591310"/>
                </a:lnTo>
                <a:lnTo>
                  <a:pt x="591057" y="1764284"/>
                </a:lnTo>
                <a:lnTo>
                  <a:pt x="689737" y="1928114"/>
                </a:lnTo>
                <a:lnTo>
                  <a:pt x="787146" y="2159889"/>
                </a:lnTo>
                <a:lnTo>
                  <a:pt x="983234" y="2322068"/>
                </a:lnTo>
                <a:lnTo>
                  <a:pt x="1179322" y="2543048"/>
                </a:lnTo>
                <a:lnTo>
                  <a:pt x="1381125" y="2692781"/>
                </a:lnTo>
                <a:lnTo>
                  <a:pt x="1578610" y="2856611"/>
                </a:lnTo>
                <a:lnTo>
                  <a:pt x="1774698" y="2913761"/>
                </a:lnTo>
                <a:lnTo>
                  <a:pt x="1969389" y="2984881"/>
                </a:lnTo>
                <a:lnTo>
                  <a:pt x="2166874" y="2984881"/>
                </a:lnTo>
                <a:lnTo>
                  <a:pt x="2368550" y="2995676"/>
                </a:lnTo>
                <a:lnTo>
                  <a:pt x="2564638" y="2937002"/>
                </a:lnTo>
                <a:lnTo>
                  <a:pt x="2760726" y="2913761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822825" y="4035425"/>
            <a:ext cx="2569210" cy="723900"/>
          </a:xfrm>
          <a:custGeom>
            <a:avLst/>
            <a:gdLst/>
            <a:ahLst/>
            <a:cxnLst/>
            <a:rect l="l" t="t" r="r" b="b"/>
            <a:pathLst>
              <a:path w="2569209" h="723900">
                <a:moveTo>
                  <a:pt x="0" y="723900"/>
                </a:moveTo>
                <a:lnTo>
                  <a:pt x="399414" y="711581"/>
                </a:lnTo>
                <a:lnTo>
                  <a:pt x="790448" y="501142"/>
                </a:lnTo>
                <a:lnTo>
                  <a:pt x="1184148" y="397510"/>
                </a:lnTo>
                <a:lnTo>
                  <a:pt x="1582165" y="303149"/>
                </a:lnTo>
                <a:lnTo>
                  <a:pt x="1974596" y="0"/>
                </a:lnTo>
                <a:lnTo>
                  <a:pt x="2372614" y="58800"/>
                </a:lnTo>
                <a:lnTo>
                  <a:pt x="2568702" y="222757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157476" y="23272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355850" y="2828925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27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454275" y="3095625"/>
            <a:ext cx="0" cy="46355"/>
          </a:xfrm>
          <a:custGeom>
            <a:avLst/>
            <a:gdLst/>
            <a:ahLst/>
            <a:cxnLst/>
            <a:rect l="l" t="t" r="r" b="b"/>
            <a:pathLst>
              <a:path h="46355">
                <a:moveTo>
                  <a:pt x="0" y="0"/>
                </a:moveTo>
                <a:lnTo>
                  <a:pt x="0" y="4597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57526" y="3365500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0"/>
                </a:moveTo>
                <a:lnTo>
                  <a:pt x="0" y="2698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652776" y="3565525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655951" y="3614801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652776" y="372745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652776" y="378142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849626" y="3935476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851150" y="402272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1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048000" y="4097273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7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044825" y="41973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241675" y="4319523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0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244850" y="442747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444875" y="446722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4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638550" y="4632325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64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638550" y="475449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837051" y="4689475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264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837051" y="481085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11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032250" y="4760848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4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032250" y="489419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227576" y="4760848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429125" y="477202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432300" y="490220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621276" y="471798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627626" y="4795773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7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629150" y="483552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22825" y="4567173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0"/>
                </a:moveTo>
                <a:lnTo>
                  <a:pt x="0" y="20008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822825" y="485140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2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824476" y="490220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221351" y="480695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219700" y="489419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613400" y="457835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611876" y="467194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005576" y="4479925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199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005576" y="455612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403975" y="4386198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402451" y="447509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792976" y="4108450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27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796151" y="414972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193026" y="4160773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181850" y="422592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175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391400" y="4289425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7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386701" y="4384675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159000" y="2268601"/>
            <a:ext cx="0" cy="49530"/>
          </a:xfrm>
          <a:custGeom>
            <a:avLst/>
            <a:gdLst/>
            <a:ahLst/>
            <a:cxnLst/>
            <a:rect l="l" t="t" r="r" b="b"/>
            <a:pathLst>
              <a:path h="49530">
                <a:moveTo>
                  <a:pt x="0" y="0"/>
                </a:moveTo>
                <a:lnTo>
                  <a:pt x="0" y="4914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157476" y="22828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257425" y="2473325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3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257425" y="2487676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1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349500" y="2755900"/>
            <a:ext cx="12700" cy="73025"/>
          </a:xfrm>
          <a:custGeom>
            <a:avLst/>
            <a:gdLst/>
            <a:ahLst/>
            <a:cxnLst/>
            <a:rect l="l" t="t" r="r" b="b"/>
            <a:pathLst>
              <a:path w="12700" h="73025">
                <a:moveTo>
                  <a:pt x="0" y="73025"/>
                </a:moveTo>
                <a:lnTo>
                  <a:pt x="12700" y="73025"/>
                </a:lnTo>
                <a:lnTo>
                  <a:pt x="12700" y="0"/>
                </a:lnTo>
                <a:lnTo>
                  <a:pt x="0" y="0"/>
                </a:lnTo>
                <a:lnTo>
                  <a:pt x="0" y="730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454275" y="3001898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9207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451100" y="3013075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1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557526" y="3257550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4">
                <a:moveTo>
                  <a:pt x="0" y="10325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557526" y="3268726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652776" y="3430651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0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655951" y="344487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849626" y="3800475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12865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851150" y="3811651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1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048000" y="3956050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13652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044825" y="396709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241675" y="4159250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57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244850" y="4171950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444875" y="4298950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16344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444875" y="431317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638550" y="4456048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17145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638550" y="446874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837051" y="4511675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174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837051" y="452272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032250" y="4578350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17614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032250" y="459257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227576" y="4578350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17614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227576" y="4592573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429125" y="4592573"/>
            <a:ext cx="0" cy="174625"/>
          </a:xfrm>
          <a:custGeom>
            <a:avLst/>
            <a:gdLst/>
            <a:ahLst/>
            <a:cxnLst/>
            <a:rect l="l" t="t" r="r" b="b"/>
            <a:pathLst>
              <a:path h="174625">
                <a:moveTo>
                  <a:pt x="0" y="174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432300" y="4602098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627626" y="4533900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17297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629150" y="454494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824476" y="460209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5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221351" y="4591050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30175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219700" y="460209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613400" y="438150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611876" y="439420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403975" y="4195698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7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402451" y="4206875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786626" y="3973448"/>
            <a:ext cx="12700" cy="49530"/>
          </a:xfrm>
          <a:custGeom>
            <a:avLst/>
            <a:gdLst/>
            <a:ahLst/>
            <a:cxnLst/>
            <a:rect l="l" t="t" r="r" b="b"/>
            <a:pathLst>
              <a:path w="12700" h="49529">
                <a:moveTo>
                  <a:pt x="0" y="49275"/>
                </a:moveTo>
                <a:lnTo>
                  <a:pt x="12700" y="49275"/>
                </a:lnTo>
                <a:lnTo>
                  <a:pt x="12700" y="0"/>
                </a:lnTo>
                <a:lnTo>
                  <a:pt x="0" y="0"/>
                </a:lnTo>
                <a:lnTo>
                  <a:pt x="0" y="49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193026" y="3976687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049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391400" y="41290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386701" y="4140200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832350" y="4668773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6350" y="2412"/>
                </a:moveTo>
                <a:lnTo>
                  <a:pt x="6350" y="2412"/>
                </a:lnTo>
              </a:path>
            </a:pathLst>
          </a:custGeom>
          <a:ln w="48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805426" y="4668773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79">
                <a:moveTo>
                  <a:pt x="28575" y="0"/>
                </a:moveTo>
                <a:lnTo>
                  <a:pt x="0" y="48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830826" y="4606925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226843" y="424497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460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197475" y="4235450"/>
            <a:ext cx="31750" cy="49530"/>
          </a:xfrm>
          <a:custGeom>
            <a:avLst/>
            <a:gdLst/>
            <a:ahLst/>
            <a:cxnLst/>
            <a:rect l="l" t="t" r="r" b="b"/>
            <a:pathLst>
              <a:path w="31750" h="49529">
                <a:moveTo>
                  <a:pt x="31750" y="4914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227701" y="429729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6350" y="31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200650" y="4297298"/>
            <a:ext cx="31750" cy="3175"/>
          </a:xfrm>
          <a:custGeom>
            <a:avLst/>
            <a:gdLst/>
            <a:ahLst/>
            <a:cxnLst/>
            <a:rect l="l" t="t" r="r" b="b"/>
            <a:pathLst>
              <a:path w="31750" h="3175">
                <a:moveTo>
                  <a:pt x="31750" y="0"/>
                </a:moveTo>
                <a:lnTo>
                  <a:pt x="0" y="31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224526" y="4235450"/>
            <a:ext cx="5080" cy="49530"/>
          </a:xfrm>
          <a:custGeom>
            <a:avLst/>
            <a:gdLst/>
            <a:ahLst/>
            <a:cxnLst/>
            <a:rect l="l" t="t" r="r" b="b"/>
            <a:pathLst>
              <a:path w="5079" h="49529">
                <a:moveTo>
                  <a:pt x="0" y="49149"/>
                </a:moveTo>
                <a:lnTo>
                  <a:pt x="46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221351" y="4230623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6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621401" y="3962400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6350" y="762"/>
                </a:moveTo>
                <a:lnTo>
                  <a:pt x="6350" y="76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592826" y="3962400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750" y="0"/>
                </a:moveTo>
                <a:lnTo>
                  <a:pt x="0" y="15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613400" y="3959225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6350" y="3937"/>
                </a:moveTo>
                <a:lnTo>
                  <a:pt x="6350" y="3937"/>
                </a:lnTo>
              </a:path>
            </a:pathLst>
          </a:custGeom>
          <a:ln w="7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981700" y="3863975"/>
            <a:ext cx="31750" cy="50800"/>
          </a:xfrm>
          <a:custGeom>
            <a:avLst/>
            <a:gdLst/>
            <a:ahLst/>
            <a:cxnLst/>
            <a:rect l="l" t="t" r="r" b="b"/>
            <a:pathLst>
              <a:path w="31750" h="50800">
                <a:moveTo>
                  <a:pt x="3175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013450" y="3925951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6350" y="1587"/>
                </a:moveTo>
                <a:lnTo>
                  <a:pt x="6350" y="158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986526" y="3925951"/>
            <a:ext cx="30480" cy="3175"/>
          </a:xfrm>
          <a:custGeom>
            <a:avLst/>
            <a:gdLst/>
            <a:ahLst/>
            <a:cxnLst/>
            <a:rect l="l" t="t" r="r" b="b"/>
            <a:pathLst>
              <a:path w="30479" h="3175">
                <a:moveTo>
                  <a:pt x="30099" y="0"/>
                </a:moveTo>
                <a:lnTo>
                  <a:pt x="0" y="31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007100" y="3863975"/>
            <a:ext cx="12700" cy="50800"/>
          </a:xfrm>
          <a:custGeom>
            <a:avLst/>
            <a:gdLst/>
            <a:ahLst/>
            <a:cxnLst/>
            <a:rect l="l" t="t" r="r" b="b"/>
            <a:pathLst>
              <a:path w="12700" h="50800">
                <a:moveTo>
                  <a:pt x="0" y="50800"/>
                </a:moveTo>
                <a:lnTo>
                  <a:pt x="12700" y="50800"/>
                </a:lnTo>
                <a:lnTo>
                  <a:pt x="127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999226" y="3859276"/>
            <a:ext cx="12700" cy="59055"/>
          </a:xfrm>
          <a:custGeom>
            <a:avLst/>
            <a:gdLst/>
            <a:ahLst/>
            <a:cxnLst/>
            <a:rect l="l" t="t" r="r" b="b"/>
            <a:pathLst>
              <a:path w="12700" h="59054">
                <a:moveTo>
                  <a:pt x="0" y="58674"/>
                </a:moveTo>
                <a:lnTo>
                  <a:pt x="12700" y="58674"/>
                </a:lnTo>
                <a:lnTo>
                  <a:pt x="12700" y="0"/>
                </a:lnTo>
                <a:lnTo>
                  <a:pt x="0" y="0"/>
                </a:lnTo>
                <a:lnTo>
                  <a:pt x="0" y="58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005576" y="392277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-6350" y="4762"/>
                </a:moveTo>
                <a:lnTo>
                  <a:pt x="6350" y="4762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381750" y="3443351"/>
            <a:ext cx="28575" cy="52705"/>
          </a:xfrm>
          <a:custGeom>
            <a:avLst/>
            <a:gdLst/>
            <a:ahLst/>
            <a:cxnLst/>
            <a:rect l="l" t="t" r="r" b="b"/>
            <a:pathLst>
              <a:path w="28575" h="52704">
                <a:moveTo>
                  <a:pt x="28575" y="5232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410325" y="3508375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35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383401" y="3508375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099" y="0"/>
                </a:moveTo>
                <a:lnTo>
                  <a:pt x="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407150" y="3443351"/>
            <a:ext cx="5080" cy="52705"/>
          </a:xfrm>
          <a:custGeom>
            <a:avLst/>
            <a:gdLst/>
            <a:ahLst/>
            <a:cxnLst/>
            <a:rect l="l" t="t" r="r" b="b"/>
            <a:pathLst>
              <a:path w="5079" h="52704">
                <a:moveTo>
                  <a:pt x="0" y="52324"/>
                </a:moveTo>
                <a:lnTo>
                  <a:pt x="48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403975" y="3443351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772275" y="3284601"/>
            <a:ext cx="28575" cy="50800"/>
          </a:xfrm>
          <a:custGeom>
            <a:avLst/>
            <a:gdLst/>
            <a:ahLst/>
            <a:cxnLst/>
            <a:rect l="l" t="t" r="r" b="b"/>
            <a:pathLst>
              <a:path w="28575" h="50800">
                <a:moveTo>
                  <a:pt x="28575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804025" y="334327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65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775450" y="3343275"/>
            <a:ext cx="28575" cy="1905"/>
          </a:xfrm>
          <a:custGeom>
            <a:avLst/>
            <a:gdLst/>
            <a:ahLst/>
            <a:cxnLst/>
            <a:rect l="l" t="t" r="r" b="b"/>
            <a:pathLst>
              <a:path w="28575" h="1904">
                <a:moveTo>
                  <a:pt x="28575" y="0"/>
                </a:moveTo>
                <a:lnTo>
                  <a:pt x="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800850" y="3284601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170801" y="3260725"/>
            <a:ext cx="30480" cy="50800"/>
          </a:xfrm>
          <a:custGeom>
            <a:avLst/>
            <a:gdLst/>
            <a:ahLst/>
            <a:cxnLst/>
            <a:rect l="l" t="t" r="r" b="b"/>
            <a:pathLst>
              <a:path w="30479" h="50800">
                <a:moveTo>
                  <a:pt x="30099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200900" y="3322701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6350" y="1587"/>
                </a:moveTo>
                <a:lnTo>
                  <a:pt x="6350" y="158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173976" y="3322701"/>
            <a:ext cx="30480" cy="3175"/>
          </a:xfrm>
          <a:custGeom>
            <a:avLst/>
            <a:gdLst/>
            <a:ahLst/>
            <a:cxnLst/>
            <a:rect l="l" t="t" r="r" b="b"/>
            <a:pathLst>
              <a:path w="30479" h="3175">
                <a:moveTo>
                  <a:pt x="30099" y="0"/>
                </a:moveTo>
                <a:lnTo>
                  <a:pt x="0" y="31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199376" y="3260725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193026" y="3257550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364476" y="3084448"/>
            <a:ext cx="34925" cy="50800"/>
          </a:xfrm>
          <a:custGeom>
            <a:avLst/>
            <a:gdLst/>
            <a:ahLst/>
            <a:cxnLst/>
            <a:rect l="l" t="t" r="r" b="b"/>
            <a:pathLst>
              <a:path w="34925" h="50800">
                <a:moveTo>
                  <a:pt x="34925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397750" y="3147948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4825" y="31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367651" y="3147948"/>
            <a:ext cx="34925" cy="3175"/>
          </a:xfrm>
          <a:custGeom>
            <a:avLst/>
            <a:gdLst/>
            <a:ahLst/>
            <a:cxnLst/>
            <a:rect l="l" t="t" r="r" b="b"/>
            <a:pathLst>
              <a:path w="34925" h="3175">
                <a:moveTo>
                  <a:pt x="34925" y="0"/>
                </a:moveTo>
                <a:lnTo>
                  <a:pt x="0" y="31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396226" y="3084448"/>
            <a:ext cx="3175" cy="50800"/>
          </a:xfrm>
          <a:custGeom>
            <a:avLst/>
            <a:gdLst/>
            <a:ahLst/>
            <a:cxnLst/>
            <a:rect l="l" t="t" r="r" b="b"/>
            <a:pathLst>
              <a:path w="3175" h="50800">
                <a:moveTo>
                  <a:pt x="0" y="50800"/>
                </a:moveTo>
                <a:lnTo>
                  <a:pt x="31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391400" y="3079750"/>
            <a:ext cx="0" cy="74930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54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197475" y="4257675"/>
            <a:ext cx="31750" cy="55880"/>
          </a:xfrm>
          <a:custGeom>
            <a:avLst/>
            <a:gdLst/>
            <a:ahLst/>
            <a:cxnLst/>
            <a:rect l="l" t="t" r="r" b="b"/>
            <a:pathLst>
              <a:path w="31750" h="55879">
                <a:moveTo>
                  <a:pt x="31750" y="55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227701" y="431952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35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200650" y="4319523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750" y="0"/>
                </a:moveTo>
                <a:lnTo>
                  <a:pt x="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224526" y="4257675"/>
            <a:ext cx="5080" cy="55880"/>
          </a:xfrm>
          <a:custGeom>
            <a:avLst/>
            <a:gdLst/>
            <a:ahLst/>
            <a:cxnLst/>
            <a:rect l="l" t="t" r="r" b="b"/>
            <a:pathLst>
              <a:path w="5079" h="55879">
                <a:moveTo>
                  <a:pt x="0" y="55499"/>
                </a:moveTo>
                <a:lnTo>
                  <a:pt x="4699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589651" y="4200525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31750" y="5397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592826" y="4262373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750" y="0"/>
                </a:moveTo>
                <a:lnTo>
                  <a:pt x="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619750" y="4200525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4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981700" y="4178300"/>
            <a:ext cx="31750" cy="49530"/>
          </a:xfrm>
          <a:custGeom>
            <a:avLst/>
            <a:gdLst/>
            <a:ahLst/>
            <a:cxnLst/>
            <a:rect l="l" t="t" r="r" b="b"/>
            <a:pathLst>
              <a:path w="31750" h="49529">
                <a:moveTo>
                  <a:pt x="31750" y="4914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986526" y="4240148"/>
            <a:ext cx="30480" cy="5080"/>
          </a:xfrm>
          <a:custGeom>
            <a:avLst/>
            <a:gdLst/>
            <a:ahLst/>
            <a:cxnLst/>
            <a:rect l="l" t="t" r="r" b="b"/>
            <a:pathLst>
              <a:path w="30479" h="5079">
                <a:moveTo>
                  <a:pt x="30099" y="0"/>
                </a:moveTo>
                <a:lnTo>
                  <a:pt x="0" y="48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007100" y="41846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381750" y="3933825"/>
            <a:ext cx="28575" cy="50800"/>
          </a:xfrm>
          <a:custGeom>
            <a:avLst/>
            <a:gdLst/>
            <a:ahLst/>
            <a:cxnLst/>
            <a:rect l="l" t="t" r="r" b="b"/>
            <a:pathLst>
              <a:path w="28575" h="50800">
                <a:moveTo>
                  <a:pt x="28575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410325" y="399567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35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383401" y="3995673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099" y="0"/>
                </a:moveTo>
                <a:lnTo>
                  <a:pt x="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407150" y="3933825"/>
            <a:ext cx="5080" cy="50800"/>
          </a:xfrm>
          <a:custGeom>
            <a:avLst/>
            <a:gdLst/>
            <a:ahLst/>
            <a:cxnLst/>
            <a:rect l="l" t="t" r="r" b="b"/>
            <a:pathLst>
              <a:path w="5079" h="50800">
                <a:moveTo>
                  <a:pt x="0" y="50800"/>
                </a:moveTo>
                <a:lnTo>
                  <a:pt x="4825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170801" y="3897376"/>
            <a:ext cx="30480" cy="52705"/>
          </a:xfrm>
          <a:custGeom>
            <a:avLst/>
            <a:gdLst/>
            <a:ahLst/>
            <a:cxnLst/>
            <a:rect l="l" t="t" r="r" b="b"/>
            <a:pathLst>
              <a:path w="30479" h="52704">
                <a:moveTo>
                  <a:pt x="30099" y="5232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173976" y="3962400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099" y="0"/>
                </a:moveTo>
                <a:lnTo>
                  <a:pt x="0" y="15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193026" y="389893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046351" y="1719262"/>
            <a:ext cx="62230" cy="78105"/>
          </a:xfrm>
          <a:custGeom>
            <a:avLst/>
            <a:gdLst/>
            <a:ahLst/>
            <a:cxnLst/>
            <a:rect l="l" t="t" r="r" b="b"/>
            <a:pathLst>
              <a:path w="62230" h="78105">
                <a:moveTo>
                  <a:pt x="0" y="77787"/>
                </a:moveTo>
                <a:lnTo>
                  <a:pt x="61912" y="77787"/>
                </a:lnTo>
                <a:lnTo>
                  <a:pt x="61912" y="0"/>
                </a:lnTo>
                <a:lnTo>
                  <a:pt x="0" y="0"/>
                </a:lnTo>
                <a:lnTo>
                  <a:pt x="0" y="77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133600" y="2257425"/>
            <a:ext cx="31750" cy="55880"/>
          </a:xfrm>
          <a:custGeom>
            <a:avLst/>
            <a:gdLst/>
            <a:ahLst/>
            <a:cxnLst/>
            <a:rect l="l" t="t" r="r" b="b"/>
            <a:pathLst>
              <a:path w="31750" h="55880">
                <a:moveTo>
                  <a:pt x="31750" y="55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165350" y="2322576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6350" y="1587"/>
                </a:moveTo>
                <a:lnTo>
                  <a:pt x="6350" y="1587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233676" y="2487676"/>
            <a:ext cx="31750" cy="53975"/>
          </a:xfrm>
          <a:custGeom>
            <a:avLst/>
            <a:gdLst/>
            <a:ahLst/>
            <a:cxnLst/>
            <a:rect l="l" t="t" r="r" b="b"/>
            <a:pathLst>
              <a:path w="31750" h="53975">
                <a:moveTo>
                  <a:pt x="31750" y="5397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333625" y="2770123"/>
            <a:ext cx="28575" cy="52705"/>
          </a:xfrm>
          <a:custGeom>
            <a:avLst/>
            <a:gdLst/>
            <a:ahLst/>
            <a:cxnLst/>
            <a:rect l="l" t="t" r="r" b="b"/>
            <a:pathLst>
              <a:path w="28575" h="52705">
                <a:moveTo>
                  <a:pt x="28575" y="5245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363851" y="2833623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0" y="0"/>
                </a:moveTo>
                <a:lnTo>
                  <a:pt x="1524" y="31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338451" y="2833623"/>
            <a:ext cx="28575" cy="3175"/>
          </a:xfrm>
          <a:custGeom>
            <a:avLst/>
            <a:gdLst/>
            <a:ahLst/>
            <a:cxnLst/>
            <a:rect l="l" t="t" r="r" b="b"/>
            <a:pathLst>
              <a:path w="28575" h="3175">
                <a:moveTo>
                  <a:pt x="28575" y="0"/>
                </a:moveTo>
                <a:lnTo>
                  <a:pt x="0" y="31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355850" y="2762250"/>
            <a:ext cx="12700" cy="60325"/>
          </a:xfrm>
          <a:custGeom>
            <a:avLst/>
            <a:gdLst/>
            <a:ahLst/>
            <a:cxnLst/>
            <a:rect l="l" t="t" r="r" b="b"/>
            <a:pathLst>
              <a:path w="12700" h="60325">
                <a:moveTo>
                  <a:pt x="0" y="60325"/>
                </a:moveTo>
                <a:lnTo>
                  <a:pt x="12700" y="60325"/>
                </a:lnTo>
                <a:lnTo>
                  <a:pt x="12700" y="0"/>
                </a:lnTo>
                <a:lnTo>
                  <a:pt x="0" y="0"/>
                </a:lnTo>
                <a:lnTo>
                  <a:pt x="0" y="60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430526" y="3039998"/>
            <a:ext cx="28575" cy="47625"/>
          </a:xfrm>
          <a:custGeom>
            <a:avLst/>
            <a:gdLst/>
            <a:ahLst/>
            <a:cxnLst/>
            <a:rect l="l" t="t" r="r" b="b"/>
            <a:pathLst>
              <a:path w="28575" h="47625">
                <a:moveTo>
                  <a:pt x="28575" y="47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460625" y="3100323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0" y="0"/>
                </a:moveTo>
                <a:lnTo>
                  <a:pt x="1650" y="31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432050" y="3100323"/>
            <a:ext cx="30480" cy="3175"/>
          </a:xfrm>
          <a:custGeom>
            <a:avLst/>
            <a:gdLst/>
            <a:ahLst/>
            <a:cxnLst/>
            <a:rect l="l" t="t" r="r" b="b"/>
            <a:pathLst>
              <a:path w="30480" h="3175">
                <a:moveTo>
                  <a:pt x="30225" y="0"/>
                </a:moveTo>
                <a:lnTo>
                  <a:pt x="0" y="31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455100" y="3001898"/>
            <a:ext cx="0" cy="157480"/>
          </a:xfrm>
          <a:custGeom>
            <a:avLst/>
            <a:gdLst/>
            <a:ahLst/>
            <a:cxnLst/>
            <a:rect l="l" t="t" r="r" b="b"/>
            <a:pathLst>
              <a:path h="157480">
                <a:moveTo>
                  <a:pt x="0" y="0"/>
                </a:moveTo>
                <a:lnTo>
                  <a:pt x="0" y="157225"/>
                </a:lnTo>
              </a:path>
            </a:pathLst>
          </a:custGeom>
          <a:ln w="14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533650" y="3306826"/>
            <a:ext cx="30480" cy="50800"/>
          </a:xfrm>
          <a:custGeom>
            <a:avLst/>
            <a:gdLst/>
            <a:ahLst/>
            <a:cxnLst/>
            <a:rect l="l" t="t" r="r" b="b"/>
            <a:pathLst>
              <a:path w="30480" h="50800">
                <a:moveTo>
                  <a:pt x="30225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563876" y="3368675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35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536825" y="3368675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750" y="0"/>
                </a:moveTo>
                <a:lnTo>
                  <a:pt x="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559050" y="3306826"/>
            <a:ext cx="6350" cy="50800"/>
          </a:xfrm>
          <a:custGeom>
            <a:avLst/>
            <a:gdLst/>
            <a:ahLst/>
            <a:cxnLst/>
            <a:rect l="l" t="t" r="r" b="b"/>
            <a:pathLst>
              <a:path w="6350" h="50800">
                <a:moveTo>
                  <a:pt x="0" y="50800"/>
                </a:moveTo>
                <a:lnTo>
                  <a:pt x="63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635250" y="3479800"/>
            <a:ext cx="25400" cy="50800"/>
          </a:xfrm>
          <a:custGeom>
            <a:avLst/>
            <a:gdLst/>
            <a:ahLst/>
            <a:cxnLst/>
            <a:rect l="l" t="t" r="r" b="b"/>
            <a:pathLst>
              <a:path w="25400" h="50800">
                <a:moveTo>
                  <a:pt x="2540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662301" y="354177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1524" y="15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636901" y="3541776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5" h="1904">
                <a:moveTo>
                  <a:pt x="26924" y="0"/>
                </a:moveTo>
                <a:lnTo>
                  <a:pt x="0" y="15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660650" y="3479800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0"/>
                </a:moveTo>
                <a:lnTo>
                  <a:pt x="0" y="158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727325" y="3641725"/>
            <a:ext cx="28575" cy="52705"/>
          </a:xfrm>
          <a:custGeom>
            <a:avLst/>
            <a:gdLst/>
            <a:ahLst/>
            <a:cxnLst/>
            <a:rect l="l" t="t" r="r" b="b"/>
            <a:pathLst>
              <a:path w="28575" h="52704">
                <a:moveTo>
                  <a:pt x="28575" y="5245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762250" y="3705225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6350" y="825"/>
                </a:moveTo>
                <a:lnTo>
                  <a:pt x="6350" y="82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830576" y="3873500"/>
            <a:ext cx="27305" cy="53975"/>
          </a:xfrm>
          <a:custGeom>
            <a:avLst/>
            <a:gdLst/>
            <a:ahLst/>
            <a:cxnLst/>
            <a:rect l="l" t="t" r="r" b="b"/>
            <a:pathLst>
              <a:path w="27305" h="53975">
                <a:moveTo>
                  <a:pt x="26924" y="5397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859151" y="393700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1524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833751" y="3937000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5" h="1904">
                <a:moveTo>
                  <a:pt x="26924" y="0"/>
                </a:moveTo>
                <a:lnTo>
                  <a:pt x="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857500" y="3873500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97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022600" y="4038600"/>
            <a:ext cx="31750" cy="50800"/>
          </a:xfrm>
          <a:custGeom>
            <a:avLst/>
            <a:gdLst/>
            <a:ahLst/>
            <a:cxnLst/>
            <a:rect l="l" t="t" r="r" b="b"/>
            <a:pathLst>
              <a:path w="31750" h="50800">
                <a:moveTo>
                  <a:pt x="3175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054350" y="4100448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35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025775" y="4100448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750" y="0"/>
                </a:moveTo>
                <a:lnTo>
                  <a:pt x="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051175" y="4038600"/>
            <a:ext cx="5080" cy="50800"/>
          </a:xfrm>
          <a:custGeom>
            <a:avLst/>
            <a:gdLst/>
            <a:ahLst/>
            <a:cxnLst/>
            <a:rect l="l" t="t" r="r" b="b"/>
            <a:pathLst>
              <a:path w="5080" h="50800">
                <a:moveTo>
                  <a:pt x="0" y="50800"/>
                </a:moveTo>
                <a:lnTo>
                  <a:pt x="4825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222625" y="4257675"/>
            <a:ext cx="27305" cy="55880"/>
          </a:xfrm>
          <a:custGeom>
            <a:avLst/>
            <a:gdLst/>
            <a:ahLst/>
            <a:cxnLst/>
            <a:rect l="l" t="t" r="r" b="b"/>
            <a:pathLst>
              <a:path w="27305" h="55879">
                <a:moveTo>
                  <a:pt x="27050" y="55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252851" y="431952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524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225800" y="4319523"/>
            <a:ext cx="27305" cy="1905"/>
          </a:xfrm>
          <a:custGeom>
            <a:avLst/>
            <a:gdLst/>
            <a:ahLst/>
            <a:cxnLst/>
            <a:rect l="l" t="t" r="r" b="b"/>
            <a:pathLst>
              <a:path w="27304" h="1904">
                <a:moveTo>
                  <a:pt x="27050" y="0"/>
                </a:moveTo>
                <a:lnTo>
                  <a:pt x="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249676" y="4257675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49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451225" y="4471923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6350" y="825"/>
                </a:moveTo>
                <a:lnTo>
                  <a:pt x="6350" y="82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424301" y="4471923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4" h="1904">
                <a:moveTo>
                  <a:pt x="33274" y="0"/>
                </a:moveTo>
                <a:lnTo>
                  <a:pt x="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649726" y="463550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524" y="15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814826" y="4630673"/>
            <a:ext cx="31750" cy="50800"/>
          </a:xfrm>
          <a:custGeom>
            <a:avLst/>
            <a:gdLst/>
            <a:ahLst/>
            <a:cxnLst/>
            <a:rect l="l" t="t" r="r" b="b"/>
            <a:pathLst>
              <a:path w="31750" h="50800">
                <a:moveTo>
                  <a:pt x="3175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844925" y="4692650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6350" y="2349"/>
                </a:moveTo>
                <a:lnTo>
                  <a:pt x="6350" y="2349"/>
                </a:lnTo>
              </a:path>
            </a:pathLst>
          </a:custGeom>
          <a:ln w="4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816350" y="4692650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4" h="5079">
                <a:moveTo>
                  <a:pt x="33400" y="0"/>
                </a:moveTo>
                <a:lnTo>
                  <a:pt x="0" y="46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843401" y="4630673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010025" y="4702175"/>
            <a:ext cx="33655" cy="50800"/>
          </a:xfrm>
          <a:custGeom>
            <a:avLst/>
            <a:gdLst/>
            <a:ahLst/>
            <a:cxnLst/>
            <a:rect l="l" t="t" r="r" b="b"/>
            <a:pathLst>
              <a:path w="33654" h="50800">
                <a:moveTo>
                  <a:pt x="3340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040251" y="476402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524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013200" y="4764023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4">
                <a:moveTo>
                  <a:pt x="31750" y="0"/>
                </a:moveTo>
                <a:lnTo>
                  <a:pt x="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038600" y="4702175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205351" y="4702175"/>
            <a:ext cx="30480" cy="50800"/>
          </a:xfrm>
          <a:custGeom>
            <a:avLst/>
            <a:gdLst/>
            <a:ahLst/>
            <a:cxnLst/>
            <a:rect l="l" t="t" r="r" b="b"/>
            <a:pathLst>
              <a:path w="30479" h="50800">
                <a:moveTo>
                  <a:pt x="30099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237101" y="476402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0"/>
                </a:moveTo>
                <a:lnTo>
                  <a:pt x="1524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208526" y="4764023"/>
            <a:ext cx="28575" cy="1905"/>
          </a:xfrm>
          <a:custGeom>
            <a:avLst/>
            <a:gdLst/>
            <a:ahLst/>
            <a:cxnLst/>
            <a:rect l="l" t="t" r="r" b="b"/>
            <a:pathLst>
              <a:path w="28575" h="1904">
                <a:moveTo>
                  <a:pt x="28575" y="0"/>
                </a:moveTo>
                <a:lnTo>
                  <a:pt x="0" y="16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235450" y="4702175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635500" y="4714875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6350" y="762"/>
                </a:moveTo>
                <a:lnTo>
                  <a:pt x="6350" y="76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608576" y="4714875"/>
            <a:ext cx="30480" cy="1905"/>
          </a:xfrm>
          <a:custGeom>
            <a:avLst/>
            <a:gdLst/>
            <a:ahLst/>
            <a:cxnLst/>
            <a:rect l="l" t="t" r="r" b="b"/>
            <a:pathLst>
              <a:path w="30479" h="1904">
                <a:moveTo>
                  <a:pt x="30099" y="0"/>
                </a:moveTo>
                <a:lnTo>
                  <a:pt x="0" y="152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802251" y="4630673"/>
            <a:ext cx="30480" cy="50800"/>
          </a:xfrm>
          <a:custGeom>
            <a:avLst/>
            <a:gdLst/>
            <a:ahLst/>
            <a:cxnLst/>
            <a:rect l="l" t="t" r="r" b="b"/>
            <a:pathLst>
              <a:path w="30479" h="50800">
                <a:moveTo>
                  <a:pt x="30099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832350" y="4692650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-6350" y="2349"/>
                </a:moveTo>
                <a:lnTo>
                  <a:pt x="6350" y="2349"/>
                </a:lnTo>
              </a:path>
            </a:pathLst>
          </a:custGeom>
          <a:ln w="4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805426" y="4692650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79">
                <a:moveTo>
                  <a:pt x="28575" y="0"/>
                </a:moveTo>
                <a:lnTo>
                  <a:pt x="0" y="46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830826" y="4630673"/>
            <a:ext cx="0" cy="50800"/>
          </a:xfrm>
          <a:custGeom>
            <a:avLst/>
            <a:gdLst/>
            <a:ahLst/>
            <a:cxnLst/>
            <a:rect l="l" t="t" r="r" b="b"/>
            <a:pathLst>
              <a:path h="50800">
                <a:moveTo>
                  <a:pt x="0" y="50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805426" y="4773548"/>
            <a:ext cx="28575" cy="3175"/>
          </a:xfrm>
          <a:custGeom>
            <a:avLst/>
            <a:gdLst/>
            <a:ahLst/>
            <a:cxnLst/>
            <a:rect l="l" t="t" r="r" b="b"/>
            <a:pathLst>
              <a:path w="28575" h="3175">
                <a:moveTo>
                  <a:pt x="28575" y="0"/>
                </a:moveTo>
                <a:lnTo>
                  <a:pt x="0" y="31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381750" y="4295775"/>
            <a:ext cx="28575" cy="47625"/>
          </a:xfrm>
          <a:custGeom>
            <a:avLst/>
            <a:gdLst/>
            <a:ahLst/>
            <a:cxnLst/>
            <a:rect l="l" t="t" r="r" b="b"/>
            <a:pathLst>
              <a:path w="28575" h="47625">
                <a:moveTo>
                  <a:pt x="28575" y="4762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410325" y="435444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6350" y="31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391275" y="4354448"/>
            <a:ext cx="28575" cy="3175"/>
          </a:xfrm>
          <a:custGeom>
            <a:avLst/>
            <a:gdLst/>
            <a:ahLst/>
            <a:cxnLst/>
            <a:rect l="l" t="t" r="r" b="b"/>
            <a:pathLst>
              <a:path w="28575" h="3175">
                <a:moveTo>
                  <a:pt x="28575" y="0"/>
                </a:moveTo>
                <a:lnTo>
                  <a:pt x="0" y="31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407150" y="4295775"/>
            <a:ext cx="5080" cy="47625"/>
          </a:xfrm>
          <a:custGeom>
            <a:avLst/>
            <a:gdLst/>
            <a:ahLst/>
            <a:cxnLst/>
            <a:rect l="l" t="t" r="r" b="b"/>
            <a:pathLst>
              <a:path w="5079" h="47625">
                <a:moveTo>
                  <a:pt x="0" y="47625"/>
                </a:moveTo>
                <a:lnTo>
                  <a:pt x="4825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169150" y="3900488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0" y="71436"/>
                </a:moveTo>
                <a:lnTo>
                  <a:pt x="53975" y="71436"/>
                </a:lnTo>
                <a:lnTo>
                  <a:pt x="53975" y="0"/>
                </a:lnTo>
                <a:lnTo>
                  <a:pt x="0" y="0"/>
                </a:lnTo>
                <a:lnTo>
                  <a:pt x="0" y="7143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169150" y="3900488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0" y="71436"/>
                </a:moveTo>
                <a:lnTo>
                  <a:pt x="53975" y="71436"/>
                </a:lnTo>
                <a:lnTo>
                  <a:pt x="53975" y="0"/>
                </a:lnTo>
                <a:lnTo>
                  <a:pt x="0" y="0"/>
                </a:lnTo>
                <a:lnTo>
                  <a:pt x="0" y="714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 txBox="1"/>
          <p:nvPr/>
        </p:nvSpPr>
        <p:spPr>
          <a:xfrm>
            <a:off x="2195322" y="5846470"/>
            <a:ext cx="14605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3740911" y="5846470"/>
            <a:ext cx="26670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700">
              <a:latin typeface="Arial"/>
              <a:cs typeface="Arial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5353050" y="5846470"/>
            <a:ext cx="26670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64</a:t>
            </a:r>
            <a:endParaRPr sz="1700">
              <a:latin typeface="Arial"/>
              <a:cs typeface="Arial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6127750" y="5846470"/>
            <a:ext cx="26670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700">
              <a:latin typeface="Arial"/>
              <a:cs typeface="Arial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7247001" y="5846470"/>
            <a:ext cx="38671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104</a:t>
            </a:r>
            <a:endParaRPr sz="170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2942082" y="5846470"/>
            <a:ext cx="26670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700">
              <a:latin typeface="Arial"/>
              <a:cs typeface="Arial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5195951" y="3557651"/>
            <a:ext cx="74549" cy="698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808601" y="3708400"/>
            <a:ext cx="71374" cy="762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018026" y="3978275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29">
                <a:moveTo>
                  <a:pt x="22225" y="0"/>
                </a:moveTo>
                <a:lnTo>
                  <a:pt x="13555" y="2430"/>
                </a:lnTo>
                <a:lnTo>
                  <a:pt x="6492" y="9064"/>
                </a:lnTo>
                <a:lnTo>
                  <a:pt x="1740" y="18913"/>
                </a:lnTo>
                <a:lnTo>
                  <a:pt x="0" y="30987"/>
                </a:lnTo>
                <a:lnTo>
                  <a:pt x="1740" y="43009"/>
                </a:lnTo>
                <a:lnTo>
                  <a:pt x="6492" y="52863"/>
                </a:lnTo>
                <a:lnTo>
                  <a:pt x="13555" y="59527"/>
                </a:lnTo>
                <a:lnTo>
                  <a:pt x="22225" y="61975"/>
                </a:lnTo>
                <a:lnTo>
                  <a:pt x="30841" y="59527"/>
                </a:lnTo>
                <a:lnTo>
                  <a:pt x="37909" y="52863"/>
                </a:lnTo>
                <a:lnTo>
                  <a:pt x="42691" y="43009"/>
                </a:lnTo>
                <a:lnTo>
                  <a:pt x="44450" y="30987"/>
                </a:lnTo>
                <a:lnTo>
                  <a:pt x="42691" y="18913"/>
                </a:lnTo>
                <a:lnTo>
                  <a:pt x="37909" y="9064"/>
                </a:lnTo>
                <a:lnTo>
                  <a:pt x="30841" y="2430"/>
                </a:lnTo>
                <a:lnTo>
                  <a:pt x="22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018026" y="3978275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29">
                <a:moveTo>
                  <a:pt x="0" y="30987"/>
                </a:moveTo>
                <a:lnTo>
                  <a:pt x="1740" y="18913"/>
                </a:lnTo>
                <a:lnTo>
                  <a:pt x="6492" y="9064"/>
                </a:lnTo>
                <a:lnTo>
                  <a:pt x="13555" y="2430"/>
                </a:lnTo>
                <a:lnTo>
                  <a:pt x="22225" y="0"/>
                </a:lnTo>
                <a:lnTo>
                  <a:pt x="30841" y="2430"/>
                </a:lnTo>
                <a:lnTo>
                  <a:pt x="37909" y="9064"/>
                </a:lnTo>
                <a:lnTo>
                  <a:pt x="42691" y="18913"/>
                </a:lnTo>
                <a:lnTo>
                  <a:pt x="44450" y="30987"/>
                </a:lnTo>
                <a:lnTo>
                  <a:pt x="42691" y="43009"/>
                </a:lnTo>
                <a:lnTo>
                  <a:pt x="37909" y="52863"/>
                </a:lnTo>
                <a:lnTo>
                  <a:pt x="30841" y="59527"/>
                </a:lnTo>
                <a:lnTo>
                  <a:pt x="22225" y="61975"/>
                </a:lnTo>
                <a:lnTo>
                  <a:pt x="13555" y="59527"/>
                </a:lnTo>
                <a:lnTo>
                  <a:pt x="6492" y="52863"/>
                </a:lnTo>
                <a:lnTo>
                  <a:pt x="1740" y="43009"/>
                </a:lnTo>
                <a:lnTo>
                  <a:pt x="0" y="309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437001" y="3954398"/>
            <a:ext cx="47625" cy="59055"/>
          </a:xfrm>
          <a:custGeom>
            <a:avLst/>
            <a:gdLst/>
            <a:ahLst/>
            <a:cxnLst/>
            <a:rect l="l" t="t" r="r" b="b"/>
            <a:pathLst>
              <a:path w="47625" h="59054">
                <a:moveTo>
                  <a:pt x="23749" y="0"/>
                </a:moveTo>
                <a:lnTo>
                  <a:pt x="14466" y="2317"/>
                </a:lnTo>
                <a:lnTo>
                  <a:pt x="6921" y="8636"/>
                </a:lnTo>
                <a:lnTo>
                  <a:pt x="1853" y="18002"/>
                </a:lnTo>
                <a:lnTo>
                  <a:pt x="0" y="29463"/>
                </a:lnTo>
                <a:lnTo>
                  <a:pt x="1853" y="40852"/>
                </a:lnTo>
                <a:lnTo>
                  <a:pt x="6921" y="50180"/>
                </a:lnTo>
                <a:lnTo>
                  <a:pt x="14466" y="56485"/>
                </a:lnTo>
                <a:lnTo>
                  <a:pt x="23749" y="58800"/>
                </a:lnTo>
                <a:lnTo>
                  <a:pt x="33051" y="56485"/>
                </a:lnTo>
                <a:lnTo>
                  <a:pt x="40640" y="50180"/>
                </a:lnTo>
                <a:lnTo>
                  <a:pt x="45751" y="40852"/>
                </a:lnTo>
                <a:lnTo>
                  <a:pt x="47625" y="29463"/>
                </a:lnTo>
                <a:lnTo>
                  <a:pt x="45751" y="18002"/>
                </a:lnTo>
                <a:lnTo>
                  <a:pt x="40640" y="8636"/>
                </a:lnTo>
                <a:lnTo>
                  <a:pt x="33051" y="2317"/>
                </a:lnTo>
                <a:lnTo>
                  <a:pt x="23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437001" y="3954398"/>
            <a:ext cx="47625" cy="59055"/>
          </a:xfrm>
          <a:custGeom>
            <a:avLst/>
            <a:gdLst/>
            <a:ahLst/>
            <a:cxnLst/>
            <a:rect l="l" t="t" r="r" b="b"/>
            <a:pathLst>
              <a:path w="47625" h="59054">
                <a:moveTo>
                  <a:pt x="0" y="29463"/>
                </a:moveTo>
                <a:lnTo>
                  <a:pt x="1853" y="18002"/>
                </a:lnTo>
                <a:lnTo>
                  <a:pt x="6921" y="8635"/>
                </a:lnTo>
                <a:lnTo>
                  <a:pt x="14466" y="2317"/>
                </a:lnTo>
                <a:lnTo>
                  <a:pt x="23749" y="0"/>
                </a:lnTo>
                <a:lnTo>
                  <a:pt x="33051" y="2317"/>
                </a:lnTo>
                <a:lnTo>
                  <a:pt x="40640" y="8636"/>
                </a:lnTo>
                <a:lnTo>
                  <a:pt x="45751" y="18002"/>
                </a:lnTo>
                <a:lnTo>
                  <a:pt x="47625" y="29463"/>
                </a:lnTo>
                <a:lnTo>
                  <a:pt x="45751" y="40852"/>
                </a:lnTo>
                <a:lnTo>
                  <a:pt x="40640" y="50180"/>
                </a:lnTo>
                <a:lnTo>
                  <a:pt x="33051" y="56485"/>
                </a:lnTo>
                <a:lnTo>
                  <a:pt x="23749" y="58800"/>
                </a:lnTo>
                <a:lnTo>
                  <a:pt x="14466" y="56485"/>
                </a:lnTo>
                <a:lnTo>
                  <a:pt x="6921" y="50180"/>
                </a:lnTo>
                <a:lnTo>
                  <a:pt x="1853" y="40852"/>
                </a:lnTo>
                <a:lnTo>
                  <a:pt x="0" y="2946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589651" y="3324225"/>
            <a:ext cx="74549" cy="793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799326" y="3068573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30">
                <a:moveTo>
                  <a:pt x="22225" y="0"/>
                </a:moveTo>
                <a:lnTo>
                  <a:pt x="13555" y="2448"/>
                </a:lnTo>
                <a:lnTo>
                  <a:pt x="6492" y="9112"/>
                </a:lnTo>
                <a:lnTo>
                  <a:pt x="1740" y="18966"/>
                </a:lnTo>
                <a:lnTo>
                  <a:pt x="0" y="30987"/>
                </a:lnTo>
                <a:lnTo>
                  <a:pt x="1740" y="43062"/>
                </a:lnTo>
                <a:lnTo>
                  <a:pt x="6492" y="52911"/>
                </a:lnTo>
                <a:lnTo>
                  <a:pt x="13555" y="59545"/>
                </a:lnTo>
                <a:lnTo>
                  <a:pt x="22225" y="61975"/>
                </a:lnTo>
                <a:lnTo>
                  <a:pt x="30841" y="59545"/>
                </a:lnTo>
                <a:lnTo>
                  <a:pt x="37909" y="52911"/>
                </a:lnTo>
                <a:lnTo>
                  <a:pt x="42691" y="43062"/>
                </a:lnTo>
                <a:lnTo>
                  <a:pt x="44450" y="30987"/>
                </a:lnTo>
                <a:lnTo>
                  <a:pt x="42691" y="18966"/>
                </a:lnTo>
                <a:lnTo>
                  <a:pt x="37909" y="9112"/>
                </a:lnTo>
                <a:lnTo>
                  <a:pt x="30841" y="2448"/>
                </a:lnTo>
                <a:lnTo>
                  <a:pt x="22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799326" y="3068573"/>
            <a:ext cx="44450" cy="62230"/>
          </a:xfrm>
          <a:custGeom>
            <a:avLst/>
            <a:gdLst/>
            <a:ahLst/>
            <a:cxnLst/>
            <a:rect l="l" t="t" r="r" b="b"/>
            <a:pathLst>
              <a:path w="44450" h="62230">
                <a:moveTo>
                  <a:pt x="0" y="30987"/>
                </a:moveTo>
                <a:lnTo>
                  <a:pt x="1740" y="18966"/>
                </a:lnTo>
                <a:lnTo>
                  <a:pt x="6492" y="9112"/>
                </a:lnTo>
                <a:lnTo>
                  <a:pt x="13555" y="2448"/>
                </a:lnTo>
                <a:lnTo>
                  <a:pt x="22225" y="0"/>
                </a:lnTo>
                <a:lnTo>
                  <a:pt x="30841" y="2448"/>
                </a:lnTo>
                <a:lnTo>
                  <a:pt x="37909" y="9112"/>
                </a:lnTo>
                <a:lnTo>
                  <a:pt x="42691" y="18966"/>
                </a:lnTo>
                <a:lnTo>
                  <a:pt x="44450" y="30987"/>
                </a:lnTo>
                <a:lnTo>
                  <a:pt x="42691" y="43062"/>
                </a:lnTo>
                <a:lnTo>
                  <a:pt x="37909" y="52911"/>
                </a:lnTo>
                <a:lnTo>
                  <a:pt x="30841" y="59545"/>
                </a:lnTo>
                <a:lnTo>
                  <a:pt x="22225" y="61975"/>
                </a:lnTo>
                <a:lnTo>
                  <a:pt x="13555" y="59545"/>
                </a:lnTo>
                <a:lnTo>
                  <a:pt x="6492" y="52911"/>
                </a:lnTo>
                <a:lnTo>
                  <a:pt x="1740" y="43062"/>
                </a:lnTo>
                <a:lnTo>
                  <a:pt x="0" y="309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408801" y="3160648"/>
            <a:ext cx="46355" cy="60960"/>
          </a:xfrm>
          <a:custGeom>
            <a:avLst/>
            <a:gdLst/>
            <a:ahLst/>
            <a:cxnLst/>
            <a:rect l="l" t="t" r="r" b="b"/>
            <a:pathLst>
              <a:path w="46354" h="60960">
                <a:moveTo>
                  <a:pt x="22987" y="0"/>
                </a:moveTo>
                <a:lnTo>
                  <a:pt x="14037" y="2383"/>
                </a:lnTo>
                <a:lnTo>
                  <a:pt x="6730" y="8874"/>
                </a:lnTo>
                <a:lnTo>
                  <a:pt x="1805" y="18484"/>
                </a:lnTo>
                <a:lnTo>
                  <a:pt x="0" y="30225"/>
                </a:lnTo>
                <a:lnTo>
                  <a:pt x="1805" y="41967"/>
                </a:lnTo>
                <a:lnTo>
                  <a:pt x="6731" y="51577"/>
                </a:lnTo>
                <a:lnTo>
                  <a:pt x="14037" y="58068"/>
                </a:lnTo>
                <a:lnTo>
                  <a:pt x="22987" y="60451"/>
                </a:lnTo>
                <a:lnTo>
                  <a:pt x="31936" y="58068"/>
                </a:lnTo>
                <a:lnTo>
                  <a:pt x="39242" y="51577"/>
                </a:lnTo>
                <a:lnTo>
                  <a:pt x="44168" y="41967"/>
                </a:lnTo>
                <a:lnTo>
                  <a:pt x="45974" y="30225"/>
                </a:lnTo>
                <a:lnTo>
                  <a:pt x="44168" y="18484"/>
                </a:lnTo>
                <a:lnTo>
                  <a:pt x="39243" y="8874"/>
                </a:lnTo>
                <a:lnTo>
                  <a:pt x="31936" y="2383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408801" y="3160648"/>
            <a:ext cx="46355" cy="60960"/>
          </a:xfrm>
          <a:custGeom>
            <a:avLst/>
            <a:gdLst/>
            <a:ahLst/>
            <a:cxnLst/>
            <a:rect l="l" t="t" r="r" b="b"/>
            <a:pathLst>
              <a:path w="46354" h="60960">
                <a:moveTo>
                  <a:pt x="0" y="30225"/>
                </a:moveTo>
                <a:lnTo>
                  <a:pt x="1805" y="18484"/>
                </a:lnTo>
                <a:lnTo>
                  <a:pt x="6730" y="8874"/>
                </a:lnTo>
                <a:lnTo>
                  <a:pt x="14037" y="2383"/>
                </a:lnTo>
                <a:lnTo>
                  <a:pt x="22987" y="0"/>
                </a:lnTo>
                <a:lnTo>
                  <a:pt x="31936" y="2383"/>
                </a:lnTo>
                <a:lnTo>
                  <a:pt x="39242" y="8874"/>
                </a:lnTo>
                <a:lnTo>
                  <a:pt x="44168" y="18484"/>
                </a:lnTo>
                <a:lnTo>
                  <a:pt x="45974" y="30225"/>
                </a:lnTo>
                <a:lnTo>
                  <a:pt x="44168" y="41967"/>
                </a:lnTo>
                <a:lnTo>
                  <a:pt x="39243" y="51577"/>
                </a:lnTo>
                <a:lnTo>
                  <a:pt x="31936" y="58068"/>
                </a:lnTo>
                <a:lnTo>
                  <a:pt x="22987" y="60451"/>
                </a:lnTo>
                <a:lnTo>
                  <a:pt x="14037" y="58068"/>
                </a:lnTo>
                <a:lnTo>
                  <a:pt x="6731" y="51577"/>
                </a:lnTo>
                <a:lnTo>
                  <a:pt x="1805" y="41967"/>
                </a:lnTo>
                <a:lnTo>
                  <a:pt x="0" y="302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828925" y="3583051"/>
            <a:ext cx="46355" cy="62230"/>
          </a:xfrm>
          <a:custGeom>
            <a:avLst/>
            <a:gdLst/>
            <a:ahLst/>
            <a:cxnLst/>
            <a:rect l="l" t="t" r="r" b="b"/>
            <a:pathLst>
              <a:path w="46355" h="62229">
                <a:moveTo>
                  <a:pt x="22987" y="0"/>
                </a:moveTo>
                <a:lnTo>
                  <a:pt x="14037" y="2428"/>
                </a:lnTo>
                <a:lnTo>
                  <a:pt x="6731" y="9048"/>
                </a:lnTo>
                <a:lnTo>
                  <a:pt x="1805" y="18859"/>
                </a:lnTo>
                <a:lnTo>
                  <a:pt x="0" y="30861"/>
                </a:lnTo>
                <a:lnTo>
                  <a:pt x="1805" y="42935"/>
                </a:lnTo>
                <a:lnTo>
                  <a:pt x="6731" y="52784"/>
                </a:lnTo>
                <a:lnTo>
                  <a:pt x="14037" y="59418"/>
                </a:lnTo>
                <a:lnTo>
                  <a:pt x="22987" y="61849"/>
                </a:lnTo>
                <a:lnTo>
                  <a:pt x="31956" y="59418"/>
                </a:lnTo>
                <a:lnTo>
                  <a:pt x="39306" y="52784"/>
                </a:lnTo>
                <a:lnTo>
                  <a:pt x="44275" y="42935"/>
                </a:lnTo>
                <a:lnTo>
                  <a:pt x="46100" y="30861"/>
                </a:lnTo>
                <a:lnTo>
                  <a:pt x="44275" y="18859"/>
                </a:lnTo>
                <a:lnTo>
                  <a:pt x="39306" y="9048"/>
                </a:lnTo>
                <a:lnTo>
                  <a:pt x="31956" y="2428"/>
                </a:lnTo>
                <a:lnTo>
                  <a:pt x="22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828925" y="3583051"/>
            <a:ext cx="46355" cy="62230"/>
          </a:xfrm>
          <a:custGeom>
            <a:avLst/>
            <a:gdLst/>
            <a:ahLst/>
            <a:cxnLst/>
            <a:rect l="l" t="t" r="r" b="b"/>
            <a:pathLst>
              <a:path w="46355" h="62229">
                <a:moveTo>
                  <a:pt x="0" y="30861"/>
                </a:moveTo>
                <a:lnTo>
                  <a:pt x="1805" y="18859"/>
                </a:lnTo>
                <a:lnTo>
                  <a:pt x="6731" y="9048"/>
                </a:lnTo>
                <a:lnTo>
                  <a:pt x="14037" y="2428"/>
                </a:lnTo>
                <a:lnTo>
                  <a:pt x="22987" y="0"/>
                </a:lnTo>
                <a:lnTo>
                  <a:pt x="31956" y="2428"/>
                </a:lnTo>
                <a:lnTo>
                  <a:pt x="39306" y="9048"/>
                </a:lnTo>
                <a:lnTo>
                  <a:pt x="44275" y="18859"/>
                </a:lnTo>
                <a:lnTo>
                  <a:pt x="46100" y="30861"/>
                </a:lnTo>
                <a:lnTo>
                  <a:pt x="44275" y="42935"/>
                </a:lnTo>
                <a:lnTo>
                  <a:pt x="39306" y="52784"/>
                </a:lnTo>
                <a:lnTo>
                  <a:pt x="31956" y="59418"/>
                </a:lnTo>
                <a:lnTo>
                  <a:pt x="22987" y="61849"/>
                </a:lnTo>
                <a:lnTo>
                  <a:pt x="14037" y="59418"/>
                </a:lnTo>
                <a:lnTo>
                  <a:pt x="6731" y="52784"/>
                </a:lnTo>
                <a:lnTo>
                  <a:pt x="1805" y="42935"/>
                </a:lnTo>
                <a:lnTo>
                  <a:pt x="0" y="3086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259201" y="3827526"/>
            <a:ext cx="43180" cy="60325"/>
          </a:xfrm>
          <a:custGeom>
            <a:avLst/>
            <a:gdLst/>
            <a:ahLst/>
            <a:cxnLst/>
            <a:rect l="l" t="t" r="r" b="b"/>
            <a:pathLst>
              <a:path w="43179" h="60325">
                <a:moveTo>
                  <a:pt x="21336" y="0"/>
                </a:moveTo>
                <a:lnTo>
                  <a:pt x="13019" y="2363"/>
                </a:lnTo>
                <a:lnTo>
                  <a:pt x="6238" y="8810"/>
                </a:lnTo>
                <a:lnTo>
                  <a:pt x="1672" y="18377"/>
                </a:lnTo>
                <a:lnTo>
                  <a:pt x="0" y="30099"/>
                </a:lnTo>
                <a:lnTo>
                  <a:pt x="1672" y="41840"/>
                </a:lnTo>
                <a:lnTo>
                  <a:pt x="6238" y="51450"/>
                </a:lnTo>
                <a:lnTo>
                  <a:pt x="13019" y="57941"/>
                </a:lnTo>
                <a:lnTo>
                  <a:pt x="21336" y="60325"/>
                </a:lnTo>
                <a:lnTo>
                  <a:pt x="29672" y="57941"/>
                </a:lnTo>
                <a:lnTo>
                  <a:pt x="36496" y="51450"/>
                </a:lnTo>
                <a:lnTo>
                  <a:pt x="41106" y="41840"/>
                </a:lnTo>
                <a:lnTo>
                  <a:pt x="42799" y="30099"/>
                </a:lnTo>
                <a:lnTo>
                  <a:pt x="41106" y="18377"/>
                </a:lnTo>
                <a:lnTo>
                  <a:pt x="36496" y="8810"/>
                </a:lnTo>
                <a:lnTo>
                  <a:pt x="29672" y="2363"/>
                </a:lnTo>
                <a:lnTo>
                  <a:pt x="21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259201" y="3827526"/>
            <a:ext cx="43180" cy="60325"/>
          </a:xfrm>
          <a:custGeom>
            <a:avLst/>
            <a:gdLst/>
            <a:ahLst/>
            <a:cxnLst/>
            <a:rect l="l" t="t" r="r" b="b"/>
            <a:pathLst>
              <a:path w="43179" h="60325">
                <a:moveTo>
                  <a:pt x="0" y="30099"/>
                </a:moveTo>
                <a:lnTo>
                  <a:pt x="1672" y="18377"/>
                </a:lnTo>
                <a:lnTo>
                  <a:pt x="6238" y="8810"/>
                </a:lnTo>
                <a:lnTo>
                  <a:pt x="13019" y="2363"/>
                </a:lnTo>
                <a:lnTo>
                  <a:pt x="21336" y="0"/>
                </a:lnTo>
                <a:lnTo>
                  <a:pt x="29672" y="2363"/>
                </a:lnTo>
                <a:lnTo>
                  <a:pt x="36496" y="8810"/>
                </a:lnTo>
                <a:lnTo>
                  <a:pt x="41106" y="18377"/>
                </a:lnTo>
                <a:lnTo>
                  <a:pt x="42799" y="30099"/>
                </a:lnTo>
                <a:lnTo>
                  <a:pt x="41106" y="41840"/>
                </a:lnTo>
                <a:lnTo>
                  <a:pt x="36496" y="51450"/>
                </a:lnTo>
                <a:lnTo>
                  <a:pt x="29672" y="57941"/>
                </a:lnTo>
                <a:lnTo>
                  <a:pt x="21336" y="60325"/>
                </a:lnTo>
                <a:lnTo>
                  <a:pt x="13019" y="57941"/>
                </a:lnTo>
                <a:lnTo>
                  <a:pt x="6238" y="51450"/>
                </a:lnTo>
                <a:lnTo>
                  <a:pt x="1672" y="41840"/>
                </a:lnTo>
                <a:lnTo>
                  <a:pt x="0" y="300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346575" y="3843401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79" h="59054">
                <a:moveTo>
                  <a:pt x="21462" y="0"/>
                </a:moveTo>
                <a:lnTo>
                  <a:pt x="13126" y="2297"/>
                </a:lnTo>
                <a:lnTo>
                  <a:pt x="6302" y="8572"/>
                </a:lnTo>
                <a:lnTo>
                  <a:pt x="1692" y="17895"/>
                </a:lnTo>
                <a:lnTo>
                  <a:pt x="0" y="29337"/>
                </a:lnTo>
                <a:lnTo>
                  <a:pt x="1692" y="40725"/>
                </a:lnTo>
                <a:lnTo>
                  <a:pt x="6302" y="50053"/>
                </a:lnTo>
                <a:lnTo>
                  <a:pt x="13126" y="56358"/>
                </a:lnTo>
                <a:lnTo>
                  <a:pt x="21462" y="58674"/>
                </a:lnTo>
                <a:lnTo>
                  <a:pt x="29799" y="56358"/>
                </a:lnTo>
                <a:lnTo>
                  <a:pt x="36623" y="50053"/>
                </a:lnTo>
                <a:lnTo>
                  <a:pt x="41233" y="40725"/>
                </a:lnTo>
                <a:lnTo>
                  <a:pt x="42925" y="29337"/>
                </a:lnTo>
                <a:lnTo>
                  <a:pt x="41233" y="17895"/>
                </a:lnTo>
                <a:lnTo>
                  <a:pt x="36623" y="8572"/>
                </a:lnTo>
                <a:lnTo>
                  <a:pt x="29799" y="2297"/>
                </a:lnTo>
                <a:lnTo>
                  <a:pt x="2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346575" y="3843401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79" h="59054">
                <a:moveTo>
                  <a:pt x="0" y="29337"/>
                </a:moveTo>
                <a:lnTo>
                  <a:pt x="1692" y="17895"/>
                </a:lnTo>
                <a:lnTo>
                  <a:pt x="6302" y="8572"/>
                </a:lnTo>
                <a:lnTo>
                  <a:pt x="13126" y="2297"/>
                </a:lnTo>
                <a:lnTo>
                  <a:pt x="21462" y="0"/>
                </a:lnTo>
                <a:lnTo>
                  <a:pt x="29799" y="2297"/>
                </a:lnTo>
                <a:lnTo>
                  <a:pt x="36623" y="8572"/>
                </a:lnTo>
                <a:lnTo>
                  <a:pt x="41233" y="17895"/>
                </a:lnTo>
                <a:lnTo>
                  <a:pt x="42925" y="29337"/>
                </a:lnTo>
                <a:lnTo>
                  <a:pt x="41233" y="40725"/>
                </a:lnTo>
                <a:lnTo>
                  <a:pt x="36623" y="50053"/>
                </a:lnTo>
                <a:lnTo>
                  <a:pt x="29799" y="56358"/>
                </a:lnTo>
                <a:lnTo>
                  <a:pt x="21462" y="58674"/>
                </a:lnTo>
                <a:lnTo>
                  <a:pt x="13126" y="56358"/>
                </a:lnTo>
                <a:lnTo>
                  <a:pt x="6302" y="50053"/>
                </a:lnTo>
                <a:lnTo>
                  <a:pt x="1692" y="40725"/>
                </a:lnTo>
                <a:lnTo>
                  <a:pt x="0" y="293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651125" y="3294126"/>
            <a:ext cx="43180" cy="60325"/>
          </a:xfrm>
          <a:custGeom>
            <a:avLst/>
            <a:gdLst/>
            <a:ahLst/>
            <a:cxnLst/>
            <a:rect l="l" t="t" r="r" b="b"/>
            <a:pathLst>
              <a:path w="43180" h="60325">
                <a:moveTo>
                  <a:pt x="21462" y="0"/>
                </a:moveTo>
                <a:lnTo>
                  <a:pt x="13126" y="2363"/>
                </a:lnTo>
                <a:lnTo>
                  <a:pt x="6302" y="8810"/>
                </a:lnTo>
                <a:lnTo>
                  <a:pt x="1692" y="18377"/>
                </a:lnTo>
                <a:lnTo>
                  <a:pt x="0" y="30099"/>
                </a:lnTo>
                <a:lnTo>
                  <a:pt x="1692" y="41840"/>
                </a:lnTo>
                <a:lnTo>
                  <a:pt x="6302" y="51450"/>
                </a:lnTo>
                <a:lnTo>
                  <a:pt x="13126" y="57941"/>
                </a:lnTo>
                <a:lnTo>
                  <a:pt x="21462" y="60325"/>
                </a:lnTo>
                <a:lnTo>
                  <a:pt x="29799" y="57941"/>
                </a:lnTo>
                <a:lnTo>
                  <a:pt x="36623" y="51450"/>
                </a:lnTo>
                <a:lnTo>
                  <a:pt x="41233" y="41840"/>
                </a:lnTo>
                <a:lnTo>
                  <a:pt x="42925" y="30099"/>
                </a:lnTo>
                <a:lnTo>
                  <a:pt x="41233" y="18377"/>
                </a:lnTo>
                <a:lnTo>
                  <a:pt x="36623" y="8810"/>
                </a:lnTo>
                <a:lnTo>
                  <a:pt x="29799" y="2363"/>
                </a:lnTo>
                <a:lnTo>
                  <a:pt x="214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651125" y="3294126"/>
            <a:ext cx="43180" cy="60325"/>
          </a:xfrm>
          <a:custGeom>
            <a:avLst/>
            <a:gdLst/>
            <a:ahLst/>
            <a:cxnLst/>
            <a:rect l="l" t="t" r="r" b="b"/>
            <a:pathLst>
              <a:path w="43180" h="60325">
                <a:moveTo>
                  <a:pt x="0" y="30099"/>
                </a:moveTo>
                <a:lnTo>
                  <a:pt x="1692" y="18377"/>
                </a:lnTo>
                <a:lnTo>
                  <a:pt x="6302" y="8810"/>
                </a:lnTo>
                <a:lnTo>
                  <a:pt x="13126" y="2363"/>
                </a:lnTo>
                <a:lnTo>
                  <a:pt x="21462" y="0"/>
                </a:lnTo>
                <a:lnTo>
                  <a:pt x="29799" y="2363"/>
                </a:lnTo>
                <a:lnTo>
                  <a:pt x="36623" y="8810"/>
                </a:lnTo>
                <a:lnTo>
                  <a:pt x="41233" y="18377"/>
                </a:lnTo>
                <a:lnTo>
                  <a:pt x="42925" y="30099"/>
                </a:lnTo>
                <a:lnTo>
                  <a:pt x="41233" y="41840"/>
                </a:lnTo>
                <a:lnTo>
                  <a:pt x="36623" y="51450"/>
                </a:lnTo>
                <a:lnTo>
                  <a:pt x="29799" y="57941"/>
                </a:lnTo>
                <a:lnTo>
                  <a:pt x="21462" y="60325"/>
                </a:lnTo>
                <a:lnTo>
                  <a:pt x="13126" y="57941"/>
                </a:lnTo>
                <a:lnTo>
                  <a:pt x="6302" y="51450"/>
                </a:lnTo>
                <a:lnTo>
                  <a:pt x="1692" y="41840"/>
                </a:lnTo>
                <a:lnTo>
                  <a:pt x="0" y="300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249551" y="2559050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80" h="59055">
                <a:moveTo>
                  <a:pt x="21336" y="0"/>
                </a:moveTo>
                <a:lnTo>
                  <a:pt x="13019" y="2315"/>
                </a:lnTo>
                <a:lnTo>
                  <a:pt x="6238" y="8620"/>
                </a:lnTo>
                <a:lnTo>
                  <a:pt x="1672" y="17948"/>
                </a:lnTo>
                <a:lnTo>
                  <a:pt x="0" y="29337"/>
                </a:lnTo>
                <a:lnTo>
                  <a:pt x="1672" y="40798"/>
                </a:lnTo>
                <a:lnTo>
                  <a:pt x="6238" y="50164"/>
                </a:lnTo>
                <a:lnTo>
                  <a:pt x="13019" y="56483"/>
                </a:lnTo>
                <a:lnTo>
                  <a:pt x="21336" y="58800"/>
                </a:lnTo>
                <a:lnTo>
                  <a:pt x="29672" y="56483"/>
                </a:lnTo>
                <a:lnTo>
                  <a:pt x="36496" y="50164"/>
                </a:lnTo>
                <a:lnTo>
                  <a:pt x="41106" y="40798"/>
                </a:lnTo>
                <a:lnTo>
                  <a:pt x="42799" y="29337"/>
                </a:lnTo>
                <a:lnTo>
                  <a:pt x="41106" y="17948"/>
                </a:lnTo>
                <a:lnTo>
                  <a:pt x="36496" y="8620"/>
                </a:lnTo>
                <a:lnTo>
                  <a:pt x="29672" y="2315"/>
                </a:lnTo>
                <a:lnTo>
                  <a:pt x="21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249551" y="2559050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80" h="59055">
                <a:moveTo>
                  <a:pt x="0" y="29337"/>
                </a:moveTo>
                <a:lnTo>
                  <a:pt x="1672" y="17948"/>
                </a:lnTo>
                <a:lnTo>
                  <a:pt x="6238" y="8620"/>
                </a:lnTo>
                <a:lnTo>
                  <a:pt x="13019" y="2315"/>
                </a:lnTo>
                <a:lnTo>
                  <a:pt x="21336" y="0"/>
                </a:lnTo>
                <a:lnTo>
                  <a:pt x="29672" y="2315"/>
                </a:lnTo>
                <a:lnTo>
                  <a:pt x="36496" y="8620"/>
                </a:lnTo>
                <a:lnTo>
                  <a:pt x="41106" y="17948"/>
                </a:lnTo>
                <a:lnTo>
                  <a:pt x="42799" y="29337"/>
                </a:lnTo>
                <a:lnTo>
                  <a:pt x="41106" y="40798"/>
                </a:lnTo>
                <a:lnTo>
                  <a:pt x="36496" y="50164"/>
                </a:lnTo>
                <a:lnTo>
                  <a:pt x="29672" y="56483"/>
                </a:lnTo>
                <a:lnTo>
                  <a:pt x="21336" y="58800"/>
                </a:lnTo>
                <a:lnTo>
                  <a:pt x="13019" y="56483"/>
                </a:lnTo>
                <a:lnTo>
                  <a:pt x="6238" y="50164"/>
                </a:lnTo>
                <a:lnTo>
                  <a:pt x="1672" y="40798"/>
                </a:lnTo>
                <a:lnTo>
                  <a:pt x="0" y="293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017901" y="3721100"/>
            <a:ext cx="47625" cy="62230"/>
          </a:xfrm>
          <a:custGeom>
            <a:avLst/>
            <a:gdLst/>
            <a:ahLst/>
            <a:cxnLst/>
            <a:rect l="l" t="t" r="r" b="b"/>
            <a:pathLst>
              <a:path w="47625" h="62229">
                <a:moveTo>
                  <a:pt x="23749" y="0"/>
                </a:moveTo>
                <a:lnTo>
                  <a:pt x="14466" y="2430"/>
                </a:lnTo>
                <a:lnTo>
                  <a:pt x="6921" y="9064"/>
                </a:lnTo>
                <a:lnTo>
                  <a:pt x="1853" y="18913"/>
                </a:lnTo>
                <a:lnTo>
                  <a:pt x="0" y="30987"/>
                </a:lnTo>
                <a:lnTo>
                  <a:pt x="1853" y="43009"/>
                </a:lnTo>
                <a:lnTo>
                  <a:pt x="6921" y="52863"/>
                </a:lnTo>
                <a:lnTo>
                  <a:pt x="14466" y="59527"/>
                </a:lnTo>
                <a:lnTo>
                  <a:pt x="23749" y="61975"/>
                </a:lnTo>
                <a:lnTo>
                  <a:pt x="33051" y="59527"/>
                </a:lnTo>
                <a:lnTo>
                  <a:pt x="40639" y="52863"/>
                </a:lnTo>
                <a:lnTo>
                  <a:pt x="45751" y="43009"/>
                </a:lnTo>
                <a:lnTo>
                  <a:pt x="47625" y="30987"/>
                </a:lnTo>
                <a:lnTo>
                  <a:pt x="45751" y="18913"/>
                </a:lnTo>
                <a:lnTo>
                  <a:pt x="40639" y="9064"/>
                </a:lnTo>
                <a:lnTo>
                  <a:pt x="33051" y="2430"/>
                </a:lnTo>
                <a:lnTo>
                  <a:pt x="23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017901" y="3721100"/>
            <a:ext cx="47625" cy="62230"/>
          </a:xfrm>
          <a:custGeom>
            <a:avLst/>
            <a:gdLst/>
            <a:ahLst/>
            <a:cxnLst/>
            <a:rect l="l" t="t" r="r" b="b"/>
            <a:pathLst>
              <a:path w="47625" h="62229">
                <a:moveTo>
                  <a:pt x="0" y="30987"/>
                </a:moveTo>
                <a:lnTo>
                  <a:pt x="1853" y="18913"/>
                </a:lnTo>
                <a:lnTo>
                  <a:pt x="6921" y="9064"/>
                </a:lnTo>
                <a:lnTo>
                  <a:pt x="14466" y="2430"/>
                </a:lnTo>
                <a:lnTo>
                  <a:pt x="23749" y="0"/>
                </a:lnTo>
                <a:lnTo>
                  <a:pt x="33051" y="2430"/>
                </a:lnTo>
                <a:lnTo>
                  <a:pt x="40639" y="9064"/>
                </a:lnTo>
                <a:lnTo>
                  <a:pt x="45751" y="18913"/>
                </a:lnTo>
                <a:lnTo>
                  <a:pt x="47625" y="30987"/>
                </a:lnTo>
                <a:lnTo>
                  <a:pt x="45751" y="43009"/>
                </a:lnTo>
                <a:lnTo>
                  <a:pt x="40639" y="52863"/>
                </a:lnTo>
                <a:lnTo>
                  <a:pt x="33051" y="59527"/>
                </a:lnTo>
                <a:lnTo>
                  <a:pt x="23749" y="61975"/>
                </a:lnTo>
                <a:lnTo>
                  <a:pt x="14466" y="59527"/>
                </a:lnTo>
                <a:lnTo>
                  <a:pt x="6921" y="52863"/>
                </a:lnTo>
                <a:lnTo>
                  <a:pt x="1853" y="43009"/>
                </a:lnTo>
                <a:lnTo>
                  <a:pt x="0" y="309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036951" y="3622675"/>
            <a:ext cx="0" cy="122555"/>
          </a:xfrm>
          <a:custGeom>
            <a:avLst/>
            <a:gdLst/>
            <a:ahLst/>
            <a:cxnLst/>
            <a:rect l="l" t="t" r="r" b="b"/>
            <a:pathLst>
              <a:path h="122554">
                <a:moveTo>
                  <a:pt x="0" y="122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028950" y="362902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371975" y="3656076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22694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349750" y="3663950"/>
            <a:ext cx="49530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079625" y="1711325"/>
            <a:ext cx="168275" cy="841375"/>
          </a:xfrm>
          <a:custGeom>
            <a:avLst/>
            <a:gdLst/>
            <a:ahLst/>
            <a:cxnLst/>
            <a:rect l="l" t="t" r="r" b="b"/>
            <a:pathLst>
              <a:path w="168275" h="841375">
                <a:moveTo>
                  <a:pt x="0" y="0"/>
                </a:moveTo>
                <a:lnTo>
                  <a:pt x="168275" y="84137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276475" y="2587625"/>
            <a:ext cx="582930" cy="1555750"/>
          </a:xfrm>
          <a:custGeom>
            <a:avLst/>
            <a:gdLst/>
            <a:ahLst/>
            <a:cxnLst/>
            <a:rect l="l" t="t" r="r" b="b"/>
            <a:pathLst>
              <a:path w="582930" h="1555750">
                <a:moveTo>
                  <a:pt x="0" y="0"/>
                </a:moveTo>
                <a:lnTo>
                  <a:pt x="582676" y="155575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889250" y="4162425"/>
            <a:ext cx="554355" cy="546100"/>
          </a:xfrm>
          <a:custGeom>
            <a:avLst/>
            <a:gdLst/>
            <a:ahLst/>
            <a:cxnLst/>
            <a:rect l="l" t="t" r="r" b="b"/>
            <a:pathLst>
              <a:path w="554354" h="546100">
                <a:moveTo>
                  <a:pt x="0" y="0"/>
                </a:moveTo>
                <a:lnTo>
                  <a:pt x="554101" y="54610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470275" y="4729098"/>
            <a:ext cx="573405" cy="328930"/>
          </a:xfrm>
          <a:custGeom>
            <a:avLst/>
            <a:gdLst/>
            <a:ahLst/>
            <a:cxnLst/>
            <a:rect l="l" t="t" r="r" b="b"/>
            <a:pathLst>
              <a:path w="573404" h="328929">
                <a:moveTo>
                  <a:pt x="0" y="0"/>
                </a:moveTo>
                <a:lnTo>
                  <a:pt x="573151" y="328675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067175" y="4845050"/>
            <a:ext cx="749300" cy="231775"/>
          </a:xfrm>
          <a:custGeom>
            <a:avLst/>
            <a:gdLst/>
            <a:ahLst/>
            <a:cxnLst/>
            <a:rect l="l" t="t" r="r" b="b"/>
            <a:pathLst>
              <a:path w="749300" h="231775">
                <a:moveTo>
                  <a:pt x="0" y="231775"/>
                </a:moveTo>
                <a:lnTo>
                  <a:pt x="7493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187950" y="4721225"/>
            <a:ext cx="69850" cy="85725"/>
          </a:xfrm>
          <a:custGeom>
            <a:avLst/>
            <a:gdLst/>
            <a:ahLst/>
            <a:cxnLst/>
            <a:rect l="l" t="t" r="r" b="b"/>
            <a:pathLst>
              <a:path w="69850" h="85725">
                <a:moveTo>
                  <a:pt x="0" y="85725"/>
                </a:moveTo>
                <a:lnTo>
                  <a:pt x="69850" y="85725"/>
                </a:lnTo>
                <a:lnTo>
                  <a:pt x="6985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187950" y="4721225"/>
            <a:ext cx="69850" cy="85725"/>
          </a:xfrm>
          <a:custGeom>
            <a:avLst/>
            <a:gdLst/>
            <a:ahLst/>
            <a:cxnLst/>
            <a:rect l="l" t="t" r="r" b="b"/>
            <a:pathLst>
              <a:path w="69850" h="85725">
                <a:moveTo>
                  <a:pt x="0" y="85725"/>
                </a:moveTo>
                <a:lnTo>
                  <a:pt x="69850" y="85725"/>
                </a:lnTo>
                <a:lnTo>
                  <a:pt x="6985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249737" y="4989512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837"/>
                </a:lnTo>
              </a:path>
            </a:pathLst>
          </a:custGeom>
          <a:ln w="793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764401" y="4022725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5"/>
                </a:moveTo>
                <a:lnTo>
                  <a:pt x="71436" y="85725"/>
                </a:lnTo>
                <a:lnTo>
                  <a:pt x="71436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764401" y="4022725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5"/>
                </a:moveTo>
                <a:lnTo>
                  <a:pt x="71436" y="85725"/>
                </a:lnTo>
                <a:lnTo>
                  <a:pt x="71436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1269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169150" y="4076636"/>
            <a:ext cx="68580" cy="84455"/>
          </a:xfrm>
          <a:custGeom>
            <a:avLst/>
            <a:gdLst/>
            <a:ahLst/>
            <a:cxnLst/>
            <a:rect l="l" t="t" r="r" b="b"/>
            <a:pathLst>
              <a:path w="68579" h="84454">
                <a:moveTo>
                  <a:pt x="0" y="84137"/>
                </a:moveTo>
                <a:lnTo>
                  <a:pt x="68263" y="84137"/>
                </a:lnTo>
                <a:lnTo>
                  <a:pt x="68263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169150" y="4076636"/>
            <a:ext cx="68580" cy="84455"/>
          </a:xfrm>
          <a:custGeom>
            <a:avLst/>
            <a:gdLst/>
            <a:ahLst/>
            <a:cxnLst/>
            <a:rect l="l" t="t" r="r" b="b"/>
            <a:pathLst>
              <a:path w="68579" h="84454">
                <a:moveTo>
                  <a:pt x="0" y="84137"/>
                </a:moveTo>
                <a:lnTo>
                  <a:pt x="68263" y="84137"/>
                </a:lnTo>
                <a:lnTo>
                  <a:pt x="68263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346950" y="4203700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5"/>
                </a:moveTo>
                <a:lnTo>
                  <a:pt x="71438" y="85725"/>
                </a:lnTo>
                <a:lnTo>
                  <a:pt x="71438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346950" y="4203700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5"/>
                </a:moveTo>
                <a:lnTo>
                  <a:pt x="71438" y="85725"/>
                </a:lnTo>
                <a:lnTo>
                  <a:pt x="71438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1269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025900" y="4987925"/>
            <a:ext cx="53975" cy="17780"/>
          </a:xfrm>
          <a:custGeom>
            <a:avLst/>
            <a:gdLst/>
            <a:ahLst/>
            <a:cxnLst/>
            <a:rect l="l" t="t" r="r" b="b"/>
            <a:pathLst>
              <a:path w="53975" h="17779">
                <a:moveTo>
                  <a:pt x="0" y="17462"/>
                </a:moveTo>
                <a:lnTo>
                  <a:pt x="53975" y="17462"/>
                </a:lnTo>
                <a:lnTo>
                  <a:pt x="53975" y="0"/>
                </a:lnTo>
                <a:lnTo>
                  <a:pt x="0" y="0"/>
                </a:lnTo>
                <a:lnTo>
                  <a:pt x="0" y="17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025900" y="4987925"/>
            <a:ext cx="53975" cy="69850"/>
          </a:xfrm>
          <a:custGeom>
            <a:avLst/>
            <a:gdLst/>
            <a:ahLst/>
            <a:cxnLst/>
            <a:rect l="l" t="t" r="r" b="b"/>
            <a:pathLst>
              <a:path w="53975" h="69850">
                <a:moveTo>
                  <a:pt x="0" y="69850"/>
                </a:moveTo>
                <a:lnTo>
                  <a:pt x="53975" y="69850"/>
                </a:lnTo>
                <a:lnTo>
                  <a:pt x="5397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612606" y="4491037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12"/>
                </a:lnTo>
              </a:path>
            </a:pathLst>
          </a:custGeom>
          <a:ln w="6826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578475" y="4491037"/>
            <a:ext cx="68580" cy="87630"/>
          </a:xfrm>
          <a:custGeom>
            <a:avLst/>
            <a:gdLst/>
            <a:ahLst/>
            <a:cxnLst/>
            <a:rect l="l" t="t" r="r" b="b"/>
            <a:pathLst>
              <a:path w="68579" h="87629">
                <a:moveTo>
                  <a:pt x="0" y="87312"/>
                </a:moveTo>
                <a:lnTo>
                  <a:pt x="68262" y="87312"/>
                </a:lnTo>
                <a:lnTo>
                  <a:pt x="68262" y="0"/>
                </a:lnTo>
                <a:lnTo>
                  <a:pt x="0" y="0"/>
                </a:lnTo>
                <a:lnTo>
                  <a:pt x="0" y="87312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800600" y="4767262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4">
                <a:moveTo>
                  <a:pt x="0" y="84137"/>
                </a:moveTo>
                <a:lnTo>
                  <a:pt x="69850" y="84137"/>
                </a:lnTo>
                <a:lnTo>
                  <a:pt x="6985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800600" y="4767262"/>
            <a:ext cx="69850" cy="84455"/>
          </a:xfrm>
          <a:custGeom>
            <a:avLst/>
            <a:gdLst/>
            <a:ahLst/>
            <a:cxnLst/>
            <a:rect l="l" t="t" r="r" b="b"/>
            <a:pathLst>
              <a:path w="69850" h="84454">
                <a:moveTo>
                  <a:pt x="0" y="84137"/>
                </a:moveTo>
                <a:lnTo>
                  <a:pt x="69850" y="84137"/>
                </a:lnTo>
                <a:lnTo>
                  <a:pt x="6985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372225" y="4300473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5"/>
                </a:moveTo>
                <a:lnTo>
                  <a:pt x="71437" y="85725"/>
                </a:lnTo>
                <a:lnTo>
                  <a:pt x="71437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372225" y="4300473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5"/>
                </a:moveTo>
                <a:lnTo>
                  <a:pt x="71437" y="85725"/>
                </a:lnTo>
                <a:lnTo>
                  <a:pt x="71437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973826" y="4394200"/>
            <a:ext cx="66675" cy="85725"/>
          </a:xfrm>
          <a:custGeom>
            <a:avLst/>
            <a:gdLst/>
            <a:ahLst/>
            <a:cxnLst/>
            <a:rect l="l" t="t" r="r" b="b"/>
            <a:pathLst>
              <a:path w="66675" h="85725">
                <a:moveTo>
                  <a:pt x="0" y="85725"/>
                </a:moveTo>
                <a:lnTo>
                  <a:pt x="66675" y="85725"/>
                </a:lnTo>
                <a:lnTo>
                  <a:pt x="6667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973826" y="4394200"/>
            <a:ext cx="66675" cy="85725"/>
          </a:xfrm>
          <a:custGeom>
            <a:avLst/>
            <a:gdLst/>
            <a:ahLst/>
            <a:cxnLst/>
            <a:rect l="l" t="t" r="r" b="b"/>
            <a:pathLst>
              <a:path w="66675" h="85725">
                <a:moveTo>
                  <a:pt x="0" y="85725"/>
                </a:moveTo>
                <a:lnTo>
                  <a:pt x="66675" y="85725"/>
                </a:lnTo>
                <a:lnTo>
                  <a:pt x="66675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058507" y="500538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012"/>
                </a:lnTo>
              </a:path>
            </a:pathLst>
          </a:custGeom>
          <a:ln w="8096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449637" y="466248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012"/>
                </a:lnTo>
              </a:path>
            </a:pathLst>
          </a:custGeom>
          <a:ln w="79375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045682" y="427037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80962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447160" y="4710048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683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429000" y="4864100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877311" y="4208398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8132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862326" y="4273550"/>
            <a:ext cx="30480" cy="0"/>
          </a:xfrm>
          <a:custGeom>
            <a:avLst/>
            <a:gdLst/>
            <a:ahLst/>
            <a:cxnLst/>
            <a:rect l="l" t="t" r="r" b="b"/>
            <a:pathLst>
              <a:path w="30480">
                <a:moveTo>
                  <a:pt x="0" y="0"/>
                </a:moveTo>
                <a:lnTo>
                  <a:pt x="30099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645405" y="4938648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456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621276" y="5054600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499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449445" y="5038725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425950" y="5168900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450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059935" y="5060950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456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044950" y="517842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240151" y="44513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6985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205226" y="4451350"/>
            <a:ext cx="69850" cy="88900"/>
          </a:xfrm>
          <a:custGeom>
            <a:avLst/>
            <a:gdLst/>
            <a:ahLst/>
            <a:cxnLst/>
            <a:rect l="l" t="t" r="r" b="b"/>
            <a:pathLst>
              <a:path w="69850" h="88900">
                <a:moveTo>
                  <a:pt x="0" y="88900"/>
                </a:moveTo>
                <a:lnTo>
                  <a:pt x="69850" y="88900"/>
                </a:lnTo>
                <a:lnTo>
                  <a:pt x="6985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644107" y="4798948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425"/>
                </a:lnTo>
              </a:path>
            </a:pathLst>
          </a:custGeom>
          <a:ln w="80963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879725" y="4108386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100012"/>
                </a:lnTo>
              </a:path>
            </a:pathLst>
          </a:custGeom>
          <a:ln w="8255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380226" y="3948112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0" y="71437"/>
                </a:moveTo>
                <a:lnTo>
                  <a:pt x="52387" y="71437"/>
                </a:lnTo>
                <a:lnTo>
                  <a:pt x="52387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380226" y="3948112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0" y="71437"/>
                </a:moveTo>
                <a:lnTo>
                  <a:pt x="52387" y="71437"/>
                </a:lnTo>
                <a:lnTo>
                  <a:pt x="52387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364476" y="3817938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4">
                <a:moveTo>
                  <a:pt x="0" y="71436"/>
                </a:moveTo>
                <a:lnTo>
                  <a:pt x="55561" y="71436"/>
                </a:lnTo>
                <a:lnTo>
                  <a:pt x="55561" y="0"/>
                </a:lnTo>
                <a:lnTo>
                  <a:pt x="0" y="0"/>
                </a:lnTo>
                <a:lnTo>
                  <a:pt x="0" y="7143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364476" y="3817938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4">
                <a:moveTo>
                  <a:pt x="0" y="71436"/>
                </a:moveTo>
                <a:lnTo>
                  <a:pt x="55561" y="71436"/>
                </a:lnTo>
                <a:lnTo>
                  <a:pt x="55561" y="0"/>
                </a:lnTo>
                <a:lnTo>
                  <a:pt x="0" y="0"/>
                </a:lnTo>
                <a:lnTo>
                  <a:pt x="0" y="714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611751" y="4722748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0" y="73025"/>
                </a:moveTo>
                <a:lnTo>
                  <a:pt x="53975" y="73025"/>
                </a:lnTo>
                <a:lnTo>
                  <a:pt x="53975" y="0"/>
                </a:lnTo>
                <a:lnTo>
                  <a:pt x="0" y="0"/>
                </a:lnTo>
                <a:lnTo>
                  <a:pt x="0" y="7302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611751" y="4722748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0" y="73025"/>
                </a:moveTo>
                <a:lnTo>
                  <a:pt x="53975" y="73025"/>
                </a:lnTo>
                <a:lnTo>
                  <a:pt x="53975" y="0"/>
                </a:lnTo>
                <a:lnTo>
                  <a:pt x="0" y="0"/>
                </a:lnTo>
                <a:lnTo>
                  <a:pt x="0" y="73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210050" y="4881498"/>
            <a:ext cx="57150" cy="69850"/>
          </a:xfrm>
          <a:custGeom>
            <a:avLst/>
            <a:gdLst/>
            <a:ahLst/>
            <a:cxnLst/>
            <a:rect l="l" t="t" r="r" b="b"/>
            <a:pathLst>
              <a:path w="57150" h="69850">
                <a:moveTo>
                  <a:pt x="0" y="69850"/>
                </a:moveTo>
                <a:lnTo>
                  <a:pt x="57150" y="69850"/>
                </a:lnTo>
                <a:lnTo>
                  <a:pt x="5715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210050" y="4881498"/>
            <a:ext cx="57150" cy="69850"/>
          </a:xfrm>
          <a:custGeom>
            <a:avLst/>
            <a:gdLst/>
            <a:ahLst/>
            <a:cxnLst/>
            <a:rect l="l" t="t" r="r" b="b"/>
            <a:pathLst>
              <a:path w="57150" h="69850">
                <a:moveTo>
                  <a:pt x="0" y="69850"/>
                </a:moveTo>
                <a:lnTo>
                  <a:pt x="57150" y="69850"/>
                </a:lnTo>
                <a:lnTo>
                  <a:pt x="5715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769100" y="3906773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0" y="66675"/>
                </a:moveTo>
                <a:lnTo>
                  <a:pt x="53975" y="66675"/>
                </a:lnTo>
                <a:lnTo>
                  <a:pt x="539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769100" y="3906773"/>
            <a:ext cx="53975" cy="66675"/>
          </a:xfrm>
          <a:custGeom>
            <a:avLst/>
            <a:gdLst/>
            <a:ahLst/>
            <a:cxnLst/>
            <a:rect l="l" t="t" r="r" b="b"/>
            <a:pathLst>
              <a:path w="53975" h="66675">
                <a:moveTo>
                  <a:pt x="0" y="66675"/>
                </a:moveTo>
                <a:lnTo>
                  <a:pt x="53975" y="66675"/>
                </a:lnTo>
                <a:lnTo>
                  <a:pt x="53975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422775" y="4922773"/>
            <a:ext cx="53975" cy="27305"/>
          </a:xfrm>
          <a:custGeom>
            <a:avLst/>
            <a:gdLst/>
            <a:ahLst/>
            <a:cxnLst/>
            <a:rect l="l" t="t" r="r" b="b"/>
            <a:pathLst>
              <a:path w="53975" h="27304">
                <a:moveTo>
                  <a:pt x="0" y="27050"/>
                </a:moveTo>
                <a:lnTo>
                  <a:pt x="53975" y="27050"/>
                </a:lnTo>
                <a:lnTo>
                  <a:pt x="53975" y="0"/>
                </a:lnTo>
                <a:lnTo>
                  <a:pt x="0" y="0"/>
                </a:lnTo>
                <a:lnTo>
                  <a:pt x="0" y="2705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422775" y="4922773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0" y="73025"/>
                </a:moveTo>
                <a:lnTo>
                  <a:pt x="53975" y="73025"/>
                </a:lnTo>
                <a:lnTo>
                  <a:pt x="53975" y="0"/>
                </a:lnTo>
                <a:lnTo>
                  <a:pt x="0" y="0"/>
                </a:lnTo>
                <a:lnTo>
                  <a:pt x="0" y="73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988050" y="4191000"/>
            <a:ext cx="52705" cy="66675"/>
          </a:xfrm>
          <a:custGeom>
            <a:avLst/>
            <a:gdLst/>
            <a:ahLst/>
            <a:cxnLst/>
            <a:rect l="l" t="t" r="r" b="b"/>
            <a:pathLst>
              <a:path w="52704" h="66675">
                <a:moveTo>
                  <a:pt x="0" y="66675"/>
                </a:moveTo>
                <a:lnTo>
                  <a:pt x="52387" y="66675"/>
                </a:lnTo>
                <a:lnTo>
                  <a:pt x="52387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988050" y="4191000"/>
            <a:ext cx="52705" cy="66675"/>
          </a:xfrm>
          <a:custGeom>
            <a:avLst/>
            <a:gdLst/>
            <a:ahLst/>
            <a:cxnLst/>
            <a:rect l="l" t="t" r="r" b="b"/>
            <a:pathLst>
              <a:path w="52704" h="66675">
                <a:moveTo>
                  <a:pt x="0" y="66675"/>
                </a:moveTo>
                <a:lnTo>
                  <a:pt x="52387" y="66675"/>
                </a:lnTo>
                <a:lnTo>
                  <a:pt x="52387" y="0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589651" y="4217987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4">
                <a:moveTo>
                  <a:pt x="0" y="71437"/>
                </a:moveTo>
                <a:lnTo>
                  <a:pt x="55562" y="71437"/>
                </a:lnTo>
                <a:lnTo>
                  <a:pt x="55562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589651" y="4217987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4">
                <a:moveTo>
                  <a:pt x="0" y="71437"/>
                </a:moveTo>
                <a:lnTo>
                  <a:pt x="55562" y="71437"/>
                </a:lnTo>
                <a:lnTo>
                  <a:pt x="55562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799076" y="4495736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4">
                <a:moveTo>
                  <a:pt x="0" y="71437"/>
                </a:moveTo>
                <a:lnTo>
                  <a:pt x="55562" y="71437"/>
                </a:lnTo>
                <a:lnTo>
                  <a:pt x="55562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799076" y="4495736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4">
                <a:moveTo>
                  <a:pt x="0" y="71437"/>
                </a:moveTo>
                <a:lnTo>
                  <a:pt x="55562" y="71437"/>
                </a:lnTo>
                <a:lnTo>
                  <a:pt x="55562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849751" y="4991100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6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835400" y="511175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282060" y="371322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267075" y="37177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042285" y="4321175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027426" y="444017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245485" y="4514850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107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228975" y="4633848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225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267072" y="5070475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2107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251325" y="5189473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225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643503" y="4864100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5">
                <a:moveTo>
                  <a:pt x="0" y="0"/>
                </a:moveTo>
                <a:lnTo>
                  <a:pt x="0" y="101981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625850" y="498157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397752" y="3541776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3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383401" y="3662426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0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008751" y="3963923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3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996051" y="408305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328926" y="2779648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5" h="73660">
                <a:moveTo>
                  <a:pt x="26162" y="0"/>
                </a:moveTo>
                <a:lnTo>
                  <a:pt x="15966" y="2875"/>
                </a:lnTo>
                <a:lnTo>
                  <a:pt x="7651" y="10715"/>
                </a:lnTo>
                <a:lnTo>
                  <a:pt x="2051" y="22342"/>
                </a:lnTo>
                <a:lnTo>
                  <a:pt x="0" y="36575"/>
                </a:lnTo>
                <a:lnTo>
                  <a:pt x="2051" y="50809"/>
                </a:lnTo>
                <a:lnTo>
                  <a:pt x="7651" y="62436"/>
                </a:lnTo>
                <a:lnTo>
                  <a:pt x="15966" y="70276"/>
                </a:lnTo>
                <a:lnTo>
                  <a:pt x="26162" y="73151"/>
                </a:lnTo>
                <a:lnTo>
                  <a:pt x="36357" y="70276"/>
                </a:lnTo>
                <a:lnTo>
                  <a:pt x="44672" y="62436"/>
                </a:lnTo>
                <a:lnTo>
                  <a:pt x="50272" y="50809"/>
                </a:lnTo>
                <a:lnTo>
                  <a:pt x="52324" y="36575"/>
                </a:lnTo>
                <a:lnTo>
                  <a:pt x="50272" y="22342"/>
                </a:lnTo>
                <a:lnTo>
                  <a:pt x="44672" y="10715"/>
                </a:lnTo>
                <a:lnTo>
                  <a:pt x="36357" y="2875"/>
                </a:lnTo>
                <a:lnTo>
                  <a:pt x="26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328926" y="2779648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5" h="73660">
                <a:moveTo>
                  <a:pt x="0" y="36575"/>
                </a:moveTo>
                <a:lnTo>
                  <a:pt x="2051" y="22342"/>
                </a:lnTo>
                <a:lnTo>
                  <a:pt x="7651" y="10715"/>
                </a:lnTo>
                <a:lnTo>
                  <a:pt x="15966" y="2875"/>
                </a:lnTo>
                <a:lnTo>
                  <a:pt x="26162" y="0"/>
                </a:lnTo>
                <a:lnTo>
                  <a:pt x="36357" y="2875"/>
                </a:lnTo>
                <a:lnTo>
                  <a:pt x="44672" y="10715"/>
                </a:lnTo>
                <a:lnTo>
                  <a:pt x="50272" y="22342"/>
                </a:lnTo>
                <a:lnTo>
                  <a:pt x="52324" y="36575"/>
                </a:lnTo>
                <a:lnTo>
                  <a:pt x="50272" y="50809"/>
                </a:lnTo>
                <a:lnTo>
                  <a:pt x="44672" y="62436"/>
                </a:lnTo>
                <a:lnTo>
                  <a:pt x="36357" y="70276"/>
                </a:lnTo>
                <a:lnTo>
                  <a:pt x="26162" y="73151"/>
                </a:lnTo>
                <a:lnTo>
                  <a:pt x="15966" y="70276"/>
                </a:lnTo>
                <a:lnTo>
                  <a:pt x="7651" y="62436"/>
                </a:lnTo>
                <a:lnTo>
                  <a:pt x="2051" y="50809"/>
                </a:lnTo>
                <a:lnTo>
                  <a:pt x="0" y="3657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139950" y="2214626"/>
            <a:ext cx="50800" cy="73025"/>
          </a:xfrm>
          <a:custGeom>
            <a:avLst/>
            <a:gdLst/>
            <a:ahLst/>
            <a:cxnLst/>
            <a:rect l="l" t="t" r="r" b="b"/>
            <a:pathLst>
              <a:path w="50800" h="73025">
                <a:moveTo>
                  <a:pt x="25400" y="0"/>
                </a:moveTo>
                <a:lnTo>
                  <a:pt x="15537" y="2855"/>
                </a:lnTo>
                <a:lnTo>
                  <a:pt x="7461" y="10652"/>
                </a:lnTo>
                <a:lnTo>
                  <a:pt x="2004" y="22234"/>
                </a:lnTo>
                <a:lnTo>
                  <a:pt x="0" y="36449"/>
                </a:lnTo>
                <a:lnTo>
                  <a:pt x="2004" y="50682"/>
                </a:lnTo>
                <a:lnTo>
                  <a:pt x="7461" y="62309"/>
                </a:lnTo>
                <a:lnTo>
                  <a:pt x="15537" y="70149"/>
                </a:lnTo>
                <a:lnTo>
                  <a:pt x="25400" y="73025"/>
                </a:lnTo>
                <a:lnTo>
                  <a:pt x="35262" y="70149"/>
                </a:lnTo>
                <a:lnTo>
                  <a:pt x="43338" y="62309"/>
                </a:lnTo>
                <a:lnTo>
                  <a:pt x="48795" y="50682"/>
                </a:lnTo>
                <a:lnTo>
                  <a:pt x="50800" y="36449"/>
                </a:lnTo>
                <a:lnTo>
                  <a:pt x="48795" y="22234"/>
                </a:lnTo>
                <a:lnTo>
                  <a:pt x="43338" y="10652"/>
                </a:lnTo>
                <a:lnTo>
                  <a:pt x="35262" y="2855"/>
                </a:lnTo>
                <a:lnTo>
                  <a:pt x="25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139950" y="2214626"/>
            <a:ext cx="50800" cy="73025"/>
          </a:xfrm>
          <a:custGeom>
            <a:avLst/>
            <a:gdLst/>
            <a:ahLst/>
            <a:cxnLst/>
            <a:rect l="l" t="t" r="r" b="b"/>
            <a:pathLst>
              <a:path w="50800" h="73025">
                <a:moveTo>
                  <a:pt x="0" y="36449"/>
                </a:moveTo>
                <a:lnTo>
                  <a:pt x="2004" y="22234"/>
                </a:lnTo>
                <a:lnTo>
                  <a:pt x="7461" y="10652"/>
                </a:lnTo>
                <a:lnTo>
                  <a:pt x="15537" y="2855"/>
                </a:lnTo>
                <a:lnTo>
                  <a:pt x="25400" y="0"/>
                </a:lnTo>
                <a:lnTo>
                  <a:pt x="35262" y="2855"/>
                </a:lnTo>
                <a:lnTo>
                  <a:pt x="43338" y="10652"/>
                </a:lnTo>
                <a:lnTo>
                  <a:pt x="48795" y="22234"/>
                </a:lnTo>
                <a:lnTo>
                  <a:pt x="50800" y="36449"/>
                </a:lnTo>
                <a:lnTo>
                  <a:pt x="48795" y="50682"/>
                </a:lnTo>
                <a:lnTo>
                  <a:pt x="43338" y="62309"/>
                </a:lnTo>
                <a:lnTo>
                  <a:pt x="35262" y="70149"/>
                </a:lnTo>
                <a:lnTo>
                  <a:pt x="25400" y="73025"/>
                </a:lnTo>
                <a:lnTo>
                  <a:pt x="15537" y="70149"/>
                </a:lnTo>
                <a:lnTo>
                  <a:pt x="7461" y="62309"/>
                </a:lnTo>
                <a:lnTo>
                  <a:pt x="2004" y="50682"/>
                </a:lnTo>
                <a:lnTo>
                  <a:pt x="0" y="3644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633726" y="3573526"/>
            <a:ext cx="52705" cy="74930"/>
          </a:xfrm>
          <a:custGeom>
            <a:avLst/>
            <a:gdLst/>
            <a:ahLst/>
            <a:cxnLst/>
            <a:rect l="l" t="t" r="r" b="b"/>
            <a:pathLst>
              <a:path w="52705" h="74929">
                <a:moveTo>
                  <a:pt x="26162" y="0"/>
                </a:moveTo>
                <a:lnTo>
                  <a:pt x="15966" y="2921"/>
                </a:lnTo>
                <a:lnTo>
                  <a:pt x="7651" y="10890"/>
                </a:lnTo>
                <a:lnTo>
                  <a:pt x="2051" y="22717"/>
                </a:lnTo>
                <a:lnTo>
                  <a:pt x="0" y="37211"/>
                </a:lnTo>
                <a:lnTo>
                  <a:pt x="2051" y="51724"/>
                </a:lnTo>
                <a:lnTo>
                  <a:pt x="7651" y="63595"/>
                </a:lnTo>
                <a:lnTo>
                  <a:pt x="15966" y="71608"/>
                </a:lnTo>
                <a:lnTo>
                  <a:pt x="26162" y="74549"/>
                </a:lnTo>
                <a:lnTo>
                  <a:pt x="36357" y="71608"/>
                </a:lnTo>
                <a:lnTo>
                  <a:pt x="44672" y="63595"/>
                </a:lnTo>
                <a:lnTo>
                  <a:pt x="50272" y="51724"/>
                </a:lnTo>
                <a:lnTo>
                  <a:pt x="52324" y="37211"/>
                </a:lnTo>
                <a:lnTo>
                  <a:pt x="50272" y="22717"/>
                </a:lnTo>
                <a:lnTo>
                  <a:pt x="44672" y="10890"/>
                </a:lnTo>
                <a:lnTo>
                  <a:pt x="36357" y="2921"/>
                </a:lnTo>
                <a:lnTo>
                  <a:pt x="261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633726" y="3573526"/>
            <a:ext cx="52705" cy="74930"/>
          </a:xfrm>
          <a:custGeom>
            <a:avLst/>
            <a:gdLst/>
            <a:ahLst/>
            <a:cxnLst/>
            <a:rect l="l" t="t" r="r" b="b"/>
            <a:pathLst>
              <a:path w="52705" h="74929">
                <a:moveTo>
                  <a:pt x="0" y="37211"/>
                </a:moveTo>
                <a:lnTo>
                  <a:pt x="2051" y="22717"/>
                </a:lnTo>
                <a:lnTo>
                  <a:pt x="7651" y="10890"/>
                </a:lnTo>
                <a:lnTo>
                  <a:pt x="15966" y="2921"/>
                </a:lnTo>
                <a:lnTo>
                  <a:pt x="26162" y="0"/>
                </a:lnTo>
                <a:lnTo>
                  <a:pt x="36357" y="2921"/>
                </a:lnTo>
                <a:lnTo>
                  <a:pt x="44672" y="10890"/>
                </a:lnTo>
                <a:lnTo>
                  <a:pt x="50272" y="22717"/>
                </a:lnTo>
                <a:lnTo>
                  <a:pt x="52324" y="37211"/>
                </a:lnTo>
                <a:lnTo>
                  <a:pt x="50272" y="51724"/>
                </a:lnTo>
                <a:lnTo>
                  <a:pt x="44672" y="63595"/>
                </a:lnTo>
                <a:lnTo>
                  <a:pt x="36357" y="71608"/>
                </a:lnTo>
                <a:lnTo>
                  <a:pt x="26162" y="74549"/>
                </a:lnTo>
                <a:lnTo>
                  <a:pt x="15966" y="71608"/>
                </a:lnTo>
                <a:lnTo>
                  <a:pt x="7651" y="63595"/>
                </a:lnTo>
                <a:lnTo>
                  <a:pt x="2051" y="51724"/>
                </a:lnTo>
                <a:lnTo>
                  <a:pt x="0" y="3721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599176" y="3925951"/>
            <a:ext cx="46355" cy="59055"/>
          </a:xfrm>
          <a:custGeom>
            <a:avLst/>
            <a:gdLst/>
            <a:ahLst/>
            <a:cxnLst/>
            <a:rect l="l" t="t" r="r" b="b"/>
            <a:pathLst>
              <a:path w="46354" h="59054">
                <a:moveTo>
                  <a:pt x="22987" y="0"/>
                </a:moveTo>
                <a:lnTo>
                  <a:pt x="14037" y="2297"/>
                </a:lnTo>
                <a:lnTo>
                  <a:pt x="6730" y="8572"/>
                </a:lnTo>
                <a:lnTo>
                  <a:pt x="1805" y="17895"/>
                </a:lnTo>
                <a:lnTo>
                  <a:pt x="0" y="29337"/>
                </a:lnTo>
                <a:lnTo>
                  <a:pt x="1805" y="40725"/>
                </a:lnTo>
                <a:lnTo>
                  <a:pt x="6731" y="50053"/>
                </a:lnTo>
                <a:lnTo>
                  <a:pt x="14037" y="56358"/>
                </a:lnTo>
                <a:lnTo>
                  <a:pt x="22987" y="58674"/>
                </a:lnTo>
                <a:lnTo>
                  <a:pt x="31936" y="56358"/>
                </a:lnTo>
                <a:lnTo>
                  <a:pt x="39243" y="50053"/>
                </a:lnTo>
                <a:lnTo>
                  <a:pt x="44168" y="40725"/>
                </a:lnTo>
                <a:lnTo>
                  <a:pt x="45974" y="29337"/>
                </a:lnTo>
                <a:lnTo>
                  <a:pt x="44168" y="17895"/>
                </a:lnTo>
                <a:lnTo>
                  <a:pt x="39242" y="8572"/>
                </a:lnTo>
                <a:lnTo>
                  <a:pt x="31936" y="2297"/>
                </a:lnTo>
                <a:lnTo>
                  <a:pt x="22987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599176" y="3925951"/>
            <a:ext cx="46355" cy="59055"/>
          </a:xfrm>
          <a:custGeom>
            <a:avLst/>
            <a:gdLst/>
            <a:ahLst/>
            <a:cxnLst/>
            <a:rect l="l" t="t" r="r" b="b"/>
            <a:pathLst>
              <a:path w="46354" h="59054">
                <a:moveTo>
                  <a:pt x="0" y="29337"/>
                </a:moveTo>
                <a:lnTo>
                  <a:pt x="1805" y="17895"/>
                </a:lnTo>
                <a:lnTo>
                  <a:pt x="6730" y="8572"/>
                </a:lnTo>
                <a:lnTo>
                  <a:pt x="14037" y="2297"/>
                </a:lnTo>
                <a:lnTo>
                  <a:pt x="22987" y="0"/>
                </a:lnTo>
                <a:lnTo>
                  <a:pt x="31936" y="2297"/>
                </a:lnTo>
                <a:lnTo>
                  <a:pt x="39242" y="8572"/>
                </a:lnTo>
                <a:lnTo>
                  <a:pt x="44168" y="17895"/>
                </a:lnTo>
                <a:lnTo>
                  <a:pt x="45974" y="29337"/>
                </a:lnTo>
                <a:lnTo>
                  <a:pt x="44168" y="40725"/>
                </a:lnTo>
                <a:lnTo>
                  <a:pt x="39243" y="50053"/>
                </a:lnTo>
                <a:lnTo>
                  <a:pt x="31936" y="56358"/>
                </a:lnTo>
                <a:lnTo>
                  <a:pt x="22987" y="58674"/>
                </a:lnTo>
                <a:lnTo>
                  <a:pt x="14037" y="56358"/>
                </a:lnTo>
                <a:lnTo>
                  <a:pt x="6731" y="50053"/>
                </a:lnTo>
                <a:lnTo>
                  <a:pt x="1805" y="40725"/>
                </a:lnTo>
                <a:lnTo>
                  <a:pt x="0" y="29337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5208651" y="4281487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0" y="71437"/>
                </a:moveTo>
                <a:lnTo>
                  <a:pt x="53975" y="71437"/>
                </a:lnTo>
                <a:lnTo>
                  <a:pt x="53975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208651" y="4281487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0" y="71437"/>
                </a:moveTo>
                <a:lnTo>
                  <a:pt x="53975" y="71437"/>
                </a:lnTo>
                <a:lnTo>
                  <a:pt x="53975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3621151" y="4584700"/>
            <a:ext cx="66675" cy="840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3995801" y="4703698"/>
            <a:ext cx="69850" cy="731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202176" y="4711700"/>
            <a:ext cx="46355" cy="59055"/>
          </a:xfrm>
          <a:custGeom>
            <a:avLst/>
            <a:gdLst/>
            <a:ahLst/>
            <a:cxnLst/>
            <a:rect l="l" t="t" r="r" b="b"/>
            <a:pathLst>
              <a:path w="46354" h="59054">
                <a:moveTo>
                  <a:pt x="22987" y="0"/>
                </a:moveTo>
                <a:lnTo>
                  <a:pt x="14037" y="2315"/>
                </a:lnTo>
                <a:lnTo>
                  <a:pt x="6730" y="8620"/>
                </a:lnTo>
                <a:lnTo>
                  <a:pt x="1805" y="17948"/>
                </a:lnTo>
                <a:lnTo>
                  <a:pt x="0" y="29337"/>
                </a:lnTo>
                <a:lnTo>
                  <a:pt x="1805" y="40778"/>
                </a:lnTo>
                <a:lnTo>
                  <a:pt x="6731" y="50101"/>
                </a:lnTo>
                <a:lnTo>
                  <a:pt x="14037" y="56376"/>
                </a:lnTo>
                <a:lnTo>
                  <a:pt x="22987" y="58674"/>
                </a:lnTo>
                <a:lnTo>
                  <a:pt x="31936" y="56376"/>
                </a:lnTo>
                <a:lnTo>
                  <a:pt x="39243" y="50101"/>
                </a:lnTo>
                <a:lnTo>
                  <a:pt x="44168" y="40778"/>
                </a:lnTo>
                <a:lnTo>
                  <a:pt x="45974" y="29337"/>
                </a:lnTo>
                <a:lnTo>
                  <a:pt x="44168" y="17948"/>
                </a:lnTo>
                <a:lnTo>
                  <a:pt x="39242" y="8620"/>
                </a:lnTo>
                <a:lnTo>
                  <a:pt x="31936" y="2315"/>
                </a:lnTo>
                <a:lnTo>
                  <a:pt x="22987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202176" y="4711700"/>
            <a:ext cx="46355" cy="59055"/>
          </a:xfrm>
          <a:custGeom>
            <a:avLst/>
            <a:gdLst/>
            <a:ahLst/>
            <a:cxnLst/>
            <a:rect l="l" t="t" r="r" b="b"/>
            <a:pathLst>
              <a:path w="46354" h="59054">
                <a:moveTo>
                  <a:pt x="0" y="29337"/>
                </a:moveTo>
                <a:lnTo>
                  <a:pt x="1805" y="17948"/>
                </a:lnTo>
                <a:lnTo>
                  <a:pt x="6730" y="8620"/>
                </a:lnTo>
                <a:lnTo>
                  <a:pt x="14037" y="2315"/>
                </a:lnTo>
                <a:lnTo>
                  <a:pt x="22987" y="0"/>
                </a:lnTo>
                <a:lnTo>
                  <a:pt x="31936" y="2315"/>
                </a:lnTo>
                <a:lnTo>
                  <a:pt x="39242" y="8620"/>
                </a:lnTo>
                <a:lnTo>
                  <a:pt x="44168" y="17948"/>
                </a:lnTo>
                <a:lnTo>
                  <a:pt x="45974" y="29337"/>
                </a:lnTo>
                <a:lnTo>
                  <a:pt x="44168" y="40778"/>
                </a:lnTo>
                <a:lnTo>
                  <a:pt x="39243" y="50101"/>
                </a:lnTo>
                <a:lnTo>
                  <a:pt x="31936" y="56376"/>
                </a:lnTo>
                <a:lnTo>
                  <a:pt x="22987" y="58674"/>
                </a:lnTo>
                <a:lnTo>
                  <a:pt x="14037" y="56376"/>
                </a:lnTo>
                <a:lnTo>
                  <a:pt x="6731" y="50101"/>
                </a:lnTo>
                <a:lnTo>
                  <a:pt x="1805" y="40778"/>
                </a:lnTo>
                <a:lnTo>
                  <a:pt x="0" y="29337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413250" y="4738623"/>
            <a:ext cx="44450" cy="59055"/>
          </a:xfrm>
          <a:custGeom>
            <a:avLst/>
            <a:gdLst/>
            <a:ahLst/>
            <a:cxnLst/>
            <a:rect l="l" t="t" r="r" b="b"/>
            <a:pathLst>
              <a:path w="44450" h="59054">
                <a:moveTo>
                  <a:pt x="22225" y="0"/>
                </a:moveTo>
                <a:lnTo>
                  <a:pt x="13555" y="2317"/>
                </a:lnTo>
                <a:lnTo>
                  <a:pt x="6492" y="8636"/>
                </a:lnTo>
                <a:lnTo>
                  <a:pt x="1740" y="18002"/>
                </a:lnTo>
                <a:lnTo>
                  <a:pt x="0" y="29463"/>
                </a:lnTo>
                <a:lnTo>
                  <a:pt x="1740" y="40852"/>
                </a:lnTo>
                <a:lnTo>
                  <a:pt x="6492" y="50180"/>
                </a:lnTo>
                <a:lnTo>
                  <a:pt x="13555" y="56485"/>
                </a:lnTo>
                <a:lnTo>
                  <a:pt x="22225" y="58800"/>
                </a:lnTo>
                <a:lnTo>
                  <a:pt x="30894" y="56485"/>
                </a:lnTo>
                <a:lnTo>
                  <a:pt x="37957" y="50180"/>
                </a:lnTo>
                <a:lnTo>
                  <a:pt x="42709" y="40852"/>
                </a:lnTo>
                <a:lnTo>
                  <a:pt x="44450" y="29463"/>
                </a:lnTo>
                <a:lnTo>
                  <a:pt x="42709" y="18002"/>
                </a:lnTo>
                <a:lnTo>
                  <a:pt x="37957" y="8636"/>
                </a:lnTo>
                <a:lnTo>
                  <a:pt x="30894" y="2317"/>
                </a:lnTo>
                <a:lnTo>
                  <a:pt x="2222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413250" y="4738623"/>
            <a:ext cx="44450" cy="59055"/>
          </a:xfrm>
          <a:custGeom>
            <a:avLst/>
            <a:gdLst/>
            <a:ahLst/>
            <a:cxnLst/>
            <a:rect l="l" t="t" r="r" b="b"/>
            <a:pathLst>
              <a:path w="44450" h="59054">
                <a:moveTo>
                  <a:pt x="0" y="29463"/>
                </a:moveTo>
                <a:lnTo>
                  <a:pt x="1740" y="18002"/>
                </a:lnTo>
                <a:lnTo>
                  <a:pt x="6492" y="8635"/>
                </a:lnTo>
                <a:lnTo>
                  <a:pt x="13555" y="2317"/>
                </a:lnTo>
                <a:lnTo>
                  <a:pt x="22225" y="0"/>
                </a:lnTo>
                <a:lnTo>
                  <a:pt x="30894" y="2317"/>
                </a:lnTo>
                <a:lnTo>
                  <a:pt x="37957" y="8636"/>
                </a:lnTo>
                <a:lnTo>
                  <a:pt x="42709" y="18002"/>
                </a:lnTo>
                <a:lnTo>
                  <a:pt x="44450" y="29463"/>
                </a:lnTo>
                <a:lnTo>
                  <a:pt x="42709" y="40852"/>
                </a:lnTo>
                <a:lnTo>
                  <a:pt x="37957" y="50180"/>
                </a:lnTo>
                <a:lnTo>
                  <a:pt x="30894" y="56485"/>
                </a:lnTo>
                <a:lnTo>
                  <a:pt x="22225" y="58800"/>
                </a:lnTo>
                <a:lnTo>
                  <a:pt x="13555" y="56485"/>
                </a:lnTo>
                <a:lnTo>
                  <a:pt x="6492" y="50180"/>
                </a:lnTo>
                <a:lnTo>
                  <a:pt x="1740" y="40852"/>
                </a:lnTo>
                <a:lnTo>
                  <a:pt x="0" y="29463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605401" y="4681473"/>
            <a:ext cx="44450" cy="59055"/>
          </a:xfrm>
          <a:custGeom>
            <a:avLst/>
            <a:gdLst/>
            <a:ahLst/>
            <a:cxnLst/>
            <a:rect l="l" t="t" r="r" b="b"/>
            <a:pathLst>
              <a:path w="44450" h="59054">
                <a:moveTo>
                  <a:pt x="22225" y="0"/>
                </a:moveTo>
                <a:lnTo>
                  <a:pt x="13555" y="2317"/>
                </a:lnTo>
                <a:lnTo>
                  <a:pt x="6492" y="8636"/>
                </a:lnTo>
                <a:lnTo>
                  <a:pt x="1740" y="18002"/>
                </a:lnTo>
                <a:lnTo>
                  <a:pt x="0" y="29463"/>
                </a:lnTo>
                <a:lnTo>
                  <a:pt x="1740" y="40852"/>
                </a:lnTo>
                <a:lnTo>
                  <a:pt x="6492" y="50180"/>
                </a:lnTo>
                <a:lnTo>
                  <a:pt x="13555" y="56485"/>
                </a:lnTo>
                <a:lnTo>
                  <a:pt x="22225" y="58800"/>
                </a:lnTo>
                <a:lnTo>
                  <a:pt x="30841" y="56485"/>
                </a:lnTo>
                <a:lnTo>
                  <a:pt x="37909" y="50180"/>
                </a:lnTo>
                <a:lnTo>
                  <a:pt x="42691" y="40852"/>
                </a:lnTo>
                <a:lnTo>
                  <a:pt x="44450" y="29463"/>
                </a:lnTo>
                <a:lnTo>
                  <a:pt x="42691" y="18002"/>
                </a:lnTo>
                <a:lnTo>
                  <a:pt x="37909" y="8636"/>
                </a:lnTo>
                <a:lnTo>
                  <a:pt x="30841" y="2317"/>
                </a:lnTo>
                <a:lnTo>
                  <a:pt x="22225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605401" y="4681473"/>
            <a:ext cx="44450" cy="59055"/>
          </a:xfrm>
          <a:custGeom>
            <a:avLst/>
            <a:gdLst/>
            <a:ahLst/>
            <a:cxnLst/>
            <a:rect l="l" t="t" r="r" b="b"/>
            <a:pathLst>
              <a:path w="44450" h="59054">
                <a:moveTo>
                  <a:pt x="0" y="29463"/>
                </a:moveTo>
                <a:lnTo>
                  <a:pt x="1740" y="18002"/>
                </a:lnTo>
                <a:lnTo>
                  <a:pt x="6492" y="8635"/>
                </a:lnTo>
                <a:lnTo>
                  <a:pt x="13555" y="2317"/>
                </a:lnTo>
                <a:lnTo>
                  <a:pt x="22225" y="0"/>
                </a:lnTo>
                <a:lnTo>
                  <a:pt x="30841" y="2317"/>
                </a:lnTo>
                <a:lnTo>
                  <a:pt x="37909" y="8636"/>
                </a:lnTo>
                <a:lnTo>
                  <a:pt x="42691" y="18002"/>
                </a:lnTo>
                <a:lnTo>
                  <a:pt x="44450" y="29463"/>
                </a:lnTo>
                <a:lnTo>
                  <a:pt x="42691" y="40852"/>
                </a:lnTo>
                <a:lnTo>
                  <a:pt x="37909" y="50180"/>
                </a:lnTo>
                <a:lnTo>
                  <a:pt x="30841" y="56485"/>
                </a:lnTo>
                <a:lnTo>
                  <a:pt x="22225" y="58800"/>
                </a:lnTo>
                <a:lnTo>
                  <a:pt x="13555" y="56485"/>
                </a:lnTo>
                <a:lnTo>
                  <a:pt x="6492" y="50180"/>
                </a:lnTo>
                <a:lnTo>
                  <a:pt x="1740" y="40852"/>
                </a:lnTo>
                <a:lnTo>
                  <a:pt x="0" y="29463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988050" y="3883025"/>
            <a:ext cx="46355" cy="60325"/>
          </a:xfrm>
          <a:custGeom>
            <a:avLst/>
            <a:gdLst/>
            <a:ahLst/>
            <a:cxnLst/>
            <a:rect l="l" t="t" r="r" b="b"/>
            <a:pathLst>
              <a:path w="46354" h="60325">
                <a:moveTo>
                  <a:pt x="22987" y="0"/>
                </a:moveTo>
                <a:lnTo>
                  <a:pt x="14037" y="2365"/>
                </a:lnTo>
                <a:lnTo>
                  <a:pt x="6730" y="8826"/>
                </a:lnTo>
                <a:lnTo>
                  <a:pt x="1805" y="18430"/>
                </a:lnTo>
                <a:lnTo>
                  <a:pt x="0" y="30225"/>
                </a:lnTo>
                <a:lnTo>
                  <a:pt x="1805" y="41947"/>
                </a:lnTo>
                <a:lnTo>
                  <a:pt x="6731" y="51514"/>
                </a:lnTo>
                <a:lnTo>
                  <a:pt x="14037" y="57961"/>
                </a:lnTo>
                <a:lnTo>
                  <a:pt x="22987" y="60325"/>
                </a:lnTo>
                <a:lnTo>
                  <a:pt x="31956" y="57961"/>
                </a:lnTo>
                <a:lnTo>
                  <a:pt x="39306" y="51514"/>
                </a:lnTo>
                <a:lnTo>
                  <a:pt x="44275" y="41947"/>
                </a:lnTo>
                <a:lnTo>
                  <a:pt x="46100" y="30225"/>
                </a:lnTo>
                <a:lnTo>
                  <a:pt x="44275" y="18430"/>
                </a:lnTo>
                <a:lnTo>
                  <a:pt x="39306" y="8826"/>
                </a:lnTo>
                <a:lnTo>
                  <a:pt x="31956" y="2365"/>
                </a:lnTo>
                <a:lnTo>
                  <a:pt x="22987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988050" y="3883025"/>
            <a:ext cx="46355" cy="60325"/>
          </a:xfrm>
          <a:custGeom>
            <a:avLst/>
            <a:gdLst/>
            <a:ahLst/>
            <a:cxnLst/>
            <a:rect l="l" t="t" r="r" b="b"/>
            <a:pathLst>
              <a:path w="46354" h="60325">
                <a:moveTo>
                  <a:pt x="0" y="30225"/>
                </a:moveTo>
                <a:lnTo>
                  <a:pt x="1805" y="18430"/>
                </a:lnTo>
                <a:lnTo>
                  <a:pt x="6730" y="8826"/>
                </a:lnTo>
                <a:lnTo>
                  <a:pt x="14037" y="2365"/>
                </a:lnTo>
                <a:lnTo>
                  <a:pt x="22987" y="0"/>
                </a:lnTo>
                <a:lnTo>
                  <a:pt x="31956" y="2365"/>
                </a:lnTo>
                <a:lnTo>
                  <a:pt x="39306" y="8826"/>
                </a:lnTo>
                <a:lnTo>
                  <a:pt x="44275" y="18430"/>
                </a:lnTo>
                <a:lnTo>
                  <a:pt x="46100" y="30225"/>
                </a:lnTo>
                <a:lnTo>
                  <a:pt x="44275" y="41947"/>
                </a:lnTo>
                <a:lnTo>
                  <a:pt x="39306" y="51514"/>
                </a:lnTo>
                <a:lnTo>
                  <a:pt x="31956" y="57961"/>
                </a:lnTo>
                <a:lnTo>
                  <a:pt x="22987" y="60325"/>
                </a:lnTo>
                <a:lnTo>
                  <a:pt x="14037" y="57961"/>
                </a:lnTo>
                <a:lnTo>
                  <a:pt x="6731" y="51514"/>
                </a:lnTo>
                <a:lnTo>
                  <a:pt x="1805" y="41947"/>
                </a:lnTo>
                <a:lnTo>
                  <a:pt x="0" y="30225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3408426" y="4436998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6924" y="0"/>
                </a:moveTo>
                <a:lnTo>
                  <a:pt x="16448" y="2809"/>
                </a:lnTo>
                <a:lnTo>
                  <a:pt x="7889" y="10477"/>
                </a:lnTo>
                <a:lnTo>
                  <a:pt x="2117" y="21859"/>
                </a:lnTo>
                <a:lnTo>
                  <a:pt x="0" y="35813"/>
                </a:lnTo>
                <a:lnTo>
                  <a:pt x="2117" y="49694"/>
                </a:lnTo>
                <a:lnTo>
                  <a:pt x="7889" y="61039"/>
                </a:lnTo>
                <a:lnTo>
                  <a:pt x="16448" y="68693"/>
                </a:lnTo>
                <a:lnTo>
                  <a:pt x="26924" y="71500"/>
                </a:lnTo>
                <a:lnTo>
                  <a:pt x="37419" y="68693"/>
                </a:lnTo>
                <a:lnTo>
                  <a:pt x="46021" y="61039"/>
                </a:lnTo>
                <a:lnTo>
                  <a:pt x="51837" y="49694"/>
                </a:lnTo>
                <a:lnTo>
                  <a:pt x="53975" y="35813"/>
                </a:lnTo>
                <a:lnTo>
                  <a:pt x="51837" y="21859"/>
                </a:lnTo>
                <a:lnTo>
                  <a:pt x="46021" y="10477"/>
                </a:lnTo>
                <a:lnTo>
                  <a:pt x="37419" y="2809"/>
                </a:lnTo>
                <a:lnTo>
                  <a:pt x="26924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3408426" y="4436998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0" y="35813"/>
                </a:moveTo>
                <a:lnTo>
                  <a:pt x="2117" y="21859"/>
                </a:lnTo>
                <a:lnTo>
                  <a:pt x="7889" y="10477"/>
                </a:lnTo>
                <a:lnTo>
                  <a:pt x="16448" y="2809"/>
                </a:lnTo>
                <a:lnTo>
                  <a:pt x="26924" y="0"/>
                </a:lnTo>
                <a:lnTo>
                  <a:pt x="37419" y="2809"/>
                </a:lnTo>
                <a:lnTo>
                  <a:pt x="46021" y="10477"/>
                </a:lnTo>
                <a:lnTo>
                  <a:pt x="51837" y="21859"/>
                </a:lnTo>
                <a:lnTo>
                  <a:pt x="53975" y="35813"/>
                </a:lnTo>
                <a:lnTo>
                  <a:pt x="51837" y="49694"/>
                </a:lnTo>
                <a:lnTo>
                  <a:pt x="46021" y="61039"/>
                </a:lnTo>
                <a:lnTo>
                  <a:pt x="37419" y="68693"/>
                </a:lnTo>
                <a:lnTo>
                  <a:pt x="26924" y="71500"/>
                </a:lnTo>
                <a:lnTo>
                  <a:pt x="16448" y="68693"/>
                </a:lnTo>
                <a:lnTo>
                  <a:pt x="7889" y="61039"/>
                </a:lnTo>
                <a:lnTo>
                  <a:pt x="2117" y="49694"/>
                </a:lnTo>
                <a:lnTo>
                  <a:pt x="0" y="35813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765925" y="3279775"/>
            <a:ext cx="66675" cy="873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137400" y="3279775"/>
            <a:ext cx="66675" cy="873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232150" y="4259198"/>
            <a:ext cx="52705" cy="69850"/>
          </a:xfrm>
          <a:custGeom>
            <a:avLst/>
            <a:gdLst/>
            <a:ahLst/>
            <a:cxnLst/>
            <a:rect l="l" t="t" r="r" b="b"/>
            <a:pathLst>
              <a:path w="52704" h="69850">
                <a:moveTo>
                  <a:pt x="26162" y="0"/>
                </a:moveTo>
                <a:lnTo>
                  <a:pt x="15966" y="2760"/>
                </a:lnTo>
                <a:lnTo>
                  <a:pt x="7651" y="10271"/>
                </a:lnTo>
                <a:lnTo>
                  <a:pt x="2051" y="21377"/>
                </a:lnTo>
                <a:lnTo>
                  <a:pt x="0" y="34925"/>
                </a:lnTo>
                <a:lnTo>
                  <a:pt x="2051" y="48525"/>
                </a:lnTo>
                <a:lnTo>
                  <a:pt x="7651" y="59626"/>
                </a:lnTo>
                <a:lnTo>
                  <a:pt x="15966" y="67107"/>
                </a:lnTo>
                <a:lnTo>
                  <a:pt x="26162" y="69850"/>
                </a:lnTo>
                <a:lnTo>
                  <a:pt x="36377" y="67107"/>
                </a:lnTo>
                <a:lnTo>
                  <a:pt x="44735" y="59626"/>
                </a:lnTo>
                <a:lnTo>
                  <a:pt x="50379" y="48525"/>
                </a:lnTo>
                <a:lnTo>
                  <a:pt x="52450" y="34925"/>
                </a:lnTo>
                <a:lnTo>
                  <a:pt x="50379" y="21377"/>
                </a:lnTo>
                <a:lnTo>
                  <a:pt x="44735" y="10271"/>
                </a:lnTo>
                <a:lnTo>
                  <a:pt x="36377" y="2760"/>
                </a:lnTo>
                <a:lnTo>
                  <a:pt x="2616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232150" y="4259198"/>
            <a:ext cx="52705" cy="69850"/>
          </a:xfrm>
          <a:custGeom>
            <a:avLst/>
            <a:gdLst/>
            <a:ahLst/>
            <a:cxnLst/>
            <a:rect l="l" t="t" r="r" b="b"/>
            <a:pathLst>
              <a:path w="52704" h="69850">
                <a:moveTo>
                  <a:pt x="0" y="34925"/>
                </a:moveTo>
                <a:lnTo>
                  <a:pt x="2051" y="21377"/>
                </a:lnTo>
                <a:lnTo>
                  <a:pt x="7651" y="10271"/>
                </a:lnTo>
                <a:lnTo>
                  <a:pt x="15966" y="2760"/>
                </a:lnTo>
                <a:lnTo>
                  <a:pt x="26162" y="0"/>
                </a:lnTo>
                <a:lnTo>
                  <a:pt x="36377" y="2760"/>
                </a:lnTo>
                <a:lnTo>
                  <a:pt x="44735" y="10271"/>
                </a:lnTo>
                <a:lnTo>
                  <a:pt x="50379" y="21377"/>
                </a:lnTo>
                <a:lnTo>
                  <a:pt x="52450" y="34925"/>
                </a:lnTo>
                <a:lnTo>
                  <a:pt x="50379" y="48525"/>
                </a:lnTo>
                <a:lnTo>
                  <a:pt x="44735" y="59626"/>
                </a:lnTo>
                <a:lnTo>
                  <a:pt x="36377" y="67107"/>
                </a:lnTo>
                <a:lnTo>
                  <a:pt x="26162" y="69850"/>
                </a:lnTo>
                <a:lnTo>
                  <a:pt x="15966" y="67107"/>
                </a:lnTo>
                <a:lnTo>
                  <a:pt x="7651" y="59626"/>
                </a:lnTo>
                <a:lnTo>
                  <a:pt x="2051" y="48525"/>
                </a:lnTo>
                <a:lnTo>
                  <a:pt x="0" y="34925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375400" y="3454400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27050" y="0"/>
                </a:moveTo>
                <a:lnTo>
                  <a:pt x="16502" y="2807"/>
                </a:lnTo>
                <a:lnTo>
                  <a:pt x="7905" y="10461"/>
                </a:lnTo>
                <a:lnTo>
                  <a:pt x="2119" y="21806"/>
                </a:lnTo>
                <a:lnTo>
                  <a:pt x="0" y="35687"/>
                </a:lnTo>
                <a:lnTo>
                  <a:pt x="2119" y="49641"/>
                </a:lnTo>
                <a:lnTo>
                  <a:pt x="7905" y="61023"/>
                </a:lnTo>
                <a:lnTo>
                  <a:pt x="16502" y="68691"/>
                </a:lnTo>
                <a:lnTo>
                  <a:pt x="27050" y="71500"/>
                </a:lnTo>
                <a:lnTo>
                  <a:pt x="37526" y="68691"/>
                </a:lnTo>
                <a:lnTo>
                  <a:pt x="46085" y="61023"/>
                </a:lnTo>
                <a:lnTo>
                  <a:pt x="51857" y="49641"/>
                </a:lnTo>
                <a:lnTo>
                  <a:pt x="53975" y="35687"/>
                </a:lnTo>
                <a:lnTo>
                  <a:pt x="51857" y="21806"/>
                </a:lnTo>
                <a:lnTo>
                  <a:pt x="46085" y="10461"/>
                </a:lnTo>
                <a:lnTo>
                  <a:pt x="37526" y="2807"/>
                </a:lnTo>
                <a:lnTo>
                  <a:pt x="2705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375400" y="3454400"/>
            <a:ext cx="53975" cy="71755"/>
          </a:xfrm>
          <a:custGeom>
            <a:avLst/>
            <a:gdLst/>
            <a:ahLst/>
            <a:cxnLst/>
            <a:rect l="l" t="t" r="r" b="b"/>
            <a:pathLst>
              <a:path w="53975" h="71754">
                <a:moveTo>
                  <a:pt x="0" y="35687"/>
                </a:moveTo>
                <a:lnTo>
                  <a:pt x="2119" y="21806"/>
                </a:lnTo>
                <a:lnTo>
                  <a:pt x="7905" y="10461"/>
                </a:lnTo>
                <a:lnTo>
                  <a:pt x="16502" y="2807"/>
                </a:lnTo>
                <a:lnTo>
                  <a:pt x="27050" y="0"/>
                </a:lnTo>
                <a:lnTo>
                  <a:pt x="37526" y="2807"/>
                </a:lnTo>
                <a:lnTo>
                  <a:pt x="46085" y="10461"/>
                </a:lnTo>
                <a:lnTo>
                  <a:pt x="51857" y="21806"/>
                </a:lnTo>
                <a:lnTo>
                  <a:pt x="53975" y="35687"/>
                </a:lnTo>
                <a:lnTo>
                  <a:pt x="51857" y="49641"/>
                </a:lnTo>
                <a:lnTo>
                  <a:pt x="46085" y="61023"/>
                </a:lnTo>
                <a:lnTo>
                  <a:pt x="37526" y="68691"/>
                </a:lnTo>
                <a:lnTo>
                  <a:pt x="27050" y="71500"/>
                </a:lnTo>
                <a:lnTo>
                  <a:pt x="16502" y="68691"/>
                </a:lnTo>
                <a:lnTo>
                  <a:pt x="7905" y="61023"/>
                </a:lnTo>
                <a:lnTo>
                  <a:pt x="2119" y="49641"/>
                </a:lnTo>
                <a:lnTo>
                  <a:pt x="0" y="35687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799076" y="4638675"/>
            <a:ext cx="55880" cy="74930"/>
          </a:xfrm>
          <a:custGeom>
            <a:avLst/>
            <a:gdLst/>
            <a:ahLst/>
            <a:cxnLst/>
            <a:rect l="l" t="t" r="r" b="b"/>
            <a:pathLst>
              <a:path w="55879" h="74929">
                <a:moveTo>
                  <a:pt x="27686" y="0"/>
                </a:moveTo>
                <a:lnTo>
                  <a:pt x="16877" y="2940"/>
                </a:lnTo>
                <a:lnTo>
                  <a:pt x="8080" y="10953"/>
                </a:lnTo>
                <a:lnTo>
                  <a:pt x="2164" y="22824"/>
                </a:lnTo>
                <a:lnTo>
                  <a:pt x="0" y="37337"/>
                </a:lnTo>
                <a:lnTo>
                  <a:pt x="2164" y="51851"/>
                </a:lnTo>
                <a:lnTo>
                  <a:pt x="8080" y="63722"/>
                </a:lnTo>
                <a:lnTo>
                  <a:pt x="16877" y="71735"/>
                </a:lnTo>
                <a:lnTo>
                  <a:pt x="27686" y="74675"/>
                </a:lnTo>
                <a:lnTo>
                  <a:pt x="38514" y="71735"/>
                </a:lnTo>
                <a:lnTo>
                  <a:pt x="47355" y="63722"/>
                </a:lnTo>
                <a:lnTo>
                  <a:pt x="53314" y="51851"/>
                </a:lnTo>
                <a:lnTo>
                  <a:pt x="55499" y="37337"/>
                </a:lnTo>
                <a:lnTo>
                  <a:pt x="53314" y="22824"/>
                </a:lnTo>
                <a:lnTo>
                  <a:pt x="47355" y="10953"/>
                </a:lnTo>
                <a:lnTo>
                  <a:pt x="38514" y="2940"/>
                </a:lnTo>
                <a:lnTo>
                  <a:pt x="27686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799076" y="4638675"/>
            <a:ext cx="55880" cy="74930"/>
          </a:xfrm>
          <a:custGeom>
            <a:avLst/>
            <a:gdLst/>
            <a:ahLst/>
            <a:cxnLst/>
            <a:rect l="l" t="t" r="r" b="b"/>
            <a:pathLst>
              <a:path w="55879" h="74929">
                <a:moveTo>
                  <a:pt x="0" y="37337"/>
                </a:moveTo>
                <a:lnTo>
                  <a:pt x="2164" y="22824"/>
                </a:lnTo>
                <a:lnTo>
                  <a:pt x="8080" y="10953"/>
                </a:lnTo>
                <a:lnTo>
                  <a:pt x="16877" y="2940"/>
                </a:lnTo>
                <a:lnTo>
                  <a:pt x="27686" y="0"/>
                </a:lnTo>
                <a:lnTo>
                  <a:pt x="38514" y="2940"/>
                </a:lnTo>
                <a:lnTo>
                  <a:pt x="47355" y="10953"/>
                </a:lnTo>
                <a:lnTo>
                  <a:pt x="53314" y="22824"/>
                </a:lnTo>
                <a:lnTo>
                  <a:pt x="55499" y="37337"/>
                </a:lnTo>
                <a:lnTo>
                  <a:pt x="53314" y="51851"/>
                </a:lnTo>
                <a:lnTo>
                  <a:pt x="47355" y="63722"/>
                </a:lnTo>
                <a:lnTo>
                  <a:pt x="38514" y="71735"/>
                </a:lnTo>
                <a:lnTo>
                  <a:pt x="27686" y="74675"/>
                </a:lnTo>
                <a:lnTo>
                  <a:pt x="16877" y="71735"/>
                </a:lnTo>
                <a:lnTo>
                  <a:pt x="8080" y="63722"/>
                </a:lnTo>
                <a:lnTo>
                  <a:pt x="2164" y="51851"/>
                </a:lnTo>
                <a:lnTo>
                  <a:pt x="0" y="37337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7367651" y="3106673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4" h="73660">
                <a:moveTo>
                  <a:pt x="26162" y="0"/>
                </a:moveTo>
                <a:lnTo>
                  <a:pt x="15966" y="2875"/>
                </a:lnTo>
                <a:lnTo>
                  <a:pt x="7651" y="10715"/>
                </a:lnTo>
                <a:lnTo>
                  <a:pt x="2051" y="22342"/>
                </a:lnTo>
                <a:lnTo>
                  <a:pt x="0" y="36575"/>
                </a:lnTo>
                <a:lnTo>
                  <a:pt x="2051" y="50809"/>
                </a:lnTo>
                <a:lnTo>
                  <a:pt x="7651" y="62436"/>
                </a:lnTo>
                <a:lnTo>
                  <a:pt x="15966" y="70276"/>
                </a:lnTo>
                <a:lnTo>
                  <a:pt x="26162" y="73151"/>
                </a:lnTo>
                <a:lnTo>
                  <a:pt x="36357" y="70276"/>
                </a:lnTo>
                <a:lnTo>
                  <a:pt x="44672" y="62436"/>
                </a:lnTo>
                <a:lnTo>
                  <a:pt x="50272" y="50809"/>
                </a:lnTo>
                <a:lnTo>
                  <a:pt x="52324" y="36575"/>
                </a:lnTo>
                <a:lnTo>
                  <a:pt x="50272" y="22342"/>
                </a:lnTo>
                <a:lnTo>
                  <a:pt x="44672" y="10715"/>
                </a:lnTo>
                <a:lnTo>
                  <a:pt x="36357" y="2875"/>
                </a:lnTo>
                <a:lnTo>
                  <a:pt x="2616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7367651" y="3106673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4" h="73660">
                <a:moveTo>
                  <a:pt x="0" y="36575"/>
                </a:moveTo>
                <a:lnTo>
                  <a:pt x="2051" y="22342"/>
                </a:lnTo>
                <a:lnTo>
                  <a:pt x="7651" y="10715"/>
                </a:lnTo>
                <a:lnTo>
                  <a:pt x="15966" y="2875"/>
                </a:lnTo>
                <a:lnTo>
                  <a:pt x="26162" y="0"/>
                </a:lnTo>
                <a:lnTo>
                  <a:pt x="36357" y="2875"/>
                </a:lnTo>
                <a:lnTo>
                  <a:pt x="44672" y="10715"/>
                </a:lnTo>
                <a:lnTo>
                  <a:pt x="50272" y="22342"/>
                </a:lnTo>
                <a:lnTo>
                  <a:pt x="52324" y="36575"/>
                </a:lnTo>
                <a:lnTo>
                  <a:pt x="50272" y="50809"/>
                </a:lnTo>
                <a:lnTo>
                  <a:pt x="44672" y="62436"/>
                </a:lnTo>
                <a:lnTo>
                  <a:pt x="36357" y="70276"/>
                </a:lnTo>
                <a:lnTo>
                  <a:pt x="26162" y="73151"/>
                </a:lnTo>
                <a:lnTo>
                  <a:pt x="15966" y="70276"/>
                </a:lnTo>
                <a:lnTo>
                  <a:pt x="7651" y="62436"/>
                </a:lnTo>
                <a:lnTo>
                  <a:pt x="2051" y="50809"/>
                </a:lnTo>
                <a:lnTo>
                  <a:pt x="0" y="36575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3016250" y="403694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5" h="71754">
                <a:moveTo>
                  <a:pt x="26162" y="0"/>
                </a:moveTo>
                <a:lnTo>
                  <a:pt x="15966" y="2809"/>
                </a:lnTo>
                <a:lnTo>
                  <a:pt x="7651" y="10477"/>
                </a:lnTo>
                <a:lnTo>
                  <a:pt x="2051" y="21859"/>
                </a:lnTo>
                <a:lnTo>
                  <a:pt x="0" y="35813"/>
                </a:lnTo>
                <a:lnTo>
                  <a:pt x="2051" y="49694"/>
                </a:lnTo>
                <a:lnTo>
                  <a:pt x="7651" y="61039"/>
                </a:lnTo>
                <a:lnTo>
                  <a:pt x="15966" y="68693"/>
                </a:lnTo>
                <a:lnTo>
                  <a:pt x="26162" y="71500"/>
                </a:lnTo>
                <a:lnTo>
                  <a:pt x="36377" y="68693"/>
                </a:lnTo>
                <a:lnTo>
                  <a:pt x="44735" y="61039"/>
                </a:lnTo>
                <a:lnTo>
                  <a:pt x="50379" y="49694"/>
                </a:lnTo>
                <a:lnTo>
                  <a:pt x="52450" y="35813"/>
                </a:lnTo>
                <a:lnTo>
                  <a:pt x="50379" y="21859"/>
                </a:lnTo>
                <a:lnTo>
                  <a:pt x="44735" y="10477"/>
                </a:lnTo>
                <a:lnTo>
                  <a:pt x="36377" y="2809"/>
                </a:lnTo>
                <a:lnTo>
                  <a:pt x="2616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016250" y="403694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5" h="71754">
                <a:moveTo>
                  <a:pt x="0" y="35813"/>
                </a:moveTo>
                <a:lnTo>
                  <a:pt x="2051" y="21859"/>
                </a:lnTo>
                <a:lnTo>
                  <a:pt x="7651" y="10477"/>
                </a:lnTo>
                <a:lnTo>
                  <a:pt x="15966" y="2809"/>
                </a:lnTo>
                <a:lnTo>
                  <a:pt x="26162" y="0"/>
                </a:lnTo>
                <a:lnTo>
                  <a:pt x="36377" y="2809"/>
                </a:lnTo>
                <a:lnTo>
                  <a:pt x="44735" y="10477"/>
                </a:lnTo>
                <a:lnTo>
                  <a:pt x="50379" y="21859"/>
                </a:lnTo>
                <a:lnTo>
                  <a:pt x="52450" y="35813"/>
                </a:lnTo>
                <a:lnTo>
                  <a:pt x="50379" y="49694"/>
                </a:lnTo>
                <a:lnTo>
                  <a:pt x="44735" y="61039"/>
                </a:lnTo>
                <a:lnTo>
                  <a:pt x="36377" y="68693"/>
                </a:lnTo>
                <a:lnTo>
                  <a:pt x="26162" y="71500"/>
                </a:lnTo>
                <a:lnTo>
                  <a:pt x="15966" y="68693"/>
                </a:lnTo>
                <a:lnTo>
                  <a:pt x="7651" y="61039"/>
                </a:lnTo>
                <a:lnTo>
                  <a:pt x="2051" y="49694"/>
                </a:lnTo>
                <a:lnTo>
                  <a:pt x="0" y="35813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810000" y="4635500"/>
            <a:ext cx="65150" cy="8572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422525" y="3039998"/>
            <a:ext cx="65150" cy="858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522601" y="3310001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80" h="71754">
                <a:moveTo>
                  <a:pt x="27686" y="0"/>
                </a:moveTo>
                <a:lnTo>
                  <a:pt x="16877" y="2790"/>
                </a:lnTo>
                <a:lnTo>
                  <a:pt x="8080" y="10413"/>
                </a:lnTo>
                <a:lnTo>
                  <a:pt x="2164" y="21752"/>
                </a:lnTo>
                <a:lnTo>
                  <a:pt x="0" y="35687"/>
                </a:lnTo>
                <a:lnTo>
                  <a:pt x="2164" y="49567"/>
                </a:lnTo>
                <a:lnTo>
                  <a:pt x="8080" y="60912"/>
                </a:lnTo>
                <a:lnTo>
                  <a:pt x="16877" y="68566"/>
                </a:lnTo>
                <a:lnTo>
                  <a:pt x="27686" y="71374"/>
                </a:lnTo>
                <a:lnTo>
                  <a:pt x="38514" y="68566"/>
                </a:lnTo>
                <a:lnTo>
                  <a:pt x="47355" y="60912"/>
                </a:lnTo>
                <a:lnTo>
                  <a:pt x="53314" y="49567"/>
                </a:lnTo>
                <a:lnTo>
                  <a:pt x="55499" y="35687"/>
                </a:lnTo>
                <a:lnTo>
                  <a:pt x="53314" y="21752"/>
                </a:lnTo>
                <a:lnTo>
                  <a:pt x="47355" y="10413"/>
                </a:lnTo>
                <a:lnTo>
                  <a:pt x="38514" y="2790"/>
                </a:lnTo>
                <a:lnTo>
                  <a:pt x="27686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522601" y="3310001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80" h="71754">
                <a:moveTo>
                  <a:pt x="0" y="35687"/>
                </a:moveTo>
                <a:lnTo>
                  <a:pt x="2164" y="21752"/>
                </a:lnTo>
                <a:lnTo>
                  <a:pt x="8080" y="10413"/>
                </a:lnTo>
                <a:lnTo>
                  <a:pt x="16877" y="2790"/>
                </a:lnTo>
                <a:lnTo>
                  <a:pt x="27686" y="0"/>
                </a:lnTo>
                <a:lnTo>
                  <a:pt x="38514" y="2790"/>
                </a:lnTo>
                <a:lnTo>
                  <a:pt x="47355" y="10413"/>
                </a:lnTo>
                <a:lnTo>
                  <a:pt x="53314" y="21752"/>
                </a:lnTo>
                <a:lnTo>
                  <a:pt x="55499" y="35687"/>
                </a:lnTo>
                <a:lnTo>
                  <a:pt x="53314" y="49567"/>
                </a:lnTo>
                <a:lnTo>
                  <a:pt x="47355" y="60912"/>
                </a:lnTo>
                <a:lnTo>
                  <a:pt x="38514" y="68566"/>
                </a:lnTo>
                <a:lnTo>
                  <a:pt x="27686" y="71374"/>
                </a:lnTo>
                <a:lnTo>
                  <a:pt x="16877" y="68566"/>
                </a:lnTo>
                <a:lnTo>
                  <a:pt x="8080" y="60912"/>
                </a:lnTo>
                <a:lnTo>
                  <a:pt x="2164" y="49567"/>
                </a:lnTo>
                <a:lnTo>
                  <a:pt x="0" y="35687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819400" y="3883025"/>
            <a:ext cx="66675" cy="8572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673857" y="315277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15087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659126" y="3160522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69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014339" y="310515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000750" y="310972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448175" y="494982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6985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413250" y="4949825"/>
            <a:ext cx="69850" cy="88900"/>
          </a:xfrm>
          <a:custGeom>
            <a:avLst/>
            <a:gdLst/>
            <a:ahLst/>
            <a:cxnLst/>
            <a:rect l="l" t="t" r="r" b="b"/>
            <a:pathLst>
              <a:path w="69850" h="88900">
                <a:moveTo>
                  <a:pt x="0" y="88900"/>
                </a:moveTo>
                <a:lnTo>
                  <a:pt x="69850" y="88900"/>
                </a:lnTo>
                <a:lnTo>
                  <a:pt x="6985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608576" y="4852923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5"/>
                </a:moveTo>
                <a:lnTo>
                  <a:pt x="71437" y="85725"/>
                </a:lnTo>
                <a:lnTo>
                  <a:pt x="71437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608576" y="4852923"/>
            <a:ext cx="71755" cy="85725"/>
          </a:xfrm>
          <a:custGeom>
            <a:avLst/>
            <a:gdLst/>
            <a:ahLst/>
            <a:cxnLst/>
            <a:rect l="l" t="t" r="r" b="b"/>
            <a:pathLst>
              <a:path w="71754" h="85725">
                <a:moveTo>
                  <a:pt x="0" y="85725"/>
                </a:moveTo>
                <a:lnTo>
                  <a:pt x="71437" y="85725"/>
                </a:lnTo>
                <a:lnTo>
                  <a:pt x="71437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3821176" y="4895850"/>
            <a:ext cx="69850" cy="85725"/>
          </a:xfrm>
          <a:custGeom>
            <a:avLst/>
            <a:gdLst/>
            <a:ahLst/>
            <a:cxnLst/>
            <a:rect l="l" t="t" r="r" b="b"/>
            <a:pathLst>
              <a:path w="69850" h="85725">
                <a:moveTo>
                  <a:pt x="0" y="85725"/>
                </a:moveTo>
                <a:lnTo>
                  <a:pt x="69850" y="85725"/>
                </a:lnTo>
                <a:lnTo>
                  <a:pt x="6985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3821176" y="4895850"/>
            <a:ext cx="69850" cy="85725"/>
          </a:xfrm>
          <a:custGeom>
            <a:avLst/>
            <a:gdLst/>
            <a:ahLst/>
            <a:cxnLst/>
            <a:rect l="l" t="t" r="r" b="b"/>
            <a:pathLst>
              <a:path w="69850" h="85725">
                <a:moveTo>
                  <a:pt x="0" y="85725"/>
                </a:moveTo>
                <a:lnTo>
                  <a:pt x="69850" y="85725"/>
                </a:lnTo>
                <a:lnTo>
                  <a:pt x="69850" y="0"/>
                </a:lnTo>
                <a:lnTo>
                  <a:pt x="0" y="0"/>
                </a:lnTo>
                <a:lnTo>
                  <a:pt x="0" y="85725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663825" y="364013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311"/>
                </a:lnTo>
              </a:path>
            </a:pathLst>
          </a:custGeom>
          <a:ln w="6985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628900" y="3640138"/>
            <a:ext cx="69850" cy="87630"/>
          </a:xfrm>
          <a:custGeom>
            <a:avLst/>
            <a:gdLst/>
            <a:ahLst/>
            <a:cxnLst/>
            <a:rect l="l" t="t" r="r" b="b"/>
            <a:pathLst>
              <a:path w="69850" h="87629">
                <a:moveTo>
                  <a:pt x="0" y="87311"/>
                </a:moveTo>
                <a:lnTo>
                  <a:pt x="69850" y="87311"/>
                </a:lnTo>
                <a:lnTo>
                  <a:pt x="69850" y="0"/>
                </a:lnTo>
                <a:lnTo>
                  <a:pt x="0" y="0"/>
                </a:lnTo>
                <a:lnTo>
                  <a:pt x="0" y="87311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038350" y="1697101"/>
            <a:ext cx="47625" cy="59055"/>
          </a:xfrm>
          <a:custGeom>
            <a:avLst/>
            <a:gdLst/>
            <a:ahLst/>
            <a:cxnLst/>
            <a:rect l="l" t="t" r="r" b="b"/>
            <a:pathLst>
              <a:path w="47625" h="59055">
                <a:moveTo>
                  <a:pt x="23875" y="0"/>
                </a:moveTo>
                <a:lnTo>
                  <a:pt x="14573" y="2297"/>
                </a:lnTo>
                <a:lnTo>
                  <a:pt x="6985" y="8572"/>
                </a:lnTo>
                <a:lnTo>
                  <a:pt x="1873" y="17895"/>
                </a:lnTo>
                <a:lnTo>
                  <a:pt x="0" y="29337"/>
                </a:lnTo>
                <a:lnTo>
                  <a:pt x="1873" y="40725"/>
                </a:lnTo>
                <a:lnTo>
                  <a:pt x="6985" y="50053"/>
                </a:lnTo>
                <a:lnTo>
                  <a:pt x="14573" y="56358"/>
                </a:lnTo>
                <a:lnTo>
                  <a:pt x="23875" y="58674"/>
                </a:lnTo>
                <a:lnTo>
                  <a:pt x="33105" y="56358"/>
                </a:lnTo>
                <a:lnTo>
                  <a:pt x="40655" y="50053"/>
                </a:lnTo>
                <a:lnTo>
                  <a:pt x="45753" y="40725"/>
                </a:lnTo>
                <a:lnTo>
                  <a:pt x="47625" y="29337"/>
                </a:lnTo>
                <a:lnTo>
                  <a:pt x="45753" y="17895"/>
                </a:lnTo>
                <a:lnTo>
                  <a:pt x="40655" y="8572"/>
                </a:lnTo>
                <a:lnTo>
                  <a:pt x="33105" y="2297"/>
                </a:lnTo>
                <a:lnTo>
                  <a:pt x="23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038350" y="1697101"/>
            <a:ext cx="47625" cy="59055"/>
          </a:xfrm>
          <a:custGeom>
            <a:avLst/>
            <a:gdLst/>
            <a:ahLst/>
            <a:cxnLst/>
            <a:rect l="l" t="t" r="r" b="b"/>
            <a:pathLst>
              <a:path w="47625" h="59055">
                <a:moveTo>
                  <a:pt x="0" y="29337"/>
                </a:moveTo>
                <a:lnTo>
                  <a:pt x="1873" y="17895"/>
                </a:lnTo>
                <a:lnTo>
                  <a:pt x="6985" y="8572"/>
                </a:lnTo>
                <a:lnTo>
                  <a:pt x="14573" y="2297"/>
                </a:lnTo>
                <a:lnTo>
                  <a:pt x="23875" y="0"/>
                </a:lnTo>
                <a:lnTo>
                  <a:pt x="33105" y="2297"/>
                </a:lnTo>
                <a:lnTo>
                  <a:pt x="40655" y="8572"/>
                </a:lnTo>
                <a:lnTo>
                  <a:pt x="45753" y="17895"/>
                </a:lnTo>
                <a:lnTo>
                  <a:pt x="47625" y="29337"/>
                </a:lnTo>
                <a:lnTo>
                  <a:pt x="45753" y="40725"/>
                </a:lnTo>
                <a:lnTo>
                  <a:pt x="40655" y="50053"/>
                </a:lnTo>
                <a:lnTo>
                  <a:pt x="33105" y="56358"/>
                </a:lnTo>
                <a:lnTo>
                  <a:pt x="23875" y="58674"/>
                </a:lnTo>
                <a:lnTo>
                  <a:pt x="14573" y="56358"/>
                </a:lnTo>
                <a:lnTo>
                  <a:pt x="6985" y="50053"/>
                </a:lnTo>
                <a:lnTo>
                  <a:pt x="1873" y="40725"/>
                </a:lnTo>
                <a:lnTo>
                  <a:pt x="0" y="293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135876" y="3020948"/>
            <a:ext cx="44450" cy="59055"/>
          </a:xfrm>
          <a:custGeom>
            <a:avLst/>
            <a:gdLst/>
            <a:ahLst/>
            <a:cxnLst/>
            <a:rect l="l" t="t" r="r" b="b"/>
            <a:pathLst>
              <a:path w="44450" h="59055">
                <a:moveTo>
                  <a:pt x="22225" y="0"/>
                </a:moveTo>
                <a:lnTo>
                  <a:pt x="13555" y="2317"/>
                </a:lnTo>
                <a:lnTo>
                  <a:pt x="6492" y="8636"/>
                </a:lnTo>
                <a:lnTo>
                  <a:pt x="1740" y="18002"/>
                </a:lnTo>
                <a:lnTo>
                  <a:pt x="0" y="29463"/>
                </a:lnTo>
                <a:lnTo>
                  <a:pt x="1740" y="40852"/>
                </a:lnTo>
                <a:lnTo>
                  <a:pt x="6492" y="50180"/>
                </a:lnTo>
                <a:lnTo>
                  <a:pt x="13555" y="56485"/>
                </a:lnTo>
                <a:lnTo>
                  <a:pt x="22225" y="58800"/>
                </a:lnTo>
                <a:lnTo>
                  <a:pt x="30841" y="56485"/>
                </a:lnTo>
                <a:lnTo>
                  <a:pt x="37909" y="50180"/>
                </a:lnTo>
                <a:lnTo>
                  <a:pt x="42691" y="40852"/>
                </a:lnTo>
                <a:lnTo>
                  <a:pt x="44450" y="29463"/>
                </a:lnTo>
                <a:lnTo>
                  <a:pt x="42691" y="18002"/>
                </a:lnTo>
                <a:lnTo>
                  <a:pt x="37909" y="8636"/>
                </a:lnTo>
                <a:lnTo>
                  <a:pt x="30841" y="2317"/>
                </a:lnTo>
                <a:lnTo>
                  <a:pt x="22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135876" y="3020948"/>
            <a:ext cx="44450" cy="59055"/>
          </a:xfrm>
          <a:custGeom>
            <a:avLst/>
            <a:gdLst/>
            <a:ahLst/>
            <a:cxnLst/>
            <a:rect l="l" t="t" r="r" b="b"/>
            <a:pathLst>
              <a:path w="44450" h="59055">
                <a:moveTo>
                  <a:pt x="0" y="29463"/>
                </a:moveTo>
                <a:lnTo>
                  <a:pt x="1740" y="18002"/>
                </a:lnTo>
                <a:lnTo>
                  <a:pt x="6492" y="8636"/>
                </a:lnTo>
                <a:lnTo>
                  <a:pt x="13555" y="2317"/>
                </a:lnTo>
                <a:lnTo>
                  <a:pt x="22225" y="0"/>
                </a:lnTo>
                <a:lnTo>
                  <a:pt x="30841" y="2317"/>
                </a:lnTo>
                <a:lnTo>
                  <a:pt x="37909" y="8636"/>
                </a:lnTo>
                <a:lnTo>
                  <a:pt x="42691" y="18002"/>
                </a:lnTo>
                <a:lnTo>
                  <a:pt x="44450" y="29463"/>
                </a:lnTo>
                <a:lnTo>
                  <a:pt x="42691" y="40852"/>
                </a:lnTo>
                <a:lnTo>
                  <a:pt x="37909" y="50180"/>
                </a:lnTo>
                <a:lnTo>
                  <a:pt x="30841" y="56485"/>
                </a:lnTo>
                <a:lnTo>
                  <a:pt x="22225" y="58800"/>
                </a:lnTo>
                <a:lnTo>
                  <a:pt x="13555" y="56485"/>
                </a:lnTo>
                <a:lnTo>
                  <a:pt x="6492" y="50180"/>
                </a:lnTo>
                <a:lnTo>
                  <a:pt x="1740" y="40852"/>
                </a:lnTo>
                <a:lnTo>
                  <a:pt x="0" y="2946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5988050" y="3248025"/>
            <a:ext cx="55880" cy="60325"/>
          </a:xfrm>
          <a:custGeom>
            <a:avLst/>
            <a:gdLst/>
            <a:ahLst/>
            <a:cxnLst/>
            <a:rect l="l" t="t" r="r" b="b"/>
            <a:pathLst>
              <a:path w="55879" h="60325">
                <a:moveTo>
                  <a:pt x="27812" y="0"/>
                </a:moveTo>
                <a:lnTo>
                  <a:pt x="16984" y="2365"/>
                </a:lnTo>
                <a:lnTo>
                  <a:pt x="8143" y="8826"/>
                </a:lnTo>
                <a:lnTo>
                  <a:pt x="2184" y="18430"/>
                </a:lnTo>
                <a:lnTo>
                  <a:pt x="0" y="30225"/>
                </a:lnTo>
                <a:lnTo>
                  <a:pt x="2184" y="41947"/>
                </a:lnTo>
                <a:lnTo>
                  <a:pt x="8143" y="51514"/>
                </a:lnTo>
                <a:lnTo>
                  <a:pt x="16984" y="57961"/>
                </a:lnTo>
                <a:lnTo>
                  <a:pt x="27812" y="60325"/>
                </a:lnTo>
                <a:lnTo>
                  <a:pt x="38641" y="57961"/>
                </a:lnTo>
                <a:lnTo>
                  <a:pt x="47482" y="51514"/>
                </a:lnTo>
                <a:lnTo>
                  <a:pt x="53441" y="41947"/>
                </a:lnTo>
                <a:lnTo>
                  <a:pt x="55625" y="30225"/>
                </a:lnTo>
                <a:lnTo>
                  <a:pt x="53441" y="18430"/>
                </a:lnTo>
                <a:lnTo>
                  <a:pt x="47482" y="8826"/>
                </a:lnTo>
                <a:lnTo>
                  <a:pt x="38641" y="2365"/>
                </a:lnTo>
                <a:lnTo>
                  <a:pt x="27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5988050" y="3248025"/>
            <a:ext cx="55880" cy="60325"/>
          </a:xfrm>
          <a:custGeom>
            <a:avLst/>
            <a:gdLst/>
            <a:ahLst/>
            <a:cxnLst/>
            <a:rect l="l" t="t" r="r" b="b"/>
            <a:pathLst>
              <a:path w="55879" h="60325">
                <a:moveTo>
                  <a:pt x="0" y="30225"/>
                </a:moveTo>
                <a:lnTo>
                  <a:pt x="2184" y="18430"/>
                </a:lnTo>
                <a:lnTo>
                  <a:pt x="8143" y="8826"/>
                </a:lnTo>
                <a:lnTo>
                  <a:pt x="16984" y="2365"/>
                </a:lnTo>
                <a:lnTo>
                  <a:pt x="27812" y="0"/>
                </a:lnTo>
                <a:lnTo>
                  <a:pt x="38641" y="2365"/>
                </a:lnTo>
                <a:lnTo>
                  <a:pt x="47482" y="8826"/>
                </a:lnTo>
                <a:lnTo>
                  <a:pt x="53441" y="18430"/>
                </a:lnTo>
                <a:lnTo>
                  <a:pt x="55625" y="30225"/>
                </a:lnTo>
                <a:lnTo>
                  <a:pt x="53441" y="41947"/>
                </a:lnTo>
                <a:lnTo>
                  <a:pt x="47482" y="51514"/>
                </a:lnTo>
                <a:lnTo>
                  <a:pt x="38641" y="57961"/>
                </a:lnTo>
                <a:lnTo>
                  <a:pt x="27812" y="60325"/>
                </a:lnTo>
                <a:lnTo>
                  <a:pt x="16984" y="57961"/>
                </a:lnTo>
                <a:lnTo>
                  <a:pt x="8143" y="51514"/>
                </a:lnTo>
                <a:lnTo>
                  <a:pt x="2184" y="41947"/>
                </a:lnTo>
                <a:lnTo>
                  <a:pt x="0" y="302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377176" y="3033648"/>
            <a:ext cx="46355" cy="60960"/>
          </a:xfrm>
          <a:custGeom>
            <a:avLst/>
            <a:gdLst/>
            <a:ahLst/>
            <a:cxnLst/>
            <a:rect l="l" t="t" r="r" b="b"/>
            <a:pathLst>
              <a:path w="46354" h="60960">
                <a:moveTo>
                  <a:pt x="22987" y="0"/>
                </a:moveTo>
                <a:lnTo>
                  <a:pt x="14037" y="2383"/>
                </a:lnTo>
                <a:lnTo>
                  <a:pt x="6730" y="8874"/>
                </a:lnTo>
                <a:lnTo>
                  <a:pt x="1805" y="18484"/>
                </a:lnTo>
                <a:lnTo>
                  <a:pt x="0" y="30225"/>
                </a:lnTo>
                <a:lnTo>
                  <a:pt x="1805" y="41967"/>
                </a:lnTo>
                <a:lnTo>
                  <a:pt x="6731" y="51577"/>
                </a:lnTo>
                <a:lnTo>
                  <a:pt x="14037" y="58068"/>
                </a:lnTo>
                <a:lnTo>
                  <a:pt x="22987" y="60451"/>
                </a:lnTo>
                <a:lnTo>
                  <a:pt x="31936" y="58068"/>
                </a:lnTo>
                <a:lnTo>
                  <a:pt x="39242" y="51577"/>
                </a:lnTo>
                <a:lnTo>
                  <a:pt x="44168" y="41967"/>
                </a:lnTo>
                <a:lnTo>
                  <a:pt x="45974" y="30225"/>
                </a:lnTo>
                <a:lnTo>
                  <a:pt x="44168" y="18484"/>
                </a:lnTo>
                <a:lnTo>
                  <a:pt x="39243" y="8874"/>
                </a:lnTo>
                <a:lnTo>
                  <a:pt x="31936" y="2383"/>
                </a:lnTo>
                <a:lnTo>
                  <a:pt x="22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7377176" y="3033648"/>
            <a:ext cx="46355" cy="60960"/>
          </a:xfrm>
          <a:custGeom>
            <a:avLst/>
            <a:gdLst/>
            <a:ahLst/>
            <a:cxnLst/>
            <a:rect l="l" t="t" r="r" b="b"/>
            <a:pathLst>
              <a:path w="46354" h="60960">
                <a:moveTo>
                  <a:pt x="0" y="30225"/>
                </a:moveTo>
                <a:lnTo>
                  <a:pt x="1805" y="18484"/>
                </a:lnTo>
                <a:lnTo>
                  <a:pt x="6730" y="8874"/>
                </a:lnTo>
                <a:lnTo>
                  <a:pt x="14037" y="2383"/>
                </a:lnTo>
                <a:lnTo>
                  <a:pt x="22987" y="0"/>
                </a:lnTo>
                <a:lnTo>
                  <a:pt x="31936" y="2383"/>
                </a:lnTo>
                <a:lnTo>
                  <a:pt x="39243" y="8874"/>
                </a:lnTo>
                <a:lnTo>
                  <a:pt x="44168" y="18484"/>
                </a:lnTo>
                <a:lnTo>
                  <a:pt x="45974" y="30225"/>
                </a:lnTo>
                <a:lnTo>
                  <a:pt x="44168" y="41967"/>
                </a:lnTo>
                <a:lnTo>
                  <a:pt x="39243" y="51577"/>
                </a:lnTo>
                <a:lnTo>
                  <a:pt x="31936" y="58068"/>
                </a:lnTo>
                <a:lnTo>
                  <a:pt x="22987" y="60451"/>
                </a:lnTo>
                <a:lnTo>
                  <a:pt x="14037" y="58068"/>
                </a:lnTo>
                <a:lnTo>
                  <a:pt x="6731" y="51577"/>
                </a:lnTo>
                <a:lnTo>
                  <a:pt x="1805" y="41967"/>
                </a:lnTo>
                <a:lnTo>
                  <a:pt x="0" y="302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430264" y="3030473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15087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416675" y="303822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286000" y="2376551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57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271776" y="238277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608065" y="3789426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15074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594350" y="3792473"/>
            <a:ext cx="30480" cy="0"/>
          </a:xfrm>
          <a:custGeom>
            <a:avLst/>
            <a:gdLst/>
            <a:ahLst/>
            <a:cxnLst/>
            <a:rect l="l" t="t" r="r" b="b"/>
            <a:pathLst>
              <a:path w="30479">
                <a:moveTo>
                  <a:pt x="0" y="0"/>
                </a:moveTo>
                <a:lnTo>
                  <a:pt x="302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000877" y="3732276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15074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988050" y="373532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355723" y="293687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70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339975" y="3030473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857750" y="4611623"/>
            <a:ext cx="40005" cy="38100"/>
          </a:xfrm>
          <a:custGeom>
            <a:avLst/>
            <a:gdLst/>
            <a:ahLst/>
            <a:cxnLst/>
            <a:rect l="l" t="t" r="r" b="b"/>
            <a:pathLst>
              <a:path w="40004" h="38100">
                <a:moveTo>
                  <a:pt x="29845" y="0"/>
                </a:moveTo>
                <a:lnTo>
                  <a:pt x="0" y="23875"/>
                </a:lnTo>
                <a:lnTo>
                  <a:pt x="11429" y="38100"/>
                </a:lnTo>
                <a:lnTo>
                  <a:pt x="39877" y="9525"/>
                </a:lnTo>
                <a:lnTo>
                  <a:pt x="29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743450" y="4678298"/>
            <a:ext cx="54610" cy="35560"/>
          </a:xfrm>
          <a:custGeom>
            <a:avLst/>
            <a:gdLst/>
            <a:ahLst/>
            <a:cxnLst/>
            <a:rect l="l" t="t" r="r" b="b"/>
            <a:pathLst>
              <a:path w="54610" h="35560">
                <a:moveTo>
                  <a:pt x="51435" y="0"/>
                </a:moveTo>
                <a:lnTo>
                  <a:pt x="0" y="21336"/>
                </a:lnTo>
                <a:lnTo>
                  <a:pt x="2794" y="35051"/>
                </a:lnTo>
                <a:lnTo>
                  <a:pt x="54228" y="10668"/>
                </a:lnTo>
                <a:lnTo>
                  <a:pt x="51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641850" y="4722748"/>
            <a:ext cx="52705" cy="36830"/>
          </a:xfrm>
          <a:custGeom>
            <a:avLst/>
            <a:gdLst/>
            <a:ahLst/>
            <a:cxnLst/>
            <a:rect l="l" t="t" r="r" b="b"/>
            <a:pathLst>
              <a:path w="52704" h="36829">
                <a:moveTo>
                  <a:pt x="49784" y="0"/>
                </a:moveTo>
                <a:lnTo>
                  <a:pt x="0" y="22225"/>
                </a:lnTo>
                <a:lnTo>
                  <a:pt x="2794" y="36575"/>
                </a:lnTo>
                <a:lnTo>
                  <a:pt x="52577" y="12700"/>
                </a:lnTo>
                <a:lnTo>
                  <a:pt x="49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537075" y="4767198"/>
            <a:ext cx="54610" cy="35560"/>
          </a:xfrm>
          <a:custGeom>
            <a:avLst/>
            <a:gdLst/>
            <a:ahLst/>
            <a:cxnLst/>
            <a:rect l="l" t="t" r="r" b="b"/>
            <a:pathLst>
              <a:path w="54610" h="35560">
                <a:moveTo>
                  <a:pt x="50037" y="0"/>
                </a:moveTo>
                <a:lnTo>
                  <a:pt x="0" y="24383"/>
                </a:lnTo>
                <a:lnTo>
                  <a:pt x="4190" y="35051"/>
                </a:lnTo>
                <a:lnTo>
                  <a:pt x="54228" y="13715"/>
                </a:lnTo>
                <a:lnTo>
                  <a:pt x="5003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537075" y="4767198"/>
            <a:ext cx="54610" cy="35560"/>
          </a:xfrm>
          <a:custGeom>
            <a:avLst/>
            <a:gdLst/>
            <a:ahLst/>
            <a:cxnLst/>
            <a:rect l="l" t="t" r="r" b="b"/>
            <a:pathLst>
              <a:path w="54610" h="35560">
                <a:moveTo>
                  <a:pt x="54228" y="13715"/>
                </a:moveTo>
                <a:lnTo>
                  <a:pt x="50037" y="0"/>
                </a:lnTo>
                <a:lnTo>
                  <a:pt x="0" y="24383"/>
                </a:lnTo>
                <a:lnTo>
                  <a:pt x="4190" y="35051"/>
                </a:lnTo>
                <a:lnTo>
                  <a:pt x="54228" y="1371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433951" y="4813300"/>
            <a:ext cx="54610" cy="35560"/>
          </a:xfrm>
          <a:custGeom>
            <a:avLst/>
            <a:gdLst/>
            <a:ahLst/>
            <a:cxnLst/>
            <a:rect l="l" t="t" r="r" b="b"/>
            <a:pathLst>
              <a:path w="54610" h="35560">
                <a:moveTo>
                  <a:pt x="51181" y="0"/>
                </a:moveTo>
                <a:lnTo>
                  <a:pt x="0" y="21336"/>
                </a:lnTo>
                <a:lnTo>
                  <a:pt x="4190" y="35051"/>
                </a:lnTo>
                <a:lnTo>
                  <a:pt x="54101" y="13716"/>
                </a:lnTo>
                <a:lnTo>
                  <a:pt x="51181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433951" y="4813300"/>
            <a:ext cx="54610" cy="35560"/>
          </a:xfrm>
          <a:custGeom>
            <a:avLst/>
            <a:gdLst/>
            <a:ahLst/>
            <a:cxnLst/>
            <a:rect l="l" t="t" r="r" b="b"/>
            <a:pathLst>
              <a:path w="54610" h="35560">
                <a:moveTo>
                  <a:pt x="54101" y="13716"/>
                </a:moveTo>
                <a:lnTo>
                  <a:pt x="51181" y="0"/>
                </a:lnTo>
                <a:lnTo>
                  <a:pt x="0" y="21336"/>
                </a:lnTo>
                <a:lnTo>
                  <a:pt x="4190" y="35051"/>
                </a:lnTo>
                <a:lnTo>
                  <a:pt x="54101" y="13716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330700" y="4857750"/>
            <a:ext cx="55880" cy="35560"/>
          </a:xfrm>
          <a:custGeom>
            <a:avLst/>
            <a:gdLst/>
            <a:ahLst/>
            <a:cxnLst/>
            <a:rect l="l" t="t" r="r" b="b"/>
            <a:pathLst>
              <a:path w="55879" h="35560">
                <a:moveTo>
                  <a:pt x="52832" y="0"/>
                </a:moveTo>
                <a:lnTo>
                  <a:pt x="0" y="22860"/>
                </a:lnTo>
                <a:lnTo>
                  <a:pt x="4317" y="35051"/>
                </a:lnTo>
                <a:lnTo>
                  <a:pt x="55752" y="13716"/>
                </a:lnTo>
                <a:lnTo>
                  <a:pt x="5283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330700" y="4857750"/>
            <a:ext cx="55880" cy="35560"/>
          </a:xfrm>
          <a:custGeom>
            <a:avLst/>
            <a:gdLst/>
            <a:ahLst/>
            <a:cxnLst/>
            <a:rect l="l" t="t" r="r" b="b"/>
            <a:pathLst>
              <a:path w="55879" h="35560">
                <a:moveTo>
                  <a:pt x="55752" y="13716"/>
                </a:moveTo>
                <a:lnTo>
                  <a:pt x="52832" y="0"/>
                </a:lnTo>
                <a:lnTo>
                  <a:pt x="0" y="22860"/>
                </a:lnTo>
                <a:lnTo>
                  <a:pt x="4317" y="35051"/>
                </a:lnTo>
                <a:lnTo>
                  <a:pt x="55752" y="13716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227576" y="4902200"/>
            <a:ext cx="55880" cy="36830"/>
          </a:xfrm>
          <a:custGeom>
            <a:avLst/>
            <a:gdLst/>
            <a:ahLst/>
            <a:cxnLst/>
            <a:rect l="l" t="t" r="r" b="b"/>
            <a:pathLst>
              <a:path w="55879" h="36829">
                <a:moveTo>
                  <a:pt x="52832" y="0"/>
                </a:moveTo>
                <a:lnTo>
                  <a:pt x="0" y="22225"/>
                </a:lnTo>
                <a:lnTo>
                  <a:pt x="4190" y="36449"/>
                </a:lnTo>
                <a:lnTo>
                  <a:pt x="55625" y="12700"/>
                </a:lnTo>
                <a:lnTo>
                  <a:pt x="5283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227576" y="4902200"/>
            <a:ext cx="55880" cy="36830"/>
          </a:xfrm>
          <a:custGeom>
            <a:avLst/>
            <a:gdLst/>
            <a:ahLst/>
            <a:cxnLst/>
            <a:rect l="l" t="t" r="r" b="b"/>
            <a:pathLst>
              <a:path w="55879" h="36829">
                <a:moveTo>
                  <a:pt x="55625" y="12700"/>
                </a:moveTo>
                <a:lnTo>
                  <a:pt x="52832" y="0"/>
                </a:lnTo>
                <a:lnTo>
                  <a:pt x="0" y="22225"/>
                </a:lnTo>
                <a:lnTo>
                  <a:pt x="4190" y="36449"/>
                </a:lnTo>
                <a:lnTo>
                  <a:pt x="55625" y="1270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124325" y="4946650"/>
            <a:ext cx="57785" cy="34925"/>
          </a:xfrm>
          <a:custGeom>
            <a:avLst/>
            <a:gdLst/>
            <a:ahLst/>
            <a:cxnLst/>
            <a:rect l="l" t="t" r="r" b="b"/>
            <a:pathLst>
              <a:path w="57785" h="34925">
                <a:moveTo>
                  <a:pt x="52959" y="0"/>
                </a:moveTo>
                <a:lnTo>
                  <a:pt x="0" y="23749"/>
                </a:lnTo>
                <a:lnTo>
                  <a:pt x="4317" y="34925"/>
                </a:lnTo>
                <a:lnTo>
                  <a:pt x="57276" y="14224"/>
                </a:lnTo>
                <a:lnTo>
                  <a:pt x="5295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124325" y="4946650"/>
            <a:ext cx="57785" cy="34925"/>
          </a:xfrm>
          <a:custGeom>
            <a:avLst/>
            <a:gdLst/>
            <a:ahLst/>
            <a:cxnLst/>
            <a:rect l="l" t="t" r="r" b="b"/>
            <a:pathLst>
              <a:path w="57785" h="34925">
                <a:moveTo>
                  <a:pt x="57276" y="14224"/>
                </a:moveTo>
                <a:lnTo>
                  <a:pt x="52959" y="0"/>
                </a:lnTo>
                <a:lnTo>
                  <a:pt x="0" y="23749"/>
                </a:lnTo>
                <a:lnTo>
                  <a:pt x="4317" y="34925"/>
                </a:lnTo>
                <a:lnTo>
                  <a:pt x="57276" y="14224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041775" y="4994275"/>
            <a:ext cx="35560" cy="26034"/>
          </a:xfrm>
          <a:custGeom>
            <a:avLst/>
            <a:gdLst/>
            <a:ahLst/>
            <a:cxnLst/>
            <a:rect l="l" t="t" r="r" b="b"/>
            <a:pathLst>
              <a:path w="35560" h="26035">
                <a:moveTo>
                  <a:pt x="32258" y="0"/>
                </a:moveTo>
                <a:lnTo>
                  <a:pt x="0" y="11937"/>
                </a:lnTo>
                <a:lnTo>
                  <a:pt x="4190" y="25526"/>
                </a:lnTo>
                <a:lnTo>
                  <a:pt x="35051" y="11937"/>
                </a:lnTo>
                <a:lnTo>
                  <a:pt x="32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833876" y="4816411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4">
                <a:moveTo>
                  <a:pt x="0" y="71437"/>
                </a:moveTo>
                <a:lnTo>
                  <a:pt x="55561" y="71437"/>
                </a:lnTo>
                <a:lnTo>
                  <a:pt x="55561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833876" y="4816411"/>
            <a:ext cx="55880" cy="71755"/>
          </a:xfrm>
          <a:custGeom>
            <a:avLst/>
            <a:gdLst/>
            <a:ahLst/>
            <a:cxnLst/>
            <a:rect l="l" t="t" r="r" b="b"/>
            <a:pathLst>
              <a:path w="55879" h="71754">
                <a:moveTo>
                  <a:pt x="0" y="71437"/>
                </a:moveTo>
                <a:lnTo>
                  <a:pt x="55561" y="71437"/>
                </a:lnTo>
                <a:lnTo>
                  <a:pt x="55561" y="0"/>
                </a:lnTo>
                <a:lnTo>
                  <a:pt x="0" y="0"/>
                </a:lnTo>
                <a:lnTo>
                  <a:pt x="0" y="7143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416300" y="4557648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0" y="73025"/>
                </a:moveTo>
                <a:lnTo>
                  <a:pt x="53975" y="73025"/>
                </a:lnTo>
                <a:lnTo>
                  <a:pt x="53975" y="0"/>
                </a:lnTo>
                <a:lnTo>
                  <a:pt x="0" y="0"/>
                </a:lnTo>
                <a:lnTo>
                  <a:pt x="0" y="73025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416300" y="4557648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0" y="73025"/>
                </a:moveTo>
                <a:lnTo>
                  <a:pt x="53975" y="73025"/>
                </a:lnTo>
                <a:lnTo>
                  <a:pt x="53975" y="0"/>
                </a:lnTo>
                <a:lnTo>
                  <a:pt x="0" y="0"/>
                </a:lnTo>
                <a:lnTo>
                  <a:pt x="0" y="73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033776" y="4117975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80" h="69850">
                <a:moveTo>
                  <a:pt x="0" y="69850"/>
                </a:moveTo>
                <a:lnTo>
                  <a:pt x="55562" y="69850"/>
                </a:lnTo>
                <a:lnTo>
                  <a:pt x="5556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033776" y="4117975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80" h="69850">
                <a:moveTo>
                  <a:pt x="0" y="69850"/>
                </a:moveTo>
                <a:lnTo>
                  <a:pt x="55562" y="69850"/>
                </a:lnTo>
                <a:lnTo>
                  <a:pt x="5556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041650" y="4167123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8381" y="0"/>
                </a:moveTo>
                <a:lnTo>
                  <a:pt x="0" y="9398"/>
                </a:lnTo>
                <a:lnTo>
                  <a:pt x="50673" y="61975"/>
                </a:lnTo>
                <a:lnTo>
                  <a:pt x="60451" y="54228"/>
                </a:lnTo>
                <a:lnTo>
                  <a:pt x="8381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041650" y="4167123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8381" y="0"/>
                </a:moveTo>
                <a:lnTo>
                  <a:pt x="0" y="9398"/>
                </a:lnTo>
                <a:lnTo>
                  <a:pt x="50673" y="61975"/>
                </a:lnTo>
                <a:lnTo>
                  <a:pt x="60451" y="54228"/>
                </a:lnTo>
                <a:lnTo>
                  <a:pt x="8381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143250" y="4273550"/>
            <a:ext cx="62230" cy="60325"/>
          </a:xfrm>
          <a:custGeom>
            <a:avLst/>
            <a:gdLst/>
            <a:ahLst/>
            <a:cxnLst/>
            <a:rect l="l" t="t" r="r" b="b"/>
            <a:pathLst>
              <a:path w="62230" h="60325">
                <a:moveTo>
                  <a:pt x="9906" y="0"/>
                </a:moveTo>
                <a:lnTo>
                  <a:pt x="0" y="7747"/>
                </a:lnTo>
                <a:lnTo>
                  <a:pt x="52197" y="60325"/>
                </a:lnTo>
                <a:lnTo>
                  <a:pt x="62102" y="52577"/>
                </a:lnTo>
                <a:lnTo>
                  <a:pt x="9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143250" y="4273550"/>
            <a:ext cx="62230" cy="60325"/>
          </a:xfrm>
          <a:custGeom>
            <a:avLst/>
            <a:gdLst/>
            <a:ahLst/>
            <a:cxnLst/>
            <a:rect l="l" t="t" r="r" b="b"/>
            <a:pathLst>
              <a:path w="62230" h="60325">
                <a:moveTo>
                  <a:pt x="9906" y="0"/>
                </a:moveTo>
                <a:lnTo>
                  <a:pt x="0" y="7747"/>
                </a:lnTo>
                <a:lnTo>
                  <a:pt x="52197" y="60325"/>
                </a:lnTo>
                <a:lnTo>
                  <a:pt x="62102" y="52577"/>
                </a:lnTo>
                <a:lnTo>
                  <a:pt x="9906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244850" y="4378325"/>
            <a:ext cx="62230" cy="63500"/>
          </a:xfrm>
          <a:custGeom>
            <a:avLst/>
            <a:gdLst/>
            <a:ahLst/>
            <a:cxnLst/>
            <a:rect l="l" t="t" r="r" b="b"/>
            <a:pathLst>
              <a:path w="62229" h="63500">
                <a:moveTo>
                  <a:pt x="10160" y="0"/>
                </a:moveTo>
                <a:lnTo>
                  <a:pt x="0" y="10794"/>
                </a:lnTo>
                <a:lnTo>
                  <a:pt x="53339" y="63500"/>
                </a:lnTo>
                <a:lnTo>
                  <a:pt x="62102" y="54229"/>
                </a:lnTo>
                <a:lnTo>
                  <a:pt x="1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244850" y="4378325"/>
            <a:ext cx="62230" cy="63500"/>
          </a:xfrm>
          <a:custGeom>
            <a:avLst/>
            <a:gdLst/>
            <a:ahLst/>
            <a:cxnLst/>
            <a:rect l="l" t="t" r="r" b="b"/>
            <a:pathLst>
              <a:path w="62229" h="63500">
                <a:moveTo>
                  <a:pt x="10160" y="0"/>
                </a:moveTo>
                <a:lnTo>
                  <a:pt x="0" y="10794"/>
                </a:lnTo>
                <a:lnTo>
                  <a:pt x="53339" y="63500"/>
                </a:lnTo>
                <a:lnTo>
                  <a:pt x="62102" y="54229"/>
                </a:lnTo>
                <a:lnTo>
                  <a:pt x="1016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348101" y="4484623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9778" y="0"/>
                </a:moveTo>
                <a:lnTo>
                  <a:pt x="0" y="10668"/>
                </a:lnTo>
                <a:lnTo>
                  <a:pt x="51943" y="62102"/>
                </a:lnTo>
                <a:lnTo>
                  <a:pt x="60451" y="52958"/>
                </a:lnTo>
                <a:lnTo>
                  <a:pt x="9778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348101" y="4484623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60" h="62229">
                <a:moveTo>
                  <a:pt x="9778" y="0"/>
                </a:moveTo>
                <a:lnTo>
                  <a:pt x="0" y="10668"/>
                </a:lnTo>
                <a:lnTo>
                  <a:pt x="51943" y="62102"/>
                </a:lnTo>
                <a:lnTo>
                  <a:pt x="60451" y="52958"/>
                </a:lnTo>
                <a:lnTo>
                  <a:pt x="9778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441700" y="4651375"/>
            <a:ext cx="59055" cy="36830"/>
          </a:xfrm>
          <a:custGeom>
            <a:avLst/>
            <a:gdLst/>
            <a:ahLst/>
            <a:cxnLst/>
            <a:rect l="l" t="t" r="r" b="b"/>
            <a:pathLst>
              <a:path w="59054" h="36829">
                <a:moveTo>
                  <a:pt x="6985" y="0"/>
                </a:moveTo>
                <a:lnTo>
                  <a:pt x="0" y="10668"/>
                </a:lnTo>
                <a:lnTo>
                  <a:pt x="51942" y="36575"/>
                </a:lnTo>
                <a:lnTo>
                  <a:pt x="58927" y="25907"/>
                </a:lnTo>
                <a:lnTo>
                  <a:pt x="698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441700" y="4651375"/>
            <a:ext cx="59055" cy="36830"/>
          </a:xfrm>
          <a:custGeom>
            <a:avLst/>
            <a:gdLst/>
            <a:ahLst/>
            <a:cxnLst/>
            <a:rect l="l" t="t" r="r" b="b"/>
            <a:pathLst>
              <a:path w="59054" h="36829">
                <a:moveTo>
                  <a:pt x="6985" y="0"/>
                </a:moveTo>
                <a:lnTo>
                  <a:pt x="0" y="10668"/>
                </a:lnTo>
                <a:lnTo>
                  <a:pt x="51942" y="36575"/>
                </a:lnTo>
                <a:lnTo>
                  <a:pt x="58927" y="25907"/>
                </a:lnTo>
                <a:lnTo>
                  <a:pt x="6985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544951" y="4703698"/>
            <a:ext cx="57785" cy="40005"/>
          </a:xfrm>
          <a:custGeom>
            <a:avLst/>
            <a:gdLst/>
            <a:ahLst/>
            <a:cxnLst/>
            <a:rect l="l" t="t" r="r" b="b"/>
            <a:pathLst>
              <a:path w="57785" h="40004">
                <a:moveTo>
                  <a:pt x="6985" y="0"/>
                </a:moveTo>
                <a:lnTo>
                  <a:pt x="0" y="12318"/>
                </a:lnTo>
                <a:lnTo>
                  <a:pt x="51688" y="39750"/>
                </a:lnTo>
                <a:lnTo>
                  <a:pt x="57276" y="26034"/>
                </a:lnTo>
                <a:lnTo>
                  <a:pt x="698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544951" y="4703698"/>
            <a:ext cx="57785" cy="40005"/>
          </a:xfrm>
          <a:custGeom>
            <a:avLst/>
            <a:gdLst/>
            <a:ahLst/>
            <a:cxnLst/>
            <a:rect l="l" t="t" r="r" b="b"/>
            <a:pathLst>
              <a:path w="57785" h="40004">
                <a:moveTo>
                  <a:pt x="6985" y="0"/>
                </a:moveTo>
                <a:lnTo>
                  <a:pt x="0" y="12318"/>
                </a:lnTo>
                <a:lnTo>
                  <a:pt x="51688" y="39750"/>
                </a:lnTo>
                <a:lnTo>
                  <a:pt x="57276" y="26034"/>
                </a:lnTo>
                <a:lnTo>
                  <a:pt x="6985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648075" y="4757673"/>
            <a:ext cx="57785" cy="38735"/>
          </a:xfrm>
          <a:custGeom>
            <a:avLst/>
            <a:gdLst/>
            <a:ahLst/>
            <a:cxnLst/>
            <a:rect l="l" t="t" r="r" b="b"/>
            <a:pathLst>
              <a:path w="57785" h="38735">
                <a:moveTo>
                  <a:pt x="6985" y="0"/>
                </a:moveTo>
                <a:lnTo>
                  <a:pt x="0" y="12318"/>
                </a:lnTo>
                <a:lnTo>
                  <a:pt x="50291" y="38226"/>
                </a:lnTo>
                <a:lnTo>
                  <a:pt x="57276" y="26034"/>
                </a:lnTo>
                <a:lnTo>
                  <a:pt x="698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648075" y="4757673"/>
            <a:ext cx="57785" cy="38735"/>
          </a:xfrm>
          <a:custGeom>
            <a:avLst/>
            <a:gdLst/>
            <a:ahLst/>
            <a:cxnLst/>
            <a:rect l="l" t="t" r="r" b="b"/>
            <a:pathLst>
              <a:path w="57785" h="38735">
                <a:moveTo>
                  <a:pt x="6985" y="0"/>
                </a:moveTo>
                <a:lnTo>
                  <a:pt x="0" y="12318"/>
                </a:lnTo>
                <a:lnTo>
                  <a:pt x="50291" y="38226"/>
                </a:lnTo>
                <a:lnTo>
                  <a:pt x="57276" y="26034"/>
                </a:lnTo>
                <a:lnTo>
                  <a:pt x="6985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751326" y="4810125"/>
            <a:ext cx="57785" cy="38100"/>
          </a:xfrm>
          <a:custGeom>
            <a:avLst/>
            <a:gdLst/>
            <a:ahLst/>
            <a:cxnLst/>
            <a:rect l="l" t="t" r="r" b="b"/>
            <a:pathLst>
              <a:path w="57785" h="38100">
                <a:moveTo>
                  <a:pt x="6985" y="0"/>
                </a:moveTo>
                <a:lnTo>
                  <a:pt x="0" y="12192"/>
                </a:lnTo>
                <a:lnTo>
                  <a:pt x="50291" y="38100"/>
                </a:lnTo>
                <a:lnTo>
                  <a:pt x="57276" y="25907"/>
                </a:lnTo>
                <a:lnTo>
                  <a:pt x="698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751326" y="4810125"/>
            <a:ext cx="57785" cy="38100"/>
          </a:xfrm>
          <a:custGeom>
            <a:avLst/>
            <a:gdLst/>
            <a:ahLst/>
            <a:cxnLst/>
            <a:rect l="l" t="t" r="r" b="b"/>
            <a:pathLst>
              <a:path w="57785" h="38100">
                <a:moveTo>
                  <a:pt x="6985" y="0"/>
                </a:moveTo>
                <a:lnTo>
                  <a:pt x="0" y="12192"/>
                </a:lnTo>
                <a:lnTo>
                  <a:pt x="50291" y="38100"/>
                </a:lnTo>
                <a:lnTo>
                  <a:pt x="57276" y="25907"/>
                </a:lnTo>
                <a:lnTo>
                  <a:pt x="6985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536825" y="3392488"/>
            <a:ext cx="53975" cy="68580"/>
          </a:xfrm>
          <a:custGeom>
            <a:avLst/>
            <a:gdLst/>
            <a:ahLst/>
            <a:cxnLst/>
            <a:rect l="l" t="t" r="r" b="b"/>
            <a:pathLst>
              <a:path w="53975" h="68579">
                <a:moveTo>
                  <a:pt x="0" y="68261"/>
                </a:moveTo>
                <a:lnTo>
                  <a:pt x="53975" y="68261"/>
                </a:lnTo>
                <a:lnTo>
                  <a:pt x="53975" y="0"/>
                </a:lnTo>
                <a:lnTo>
                  <a:pt x="0" y="0"/>
                </a:lnTo>
                <a:lnTo>
                  <a:pt x="0" y="6826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536825" y="3392488"/>
            <a:ext cx="53975" cy="68580"/>
          </a:xfrm>
          <a:custGeom>
            <a:avLst/>
            <a:gdLst/>
            <a:ahLst/>
            <a:cxnLst/>
            <a:rect l="l" t="t" r="r" b="b"/>
            <a:pathLst>
              <a:path w="53975" h="68579">
                <a:moveTo>
                  <a:pt x="0" y="68261"/>
                </a:moveTo>
                <a:lnTo>
                  <a:pt x="53975" y="68261"/>
                </a:lnTo>
                <a:lnTo>
                  <a:pt x="53975" y="0"/>
                </a:lnTo>
                <a:lnTo>
                  <a:pt x="0" y="0"/>
                </a:lnTo>
                <a:lnTo>
                  <a:pt x="0" y="68261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328926" y="2863850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0" y="73025"/>
                </a:moveTo>
                <a:lnTo>
                  <a:pt x="53975" y="73025"/>
                </a:lnTo>
                <a:lnTo>
                  <a:pt x="53975" y="0"/>
                </a:lnTo>
                <a:lnTo>
                  <a:pt x="0" y="0"/>
                </a:lnTo>
                <a:lnTo>
                  <a:pt x="0" y="7302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328926" y="2863850"/>
            <a:ext cx="53975" cy="73025"/>
          </a:xfrm>
          <a:custGeom>
            <a:avLst/>
            <a:gdLst/>
            <a:ahLst/>
            <a:cxnLst/>
            <a:rect l="l" t="t" r="r" b="b"/>
            <a:pathLst>
              <a:path w="53975" h="73025">
                <a:moveTo>
                  <a:pt x="0" y="73025"/>
                </a:moveTo>
                <a:lnTo>
                  <a:pt x="53975" y="73025"/>
                </a:lnTo>
                <a:lnTo>
                  <a:pt x="53975" y="0"/>
                </a:lnTo>
                <a:lnTo>
                  <a:pt x="0" y="0"/>
                </a:lnTo>
                <a:lnTo>
                  <a:pt x="0" y="73025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132076" y="2281237"/>
            <a:ext cx="53975" cy="68580"/>
          </a:xfrm>
          <a:custGeom>
            <a:avLst/>
            <a:gdLst/>
            <a:ahLst/>
            <a:cxnLst/>
            <a:rect l="l" t="t" r="r" b="b"/>
            <a:pathLst>
              <a:path w="53975" h="68580">
                <a:moveTo>
                  <a:pt x="0" y="68262"/>
                </a:moveTo>
                <a:lnTo>
                  <a:pt x="53975" y="68262"/>
                </a:lnTo>
                <a:lnTo>
                  <a:pt x="53975" y="0"/>
                </a:lnTo>
                <a:lnTo>
                  <a:pt x="0" y="0"/>
                </a:lnTo>
                <a:lnTo>
                  <a:pt x="0" y="6826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7154164" y="2887598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140575" y="289382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153411" y="2298700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132076" y="2447925"/>
            <a:ext cx="55880" cy="0"/>
          </a:xfrm>
          <a:custGeom>
            <a:avLst/>
            <a:gdLst/>
            <a:ahLst/>
            <a:cxnLst/>
            <a:rect l="l" t="t" r="r" b="b"/>
            <a:pathLst>
              <a:path w="55880">
                <a:moveTo>
                  <a:pt x="0" y="0"/>
                </a:moveTo>
                <a:lnTo>
                  <a:pt x="5549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168651" y="2032000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15557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155825" y="203974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981325" y="4114800"/>
            <a:ext cx="52705" cy="62230"/>
          </a:xfrm>
          <a:custGeom>
            <a:avLst/>
            <a:gdLst/>
            <a:ahLst/>
            <a:cxnLst/>
            <a:rect l="l" t="t" r="r" b="b"/>
            <a:pathLst>
              <a:path w="52705" h="62229">
                <a:moveTo>
                  <a:pt x="9906" y="0"/>
                </a:moveTo>
                <a:lnTo>
                  <a:pt x="0" y="6223"/>
                </a:lnTo>
                <a:lnTo>
                  <a:pt x="41148" y="61975"/>
                </a:lnTo>
                <a:lnTo>
                  <a:pt x="52577" y="55752"/>
                </a:lnTo>
                <a:lnTo>
                  <a:pt x="9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981325" y="4114800"/>
            <a:ext cx="52705" cy="62230"/>
          </a:xfrm>
          <a:custGeom>
            <a:avLst/>
            <a:gdLst/>
            <a:ahLst/>
            <a:cxnLst/>
            <a:rect l="l" t="t" r="r" b="b"/>
            <a:pathLst>
              <a:path w="52705" h="62229">
                <a:moveTo>
                  <a:pt x="41148" y="61975"/>
                </a:moveTo>
                <a:lnTo>
                  <a:pt x="52577" y="55752"/>
                </a:lnTo>
                <a:lnTo>
                  <a:pt x="9906" y="0"/>
                </a:lnTo>
                <a:lnTo>
                  <a:pt x="0" y="6223"/>
                </a:lnTo>
                <a:lnTo>
                  <a:pt x="41148" y="6197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900426" y="4002023"/>
            <a:ext cx="51435" cy="64135"/>
          </a:xfrm>
          <a:custGeom>
            <a:avLst/>
            <a:gdLst/>
            <a:ahLst/>
            <a:cxnLst/>
            <a:rect l="l" t="t" r="r" b="b"/>
            <a:pathLst>
              <a:path w="51435" h="64135">
                <a:moveTo>
                  <a:pt x="9906" y="0"/>
                </a:moveTo>
                <a:lnTo>
                  <a:pt x="0" y="7874"/>
                </a:lnTo>
                <a:lnTo>
                  <a:pt x="42418" y="63626"/>
                </a:lnTo>
                <a:lnTo>
                  <a:pt x="50926" y="55880"/>
                </a:lnTo>
                <a:lnTo>
                  <a:pt x="9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900426" y="4002023"/>
            <a:ext cx="51435" cy="64135"/>
          </a:xfrm>
          <a:custGeom>
            <a:avLst/>
            <a:gdLst/>
            <a:ahLst/>
            <a:cxnLst/>
            <a:rect l="l" t="t" r="r" b="b"/>
            <a:pathLst>
              <a:path w="51435" h="64135">
                <a:moveTo>
                  <a:pt x="42418" y="63626"/>
                </a:moveTo>
                <a:lnTo>
                  <a:pt x="50926" y="55880"/>
                </a:lnTo>
                <a:lnTo>
                  <a:pt x="9906" y="0"/>
                </a:lnTo>
                <a:lnTo>
                  <a:pt x="0" y="7874"/>
                </a:lnTo>
                <a:lnTo>
                  <a:pt x="42418" y="63626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617851" y="3495675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80" h="69850">
                <a:moveTo>
                  <a:pt x="0" y="69850"/>
                </a:moveTo>
                <a:lnTo>
                  <a:pt x="55562" y="69850"/>
                </a:lnTo>
                <a:lnTo>
                  <a:pt x="5556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617851" y="3495675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80" h="69850">
                <a:moveTo>
                  <a:pt x="0" y="69850"/>
                </a:moveTo>
                <a:lnTo>
                  <a:pt x="55562" y="69850"/>
                </a:lnTo>
                <a:lnTo>
                  <a:pt x="55562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 txBox="1"/>
          <p:nvPr/>
        </p:nvSpPr>
        <p:spPr>
          <a:xfrm>
            <a:off x="1868170" y="5851347"/>
            <a:ext cx="205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8" name="object 638"/>
          <p:cNvSpPr txBox="1"/>
          <p:nvPr/>
        </p:nvSpPr>
        <p:spPr>
          <a:xfrm>
            <a:off x="4313301" y="5807954"/>
            <a:ext cx="750570" cy="7086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R="34290" algn="ctr">
              <a:lnSpc>
                <a:spcPct val="100000"/>
              </a:lnSpc>
              <a:spcBef>
                <a:spcPts val="409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2200" b="1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eek</a:t>
            </a:r>
            <a:endParaRPr sz="2200">
              <a:latin typeface="Arial"/>
              <a:cs typeface="Arial"/>
            </a:endParaRPr>
          </a:p>
        </p:txBody>
      </p:sp>
      <p:sp>
        <p:nvSpPr>
          <p:cNvPr id="639" name="object 639"/>
          <p:cNvSpPr txBox="1"/>
          <p:nvPr/>
        </p:nvSpPr>
        <p:spPr>
          <a:xfrm>
            <a:off x="960122" y="2013718"/>
            <a:ext cx="337185" cy="35020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% change from initial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weight</a:t>
            </a:r>
            <a:endParaRPr sz="2200">
              <a:latin typeface="Arial"/>
              <a:cs typeface="Arial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1835150" y="1685925"/>
            <a:ext cx="65405" cy="0"/>
          </a:xfrm>
          <a:custGeom>
            <a:avLst/>
            <a:gdLst/>
            <a:ahLst/>
            <a:cxnLst/>
            <a:rect l="l" t="t" r="r" b="b"/>
            <a:pathLst>
              <a:path w="65405">
                <a:moveTo>
                  <a:pt x="0" y="0"/>
                </a:moveTo>
                <a:lnTo>
                  <a:pt x="651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820926" y="235115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835150" y="3048000"/>
            <a:ext cx="65405" cy="0"/>
          </a:xfrm>
          <a:custGeom>
            <a:avLst/>
            <a:gdLst/>
            <a:ahLst/>
            <a:cxnLst/>
            <a:rect l="l" t="t" r="r" b="b"/>
            <a:pathLst>
              <a:path w="65405">
                <a:moveTo>
                  <a:pt x="0" y="0"/>
                </a:moveTo>
                <a:lnTo>
                  <a:pt x="651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820926" y="371157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820926" y="4313173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820926" y="500697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6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445250" y="3848100"/>
            <a:ext cx="935355" cy="158750"/>
          </a:xfrm>
          <a:custGeom>
            <a:avLst/>
            <a:gdLst/>
            <a:ahLst/>
            <a:cxnLst/>
            <a:rect l="l" t="t" r="r" b="b"/>
            <a:pathLst>
              <a:path w="935354" h="158750">
                <a:moveTo>
                  <a:pt x="0" y="158750"/>
                </a:moveTo>
                <a:lnTo>
                  <a:pt x="935101" y="0"/>
                </a:lnTo>
              </a:path>
            </a:pathLst>
          </a:custGeom>
          <a:ln w="25400">
            <a:solidFill>
              <a:srgbClr val="00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061075" y="3952875"/>
            <a:ext cx="336550" cy="269875"/>
          </a:xfrm>
          <a:custGeom>
            <a:avLst/>
            <a:gdLst/>
            <a:ahLst/>
            <a:cxnLst/>
            <a:rect l="l" t="t" r="r" b="b"/>
            <a:pathLst>
              <a:path w="336550" h="269875">
                <a:moveTo>
                  <a:pt x="0" y="269875"/>
                </a:moveTo>
                <a:lnTo>
                  <a:pt x="336550" y="0"/>
                </a:lnTo>
              </a:path>
            </a:pathLst>
          </a:custGeom>
          <a:ln w="25400">
            <a:solidFill>
              <a:srgbClr val="00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 txBox="1"/>
          <p:nvPr/>
        </p:nvSpPr>
        <p:spPr>
          <a:xfrm>
            <a:off x="7480554" y="4117340"/>
            <a:ext cx="7340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FF00"/>
                </a:solidFill>
                <a:latin typeface="Times New Roman"/>
                <a:cs typeface="Times New Roman"/>
              </a:rPr>
              <a:t>120</a:t>
            </a:r>
            <a:r>
              <a:rPr sz="1700" b="1" spc="-10" dirty="0">
                <a:solidFill>
                  <a:srgbClr val="00FF00"/>
                </a:solidFill>
                <a:latin typeface="Times New Roman"/>
                <a:cs typeface="Times New Roman"/>
              </a:rPr>
              <a:t>/</a:t>
            </a:r>
            <a:r>
              <a:rPr sz="1700" b="1" dirty="0">
                <a:solidFill>
                  <a:srgbClr val="00FF00"/>
                </a:solidFill>
                <a:latin typeface="Times New Roman"/>
                <a:cs typeface="Times New Roman"/>
              </a:rPr>
              <a:t>120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49" name="object 649"/>
          <p:cNvSpPr txBox="1"/>
          <p:nvPr/>
        </p:nvSpPr>
        <p:spPr>
          <a:xfrm>
            <a:off x="7382636" y="2680462"/>
            <a:ext cx="141922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Placebo</a:t>
            </a:r>
            <a:r>
              <a:rPr sz="17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Placeb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50" name="object 650"/>
          <p:cNvSpPr txBox="1"/>
          <p:nvPr/>
        </p:nvSpPr>
        <p:spPr>
          <a:xfrm>
            <a:off x="7382636" y="2939542"/>
            <a:ext cx="13398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51" name="object 651"/>
          <p:cNvSpPr txBox="1"/>
          <p:nvPr/>
        </p:nvSpPr>
        <p:spPr>
          <a:xfrm>
            <a:off x="7477759" y="3644265"/>
            <a:ext cx="6267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120/60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52" name="object 652"/>
          <p:cNvSpPr txBox="1"/>
          <p:nvPr/>
        </p:nvSpPr>
        <p:spPr>
          <a:xfrm>
            <a:off x="7490586" y="3109087"/>
            <a:ext cx="113093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808080"/>
                </a:solidFill>
                <a:latin typeface="Times New Roman"/>
                <a:cs typeface="Times New Roman"/>
              </a:rPr>
              <a:t>120</a:t>
            </a:r>
            <a:r>
              <a:rPr sz="17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/</a:t>
            </a:r>
            <a:r>
              <a:rPr sz="1700" b="1" dirty="0">
                <a:solidFill>
                  <a:srgbClr val="808080"/>
                </a:solidFill>
                <a:latin typeface="Times New Roman"/>
                <a:cs typeface="Times New Roman"/>
              </a:rPr>
              <a:t>Placebo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4816475" y="1722501"/>
            <a:ext cx="0" cy="4011929"/>
          </a:xfrm>
          <a:custGeom>
            <a:avLst/>
            <a:gdLst/>
            <a:ahLst/>
            <a:cxnLst/>
            <a:rect l="l" t="t" r="r" b="b"/>
            <a:pathLst>
              <a:path h="4011929">
                <a:moveTo>
                  <a:pt x="0" y="0"/>
                </a:moveTo>
                <a:lnTo>
                  <a:pt x="0" y="4011549"/>
                </a:lnTo>
              </a:path>
            </a:pathLst>
          </a:custGeom>
          <a:ln w="1270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673095" y="1935479"/>
            <a:ext cx="1844039" cy="38252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203191" y="1935479"/>
            <a:ext cx="371856" cy="38252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 txBox="1"/>
          <p:nvPr/>
        </p:nvSpPr>
        <p:spPr>
          <a:xfrm>
            <a:off x="2805810" y="1716481"/>
            <a:ext cx="15544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1: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Hypocaloric</a:t>
            </a:r>
            <a:r>
              <a:rPr sz="1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diet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5385815" y="1927860"/>
            <a:ext cx="1589532" cy="3825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6661404" y="1927860"/>
            <a:ext cx="371855" cy="38252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 txBox="1"/>
          <p:nvPr/>
        </p:nvSpPr>
        <p:spPr>
          <a:xfrm>
            <a:off x="5517641" y="1708480"/>
            <a:ext cx="1299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Year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2: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Eucaloric</a:t>
            </a:r>
            <a:r>
              <a:rPr sz="1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diet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6848602" y="1916048"/>
            <a:ext cx="676275" cy="76200"/>
          </a:xfrm>
          <a:custGeom>
            <a:avLst/>
            <a:gdLst/>
            <a:ahLst/>
            <a:cxnLst/>
            <a:rect l="l" t="t" r="r" b="b"/>
            <a:pathLst>
              <a:path w="676275" h="76200">
                <a:moveTo>
                  <a:pt x="625348" y="38100"/>
                </a:moveTo>
                <a:lnTo>
                  <a:pt x="599948" y="76200"/>
                </a:lnTo>
                <a:lnTo>
                  <a:pt x="663448" y="44450"/>
                </a:lnTo>
                <a:lnTo>
                  <a:pt x="625348" y="44450"/>
                </a:lnTo>
                <a:lnTo>
                  <a:pt x="625348" y="38100"/>
                </a:lnTo>
                <a:close/>
              </a:path>
              <a:path w="676275" h="76200">
                <a:moveTo>
                  <a:pt x="62111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21114" y="44450"/>
                </a:lnTo>
                <a:lnTo>
                  <a:pt x="625348" y="38100"/>
                </a:lnTo>
                <a:lnTo>
                  <a:pt x="621114" y="31750"/>
                </a:lnTo>
                <a:close/>
              </a:path>
              <a:path w="676275" h="76200">
                <a:moveTo>
                  <a:pt x="663448" y="31750"/>
                </a:moveTo>
                <a:lnTo>
                  <a:pt x="625348" y="31750"/>
                </a:lnTo>
                <a:lnTo>
                  <a:pt x="625348" y="44450"/>
                </a:lnTo>
                <a:lnTo>
                  <a:pt x="663448" y="44450"/>
                </a:lnTo>
                <a:lnTo>
                  <a:pt x="676148" y="38100"/>
                </a:lnTo>
                <a:lnTo>
                  <a:pt x="663448" y="31750"/>
                </a:lnTo>
                <a:close/>
              </a:path>
              <a:path w="676275" h="76200">
                <a:moveTo>
                  <a:pt x="599948" y="0"/>
                </a:moveTo>
                <a:lnTo>
                  <a:pt x="625348" y="38100"/>
                </a:lnTo>
                <a:lnTo>
                  <a:pt x="625348" y="31750"/>
                </a:lnTo>
                <a:lnTo>
                  <a:pt x="663448" y="31750"/>
                </a:lnTo>
                <a:lnTo>
                  <a:pt x="599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962525" y="1909698"/>
            <a:ext cx="670560" cy="76200"/>
          </a:xfrm>
          <a:custGeom>
            <a:avLst/>
            <a:gdLst/>
            <a:ahLst/>
            <a:cxnLst/>
            <a:rect l="l" t="t" r="r" b="b"/>
            <a:pathLst>
              <a:path w="67056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5033" y="44450"/>
                </a:lnTo>
                <a:lnTo>
                  <a:pt x="50800" y="44450"/>
                </a:lnTo>
                <a:lnTo>
                  <a:pt x="50800" y="31750"/>
                </a:lnTo>
                <a:lnTo>
                  <a:pt x="55033" y="31750"/>
                </a:lnTo>
                <a:lnTo>
                  <a:pt x="76200" y="0"/>
                </a:lnTo>
                <a:close/>
              </a:path>
              <a:path w="670560" h="76200">
                <a:moveTo>
                  <a:pt x="50800" y="38100"/>
                </a:moveTo>
                <a:lnTo>
                  <a:pt x="50800" y="44450"/>
                </a:lnTo>
                <a:lnTo>
                  <a:pt x="55033" y="44450"/>
                </a:lnTo>
                <a:lnTo>
                  <a:pt x="50800" y="38100"/>
                </a:lnTo>
                <a:close/>
              </a:path>
              <a:path w="670560" h="76200">
                <a:moveTo>
                  <a:pt x="670560" y="31750"/>
                </a:moveTo>
                <a:lnTo>
                  <a:pt x="55033" y="31750"/>
                </a:lnTo>
                <a:lnTo>
                  <a:pt x="50800" y="38100"/>
                </a:lnTo>
                <a:lnTo>
                  <a:pt x="55033" y="44450"/>
                </a:lnTo>
                <a:lnTo>
                  <a:pt x="670560" y="44450"/>
                </a:lnTo>
                <a:lnTo>
                  <a:pt x="670560" y="31750"/>
                </a:lnTo>
                <a:close/>
              </a:path>
              <a:path w="670560" h="76200">
                <a:moveTo>
                  <a:pt x="55033" y="31750"/>
                </a:moveTo>
                <a:lnTo>
                  <a:pt x="50800" y="31750"/>
                </a:lnTo>
                <a:lnTo>
                  <a:pt x="50800" y="38100"/>
                </a:lnTo>
                <a:lnTo>
                  <a:pt x="55033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057650" y="1924050"/>
            <a:ext cx="675005" cy="76200"/>
          </a:xfrm>
          <a:custGeom>
            <a:avLst/>
            <a:gdLst/>
            <a:ahLst/>
            <a:cxnLst/>
            <a:rect l="l" t="t" r="r" b="b"/>
            <a:pathLst>
              <a:path w="675004" h="76200">
                <a:moveTo>
                  <a:pt x="623824" y="38100"/>
                </a:moveTo>
                <a:lnTo>
                  <a:pt x="598424" y="76200"/>
                </a:lnTo>
                <a:lnTo>
                  <a:pt x="661924" y="44450"/>
                </a:lnTo>
                <a:lnTo>
                  <a:pt x="623824" y="44450"/>
                </a:lnTo>
                <a:lnTo>
                  <a:pt x="623824" y="38100"/>
                </a:lnTo>
                <a:close/>
              </a:path>
              <a:path w="675004" h="76200">
                <a:moveTo>
                  <a:pt x="61959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19590" y="44450"/>
                </a:lnTo>
                <a:lnTo>
                  <a:pt x="623824" y="38100"/>
                </a:lnTo>
                <a:lnTo>
                  <a:pt x="619590" y="31750"/>
                </a:lnTo>
                <a:close/>
              </a:path>
              <a:path w="675004" h="76200">
                <a:moveTo>
                  <a:pt x="661924" y="31750"/>
                </a:moveTo>
                <a:lnTo>
                  <a:pt x="623824" y="31750"/>
                </a:lnTo>
                <a:lnTo>
                  <a:pt x="623824" y="44450"/>
                </a:lnTo>
                <a:lnTo>
                  <a:pt x="661924" y="44450"/>
                </a:lnTo>
                <a:lnTo>
                  <a:pt x="674624" y="38100"/>
                </a:lnTo>
                <a:lnTo>
                  <a:pt x="661924" y="31750"/>
                </a:lnTo>
                <a:close/>
              </a:path>
              <a:path w="675004" h="76200">
                <a:moveTo>
                  <a:pt x="598424" y="0"/>
                </a:moveTo>
                <a:lnTo>
                  <a:pt x="623824" y="38100"/>
                </a:lnTo>
                <a:lnTo>
                  <a:pt x="623824" y="31750"/>
                </a:lnTo>
                <a:lnTo>
                  <a:pt x="661924" y="31750"/>
                </a:lnTo>
                <a:lnTo>
                  <a:pt x="598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236723" y="1917700"/>
            <a:ext cx="669925" cy="76200"/>
          </a:xfrm>
          <a:custGeom>
            <a:avLst/>
            <a:gdLst/>
            <a:ahLst/>
            <a:cxnLst/>
            <a:rect l="l" t="t" r="r" b="b"/>
            <a:pathLst>
              <a:path w="6699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5139" y="44450"/>
                </a:lnTo>
                <a:lnTo>
                  <a:pt x="50926" y="44450"/>
                </a:lnTo>
                <a:lnTo>
                  <a:pt x="50926" y="31750"/>
                </a:lnTo>
                <a:lnTo>
                  <a:pt x="55139" y="31750"/>
                </a:lnTo>
                <a:lnTo>
                  <a:pt x="76200" y="0"/>
                </a:lnTo>
                <a:close/>
              </a:path>
              <a:path w="669925" h="76200">
                <a:moveTo>
                  <a:pt x="50926" y="38100"/>
                </a:moveTo>
                <a:lnTo>
                  <a:pt x="50926" y="44450"/>
                </a:lnTo>
                <a:lnTo>
                  <a:pt x="55139" y="44450"/>
                </a:lnTo>
                <a:lnTo>
                  <a:pt x="50926" y="38100"/>
                </a:lnTo>
                <a:close/>
              </a:path>
              <a:path w="669925" h="76200">
                <a:moveTo>
                  <a:pt x="669925" y="31750"/>
                </a:moveTo>
                <a:lnTo>
                  <a:pt x="55139" y="31750"/>
                </a:lnTo>
                <a:lnTo>
                  <a:pt x="50926" y="38100"/>
                </a:lnTo>
                <a:lnTo>
                  <a:pt x="55139" y="44450"/>
                </a:lnTo>
                <a:lnTo>
                  <a:pt x="669925" y="44450"/>
                </a:lnTo>
                <a:lnTo>
                  <a:pt x="669925" y="31750"/>
                </a:lnTo>
                <a:close/>
              </a:path>
              <a:path w="669925" h="76200">
                <a:moveTo>
                  <a:pt x="55139" y="31750"/>
                </a:moveTo>
                <a:lnTo>
                  <a:pt x="50926" y="31750"/>
                </a:lnTo>
                <a:lnTo>
                  <a:pt x="50926" y="38100"/>
                </a:lnTo>
                <a:lnTo>
                  <a:pt x="55139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 txBox="1"/>
          <p:nvPr/>
        </p:nvSpPr>
        <p:spPr>
          <a:xfrm>
            <a:off x="6517005" y="6438696"/>
            <a:ext cx="2327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JAMA.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1999;281:235-242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4454525" y="3816350"/>
            <a:ext cx="122427" cy="762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500" y="0"/>
            <a:ext cx="50164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639" y="6337198"/>
            <a:ext cx="36048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Avenell,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 al.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British Dietetic Association  Ltd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2004.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Hum Nutr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Dietet,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17,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pp.</a:t>
            </a:r>
            <a:r>
              <a:rPr sz="1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293–316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590" y="285699"/>
            <a:ext cx="329374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What interventions  should we add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weight  reducing diets in adults  with obesity?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systematic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0" y="2115058"/>
            <a:ext cx="292100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review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randomized  controlled trials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adding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drug</a:t>
            </a:r>
            <a:endParaRPr sz="2400">
              <a:latin typeface="Arial"/>
              <a:cs typeface="Arial"/>
            </a:endParaRPr>
          </a:p>
          <a:p>
            <a:pPr marL="12700" marR="104139">
              <a:lnSpc>
                <a:spcPct val="100000"/>
              </a:lnSpc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therapy,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exercise,  behaviour therapy or  combinations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interventions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4750" y="1412875"/>
            <a:ext cx="576580" cy="503555"/>
          </a:xfrm>
          <a:custGeom>
            <a:avLst/>
            <a:gdLst/>
            <a:ahLst/>
            <a:cxnLst/>
            <a:rect l="l" t="t" r="r" b="b"/>
            <a:pathLst>
              <a:path w="576579" h="503555">
                <a:moveTo>
                  <a:pt x="0" y="251587"/>
                </a:moveTo>
                <a:lnTo>
                  <a:pt x="4643" y="206366"/>
                </a:lnTo>
                <a:lnTo>
                  <a:pt x="18030" y="163804"/>
                </a:lnTo>
                <a:lnTo>
                  <a:pt x="39346" y="124610"/>
                </a:lnTo>
                <a:lnTo>
                  <a:pt x="67777" y="89496"/>
                </a:lnTo>
                <a:lnTo>
                  <a:pt x="102510" y="59173"/>
                </a:lnTo>
                <a:lnTo>
                  <a:pt x="142729" y="34351"/>
                </a:lnTo>
                <a:lnTo>
                  <a:pt x="187620" y="15741"/>
                </a:lnTo>
                <a:lnTo>
                  <a:pt x="236369" y="4053"/>
                </a:lnTo>
                <a:lnTo>
                  <a:pt x="288163" y="0"/>
                </a:lnTo>
                <a:lnTo>
                  <a:pt x="339956" y="4053"/>
                </a:lnTo>
                <a:lnTo>
                  <a:pt x="388705" y="15741"/>
                </a:lnTo>
                <a:lnTo>
                  <a:pt x="433596" y="34351"/>
                </a:lnTo>
                <a:lnTo>
                  <a:pt x="473815" y="59173"/>
                </a:lnTo>
                <a:lnTo>
                  <a:pt x="508548" y="89496"/>
                </a:lnTo>
                <a:lnTo>
                  <a:pt x="536979" y="124610"/>
                </a:lnTo>
                <a:lnTo>
                  <a:pt x="558295" y="163804"/>
                </a:lnTo>
                <a:lnTo>
                  <a:pt x="571682" y="206366"/>
                </a:lnTo>
                <a:lnTo>
                  <a:pt x="576326" y="251587"/>
                </a:lnTo>
                <a:lnTo>
                  <a:pt x="571682" y="296811"/>
                </a:lnTo>
                <a:lnTo>
                  <a:pt x="558295" y="339385"/>
                </a:lnTo>
                <a:lnTo>
                  <a:pt x="536979" y="378596"/>
                </a:lnTo>
                <a:lnTo>
                  <a:pt x="508548" y="413730"/>
                </a:lnTo>
                <a:lnTo>
                  <a:pt x="473815" y="444074"/>
                </a:lnTo>
                <a:lnTo>
                  <a:pt x="433596" y="468916"/>
                </a:lnTo>
                <a:lnTo>
                  <a:pt x="388705" y="487543"/>
                </a:lnTo>
                <a:lnTo>
                  <a:pt x="339956" y="499242"/>
                </a:lnTo>
                <a:lnTo>
                  <a:pt x="288163" y="503300"/>
                </a:lnTo>
                <a:lnTo>
                  <a:pt x="236369" y="499242"/>
                </a:lnTo>
                <a:lnTo>
                  <a:pt x="187620" y="487543"/>
                </a:lnTo>
                <a:lnTo>
                  <a:pt x="142729" y="468916"/>
                </a:lnTo>
                <a:lnTo>
                  <a:pt x="102510" y="444074"/>
                </a:lnTo>
                <a:lnTo>
                  <a:pt x="67777" y="413730"/>
                </a:lnTo>
                <a:lnTo>
                  <a:pt x="39346" y="378596"/>
                </a:lnTo>
                <a:lnTo>
                  <a:pt x="18030" y="339385"/>
                </a:lnTo>
                <a:lnTo>
                  <a:pt x="4643" y="296811"/>
                </a:lnTo>
                <a:lnTo>
                  <a:pt x="0" y="2515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2151" y="2852801"/>
            <a:ext cx="576580" cy="503555"/>
          </a:xfrm>
          <a:custGeom>
            <a:avLst/>
            <a:gdLst/>
            <a:ahLst/>
            <a:cxnLst/>
            <a:rect l="l" t="t" r="r" b="b"/>
            <a:pathLst>
              <a:path w="576579" h="503554">
                <a:moveTo>
                  <a:pt x="0" y="251587"/>
                </a:moveTo>
                <a:lnTo>
                  <a:pt x="4638" y="206366"/>
                </a:lnTo>
                <a:lnTo>
                  <a:pt x="18014" y="163804"/>
                </a:lnTo>
                <a:lnTo>
                  <a:pt x="39313" y="124610"/>
                </a:lnTo>
                <a:lnTo>
                  <a:pt x="67724" y="89496"/>
                </a:lnTo>
                <a:lnTo>
                  <a:pt x="102436" y="59173"/>
                </a:lnTo>
                <a:lnTo>
                  <a:pt x="142635" y="34351"/>
                </a:lnTo>
                <a:lnTo>
                  <a:pt x="187509" y="15741"/>
                </a:lnTo>
                <a:lnTo>
                  <a:pt x="236247" y="4053"/>
                </a:lnTo>
                <a:lnTo>
                  <a:pt x="288035" y="0"/>
                </a:lnTo>
                <a:lnTo>
                  <a:pt x="339829" y="4053"/>
                </a:lnTo>
                <a:lnTo>
                  <a:pt x="388578" y="15741"/>
                </a:lnTo>
                <a:lnTo>
                  <a:pt x="433469" y="34351"/>
                </a:lnTo>
                <a:lnTo>
                  <a:pt x="473688" y="59173"/>
                </a:lnTo>
                <a:lnTo>
                  <a:pt x="508421" y="89496"/>
                </a:lnTo>
                <a:lnTo>
                  <a:pt x="536852" y="124610"/>
                </a:lnTo>
                <a:lnTo>
                  <a:pt x="558168" y="163804"/>
                </a:lnTo>
                <a:lnTo>
                  <a:pt x="571555" y="206366"/>
                </a:lnTo>
                <a:lnTo>
                  <a:pt x="576199" y="251587"/>
                </a:lnTo>
                <a:lnTo>
                  <a:pt x="571555" y="296807"/>
                </a:lnTo>
                <a:lnTo>
                  <a:pt x="558168" y="339369"/>
                </a:lnTo>
                <a:lnTo>
                  <a:pt x="536852" y="378563"/>
                </a:lnTo>
                <a:lnTo>
                  <a:pt x="508421" y="413677"/>
                </a:lnTo>
                <a:lnTo>
                  <a:pt x="473688" y="444000"/>
                </a:lnTo>
                <a:lnTo>
                  <a:pt x="433469" y="468822"/>
                </a:lnTo>
                <a:lnTo>
                  <a:pt x="388578" y="487432"/>
                </a:lnTo>
                <a:lnTo>
                  <a:pt x="339829" y="499120"/>
                </a:lnTo>
                <a:lnTo>
                  <a:pt x="288035" y="503174"/>
                </a:lnTo>
                <a:lnTo>
                  <a:pt x="236247" y="499120"/>
                </a:lnTo>
                <a:lnTo>
                  <a:pt x="187509" y="487432"/>
                </a:lnTo>
                <a:lnTo>
                  <a:pt x="142635" y="468822"/>
                </a:lnTo>
                <a:lnTo>
                  <a:pt x="102436" y="444000"/>
                </a:lnTo>
                <a:lnTo>
                  <a:pt x="67724" y="413677"/>
                </a:lnTo>
                <a:lnTo>
                  <a:pt x="39313" y="378563"/>
                </a:lnTo>
                <a:lnTo>
                  <a:pt x="18014" y="339369"/>
                </a:lnTo>
                <a:lnTo>
                  <a:pt x="4638" y="296807"/>
                </a:lnTo>
                <a:lnTo>
                  <a:pt x="0" y="25158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85176" y="5589587"/>
            <a:ext cx="576580" cy="503555"/>
          </a:xfrm>
          <a:custGeom>
            <a:avLst/>
            <a:gdLst/>
            <a:ahLst/>
            <a:cxnLst/>
            <a:rect l="l" t="t" r="r" b="b"/>
            <a:pathLst>
              <a:path w="576579" h="503554">
                <a:moveTo>
                  <a:pt x="0" y="251625"/>
                </a:moveTo>
                <a:lnTo>
                  <a:pt x="4638" y="206393"/>
                </a:lnTo>
                <a:lnTo>
                  <a:pt x="18014" y="163821"/>
                </a:lnTo>
                <a:lnTo>
                  <a:pt x="39313" y="124621"/>
                </a:lnTo>
                <a:lnTo>
                  <a:pt x="67724" y="89503"/>
                </a:lnTo>
                <a:lnTo>
                  <a:pt x="102436" y="59176"/>
                </a:lnTo>
                <a:lnTo>
                  <a:pt x="142635" y="34352"/>
                </a:lnTo>
                <a:lnTo>
                  <a:pt x="187509" y="15741"/>
                </a:lnTo>
                <a:lnTo>
                  <a:pt x="236247" y="4053"/>
                </a:lnTo>
                <a:lnTo>
                  <a:pt x="288035" y="0"/>
                </a:lnTo>
                <a:lnTo>
                  <a:pt x="339829" y="4053"/>
                </a:lnTo>
                <a:lnTo>
                  <a:pt x="388578" y="15741"/>
                </a:lnTo>
                <a:lnTo>
                  <a:pt x="433469" y="34352"/>
                </a:lnTo>
                <a:lnTo>
                  <a:pt x="473688" y="59176"/>
                </a:lnTo>
                <a:lnTo>
                  <a:pt x="508421" y="89503"/>
                </a:lnTo>
                <a:lnTo>
                  <a:pt x="536852" y="124621"/>
                </a:lnTo>
                <a:lnTo>
                  <a:pt x="558168" y="163821"/>
                </a:lnTo>
                <a:lnTo>
                  <a:pt x="571555" y="206393"/>
                </a:lnTo>
                <a:lnTo>
                  <a:pt x="576199" y="251625"/>
                </a:lnTo>
                <a:lnTo>
                  <a:pt x="571555" y="296853"/>
                </a:lnTo>
                <a:lnTo>
                  <a:pt x="558168" y="339421"/>
                </a:lnTo>
                <a:lnTo>
                  <a:pt x="536852" y="378619"/>
                </a:lnTo>
                <a:lnTo>
                  <a:pt x="508421" y="413736"/>
                </a:lnTo>
                <a:lnTo>
                  <a:pt x="473688" y="444061"/>
                </a:lnTo>
                <a:lnTo>
                  <a:pt x="433469" y="468885"/>
                </a:lnTo>
                <a:lnTo>
                  <a:pt x="388578" y="487496"/>
                </a:lnTo>
                <a:lnTo>
                  <a:pt x="339829" y="499183"/>
                </a:lnTo>
                <a:lnTo>
                  <a:pt x="288035" y="503237"/>
                </a:lnTo>
                <a:lnTo>
                  <a:pt x="236247" y="499183"/>
                </a:lnTo>
                <a:lnTo>
                  <a:pt x="187509" y="487496"/>
                </a:lnTo>
                <a:lnTo>
                  <a:pt x="142635" y="468885"/>
                </a:lnTo>
                <a:lnTo>
                  <a:pt x="102436" y="444061"/>
                </a:lnTo>
                <a:lnTo>
                  <a:pt x="67724" y="413736"/>
                </a:lnTo>
                <a:lnTo>
                  <a:pt x="39313" y="378619"/>
                </a:lnTo>
                <a:lnTo>
                  <a:pt x="18014" y="339421"/>
                </a:lnTo>
                <a:lnTo>
                  <a:pt x="4638" y="296853"/>
                </a:lnTo>
                <a:lnTo>
                  <a:pt x="0" y="2516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3951" y="6165850"/>
            <a:ext cx="576580" cy="503555"/>
          </a:xfrm>
          <a:custGeom>
            <a:avLst/>
            <a:gdLst/>
            <a:ahLst/>
            <a:cxnLst/>
            <a:rect l="l" t="t" r="r" b="b"/>
            <a:pathLst>
              <a:path w="576579" h="503554">
                <a:moveTo>
                  <a:pt x="0" y="251612"/>
                </a:moveTo>
                <a:lnTo>
                  <a:pt x="4638" y="206384"/>
                </a:lnTo>
                <a:lnTo>
                  <a:pt x="18014" y="163815"/>
                </a:lnTo>
                <a:lnTo>
                  <a:pt x="39313" y="124618"/>
                </a:lnTo>
                <a:lnTo>
                  <a:pt x="67724" y="89501"/>
                </a:lnTo>
                <a:lnTo>
                  <a:pt x="102436" y="59175"/>
                </a:lnTo>
                <a:lnTo>
                  <a:pt x="142635" y="34352"/>
                </a:lnTo>
                <a:lnTo>
                  <a:pt x="187509" y="15741"/>
                </a:lnTo>
                <a:lnTo>
                  <a:pt x="236247" y="4053"/>
                </a:lnTo>
                <a:lnTo>
                  <a:pt x="288035" y="0"/>
                </a:lnTo>
                <a:lnTo>
                  <a:pt x="339829" y="4053"/>
                </a:lnTo>
                <a:lnTo>
                  <a:pt x="388578" y="15741"/>
                </a:lnTo>
                <a:lnTo>
                  <a:pt x="433469" y="34352"/>
                </a:lnTo>
                <a:lnTo>
                  <a:pt x="473688" y="59175"/>
                </a:lnTo>
                <a:lnTo>
                  <a:pt x="508421" y="89501"/>
                </a:lnTo>
                <a:lnTo>
                  <a:pt x="536852" y="124618"/>
                </a:lnTo>
                <a:lnTo>
                  <a:pt x="558168" y="163815"/>
                </a:lnTo>
                <a:lnTo>
                  <a:pt x="571555" y="206384"/>
                </a:lnTo>
                <a:lnTo>
                  <a:pt x="576199" y="251612"/>
                </a:lnTo>
                <a:lnTo>
                  <a:pt x="571555" y="296853"/>
                </a:lnTo>
                <a:lnTo>
                  <a:pt x="558168" y="339421"/>
                </a:lnTo>
                <a:lnTo>
                  <a:pt x="536852" y="378619"/>
                </a:lnTo>
                <a:lnTo>
                  <a:pt x="508421" y="413736"/>
                </a:lnTo>
                <a:lnTo>
                  <a:pt x="473688" y="444061"/>
                </a:lnTo>
                <a:lnTo>
                  <a:pt x="433469" y="468885"/>
                </a:lnTo>
                <a:lnTo>
                  <a:pt x="388578" y="487496"/>
                </a:lnTo>
                <a:lnTo>
                  <a:pt x="339829" y="499183"/>
                </a:lnTo>
                <a:lnTo>
                  <a:pt x="288035" y="503237"/>
                </a:lnTo>
                <a:lnTo>
                  <a:pt x="236247" y="499183"/>
                </a:lnTo>
                <a:lnTo>
                  <a:pt x="187509" y="487496"/>
                </a:lnTo>
                <a:lnTo>
                  <a:pt x="142635" y="468885"/>
                </a:lnTo>
                <a:lnTo>
                  <a:pt x="102436" y="444061"/>
                </a:lnTo>
                <a:lnTo>
                  <a:pt x="67724" y="413736"/>
                </a:lnTo>
                <a:lnTo>
                  <a:pt x="39313" y="378619"/>
                </a:lnTo>
                <a:lnTo>
                  <a:pt x="18014" y="339421"/>
                </a:lnTo>
                <a:lnTo>
                  <a:pt x="4638" y="296853"/>
                </a:lnTo>
                <a:lnTo>
                  <a:pt x="0" y="2516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763" rIns="0" bIns="0" rtlCol="0">
            <a:spAutoFit/>
          </a:bodyPr>
          <a:lstStyle/>
          <a:p>
            <a:pPr marL="2956560" marR="5080" indent="-262318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For Those </a:t>
            </a:r>
            <a:r>
              <a:rPr sz="4400" spc="-5" dirty="0"/>
              <a:t>Who Don’t</a:t>
            </a:r>
            <a:r>
              <a:rPr sz="4400" spc="-70" dirty="0"/>
              <a:t> </a:t>
            </a:r>
            <a:r>
              <a:rPr sz="4400" dirty="0"/>
              <a:t>Lose  Weight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6549" y="1624660"/>
            <a:ext cx="7967345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Reassess:</a:t>
            </a:r>
            <a:endParaRPr sz="2800">
              <a:latin typeface="Arial"/>
              <a:cs typeface="Arial"/>
            </a:endParaRPr>
          </a:p>
          <a:p>
            <a:pPr marL="927100" marR="394970" lvl="1">
              <a:lnSpc>
                <a:spcPct val="100000"/>
              </a:lnSpc>
              <a:buChar char="-"/>
              <a:tabLst>
                <a:tab pos="114427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Understanding and compliance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diet,  physical activity, and drug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regimen</a:t>
            </a:r>
            <a:endParaRPr sz="2800">
              <a:latin typeface="Arial"/>
              <a:cs typeface="Arial"/>
            </a:endParaRPr>
          </a:p>
          <a:p>
            <a:pPr marL="927100" lvl="1">
              <a:lnSpc>
                <a:spcPct val="100000"/>
              </a:lnSpc>
              <a:spcBef>
                <a:spcPts val="5"/>
              </a:spcBef>
              <a:buChar char="-"/>
              <a:tabLst>
                <a:tab pos="114427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Accuracy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weight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recordings</a:t>
            </a:r>
            <a:endParaRPr sz="2800">
              <a:latin typeface="Arial"/>
              <a:cs typeface="Arial"/>
            </a:endParaRPr>
          </a:p>
          <a:p>
            <a:pPr marL="927100" lvl="1">
              <a:lnSpc>
                <a:spcPct val="100000"/>
              </a:lnSpc>
              <a:buChar char="-"/>
              <a:tabLst>
                <a:tab pos="114427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Possible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Fluid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retention (salt intake,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etc)</a:t>
            </a:r>
            <a:endParaRPr sz="2800">
              <a:latin typeface="Arial"/>
              <a:cs typeface="Arial"/>
            </a:endParaRPr>
          </a:p>
          <a:p>
            <a:pPr marL="927100" lvl="1">
              <a:lnSpc>
                <a:spcPct val="100000"/>
              </a:lnSpc>
              <a:buChar char="-"/>
              <a:tabLst>
                <a:tab pos="114427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Changes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medical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condition</a:t>
            </a:r>
            <a:endParaRPr sz="2800">
              <a:latin typeface="Arial"/>
              <a:cs typeface="Arial"/>
            </a:endParaRPr>
          </a:p>
          <a:p>
            <a:pPr marL="927100" lvl="1">
              <a:lnSpc>
                <a:spcPct val="100000"/>
              </a:lnSpc>
              <a:buChar char="-"/>
              <a:tabLst>
                <a:tab pos="114427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Motivation for change</a:t>
            </a:r>
            <a:endParaRPr sz="2800">
              <a:latin typeface="Arial"/>
              <a:cs typeface="Arial"/>
            </a:endParaRPr>
          </a:p>
          <a:p>
            <a:pPr marL="927100" lvl="1">
              <a:lnSpc>
                <a:spcPct val="100000"/>
              </a:lnSpc>
              <a:buChar char="-"/>
              <a:tabLst>
                <a:tab pos="114427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Social and personal stress</a:t>
            </a:r>
            <a:endParaRPr sz="2800">
              <a:latin typeface="Arial"/>
              <a:cs typeface="Arial"/>
            </a:endParaRPr>
          </a:p>
          <a:p>
            <a:pPr marL="927100" marR="5080" lvl="1">
              <a:lnSpc>
                <a:spcPct val="100000"/>
              </a:lnSpc>
              <a:buChar char="-"/>
              <a:tabLst>
                <a:tab pos="114427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Is 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provider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health care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root of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057" rIns="0" bIns="0" rtlCol="0">
            <a:spAutoFit/>
          </a:bodyPr>
          <a:lstStyle/>
          <a:p>
            <a:pPr marL="2874010" marR="5080" indent="-2050414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Nonalcoholic fatty</a:t>
            </a:r>
            <a:r>
              <a:rPr sz="4400" spc="-100" dirty="0"/>
              <a:t> </a:t>
            </a:r>
            <a:r>
              <a:rPr sz="4400" dirty="0"/>
              <a:t>liver  disease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81000" y="2286000"/>
            <a:ext cx="8435975" cy="3063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2869" y="5639511"/>
            <a:ext cx="182181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Steatohepa</a:t>
            </a:r>
            <a:r>
              <a:rPr sz="2400" spc="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tis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5885" y="5639511"/>
            <a:ext cx="1009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Fibrosis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4504" y="6421628"/>
            <a:ext cx="2974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NEJM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2002;346:1221-1230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For </a:t>
            </a:r>
            <a:r>
              <a:rPr spc="-5" dirty="0"/>
              <a:t>Those Who Don’t </a:t>
            </a:r>
            <a:r>
              <a:rPr dirty="0"/>
              <a:t>Lose </a:t>
            </a:r>
            <a:r>
              <a:rPr spc="-5" dirty="0"/>
              <a:t>Weight  </a:t>
            </a:r>
            <a:r>
              <a:rPr dirty="0"/>
              <a:t>and </a:t>
            </a:r>
            <a:r>
              <a:rPr spc="-5" dirty="0"/>
              <a:t>There is </a:t>
            </a:r>
            <a:r>
              <a:rPr spc="-10" dirty="0"/>
              <a:t>no </a:t>
            </a:r>
            <a:r>
              <a:rPr spc="-5" dirty="0"/>
              <a:t>Cause Except  Noncompliance with Diet &amp;</a:t>
            </a:r>
            <a:r>
              <a:rPr spc="-10" dirty="0"/>
              <a:t> </a:t>
            </a:r>
            <a:r>
              <a:rPr dirty="0"/>
              <a:t>Exercise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49" y="2001392"/>
            <a:ext cx="8039100" cy="3805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Consider changing</a:t>
            </a:r>
            <a:r>
              <a:rPr sz="3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endParaRPr sz="3100">
              <a:latin typeface="Arial"/>
              <a:cs typeface="Arial"/>
            </a:endParaRPr>
          </a:p>
          <a:p>
            <a:pPr marL="355600" marR="4277360" indent="-355600">
              <a:lnSpc>
                <a:spcPts val="2980"/>
              </a:lnSpc>
              <a:spcBef>
                <a:spcPts val="715"/>
              </a:spcBef>
              <a:buChar char="•"/>
              <a:tabLst>
                <a:tab pos="355600" algn="l"/>
                <a:tab pos="356235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consider referral to:  Dietitian</a:t>
            </a:r>
            <a:endParaRPr sz="3100">
              <a:latin typeface="Arial"/>
              <a:cs typeface="Arial"/>
            </a:endParaRPr>
          </a:p>
          <a:p>
            <a:pPr marL="927100" marR="3363595">
              <a:lnSpc>
                <a:spcPct val="80000"/>
              </a:lnSpc>
              <a:spcBef>
                <a:spcPts val="25"/>
              </a:spcBef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Behavioral counselor  Exercise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endParaRPr sz="31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745"/>
              </a:spcBef>
              <a:buChar char="•"/>
              <a:tabLst>
                <a:tab pos="355600" algn="l"/>
                <a:tab pos="356235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Reconsider goal: i.e. simple maintenance or  a rest from weight loss</a:t>
            </a:r>
            <a:r>
              <a:rPr sz="3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efforts</a:t>
            </a:r>
            <a:endParaRPr sz="3100">
              <a:latin typeface="Arial"/>
              <a:cs typeface="Arial"/>
            </a:endParaRPr>
          </a:p>
          <a:p>
            <a:pPr marL="355600" marR="928369" indent="-342900">
              <a:lnSpc>
                <a:spcPts val="2980"/>
              </a:lnSpc>
              <a:spcBef>
                <a:spcPts val="715"/>
              </a:spcBef>
              <a:buChar char="•"/>
              <a:tabLst>
                <a:tab pos="355600" algn="l"/>
                <a:tab pos="356235" algn="l"/>
              </a:tabLst>
            </a:pP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Discuss surgical options if medically or  psychologically</a:t>
            </a:r>
            <a:r>
              <a:rPr sz="3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indicated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dirty="0"/>
              <a:t>Ob</a:t>
            </a:r>
            <a:r>
              <a:rPr spc="-15" dirty="0"/>
              <a:t>e</a:t>
            </a:r>
            <a:r>
              <a:rPr dirty="0"/>
              <a:t>sity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Surgery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087" y="1855851"/>
            <a:ext cx="7750175" cy="430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4161" y="6409131"/>
            <a:ext cx="4518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Steinbrook, R. N Engl J Med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2004;350:1075-1079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3970" marR="5080" indent="-2540" algn="ctr">
              <a:lnSpc>
                <a:spcPct val="97000"/>
              </a:lnSpc>
              <a:spcBef>
                <a:spcPts val="229"/>
              </a:spcBef>
            </a:pPr>
            <a:r>
              <a:rPr spc="-5" dirty="0"/>
              <a:t>Estimated Number </a:t>
            </a:r>
            <a:r>
              <a:rPr spc="-10" dirty="0"/>
              <a:t>of </a:t>
            </a:r>
            <a:r>
              <a:rPr dirty="0"/>
              <a:t>Bariatric  </a:t>
            </a:r>
            <a:r>
              <a:rPr spc="-5" dirty="0"/>
              <a:t>Operations </a:t>
            </a:r>
            <a:r>
              <a:rPr dirty="0"/>
              <a:t>Performed in the</a:t>
            </a:r>
            <a:r>
              <a:rPr spc="-85" dirty="0"/>
              <a:t> </a:t>
            </a:r>
            <a:r>
              <a:rPr dirty="0"/>
              <a:t>United  </a:t>
            </a:r>
            <a:r>
              <a:rPr spc="-5" dirty="0"/>
              <a:t>States,</a:t>
            </a:r>
            <a:r>
              <a:rPr spc="-15" dirty="0"/>
              <a:t> </a:t>
            </a:r>
            <a:r>
              <a:rPr spc="-5" dirty="0"/>
              <a:t>1992-2003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69229" y="6603288"/>
            <a:ext cx="36366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Sjöström, </a:t>
            </a:r>
            <a:r>
              <a:rPr sz="1400" b="1" dirty="0">
                <a:latin typeface="Arial"/>
                <a:cs typeface="Arial"/>
              </a:rPr>
              <a:t>et </a:t>
            </a:r>
            <a:r>
              <a:rPr sz="1400" b="1" spc="-5" dirty="0">
                <a:latin typeface="Arial"/>
                <a:cs typeface="Arial"/>
              </a:rPr>
              <a:t>al. </a:t>
            </a:r>
            <a:r>
              <a:rPr sz="1400" b="1" dirty="0">
                <a:latin typeface="Arial"/>
                <a:cs typeface="Arial"/>
              </a:rPr>
              <a:t>NEJM. 2004.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351:2683-2693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0626" y="0"/>
            <a:ext cx="4643373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8129" y="6636816"/>
            <a:ext cx="36366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Sjöström, et al. </a:t>
            </a:r>
            <a:r>
              <a:rPr sz="1400" b="1" dirty="0">
                <a:latin typeface="Arial"/>
                <a:cs typeface="Arial"/>
              </a:rPr>
              <a:t>NEJM. </a:t>
            </a:r>
            <a:r>
              <a:rPr sz="1400" b="1" spc="-5" dirty="0">
                <a:latin typeface="Arial"/>
                <a:cs typeface="Arial"/>
              </a:rPr>
              <a:t>2004.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351:2683-2693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3125" y="1052575"/>
            <a:ext cx="4859274" cy="5805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5035" y="324357"/>
            <a:ext cx="58013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Gut to brain</a:t>
            </a:r>
            <a:r>
              <a:rPr sz="4400" spc="-100" dirty="0"/>
              <a:t> </a:t>
            </a:r>
            <a:r>
              <a:rPr sz="4400" dirty="0"/>
              <a:t>signaling</a:t>
            </a:r>
            <a:endParaRPr sz="44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3940" y="482930"/>
            <a:ext cx="1983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Ghre</a:t>
            </a:r>
            <a:r>
              <a:rPr sz="4400" spc="-15" dirty="0"/>
              <a:t>l</a:t>
            </a:r>
            <a:r>
              <a:rPr sz="4400" dirty="0"/>
              <a:t>in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1358"/>
            <a:ext cx="7993380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Ghrelin is a recently discovered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orexigenic  hormone</a:t>
            </a:r>
            <a:endParaRPr sz="3200">
              <a:latin typeface="Arial"/>
              <a:cs typeface="Arial"/>
            </a:endParaRPr>
          </a:p>
          <a:p>
            <a:pPr marL="355600" marR="70485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Secreted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primarily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stomach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duodenum</a:t>
            </a:r>
            <a:endParaRPr sz="3200">
              <a:latin typeface="Arial"/>
              <a:cs typeface="Arial"/>
            </a:endParaRPr>
          </a:p>
          <a:p>
            <a:pPr marL="355600" marR="73025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Has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been implicated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both mealtime  hunger and the long-term regulation</a:t>
            </a:r>
            <a:r>
              <a:rPr sz="3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body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weight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2896" y="482930"/>
            <a:ext cx="19227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Obesity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8440"/>
            <a:ext cx="7491095" cy="28428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WHO:</a:t>
            </a:r>
            <a:endParaRPr sz="2800">
              <a:latin typeface="Arial"/>
              <a:cs typeface="Arial"/>
            </a:endParaRPr>
          </a:p>
          <a:p>
            <a:pPr marL="355600" marR="343535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“Abnormal or excessive fat accumulation 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in 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adipose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tissue,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to the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extent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that health is  </a:t>
            </a:r>
            <a:r>
              <a:rPr sz="2800" spc="-10" dirty="0">
                <a:solidFill>
                  <a:srgbClr val="FFFF00"/>
                </a:solidFill>
                <a:latin typeface="Arial"/>
                <a:cs typeface="Arial"/>
              </a:rPr>
              <a:t>impa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d”</a:t>
            </a:r>
            <a:r>
              <a:rPr sz="1575" spc="7" baseline="2645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1575" baseline="2645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sz="1575" spc="7" baseline="26455" dirty="0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sz="1575" spc="-7" baseline="2645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1575" spc="7" baseline="2645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1575" baseline="26455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Presence of an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abnormal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absolute amount or 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relative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proportion of body</a:t>
            </a:r>
            <a:r>
              <a:rPr sz="2800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fat.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9375" y="5362194"/>
            <a:ext cx="488378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WHO.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Obesity: Preventing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 Managing the</a:t>
            </a:r>
            <a:r>
              <a:rPr sz="1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Epidemic.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Technical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report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894. Geneva: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WHO,</a:t>
            </a:r>
            <a:r>
              <a:rPr sz="1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2000;256</a:t>
            </a:r>
            <a:endParaRPr sz="1400">
              <a:latin typeface="Arial"/>
              <a:cs typeface="Arial"/>
            </a:endParaRPr>
          </a:p>
          <a:p>
            <a:pPr marL="355600" marR="238760" indent="-342900">
              <a:lnSpc>
                <a:spcPct val="100000"/>
              </a:lnSpc>
              <a:spcBef>
                <a:spcPts val="840"/>
              </a:spcBef>
              <a:buAutoNum type="arabicPeriod" startAt="2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Garrow JS. Obesity and Related Diseases.</a:t>
            </a:r>
            <a:r>
              <a:rPr sz="1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Edinburgh:  Churchill Livingstone,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1998.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7376" y="260335"/>
            <a:ext cx="3970792" cy="5040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168" y="5690717"/>
            <a:ext cx="7952740" cy="929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7600"/>
              </a:lnSpc>
              <a:spcBef>
                <a:spcPts val="13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(A) Acute effects of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intraperitoneally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administered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[D-Lys-3]-GHRP-6 (200 nmol/mouse) on cumulative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food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intake in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food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deprived </a:t>
            </a:r>
            <a:r>
              <a:rPr sz="1250" i="1" spc="-25" dirty="0">
                <a:solidFill>
                  <a:srgbClr val="FFFFFF"/>
                </a:solidFill>
                <a:latin typeface="Arial"/>
                <a:cs typeface="Arial"/>
              </a:rPr>
              <a:t>ob/ob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obese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mice: *p&lt;0.05,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**p&lt;0.01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compared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with physiological saline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treated controls. (B)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Chronic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effects of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[D-Lys-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3]-GHRP-6 administered intraperitoneally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(20–200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nmol/mouse every 12 hours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six days)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body  weight gain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innon-food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deprived </a:t>
            </a:r>
            <a:r>
              <a:rPr sz="1250" i="1" spc="-25" dirty="0">
                <a:solidFill>
                  <a:srgbClr val="FFFFFF"/>
                </a:solidFill>
                <a:latin typeface="Arial"/>
                <a:cs typeface="Arial"/>
              </a:rPr>
              <a:t>ob/ob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obese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mice.</a:t>
            </a:r>
            <a:endParaRPr sz="1200">
              <a:latin typeface="Arial"/>
              <a:cs typeface="Arial"/>
            </a:endParaRPr>
          </a:p>
          <a:p>
            <a:pPr marL="4189729">
              <a:lnSpc>
                <a:spcPts val="1345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Asakawa et al.Gut. 52 (7):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947.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(2003)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1397" y="1048974"/>
            <a:ext cx="2098675" cy="142303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1185"/>
              </a:spcBef>
            </a:pPr>
            <a:r>
              <a:rPr sz="6600" spc="104" baseline="4419" dirty="0">
                <a:solidFill>
                  <a:srgbClr val="FFFFFF"/>
                </a:solidFill>
              </a:rPr>
              <a:t> </a:t>
            </a:r>
            <a:r>
              <a:rPr sz="4400" spc="-525" dirty="0">
                <a:solidFill>
                  <a:srgbClr val="FFFFFF"/>
                </a:solidFill>
              </a:rPr>
              <a:t>اركش</a:t>
            </a:r>
            <a:endParaRPr sz="4400"/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3200" dirty="0">
                <a:solidFill>
                  <a:srgbClr val="FFFFFF"/>
                </a:solidFill>
              </a:rPr>
              <a:t>Thank</a:t>
            </a:r>
            <a:r>
              <a:rPr sz="3200" spc="-13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You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6334125"/>
            <a:ext cx="1763776" cy="523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5" y="9525"/>
            <a:ext cx="4284726" cy="321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1175" y="4187823"/>
            <a:ext cx="3543300" cy="2657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9261" y="4517516"/>
            <a:ext cx="4455160" cy="1309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770" marR="498475" indent="38100">
              <a:lnSpc>
                <a:spcPct val="100000"/>
              </a:lnSpc>
              <a:spcBef>
                <a:spcPts val="95"/>
              </a:spcBef>
            </a:pPr>
            <a:r>
              <a:rPr sz="2800" b="1" spc="-310" dirty="0">
                <a:solidFill>
                  <a:srgbClr val="FFFFFF"/>
                </a:solidFill>
                <a:latin typeface="Arial"/>
                <a:cs typeface="Arial"/>
              </a:rPr>
              <a:t>ةنمسلا </a:t>
            </a:r>
            <a:r>
              <a:rPr sz="2800" b="1" spc="-285" dirty="0">
                <a:solidFill>
                  <a:srgbClr val="FFFFFF"/>
                </a:solidFill>
                <a:latin typeface="Arial"/>
                <a:cs typeface="Arial"/>
              </a:rPr>
              <a:t>ثاحبلأ </a:t>
            </a:r>
            <a:r>
              <a:rPr sz="2800" b="1" spc="-185" dirty="0">
                <a:solidFill>
                  <a:srgbClr val="FFFFFF"/>
                </a:solidFill>
                <a:latin typeface="Arial"/>
                <a:cs typeface="Arial"/>
              </a:rPr>
              <a:t>يعماجلا </a:t>
            </a:r>
            <a:r>
              <a:rPr sz="2800" b="1" spc="-165" dirty="0">
                <a:solidFill>
                  <a:srgbClr val="FFFFFF"/>
                </a:solidFill>
                <a:latin typeface="Arial"/>
                <a:cs typeface="Arial"/>
              </a:rPr>
              <a:t>زكرملا  </a:t>
            </a:r>
            <a:r>
              <a:rPr sz="2800" b="1" spc="-335" dirty="0">
                <a:solidFill>
                  <a:srgbClr val="FFFFFF"/>
                </a:solidFill>
                <a:latin typeface="Arial"/>
                <a:cs typeface="Arial"/>
              </a:rPr>
              <a:t>دوعس </a:t>
            </a:r>
            <a:r>
              <a:rPr sz="2800" b="1" spc="-215" dirty="0">
                <a:solidFill>
                  <a:srgbClr val="FFFFFF"/>
                </a:solidFill>
                <a:latin typeface="Arial"/>
                <a:cs typeface="Arial"/>
              </a:rPr>
              <a:t>كلملا </a:t>
            </a:r>
            <a:r>
              <a:rPr sz="2800" b="1" spc="-55" dirty="0">
                <a:solidFill>
                  <a:srgbClr val="FFFFFF"/>
                </a:solidFill>
                <a:latin typeface="Arial"/>
                <a:cs typeface="Arial"/>
              </a:rPr>
              <a:t>ةعماج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800" b="1" spc="-160" dirty="0">
                <a:solidFill>
                  <a:srgbClr val="FFFFFF"/>
                </a:solidFill>
                <a:latin typeface="Arial"/>
                <a:cs typeface="Arial"/>
              </a:rPr>
              <a:t>بطلا</a:t>
            </a:r>
            <a:r>
              <a:rPr sz="2800" b="1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495" dirty="0">
                <a:solidFill>
                  <a:srgbClr val="FFFFFF"/>
                </a:solidFill>
                <a:latin typeface="Arial"/>
                <a:cs typeface="Arial"/>
              </a:rPr>
              <a:t>ةيلك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95"/>
              </a:lnSpc>
            </a:pPr>
            <a:r>
              <a:rPr sz="2950" b="1" i="1" spc="-95" dirty="0">
                <a:solidFill>
                  <a:srgbClr val="FFFF00"/>
                </a:solidFill>
                <a:latin typeface="Arial"/>
                <a:cs typeface="Arial"/>
                <a:hlinkClick r:id="rId5"/>
              </a:rPr>
              <a:t>www.obesitycenter.edu.sa</a:t>
            </a:r>
            <a:endParaRPr sz="2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052" y="210134"/>
            <a:ext cx="79584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635" marR="5080" indent="-341757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Amount of adipose </a:t>
            </a:r>
            <a:r>
              <a:rPr sz="4000" b="0" dirty="0">
                <a:latin typeface="Arial"/>
                <a:cs typeface="Arial"/>
              </a:rPr>
              <a:t>tissue </a:t>
            </a:r>
            <a:r>
              <a:rPr sz="4000" b="0" spc="-5" dirty="0">
                <a:latin typeface="Arial"/>
                <a:cs typeface="Arial"/>
              </a:rPr>
              <a:t>in human  </a:t>
            </a:r>
            <a:r>
              <a:rPr sz="4000" b="0" spc="-10" dirty="0">
                <a:latin typeface="Arial"/>
                <a:cs typeface="Arial"/>
              </a:rPr>
              <a:t>body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3348990" cy="236728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Possible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Difficult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consuming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Expensive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5655" y="2223261"/>
            <a:ext cx="6317615" cy="3621404"/>
          </a:xfrm>
          <a:custGeom>
            <a:avLst/>
            <a:gdLst/>
            <a:ahLst/>
            <a:cxnLst/>
            <a:rect l="l" t="t" r="r" b="b"/>
            <a:pathLst>
              <a:path w="6317615" h="3621404">
                <a:moveTo>
                  <a:pt x="5927598" y="0"/>
                </a:moveTo>
                <a:lnTo>
                  <a:pt x="0" y="2794127"/>
                </a:lnTo>
                <a:lnTo>
                  <a:pt x="389889" y="3621189"/>
                </a:lnTo>
                <a:lnTo>
                  <a:pt x="6317488" y="827024"/>
                </a:lnTo>
                <a:lnTo>
                  <a:pt x="592759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5655" y="2223261"/>
            <a:ext cx="6317615" cy="3621404"/>
          </a:xfrm>
          <a:custGeom>
            <a:avLst/>
            <a:gdLst/>
            <a:ahLst/>
            <a:cxnLst/>
            <a:rect l="l" t="t" r="r" b="b"/>
            <a:pathLst>
              <a:path w="6317615" h="3621404">
                <a:moveTo>
                  <a:pt x="0" y="2794127"/>
                </a:moveTo>
                <a:lnTo>
                  <a:pt x="5927598" y="0"/>
                </a:lnTo>
                <a:lnTo>
                  <a:pt x="6317488" y="827024"/>
                </a:lnTo>
                <a:lnTo>
                  <a:pt x="389889" y="3621189"/>
                </a:lnTo>
                <a:lnTo>
                  <a:pt x="0" y="279412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7355" y="2853817"/>
            <a:ext cx="4482973" cy="227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138" y="514934"/>
            <a:ext cx="7336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Arial"/>
                <a:cs typeface="Arial"/>
              </a:rPr>
              <a:t>Surrogate measures of</a:t>
            </a:r>
            <a:r>
              <a:rPr sz="4000" b="0" spc="2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adiposity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8476"/>
            <a:ext cx="7173595" cy="3716654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9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Ideal body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 weight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Weight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Anthropometric</a:t>
            </a:r>
            <a:r>
              <a:rPr sz="28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measures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Body mass index</a:t>
            </a:r>
            <a:r>
              <a:rPr sz="2800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(BMI):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Recommended by</a:t>
            </a:r>
            <a:r>
              <a:rPr sz="2800" spc="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WHO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Relatively reliable except</a:t>
            </a:r>
            <a:r>
              <a:rPr sz="2800" spc="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Arial"/>
                <a:cs typeface="Arial"/>
              </a:rPr>
              <a:t>in:</a:t>
            </a:r>
            <a:endParaRPr sz="2800">
              <a:latin typeface="Arial"/>
              <a:cs typeface="Arial"/>
            </a:endParaRPr>
          </a:p>
          <a:p>
            <a:pPr marL="2058035" lvl="1" indent="-216535">
              <a:lnSpc>
                <a:spcPct val="100000"/>
              </a:lnSpc>
              <a:spcBef>
                <a:spcPts val="340"/>
              </a:spcBef>
              <a:buSzPct val="116666"/>
              <a:buChar char="-"/>
              <a:tabLst>
                <a:tab pos="2058670" algn="l"/>
              </a:tabLst>
            </a:pP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Extremes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age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or</a:t>
            </a:r>
            <a:r>
              <a:rPr sz="2400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height</a:t>
            </a:r>
            <a:endParaRPr sz="2400">
              <a:latin typeface="Arial"/>
              <a:cs typeface="Arial"/>
            </a:endParaRPr>
          </a:p>
          <a:p>
            <a:pPr marL="2026285" lvl="1" indent="-184785">
              <a:lnSpc>
                <a:spcPct val="100000"/>
              </a:lnSpc>
              <a:spcBef>
                <a:spcPts val="305"/>
              </a:spcBef>
              <a:buChar char="-"/>
              <a:tabLst>
                <a:tab pos="2026920" algn="l"/>
              </a:tabLst>
            </a:pP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Very </a:t>
            </a:r>
            <a:r>
              <a:rPr sz="2400" dirty="0">
                <a:solidFill>
                  <a:srgbClr val="FFFF00"/>
                </a:solidFill>
                <a:latin typeface="Arial"/>
                <a:cs typeface="Arial"/>
              </a:rPr>
              <a:t>fit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individuals with muscular</a:t>
            </a:r>
            <a:r>
              <a:rPr sz="2400" spc="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"/>
                <a:cs typeface="Arial"/>
              </a:rPr>
              <a:t>build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2175" y="5895847"/>
            <a:ext cx="53206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Physical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status: the use and interpretation of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anthropometry.</a:t>
            </a:r>
            <a:r>
              <a:rPr sz="14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Report  of a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WHO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expert committee. Geneva: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WHO,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1995;</a:t>
            </a:r>
            <a:r>
              <a:rPr sz="1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329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2249</Words>
  <Application>Microsoft Office PowerPoint</Application>
  <PresentationFormat>On-screen Show (4:3)</PresentationFormat>
  <Paragraphs>669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OBESITY</vt:lpstr>
      <vt:lpstr>Objectives</vt:lpstr>
      <vt:lpstr>Obesity and mortality</vt:lpstr>
      <vt:lpstr>Obesity: cardiovascular risk</vt:lpstr>
      <vt:lpstr>Physical Effects of Obesity</vt:lpstr>
      <vt:lpstr>Nonalcoholic fatty liver  disease</vt:lpstr>
      <vt:lpstr>Obesity</vt:lpstr>
      <vt:lpstr>Amount of adipose tissue in human  body</vt:lpstr>
      <vt:lpstr>Surrogate measures of adiposity</vt:lpstr>
      <vt:lpstr>WHO recommended definition of  obesity (2000)</vt:lpstr>
      <vt:lpstr>WHO recommended definition of  obesity (2000)</vt:lpstr>
      <vt:lpstr>Definition</vt:lpstr>
      <vt:lpstr>Central Obesity</vt:lpstr>
      <vt:lpstr>Waist Measurement or BMI?</vt:lpstr>
      <vt:lpstr>Central Obesity</vt:lpstr>
      <vt:lpstr>Waist circumference (measure of visceral obesity)</vt:lpstr>
      <vt:lpstr>Obesity in children</vt:lpstr>
      <vt:lpstr>Cole et al. (BMJ 2000; 320:1240-1243)</vt:lpstr>
      <vt:lpstr>Cole et al. (BMJ 2000; 320:1240-1243)</vt:lpstr>
      <vt:lpstr>Etiology &amp; Pathogenesis</vt:lpstr>
      <vt:lpstr>Body weight and composition regulation</vt:lpstr>
      <vt:lpstr>Hypothalamic modulators of food  intake</vt:lpstr>
      <vt:lpstr>Etiology &amp; Pathogenesis</vt:lpstr>
      <vt:lpstr>Etiological classification of obesity</vt:lpstr>
      <vt:lpstr>Neuroendocrine obesity</vt:lpstr>
      <vt:lpstr>Drug-induced obesity</vt:lpstr>
      <vt:lpstr>Dietary obesity</vt:lpstr>
      <vt:lpstr>Change in BMI (kg/m2) from 1989  to 1991</vt:lpstr>
      <vt:lpstr>Change in BMI (kg/m2) from 1989  to 1991</vt:lpstr>
      <vt:lpstr>Change in BMI (kg/m2) from 1989  to 1991</vt:lpstr>
      <vt:lpstr>Energy expenditure</vt:lpstr>
      <vt:lpstr>Energy expenditure</vt:lpstr>
      <vt:lpstr>Genetic factors in obesity</vt:lpstr>
      <vt:lpstr>Genetic factors in obesity</vt:lpstr>
      <vt:lpstr>Genetic factors in obesity</vt:lpstr>
      <vt:lpstr>Genetic factors in obesity</vt:lpstr>
      <vt:lpstr>METABOLIC CONSEQUENCES OF  DELETING THE MITOCHONDRIAL  GLYCEROL 3-PHOSPHATE  DEHYDROGENASE GENE IN MICE</vt:lpstr>
      <vt:lpstr>The NADH glycerol 3-phosphate shuttle</vt:lpstr>
      <vt:lpstr>F 1,6 Bis-P</vt:lpstr>
      <vt:lpstr>Objectives</vt:lpstr>
      <vt:lpstr>Serum Triglycerides</vt:lpstr>
      <vt:lpstr>Food intake</vt:lpstr>
      <vt:lpstr>Body Weight</vt:lpstr>
      <vt:lpstr>Weight Loss</vt:lpstr>
      <vt:lpstr>Change in Energy  Expenditure</vt:lpstr>
      <vt:lpstr>Core temperature change at  22°C</vt:lpstr>
      <vt:lpstr>Conclusions</vt:lpstr>
      <vt:lpstr>Conclusions</vt:lpstr>
      <vt:lpstr>Conclusions</vt:lpstr>
      <vt:lpstr>Obesity</vt:lpstr>
      <vt:lpstr>Diet</vt:lpstr>
      <vt:lpstr>Atkins diet 6 mo results</vt:lpstr>
      <vt:lpstr>Atkins diet 24 months</vt:lpstr>
      <vt:lpstr>Dangers of Atkins diet</vt:lpstr>
      <vt:lpstr>PowerPoint Presentation</vt:lpstr>
      <vt:lpstr>Orlistat</vt:lpstr>
      <vt:lpstr>Body Weight Over 2 Years of  treatment with orlistat</vt:lpstr>
      <vt:lpstr>What interventions  should we add to weight  reducing diets in adults  with obesity? A systematic</vt:lpstr>
      <vt:lpstr>For Those Who Don’t Lose  Weight</vt:lpstr>
      <vt:lpstr>For Those Who Don’t Lose Weight  and There is no Cause Except  Noncompliance with Diet &amp; Exercise</vt:lpstr>
      <vt:lpstr>Obesity</vt:lpstr>
      <vt:lpstr>Estimated Number of Bariatric  Operations Performed in the United  States, 1992-2003</vt:lpstr>
      <vt:lpstr>PowerPoint Presentation</vt:lpstr>
      <vt:lpstr>PowerPoint Presentation</vt:lpstr>
      <vt:lpstr>PowerPoint Presentation</vt:lpstr>
      <vt:lpstr>Gut to brain signaling</vt:lpstr>
      <vt:lpstr>Ghrelin</vt:lpstr>
      <vt:lpstr>PowerPoint Presentation</vt:lpstr>
      <vt:lpstr>PowerPoint Presentation</vt:lpstr>
      <vt:lpstr>PowerPoint Presentation</vt:lpstr>
      <vt:lpstr> اركش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in obesity</dc:title>
  <dc:creator>user</dc:creator>
  <cp:lastModifiedBy>Windows User</cp:lastModifiedBy>
  <cp:revision>1</cp:revision>
  <dcterms:created xsi:type="dcterms:W3CDTF">2019-02-07T05:05:48Z</dcterms:created>
  <dcterms:modified xsi:type="dcterms:W3CDTF">2019-02-07T06:06:27Z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2019-02-07T00:00:00Z</vt:filetime>
  </property>
</Properties>
</file>