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9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5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3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9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8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2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7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8CBD-8B87-4AC8-80BB-F22BD8AB764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DE1F-CB01-4DB4-8F3E-4E7A19ED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8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prednisone-drug-information?source=see_li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sulfasalazine-drug-information?source=see_link" TargetMode="External"/><Relationship Id="rId2" Type="http://schemas.openxmlformats.org/officeDocument/2006/relationships/hyperlink" Target="https://www.uptodate.com/contents/prednisone-drug-information?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ptodate.com/contents/methotrexate-drug-information?source=see_lin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Reactive arthritis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Reactive arthritis is a rare disease even among rheumatology practices.</a:t>
            </a:r>
          </a:p>
          <a:p>
            <a:r>
              <a:rPr lang="en-CA" dirty="0"/>
              <a:t>Reactive arthritis has been defined by consensus as a form of arthritis that is associated with a coexisting extraarticular infection. </a:t>
            </a:r>
          </a:p>
        </p:txBody>
      </p:sp>
    </p:spTree>
    <p:extLst>
      <p:ext uri="{BB962C8B-B14F-4D97-AF65-F5344CB8AC3E}">
        <p14:creationId xmlns:p14="http://schemas.microsoft.com/office/powerpoint/2010/main" val="39215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Reactive arthritis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Only certain enteric and genitourinary pathogens are conventionally accepted as capable of causing reactive arthritis. </a:t>
            </a:r>
          </a:p>
          <a:p>
            <a:pPr lvl="1"/>
            <a:r>
              <a:rPr lang="en-CA" i="1" dirty="0"/>
              <a:t>Chlamydia trachomatis</a:t>
            </a:r>
            <a:r>
              <a:rPr lang="en-CA" dirty="0"/>
              <a:t>, </a:t>
            </a:r>
          </a:p>
          <a:p>
            <a:pPr lvl="1"/>
            <a:r>
              <a:rPr lang="en-CA" i="1" dirty="0"/>
              <a:t>Yersinia</a:t>
            </a:r>
            <a:r>
              <a:rPr lang="en-CA" dirty="0"/>
              <a:t>, </a:t>
            </a:r>
          </a:p>
          <a:p>
            <a:pPr lvl="1"/>
            <a:r>
              <a:rPr lang="en-CA" i="1" dirty="0"/>
              <a:t>Salmonella</a:t>
            </a:r>
            <a:r>
              <a:rPr lang="en-CA" dirty="0"/>
              <a:t>, </a:t>
            </a:r>
          </a:p>
          <a:p>
            <a:pPr lvl="1"/>
            <a:r>
              <a:rPr lang="en-CA" i="1" dirty="0"/>
              <a:t>Shigella</a:t>
            </a:r>
            <a:r>
              <a:rPr lang="en-CA" dirty="0"/>
              <a:t>, </a:t>
            </a:r>
          </a:p>
          <a:p>
            <a:pPr lvl="1"/>
            <a:r>
              <a:rPr lang="en-CA" i="1" dirty="0"/>
              <a:t>Campylobacter</a:t>
            </a:r>
            <a:r>
              <a:rPr lang="en-CA" dirty="0"/>
              <a:t>, </a:t>
            </a:r>
          </a:p>
          <a:p>
            <a:pPr lvl="1"/>
            <a:r>
              <a:rPr lang="en-CA" i="1" dirty="0" err="1"/>
              <a:t>Clostridioides</a:t>
            </a:r>
            <a:r>
              <a:rPr lang="en-CA" i="1" dirty="0"/>
              <a:t> </a:t>
            </a:r>
            <a:r>
              <a:rPr lang="en-CA" dirty="0"/>
              <a:t>(formerly </a:t>
            </a:r>
            <a:r>
              <a:rPr lang="en-CA" i="1" dirty="0"/>
              <a:t>Clostridium</a:t>
            </a:r>
            <a:r>
              <a:rPr lang="en-CA" dirty="0"/>
              <a:t>)</a:t>
            </a:r>
            <a:r>
              <a:rPr lang="en-CA" i="1" dirty="0"/>
              <a:t> difficile</a:t>
            </a:r>
            <a:r>
              <a:rPr lang="en-CA" dirty="0"/>
              <a:t>, and </a:t>
            </a:r>
          </a:p>
          <a:p>
            <a:pPr lvl="1"/>
            <a:r>
              <a:rPr lang="en-CA" i="1" dirty="0"/>
              <a:t>Chlamydia pneumoniae</a:t>
            </a:r>
            <a:r>
              <a:rPr lang="en-C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92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Reactive arthritis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Musculoskeletal features of reactive arthritis typically develop one to four weeks following an acute infection with one of the triggering organisms. </a:t>
            </a:r>
          </a:p>
          <a:p>
            <a:endParaRPr lang="en-CA" dirty="0"/>
          </a:p>
          <a:p>
            <a:r>
              <a:rPr lang="en-CA" dirty="0"/>
              <a:t>At least one of the following is seen in all patients with this condition: </a:t>
            </a:r>
          </a:p>
          <a:p>
            <a:pPr lvl="1"/>
            <a:r>
              <a:rPr lang="en-CA" dirty="0"/>
              <a:t>asymmetric oligoarthritis (often affecting the lower extremities)</a:t>
            </a:r>
          </a:p>
          <a:p>
            <a:pPr lvl="1"/>
            <a:r>
              <a:rPr lang="en-CA" dirty="0"/>
              <a:t>enthesitis </a:t>
            </a:r>
          </a:p>
          <a:p>
            <a:pPr lvl="1"/>
            <a:r>
              <a:rPr lang="en-CA" dirty="0"/>
              <a:t>dactylitis</a:t>
            </a:r>
          </a:p>
          <a:p>
            <a:pPr lvl="1"/>
            <a:r>
              <a:rPr lang="en-CA" dirty="0"/>
              <a:t>inflammatory back pain.</a:t>
            </a:r>
          </a:p>
        </p:txBody>
      </p:sp>
    </p:spTree>
    <p:extLst>
      <p:ext uri="{BB962C8B-B14F-4D97-AF65-F5344CB8AC3E}">
        <p14:creationId xmlns:p14="http://schemas.microsoft.com/office/powerpoint/2010/main" val="42161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Extraarticular manifestations occur in some patients, but none are specific for reactive arthritis. </a:t>
            </a:r>
          </a:p>
          <a:p>
            <a:r>
              <a:rPr lang="en-CA" dirty="0"/>
              <a:t>These include eye involvement, most often with </a:t>
            </a:r>
          </a:p>
          <a:p>
            <a:pPr lvl="1"/>
            <a:r>
              <a:rPr lang="en-CA" dirty="0"/>
              <a:t>conjunctivitis, but infrequently with </a:t>
            </a:r>
          </a:p>
          <a:p>
            <a:pPr lvl="1"/>
            <a:r>
              <a:rPr lang="en-CA" dirty="0"/>
              <a:t>anterior uveitis</a:t>
            </a:r>
          </a:p>
          <a:p>
            <a:pPr lvl="1"/>
            <a:r>
              <a:rPr lang="en-CA" dirty="0"/>
              <a:t>genitourinary tract symptoms</a:t>
            </a:r>
          </a:p>
          <a:p>
            <a:pPr lvl="1"/>
            <a:r>
              <a:rPr lang="en-CA" dirty="0"/>
              <a:t>oral mucosal ulcers</a:t>
            </a:r>
          </a:p>
          <a:p>
            <a:pPr lvl="1"/>
            <a:r>
              <a:rPr lang="en-CA" dirty="0"/>
              <a:t>cutaneous manifestations such as keratoderma </a:t>
            </a:r>
            <a:r>
              <a:rPr lang="en-CA" dirty="0" err="1"/>
              <a:t>blennorrhagica</a:t>
            </a:r>
            <a:r>
              <a:rPr lang="en-CA" dirty="0"/>
              <a:t>, circinate balanitis, and psoriasis-like nail changes.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4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92913"/>
          </a:xfrm>
        </p:spPr>
        <p:txBody>
          <a:bodyPr>
            <a:normAutofit/>
          </a:bodyPr>
          <a:lstStyle/>
          <a:p>
            <a:r>
              <a:rPr lang="en-CA" dirty="0"/>
              <a:t>Laboratory findings may include </a:t>
            </a:r>
          </a:p>
          <a:p>
            <a:pPr lvl="1"/>
            <a:r>
              <a:rPr lang="en-CA" dirty="0"/>
              <a:t>evidence of the infection, </a:t>
            </a:r>
          </a:p>
          <a:p>
            <a:pPr lvl="1"/>
            <a:r>
              <a:rPr lang="en-CA" dirty="0"/>
              <a:t>elevated acute phase reactants, and </a:t>
            </a:r>
          </a:p>
          <a:p>
            <a:pPr lvl="1"/>
            <a:r>
              <a:rPr lang="en-CA" dirty="0"/>
              <a:t>findings of inflammatory joint fluid in patients with arthritis. </a:t>
            </a:r>
          </a:p>
        </p:txBody>
      </p:sp>
    </p:spTree>
    <p:extLst>
      <p:ext uri="{BB962C8B-B14F-4D97-AF65-F5344CB8AC3E}">
        <p14:creationId xmlns:p14="http://schemas.microsoft.com/office/powerpoint/2010/main" val="266738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Antibiotic therapy should be used for treatment of active </a:t>
            </a:r>
            <a:r>
              <a:rPr lang="en-CA" i="1" dirty="0"/>
              <a:t>Chlamydia trachomatis</a:t>
            </a:r>
            <a:r>
              <a:rPr lang="en-CA" dirty="0"/>
              <a:t> infection, if present. In general, antibiotics are not indicated for uncomplicated enteric infections or for treatment of the arthritis itself.</a:t>
            </a:r>
          </a:p>
          <a:p>
            <a:r>
              <a:rPr lang="en-CA" dirty="0"/>
              <a:t>We suggest treatment of arthritis in most patients initially with nonsteroidal antiinflammatory drugs (NSAIDs) </a:t>
            </a:r>
          </a:p>
          <a:p>
            <a:r>
              <a:rPr lang="en-CA" dirty="0"/>
              <a:t>In patients who do not respond adequately to NSAIDs, we suggest intraarticular glucocorticoids, rather than initiating therapy with daily oral glucocorticoids or a DMARD.</a:t>
            </a:r>
          </a:p>
        </p:txBody>
      </p:sp>
    </p:spTree>
    <p:extLst>
      <p:ext uri="{BB962C8B-B14F-4D97-AF65-F5344CB8AC3E}">
        <p14:creationId xmlns:p14="http://schemas.microsoft.com/office/powerpoint/2010/main" val="41003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 patients who do not respond adequately to NSAIDs and intraarticular glucocorticoid injections, we suggest low to moderate doses of systemic glucocorticoids, rather than initiating treatment with a DMARD. </a:t>
            </a:r>
          </a:p>
          <a:p>
            <a:endParaRPr lang="en-CA" dirty="0"/>
          </a:p>
          <a:p>
            <a:r>
              <a:rPr lang="en-CA" dirty="0"/>
              <a:t>A typical dose would be </a:t>
            </a:r>
            <a:r>
              <a:rPr lang="en-CA" dirty="0">
                <a:hlinkClick r:id="rId2"/>
              </a:rPr>
              <a:t>prednisone</a:t>
            </a:r>
            <a:r>
              <a:rPr lang="en-CA" dirty="0"/>
              <a:t>, 20 mg daily, titrated to the lowest dose required to control symptoms</a:t>
            </a:r>
          </a:p>
        </p:txBody>
      </p:sp>
    </p:spTree>
    <p:extLst>
      <p:ext uri="{BB962C8B-B14F-4D97-AF65-F5344CB8AC3E}">
        <p14:creationId xmlns:p14="http://schemas.microsoft.com/office/powerpoint/2010/main" val="21452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 patients who have not responded adequately to NSAIDs over at least four weeks and who require ongoing therapy with more than 7.5 mg of </a:t>
            </a:r>
            <a:r>
              <a:rPr lang="en-CA" dirty="0">
                <a:hlinkClick r:id="rId2"/>
              </a:rPr>
              <a:t>prednisone</a:t>
            </a:r>
            <a:r>
              <a:rPr lang="en-CA" dirty="0"/>
              <a:t> or equivalent for more than three to six months we suggest a trial of a nonbiologic DMARD, rather than continuing moderate to high dose glucocorticoids without a DMARD. </a:t>
            </a:r>
          </a:p>
          <a:p>
            <a:r>
              <a:rPr lang="en-CA" dirty="0"/>
              <a:t>We usually prescribe </a:t>
            </a:r>
            <a:r>
              <a:rPr lang="en-CA" dirty="0">
                <a:hlinkClick r:id="rId3"/>
              </a:rPr>
              <a:t>sulfasalazine</a:t>
            </a:r>
            <a:r>
              <a:rPr lang="en-CA" dirty="0"/>
              <a:t>. </a:t>
            </a:r>
          </a:p>
          <a:p>
            <a:r>
              <a:rPr lang="en-CA" dirty="0">
                <a:hlinkClick r:id="rId4"/>
              </a:rPr>
              <a:t>Methotrexate</a:t>
            </a:r>
            <a:r>
              <a:rPr lang="en-CA" dirty="0"/>
              <a:t> is an alternative to SSZ. </a:t>
            </a:r>
          </a:p>
        </p:txBody>
      </p:sp>
    </p:spTree>
    <p:extLst>
      <p:ext uri="{BB962C8B-B14F-4D97-AF65-F5344CB8AC3E}">
        <p14:creationId xmlns:p14="http://schemas.microsoft.com/office/powerpoint/2010/main" val="19551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CBAB-91DE-4A2B-B802-9DE2F9E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5DBA-47F1-49E9-BCD4-B94A59C2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prognosis is good in the majority of patients, with spontaneous remission within 6 to 12 months of onset of arthritis. </a:t>
            </a:r>
          </a:p>
          <a:p>
            <a:endParaRPr lang="en-CA" dirty="0"/>
          </a:p>
          <a:p>
            <a:r>
              <a:rPr lang="en-CA" dirty="0"/>
              <a:t>However, some patients have persistent but mild musculoskeletal symptoms, and others develop radiologic evidence of joint injury and evolve to a more chronic form of SpA.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31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454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Reactive arthritis</vt:lpstr>
      <vt:lpstr>Reactive arthritis</vt:lpstr>
      <vt:lpstr>Reactive arthritis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2019-01-09T06:58:18Z</dcterms:created>
  <dcterms:modified xsi:type="dcterms:W3CDTF">2019-01-09T07:00:32Z</dcterms:modified>
</cp:coreProperties>
</file>