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57" r:id="rId2"/>
    <p:sldId id="357" r:id="rId3"/>
    <p:sldId id="358" r:id="rId4"/>
    <p:sldId id="370" r:id="rId5"/>
    <p:sldId id="359" r:id="rId6"/>
    <p:sldId id="371" r:id="rId7"/>
    <p:sldId id="360" r:id="rId8"/>
    <p:sldId id="372" r:id="rId9"/>
    <p:sldId id="361" r:id="rId10"/>
    <p:sldId id="362" r:id="rId11"/>
    <p:sldId id="363" r:id="rId12"/>
    <p:sldId id="364" r:id="rId13"/>
    <p:sldId id="365" r:id="rId14"/>
    <p:sldId id="366" r:id="rId15"/>
    <p:sldId id="367" r:id="rId16"/>
    <p:sldId id="368" r:id="rId17"/>
    <p:sldId id="374" r:id="rId18"/>
    <p:sldId id="373" r:id="rId19"/>
    <p:sldId id="369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8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92" r:id="rId38"/>
    <p:sldId id="393" r:id="rId39"/>
    <p:sldId id="394" r:id="rId40"/>
    <p:sldId id="395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27B00A-EF3E-4E49-B61B-DA1BBDA60797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B7EF31-DD79-49D9-859F-0FCC8C43C03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8515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6E9A40-51F4-864A-A1AB-191B37DE9131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91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F56018-0FB3-43FC-893C-B03602695E43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F56018-0FB3-43FC-893C-B03602695E43}" type="datetimeFigureOut">
              <a:rPr lang="en-US" smtClean="0"/>
              <a:pPr/>
              <a:t>2/13/2019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6CFBF-0FA5-4DEB-9B0D-6835E1461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tiff"/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/>
          </p:cNvSpPr>
          <p:nvPr/>
        </p:nvSpPr>
        <p:spPr bwMode="auto">
          <a:xfrm>
            <a:off x="696516" y="1839515"/>
            <a:ext cx="7366992" cy="1294805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26787" tIns="26787" rIns="26787" bIns="26787" anchor="ctr"/>
          <a:lstStyle/>
          <a:p>
            <a:pPr algn="ctr"/>
            <a:r>
              <a:rPr lang="en-US" sz="4000" dirty="0" err="1" smtClean="0">
                <a:solidFill>
                  <a:srgbClr val="FFFF00"/>
                </a:solidFill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Intracerebral</a:t>
            </a:r>
            <a:r>
              <a:rPr lang="en-US" sz="4000" dirty="0" smtClean="0">
                <a:solidFill>
                  <a:srgbClr val="FFFF00"/>
                </a:solidFill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> Hemorrhage</a:t>
            </a:r>
            <a:r>
              <a:rPr lang="en-US" sz="2700" dirty="0"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  <a:t/>
            </a:r>
            <a:br>
              <a:rPr lang="en-US" sz="2700" dirty="0">
                <a:latin typeface="Arial Black" charset="0"/>
                <a:ea typeface="ヒラギノ角ゴ ProN W6" charset="0"/>
                <a:cs typeface="ヒラギノ角ゴ ProN W6" charset="0"/>
                <a:sym typeface="Arial Black" charset="0"/>
              </a:rPr>
            </a:br>
            <a:endParaRPr lang="en-US" sz="2700" dirty="0">
              <a:latin typeface="Arial Black" charset="0"/>
              <a:ea typeface="ヒラギノ角ゴ ProN W6" charset="0"/>
              <a:cs typeface="ヒラギノ角ゴ ProN W6" charset="0"/>
              <a:sym typeface="Arial Black" charset="0"/>
            </a:endParaRPr>
          </a:p>
        </p:txBody>
      </p:sp>
      <p:sp>
        <p:nvSpPr>
          <p:cNvPr id="13314" name="Rectangle 2"/>
          <p:cNvSpPr>
            <a:spLocks/>
          </p:cNvSpPr>
          <p:nvPr/>
        </p:nvSpPr>
        <p:spPr bwMode="auto">
          <a:xfrm>
            <a:off x="1973461" y="3455790"/>
            <a:ext cx="5188148" cy="1446609"/>
          </a:xfrm>
          <a:prstGeom prst="rect">
            <a:avLst/>
          </a:prstGeom>
          <a:noFill/>
          <a:ln w="12700" cap="rnd">
            <a:noFill/>
            <a:round/>
            <a:headEnd type="none" w="med" len="med"/>
            <a:tailEnd type="none" w="med" len="med"/>
          </a:ln>
        </p:spPr>
        <p:txBody>
          <a:bodyPr lIns="26787" tIns="26787" rIns="26787" bIns="26787"/>
          <a:lstStyle/>
          <a:p>
            <a:pPr algn="ctr">
              <a:lnSpc>
                <a:spcPct val="90000"/>
              </a:lnSpc>
              <a:spcBef>
                <a:spcPts val="536"/>
              </a:spcBef>
            </a:pPr>
            <a:r>
              <a:rPr lang="en-US" sz="2000" dirty="0" err="1" smtClean="0">
                <a:ea typeface="Gill Sans" charset="0"/>
                <a:cs typeface="Gill Sans" charset="0"/>
              </a:rPr>
              <a:t>Yousef</a:t>
            </a:r>
            <a:r>
              <a:rPr lang="en-US" sz="2000" dirty="0" smtClean="0">
                <a:ea typeface="Gill Sans" charset="0"/>
                <a:cs typeface="Gill Sans" charset="0"/>
              </a:rPr>
              <a:t> Mohammad MD., </a:t>
            </a:r>
            <a:r>
              <a:rPr lang="en-US" sz="2000" dirty="0" err="1" smtClean="0">
                <a:ea typeface="Gill Sans" charset="0"/>
                <a:cs typeface="Gill Sans" charset="0"/>
              </a:rPr>
              <a:t>MSc</a:t>
            </a:r>
            <a:r>
              <a:rPr lang="en-US" sz="2000" dirty="0" smtClean="0">
                <a:ea typeface="Gill Sans" charset="0"/>
                <a:cs typeface="Gill Sans" charset="0"/>
              </a:rPr>
              <a:t>., FAHA</a:t>
            </a:r>
          </a:p>
          <a:p>
            <a:pPr algn="ctr">
              <a:lnSpc>
                <a:spcPct val="90000"/>
              </a:lnSpc>
              <a:spcBef>
                <a:spcPts val="536"/>
              </a:spcBef>
            </a:pPr>
            <a:r>
              <a:rPr lang="en-US" sz="2000" dirty="0" smtClean="0">
                <a:ea typeface="Gill Sans" charset="0"/>
                <a:cs typeface="Gill Sans" charset="0"/>
              </a:rPr>
              <a:t>Associate Professor of Neurology</a:t>
            </a:r>
          </a:p>
          <a:p>
            <a:pPr algn="ctr">
              <a:lnSpc>
                <a:spcPct val="90000"/>
              </a:lnSpc>
              <a:spcBef>
                <a:spcPts val="536"/>
              </a:spcBef>
            </a:pPr>
            <a:r>
              <a:rPr lang="en-US" sz="2000" dirty="0" smtClean="0">
                <a:ea typeface="Gill Sans" charset="0"/>
                <a:cs typeface="Gill Sans" charset="0"/>
              </a:rPr>
              <a:t>King Saud University</a:t>
            </a:r>
            <a:endParaRPr lang="en-US" sz="2000" dirty="0">
              <a:ea typeface="Gill Sans" charset="0"/>
              <a:cs typeface="Gill Sans" charset="0"/>
            </a:endParaRPr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3962400" y="4876800"/>
            <a:ext cx="1143000" cy="1312410"/>
          </a:xfrm>
          <a:prstGeom prst="rect">
            <a:avLst/>
          </a:prstGeom>
          <a:noFill/>
          <a:ln w="12700" cap="rnd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dr yousef\Desktop\intracerebral-hemorrhage-7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r yousef\Desktop\intracerebral-hemorrhage-9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r yousef\Desktop\intracerebral-hemorrhage-10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r yousef\Desktop\intracerebral-hemorrhage-11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r yousef\Desktop\intracerebral-hemorrhage-12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r yousef\Desktop\intracerebral-hemorrhage-14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r yousef\Desktop\intracerebral-hemorrhage-15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alphaModFix amt="85000"/>
          </a:blip>
          <a:stretch>
            <a:fillRect/>
          </a:stretch>
        </p:blipFill>
        <p:spPr>
          <a:xfrm>
            <a:off x="628650" y="262500"/>
            <a:ext cx="2619375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Workup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CT head – no contrast </a:t>
            </a:r>
          </a:p>
          <a:p>
            <a:endParaRPr lang="en-US" dirty="0"/>
          </a:p>
          <a:p>
            <a:r>
              <a:rPr lang="en-US" dirty="0" smtClean="0"/>
              <a:t>CTA head/neck – suspect vascular etiology</a:t>
            </a:r>
          </a:p>
          <a:p>
            <a:pPr lvl="2"/>
            <a:r>
              <a:rPr lang="en-US" dirty="0" smtClean="0"/>
              <a:t>Careful interpreting </a:t>
            </a:r>
            <a:r>
              <a:rPr lang="en-US" dirty="0" err="1" smtClean="0"/>
              <a:t>noncon</a:t>
            </a:r>
            <a:r>
              <a:rPr lang="en-US" dirty="0" smtClean="0"/>
              <a:t> CT head after CTA or other dye study</a:t>
            </a:r>
          </a:p>
          <a:p>
            <a:endParaRPr lang="en-US" dirty="0" smtClean="0"/>
          </a:p>
          <a:p>
            <a:r>
              <a:rPr lang="en-US" dirty="0" smtClean="0"/>
              <a:t>MRI brain –  with </a:t>
            </a:r>
            <a:r>
              <a:rPr lang="en-US" dirty="0" err="1" smtClean="0"/>
              <a:t>gado</a:t>
            </a:r>
            <a:r>
              <a:rPr lang="en-US" dirty="0" smtClean="0"/>
              <a:t> if looking for neoplasm</a:t>
            </a:r>
          </a:p>
          <a:p>
            <a:endParaRPr lang="en-US" dirty="0" smtClean="0"/>
          </a:p>
          <a:p>
            <a:r>
              <a:rPr lang="en-US" dirty="0" smtClean="0"/>
              <a:t>MRA/MRV - if allergic to CT dye or if looking at venous outflow</a:t>
            </a:r>
          </a:p>
          <a:p>
            <a:endParaRPr lang="en-US" dirty="0" smtClean="0"/>
          </a:p>
          <a:p>
            <a:r>
              <a:rPr lang="en-US" dirty="0" smtClean="0"/>
              <a:t>Cerebral angiography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8329">
            <a:off x="4979918" y="2541904"/>
            <a:ext cx="3314181" cy="13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Other Causes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r>
              <a:rPr lang="en-US" dirty="0" smtClean="0"/>
              <a:t>AVM, </a:t>
            </a:r>
            <a:r>
              <a:rPr lang="en-US" dirty="0"/>
              <a:t>aneurysms, and other vascular malformations (venous and cavernous </a:t>
            </a:r>
            <a:r>
              <a:rPr lang="en-US" dirty="0" err="1"/>
              <a:t>angiomas</a:t>
            </a:r>
            <a:r>
              <a:rPr lang="en-US" dirty="0"/>
              <a:t>)</a:t>
            </a:r>
          </a:p>
          <a:p>
            <a:r>
              <a:rPr lang="en-US" dirty="0" smtClean="0"/>
              <a:t>CVT</a:t>
            </a:r>
            <a:endParaRPr lang="en-US" dirty="0"/>
          </a:p>
          <a:p>
            <a:r>
              <a:rPr lang="en-US" dirty="0"/>
              <a:t>Intracranial </a:t>
            </a:r>
            <a:r>
              <a:rPr lang="en-US" dirty="0" smtClean="0"/>
              <a:t>neoplasm</a:t>
            </a:r>
          </a:p>
          <a:p>
            <a:r>
              <a:rPr lang="en-US" dirty="0" smtClean="0"/>
              <a:t>Amyloid </a:t>
            </a:r>
            <a:r>
              <a:rPr lang="en-US" dirty="0" err="1" smtClean="0"/>
              <a:t>angiopathy</a:t>
            </a:r>
            <a:endParaRPr lang="en-US" dirty="0" smtClean="0"/>
          </a:p>
          <a:p>
            <a:r>
              <a:rPr lang="en-US" dirty="0" smtClean="0"/>
              <a:t>Moya Moya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849" y="2875511"/>
            <a:ext cx="2903612" cy="343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3951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r yousef\Desktop\intracerebral-hemorrhage-16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dr yousef\Desktop\intracerebral-hemorrhage-2-10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1" y="1219200"/>
            <a:ext cx="76962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alphaModFix amt="85000"/>
          </a:blip>
          <a:stretch>
            <a:fillRect/>
          </a:stretch>
        </p:blipFill>
        <p:spPr>
          <a:xfrm>
            <a:off x="628650" y="262500"/>
            <a:ext cx="2619375" cy="23241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Workup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CT head – no contrast </a:t>
            </a:r>
          </a:p>
          <a:p>
            <a:endParaRPr lang="en-US" dirty="0"/>
          </a:p>
          <a:p>
            <a:r>
              <a:rPr lang="en-US" dirty="0" smtClean="0"/>
              <a:t>CTA head/neck – suspect vascular etiology</a:t>
            </a:r>
          </a:p>
          <a:p>
            <a:pPr lvl="2"/>
            <a:r>
              <a:rPr lang="en-US" dirty="0" smtClean="0"/>
              <a:t>Careful interpreting </a:t>
            </a:r>
            <a:r>
              <a:rPr lang="en-US" dirty="0" err="1" smtClean="0"/>
              <a:t>noncon</a:t>
            </a:r>
            <a:r>
              <a:rPr lang="en-US" dirty="0" smtClean="0"/>
              <a:t> CT head after CTA or other dye study</a:t>
            </a:r>
          </a:p>
          <a:p>
            <a:endParaRPr lang="en-US" dirty="0" smtClean="0"/>
          </a:p>
          <a:p>
            <a:r>
              <a:rPr lang="en-US" dirty="0" smtClean="0"/>
              <a:t>MRI brain –  with </a:t>
            </a:r>
            <a:r>
              <a:rPr lang="en-US" dirty="0" err="1" smtClean="0"/>
              <a:t>gado</a:t>
            </a:r>
            <a:r>
              <a:rPr lang="en-US" dirty="0" smtClean="0"/>
              <a:t> if looking for neoplasm</a:t>
            </a:r>
          </a:p>
          <a:p>
            <a:endParaRPr lang="en-US" dirty="0" smtClean="0"/>
          </a:p>
          <a:p>
            <a:r>
              <a:rPr lang="en-US" dirty="0" smtClean="0"/>
              <a:t>MRA/MRV - if allergic to CT dye or if looking at venous outflow</a:t>
            </a:r>
          </a:p>
          <a:p>
            <a:endParaRPr lang="en-US" dirty="0" smtClean="0"/>
          </a:p>
          <a:p>
            <a:r>
              <a:rPr lang="en-US" dirty="0" smtClean="0"/>
              <a:t>Cerebral angiography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038329">
            <a:off x="4979918" y="2541904"/>
            <a:ext cx="3314181" cy="137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73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to do?????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58876"/>
            <a:ext cx="7886700" cy="4351338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Control BP!!!!</a:t>
            </a:r>
          </a:p>
          <a:p>
            <a:pPr lvl="1"/>
            <a:r>
              <a:rPr lang="en-US" dirty="0" smtClean="0"/>
              <a:t>Guidelines – reduction of SBP to 140 is safe </a:t>
            </a:r>
          </a:p>
          <a:p>
            <a:pPr lvl="2"/>
            <a:r>
              <a:rPr lang="en-US" dirty="0" smtClean="0"/>
              <a:t>Anderson/Qureshi studies – Interact 2 and ATACH 2</a:t>
            </a:r>
          </a:p>
          <a:p>
            <a:pPr lvl="3"/>
            <a:r>
              <a:rPr lang="en-US" dirty="0" smtClean="0"/>
              <a:t>Not clear if SBP &gt; 220</a:t>
            </a:r>
          </a:p>
          <a:p>
            <a:pPr lvl="2"/>
            <a:r>
              <a:rPr lang="en-US" dirty="0" smtClean="0"/>
              <a:t>Use labetalol and/or </a:t>
            </a:r>
            <a:r>
              <a:rPr lang="en-US" dirty="0" err="1" smtClean="0"/>
              <a:t>nicardipine</a:t>
            </a:r>
            <a:r>
              <a:rPr lang="en-US" dirty="0" smtClean="0"/>
              <a:t> drip to titrate blood pressure</a:t>
            </a:r>
          </a:p>
          <a:p>
            <a:pPr lvl="2"/>
            <a:endParaRPr lang="en-US" dirty="0"/>
          </a:p>
          <a:p>
            <a:r>
              <a:rPr lang="en-US" dirty="0" smtClean="0"/>
              <a:t>Between 15-23% of patients &gt; hematoma expansion in first few hours</a:t>
            </a:r>
          </a:p>
          <a:p>
            <a:endParaRPr lang="en-US" dirty="0"/>
          </a:p>
          <a:p>
            <a:r>
              <a:rPr lang="en-US" dirty="0" smtClean="0"/>
              <a:t>A word about penumbra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43650" y="0"/>
            <a:ext cx="2171700" cy="28067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5398" y="261938"/>
            <a:ext cx="2143125" cy="14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6313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What do we do??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EBP nursing care </a:t>
            </a:r>
          </a:p>
          <a:p>
            <a:pPr lvl="1"/>
            <a:r>
              <a:rPr lang="en-US" dirty="0" smtClean="0"/>
              <a:t>Watch for neuro decline</a:t>
            </a:r>
          </a:p>
          <a:p>
            <a:pPr lvl="1"/>
            <a:r>
              <a:rPr lang="en-US" dirty="0" smtClean="0"/>
              <a:t>Type and cross with your labs!!!</a:t>
            </a:r>
          </a:p>
          <a:p>
            <a:pPr lvl="1"/>
            <a:r>
              <a:rPr lang="en-US" dirty="0" smtClean="0"/>
              <a:t>HOB &gt; 30</a:t>
            </a:r>
          </a:p>
          <a:p>
            <a:pPr lvl="1"/>
            <a:r>
              <a:rPr lang="en-US" dirty="0" smtClean="0"/>
              <a:t>Head midline</a:t>
            </a:r>
          </a:p>
          <a:p>
            <a:pPr lvl="1"/>
            <a:r>
              <a:rPr lang="en-US" dirty="0" smtClean="0"/>
              <a:t>Prevent vagal maneuvers</a:t>
            </a:r>
          </a:p>
          <a:p>
            <a:pPr lvl="1"/>
            <a:r>
              <a:rPr lang="en-US" dirty="0" smtClean="0"/>
              <a:t>Control SBP</a:t>
            </a:r>
          </a:p>
          <a:p>
            <a:pPr lvl="1"/>
            <a:r>
              <a:rPr lang="en-US" dirty="0" smtClean="0"/>
              <a:t>Treat hyperglycemia</a:t>
            </a:r>
          </a:p>
          <a:p>
            <a:pPr lvl="1"/>
            <a:r>
              <a:rPr lang="en-US" dirty="0" smtClean="0"/>
              <a:t>Treat hyperthermia</a:t>
            </a:r>
          </a:p>
          <a:p>
            <a:pPr lvl="1"/>
            <a:r>
              <a:rPr lang="en-US" dirty="0" smtClean="0"/>
              <a:t>Seizure prophylaxis </a:t>
            </a:r>
          </a:p>
          <a:p>
            <a:pPr lvl="1"/>
            <a:r>
              <a:rPr lang="en-US" dirty="0" smtClean="0"/>
              <a:t>DVT prophylaxis</a:t>
            </a:r>
          </a:p>
          <a:p>
            <a:pPr lvl="1"/>
            <a:endParaRPr lang="en-US" dirty="0"/>
          </a:p>
          <a:p>
            <a:r>
              <a:rPr lang="en-US" dirty="0" smtClean="0"/>
              <a:t>Typically, do not make patients DNR within the first 48 hours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82180" y="2093556"/>
            <a:ext cx="2143125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9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Cerebral Edema: Sodium and CO2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Use the ventilator to manage CO2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Get the sodium up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Mannitol/3% or even 23.4% (requires central line) for herniation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52916" y="2082573"/>
            <a:ext cx="27051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785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Surgery anyone????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/>
              <a:t>EVD </a:t>
            </a:r>
          </a:p>
          <a:p>
            <a:pPr lvl="1"/>
            <a:r>
              <a:rPr lang="en-US" dirty="0" smtClean="0"/>
              <a:t>CLEAR III trial – no outcome benefit with vent use of </a:t>
            </a:r>
            <a:r>
              <a:rPr lang="en-US" dirty="0" err="1" smtClean="0"/>
              <a:t>tPA</a:t>
            </a:r>
            <a:endParaRPr lang="en-US" dirty="0" smtClean="0"/>
          </a:p>
          <a:p>
            <a:r>
              <a:rPr lang="en-US" dirty="0" smtClean="0"/>
              <a:t>Craniotomy </a:t>
            </a:r>
          </a:p>
          <a:p>
            <a:pPr lvl="1"/>
            <a:r>
              <a:rPr lang="en-US" dirty="0" smtClean="0"/>
              <a:t>Depends on etiology</a:t>
            </a:r>
          </a:p>
          <a:p>
            <a:pPr lvl="1"/>
            <a:r>
              <a:rPr lang="en-US" dirty="0"/>
              <a:t>**Depends on AC/APT status </a:t>
            </a:r>
            <a:endParaRPr lang="en-US" dirty="0" smtClean="0"/>
          </a:p>
          <a:p>
            <a:pPr lvl="1"/>
            <a:r>
              <a:rPr lang="en-US" dirty="0" smtClean="0"/>
              <a:t>Depends on timing</a:t>
            </a:r>
            <a:endParaRPr lang="en-US" dirty="0"/>
          </a:p>
          <a:p>
            <a:pPr lvl="1"/>
            <a:r>
              <a:rPr lang="en-US" dirty="0" smtClean="0"/>
              <a:t>Depends on location </a:t>
            </a:r>
          </a:p>
          <a:p>
            <a:pPr lvl="2"/>
            <a:r>
              <a:rPr lang="en-US" dirty="0" smtClean="0"/>
              <a:t>STICH II – no overall favorable outcome</a:t>
            </a:r>
          </a:p>
          <a:p>
            <a:pPr lvl="2"/>
            <a:r>
              <a:rPr lang="en-US" dirty="0" smtClean="0"/>
              <a:t>MISTIE II – MIS techniques </a:t>
            </a:r>
          </a:p>
          <a:p>
            <a:pPr lvl="2"/>
            <a:r>
              <a:rPr lang="en-US" dirty="0" smtClean="0"/>
              <a:t>MISTIE III – underway</a:t>
            </a:r>
          </a:p>
          <a:p>
            <a:pPr lvl="1"/>
            <a:r>
              <a:rPr lang="en-US" dirty="0" smtClean="0"/>
              <a:t>Cerebellar ICH 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84794" y="3079102"/>
            <a:ext cx="3270769" cy="27920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/>
          <a:srcRect l="57485" r="2506" b="15478"/>
          <a:stretch/>
        </p:blipFill>
        <p:spPr>
          <a:xfrm>
            <a:off x="6623727" y="1219001"/>
            <a:ext cx="1147058" cy="1792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26666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Subarachnoid Hemorrhage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628" y="1825625"/>
            <a:ext cx="2652244" cy="4351338"/>
          </a:xfr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Usually due to aneurysm rupture</a:t>
            </a:r>
          </a:p>
          <a:p>
            <a:r>
              <a:rPr lang="en-US" dirty="0" smtClean="0"/>
              <a:t>Can be </a:t>
            </a:r>
            <a:r>
              <a:rPr lang="en-US" dirty="0" err="1" smtClean="0"/>
              <a:t>perimesencephalic</a:t>
            </a:r>
            <a:r>
              <a:rPr lang="en-US" dirty="0" smtClean="0"/>
              <a:t> SAH</a:t>
            </a:r>
          </a:p>
          <a:p>
            <a:endParaRPr lang="en-US" dirty="0"/>
          </a:p>
          <a:p>
            <a:r>
              <a:rPr lang="en-US" dirty="0" smtClean="0"/>
              <a:t>Coil/Clip</a:t>
            </a:r>
          </a:p>
          <a:p>
            <a:r>
              <a:rPr lang="en-US" dirty="0" smtClean="0"/>
              <a:t>NIMOTOP/NIMODIPINE</a:t>
            </a:r>
          </a:p>
          <a:p>
            <a:r>
              <a:rPr lang="en-US" dirty="0" smtClean="0"/>
              <a:t>Strict BP control</a:t>
            </a:r>
          </a:p>
          <a:p>
            <a:r>
              <a:rPr lang="en-US" dirty="0" smtClean="0"/>
              <a:t>Hydrocephalus</a:t>
            </a:r>
          </a:p>
          <a:p>
            <a:r>
              <a:rPr lang="en-US" dirty="0" smtClean="0"/>
              <a:t>Vasospasm</a:t>
            </a:r>
          </a:p>
          <a:p>
            <a:r>
              <a:rPr lang="en-US" dirty="0" smtClean="0"/>
              <a:t>Sodium</a:t>
            </a:r>
          </a:p>
          <a:p>
            <a:r>
              <a:rPr lang="en-US" dirty="0" smtClean="0"/>
              <a:t>Urine output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482296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Hemorrhagic Transformation </a:t>
            </a:r>
            <a:br>
              <a:rPr lang="en-US" dirty="0" smtClean="0"/>
            </a:br>
            <a:r>
              <a:rPr lang="en-US" dirty="0" smtClean="0"/>
              <a:t>HI 1/2 – PH 1/2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773958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&gt; 50% have some hemorrhage</a:t>
            </a:r>
          </a:p>
          <a:p>
            <a:pPr lvl="1"/>
            <a:r>
              <a:rPr lang="en-US" dirty="0" smtClean="0"/>
              <a:t>0.6%-3% &gt;&gt; untreated patients</a:t>
            </a:r>
          </a:p>
          <a:p>
            <a:pPr lvl="1"/>
            <a:r>
              <a:rPr lang="en-US" dirty="0" smtClean="0"/>
              <a:t>6% in treated patients</a:t>
            </a:r>
          </a:p>
          <a:p>
            <a:r>
              <a:rPr lang="en-US" dirty="0" smtClean="0"/>
              <a:t>Risk Factors</a:t>
            </a:r>
          </a:p>
          <a:p>
            <a:pPr lvl="1"/>
            <a:r>
              <a:rPr lang="en-US" dirty="0" smtClean="0"/>
              <a:t>Older age</a:t>
            </a:r>
            <a:endParaRPr lang="en-US" dirty="0"/>
          </a:p>
          <a:p>
            <a:pPr lvl="1"/>
            <a:r>
              <a:rPr lang="en-US" dirty="0"/>
              <a:t>larger stroke size</a:t>
            </a:r>
          </a:p>
          <a:p>
            <a:pPr lvl="1"/>
            <a:r>
              <a:rPr lang="en-US" dirty="0" err="1"/>
              <a:t>cardioembolic</a:t>
            </a:r>
            <a:r>
              <a:rPr lang="en-US" dirty="0"/>
              <a:t> stroke etiology</a:t>
            </a:r>
            <a:r>
              <a:rPr lang="en-US" baseline="30000" dirty="0"/>
              <a:t>1</a:t>
            </a:r>
            <a:endParaRPr lang="en-US" dirty="0"/>
          </a:p>
          <a:p>
            <a:pPr lvl="1"/>
            <a:r>
              <a:rPr lang="en-US" dirty="0"/>
              <a:t>anticoagulant use</a:t>
            </a:r>
          </a:p>
          <a:p>
            <a:pPr lvl="1"/>
            <a:r>
              <a:rPr lang="en-US" dirty="0"/>
              <a:t>fever</a:t>
            </a:r>
          </a:p>
          <a:p>
            <a:pPr lvl="1"/>
            <a:r>
              <a:rPr lang="en-US" dirty="0" smtClean="0"/>
              <a:t>hyperglycemia</a:t>
            </a:r>
            <a:endParaRPr lang="en-US" dirty="0"/>
          </a:p>
          <a:p>
            <a:pPr lvl="1"/>
            <a:r>
              <a:rPr lang="en-US" dirty="0"/>
              <a:t>low serum cholesterol</a:t>
            </a:r>
          </a:p>
          <a:p>
            <a:pPr lvl="1"/>
            <a:r>
              <a:rPr lang="en-US" dirty="0" smtClean="0"/>
              <a:t>Acutely elevated </a:t>
            </a:r>
            <a:r>
              <a:rPr lang="en-US" dirty="0"/>
              <a:t>systolic blood pressure </a:t>
            </a:r>
          </a:p>
          <a:p>
            <a:pPr lvl="1"/>
            <a:r>
              <a:rPr lang="en-US" dirty="0"/>
              <a:t>thrombolytic </a:t>
            </a:r>
            <a:r>
              <a:rPr lang="en-US" dirty="0" smtClean="0"/>
              <a:t>therapy/recanalization</a:t>
            </a:r>
          </a:p>
          <a:p>
            <a:r>
              <a:rPr lang="en-US" dirty="0" smtClean="0"/>
              <a:t>Treatment </a:t>
            </a:r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29150" y="1996752"/>
            <a:ext cx="3886200" cy="3949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84851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Hypertensive hemorrhage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Putamen</a:t>
            </a:r>
            <a:endParaRPr lang="en-US" dirty="0" smtClean="0"/>
          </a:p>
          <a:p>
            <a:r>
              <a:rPr lang="en-US" dirty="0" smtClean="0"/>
              <a:t>Thalami</a:t>
            </a:r>
          </a:p>
          <a:p>
            <a:r>
              <a:rPr lang="en-US" dirty="0" smtClean="0"/>
              <a:t>Pontine</a:t>
            </a:r>
          </a:p>
          <a:p>
            <a:r>
              <a:rPr lang="en-US" dirty="0" smtClean="0"/>
              <a:t>Cerebellum</a:t>
            </a:r>
          </a:p>
          <a:p>
            <a:r>
              <a:rPr lang="en-US" dirty="0" smtClean="0"/>
              <a:t>Lobar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Putamen</a:t>
            </a:r>
            <a:r>
              <a:rPr lang="en-US" dirty="0" smtClean="0"/>
              <a:t> Hemorrhage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r yousef\Desktop\29dbd70c6bf6c88d417ae6c3f4d48e_big_galler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1676400"/>
            <a:ext cx="7239000" cy="487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Thalamic hemorrhage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 yousef\Desktop\downlo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14400"/>
            <a:ext cx="9144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dr yousef\Desktop\intracerebral-hemorrhage-3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Pontine hemorrhage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074" name="Picture 2" descr="C:\Users\dr yousef\Desktop\download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066800"/>
            <a:ext cx="76200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Cerebellar</a:t>
            </a:r>
            <a:r>
              <a:rPr lang="en-US" dirty="0" smtClean="0"/>
              <a:t> hemorrhage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r yousef\Desktop\downlo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914400"/>
            <a:ext cx="6400800" cy="5943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AVM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 yousef\Desktop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143000"/>
            <a:ext cx="693420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417638"/>
          </a:xfrm>
        </p:spPr>
        <p:txBody>
          <a:bodyPr/>
          <a:lstStyle/>
          <a:p>
            <a:r>
              <a:rPr lang="en-US" dirty="0" smtClean="0"/>
              <a:t>AVM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dr yousef\Desktop\downlo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990600"/>
            <a:ext cx="7772400" cy="5867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dr yousef\Desktop\download (1)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524000"/>
            <a:ext cx="7239000" cy="85343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Aneurysm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dr yousef\Desktop\Right-ICA-large-aneurysm-of-a-75-year-old-female-patient-MIP-images-of-DE-BR-CTA-a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2227086"/>
            <a:ext cx="8077200" cy="72979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Amyloid</a:t>
            </a:r>
            <a:r>
              <a:rPr lang="en-US" dirty="0" smtClean="0"/>
              <a:t> </a:t>
            </a:r>
            <a:r>
              <a:rPr lang="en-US" dirty="0" err="1" smtClean="0"/>
              <a:t>Angiopathy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dr yousef\Desktop\F1.large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2057400"/>
            <a:ext cx="6781800" cy="4038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dr yousef\Desktop\8d41adc574164672adaf78a59142c4_big_gallery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600200"/>
            <a:ext cx="7848600" cy="5257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SDH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dr yousef\Desktop\image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6781800" cy="4876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Lobar </a:t>
            </a:r>
            <a:r>
              <a:rPr lang="en-US" dirty="0" err="1" smtClean="0"/>
              <a:t>hemorhage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314" name="Picture 2" descr="C:\Users\dr yousef\Desktop\download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85912" y="2057400"/>
            <a:ext cx="6415088" cy="4191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970" y="396240"/>
            <a:ext cx="7418070" cy="5882640"/>
          </a:xfrm>
        </p:spPr>
      </p:pic>
    </p:spTree>
    <p:extLst>
      <p:ext uri="{BB962C8B-B14F-4D97-AF65-F5344CB8AC3E}">
        <p14:creationId xmlns:p14="http://schemas.microsoft.com/office/powerpoint/2010/main" val="1321177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Tumor with ICH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Users\dr yousef\Desktop\Computed-tomography-scan-of-the-brain-performed-at-admission-showing-a-right-posterior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838200"/>
            <a:ext cx="64770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dr yousef\Desktop\intracerebral-hemorrhage-4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Mortality and Disability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Overall, 40% mortality at 1 month and 54% at one year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Only 12-40% are functionally independent long term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2010 – 62.8 million lost DALYs with ICH compared to 39.4 million in ischemic stroke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0498" y="1825625"/>
            <a:ext cx="3263504" cy="4351338"/>
          </a:xfrm>
        </p:spPr>
      </p:pic>
    </p:spTree>
    <p:extLst>
      <p:ext uri="{BB962C8B-B14F-4D97-AF65-F5344CB8AC3E}">
        <p14:creationId xmlns:p14="http://schemas.microsoft.com/office/powerpoint/2010/main" val="167222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dr yousef\Desktop\intracerebral-hemorrhage-5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Risk Factors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r>
              <a:rPr lang="en-US" dirty="0" smtClean="0"/>
              <a:t>HTN</a:t>
            </a:r>
          </a:p>
          <a:p>
            <a:r>
              <a:rPr lang="en-US" dirty="0" smtClean="0"/>
              <a:t>Excessive ETOH use</a:t>
            </a:r>
          </a:p>
          <a:p>
            <a:r>
              <a:rPr lang="en-US" dirty="0" smtClean="0"/>
              <a:t>Smoking </a:t>
            </a:r>
          </a:p>
          <a:p>
            <a:r>
              <a:rPr lang="en-US" dirty="0" smtClean="0"/>
              <a:t>Age</a:t>
            </a:r>
          </a:p>
          <a:p>
            <a:r>
              <a:rPr lang="en-US" dirty="0" smtClean="0"/>
              <a:t>Ethnicity/Race</a:t>
            </a:r>
          </a:p>
          <a:p>
            <a:r>
              <a:rPr lang="en-US" dirty="0" smtClean="0"/>
              <a:t>Medications</a:t>
            </a:r>
          </a:p>
          <a:p>
            <a:r>
              <a:rPr lang="en-US" dirty="0" err="1" smtClean="0"/>
              <a:t>Sympathomimetics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1591" y="1690688"/>
            <a:ext cx="2771775" cy="21971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0641" y="4108451"/>
            <a:ext cx="2752725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89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dr yousef\Desktop\intracerebral-hemorrhage-6-72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4691" y="1600200"/>
            <a:ext cx="6034617" cy="4525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2335</TotalTime>
  <Words>465</Words>
  <Application>Microsoft Office PowerPoint</Application>
  <PresentationFormat>On-screen Show (4:3)</PresentationFormat>
  <Paragraphs>148</Paragraphs>
  <Slides>40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6" baseType="lpstr">
      <vt:lpstr>Arial</vt:lpstr>
      <vt:lpstr>Arial Black</vt:lpstr>
      <vt:lpstr>Calibri</vt:lpstr>
      <vt:lpstr>Gill Sans</vt:lpstr>
      <vt:lpstr>ヒラギノ角ゴ ProN W6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Mortality and Disability</vt:lpstr>
      <vt:lpstr>PowerPoint Presentation</vt:lpstr>
      <vt:lpstr>Risk Factors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Workup…</vt:lpstr>
      <vt:lpstr>Other Causes</vt:lpstr>
      <vt:lpstr>PowerPoint Presentation</vt:lpstr>
      <vt:lpstr>The Workup…</vt:lpstr>
      <vt:lpstr>What to do?????</vt:lpstr>
      <vt:lpstr>What do we do??</vt:lpstr>
      <vt:lpstr>Cerebral Edema: Sodium and CO2</vt:lpstr>
      <vt:lpstr>Surgery anyone????</vt:lpstr>
      <vt:lpstr>Subarachnoid Hemorrhage</vt:lpstr>
      <vt:lpstr>Hemorrhagic Transformation  HI 1/2 – PH 1/2 </vt:lpstr>
      <vt:lpstr>Hypertensive hemorrhage</vt:lpstr>
      <vt:lpstr>Putamen Hemorrhage</vt:lpstr>
      <vt:lpstr>Thalamic hemorrhage</vt:lpstr>
      <vt:lpstr>Pontine hemorrhage</vt:lpstr>
      <vt:lpstr>Cerebellar hemorrhage</vt:lpstr>
      <vt:lpstr>AVM</vt:lpstr>
      <vt:lpstr>AVM</vt:lpstr>
      <vt:lpstr>SAH</vt:lpstr>
      <vt:lpstr>Aneurysm</vt:lpstr>
      <vt:lpstr>Amyloid Angiopathy</vt:lpstr>
      <vt:lpstr>EDH</vt:lpstr>
      <vt:lpstr>SDH</vt:lpstr>
      <vt:lpstr>Lobar hemorhage</vt:lpstr>
      <vt:lpstr>Tumor with ICH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windows</dc:creator>
  <cp:lastModifiedBy>Windows User</cp:lastModifiedBy>
  <cp:revision>304</cp:revision>
  <dcterms:created xsi:type="dcterms:W3CDTF">2011-11-22T17:53:27Z</dcterms:created>
  <dcterms:modified xsi:type="dcterms:W3CDTF">2019-02-13T07:08:57Z</dcterms:modified>
</cp:coreProperties>
</file>