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9" r:id="rId4"/>
    <p:sldId id="262" r:id="rId5"/>
    <p:sldId id="261" r:id="rId6"/>
    <p:sldId id="260" r:id="rId7"/>
    <p:sldId id="263" r:id="rId8"/>
    <p:sldId id="265" r:id="rId9"/>
    <p:sldId id="267" r:id="rId10"/>
    <p:sldId id="266" r:id="rId11"/>
    <p:sldId id="268" r:id="rId12"/>
    <p:sldId id="269" r:id="rId13"/>
    <p:sldId id="272" r:id="rId14"/>
    <p:sldId id="271" r:id="rId15"/>
    <p:sldId id="273" r:id="rId16"/>
    <p:sldId id="275" r:id="rId17"/>
    <p:sldId id="276" r:id="rId18"/>
    <p:sldId id="291" r:id="rId19"/>
    <p:sldId id="258" r:id="rId20"/>
    <p:sldId id="279" r:id="rId21"/>
    <p:sldId id="278" r:id="rId22"/>
    <p:sldId id="280" r:id="rId23"/>
    <p:sldId id="281" r:id="rId24"/>
    <p:sldId id="282" r:id="rId25"/>
    <p:sldId id="290" r:id="rId26"/>
    <p:sldId id="283" r:id="rId27"/>
    <p:sldId id="284" r:id="rId28"/>
    <p:sldId id="285" r:id="rId29"/>
    <p:sldId id="286" r:id="rId30"/>
    <p:sldId id="287" r:id="rId31"/>
    <p:sldId id="288" r:id="rId32"/>
    <p:sldId id="289" r:id="rId33"/>
    <p:sldId id="292" r:id="rId34"/>
    <p:sldId id="293"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snapToObjects="1">
      <p:cViewPr varScale="1">
        <p:scale>
          <a:sx n="120" d="100"/>
          <a:sy n="120" d="100"/>
        </p:scale>
        <p:origin x="1400"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a:t>Cognitive complaints</a:t>
          </a:r>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AD1B2791-D57E-5342-9077-3C941DB76E4E}">
      <dgm:prSet/>
      <dgm:spPr/>
      <dgm:t>
        <a:bodyPr/>
        <a:lstStyle/>
        <a:p>
          <a:r>
            <a:rPr lang="en-US" dirty="0"/>
            <a:t>Delirium</a:t>
          </a:r>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69CFD86C-3ACF-C949-B3D4-0757B786CA1E}">
      <dgm:prSet/>
      <dgm:spPr/>
      <dgm:t>
        <a:bodyPr/>
        <a:lstStyle/>
        <a:p>
          <a:r>
            <a:rPr lang="en-US" dirty="0"/>
            <a:t>Acute presentation with Altered level of consciousness</a:t>
          </a:r>
        </a:p>
        <a:p>
          <a:r>
            <a:rPr lang="en-US" dirty="0"/>
            <a:t>(see criteria)</a:t>
          </a:r>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0675F626-C201-664D-94A2-321565D79528}">
      <dgm:prSet/>
      <dgm:spPr/>
      <dgm:t>
        <a:bodyPr/>
        <a:lstStyle/>
        <a:p>
          <a:r>
            <a:rPr lang="en-US" dirty="0"/>
            <a:t>Normal consciousness, non-acute presentation</a:t>
          </a:r>
        </a:p>
      </dgm:t>
    </dgm:pt>
    <dgm:pt modelId="{87D253A7-E9F0-2E4C-845C-3ABC69496D1A}" type="parTrans" cxnId="{43097BCF-94CB-AF48-BCC4-01B9AF520D38}">
      <dgm:prSet/>
      <dgm:spPr/>
      <dgm:t>
        <a:bodyPr/>
        <a:lstStyle/>
        <a:p>
          <a:endParaRPr lang="en-US"/>
        </a:p>
      </dgm:t>
    </dgm:pt>
    <dgm:pt modelId="{1D2F5A8A-CB74-6C4F-B540-AC222EDAC206}" type="sibTrans" cxnId="{43097BCF-94CB-AF48-BCC4-01B9AF520D38}">
      <dgm:prSet/>
      <dgm:spPr/>
      <dgm:t>
        <a:bodyPr/>
        <a:lstStyle/>
        <a:p>
          <a:endParaRPr lang="en-US"/>
        </a:p>
      </dgm:t>
    </dgm:pt>
    <dgm:pt modelId="{307B74B0-CDC3-D646-A18D-AAE0FCAB0806}">
      <dgm:prSet/>
      <dgm:spPr/>
      <dgm:t>
        <a:bodyPr/>
        <a:lstStyle/>
        <a:p>
          <a:r>
            <a:rPr lang="en-US" dirty="0"/>
            <a:t>Non-delirious</a:t>
          </a:r>
        </a:p>
      </dgm:t>
    </dgm:pt>
    <dgm:pt modelId="{E89B5A24-C9AB-BA43-B2A2-BE5794328C5A}" type="parTrans" cxnId="{8DA02D9E-6071-3648-AA11-8F3FE158F009}">
      <dgm:prSet/>
      <dgm:spPr/>
      <dgm:t>
        <a:bodyPr/>
        <a:lstStyle/>
        <a:p>
          <a:endParaRPr lang="en-US"/>
        </a:p>
      </dgm:t>
    </dgm:pt>
    <dgm:pt modelId="{A7FC1122-3576-1243-AB69-7FB56068285B}" type="sibTrans" cxnId="{8DA02D9E-6071-3648-AA11-8F3FE158F009}">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pt>
    <dgm:pt modelId="{00C18444-C229-5644-BFA0-54B15FB5BFD0}" type="pres">
      <dgm:prSet presAssocID="{B4F943BB-A35A-E34C-8113-C287690FBEA2}" presName="hierChild2" presStyleCnt="0"/>
      <dgm:spPr/>
    </dgm:pt>
    <dgm:pt modelId="{2830042A-1EB7-954A-9B36-6C538458E3C0}" type="pres">
      <dgm:prSet presAssocID="{47692529-6215-664F-BA04-8E5BCAF09F37}" presName="Name25" presStyleLbl="parChTrans1D2" presStyleIdx="0" presStyleCnt="2"/>
      <dgm:spPr/>
    </dgm:pt>
    <dgm:pt modelId="{266890C3-28A6-014B-8E76-BFA17B21CFAD}" type="pres">
      <dgm:prSet presAssocID="{47692529-6215-664F-BA04-8E5BCAF09F37}" presName="connTx" presStyleLbl="parChTrans1D2" presStyleIdx="0" presStyleCnt="2"/>
      <dgm:spPr/>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2" presStyleIdx="0" presStyleCnt="2"/>
      <dgm:spPr/>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0" presStyleCnt="2"/>
      <dgm:spPr/>
    </dgm:pt>
    <dgm:pt modelId="{BCEC015C-8515-DC4C-B12D-ADBA3F49A575}" type="pres">
      <dgm:prSet presAssocID="{CA8DD300-2F6B-294E-A6CF-5A2EE1B36BCD}" presName="connTx" presStyleLbl="parChTrans1D3" presStyleIdx="0" presStyleCnt="2"/>
      <dgm:spPr/>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0" presStyleCnt="2"/>
      <dgm:spPr/>
    </dgm:pt>
    <dgm:pt modelId="{DDA8652C-DF17-6041-A8A3-4FFE3A62F9C4}" type="pres">
      <dgm:prSet presAssocID="{AD1B2791-D57E-5342-9077-3C941DB76E4E}" presName="hierChild3" presStyleCnt="0"/>
      <dgm:spPr/>
    </dgm:pt>
    <dgm:pt modelId="{6466BB3E-A838-FB44-8C7F-273C2528608D}" type="pres">
      <dgm:prSet presAssocID="{87D253A7-E9F0-2E4C-845C-3ABC69496D1A}" presName="Name25" presStyleLbl="parChTrans1D2" presStyleIdx="1" presStyleCnt="2"/>
      <dgm:spPr/>
    </dgm:pt>
    <dgm:pt modelId="{6647BD96-8B65-4F48-B5AE-0B0E5A4CD1A2}" type="pres">
      <dgm:prSet presAssocID="{87D253A7-E9F0-2E4C-845C-3ABC69496D1A}" presName="connTx" presStyleLbl="parChTrans1D2" presStyleIdx="1" presStyleCnt="2"/>
      <dgm:spPr/>
    </dgm:pt>
    <dgm:pt modelId="{836F6134-6173-514C-8978-A4EC27777620}" type="pres">
      <dgm:prSet presAssocID="{0675F626-C201-664D-94A2-321565D79528}" presName="Name30" presStyleCnt="0"/>
      <dgm:spPr/>
    </dgm:pt>
    <dgm:pt modelId="{97A1021F-0969-2649-B7B2-A094B32C73C9}" type="pres">
      <dgm:prSet presAssocID="{0675F626-C201-664D-94A2-321565D79528}" presName="level2Shape" presStyleLbl="node2" presStyleIdx="1" presStyleCnt="2"/>
      <dgm:spPr/>
    </dgm:pt>
    <dgm:pt modelId="{321DB1D8-0AAB-CC4A-B2A2-9E41B529546C}" type="pres">
      <dgm:prSet presAssocID="{0675F626-C201-664D-94A2-321565D79528}" presName="hierChild3" presStyleCnt="0"/>
      <dgm:spPr/>
    </dgm:pt>
    <dgm:pt modelId="{86CBF3B1-BC64-4042-B028-4C531113ED79}" type="pres">
      <dgm:prSet presAssocID="{E89B5A24-C9AB-BA43-B2A2-BE5794328C5A}" presName="Name25" presStyleLbl="parChTrans1D3" presStyleIdx="1" presStyleCnt="2"/>
      <dgm:spPr/>
    </dgm:pt>
    <dgm:pt modelId="{7E4AC343-C05B-E240-8075-FA48215059BC}" type="pres">
      <dgm:prSet presAssocID="{E89B5A24-C9AB-BA43-B2A2-BE5794328C5A}" presName="connTx" presStyleLbl="parChTrans1D3" presStyleIdx="1" presStyleCnt="2"/>
      <dgm:spPr/>
    </dgm:pt>
    <dgm:pt modelId="{878CD258-69DA-4A49-AB23-E983F36E5A68}" type="pres">
      <dgm:prSet presAssocID="{307B74B0-CDC3-D646-A18D-AAE0FCAB0806}" presName="Name30" presStyleCnt="0"/>
      <dgm:spPr/>
    </dgm:pt>
    <dgm:pt modelId="{0DB59BDB-CAC7-4E43-9E56-BE44DD0E13F1}" type="pres">
      <dgm:prSet presAssocID="{307B74B0-CDC3-D646-A18D-AAE0FCAB0806}" presName="level2Shape" presStyleLbl="node3" presStyleIdx="1" presStyleCnt="2"/>
      <dgm:spPr/>
    </dgm:pt>
    <dgm:pt modelId="{022EDFB2-6BD2-ED49-B142-884FA0BE79B0}" type="pres">
      <dgm:prSet presAssocID="{307B74B0-CDC3-D646-A18D-AAE0FCAB0806}" presName="hierChild3" presStyleCnt="0"/>
      <dgm:spPr/>
    </dgm:pt>
    <dgm:pt modelId="{53DF6934-52F3-C44D-9227-597248E38FB2}" type="pres">
      <dgm:prSet presAssocID="{7B3BD3D7-D66E-AD42-B42B-FE4C6DF2BD8D}" presName="bgShapesFlow" presStyleCnt="0"/>
      <dgm:spPr/>
    </dgm:pt>
  </dgm:ptLst>
  <dgm:cxnLst>
    <dgm:cxn modelId="{BC493C1F-AEB1-7A41-944F-0548E654195E}" srcId="{69CFD86C-3ACF-C949-B3D4-0757B786CA1E}" destId="{AD1B2791-D57E-5342-9077-3C941DB76E4E}" srcOrd="0" destOrd="0" parTransId="{CA8DD300-2F6B-294E-A6CF-5A2EE1B36BCD}" sibTransId="{61619129-F54D-AF43-868F-02CB1E11D049}"/>
    <dgm:cxn modelId="{59916F1F-0A01-9849-9E69-3E83A3C79444}" type="presOf" srcId="{307B74B0-CDC3-D646-A18D-AAE0FCAB0806}" destId="{0DB59BDB-CAC7-4E43-9E56-BE44DD0E13F1}" srcOrd="0" destOrd="0" presId="urn:microsoft.com/office/officeart/2005/8/layout/hierarchy5"/>
    <dgm:cxn modelId="{0DA12E2D-DC4F-5A4A-986C-2B6E8929757A}" type="presOf" srcId="{E89B5A24-C9AB-BA43-B2A2-BE5794328C5A}" destId="{86CBF3B1-BC64-4042-B028-4C531113ED79}" srcOrd="0" destOrd="0" presId="urn:microsoft.com/office/officeart/2005/8/layout/hierarchy5"/>
    <dgm:cxn modelId="{25638E31-ECE7-2E46-8A9C-4047B77089C2}" type="presOf" srcId="{CA8DD300-2F6B-294E-A6CF-5A2EE1B36BCD}" destId="{E417148E-7152-B043-AF23-0A07BF6A2059}" srcOrd="0" destOrd="0" presId="urn:microsoft.com/office/officeart/2005/8/layout/hierarchy5"/>
    <dgm:cxn modelId="{0B733840-77F0-E745-8B6B-A89C56B1C4F5}" type="presOf" srcId="{47692529-6215-664F-BA04-8E5BCAF09F37}" destId="{266890C3-28A6-014B-8E76-BFA17B21CFAD}" srcOrd="1" destOrd="0" presId="urn:microsoft.com/office/officeart/2005/8/layout/hierarchy5"/>
    <dgm:cxn modelId="{FD35E041-2903-C44E-8F9D-E0BB154904D6}" type="presOf" srcId="{87D253A7-E9F0-2E4C-845C-3ABC69496D1A}" destId="{6466BB3E-A838-FB44-8C7F-273C2528608D}" srcOrd="0" destOrd="0" presId="urn:microsoft.com/office/officeart/2005/8/layout/hierarchy5"/>
    <dgm:cxn modelId="{FB602468-87A4-FA4A-8237-6881CC6A5A02}" type="presOf" srcId="{E89B5A24-C9AB-BA43-B2A2-BE5794328C5A}" destId="{7E4AC343-C05B-E240-8075-FA48215059BC}" srcOrd="1" destOrd="0" presId="urn:microsoft.com/office/officeart/2005/8/layout/hierarchy5"/>
    <dgm:cxn modelId="{4B461679-139B-7949-95F0-ECF4CCA5716E}" type="presOf" srcId="{B4F943BB-A35A-E34C-8113-C287690FBEA2}" destId="{D5B4F665-5C26-9744-85DB-F4D01F0EEB45}" srcOrd="0" destOrd="0" presId="urn:microsoft.com/office/officeart/2005/8/layout/hierarchy5"/>
    <dgm:cxn modelId="{69CFDA89-4CE9-9C41-A83E-C3943293320A}" srcId="{7B3BD3D7-D66E-AD42-B42B-FE4C6DF2BD8D}" destId="{B4F943BB-A35A-E34C-8113-C287690FBEA2}" srcOrd="0" destOrd="0" parTransId="{9813059E-6940-CE41-973A-0801B17804AB}" sibTransId="{CDA70497-837D-2A4B-8BF1-243CD29C2CB4}"/>
    <dgm:cxn modelId="{796D458F-802B-8B48-83E7-6F76AC2B2E12}" type="presOf" srcId="{69CFD86C-3ACF-C949-B3D4-0757B786CA1E}" destId="{E8597704-87B4-D84C-9069-7E0036B66E15}" srcOrd="0" destOrd="0" presId="urn:microsoft.com/office/officeart/2005/8/layout/hierarchy5"/>
    <dgm:cxn modelId="{BA40A190-1F06-A140-9439-D8A569715E40}" type="presOf" srcId="{CA8DD300-2F6B-294E-A6CF-5A2EE1B36BCD}" destId="{BCEC015C-8515-DC4C-B12D-ADBA3F49A575}" srcOrd="1" destOrd="0" presId="urn:microsoft.com/office/officeart/2005/8/layout/hierarchy5"/>
    <dgm:cxn modelId="{6CC7EE96-7F9A-8D45-AEE3-243FF1B5A01D}" srcId="{B4F943BB-A35A-E34C-8113-C287690FBEA2}" destId="{69CFD86C-3ACF-C949-B3D4-0757B786CA1E}" srcOrd="0" destOrd="0" parTransId="{47692529-6215-664F-BA04-8E5BCAF09F37}" sibTransId="{8D55AE99-D094-3A45-B9DE-36D071A8B058}"/>
    <dgm:cxn modelId="{BBDB9A9A-E58E-664C-B173-42DED820FAD7}" type="presOf" srcId="{AD1B2791-D57E-5342-9077-3C941DB76E4E}" destId="{331402E1-3C96-674A-98B2-B436C5AAC234}" srcOrd="0" destOrd="0" presId="urn:microsoft.com/office/officeart/2005/8/layout/hierarchy5"/>
    <dgm:cxn modelId="{8DA02D9E-6071-3648-AA11-8F3FE158F009}" srcId="{0675F626-C201-664D-94A2-321565D79528}" destId="{307B74B0-CDC3-D646-A18D-AAE0FCAB0806}" srcOrd="0" destOrd="0" parTransId="{E89B5A24-C9AB-BA43-B2A2-BE5794328C5A}" sibTransId="{A7FC1122-3576-1243-AB69-7FB56068285B}"/>
    <dgm:cxn modelId="{C80B5FAD-2B98-9E43-A9E1-0C4A5C248B5D}" type="presOf" srcId="{87D253A7-E9F0-2E4C-845C-3ABC69496D1A}" destId="{6647BD96-8B65-4F48-B5AE-0B0E5A4CD1A2}" srcOrd="1" destOrd="0" presId="urn:microsoft.com/office/officeart/2005/8/layout/hierarchy5"/>
    <dgm:cxn modelId="{43097BCF-94CB-AF48-BCC4-01B9AF520D38}" srcId="{B4F943BB-A35A-E34C-8113-C287690FBEA2}" destId="{0675F626-C201-664D-94A2-321565D79528}" srcOrd="1" destOrd="0" parTransId="{87D253A7-E9F0-2E4C-845C-3ABC69496D1A}" sibTransId="{1D2F5A8A-CB74-6C4F-B540-AC222EDAC206}"/>
    <dgm:cxn modelId="{2A5E5CDC-7455-654D-844E-DAF81C23401C}" type="presOf" srcId="{7B3BD3D7-D66E-AD42-B42B-FE4C6DF2BD8D}" destId="{9770E0B2-A117-2A4D-92A9-1E6FB120C56C}" srcOrd="0" destOrd="0" presId="urn:microsoft.com/office/officeart/2005/8/layout/hierarchy5"/>
    <dgm:cxn modelId="{28782FE6-7698-1B45-A5F6-AF5E2960297C}" type="presOf" srcId="{47692529-6215-664F-BA04-8E5BCAF09F37}" destId="{2830042A-1EB7-954A-9B36-6C538458E3C0}" srcOrd="0" destOrd="0" presId="urn:microsoft.com/office/officeart/2005/8/layout/hierarchy5"/>
    <dgm:cxn modelId="{F2C938F8-AF56-644E-8CED-8731BDF03286}" type="presOf" srcId="{0675F626-C201-664D-94A2-321565D79528}" destId="{97A1021F-0969-2649-B7B2-A094B32C73C9}" srcOrd="0" destOrd="0" presId="urn:microsoft.com/office/officeart/2005/8/layout/hierarchy5"/>
    <dgm:cxn modelId="{BE1A86BE-2B4F-0F41-8ADA-BF4388169566}" type="presParOf" srcId="{9770E0B2-A117-2A4D-92A9-1E6FB120C56C}" destId="{B6C27119-4BCB-3543-8557-1525EB18CD70}" srcOrd="0" destOrd="0" presId="urn:microsoft.com/office/officeart/2005/8/layout/hierarchy5"/>
    <dgm:cxn modelId="{C3BFD3CC-1132-8C4F-85B3-180260D4607A}" type="presParOf" srcId="{B6C27119-4BCB-3543-8557-1525EB18CD70}" destId="{A73AF9C0-A1E6-0C47-AAFC-B7ACBD64BEEC}" srcOrd="0" destOrd="0" presId="urn:microsoft.com/office/officeart/2005/8/layout/hierarchy5"/>
    <dgm:cxn modelId="{70D83564-0B47-1345-8A1E-11224CDAF665}" type="presParOf" srcId="{A73AF9C0-A1E6-0C47-AAFC-B7ACBD64BEEC}" destId="{3BB8AFE5-3D4F-A140-ADDC-E4428CD5A023}" srcOrd="0" destOrd="0" presId="urn:microsoft.com/office/officeart/2005/8/layout/hierarchy5"/>
    <dgm:cxn modelId="{85C15970-A3D7-3F44-89D2-D52C5D6EB2D5}" type="presParOf" srcId="{3BB8AFE5-3D4F-A140-ADDC-E4428CD5A023}" destId="{D5B4F665-5C26-9744-85DB-F4D01F0EEB45}" srcOrd="0" destOrd="0" presId="urn:microsoft.com/office/officeart/2005/8/layout/hierarchy5"/>
    <dgm:cxn modelId="{A92FC040-026E-6340-9BDA-4EB3F3492BF6}" type="presParOf" srcId="{3BB8AFE5-3D4F-A140-ADDC-E4428CD5A023}" destId="{00C18444-C229-5644-BFA0-54B15FB5BFD0}" srcOrd="1" destOrd="0" presId="urn:microsoft.com/office/officeart/2005/8/layout/hierarchy5"/>
    <dgm:cxn modelId="{27100B7E-6403-D740-B8EB-509182074FB2}" type="presParOf" srcId="{00C18444-C229-5644-BFA0-54B15FB5BFD0}" destId="{2830042A-1EB7-954A-9B36-6C538458E3C0}" srcOrd="0" destOrd="0" presId="urn:microsoft.com/office/officeart/2005/8/layout/hierarchy5"/>
    <dgm:cxn modelId="{5A86EA05-A8D9-684E-B55E-604899A94C29}" type="presParOf" srcId="{2830042A-1EB7-954A-9B36-6C538458E3C0}" destId="{266890C3-28A6-014B-8E76-BFA17B21CFAD}" srcOrd="0" destOrd="0" presId="urn:microsoft.com/office/officeart/2005/8/layout/hierarchy5"/>
    <dgm:cxn modelId="{AF27D264-BA03-444D-90B0-A92C52CE3D66}" type="presParOf" srcId="{00C18444-C229-5644-BFA0-54B15FB5BFD0}" destId="{1582E129-1B41-EF41-B5A8-240A5EAEA85B}" srcOrd="1" destOrd="0" presId="urn:microsoft.com/office/officeart/2005/8/layout/hierarchy5"/>
    <dgm:cxn modelId="{E7CE6685-E75A-6D44-9CD0-F158731D79B1}" type="presParOf" srcId="{1582E129-1B41-EF41-B5A8-240A5EAEA85B}" destId="{E8597704-87B4-D84C-9069-7E0036B66E15}" srcOrd="0" destOrd="0" presId="urn:microsoft.com/office/officeart/2005/8/layout/hierarchy5"/>
    <dgm:cxn modelId="{850C72D1-9BF2-DA4F-973C-214839460091}" type="presParOf" srcId="{1582E129-1B41-EF41-B5A8-240A5EAEA85B}" destId="{1D6A8BD5-84BC-A64D-9E78-56B432308085}" srcOrd="1" destOrd="0" presId="urn:microsoft.com/office/officeart/2005/8/layout/hierarchy5"/>
    <dgm:cxn modelId="{B9F170C4-1B4B-9B45-908E-0BA945B105B9}" type="presParOf" srcId="{1D6A8BD5-84BC-A64D-9E78-56B432308085}" destId="{E417148E-7152-B043-AF23-0A07BF6A2059}" srcOrd="0" destOrd="0" presId="urn:microsoft.com/office/officeart/2005/8/layout/hierarchy5"/>
    <dgm:cxn modelId="{D532B7B4-EC79-0E47-AAAB-80B7F8841CFD}" type="presParOf" srcId="{E417148E-7152-B043-AF23-0A07BF6A2059}" destId="{BCEC015C-8515-DC4C-B12D-ADBA3F49A575}" srcOrd="0" destOrd="0" presId="urn:microsoft.com/office/officeart/2005/8/layout/hierarchy5"/>
    <dgm:cxn modelId="{A81C2966-AB9C-A34A-868C-98014DA2D108}" type="presParOf" srcId="{1D6A8BD5-84BC-A64D-9E78-56B432308085}" destId="{C8297B54-0D09-E946-AAC9-0751FE45714D}" srcOrd="1" destOrd="0" presId="urn:microsoft.com/office/officeart/2005/8/layout/hierarchy5"/>
    <dgm:cxn modelId="{618DE3BE-4F34-9B4F-94BF-67F835FF7BF2}" type="presParOf" srcId="{C8297B54-0D09-E946-AAC9-0751FE45714D}" destId="{331402E1-3C96-674A-98B2-B436C5AAC234}" srcOrd="0" destOrd="0" presId="urn:microsoft.com/office/officeart/2005/8/layout/hierarchy5"/>
    <dgm:cxn modelId="{31F9D019-4734-D84A-872E-444214E9FE02}" type="presParOf" srcId="{C8297B54-0D09-E946-AAC9-0751FE45714D}" destId="{DDA8652C-DF17-6041-A8A3-4FFE3A62F9C4}" srcOrd="1" destOrd="0" presId="urn:microsoft.com/office/officeart/2005/8/layout/hierarchy5"/>
    <dgm:cxn modelId="{34251CC9-D8CF-E742-831B-BEF0D99204C9}" type="presParOf" srcId="{00C18444-C229-5644-BFA0-54B15FB5BFD0}" destId="{6466BB3E-A838-FB44-8C7F-273C2528608D}" srcOrd="2" destOrd="0" presId="urn:microsoft.com/office/officeart/2005/8/layout/hierarchy5"/>
    <dgm:cxn modelId="{1D45C775-ED93-C943-974A-8901A8E0FFA8}" type="presParOf" srcId="{6466BB3E-A838-FB44-8C7F-273C2528608D}" destId="{6647BD96-8B65-4F48-B5AE-0B0E5A4CD1A2}" srcOrd="0" destOrd="0" presId="urn:microsoft.com/office/officeart/2005/8/layout/hierarchy5"/>
    <dgm:cxn modelId="{CB3EF996-B787-9C40-BC54-9BB030264B13}" type="presParOf" srcId="{00C18444-C229-5644-BFA0-54B15FB5BFD0}" destId="{836F6134-6173-514C-8978-A4EC27777620}" srcOrd="3" destOrd="0" presId="urn:microsoft.com/office/officeart/2005/8/layout/hierarchy5"/>
    <dgm:cxn modelId="{891845BF-B2A7-2142-9E8D-DF20D6005CA4}" type="presParOf" srcId="{836F6134-6173-514C-8978-A4EC27777620}" destId="{97A1021F-0969-2649-B7B2-A094B32C73C9}" srcOrd="0" destOrd="0" presId="urn:microsoft.com/office/officeart/2005/8/layout/hierarchy5"/>
    <dgm:cxn modelId="{973B6283-853D-BB4E-8DF3-D29973CB9722}" type="presParOf" srcId="{836F6134-6173-514C-8978-A4EC27777620}" destId="{321DB1D8-0AAB-CC4A-B2A2-9E41B529546C}" srcOrd="1" destOrd="0" presId="urn:microsoft.com/office/officeart/2005/8/layout/hierarchy5"/>
    <dgm:cxn modelId="{2CC00F95-11B1-EA40-AA3B-8AC9E04FE4CF}" type="presParOf" srcId="{321DB1D8-0AAB-CC4A-B2A2-9E41B529546C}" destId="{86CBF3B1-BC64-4042-B028-4C531113ED79}" srcOrd="0" destOrd="0" presId="urn:microsoft.com/office/officeart/2005/8/layout/hierarchy5"/>
    <dgm:cxn modelId="{6A584524-DEA0-B043-92F4-85A59675C2B5}" type="presParOf" srcId="{86CBF3B1-BC64-4042-B028-4C531113ED79}" destId="{7E4AC343-C05B-E240-8075-FA48215059BC}" srcOrd="0" destOrd="0" presId="urn:microsoft.com/office/officeart/2005/8/layout/hierarchy5"/>
    <dgm:cxn modelId="{70E71E0C-27B9-644E-A1DD-3452805FF0B7}" type="presParOf" srcId="{321DB1D8-0AAB-CC4A-B2A2-9E41B529546C}" destId="{878CD258-69DA-4A49-AB23-E983F36E5A68}" srcOrd="1" destOrd="0" presId="urn:microsoft.com/office/officeart/2005/8/layout/hierarchy5"/>
    <dgm:cxn modelId="{C601A7AC-FE3E-9B4C-BF15-1C61DCF1DFF6}" type="presParOf" srcId="{878CD258-69DA-4A49-AB23-E983F36E5A68}" destId="{0DB59BDB-CAC7-4E43-9E56-BE44DD0E13F1}" srcOrd="0" destOrd="0" presId="urn:microsoft.com/office/officeart/2005/8/layout/hierarchy5"/>
    <dgm:cxn modelId="{2D69FC65-11AF-DC42-B98C-1908FF7DFAE4}" type="presParOf" srcId="{878CD258-69DA-4A49-AB23-E983F36E5A68}" destId="{022EDFB2-6BD2-ED49-B142-884FA0BE79B0}" srcOrd="1" destOrd="0" presId="urn:microsoft.com/office/officeart/2005/8/layout/hierarchy5"/>
    <dgm:cxn modelId="{6A372526-F203-6D4F-A0F6-73FC2B9F365C}"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D8FB38-0EEB-8441-BE59-A53B5866F07C}" type="doc">
      <dgm:prSet loTypeId="urn:microsoft.com/office/officeart/2005/8/layout/hierarchy2" loCatId="" qsTypeId="urn:microsoft.com/office/officeart/2005/8/quickstyle/simple4" qsCatId="simple" csTypeId="urn:microsoft.com/office/officeart/2005/8/colors/accent1_2" csCatId="accent1" phldr="1"/>
      <dgm:spPr/>
      <dgm:t>
        <a:bodyPr/>
        <a:lstStyle/>
        <a:p>
          <a:endParaRPr lang="en-US"/>
        </a:p>
      </dgm:t>
    </dgm:pt>
    <dgm:pt modelId="{33B3A5F5-4DC2-264F-ABC1-33760E4A27C5}">
      <dgm:prSet phldrT="[Text]"/>
      <dgm:spPr/>
      <dgm:t>
        <a:bodyPr/>
        <a:lstStyle/>
        <a:p>
          <a:r>
            <a:rPr lang="en-US" dirty="0"/>
            <a:t>Delirium is recognized</a:t>
          </a:r>
        </a:p>
      </dgm:t>
    </dgm:pt>
    <dgm:pt modelId="{D59CD966-610A-0346-AB71-CD029317D46E}" type="parTrans" cxnId="{33AA1578-7B6C-F84F-9569-B987E7AC2A43}">
      <dgm:prSet/>
      <dgm:spPr/>
      <dgm:t>
        <a:bodyPr/>
        <a:lstStyle/>
        <a:p>
          <a:endParaRPr lang="en-US"/>
        </a:p>
      </dgm:t>
    </dgm:pt>
    <dgm:pt modelId="{02088540-258D-864B-8996-4FA6730BF378}" type="sibTrans" cxnId="{33AA1578-7B6C-F84F-9569-B987E7AC2A43}">
      <dgm:prSet/>
      <dgm:spPr/>
      <dgm:t>
        <a:bodyPr/>
        <a:lstStyle/>
        <a:p>
          <a:endParaRPr lang="en-US"/>
        </a:p>
      </dgm:t>
    </dgm:pt>
    <dgm:pt modelId="{CC0AC344-9AF7-4541-98B3-39605D7953D0}">
      <dgm:prSet phldrT="[Text]"/>
      <dgm:spPr/>
      <dgm:t>
        <a:bodyPr/>
        <a:lstStyle/>
        <a:p>
          <a:r>
            <a:rPr lang="en-US" dirty="0"/>
            <a:t>Exhaustive search for etiology</a:t>
          </a:r>
        </a:p>
      </dgm:t>
    </dgm:pt>
    <dgm:pt modelId="{1535EA69-933E-074B-B205-C7C803E1DA23}" type="parTrans" cxnId="{C3282F7D-08BF-A248-9D37-B0F86D69B3D8}">
      <dgm:prSet/>
      <dgm:spPr/>
      <dgm:t>
        <a:bodyPr/>
        <a:lstStyle/>
        <a:p>
          <a:endParaRPr lang="en-US"/>
        </a:p>
      </dgm:t>
    </dgm:pt>
    <dgm:pt modelId="{12AE0410-CAFD-3A44-8BEB-0F38F7431E2D}" type="sibTrans" cxnId="{C3282F7D-08BF-A248-9D37-B0F86D69B3D8}">
      <dgm:prSet/>
      <dgm:spPr/>
      <dgm:t>
        <a:bodyPr/>
        <a:lstStyle/>
        <a:p>
          <a:endParaRPr lang="en-US"/>
        </a:p>
      </dgm:t>
    </dgm:pt>
    <dgm:pt modelId="{579EE876-87F4-AB43-84C2-99322A5D22EC}">
      <dgm:prSet phldrT="[Text]"/>
      <dgm:spPr/>
      <dgm:t>
        <a:bodyPr/>
        <a:lstStyle/>
        <a:p>
          <a:r>
            <a:rPr lang="en-US" dirty="0"/>
            <a:t>Directly treat the etiology once found</a:t>
          </a:r>
        </a:p>
      </dgm:t>
    </dgm:pt>
    <dgm:pt modelId="{07F5D899-B65E-784C-A20E-9E9B486C11A9}" type="parTrans" cxnId="{0C1FE66D-C2A6-BC49-9719-22947DAF6B88}">
      <dgm:prSet/>
      <dgm:spPr/>
      <dgm:t>
        <a:bodyPr/>
        <a:lstStyle/>
        <a:p>
          <a:endParaRPr lang="en-US"/>
        </a:p>
      </dgm:t>
    </dgm:pt>
    <dgm:pt modelId="{576EC841-0B94-EB42-B635-247FA72B983F}" type="sibTrans" cxnId="{0C1FE66D-C2A6-BC49-9719-22947DAF6B88}">
      <dgm:prSet/>
      <dgm:spPr/>
      <dgm:t>
        <a:bodyPr/>
        <a:lstStyle/>
        <a:p>
          <a:endParaRPr lang="en-US"/>
        </a:p>
      </dgm:t>
    </dgm:pt>
    <dgm:pt modelId="{E0C5AB9C-331B-E048-B403-D79FF4BE1749}" type="pres">
      <dgm:prSet presAssocID="{A1D8FB38-0EEB-8441-BE59-A53B5866F07C}" presName="diagram" presStyleCnt="0">
        <dgm:presLayoutVars>
          <dgm:chPref val="1"/>
          <dgm:dir/>
          <dgm:animOne val="branch"/>
          <dgm:animLvl val="lvl"/>
          <dgm:resizeHandles val="exact"/>
        </dgm:presLayoutVars>
      </dgm:prSet>
      <dgm:spPr/>
    </dgm:pt>
    <dgm:pt modelId="{DCDFE129-8D06-104D-B256-3B19BAB51CCD}" type="pres">
      <dgm:prSet presAssocID="{33B3A5F5-4DC2-264F-ABC1-33760E4A27C5}" presName="root1" presStyleCnt="0"/>
      <dgm:spPr/>
    </dgm:pt>
    <dgm:pt modelId="{36CF6FE0-DE4B-A64B-9F67-85014C5260B2}" type="pres">
      <dgm:prSet presAssocID="{33B3A5F5-4DC2-264F-ABC1-33760E4A27C5}" presName="LevelOneTextNode" presStyleLbl="node0" presStyleIdx="0" presStyleCnt="1">
        <dgm:presLayoutVars>
          <dgm:chPref val="3"/>
        </dgm:presLayoutVars>
      </dgm:prSet>
      <dgm:spPr/>
    </dgm:pt>
    <dgm:pt modelId="{638CE01F-2C30-2B42-B27D-195A6F1E8ACA}" type="pres">
      <dgm:prSet presAssocID="{33B3A5F5-4DC2-264F-ABC1-33760E4A27C5}" presName="level2hierChild" presStyleCnt="0"/>
      <dgm:spPr/>
    </dgm:pt>
    <dgm:pt modelId="{23211691-5409-094D-AA8A-22FC9167FD11}" type="pres">
      <dgm:prSet presAssocID="{1535EA69-933E-074B-B205-C7C803E1DA23}" presName="conn2-1" presStyleLbl="parChTrans1D2" presStyleIdx="0" presStyleCnt="1"/>
      <dgm:spPr/>
    </dgm:pt>
    <dgm:pt modelId="{14D21E49-0568-E347-AC8B-306912FF1B77}" type="pres">
      <dgm:prSet presAssocID="{1535EA69-933E-074B-B205-C7C803E1DA23}" presName="connTx" presStyleLbl="parChTrans1D2" presStyleIdx="0" presStyleCnt="1"/>
      <dgm:spPr/>
    </dgm:pt>
    <dgm:pt modelId="{34182621-4164-D14D-9003-9B5AAEE3AD60}" type="pres">
      <dgm:prSet presAssocID="{CC0AC344-9AF7-4541-98B3-39605D7953D0}" presName="root2" presStyleCnt="0"/>
      <dgm:spPr/>
    </dgm:pt>
    <dgm:pt modelId="{76E72E67-A129-5840-9085-C97EEEC7493B}" type="pres">
      <dgm:prSet presAssocID="{CC0AC344-9AF7-4541-98B3-39605D7953D0}" presName="LevelTwoTextNode" presStyleLbl="node2" presStyleIdx="0" presStyleCnt="1">
        <dgm:presLayoutVars>
          <dgm:chPref val="3"/>
        </dgm:presLayoutVars>
      </dgm:prSet>
      <dgm:spPr/>
    </dgm:pt>
    <dgm:pt modelId="{3FB1113D-07EE-1D46-8402-E9C4F58F6840}" type="pres">
      <dgm:prSet presAssocID="{CC0AC344-9AF7-4541-98B3-39605D7953D0}" presName="level3hierChild" presStyleCnt="0"/>
      <dgm:spPr/>
    </dgm:pt>
    <dgm:pt modelId="{A548AA83-71A4-1F42-AEA5-3FA7A721C5DE}" type="pres">
      <dgm:prSet presAssocID="{07F5D899-B65E-784C-A20E-9E9B486C11A9}" presName="conn2-1" presStyleLbl="parChTrans1D3" presStyleIdx="0" presStyleCnt="1"/>
      <dgm:spPr/>
    </dgm:pt>
    <dgm:pt modelId="{5D0B1DFE-BE84-7E46-8E54-A969403B8206}" type="pres">
      <dgm:prSet presAssocID="{07F5D899-B65E-784C-A20E-9E9B486C11A9}" presName="connTx" presStyleLbl="parChTrans1D3" presStyleIdx="0" presStyleCnt="1"/>
      <dgm:spPr/>
    </dgm:pt>
    <dgm:pt modelId="{B83364A4-B52F-C343-8444-E3809E801B1D}" type="pres">
      <dgm:prSet presAssocID="{579EE876-87F4-AB43-84C2-99322A5D22EC}" presName="root2" presStyleCnt="0"/>
      <dgm:spPr/>
    </dgm:pt>
    <dgm:pt modelId="{5851F3EF-79AB-4343-96C3-266BFA157B24}" type="pres">
      <dgm:prSet presAssocID="{579EE876-87F4-AB43-84C2-99322A5D22EC}" presName="LevelTwoTextNode" presStyleLbl="node3" presStyleIdx="0" presStyleCnt="1">
        <dgm:presLayoutVars>
          <dgm:chPref val="3"/>
        </dgm:presLayoutVars>
      </dgm:prSet>
      <dgm:spPr/>
    </dgm:pt>
    <dgm:pt modelId="{4694799A-E214-6B4E-9256-557B5DA08940}" type="pres">
      <dgm:prSet presAssocID="{579EE876-87F4-AB43-84C2-99322A5D22EC}" presName="level3hierChild" presStyleCnt="0"/>
      <dgm:spPr/>
    </dgm:pt>
  </dgm:ptLst>
  <dgm:cxnLst>
    <dgm:cxn modelId="{2B636F12-0EEE-7147-B0BB-8C0BCD95D458}" type="presOf" srcId="{33B3A5F5-4DC2-264F-ABC1-33760E4A27C5}" destId="{36CF6FE0-DE4B-A64B-9F67-85014C5260B2}" srcOrd="0" destOrd="0" presId="urn:microsoft.com/office/officeart/2005/8/layout/hierarchy2"/>
    <dgm:cxn modelId="{557F6D69-346D-8740-8670-2CE4EF815AD7}" type="presOf" srcId="{A1D8FB38-0EEB-8441-BE59-A53B5866F07C}" destId="{E0C5AB9C-331B-E048-B403-D79FF4BE1749}" srcOrd="0" destOrd="0" presId="urn:microsoft.com/office/officeart/2005/8/layout/hierarchy2"/>
    <dgm:cxn modelId="{0C1FE66D-C2A6-BC49-9719-22947DAF6B88}" srcId="{CC0AC344-9AF7-4541-98B3-39605D7953D0}" destId="{579EE876-87F4-AB43-84C2-99322A5D22EC}" srcOrd="0" destOrd="0" parTransId="{07F5D899-B65E-784C-A20E-9E9B486C11A9}" sibTransId="{576EC841-0B94-EB42-B635-247FA72B983F}"/>
    <dgm:cxn modelId="{33AA1578-7B6C-F84F-9569-B987E7AC2A43}" srcId="{A1D8FB38-0EEB-8441-BE59-A53B5866F07C}" destId="{33B3A5F5-4DC2-264F-ABC1-33760E4A27C5}" srcOrd="0" destOrd="0" parTransId="{D59CD966-610A-0346-AB71-CD029317D46E}" sibTransId="{02088540-258D-864B-8996-4FA6730BF378}"/>
    <dgm:cxn modelId="{C3282F7D-08BF-A248-9D37-B0F86D69B3D8}" srcId="{33B3A5F5-4DC2-264F-ABC1-33760E4A27C5}" destId="{CC0AC344-9AF7-4541-98B3-39605D7953D0}" srcOrd="0" destOrd="0" parTransId="{1535EA69-933E-074B-B205-C7C803E1DA23}" sibTransId="{12AE0410-CAFD-3A44-8BEB-0F38F7431E2D}"/>
    <dgm:cxn modelId="{43D5A398-C30E-2042-9571-C1CB18BEA3DE}" type="presOf" srcId="{07F5D899-B65E-784C-A20E-9E9B486C11A9}" destId="{5D0B1DFE-BE84-7E46-8E54-A969403B8206}" srcOrd="1" destOrd="0" presId="urn:microsoft.com/office/officeart/2005/8/layout/hierarchy2"/>
    <dgm:cxn modelId="{49919D9A-0414-3F40-B688-BC8D5BEB8323}" type="presOf" srcId="{07F5D899-B65E-784C-A20E-9E9B486C11A9}" destId="{A548AA83-71A4-1F42-AEA5-3FA7A721C5DE}" srcOrd="0" destOrd="0" presId="urn:microsoft.com/office/officeart/2005/8/layout/hierarchy2"/>
    <dgm:cxn modelId="{E31344CA-C186-BD48-8D66-3BB06EFEC39C}" type="presOf" srcId="{1535EA69-933E-074B-B205-C7C803E1DA23}" destId="{14D21E49-0568-E347-AC8B-306912FF1B77}" srcOrd="1" destOrd="0" presId="urn:microsoft.com/office/officeart/2005/8/layout/hierarchy2"/>
    <dgm:cxn modelId="{6C5805CE-DBC3-F749-84C3-ADF97D18249B}" type="presOf" srcId="{579EE876-87F4-AB43-84C2-99322A5D22EC}" destId="{5851F3EF-79AB-4343-96C3-266BFA157B24}" srcOrd="0" destOrd="0" presId="urn:microsoft.com/office/officeart/2005/8/layout/hierarchy2"/>
    <dgm:cxn modelId="{759A74E1-E03C-2245-A733-606ADAFFEE4E}" type="presOf" srcId="{1535EA69-933E-074B-B205-C7C803E1DA23}" destId="{23211691-5409-094D-AA8A-22FC9167FD11}" srcOrd="0" destOrd="0" presId="urn:microsoft.com/office/officeart/2005/8/layout/hierarchy2"/>
    <dgm:cxn modelId="{BEFF5DE9-F3E2-0A4D-BBB6-E6C13ED26BD7}" type="presOf" srcId="{CC0AC344-9AF7-4541-98B3-39605D7953D0}" destId="{76E72E67-A129-5840-9085-C97EEEC7493B}" srcOrd="0" destOrd="0" presId="urn:microsoft.com/office/officeart/2005/8/layout/hierarchy2"/>
    <dgm:cxn modelId="{9482FFCA-6DEA-7442-9DE5-4361B062ED3B}" type="presParOf" srcId="{E0C5AB9C-331B-E048-B403-D79FF4BE1749}" destId="{DCDFE129-8D06-104D-B256-3B19BAB51CCD}" srcOrd="0" destOrd="0" presId="urn:microsoft.com/office/officeart/2005/8/layout/hierarchy2"/>
    <dgm:cxn modelId="{642A7176-0B30-BF47-B73F-02A6D5093540}" type="presParOf" srcId="{DCDFE129-8D06-104D-B256-3B19BAB51CCD}" destId="{36CF6FE0-DE4B-A64B-9F67-85014C5260B2}" srcOrd="0" destOrd="0" presId="urn:microsoft.com/office/officeart/2005/8/layout/hierarchy2"/>
    <dgm:cxn modelId="{F153B714-CF20-3C4E-AD9C-0D759ACEB0BA}" type="presParOf" srcId="{DCDFE129-8D06-104D-B256-3B19BAB51CCD}" destId="{638CE01F-2C30-2B42-B27D-195A6F1E8ACA}" srcOrd="1" destOrd="0" presId="urn:microsoft.com/office/officeart/2005/8/layout/hierarchy2"/>
    <dgm:cxn modelId="{059EA0CC-A265-654B-8D86-EB828A6728A3}" type="presParOf" srcId="{638CE01F-2C30-2B42-B27D-195A6F1E8ACA}" destId="{23211691-5409-094D-AA8A-22FC9167FD11}" srcOrd="0" destOrd="0" presId="urn:microsoft.com/office/officeart/2005/8/layout/hierarchy2"/>
    <dgm:cxn modelId="{C50A0640-CE82-8E4A-8A3F-BEA2CA78A7A2}" type="presParOf" srcId="{23211691-5409-094D-AA8A-22FC9167FD11}" destId="{14D21E49-0568-E347-AC8B-306912FF1B77}" srcOrd="0" destOrd="0" presId="urn:microsoft.com/office/officeart/2005/8/layout/hierarchy2"/>
    <dgm:cxn modelId="{150855B9-86B2-1140-A109-2DB0844F0EA2}" type="presParOf" srcId="{638CE01F-2C30-2B42-B27D-195A6F1E8ACA}" destId="{34182621-4164-D14D-9003-9B5AAEE3AD60}" srcOrd="1" destOrd="0" presId="urn:microsoft.com/office/officeart/2005/8/layout/hierarchy2"/>
    <dgm:cxn modelId="{0E5E0AE0-C435-0B42-B81F-93A3DBBE2B92}" type="presParOf" srcId="{34182621-4164-D14D-9003-9B5AAEE3AD60}" destId="{76E72E67-A129-5840-9085-C97EEEC7493B}" srcOrd="0" destOrd="0" presId="urn:microsoft.com/office/officeart/2005/8/layout/hierarchy2"/>
    <dgm:cxn modelId="{FE4AE2C0-8B3D-AC45-AA50-D0CA037826E4}" type="presParOf" srcId="{34182621-4164-D14D-9003-9B5AAEE3AD60}" destId="{3FB1113D-07EE-1D46-8402-E9C4F58F6840}" srcOrd="1" destOrd="0" presId="urn:microsoft.com/office/officeart/2005/8/layout/hierarchy2"/>
    <dgm:cxn modelId="{E90B5D00-3DAB-9848-89D5-A92AA9737874}" type="presParOf" srcId="{3FB1113D-07EE-1D46-8402-E9C4F58F6840}" destId="{A548AA83-71A4-1F42-AEA5-3FA7A721C5DE}" srcOrd="0" destOrd="0" presId="urn:microsoft.com/office/officeart/2005/8/layout/hierarchy2"/>
    <dgm:cxn modelId="{9DDC4982-8E61-3341-A7DD-675C1432B51D}" type="presParOf" srcId="{A548AA83-71A4-1F42-AEA5-3FA7A721C5DE}" destId="{5D0B1DFE-BE84-7E46-8E54-A969403B8206}" srcOrd="0" destOrd="0" presId="urn:microsoft.com/office/officeart/2005/8/layout/hierarchy2"/>
    <dgm:cxn modelId="{1C76AF38-1C67-4742-8893-7C05410802D7}" type="presParOf" srcId="{3FB1113D-07EE-1D46-8402-E9C4F58F6840}" destId="{B83364A4-B52F-C343-8444-E3809E801B1D}" srcOrd="1" destOrd="0" presId="urn:microsoft.com/office/officeart/2005/8/layout/hierarchy2"/>
    <dgm:cxn modelId="{948FA282-C8A8-8D41-A502-90C04885D521}" type="presParOf" srcId="{B83364A4-B52F-C343-8444-E3809E801B1D}" destId="{5851F3EF-79AB-4343-96C3-266BFA157B24}" srcOrd="0" destOrd="0" presId="urn:microsoft.com/office/officeart/2005/8/layout/hierarchy2"/>
    <dgm:cxn modelId="{85687D5B-6219-8B4F-8AE7-611C89364A04}" type="presParOf" srcId="{B83364A4-B52F-C343-8444-E3809E801B1D}" destId="{4694799A-E214-6B4E-9256-557B5DA08940}"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B3BD3D7-D66E-AD42-B42B-FE4C6DF2BD8D}" type="doc">
      <dgm:prSet loTypeId="urn:microsoft.com/office/officeart/2005/8/layout/hierarchy5" loCatId="" qsTypeId="urn:microsoft.com/office/officeart/2005/8/quickstyle/simple4" qsCatId="simple" csTypeId="urn:microsoft.com/office/officeart/2005/8/colors/accent1_2" csCatId="accent1" phldr="1"/>
      <dgm:spPr/>
      <dgm:t>
        <a:bodyPr/>
        <a:lstStyle/>
        <a:p>
          <a:endParaRPr lang="en-US"/>
        </a:p>
      </dgm:t>
    </dgm:pt>
    <dgm:pt modelId="{B4F943BB-A35A-E34C-8113-C287690FBEA2}">
      <dgm:prSet phldrT="[Text]"/>
      <dgm:spPr/>
      <dgm:t>
        <a:bodyPr/>
        <a:lstStyle/>
        <a:p>
          <a:r>
            <a:rPr lang="en-US" dirty="0"/>
            <a:t>Cognitive complaints</a:t>
          </a:r>
        </a:p>
      </dgm:t>
    </dgm:pt>
    <dgm:pt modelId="{9813059E-6940-CE41-973A-0801B17804AB}" type="parTrans" cxnId="{69CFDA89-4CE9-9C41-A83E-C3943293320A}">
      <dgm:prSet/>
      <dgm:spPr/>
      <dgm:t>
        <a:bodyPr/>
        <a:lstStyle/>
        <a:p>
          <a:endParaRPr lang="en-US"/>
        </a:p>
      </dgm:t>
    </dgm:pt>
    <dgm:pt modelId="{CDA70497-837D-2A4B-8BF1-243CD29C2CB4}" type="sibTrans" cxnId="{69CFDA89-4CE9-9C41-A83E-C3943293320A}">
      <dgm:prSet/>
      <dgm:spPr/>
      <dgm:t>
        <a:bodyPr/>
        <a:lstStyle/>
        <a:p>
          <a:endParaRPr lang="en-US"/>
        </a:p>
      </dgm:t>
    </dgm:pt>
    <dgm:pt modelId="{EB116E61-3BD7-3C4A-96E9-F8DD13054C39}">
      <dgm:prSet phldrT="[Text]"/>
      <dgm:spPr/>
      <dgm:t>
        <a:bodyPr/>
        <a:lstStyle/>
        <a:p>
          <a:r>
            <a:rPr lang="en-US" dirty="0"/>
            <a:t>Apparent on clinical assessment</a:t>
          </a:r>
        </a:p>
      </dgm:t>
    </dgm:pt>
    <dgm:pt modelId="{3217E674-2110-CB48-B813-25E3CB230BE5}" type="parTrans" cxnId="{34E55313-67E2-E340-824B-A3D54BD1CE59}">
      <dgm:prSet/>
      <dgm:spPr/>
      <dgm:t>
        <a:bodyPr/>
        <a:lstStyle/>
        <a:p>
          <a:endParaRPr lang="en-US"/>
        </a:p>
      </dgm:t>
    </dgm:pt>
    <dgm:pt modelId="{BA1A6372-0E92-944B-A1A8-4B2D7564371C}" type="sibTrans" cxnId="{34E55313-67E2-E340-824B-A3D54BD1CE59}">
      <dgm:prSet/>
      <dgm:spPr/>
      <dgm:t>
        <a:bodyPr/>
        <a:lstStyle/>
        <a:p>
          <a:endParaRPr lang="en-US"/>
        </a:p>
      </dgm:t>
    </dgm:pt>
    <dgm:pt modelId="{538BAC56-B89C-9A44-8DD9-CEE798567E7A}">
      <dgm:prSet phldrT="[Text]"/>
      <dgm:spPr/>
      <dgm:t>
        <a:bodyPr/>
        <a:lstStyle/>
        <a:p>
          <a:r>
            <a:rPr lang="en-US" dirty="0"/>
            <a:t>No Functional Impairments</a:t>
          </a:r>
        </a:p>
      </dgm:t>
    </dgm:pt>
    <dgm:pt modelId="{88764DBE-7B51-FB4B-BFD6-D114760E5A06}" type="parTrans" cxnId="{0C3DAD09-6739-2849-92E3-7E3271A27A39}">
      <dgm:prSet/>
      <dgm:spPr/>
      <dgm:t>
        <a:bodyPr/>
        <a:lstStyle/>
        <a:p>
          <a:endParaRPr lang="en-US"/>
        </a:p>
      </dgm:t>
    </dgm:pt>
    <dgm:pt modelId="{802389CB-67DD-C544-A745-4B5F2F123372}" type="sibTrans" cxnId="{0C3DAD09-6739-2849-92E3-7E3271A27A39}">
      <dgm:prSet/>
      <dgm:spPr/>
      <dgm:t>
        <a:bodyPr/>
        <a:lstStyle/>
        <a:p>
          <a:endParaRPr lang="en-US"/>
        </a:p>
      </dgm:t>
    </dgm:pt>
    <dgm:pt modelId="{AD1B2791-D57E-5342-9077-3C941DB76E4E}">
      <dgm:prSet/>
      <dgm:spPr/>
      <dgm:t>
        <a:bodyPr/>
        <a:lstStyle/>
        <a:p>
          <a:r>
            <a:rPr lang="en-US" dirty="0"/>
            <a:t>Functional Impairments present</a:t>
          </a:r>
        </a:p>
      </dgm:t>
    </dgm:pt>
    <dgm:pt modelId="{CA8DD300-2F6B-294E-A6CF-5A2EE1B36BCD}" type="parTrans" cxnId="{BC493C1F-AEB1-7A41-944F-0548E654195E}">
      <dgm:prSet/>
      <dgm:spPr/>
      <dgm:t>
        <a:bodyPr/>
        <a:lstStyle/>
        <a:p>
          <a:endParaRPr lang="en-US"/>
        </a:p>
      </dgm:t>
    </dgm:pt>
    <dgm:pt modelId="{61619129-F54D-AF43-868F-02CB1E11D049}" type="sibTrans" cxnId="{BC493C1F-AEB1-7A41-944F-0548E654195E}">
      <dgm:prSet/>
      <dgm:spPr/>
      <dgm:t>
        <a:bodyPr/>
        <a:lstStyle/>
        <a:p>
          <a:endParaRPr lang="en-US"/>
        </a:p>
      </dgm:t>
    </dgm:pt>
    <dgm:pt modelId="{7C777459-28D5-ED48-9D91-0C4BE87CF087}">
      <dgm:prSet/>
      <dgm:spPr/>
      <dgm:t>
        <a:bodyPr/>
        <a:lstStyle/>
        <a:p>
          <a:r>
            <a:rPr lang="en-US" dirty="0"/>
            <a:t>Dementia</a:t>
          </a:r>
        </a:p>
      </dgm:t>
    </dgm:pt>
    <dgm:pt modelId="{0293986F-EB0A-4247-9E9E-E8DE4FA9056D}" type="parTrans" cxnId="{27FC3434-BF31-C940-A944-48C017919B56}">
      <dgm:prSet/>
      <dgm:spPr/>
      <dgm:t>
        <a:bodyPr/>
        <a:lstStyle/>
        <a:p>
          <a:endParaRPr lang="en-US"/>
        </a:p>
      </dgm:t>
    </dgm:pt>
    <dgm:pt modelId="{DC8C5586-AB15-804A-B3AC-5941E39345B2}" type="sibTrans" cxnId="{27FC3434-BF31-C940-A944-48C017919B56}">
      <dgm:prSet/>
      <dgm:spPr/>
      <dgm:t>
        <a:bodyPr/>
        <a:lstStyle/>
        <a:p>
          <a:endParaRPr lang="en-US"/>
        </a:p>
      </dgm:t>
    </dgm:pt>
    <dgm:pt modelId="{69CFD86C-3ACF-C949-B3D4-0757B786CA1E}">
      <dgm:prSet/>
      <dgm:spPr/>
      <dgm:t>
        <a:bodyPr/>
        <a:lstStyle/>
        <a:p>
          <a:r>
            <a:rPr lang="en-US" dirty="0"/>
            <a:t>Cognitive Impairment Non-Dementia</a:t>
          </a:r>
        </a:p>
      </dgm:t>
    </dgm:pt>
    <dgm:pt modelId="{47692529-6215-664F-BA04-8E5BCAF09F37}" type="parTrans" cxnId="{6CC7EE96-7F9A-8D45-AEE3-243FF1B5A01D}">
      <dgm:prSet/>
      <dgm:spPr/>
      <dgm:t>
        <a:bodyPr/>
        <a:lstStyle/>
        <a:p>
          <a:endParaRPr lang="en-US"/>
        </a:p>
      </dgm:t>
    </dgm:pt>
    <dgm:pt modelId="{8D55AE99-D094-3A45-B9DE-36D071A8B058}" type="sibTrans" cxnId="{6CC7EE96-7F9A-8D45-AEE3-243FF1B5A01D}">
      <dgm:prSet/>
      <dgm:spPr/>
      <dgm:t>
        <a:bodyPr/>
        <a:lstStyle/>
        <a:p>
          <a:endParaRPr lang="en-US"/>
        </a:p>
      </dgm:t>
    </dgm:pt>
    <dgm:pt modelId="{9770E0B2-A117-2A4D-92A9-1E6FB120C56C}" type="pres">
      <dgm:prSet presAssocID="{7B3BD3D7-D66E-AD42-B42B-FE4C6DF2BD8D}" presName="mainComposite" presStyleCnt="0">
        <dgm:presLayoutVars>
          <dgm:chPref val="1"/>
          <dgm:dir/>
          <dgm:animOne val="branch"/>
          <dgm:animLvl val="lvl"/>
          <dgm:resizeHandles val="exact"/>
        </dgm:presLayoutVars>
      </dgm:prSet>
      <dgm:spPr/>
    </dgm:pt>
    <dgm:pt modelId="{B6C27119-4BCB-3543-8557-1525EB18CD70}" type="pres">
      <dgm:prSet presAssocID="{7B3BD3D7-D66E-AD42-B42B-FE4C6DF2BD8D}" presName="hierFlow" presStyleCnt="0"/>
      <dgm:spPr/>
    </dgm:pt>
    <dgm:pt modelId="{A73AF9C0-A1E6-0C47-AAFC-B7ACBD64BEEC}" type="pres">
      <dgm:prSet presAssocID="{7B3BD3D7-D66E-AD42-B42B-FE4C6DF2BD8D}" presName="hierChild1" presStyleCnt="0">
        <dgm:presLayoutVars>
          <dgm:chPref val="1"/>
          <dgm:animOne val="branch"/>
          <dgm:animLvl val="lvl"/>
        </dgm:presLayoutVars>
      </dgm:prSet>
      <dgm:spPr/>
    </dgm:pt>
    <dgm:pt modelId="{3BB8AFE5-3D4F-A140-ADDC-E4428CD5A023}" type="pres">
      <dgm:prSet presAssocID="{B4F943BB-A35A-E34C-8113-C287690FBEA2}" presName="Name17" presStyleCnt="0"/>
      <dgm:spPr/>
    </dgm:pt>
    <dgm:pt modelId="{D5B4F665-5C26-9744-85DB-F4D01F0EEB45}" type="pres">
      <dgm:prSet presAssocID="{B4F943BB-A35A-E34C-8113-C287690FBEA2}" presName="level1Shape" presStyleLbl="node0" presStyleIdx="0" presStyleCnt="1">
        <dgm:presLayoutVars>
          <dgm:chPref val="3"/>
        </dgm:presLayoutVars>
      </dgm:prSet>
      <dgm:spPr/>
    </dgm:pt>
    <dgm:pt modelId="{00C18444-C229-5644-BFA0-54B15FB5BFD0}" type="pres">
      <dgm:prSet presAssocID="{B4F943BB-A35A-E34C-8113-C287690FBEA2}" presName="hierChild2" presStyleCnt="0"/>
      <dgm:spPr/>
    </dgm:pt>
    <dgm:pt modelId="{103A383F-E16E-124C-9112-421A34A35F21}" type="pres">
      <dgm:prSet presAssocID="{3217E674-2110-CB48-B813-25E3CB230BE5}" presName="Name25" presStyleLbl="parChTrans1D2" presStyleIdx="0" presStyleCnt="1"/>
      <dgm:spPr/>
    </dgm:pt>
    <dgm:pt modelId="{E134BA5F-473C-C748-8C2F-DB2AB35A5AC8}" type="pres">
      <dgm:prSet presAssocID="{3217E674-2110-CB48-B813-25E3CB230BE5}" presName="connTx" presStyleLbl="parChTrans1D2" presStyleIdx="0" presStyleCnt="1"/>
      <dgm:spPr/>
    </dgm:pt>
    <dgm:pt modelId="{11234293-5C1A-BE47-B2FF-EC859A21E151}" type="pres">
      <dgm:prSet presAssocID="{EB116E61-3BD7-3C4A-96E9-F8DD13054C39}" presName="Name30" presStyleCnt="0"/>
      <dgm:spPr/>
    </dgm:pt>
    <dgm:pt modelId="{B1209914-9D90-584F-9DD5-0A0904256405}" type="pres">
      <dgm:prSet presAssocID="{EB116E61-3BD7-3C4A-96E9-F8DD13054C39}" presName="level2Shape" presStyleLbl="node2" presStyleIdx="0" presStyleCnt="1"/>
      <dgm:spPr/>
    </dgm:pt>
    <dgm:pt modelId="{C3AA2FDE-18CF-0243-B8DA-49A8CF03B58E}" type="pres">
      <dgm:prSet presAssocID="{EB116E61-3BD7-3C4A-96E9-F8DD13054C39}" presName="hierChild3" presStyleCnt="0"/>
      <dgm:spPr/>
    </dgm:pt>
    <dgm:pt modelId="{D86F7B1E-327F-BC40-9061-5BE761817D9A}" type="pres">
      <dgm:prSet presAssocID="{88764DBE-7B51-FB4B-BFD6-D114760E5A06}" presName="Name25" presStyleLbl="parChTrans1D3" presStyleIdx="0" presStyleCnt="2"/>
      <dgm:spPr/>
    </dgm:pt>
    <dgm:pt modelId="{F1F9E9D6-4295-D64F-A837-D264973E6D00}" type="pres">
      <dgm:prSet presAssocID="{88764DBE-7B51-FB4B-BFD6-D114760E5A06}" presName="connTx" presStyleLbl="parChTrans1D3" presStyleIdx="0" presStyleCnt="2"/>
      <dgm:spPr/>
    </dgm:pt>
    <dgm:pt modelId="{0A91A3E0-8AF0-C94B-B79C-8C81A65A346D}" type="pres">
      <dgm:prSet presAssocID="{538BAC56-B89C-9A44-8DD9-CEE798567E7A}" presName="Name30" presStyleCnt="0"/>
      <dgm:spPr/>
    </dgm:pt>
    <dgm:pt modelId="{981A19C4-B591-8F4D-874A-635FDF6AF62D}" type="pres">
      <dgm:prSet presAssocID="{538BAC56-B89C-9A44-8DD9-CEE798567E7A}" presName="level2Shape" presStyleLbl="node3" presStyleIdx="0" presStyleCnt="2"/>
      <dgm:spPr/>
    </dgm:pt>
    <dgm:pt modelId="{E2399EDA-4AFC-CB4D-B2FB-EFD2598A7886}" type="pres">
      <dgm:prSet presAssocID="{538BAC56-B89C-9A44-8DD9-CEE798567E7A}" presName="hierChild3" presStyleCnt="0"/>
      <dgm:spPr/>
    </dgm:pt>
    <dgm:pt modelId="{2830042A-1EB7-954A-9B36-6C538458E3C0}" type="pres">
      <dgm:prSet presAssocID="{47692529-6215-664F-BA04-8E5BCAF09F37}" presName="Name25" presStyleLbl="parChTrans1D4" presStyleIdx="0" presStyleCnt="2"/>
      <dgm:spPr/>
    </dgm:pt>
    <dgm:pt modelId="{266890C3-28A6-014B-8E76-BFA17B21CFAD}" type="pres">
      <dgm:prSet presAssocID="{47692529-6215-664F-BA04-8E5BCAF09F37}" presName="connTx" presStyleLbl="parChTrans1D4" presStyleIdx="0" presStyleCnt="2"/>
      <dgm:spPr/>
    </dgm:pt>
    <dgm:pt modelId="{1582E129-1B41-EF41-B5A8-240A5EAEA85B}" type="pres">
      <dgm:prSet presAssocID="{69CFD86C-3ACF-C949-B3D4-0757B786CA1E}" presName="Name30" presStyleCnt="0"/>
      <dgm:spPr/>
    </dgm:pt>
    <dgm:pt modelId="{E8597704-87B4-D84C-9069-7E0036B66E15}" type="pres">
      <dgm:prSet presAssocID="{69CFD86C-3ACF-C949-B3D4-0757B786CA1E}" presName="level2Shape" presStyleLbl="node4" presStyleIdx="0" presStyleCnt="2"/>
      <dgm:spPr/>
    </dgm:pt>
    <dgm:pt modelId="{1D6A8BD5-84BC-A64D-9E78-56B432308085}" type="pres">
      <dgm:prSet presAssocID="{69CFD86C-3ACF-C949-B3D4-0757B786CA1E}" presName="hierChild3" presStyleCnt="0"/>
      <dgm:spPr/>
    </dgm:pt>
    <dgm:pt modelId="{E417148E-7152-B043-AF23-0A07BF6A2059}" type="pres">
      <dgm:prSet presAssocID="{CA8DD300-2F6B-294E-A6CF-5A2EE1B36BCD}" presName="Name25" presStyleLbl="parChTrans1D3" presStyleIdx="1" presStyleCnt="2"/>
      <dgm:spPr/>
    </dgm:pt>
    <dgm:pt modelId="{BCEC015C-8515-DC4C-B12D-ADBA3F49A575}" type="pres">
      <dgm:prSet presAssocID="{CA8DD300-2F6B-294E-A6CF-5A2EE1B36BCD}" presName="connTx" presStyleLbl="parChTrans1D3" presStyleIdx="1" presStyleCnt="2"/>
      <dgm:spPr/>
    </dgm:pt>
    <dgm:pt modelId="{C8297B54-0D09-E946-AAC9-0751FE45714D}" type="pres">
      <dgm:prSet presAssocID="{AD1B2791-D57E-5342-9077-3C941DB76E4E}" presName="Name30" presStyleCnt="0"/>
      <dgm:spPr/>
    </dgm:pt>
    <dgm:pt modelId="{331402E1-3C96-674A-98B2-B436C5AAC234}" type="pres">
      <dgm:prSet presAssocID="{AD1B2791-D57E-5342-9077-3C941DB76E4E}" presName="level2Shape" presStyleLbl="node3" presStyleIdx="1" presStyleCnt="2"/>
      <dgm:spPr/>
    </dgm:pt>
    <dgm:pt modelId="{DDA8652C-DF17-6041-A8A3-4FFE3A62F9C4}" type="pres">
      <dgm:prSet presAssocID="{AD1B2791-D57E-5342-9077-3C941DB76E4E}" presName="hierChild3" presStyleCnt="0"/>
      <dgm:spPr/>
    </dgm:pt>
    <dgm:pt modelId="{9A6B6DF6-827F-ED48-92CB-1769688501CC}" type="pres">
      <dgm:prSet presAssocID="{0293986F-EB0A-4247-9E9E-E8DE4FA9056D}" presName="Name25" presStyleLbl="parChTrans1D4" presStyleIdx="1" presStyleCnt="2"/>
      <dgm:spPr/>
    </dgm:pt>
    <dgm:pt modelId="{B1E92678-7D86-2746-BF90-381FB6AEB658}" type="pres">
      <dgm:prSet presAssocID="{0293986F-EB0A-4247-9E9E-E8DE4FA9056D}" presName="connTx" presStyleLbl="parChTrans1D4" presStyleIdx="1" presStyleCnt="2"/>
      <dgm:spPr/>
    </dgm:pt>
    <dgm:pt modelId="{CACB2D20-F8C4-E746-94BA-CC21CB380ABE}" type="pres">
      <dgm:prSet presAssocID="{7C777459-28D5-ED48-9D91-0C4BE87CF087}" presName="Name30" presStyleCnt="0"/>
      <dgm:spPr/>
    </dgm:pt>
    <dgm:pt modelId="{BED73FE8-721B-934D-AFEA-C03F4A406842}" type="pres">
      <dgm:prSet presAssocID="{7C777459-28D5-ED48-9D91-0C4BE87CF087}" presName="level2Shape" presStyleLbl="node4" presStyleIdx="1" presStyleCnt="2"/>
      <dgm:spPr/>
    </dgm:pt>
    <dgm:pt modelId="{7A8C3636-E548-0444-97F7-1895491E3034}" type="pres">
      <dgm:prSet presAssocID="{7C777459-28D5-ED48-9D91-0C4BE87CF087}" presName="hierChild3" presStyleCnt="0"/>
      <dgm:spPr/>
    </dgm:pt>
    <dgm:pt modelId="{53DF6934-52F3-C44D-9227-597248E38FB2}" type="pres">
      <dgm:prSet presAssocID="{7B3BD3D7-D66E-AD42-B42B-FE4C6DF2BD8D}" presName="bgShapesFlow" presStyleCnt="0"/>
      <dgm:spPr/>
    </dgm:pt>
  </dgm:ptLst>
  <dgm:cxnLst>
    <dgm:cxn modelId="{0C3DAD09-6739-2849-92E3-7E3271A27A39}" srcId="{EB116E61-3BD7-3C4A-96E9-F8DD13054C39}" destId="{538BAC56-B89C-9A44-8DD9-CEE798567E7A}" srcOrd="0" destOrd="0" parTransId="{88764DBE-7B51-FB4B-BFD6-D114760E5A06}" sibTransId="{802389CB-67DD-C544-A745-4B5F2F123372}"/>
    <dgm:cxn modelId="{8F49290F-88A9-A242-9B5A-A1172C0B6C36}" type="presOf" srcId="{B4F943BB-A35A-E34C-8113-C287690FBEA2}" destId="{D5B4F665-5C26-9744-85DB-F4D01F0EEB45}" srcOrd="0" destOrd="0" presId="urn:microsoft.com/office/officeart/2005/8/layout/hierarchy5"/>
    <dgm:cxn modelId="{34E55313-67E2-E340-824B-A3D54BD1CE59}" srcId="{B4F943BB-A35A-E34C-8113-C287690FBEA2}" destId="{EB116E61-3BD7-3C4A-96E9-F8DD13054C39}" srcOrd="0" destOrd="0" parTransId="{3217E674-2110-CB48-B813-25E3CB230BE5}" sibTransId="{BA1A6372-0E92-944B-A1A8-4B2D7564371C}"/>
    <dgm:cxn modelId="{BC493C1F-AEB1-7A41-944F-0548E654195E}" srcId="{EB116E61-3BD7-3C4A-96E9-F8DD13054C39}" destId="{AD1B2791-D57E-5342-9077-3C941DB76E4E}" srcOrd="1" destOrd="0" parTransId="{CA8DD300-2F6B-294E-A6CF-5A2EE1B36BCD}" sibTransId="{61619129-F54D-AF43-868F-02CB1E11D049}"/>
    <dgm:cxn modelId="{27FC3434-BF31-C940-A944-48C017919B56}" srcId="{AD1B2791-D57E-5342-9077-3C941DB76E4E}" destId="{7C777459-28D5-ED48-9D91-0C4BE87CF087}" srcOrd="0" destOrd="0" parTransId="{0293986F-EB0A-4247-9E9E-E8DE4FA9056D}" sibTransId="{DC8C5586-AB15-804A-B3AC-5941E39345B2}"/>
    <dgm:cxn modelId="{14A87638-9459-1A48-AC03-EE05396C1CCF}" type="presOf" srcId="{47692529-6215-664F-BA04-8E5BCAF09F37}" destId="{2830042A-1EB7-954A-9B36-6C538458E3C0}" srcOrd="0" destOrd="0" presId="urn:microsoft.com/office/officeart/2005/8/layout/hierarchy5"/>
    <dgm:cxn modelId="{7ED94A49-C4F0-6847-8F52-AB2E378F6749}" type="presOf" srcId="{69CFD86C-3ACF-C949-B3D4-0757B786CA1E}" destId="{E8597704-87B4-D84C-9069-7E0036B66E15}" srcOrd="0" destOrd="0" presId="urn:microsoft.com/office/officeart/2005/8/layout/hierarchy5"/>
    <dgm:cxn modelId="{916E964D-19FE-C740-A2F1-C7E3F3F5D958}" type="presOf" srcId="{CA8DD300-2F6B-294E-A6CF-5A2EE1B36BCD}" destId="{E417148E-7152-B043-AF23-0A07BF6A2059}" srcOrd="0" destOrd="0" presId="urn:microsoft.com/office/officeart/2005/8/layout/hierarchy5"/>
    <dgm:cxn modelId="{A5470058-FFB4-334D-B7C1-71A3A7E38591}" type="presOf" srcId="{7B3BD3D7-D66E-AD42-B42B-FE4C6DF2BD8D}" destId="{9770E0B2-A117-2A4D-92A9-1E6FB120C56C}" srcOrd="0" destOrd="0" presId="urn:microsoft.com/office/officeart/2005/8/layout/hierarchy5"/>
    <dgm:cxn modelId="{3AD04559-0D03-EE48-8982-EB21DAE98B53}" type="presOf" srcId="{0293986F-EB0A-4247-9E9E-E8DE4FA9056D}" destId="{9A6B6DF6-827F-ED48-92CB-1769688501CC}" srcOrd="0" destOrd="0" presId="urn:microsoft.com/office/officeart/2005/8/layout/hierarchy5"/>
    <dgm:cxn modelId="{D671985C-A9B2-F248-B330-5BE1255A6019}" type="presOf" srcId="{CA8DD300-2F6B-294E-A6CF-5A2EE1B36BCD}" destId="{BCEC015C-8515-DC4C-B12D-ADBA3F49A575}" srcOrd="1" destOrd="0" presId="urn:microsoft.com/office/officeart/2005/8/layout/hierarchy5"/>
    <dgm:cxn modelId="{8B2F5A5D-0162-B844-BD3A-FA93AD241C7B}" type="presOf" srcId="{3217E674-2110-CB48-B813-25E3CB230BE5}" destId="{E134BA5F-473C-C748-8C2F-DB2AB35A5AC8}" srcOrd="1" destOrd="0" presId="urn:microsoft.com/office/officeart/2005/8/layout/hierarchy5"/>
    <dgm:cxn modelId="{EC823E63-4732-FB49-A600-B55132886632}" type="presOf" srcId="{88764DBE-7B51-FB4B-BFD6-D114760E5A06}" destId="{F1F9E9D6-4295-D64F-A837-D264973E6D00}" srcOrd="1" destOrd="0" presId="urn:microsoft.com/office/officeart/2005/8/layout/hierarchy5"/>
    <dgm:cxn modelId="{11DF3F72-8111-6A41-B8F6-153D387484EA}" type="presOf" srcId="{AD1B2791-D57E-5342-9077-3C941DB76E4E}" destId="{331402E1-3C96-674A-98B2-B436C5AAC234}" srcOrd="0" destOrd="0" presId="urn:microsoft.com/office/officeart/2005/8/layout/hierarchy5"/>
    <dgm:cxn modelId="{1F224F79-84BD-C646-91A6-80BFB2F12CD2}" type="presOf" srcId="{7C777459-28D5-ED48-9D91-0C4BE87CF087}" destId="{BED73FE8-721B-934D-AFEA-C03F4A406842}" srcOrd="0" destOrd="0" presId="urn:microsoft.com/office/officeart/2005/8/layout/hierarchy5"/>
    <dgm:cxn modelId="{9B2DBB80-C280-BE45-AF8E-E1691AB0C0F3}" type="presOf" srcId="{EB116E61-3BD7-3C4A-96E9-F8DD13054C39}" destId="{B1209914-9D90-584F-9DD5-0A0904256405}" srcOrd="0" destOrd="0" presId="urn:microsoft.com/office/officeart/2005/8/layout/hierarchy5"/>
    <dgm:cxn modelId="{71C13984-7276-5945-BA9F-8D65EE542972}" type="presOf" srcId="{3217E674-2110-CB48-B813-25E3CB230BE5}" destId="{103A383F-E16E-124C-9112-421A34A35F21}" srcOrd="0" destOrd="0" presId="urn:microsoft.com/office/officeart/2005/8/layout/hierarchy5"/>
    <dgm:cxn modelId="{69CFDA89-4CE9-9C41-A83E-C3943293320A}" srcId="{7B3BD3D7-D66E-AD42-B42B-FE4C6DF2BD8D}" destId="{B4F943BB-A35A-E34C-8113-C287690FBEA2}" srcOrd="0" destOrd="0" parTransId="{9813059E-6940-CE41-973A-0801B17804AB}" sibTransId="{CDA70497-837D-2A4B-8BF1-243CD29C2CB4}"/>
    <dgm:cxn modelId="{6CC7EE96-7F9A-8D45-AEE3-243FF1B5A01D}" srcId="{538BAC56-B89C-9A44-8DD9-CEE798567E7A}" destId="{69CFD86C-3ACF-C949-B3D4-0757B786CA1E}" srcOrd="0" destOrd="0" parTransId="{47692529-6215-664F-BA04-8E5BCAF09F37}" sibTransId="{8D55AE99-D094-3A45-B9DE-36D071A8B058}"/>
    <dgm:cxn modelId="{CCA8CCB0-534B-E34E-B5A2-E7F827E0B379}" type="presOf" srcId="{88764DBE-7B51-FB4B-BFD6-D114760E5A06}" destId="{D86F7B1E-327F-BC40-9061-5BE761817D9A}" srcOrd="0" destOrd="0" presId="urn:microsoft.com/office/officeart/2005/8/layout/hierarchy5"/>
    <dgm:cxn modelId="{1853EBD5-7162-DE4E-BFE9-D58F2F8532C2}" type="presOf" srcId="{47692529-6215-664F-BA04-8E5BCAF09F37}" destId="{266890C3-28A6-014B-8E76-BFA17B21CFAD}" srcOrd="1" destOrd="0" presId="urn:microsoft.com/office/officeart/2005/8/layout/hierarchy5"/>
    <dgm:cxn modelId="{F66A6CE2-9BEB-D94B-BFDA-FD3FE11B635E}" type="presOf" srcId="{538BAC56-B89C-9A44-8DD9-CEE798567E7A}" destId="{981A19C4-B591-8F4D-874A-635FDF6AF62D}" srcOrd="0" destOrd="0" presId="urn:microsoft.com/office/officeart/2005/8/layout/hierarchy5"/>
    <dgm:cxn modelId="{A25889EA-7936-E74B-B2ED-B1CB9E579DC3}" type="presOf" srcId="{0293986F-EB0A-4247-9E9E-E8DE4FA9056D}" destId="{B1E92678-7D86-2746-BF90-381FB6AEB658}" srcOrd="1" destOrd="0" presId="urn:microsoft.com/office/officeart/2005/8/layout/hierarchy5"/>
    <dgm:cxn modelId="{CDF7E101-E722-284A-BD8F-2D337011B891}" type="presParOf" srcId="{9770E0B2-A117-2A4D-92A9-1E6FB120C56C}" destId="{B6C27119-4BCB-3543-8557-1525EB18CD70}" srcOrd="0" destOrd="0" presId="urn:microsoft.com/office/officeart/2005/8/layout/hierarchy5"/>
    <dgm:cxn modelId="{658763CA-33D3-734F-95E9-721706F76F26}" type="presParOf" srcId="{B6C27119-4BCB-3543-8557-1525EB18CD70}" destId="{A73AF9C0-A1E6-0C47-AAFC-B7ACBD64BEEC}" srcOrd="0" destOrd="0" presId="urn:microsoft.com/office/officeart/2005/8/layout/hierarchy5"/>
    <dgm:cxn modelId="{95E98A9F-34D9-1C45-8271-CB92570C3C2F}" type="presParOf" srcId="{A73AF9C0-A1E6-0C47-AAFC-B7ACBD64BEEC}" destId="{3BB8AFE5-3D4F-A140-ADDC-E4428CD5A023}" srcOrd="0" destOrd="0" presId="urn:microsoft.com/office/officeart/2005/8/layout/hierarchy5"/>
    <dgm:cxn modelId="{10E9CBB2-1C2B-1249-8295-86A6B47B7468}" type="presParOf" srcId="{3BB8AFE5-3D4F-A140-ADDC-E4428CD5A023}" destId="{D5B4F665-5C26-9744-85DB-F4D01F0EEB45}" srcOrd="0" destOrd="0" presId="urn:microsoft.com/office/officeart/2005/8/layout/hierarchy5"/>
    <dgm:cxn modelId="{5BD839E6-DD60-6C4B-9022-8CE2ACE8ABC9}" type="presParOf" srcId="{3BB8AFE5-3D4F-A140-ADDC-E4428CD5A023}" destId="{00C18444-C229-5644-BFA0-54B15FB5BFD0}" srcOrd="1" destOrd="0" presId="urn:microsoft.com/office/officeart/2005/8/layout/hierarchy5"/>
    <dgm:cxn modelId="{4D7F0C77-35FE-5941-805E-EE730C9FD7BA}" type="presParOf" srcId="{00C18444-C229-5644-BFA0-54B15FB5BFD0}" destId="{103A383F-E16E-124C-9112-421A34A35F21}" srcOrd="0" destOrd="0" presId="urn:microsoft.com/office/officeart/2005/8/layout/hierarchy5"/>
    <dgm:cxn modelId="{750A89EF-DE57-C546-AB54-1E082610F328}" type="presParOf" srcId="{103A383F-E16E-124C-9112-421A34A35F21}" destId="{E134BA5F-473C-C748-8C2F-DB2AB35A5AC8}" srcOrd="0" destOrd="0" presId="urn:microsoft.com/office/officeart/2005/8/layout/hierarchy5"/>
    <dgm:cxn modelId="{FD0936D0-1130-7F4F-A3A9-CA7BF2A6A574}" type="presParOf" srcId="{00C18444-C229-5644-BFA0-54B15FB5BFD0}" destId="{11234293-5C1A-BE47-B2FF-EC859A21E151}" srcOrd="1" destOrd="0" presId="urn:microsoft.com/office/officeart/2005/8/layout/hierarchy5"/>
    <dgm:cxn modelId="{EFC86539-2376-9342-AC40-C22457E33F2A}" type="presParOf" srcId="{11234293-5C1A-BE47-B2FF-EC859A21E151}" destId="{B1209914-9D90-584F-9DD5-0A0904256405}" srcOrd="0" destOrd="0" presId="urn:microsoft.com/office/officeart/2005/8/layout/hierarchy5"/>
    <dgm:cxn modelId="{9A5AC099-C16A-D740-BEAA-13F437807701}" type="presParOf" srcId="{11234293-5C1A-BE47-B2FF-EC859A21E151}" destId="{C3AA2FDE-18CF-0243-B8DA-49A8CF03B58E}" srcOrd="1" destOrd="0" presId="urn:microsoft.com/office/officeart/2005/8/layout/hierarchy5"/>
    <dgm:cxn modelId="{8D1942E9-DD6C-7744-B58F-9343A1235215}" type="presParOf" srcId="{C3AA2FDE-18CF-0243-B8DA-49A8CF03B58E}" destId="{D86F7B1E-327F-BC40-9061-5BE761817D9A}" srcOrd="0" destOrd="0" presId="urn:microsoft.com/office/officeart/2005/8/layout/hierarchy5"/>
    <dgm:cxn modelId="{29CBAC48-D8CE-1948-9E33-F617B11F2380}" type="presParOf" srcId="{D86F7B1E-327F-BC40-9061-5BE761817D9A}" destId="{F1F9E9D6-4295-D64F-A837-D264973E6D00}" srcOrd="0" destOrd="0" presId="urn:microsoft.com/office/officeart/2005/8/layout/hierarchy5"/>
    <dgm:cxn modelId="{32484ADE-10F4-1040-B3AC-86E1DBABF640}" type="presParOf" srcId="{C3AA2FDE-18CF-0243-B8DA-49A8CF03B58E}" destId="{0A91A3E0-8AF0-C94B-B79C-8C81A65A346D}" srcOrd="1" destOrd="0" presId="urn:microsoft.com/office/officeart/2005/8/layout/hierarchy5"/>
    <dgm:cxn modelId="{1C2553E1-193E-F641-9085-F4AF270B2E3B}" type="presParOf" srcId="{0A91A3E0-8AF0-C94B-B79C-8C81A65A346D}" destId="{981A19C4-B591-8F4D-874A-635FDF6AF62D}" srcOrd="0" destOrd="0" presId="urn:microsoft.com/office/officeart/2005/8/layout/hierarchy5"/>
    <dgm:cxn modelId="{122ADFB7-1F9A-2A44-B29C-6536EF3E2E01}" type="presParOf" srcId="{0A91A3E0-8AF0-C94B-B79C-8C81A65A346D}" destId="{E2399EDA-4AFC-CB4D-B2FB-EFD2598A7886}" srcOrd="1" destOrd="0" presId="urn:microsoft.com/office/officeart/2005/8/layout/hierarchy5"/>
    <dgm:cxn modelId="{353F9BD8-F555-F340-B98D-F98284D7BEAE}" type="presParOf" srcId="{E2399EDA-4AFC-CB4D-B2FB-EFD2598A7886}" destId="{2830042A-1EB7-954A-9B36-6C538458E3C0}" srcOrd="0" destOrd="0" presId="urn:microsoft.com/office/officeart/2005/8/layout/hierarchy5"/>
    <dgm:cxn modelId="{1D3D579E-108A-A040-858B-033C045E197A}" type="presParOf" srcId="{2830042A-1EB7-954A-9B36-6C538458E3C0}" destId="{266890C3-28A6-014B-8E76-BFA17B21CFAD}" srcOrd="0" destOrd="0" presId="urn:microsoft.com/office/officeart/2005/8/layout/hierarchy5"/>
    <dgm:cxn modelId="{A1A4CFE2-AE9D-244E-974A-F754772E63CF}" type="presParOf" srcId="{E2399EDA-4AFC-CB4D-B2FB-EFD2598A7886}" destId="{1582E129-1B41-EF41-B5A8-240A5EAEA85B}" srcOrd="1" destOrd="0" presId="urn:microsoft.com/office/officeart/2005/8/layout/hierarchy5"/>
    <dgm:cxn modelId="{060895A9-016C-9446-B20E-239DAA484EAB}" type="presParOf" srcId="{1582E129-1B41-EF41-B5A8-240A5EAEA85B}" destId="{E8597704-87B4-D84C-9069-7E0036B66E15}" srcOrd="0" destOrd="0" presId="urn:microsoft.com/office/officeart/2005/8/layout/hierarchy5"/>
    <dgm:cxn modelId="{23831A82-BE4A-5B46-B78B-A29B998B07E0}" type="presParOf" srcId="{1582E129-1B41-EF41-B5A8-240A5EAEA85B}" destId="{1D6A8BD5-84BC-A64D-9E78-56B432308085}" srcOrd="1" destOrd="0" presId="urn:microsoft.com/office/officeart/2005/8/layout/hierarchy5"/>
    <dgm:cxn modelId="{4384B920-B0B8-884D-A47D-72932ACC28E6}" type="presParOf" srcId="{C3AA2FDE-18CF-0243-B8DA-49A8CF03B58E}" destId="{E417148E-7152-B043-AF23-0A07BF6A2059}" srcOrd="2" destOrd="0" presId="urn:microsoft.com/office/officeart/2005/8/layout/hierarchy5"/>
    <dgm:cxn modelId="{C7BD9FA7-4091-1543-BBFF-4470EF9591A2}" type="presParOf" srcId="{E417148E-7152-B043-AF23-0A07BF6A2059}" destId="{BCEC015C-8515-DC4C-B12D-ADBA3F49A575}" srcOrd="0" destOrd="0" presId="urn:microsoft.com/office/officeart/2005/8/layout/hierarchy5"/>
    <dgm:cxn modelId="{70B355AB-3F21-FB48-8318-7C1EFA29DB9C}" type="presParOf" srcId="{C3AA2FDE-18CF-0243-B8DA-49A8CF03B58E}" destId="{C8297B54-0D09-E946-AAC9-0751FE45714D}" srcOrd="3" destOrd="0" presId="urn:microsoft.com/office/officeart/2005/8/layout/hierarchy5"/>
    <dgm:cxn modelId="{22F42FB9-F0CD-FD45-981F-769872009F28}" type="presParOf" srcId="{C8297B54-0D09-E946-AAC9-0751FE45714D}" destId="{331402E1-3C96-674A-98B2-B436C5AAC234}" srcOrd="0" destOrd="0" presId="urn:microsoft.com/office/officeart/2005/8/layout/hierarchy5"/>
    <dgm:cxn modelId="{6D386082-BEBD-F746-A686-4F9AA6B71B2A}" type="presParOf" srcId="{C8297B54-0D09-E946-AAC9-0751FE45714D}" destId="{DDA8652C-DF17-6041-A8A3-4FFE3A62F9C4}" srcOrd="1" destOrd="0" presId="urn:microsoft.com/office/officeart/2005/8/layout/hierarchy5"/>
    <dgm:cxn modelId="{FA9FA711-CE37-AE46-8732-AAF1BD593663}" type="presParOf" srcId="{DDA8652C-DF17-6041-A8A3-4FFE3A62F9C4}" destId="{9A6B6DF6-827F-ED48-92CB-1769688501CC}" srcOrd="0" destOrd="0" presId="urn:microsoft.com/office/officeart/2005/8/layout/hierarchy5"/>
    <dgm:cxn modelId="{B0B63CF3-C9DC-984E-B5FC-E9C901ACEAB3}" type="presParOf" srcId="{9A6B6DF6-827F-ED48-92CB-1769688501CC}" destId="{B1E92678-7D86-2746-BF90-381FB6AEB658}" srcOrd="0" destOrd="0" presId="urn:microsoft.com/office/officeart/2005/8/layout/hierarchy5"/>
    <dgm:cxn modelId="{C004E388-F137-5440-B9E0-68D099192CA9}" type="presParOf" srcId="{DDA8652C-DF17-6041-A8A3-4FFE3A62F9C4}" destId="{CACB2D20-F8C4-E746-94BA-CC21CB380ABE}" srcOrd="1" destOrd="0" presId="urn:microsoft.com/office/officeart/2005/8/layout/hierarchy5"/>
    <dgm:cxn modelId="{6C788001-DB4D-6840-87D1-7344CDDAF790}" type="presParOf" srcId="{CACB2D20-F8C4-E746-94BA-CC21CB380ABE}" destId="{BED73FE8-721B-934D-AFEA-C03F4A406842}" srcOrd="0" destOrd="0" presId="urn:microsoft.com/office/officeart/2005/8/layout/hierarchy5"/>
    <dgm:cxn modelId="{35FF72F8-AD35-6C49-A601-FF1127C1D3DF}" type="presParOf" srcId="{CACB2D20-F8C4-E746-94BA-CC21CB380ABE}" destId="{7A8C3636-E548-0444-97F7-1895491E3034}" srcOrd="1" destOrd="0" presId="urn:microsoft.com/office/officeart/2005/8/layout/hierarchy5"/>
    <dgm:cxn modelId="{59217640-A25F-664B-A87D-5D1948ACA40B}" type="presParOf" srcId="{9770E0B2-A117-2A4D-92A9-1E6FB120C56C}" destId="{53DF6934-52F3-C44D-9227-597248E38FB2}"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3771" y="211264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Cognitive complaints</a:t>
          </a:r>
        </a:p>
      </dsp:txBody>
      <dsp:txXfrm>
        <a:off x="36854" y="2145726"/>
        <a:ext cx="2192897" cy="1063365"/>
      </dsp:txXfrm>
    </dsp:sp>
    <dsp:sp modelId="{2830042A-1EB7-954A-9B36-6C538458E3C0}">
      <dsp:nvSpPr>
        <dsp:cNvPr id="0" name=""/>
        <dsp:cNvSpPr/>
      </dsp:nvSpPr>
      <dsp:spPr>
        <a:xfrm rot="19457599">
          <a:off x="2158238" y="2333684"/>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86827" y="2324848"/>
        <a:ext cx="55640" cy="55640"/>
      </dsp:txXfrm>
    </dsp:sp>
    <dsp:sp modelId="{E8597704-87B4-D84C-9069-7E0036B66E15}">
      <dsp:nvSpPr>
        <dsp:cNvPr id="0" name=""/>
        <dsp:cNvSpPr/>
      </dsp:nvSpPr>
      <dsp:spPr>
        <a:xfrm>
          <a:off x="3166460"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Acute presentation with Altered level of consciousness</a:t>
          </a:r>
        </a:p>
        <a:p>
          <a:pPr marL="0" lvl="0" indent="0" algn="ctr" defTabSz="755650">
            <a:lnSpc>
              <a:spcPct val="90000"/>
            </a:lnSpc>
            <a:spcBef>
              <a:spcPct val="0"/>
            </a:spcBef>
            <a:spcAft>
              <a:spcPct val="35000"/>
            </a:spcAft>
            <a:buNone/>
          </a:pPr>
          <a:r>
            <a:rPr lang="en-US" sz="1700" kern="1200" dirty="0"/>
            <a:t>(see criteria)</a:t>
          </a:r>
        </a:p>
      </dsp:txBody>
      <dsp:txXfrm>
        <a:off x="3199543" y="1496245"/>
        <a:ext cx="2192897" cy="1063365"/>
      </dsp:txXfrm>
    </dsp:sp>
    <dsp:sp modelId="{E417148E-7152-B043-AF23-0A07BF6A2059}">
      <dsp:nvSpPr>
        <dsp:cNvPr id="0" name=""/>
        <dsp:cNvSpPr/>
      </dsp:nvSpPr>
      <dsp:spPr>
        <a:xfrm>
          <a:off x="5425524" y="2008943"/>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4746" y="2005337"/>
        <a:ext cx="45181" cy="45181"/>
      </dsp:txXfrm>
    </dsp:sp>
    <dsp:sp modelId="{331402E1-3C96-674A-98B2-B436C5AAC234}">
      <dsp:nvSpPr>
        <dsp:cNvPr id="0" name=""/>
        <dsp:cNvSpPr/>
      </dsp:nvSpPr>
      <dsp:spPr>
        <a:xfrm>
          <a:off x="6329149" y="1463162"/>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Delirium</a:t>
          </a:r>
        </a:p>
      </dsp:txBody>
      <dsp:txXfrm>
        <a:off x="6362232" y="1496245"/>
        <a:ext cx="2192897" cy="1063365"/>
      </dsp:txXfrm>
    </dsp:sp>
    <dsp:sp modelId="{6466BB3E-A838-FB44-8C7F-273C2528608D}">
      <dsp:nvSpPr>
        <dsp:cNvPr id="0" name=""/>
        <dsp:cNvSpPr/>
      </dsp:nvSpPr>
      <dsp:spPr>
        <a:xfrm rot="2142401">
          <a:off x="2158238" y="2983165"/>
          <a:ext cx="1112818" cy="37968"/>
        </a:xfrm>
        <a:custGeom>
          <a:avLst/>
          <a:gdLst/>
          <a:ahLst/>
          <a:cxnLst/>
          <a:rect l="0" t="0" r="0" b="0"/>
          <a:pathLst>
            <a:path>
              <a:moveTo>
                <a:pt x="0" y="18984"/>
              </a:moveTo>
              <a:lnTo>
                <a:pt x="1112818" y="1898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686827" y="2974328"/>
        <a:ext cx="55640" cy="55640"/>
      </dsp:txXfrm>
    </dsp:sp>
    <dsp:sp modelId="{97A1021F-0969-2649-B7B2-A094B32C73C9}">
      <dsp:nvSpPr>
        <dsp:cNvPr id="0" name=""/>
        <dsp:cNvSpPr/>
      </dsp:nvSpPr>
      <dsp:spPr>
        <a:xfrm>
          <a:off x="3166460"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Normal consciousness, non-acute presentation</a:t>
          </a:r>
        </a:p>
      </dsp:txBody>
      <dsp:txXfrm>
        <a:off x="3199543" y="2795206"/>
        <a:ext cx="2192897" cy="1063365"/>
      </dsp:txXfrm>
    </dsp:sp>
    <dsp:sp modelId="{86CBF3B1-BC64-4042-B028-4C531113ED79}">
      <dsp:nvSpPr>
        <dsp:cNvPr id="0" name=""/>
        <dsp:cNvSpPr/>
      </dsp:nvSpPr>
      <dsp:spPr>
        <a:xfrm>
          <a:off x="5425524" y="3307905"/>
          <a:ext cx="903625" cy="37968"/>
        </a:xfrm>
        <a:custGeom>
          <a:avLst/>
          <a:gdLst/>
          <a:ahLst/>
          <a:cxnLst/>
          <a:rect l="0" t="0" r="0" b="0"/>
          <a:pathLst>
            <a:path>
              <a:moveTo>
                <a:pt x="0" y="18984"/>
              </a:moveTo>
              <a:lnTo>
                <a:pt x="903625" y="1898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854746" y="3304299"/>
        <a:ext cx="45181" cy="45181"/>
      </dsp:txXfrm>
    </dsp:sp>
    <dsp:sp modelId="{0DB59BDB-CAC7-4E43-9E56-BE44DD0E13F1}">
      <dsp:nvSpPr>
        <dsp:cNvPr id="0" name=""/>
        <dsp:cNvSpPr/>
      </dsp:nvSpPr>
      <dsp:spPr>
        <a:xfrm>
          <a:off x="6329149" y="2762123"/>
          <a:ext cx="2259063" cy="1129531"/>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US" sz="1700" kern="1200" dirty="0"/>
            <a:t>Non-delirious</a:t>
          </a:r>
        </a:p>
      </dsp:txBody>
      <dsp:txXfrm>
        <a:off x="6362232" y="2795206"/>
        <a:ext cx="2192897" cy="10633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F6FE0-DE4B-A64B-9F67-85014C5260B2}">
      <dsp:nvSpPr>
        <dsp:cNvPr id="0" name=""/>
        <dsp:cNvSpPr/>
      </dsp:nvSpPr>
      <dsp:spPr>
        <a:xfrm>
          <a:off x="226"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Delirium is recognized</a:t>
          </a:r>
        </a:p>
      </dsp:txBody>
      <dsp:txXfrm>
        <a:off x="29345" y="1182027"/>
        <a:ext cx="1930146" cy="935954"/>
      </dsp:txXfrm>
    </dsp:sp>
    <dsp:sp modelId="{23211691-5409-094D-AA8A-22FC9167FD11}">
      <dsp:nvSpPr>
        <dsp:cNvPr id="0" name=""/>
        <dsp:cNvSpPr/>
      </dsp:nvSpPr>
      <dsp:spPr>
        <a:xfrm>
          <a:off x="1988610"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2366403" y="1630120"/>
        <a:ext cx="39767" cy="39767"/>
      </dsp:txXfrm>
    </dsp:sp>
    <dsp:sp modelId="{76E72E67-A129-5840-9085-C97EEEC7493B}">
      <dsp:nvSpPr>
        <dsp:cNvPr id="0" name=""/>
        <dsp:cNvSpPr/>
      </dsp:nvSpPr>
      <dsp:spPr>
        <a:xfrm>
          <a:off x="2783964"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Exhaustive search for etiology</a:t>
          </a:r>
        </a:p>
      </dsp:txBody>
      <dsp:txXfrm>
        <a:off x="2813083" y="1182027"/>
        <a:ext cx="1930146" cy="935954"/>
      </dsp:txXfrm>
    </dsp:sp>
    <dsp:sp modelId="{A548AA83-71A4-1F42-AEA5-3FA7A721C5DE}">
      <dsp:nvSpPr>
        <dsp:cNvPr id="0" name=""/>
        <dsp:cNvSpPr/>
      </dsp:nvSpPr>
      <dsp:spPr>
        <a:xfrm>
          <a:off x="4772348" y="1622890"/>
          <a:ext cx="795353" cy="54228"/>
        </a:xfrm>
        <a:custGeom>
          <a:avLst/>
          <a:gdLst/>
          <a:ahLst/>
          <a:cxnLst/>
          <a:rect l="0" t="0" r="0" b="0"/>
          <a:pathLst>
            <a:path>
              <a:moveTo>
                <a:pt x="0" y="27114"/>
              </a:moveTo>
              <a:lnTo>
                <a:pt x="795353" y="2711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150141" y="1630120"/>
        <a:ext cx="39767" cy="39767"/>
      </dsp:txXfrm>
    </dsp:sp>
    <dsp:sp modelId="{5851F3EF-79AB-4343-96C3-266BFA157B24}">
      <dsp:nvSpPr>
        <dsp:cNvPr id="0" name=""/>
        <dsp:cNvSpPr/>
      </dsp:nvSpPr>
      <dsp:spPr>
        <a:xfrm>
          <a:off x="5567702" y="1152908"/>
          <a:ext cx="1988384" cy="994192"/>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Directly treat the etiology once found</a:t>
          </a:r>
        </a:p>
      </dsp:txBody>
      <dsp:txXfrm>
        <a:off x="5596821" y="1182027"/>
        <a:ext cx="1930146" cy="9359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B4F665-5C26-9744-85DB-F4D01F0EEB45}">
      <dsp:nvSpPr>
        <dsp:cNvPr id="0" name=""/>
        <dsp:cNvSpPr/>
      </dsp:nvSpPr>
      <dsp:spPr>
        <a:xfrm>
          <a:off x="6385"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Cognitive complaints</a:t>
          </a:r>
        </a:p>
      </dsp:txBody>
      <dsp:txXfrm>
        <a:off x="30546" y="2289107"/>
        <a:ext cx="1601526" cy="776602"/>
      </dsp:txXfrm>
    </dsp:sp>
    <dsp:sp modelId="{103A383F-E16E-124C-9112-421A34A35F21}">
      <dsp:nvSpPr>
        <dsp:cNvPr id="0" name=""/>
        <dsp:cNvSpPr/>
      </dsp:nvSpPr>
      <dsp:spPr>
        <a:xfrm>
          <a:off x="1656234" y="2663544"/>
          <a:ext cx="659939" cy="27729"/>
        </a:xfrm>
        <a:custGeom>
          <a:avLst/>
          <a:gdLst/>
          <a:ahLst/>
          <a:cxnLst/>
          <a:rect l="0" t="0" r="0" b="0"/>
          <a:pathLst>
            <a:path>
              <a:moveTo>
                <a:pt x="0" y="13864"/>
              </a:moveTo>
              <a:lnTo>
                <a:pt x="659939" y="13864"/>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69705" y="2660910"/>
        <a:ext cx="32996" cy="32996"/>
      </dsp:txXfrm>
    </dsp:sp>
    <dsp:sp modelId="{B1209914-9D90-584F-9DD5-0A0904256405}">
      <dsp:nvSpPr>
        <dsp:cNvPr id="0" name=""/>
        <dsp:cNvSpPr/>
      </dsp:nvSpPr>
      <dsp:spPr>
        <a:xfrm>
          <a:off x="2316174" y="2264946"/>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Apparent on clinical assessment</a:t>
          </a:r>
        </a:p>
      </dsp:txBody>
      <dsp:txXfrm>
        <a:off x="2340335" y="2289107"/>
        <a:ext cx="1601526" cy="776602"/>
      </dsp:txXfrm>
    </dsp:sp>
    <dsp:sp modelId="{D86F7B1E-327F-BC40-9061-5BE761817D9A}">
      <dsp:nvSpPr>
        <dsp:cNvPr id="0" name=""/>
        <dsp:cNvSpPr/>
      </dsp:nvSpPr>
      <dsp:spPr>
        <a:xfrm rot="19457599">
          <a:off x="3889633" y="2426378"/>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75674" y="2419925"/>
        <a:ext cx="40635" cy="40635"/>
      </dsp:txXfrm>
    </dsp:sp>
    <dsp:sp modelId="{981A19C4-B591-8F4D-874A-635FDF6AF62D}">
      <dsp:nvSpPr>
        <dsp:cNvPr id="0" name=""/>
        <dsp:cNvSpPr/>
      </dsp:nvSpPr>
      <dsp:spPr>
        <a:xfrm>
          <a:off x="4625962"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No Functional Impairments</a:t>
          </a:r>
        </a:p>
      </dsp:txBody>
      <dsp:txXfrm>
        <a:off x="4650123" y="1814776"/>
        <a:ext cx="1601526" cy="776602"/>
      </dsp:txXfrm>
    </dsp:sp>
    <dsp:sp modelId="{2830042A-1EB7-954A-9B36-6C538458E3C0}">
      <dsp:nvSpPr>
        <dsp:cNvPr id="0" name=""/>
        <dsp:cNvSpPr/>
      </dsp:nvSpPr>
      <dsp:spPr>
        <a:xfrm>
          <a:off x="6275810" y="2189212"/>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89282" y="2186579"/>
        <a:ext cx="32996" cy="32996"/>
      </dsp:txXfrm>
    </dsp:sp>
    <dsp:sp modelId="{E8597704-87B4-D84C-9069-7E0036B66E15}">
      <dsp:nvSpPr>
        <dsp:cNvPr id="0" name=""/>
        <dsp:cNvSpPr/>
      </dsp:nvSpPr>
      <dsp:spPr>
        <a:xfrm>
          <a:off x="6935750" y="1790615"/>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Cognitive Impairment Non-Dementia</a:t>
          </a:r>
        </a:p>
      </dsp:txBody>
      <dsp:txXfrm>
        <a:off x="6959911" y="1814776"/>
        <a:ext cx="1601526" cy="776602"/>
      </dsp:txXfrm>
    </dsp:sp>
    <dsp:sp modelId="{E417148E-7152-B043-AF23-0A07BF6A2059}">
      <dsp:nvSpPr>
        <dsp:cNvPr id="0" name=""/>
        <dsp:cNvSpPr/>
      </dsp:nvSpPr>
      <dsp:spPr>
        <a:xfrm rot="2142401">
          <a:off x="3889633" y="2900710"/>
          <a:ext cx="812717" cy="27729"/>
        </a:xfrm>
        <a:custGeom>
          <a:avLst/>
          <a:gdLst/>
          <a:ahLst/>
          <a:cxnLst/>
          <a:rect l="0" t="0" r="0" b="0"/>
          <a:pathLst>
            <a:path>
              <a:moveTo>
                <a:pt x="0" y="13864"/>
              </a:moveTo>
              <a:lnTo>
                <a:pt x="812717"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4275674" y="2894256"/>
        <a:ext cx="40635" cy="40635"/>
      </dsp:txXfrm>
    </dsp:sp>
    <dsp:sp modelId="{331402E1-3C96-674A-98B2-B436C5AAC234}">
      <dsp:nvSpPr>
        <dsp:cNvPr id="0" name=""/>
        <dsp:cNvSpPr/>
      </dsp:nvSpPr>
      <dsp:spPr>
        <a:xfrm>
          <a:off x="4625962"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Functional Impairments present</a:t>
          </a:r>
        </a:p>
      </dsp:txBody>
      <dsp:txXfrm>
        <a:off x="4650123" y="2763439"/>
        <a:ext cx="1601526" cy="776602"/>
      </dsp:txXfrm>
    </dsp:sp>
    <dsp:sp modelId="{9A6B6DF6-827F-ED48-92CB-1769688501CC}">
      <dsp:nvSpPr>
        <dsp:cNvPr id="0" name=""/>
        <dsp:cNvSpPr/>
      </dsp:nvSpPr>
      <dsp:spPr>
        <a:xfrm>
          <a:off x="6275810" y="3137875"/>
          <a:ext cx="659939" cy="27729"/>
        </a:xfrm>
        <a:custGeom>
          <a:avLst/>
          <a:gdLst/>
          <a:ahLst/>
          <a:cxnLst/>
          <a:rect l="0" t="0" r="0" b="0"/>
          <a:pathLst>
            <a:path>
              <a:moveTo>
                <a:pt x="0" y="13864"/>
              </a:moveTo>
              <a:lnTo>
                <a:pt x="659939" y="13864"/>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89282" y="3135242"/>
        <a:ext cx="32996" cy="32996"/>
      </dsp:txXfrm>
    </dsp:sp>
    <dsp:sp modelId="{BED73FE8-721B-934D-AFEA-C03F4A406842}">
      <dsp:nvSpPr>
        <dsp:cNvPr id="0" name=""/>
        <dsp:cNvSpPr/>
      </dsp:nvSpPr>
      <dsp:spPr>
        <a:xfrm>
          <a:off x="6935750" y="2739278"/>
          <a:ext cx="1649848" cy="824924"/>
        </a:xfrm>
        <a:prstGeom prst="roundRect">
          <a:avLst>
            <a:gd name="adj" fmla="val 10000"/>
          </a:avLst>
        </a:prstGeom>
        <a:gradFill rotWithShape="0">
          <a:gsLst>
            <a:gs pos="0">
              <a:schemeClr val="accent1">
                <a:hueOff val="0"/>
                <a:satOff val="0"/>
                <a:lumOff val="0"/>
                <a:alphaOff val="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Dementia</a:t>
          </a:r>
        </a:p>
      </dsp:txBody>
      <dsp:txXfrm>
        <a:off x="6959911" y="2763439"/>
        <a:ext cx="1601526" cy="77660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942BB0-C108-3249-A5BD-A7D2FA333908}" type="datetimeFigureOut">
              <a:rPr lang="en-US" smtClean="0"/>
              <a:t>2/19/19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523D14-ECAB-3B43-AC11-85A5E8D8CAE8}" type="slidenum">
              <a:rPr lang="en-US" smtClean="0"/>
              <a:t>‹#›</a:t>
            </a:fld>
            <a:endParaRPr lang="en-US"/>
          </a:p>
        </p:txBody>
      </p:sp>
    </p:spTree>
    <p:extLst>
      <p:ext uri="{BB962C8B-B14F-4D97-AF65-F5344CB8AC3E}">
        <p14:creationId xmlns:p14="http://schemas.microsoft.com/office/powerpoint/2010/main" val="33573993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Petersen 1999</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MCI patients, the annual rate to develop AD is 10-15% per year. In the normal population it is 1-2%.</a:t>
            </a:r>
          </a:p>
          <a:p>
            <a:endParaRPr lang="en-US" dirty="0"/>
          </a:p>
        </p:txBody>
      </p:sp>
      <p:sp>
        <p:nvSpPr>
          <p:cNvPr id="4" name="Slide Number Placeholder 3"/>
          <p:cNvSpPr>
            <a:spLocks noGrp="1"/>
          </p:cNvSpPr>
          <p:nvPr>
            <p:ph type="sldNum" sz="quarter" idx="10"/>
          </p:nvPr>
        </p:nvSpPr>
        <p:spPr/>
        <p:txBody>
          <a:bodyPr/>
          <a:lstStyle/>
          <a:p>
            <a:fld id="{6833C54D-C1EC-D740-B1E8-77173CA9BC20}" type="slidenum">
              <a:rPr lang="en-US" smtClean="0"/>
              <a:t>18</a:t>
            </a:fld>
            <a:endParaRPr lang="en-US"/>
          </a:p>
        </p:txBody>
      </p:sp>
    </p:spTree>
    <p:extLst>
      <p:ext uri="{BB962C8B-B14F-4D97-AF65-F5344CB8AC3E}">
        <p14:creationId xmlns:p14="http://schemas.microsoft.com/office/powerpoint/2010/main" val="514922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2/19/19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2/19/19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2/19/19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CA"/>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CA"/>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CA"/>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CA"/>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CA"/>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CA"/>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CA"/>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CA"/>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CA"/>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CA"/>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CA"/>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CA"/>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CA"/>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CA"/>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CA"/>
              <a:t>Click to edit Master title style</a:t>
            </a:r>
            <a:endParaRPr/>
          </a:p>
        </p:txBody>
      </p:sp>
      <p:sp>
        <p:nvSpPr>
          <p:cNvPr id="3" name="Content Placeholder 2"/>
          <p:cNvSpPr>
            <a:spLocks noGrp="1"/>
          </p:cNvSpPr>
          <p:nvPr>
            <p:ph idx="1"/>
          </p:nvPr>
        </p:nvSpPr>
        <p:spPr/>
        <p:txBody>
          <a:bodyPr/>
          <a:lstStyle>
            <a:lvl5pPr>
              <a:defRPr/>
            </a:lvl5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2/19/19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CA"/>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CA"/>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2/19/19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CA"/>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CA"/>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CA"/>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CA"/>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2/19/19</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CA"/>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2/19/19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CA"/>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2/19/19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CA"/>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2/19/19</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javascript:showrefcontent('refrenceslayer');"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05433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Delirium management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9644605"/>
              </p:ext>
            </p:extLst>
          </p:nvPr>
        </p:nvGraphicFramePr>
        <p:xfrm>
          <a:off x="305732" y="359922"/>
          <a:ext cx="7556313" cy="33000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5732" y="3245277"/>
            <a:ext cx="8525188" cy="3139321"/>
          </a:xfrm>
          <a:prstGeom prst="rect">
            <a:avLst/>
          </a:prstGeom>
          <a:noFill/>
        </p:spPr>
        <p:txBody>
          <a:bodyPr wrap="square" rtlCol="0">
            <a:spAutoFit/>
          </a:bodyPr>
          <a:lstStyle/>
          <a:p>
            <a:pPr marL="0" lvl="1"/>
            <a:r>
              <a:rPr lang="en-US" dirty="0"/>
              <a:t>The choice of the investigations should be guided by your history and clinical examination findings</a:t>
            </a:r>
          </a:p>
          <a:p>
            <a:r>
              <a:rPr lang="en-US" dirty="0"/>
              <a:t>There many causes of delirium, so an initial investigation may include (but not limited to) the following:</a:t>
            </a:r>
          </a:p>
          <a:p>
            <a:endParaRPr lang="en-US" dirty="0"/>
          </a:p>
          <a:p>
            <a:pPr lvl="1"/>
            <a:r>
              <a:rPr lang="en-US" dirty="0"/>
              <a:t>CBC, electrolytes, urea, </a:t>
            </a:r>
            <a:r>
              <a:rPr lang="en-US" dirty="0" err="1"/>
              <a:t>creatinine</a:t>
            </a:r>
            <a:r>
              <a:rPr lang="en-US" dirty="0"/>
              <a:t>, LFT, ESR, TSH +/- Auto-immune evaluation</a:t>
            </a:r>
          </a:p>
          <a:p>
            <a:pPr lvl="1"/>
            <a:r>
              <a:rPr lang="en-US" dirty="0"/>
              <a:t>Arterial blood gases</a:t>
            </a:r>
          </a:p>
          <a:p>
            <a:pPr lvl="1"/>
            <a:r>
              <a:rPr lang="en-US" dirty="0"/>
              <a:t>Urinalysis and toxicology screen</a:t>
            </a:r>
          </a:p>
          <a:p>
            <a:pPr lvl="1"/>
            <a:r>
              <a:rPr lang="en-US" dirty="0"/>
              <a:t>Chest X-ray, EKG</a:t>
            </a:r>
          </a:p>
          <a:p>
            <a:pPr lvl="1"/>
            <a:r>
              <a:rPr lang="en-US" dirty="0"/>
              <a:t>CT head, EEG, Lumbar Puncture</a:t>
            </a:r>
          </a:p>
        </p:txBody>
      </p:sp>
    </p:spTree>
    <p:extLst>
      <p:ext uri="{BB962C8B-B14F-4D97-AF65-F5344CB8AC3E}">
        <p14:creationId xmlns:p14="http://schemas.microsoft.com/office/powerpoint/2010/main" val="219484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99159"/>
            <a:ext cx="7556313" cy="1116106"/>
          </a:xfrm>
        </p:spPr>
        <p:txBody>
          <a:bodyPr/>
          <a:lstStyle/>
          <a:p>
            <a:r>
              <a:rPr lang="en-US" dirty="0"/>
              <a:t>Dementia-Major Neurocognitive Disorder (DSM V)</a:t>
            </a:r>
            <a:br>
              <a:rPr lang="en-US" dirty="0"/>
            </a:br>
            <a:endParaRPr lang="en-US" dirty="0"/>
          </a:p>
        </p:txBody>
      </p:sp>
      <p:sp>
        <p:nvSpPr>
          <p:cNvPr id="3" name="Content Placeholder 2"/>
          <p:cNvSpPr>
            <a:spLocks noGrp="1"/>
          </p:cNvSpPr>
          <p:nvPr>
            <p:ph idx="1"/>
          </p:nvPr>
        </p:nvSpPr>
        <p:spPr>
          <a:xfrm>
            <a:off x="498474" y="1738388"/>
            <a:ext cx="7556313" cy="4980912"/>
          </a:xfrm>
        </p:spPr>
        <p:txBody>
          <a:bodyPr>
            <a:normAutofit fontScale="92500" lnSpcReduction="10000"/>
          </a:bodyPr>
          <a:lstStyle/>
          <a:p>
            <a:r>
              <a:rPr lang="en-US" dirty="0"/>
              <a:t>Evidence of significant cognitive decline from a previous level of performance in one or more cognitive domains*:</a:t>
            </a:r>
          </a:p>
          <a:p>
            <a:pPr lvl="1"/>
            <a:r>
              <a:rPr lang="en-US" dirty="0"/>
              <a:t>- Learning and memory</a:t>
            </a:r>
          </a:p>
          <a:p>
            <a:pPr lvl="1"/>
            <a:r>
              <a:rPr lang="en-US" dirty="0"/>
              <a:t>- Language</a:t>
            </a:r>
          </a:p>
          <a:p>
            <a:pPr lvl="1"/>
            <a:r>
              <a:rPr lang="en-US" dirty="0"/>
              <a:t>- Executive function</a:t>
            </a:r>
          </a:p>
          <a:p>
            <a:pPr lvl="1"/>
            <a:r>
              <a:rPr lang="en-US" dirty="0"/>
              <a:t>- Complex attention</a:t>
            </a:r>
          </a:p>
          <a:p>
            <a:pPr lvl="1"/>
            <a:r>
              <a:rPr lang="en-US" dirty="0"/>
              <a:t>- Perceptual-motor</a:t>
            </a:r>
          </a:p>
          <a:p>
            <a:pPr lvl="1"/>
            <a:r>
              <a:rPr lang="en-US" dirty="0"/>
              <a:t>- Social cognition</a:t>
            </a:r>
          </a:p>
          <a:p>
            <a:r>
              <a:rPr lang="en-US" dirty="0"/>
              <a:t>The cognitive deficits interfere with independence in everyday activities	</a:t>
            </a:r>
          </a:p>
          <a:p>
            <a:r>
              <a:rPr lang="en-US" dirty="0"/>
              <a:t>The cognitive deficits do not occur exclusively in the context of a delirium</a:t>
            </a:r>
          </a:p>
          <a:p>
            <a:r>
              <a:rPr lang="en-US" dirty="0"/>
              <a:t>The cognitive deficits are not better explained by another mental disorder (</a:t>
            </a:r>
            <a:r>
              <a:rPr lang="en-US" dirty="0" err="1"/>
              <a:t>eg</a:t>
            </a:r>
            <a:r>
              <a:rPr lang="en-US" dirty="0"/>
              <a:t>, major depressive disorder, schizophrenia)</a:t>
            </a:r>
          </a:p>
        </p:txBody>
      </p:sp>
    </p:spTree>
    <p:extLst>
      <p:ext uri="{BB962C8B-B14F-4D97-AF65-F5344CB8AC3E}">
        <p14:creationId xmlns:p14="http://schemas.microsoft.com/office/powerpoint/2010/main" val="1124249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Dementias</a:t>
            </a:r>
          </a:p>
        </p:txBody>
      </p:sp>
      <p:sp>
        <p:nvSpPr>
          <p:cNvPr id="3" name="Content Placeholder 2"/>
          <p:cNvSpPr>
            <a:spLocks noGrp="1"/>
          </p:cNvSpPr>
          <p:nvPr>
            <p:ph sz="half" idx="1"/>
          </p:nvPr>
        </p:nvSpPr>
        <p:spPr/>
        <p:txBody>
          <a:bodyPr/>
          <a:lstStyle/>
          <a:p>
            <a:r>
              <a:rPr lang="en-US" dirty="0"/>
              <a:t>Neurodegenerative:</a:t>
            </a:r>
          </a:p>
          <a:p>
            <a:pPr lvl="1"/>
            <a:r>
              <a:rPr lang="en-US" dirty="0"/>
              <a:t>Alzheimer’s Disease</a:t>
            </a:r>
          </a:p>
          <a:p>
            <a:pPr lvl="1"/>
            <a:r>
              <a:rPr lang="en-US" dirty="0" err="1"/>
              <a:t>Lewy</a:t>
            </a:r>
            <a:r>
              <a:rPr lang="en-US" dirty="0"/>
              <a:t> Body Dementia</a:t>
            </a:r>
          </a:p>
          <a:p>
            <a:pPr lvl="1"/>
            <a:r>
              <a:rPr lang="en-US" dirty="0"/>
              <a:t>Parkinson’s Disease Dementia</a:t>
            </a:r>
          </a:p>
          <a:p>
            <a:pPr lvl="1"/>
            <a:r>
              <a:rPr lang="en-US" dirty="0" err="1"/>
              <a:t>Frontotemporal</a:t>
            </a:r>
            <a:r>
              <a:rPr lang="en-US" dirty="0"/>
              <a:t> Dementia</a:t>
            </a:r>
          </a:p>
          <a:p>
            <a:pPr lvl="1"/>
            <a:r>
              <a:rPr lang="en-US" dirty="0"/>
              <a:t>Huntington’s Disease</a:t>
            </a:r>
          </a:p>
          <a:p>
            <a:endParaRPr lang="en-US" dirty="0"/>
          </a:p>
        </p:txBody>
      </p:sp>
      <p:sp>
        <p:nvSpPr>
          <p:cNvPr id="4" name="Content Placeholder 3"/>
          <p:cNvSpPr>
            <a:spLocks noGrp="1"/>
          </p:cNvSpPr>
          <p:nvPr>
            <p:ph sz="half" idx="2"/>
          </p:nvPr>
        </p:nvSpPr>
        <p:spPr/>
        <p:txBody>
          <a:bodyPr/>
          <a:lstStyle/>
          <a:p>
            <a:r>
              <a:rPr lang="en-US" dirty="0"/>
              <a:t>Other:</a:t>
            </a:r>
          </a:p>
          <a:p>
            <a:pPr lvl="1"/>
            <a:r>
              <a:rPr lang="en-US" dirty="0"/>
              <a:t>Vascular Dementia</a:t>
            </a:r>
          </a:p>
          <a:p>
            <a:pPr lvl="1"/>
            <a:r>
              <a:rPr lang="en-US" dirty="0"/>
              <a:t>Normal Pressure Hydrocephalus</a:t>
            </a:r>
          </a:p>
          <a:p>
            <a:pPr lvl="1"/>
            <a:r>
              <a:rPr lang="en-US" dirty="0"/>
              <a:t>Creutzfeldt-Jakob Disease</a:t>
            </a:r>
          </a:p>
          <a:p>
            <a:pPr lvl="1"/>
            <a:r>
              <a:rPr lang="en-US" dirty="0"/>
              <a:t>Wernicke-</a:t>
            </a:r>
            <a:r>
              <a:rPr lang="en-US" dirty="0" err="1"/>
              <a:t>Korsakoff</a:t>
            </a:r>
            <a:r>
              <a:rPr lang="en-US" dirty="0"/>
              <a:t> Syndrome</a:t>
            </a:r>
          </a:p>
          <a:p>
            <a:pPr lvl="1"/>
            <a:r>
              <a:rPr lang="en-US" dirty="0"/>
              <a:t>Secondary to infection or systemic illness</a:t>
            </a:r>
          </a:p>
          <a:p>
            <a:endParaRPr lang="en-US" dirty="0"/>
          </a:p>
        </p:txBody>
      </p:sp>
    </p:spTree>
    <p:extLst>
      <p:ext uri="{BB962C8B-B14F-4D97-AF65-F5344CB8AC3E}">
        <p14:creationId xmlns:p14="http://schemas.microsoft.com/office/powerpoint/2010/main" val="1125952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51211"/>
            <a:ext cx="7556313" cy="1116106"/>
          </a:xfrm>
        </p:spPr>
        <p:txBody>
          <a:bodyPr/>
          <a:lstStyle/>
          <a:p>
            <a:r>
              <a:rPr lang="en-US" dirty="0"/>
              <a:t>Case</a:t>
            </a:r>
          </a:p>
        </p:txBody>
      </p:sp>
      <p:sp>
        <p:nvSpPr>
          <p:cNvPr id="4" name="Content Placeholder 2"/>
          <p:cNvSpPr>
            <a:spLocks noGrp="1"/>
          </p:cNvSpPr>
          <p:nvPr>
            <p:ph idx="1"/>
          </p:nvPr>
        </p:nvSpPr>
        <p:spPr>
          <a:xfrm>
            <a:off x="457199" y="1085565"/>
            <a:ext cx="7517468" cy="5366885"/>
          </a:xfrm>
        </p:spPr>
        <p:txBody>
          <a:bodyPr>
            <a:normAutofit/>
          </a:bodyPr>
          <a:lstStyle/>
          <a:p>
            <a:r>
              <a:rPr lang="en-US" dirty="0"/>
              <a:t>73 year old male retired judge.</a:t>
            </a:r>
          </a:p>
          <a:p>
            <a:r>
              <a:rPr lang="en-US" dirty="0"/>
              <a:t>Presents with 1 year history of cognitive concerns</a:t>
            </a:r>
          </a:p>
          <a:p>
            <a:pPr lvl="1"/>
            <a:r>
              <a:rPr lang="en-US" dirty="0"/>
              <a:t>Trouble recalling names</a:t>
            </a:r>
          </a:p>
          <a:p>
            <a:pPr lvl="1"/>
            <a:r>
              <a:rPr lang="en-US" dirty="0"/>
              <a:t>He can completely forget a discussion </a:t>
            </a:r>
          </a:p>
          <a:p>
            <a:pPr lvl="1"/>
            <a:r>
              <a:rPr lang="en-US" dirty="0"/>
              <a:t>Forgets the location of previously placed tools</a:t>
            </a:r>
          </a:p>
          <a:p>
            <a:pPr lvl="1"/>
            <a:r>
              <a:rPr lang="en-US" dirty="0"/>
              <a:t>Only recalls fragments of a previous doctor visit 2 weeks earlier.</a:t>
            </a:r>
          </a:p>
          <a:p>
            <a:pPr lvl="1"/>
            <a:r>
              <a:rPr lang="en-US" dirty="0"/>
              <a:t>Does not follow the dates as accurately as he used to and indicates that this is because he is retired. </a:t>
            </a:r>
          </a:p>
          <a:p>
            <a:pPr lvl="1"/>
            <a:r>
              <a:rPr lang="en-US" dirty="0"/>
              <a:t>Sometimes he is repetitive with questions.</a:t>
            </a:r>
          </a:p>
          <a:p>
            <a:r>
              <a:rPr lang="en-US" dirty="0"/>
              <a:t>Confusion about how to do things especially when tired. </a:t>
            </a:r>
          </a:p>
          <a:p>
            <a:r>
              <a:rPr lang="en-US" dirty="0"/>
              <a:t>His ability to use household appliances is also affected. </a:t>
            </a:r>
          </a:p>
          <a:p>
            <a:r>
              <a:rPr lang="en-US" dirty="0"/>
              <a:t>Tried putting on his shirt while still on the hanger</a:t>
            </a:r>
          </a:p>
          <a:p>
            <a:endParaRPr lang="en-US" dirty="0"/>
          </a:p>
        </p:txBody>
      </p:sp>
    </p:spTree>
    <p:extLst>
      <p:ext uri="{BB962C8B-B14F-4D97-AF65-F5344CB8AC3E}">
        <p14:creationId xmlns:p14="http://schemas.microsoft.com/office/powerpoint/2010/main" val="1950823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Alzheimer’s Disease</a:t>
            </a:r>
          </a:p>
        </p:txBody>
      </p:sp>
      <p:sp>
        <p:nvSpPr>
          <p:cNvPr id="3" name="Content Placeholder 2"/>
          <p:cNvSpPr>
            <a:spLocks noGrp="1"/>
          </p:cNvSpPr>
          <p:nvPr>
            <p:ph sz="half" idx="1"/>
          </p:nvPr>
        </p:nvSpPr>
        <p:spPr/>
        <p:txBody>
          <a:bodyPr>
            <a:normAutofit fontScale="92500"/>
          </a:bodyPr>
          <a:lstStyle/>
          <a:p>
            <a:r>
              <a:rPr lang="en-US" dirty="0"/>
              <a:t>Uncommon under the age of 60.</a:t>
            </a:r>
          </a:p>
          <a:p>
            <a:r>
              <a:rPr lang="en-US" dirty="0"/>
              <a:t>Decreased memory and new learning is the hallmark of the condition</a:t>
            </a:r>
          </a:p>
          <a:p>
            <a:r>
              <a:rPr lang="en-US" dirty="0"/>
              <a:t>Language impairment: Word finding difficulties with circumlocution and anomia.</a:t>
            </a:r>
          </a:p>
          <a:p>
            <a:r>
              <a:rPr lang="en-US" dirty="0"/>
              <a:t>Executive dysfunction</a:t>
            </a:r>
          </a:p>
          <a:p>
            <a:r>
              <a:rPr lang="en-US" dirty="0"/>
              <a:t>Apraxia, Unawareness of illness</a:t>
            </a:r>
          </a:p>
          <a:p>
            <a:r>
              <a:rPr lang="en-US" dirty="0"/>
              <a:t>Visual-spatial impairments</a:t>
            </a:r>
          </a:p>
        </p:txBody>
      </p:sp>
      <p:sp>
        <p:nvSpPr>
          <p:cNvPr id="4" name="Content Placeholder 3"/>
          <p:cNvSpPr>
            <a:spLocks noGrp="1"/>
          </p:cNvSpPr>
          <p:nvPr>
            <p:ph sz="half" idx="2"/>
          </p:nvPr>
        </p:nvSpPr>
        <p:spPr/>
        <p:txBody>
          <a:bodyPr/>
          <a:lstStyle/>
          <a:p>
            <a:r>
              <a:rPr lang="en-US" dirty="0"/>
              <a:t>Passivity, apathy &gt; agitation</a:t>
            </a:r>
          </a:p>
          <a:p>
            <a:r>
              <a:rPr lang="en-US" dirty="0"/>
              <a:t>Delusions</a:t>
            </a:r>
          </a:p>
          <a:p>
            <a:r>
              <a:rPr lang="en-US" dirty="0"/>
              <a:t>Depression</a:t>
            </a:r>
          </a:p>
          <a:p>
            <a:r>
              <a:rPr lang="en-US" dirty="0"/>
              <a:t>Circadian rhythm disturbances (</a:t>
            </a:r>
            <a:r>
              <a:rPr lang="en-US" dirty="0" err="1"/>
              <a:t>sundowning</a:t>
            </a:r>
            <a:r>
              <a:rPr lang="en-US" dirty="0"/>
              <a:t>)</a:t>
            </a:r>
          </a:p>
          <a:p>
            <a:r>
              <a:rPr lang="en-US" dirty="0"/>
              <a:t>Weight loss</a:t>
            </a:r>
          </a:p>
        </p:txBody>
      </p:sp>
    </p:spTree>
    <p:extLst>
      <p:ext uri="{BB962C8B-B14F-4D97-AF65-F5344CB8AC3E}">
        <p14:creationId xmlns:p14="http://schemas.microsoft.com/office/powerpoint/2010/main" val="595551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Risk Factors for AD</a:t>
            </a:r>
          </a:p>
        </p:txBody>
      </p:sp>
      <p:sp>
        <p:nvSpPr>
          <p:cNvPr id="6" name="Content Placeholder 5"/>
          <p:cNvSpPr>
            <a:spLocks noGrp="1"/>
          </p:cNvSpPr>
          <p:nvPr>
            <p:ph idx="1"/>
          </p:nvPr>
        </p:nvSpPr>
        <p:spPr/>
        <p:txBody>
          <a:bodyPr/>
          <a:lstStyle/>
          <a:p>
            <a:r>
              <a:rPr lang="en-US" dirty="0"/>
              <a:t>Major risk factors</a:t>
            </a:r>
          </a:p>
          <a:p>
            <a:pPr lvl="1"/>
            <a:r>
              <a:rPr lang="en-US" dirty="0"/>
              <a:t>Increasing age</a:t>
            </a:r>
          </a:p>
          <a:p>
            <a:pPr lvl="1"/>
            <a:r>
              <a:rPr lang="en-US" dirty="0"/>
              <a:t>(APOE ε4) The E4 allele for </a:t>
            </a:r>
            <a:r>
              <a:rPr lang="en-US" dirty="0" err="1"/>
              <a:t>Apolipoprotein</a:t>
            </a:r>
            <a:r>
              <a:rPr lang="en-US" dirty="0"/>
              <a:t> E on chromosome 19</a:t>
            </a:r>
          </a:p>
          <a:p>
            <a:pPr lvl="1"/>
            <a:r>
              <a:rPr lang="en-US" dirty="0"/>
              <a:t>Down Syndrome</a:t>
            </a:r>
          </a:p>
          <a:p>
            <a:pPr lvl="1"/>
            <a:r>
              <a:rPr lang="en-US" dirty="0"/>
              <a:t>Specific inherited types</a:t>
            </a:r>
          </a:p>
          <a:p>
            <a:r>
              <a:rPr lang="en-US" dirty="0"/>
              <a:t>Mid-life vascular risk factors (DM, HTN, Hyperlipidemia, Lack of exercise)</a:t>
            </a:r>
          </a:p>
          <a:p>
            <a:r>
              <a:rPr lang="en-US" dirty="0"/>
              <a:t>Brain trauma</a:t>
            </a:r>
          </a:p>
          <a:p>
            <a:pPr lvl="1"/>
            <a:endParaRPr lang="en-US" dirty="0"/>
          </a:p>
        </p:txBody>
      </p:sp>
    </p:spTree>
    <p:extLst>
      <p:ext uri="{BB962C8B-B14F-4D97-AF65-F5344CB8AC3E}">
        <p14:creationId xmlns:p14="http://schemas.microsoft.com/office/powerpoint/2010/main" val="3288571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24737" y="2057400"/>
            <a:ext cx="8920860" cy="3638772"/>
          </a:xfrm>
          <a:prstGeom prst="roundRect">
            <a:avLst>
              <a:gd name="adj" fmla="val 8594"/>
            </a:avLst>
          </a:prstGeom>
          <a:solidFill>
            <a:srgbClr val="FFFFFF">
              <a:shade val="85000"/>
            </a:srgbClr>
          </a:solidFill>
          <a:ln>
            <a:noFill/>
          </a:ln>
          <a:effectLst/>
        </p:spPr>
      </p:pic>
      <p:sp>
        <p:nvSpPr>
          <p:cNvPr id="5" name="TextBox 4"/>
          <p:cNvSpPr txBox="1"/>
          <p:nvPr/>
        </p:nvSpPr>
        <p:spPr>
          <a:xfrm>
            <a:off x="1676837" y="6238737"/>
            <a:ext cx="968910" cy="369332"/>
          </a:xfrm>
          <a:prstGeom prst="rect">
            <a:avLst/>
          </a:prstGeom>
          <a:noFill/>
        </p:spPr>
        <p:txBody>
          <a:bodyPr wrap="none" rtlCol="0">
            <a:spAutoFit/>
          </a:bodyPr>
          <a:lstStyle/>
          <a:p>
            <a:r>
              <a:rPr lang="en-US" dirty="0"/>
              <a:t>Normal</a:t>
            </a:r>
          </a:p>
        </p:txBody>
      </p:sp>
      <p:sp>
        <p:nvSpPr>
          <p:cNvPr id="6" name="TextBox 5"/>
          <p:cNvSpPr txBox="1"/>
          <p:nvPr/>
        </p:nvSpPr>
        <p:spPr>
          <a:xfrm>
            <a:off x="6095294" y="6238737"/>
            <a:ext cx="1099091" cy="369332"/>
          </a:xfrm>
          <a:prstGeom prst="rect">
            <a:avLst/>
          </a:prstGeom>
          <a:noFill/>
        </p:spPr>
        <p:txBody>
          <a:bodyPr wrap="none" rtlCol="0">
            <a:spAutoFit/>
          </a:bodyPr>
          <a:lstStyle/>
          <a:p>
            <a:r>
              <a:rPr lang="en-US" dirty="0"/>
              <a:t>Atrophic</a:t>
            </a:r>
          </a:p>
        </p:txBody>
      </p:sp>
    </p:spTree>
    <p:extLst>
      <p:ext uri="{BB962C8B-B14F-4D97-AF65-F5344CB8AC3E}">
        <p14:creationId xmlns:p14="http://schemas.microsoft.com/office/powerpoint/2010/main" val="3529083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Mild Cognitive Impairment</a:t>
            </a:r>
          </a:p>
        </p:txBody>
      </p:sp>
      <p:sp>
        <p:nvSpPr>
          <p:cNvPr id="3" name="Content Placeholder 2"/>
          <p:cNvSpPr>
            <a:spLocks noGrp="1"/>
          </p:cNvSpPr>
          <p:nvPr>
            <p:ph idx="1"/>
          </p:nvPr>
        </p:nvSpPr>
        <p:spPr/>
        <p:txBody>
          <a:bodyPr/>
          <a:lstStyle/>
          <a:p>
            <a:pPr marL="0" indent="0">
              <a:buNone/>
            </a:pPr>
            <a:endParaRPr lang="en-US" dirty="0"/>
          </a:p>
        </p:txBody>
      </p:sp>
      <p:pic>
        <p:nvPicPr>
          <p:cNvPr id="4" name="Picture 3"/>
          <p:cNvPicPr>
            <a:picLocks noChangeAspect="1"/>
          </p:cNvPicPr>
          <p:nvPr/>
        </p:nvPicPr>
        <p:blipFill>
          <a:blip r:embed="rId2"/>
          <a:stretch>
            <a:fillRect/>
          </a:stretch>
        </p:blipFill>
        <p:spPr>
          <a:xfrm>
            <a:off x="-160421" y="2761585"/>
            <a:ext cx="9304421" cy="1964070"/>
          </a:xfrm>
          <a:prstGeom prst="rect">
            <a:avLst/>
          </a:prstGeom>
          <a:ln>
            <a:solidFill>
              <a:srgbClr val="000000"/>
            </a:solidFill>
          </a:ln>
          <a:effectLst>
            <a:softEdge rad="112500"/>
          </a:effectLst>
        </p:spPr>
      </p:pic>
    </p:spTree>
    <p:extLst>
      <p:ext uri="{BB962C8B-B14F-4D97-AF65-F5344CB8AC3E}">
        <p14:creationId xmlns:p14="http://schemas.microsoft.com/office/powerpoint/2010/main" val="1712088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srcRect l="-3202" r="-3202"/>
          <a:stretch>
            <a:fillRect/>
          </a:stretch>
        </p:blipFill>
        <p:spPr>
          <a:xfrm>
            <a:off x="61647" y="320554"/>
            <a:ext cx="9045363" cy="5498729"/>
          </a:xfrm>
          <a:prstGeom prst="rect">
            <a:avLst/>
          </a:prstGeom>
          <a:ln w="50800" cap="flat" cmpd="sng" algn="ctr">
            <a:solidFill>
              <a:srgbClr val="000000"/>
            </a:solidFill>
            <a:prstDash val="solid"/>
            <a:round/>
            <a:headEnd type="none" w="med" len="med"/>
            <a:tailEnd type="none" w="med" len="med"/>
          </a:ln>
          <a:effectLst>
            <a:outerShdw blurRad="50800" dist="38100" dir="20280000">
              <a:srgbClr val="000000">
                <a:alpha val="43000"/>
              </a:srgbClr>
            </a:outerShdw>
          </a:effectLst>
        </p:spPr>
      </p:pic>
      <p:sp>
        <p:nvSpPr>
          <p:cNvPr id="3" name="TextBox 2"/>
          <p:cNvSpPr txBox="1"/>
          <p:nvPr/>
        </p:nvSpPr>
        <p:spPr>
          <a:xfrm>
            <a:off x="1565870" y="6041204"/>
            <a:ext cx="2225414" cy="646331"/>
          </a:xfrm>
          <a:prstGeom prst="rect">
            <a:avLst/>
          </a:prstGeom>
          <a:noFill/>
        </p:spPr>
        <p:txBody>
          <a:bodyPr wrap="none" rtlCol="0">
            <a:spAutoFit/>
          </a:bodyPr>
          <a:lstStyle/>
          <a:p>
            <a:r>
              <a:rPr lang="en-US" dirty="0"/>
              <a:t>Petersen et al. 1999</a:t>
            </a:r>
          </a:p>
          <a:p>
            <a:endParaRPr lang="en-US" dirty="0"/>
          </a:p>
        </p:txBody>
      </p:sp>
    </p:spTree>
    <p:extLst>
      <p:ext uri="{BB962C8B-B14F-4D97-AF65-F5344CB8AC3E}">
        <p14:creationId xmlns:p14="http://schemas.microsoft.com/office/powerpoint/2010/main" val="605971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 or Cognitive Impairment?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68641489"/>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364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Differentiate delirium from dementia</a:t>
            </a:r>
          </a:p>
          <a:p>
            <a:r>
              <a:rPr lang="en-US" dirty="0"/>
              <a:t>Differentiate MCI from Dementia</a:t>
            </a:r>
          </a:p>
          <a:p>
            <a:r>
              <a:rPr lang="en-US" dirty="0"/>
              <a:t>Become familiar with common dementia syndromes, and available treatments</a:t>
            </a:r>
          </a:p>
        </p:txBody>
      </p:sp>
    </p:spTree>
    <p:extLst>
      <p:ext uri="{BB962C8B-B14F-4D97-AF65-F5344CB8AC3E}">
        <p14:creationId xmlns:p14="http://schemas.microsoft.com/office/powerpoint/2010/main" val="15113234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Defects in the mechanisms for clearing amyloid beta results in its accumulation and form senile plaques</a:t>
            </a:r>
          </a:p>
          <a:p>
            <a:r>
              <a:rPr lang="en-US" dirty="0"/>
              <a:t>Abnormal accumulation of </a:t>
            </a:r>
            <a:r>
              <a:rPr lang="en-US" dirty="0" err="1"/>
              <a:t>hyperphosphorylated</a:t>
            </a:r>
            <a:r>
              <a:rPr lang="en-US" dirty="0"/>
              <a:t> tau protein results in accumulation and the formation of neurofibrillary tangles.</a:t>
            </a:r>
          </a:p>
          <a:p>
            <a:r>
              <a:rPr lang="en-US" dirty="0"/>
              <a:t>Tangles and plaques are pathological hallmarks in Alzheimer’s disease</a:t>
            </a:r>
          </a:p>
          <a:p>
            <a:r>
              <a:rPr lang="en-US" dirty="0"/>
              <a:t>The resultant loss of neurons and synapses is responsible for the clinical profile</a:t>
            </a:r>
          </a:p>
          <a:p>
            <a:r>
              <a:rPr lang="en-US" dirty="0"/>
              <a:t>The neuronal loss in the basal forebrain region is responsible for a cholinergic deficit.</a:t>
            </a:r>
          </a:p>
        </p:txBody>
      </p:sp>
    </p:spTree>
    <p:extLst>
      <p:ext uri="{BB962C8B-B14F-4D97-AF65-F5344CB8AC3E}">
        <p14:creationId xmlns:p14="http://schemas.microsoft.com/office/powerpoint/2010/main" val="28629358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40438" y="59996"/>
            <a:ext cx="8698581" cy="5140071"/>
          </a:xfrm>
          <a:prstGeom prst="rect">
            <a:avLst/>
          </a:prstGeom>
        </p:spPr>
      </p:pic>
      <p:sp>
        <p:nvSpPr>
          <p:cNvPr id="4" name="TextBox 3"/>
          <p:cNvSpPr txBox="1"/>
          <p:nvPr/>
        </p:nvSpPr>
        <p:spPr>
          <a:xfrm>
            <a:off x="154130" y="6093489"/>
            <a:ext cx="7620000" cy="254000"/>
          </a:xfrm>
          <a:prstGeom prst="rect">
            <a:avLst/>
          </a:prstGeom>
        </p:spPr>
        <p:txBody>
          <a:bodyPr/>
          <a:lstStyle/>
          <a:p>
            <a:r>
              <a:rPr lang="en-US" sz="1000" dirty="0" err="1">
                <a:latin typeface="Arial"/>
              </a:rPr>
              <a:t>Reisa</a:t>
            </a:r>
            <a:r>
              <a:rPr lang="en-US" sz="1000" dirty="0">
                <a:latin typeface="Arial"/>
              </a:rPr>
              <a:t> A.  </a:t>
            </a:r>
            <a:r>
              <a:rPr lang="en-US" sz="1000" dirty="0" err="1">
                <a:latin typeface="Arial"/>
              </a:rPr>
              <a:t>Sperling</a:t>
            </a:r>
            <a:r>
              <a:rPr lang="en-US" sz="1000" dirty="0">
                <a:latin typeface="Arial"/>
              </a:rPr>
              <a:t> et al. </a:t>
            </a:r>
            <a:r>
              <a:rPr lang="en-US" sz="1000" b="1" dirty="0">
                <a:latin typeface="Arial"/>
              </a:rPr>
              <a:t>Toward defining the preclinical stages of Alzheimer’s disease: Recommendations from the National Institute on Aging-Alzheimer's Association workgroups on diagnostic guidelines for Alzheimer's disease</a:t>
            </a:r>
          </a:p>
          <a:p>
            <a:endParaRPr lang="en-US" sz="1000" dirty="0">
              <a:latin typeface="Arial"/>
            </a:endParaRPr>
          </a:p>
        </p:txBody>
      </p:sp>
      <p:sp>
        <p:nvSpPr>
          <p:cNvPr id="6" name="TextBox 5"/>
          <p:cNvSpPr txBox="1"/>
          <p:nvPr/>
        </p:nvSpPr>
        <p:spPr>
          <a:xfrm>
            <a:off x="117140" y="6423974"/>
            <a:ext cx="7620000" cy="254000"/>
          </a:xfrm>
          <a:prstGeom prst="rect">
            <a:avLst/>
          </a:prstGeom>
        </p:spPr>
        <p:txBody>
          <a:bodyPr/>
          <a:lstStyle/>
          <a:p>
            <a:r>
              <a:rPr lang="en-US" sz="1000">
                <a:latin typeface="Arial"/>
              </a:rPr>
              <a:t>Alzheimer's &amp;amp; Dementia, Volume 7, Issue 3, 2011, 280 - 292</a:t>
            </a:r>
          </a:p>
        </p:txBody>
      </p:sp>
      <p:sp>
        <p:nvSpPr>
          <p:cNvPr id="7" name="TextBox 6"/>
          <p:cNvSpPr txBox="1"/>
          <p:nvPr/>
        </p:nvSpPr>
        <p:spPr>
          <a:xfrm>
            <a:off x="154130" y="6620039"/>
            <a:ext cx="7620000" cy="254000"/>
          </a:xfrm>
          <a:prstGeom prst="rect">
            <a:avLst/>
          </a:prstGeom>
        </p:spPr>
        <p:txBody>
          <a:bodyPr/>
          <a:lstStyle/>
          <a:p>
            <a:r>
              <a:rPr lang="en-US" sz="1000" dirty="0">
                <a:latin typeface="Arial"/>
              </a:rPr>
              <a:t>http://</a:t>
            </a:r>
            <a:r>
              <a:rPr lang="en-US" sz="1000" dirty="0" err="1">
                <a:latin typeface="Arial"/>
              </a:rPr>
              <a:t>dx.doi.org</a:t>
            </a:r>
            <a:r>
              <a:rPr lang="en-US" sz="1000" dirty="0">
                <a:latin typeface="Arial"/>
              </a:rPr>
              <a:t>/10.1016/j.jalz.2011.03.003</a:t>
            </a:r>
          </a:p>
        </p:txBody>
      </p:sp>
    </p:spTree>
    <p:extLst>
      <p:ext uri="{BB962C8B-B14F-4D97-AF65-F5344CB8AC3E}">
        <p14:creationId xmlns:p14="http://schemas.microsoft.com/office/powerpoint/2010/main" val="30952620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a:t>
            </a:r>
          </a:p>
        </p:txBody>
      </p:sp>
      <p:sp>
        <p:nvSpPr>
          <p:cNvPr id="3" name="Content Placeholder 2"/>
          <p:cNvSpPr>
            <a:spLocks noGrp="1"/>
          </p:cNvSpPr>
          <p:nvPr>
            <p:ph idx="1"/>
          </p:nvPr>
        </p:nvSpPr>
        <p:spPr/>
        <p:txBody>
          <a:bodyPr>
            <a:normAutofit lnSpcReduction="10000"/>
          </a:bodyPr>
          <a:lstStyle/>
          <a:p>
            <a:r>
              <a:rPr lang="en-US" dirty="0"/>
              <a:t>Diagnosis is clinical</a:t>
            </a:r>
          </a:p>
          <a:p>
            <a:r>
              <a:rPr lang="en-US" dirty="0"/>
              <a:t>Rely on history and cognitive/neuropsychological assessments that demonstrates a slowly progressing cognitive disorder which causes impairments in daily life. </a:t>
            </a:r>
          </a:p>
          <a:p>
            <a:r>
              <a:rPr lang="en-US" dirty="0"/>
              <a:t>Brain structure on MRI may demonstrate medial temporal atrophy bilaterally</a:t>
            </a:r>
          </a:p>
          <a:p>
            <a:r>
              <a:rPr lang="en-US" dirty="0"/>
              <a:t>PET scans can demonstrate decreased metabolism in temporal and parietal regions</a:t>
            </a:r>
          </a:p>
          <a:p>
            <a:r>
              <a:rPr lang="en-US" dirty="0"/>
              <a:t>Cerebrospinal fluid might show low Amyloid beta, and elevated Tau (not specific)</a:t>
            </a:r>
          </a:p>
        </p:txBody>
      </p:sp>
    </p:spTree>
    <p:extLst>
      <p:ext uri="{BB962C8B-B14F-4D97-AF65-F5344CB8AC3E}">
        <p14:creationId xmlns:p14="http://schemas.microsoft.com/office/powerpoint/2010/main" val="552503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Lewy</a:t>
            </a:r>
            <a:r>
              <a:rPr lang="en-US" dirty="0"/>
              <a:t> Body Dementia</a:t>
            </a:r>
          </a:p>
        </p:txBody>
      </p:sp>
      <p:sp>
        <p:nvSpPr>
          <p:cNvPr id="3" name="Content Placeholder 2"/>
          <p:cNvSpPr>
            <a:spLocks noGrp="1"/>
          </p:cNvSpPr>
          <p:nvPr>
            <p:ph idx="1"/>
          </p:nvPr>
        </p:nvSpPr>
        <p:spPr/>
        <p:txBody>
          <a:bodyPr/>
          <a:lstStyle/>
          <a:p>
            <a:r>
              <a:rPr lang="en-US" dirty="0"/>
              <a:t>Second most common cause of “degenerative” dementia.</a:t>
            </a:r>
          </a:p>
          <a:p>
            <a:r>
              <a:rPr lang="en-US" dirty="0"/>
              <a:t>Core clinical features includes visual hallucinations, parkinsonism, and fluctuations in cognitive ability and level of consciousness.</a:t>
            </a:r>
          </a:p>
          <a:p>
            <a:r>
              <a:rPr lang="en-US" dirty="0"/>
              <a:t>Other symptoms include visual spatial impairment &gt; short term memory, sensitivity to neuroleptics, REM sleep behavior disorder and autonomic dysfunction</a:t>
            </a:r>
          </a:p>
        </p:txBody>
      </p:sp>
    </p:spTree>
    <p:extLst>
      <p:ext uri="{BB962C8B-B14F-4D97-AF65-F5344CB8AC3E}">
        <p14:creationId xmlns:p14="http://schemas.microsoft.com/office/powerpoint/2010/main" val="1324847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Lewy</a:t>
            </a:r>
            <a:r>
              <a:rPr lang="en-US" dirty="0"/>
              <a:t> Body Dementia</a:t>
            </a:r>
          </a:p>
        </p:txBody>
      </p:sp>
      <p:sp>
        <p:nvSpPr>
          <p:cNvPr id="3" name="Content Placeholder 2"/>
          <p:cNvSpPr>
            <a:spLocks noGrp="1"/>
          </p:cNvSpPr>
          <p:nvPr>
            <p:ph idx="1"/>
          </p:nvPr>
        </p:nvSpPr>
        <p:spPr/>
        <p:txBody>
          <a:bodyPr>
            <a:normAutofit lnSpcReduction="10000"/>
          </a:bodyPr>
          <a:lstStyle/>
          <a:p>
            <a:r>
              <a:rPr lang="en-US" dirty="0"/>
              <a:t>Pathologically there are “</a:t>
            </a:r>
            <a:r>
              <a:rPr lang="en-US" dirty="0" err="1"/>
              <a:t>Lewy</a:t>
            </a:r>
            <a:r>
              <a:rPr lang="en-US" dirty="0"/>
              <a:t> Bodies” present in neurons, which are the result of abnormal </a:t>
            </a:r>
            <a:r>
              <a:rPr lang="en-US" dirty="0" err="1"/>
              <a:t>synuclein</a:t>
            </a:r>
            <a:r>
              <a:rPr lang="en-US" dirty="0"/>
              <a:t> protein accumulation.</a:t>
            </a:r>
          </a:p>
          <a:p>
            <a:r>
              <a:rPr lang="en-US" dirty="0"/>
              <a:t>Diagnosis is primarily clinical</a:t>
            </a:r>
          </a:p>
          <a:p>
            <a:r>
              <a:rPr lang="en-US" dirty="0"/>
              <a:t>PET scan may show decreased occipital lobe metabolism</a:t>
            </a:r>
          </a:p>
          <a:p>
            <a:r>
              <a:rPr lang="en-US" dirty="0"/>
              <a:t>Myocardial </a:t>
            </a:r>
            <a:r>
              <a:rPr lang="en-US" dirty="0" err="1"/>
              <a:t>scintigraphy</a:t>
            </a:r>
            <a:r>
              <a:rPr lang="en-US" dirty="0"/>
              <a:t> may be abnormal due to abnormal cardiac sympathetic innervation</a:t>
            </a:r>
          </a:p>
          <a:p>
            <a:r>
              <a:rPr lang="en-US" dirty="0"/>
              <a:t>Parkinson’s Disease Dementia is similar to LBD. The difference is that a clear history of PD with NO cognitive impairment precedes the development of dementia by at least a year.</a:t>
            </a:r>
          </a:p>
        </p:txBody>
      </p:sp>
    </p:spTree>
    <p:extLst>
      <p:ext uri="{BB962C8B-B14F-4D97-AF65-F5344CB8AC3E}">
        <p14:creationId xmlns:p14="http://schemas.microsoft.com/office/powerpoint/2010/main" val="4031554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Vascular Dementia</a:t>
            </a:r>
          </a:p>
        </p:txBody>
      </p:sp>
      <p:sp>
        <p:nvSpPr>
          <p:cNvPr id="3" name="Content Placeholder 2"/>
          <p:cNvSpPr>
            <a:spLocks noGrp="1"/>
          </p:cNvSpPr>
          <p:nvPr>
            <p:ph idx="1"/>
          </p:nvPr>
        </p:nvSpPr>
        <p:spPr/>
        <p:txBody>
          <a:bodyPr>
            <a:normAutofit/>
          </a:bodyPr>
          <a:lstStyle/>
          <a:p>
            <a:r>
              <a:rPr lang="en-US" dirty="0"/>
              <a:t>Occurs secondary to</a:t>
            </a:r>
          </a:p>
          <a:p>
            <a:pPr lvl="1"/>
            <a:r>
              <a:rPr lang="en-US" dirty="0"/>
              <a:t>A single stroke in a region important to cognition such as hippocampus or thalamus, or a large stroke that affects multiple lobes.</a:t>
            </a:r>
          </a:p>
          <a:p>
            <a:pPr lvl="1"/>
            <a:r>
              <a:rPr lang="en-US" dirty="0"/>
              <a:t>Recurrent strokes that accumulate over time, there is a step-wise development of cognitive deficits.</a:t>
            </a:r>
          </a:p>
          <a:p>
            <a:pPr lvl="1"/>
            <a:r>
              <a:rPr lang="en-US" dirty="0"/>
              <a:t>Slowly progressing cognitive deficits due to subclinical progressing of small vessel disease</a:t>
            </a:r>
          </a:p>
          <a:p>
            <a:r>
              <a:rPr lang="en-US" dirty="0"/>
              <a:t>Associated with vascular risk factors (HTN, DM, Hyperlipidemia, &amp; smoking)</a:t>
            </a:r>
          </a:p>
          <a:p>
            <a:r>
              <a:rPr lang="en-US" dirty="0"/>
              <a:t>Frequently coexists with Alzheimer's disease</a:t>
            </a:r>
          </a:p>
          <a:p>
            <a:endParaRPr lang="en-US" dirty="0"/>
          </a:p>
        </p:txBody>
      </p:sp>
    </p:spTree>
    <p:extLst>
      <p:ext uri="{BB962C8B-B14F-4D97-AF65-F5344CB8AC3E}">
        <p14:creationId xmlns:p14="http://schemas.microsoft.com/office/powerpoint/2010/main" val="1209763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Frontotemporal</a:t>
            </a:r>
            <a:r>
              <a:rPr lang="en-US" dirty="0"/>
              <a:t> Dementia</a:t>
            </a:r>
          </a:p>
        </p:txBody>
      </p:sp>
      <p:sp>
        <p:nvSpPr>
          <p:cNvPr id="3" name="Content Placeholder 2"/>
          <p:cNvSpPr>
            <a:spLocks noGrp="1"/>
          </p:cNvSpPr>
          <p:nvPr>
            <p:ph idx="1"/>
          </p:nvPr>
        </p:nvSpPr>
        <p:spPr/>
        <p:txBody>
          <a:bodyPr>
            <a:normAutofit lnSpcReduction="10000"/>
          </a:bodyPr>
          <a:lstStyle/>
          <a:p>
            <a:r>
              <a:rPr lang="en-US" dirty="0"/>
              <a:t>Mean age of onset is 58</a:t>
            </a:r>
          </a:p>
          <a:p>
            <a:r>
              <a:rPr lang="en-US" dirty="0"/>
              <a:t>Preferentially involves the frontal and temporal lobes, symptoms depend on the region (lobe) involved, therefore there are variants::</a:t>
            </a:r>
          </a:p>
          <a:p>
            <a:r>
              <a:rPr lang="en-US" dirty="0"/>
              <a:t>Behavioral Variant</a:t>
            </a:r>
          </a:p>
          <a:p>
            <a:r>
              <a:rPr lang="en-US" dirty="0"/>
              <a:t>Primary Progressive Aphasia</a:t>
            </a:r>
          </a:p>
          <a:p>
            <a:r>
              <a:rPr lang="en-US" dirty="0"/>
              <a:t>Semantic Dementia</a:t>
            </a:r>
          </a:p>
          <a:p>
            <a:r>
              <a:rPr lang="en-US" dirty="0"/>
              <a:t>Common pathological inclusions include </a:t>
            </a:r>
            <a:r>
              <a:rPr lang="en-US" dirty="0" err="1"/>
              <a:t>hyperphosphrylated</a:t>
            </a:r>
            <a:r>
              <a:rPr lang="en-US" dirty="0"/>
              <a:t> tau protein, TDP-43 protein, or FUS protein</a:t>
            </a:r>
          </a:p>
        </p:txBody>
      </p:sp>
      <p:sp>
        <p:nvSpPr>
          <p:cNvPr id="4" name="TextBox 3"/>
          <p:cNvSpPr txBox="1"/>
          <p:nvPr/>
        </p:nvSpPr>
        <p:spPr>
          <a:xfrm>
            <a:off x="313808" y="6276531"/>
            <a:ext cx="3688229" cy="400110"/>
          </a:xfrm>
          <a:prstGeom prst="rect">
            <a:avLst/>
          </a:prstGeom>
          <a:noFill/>
        </p:spPr>
        <p:txBody>
          <a:bodyPr wrap="none" rtlCol="0">
            <a:spAutoFit/>
          </a:bodyPr>
          <a:lstStyle/>
          <a:p>
            <a:r>
              <a:rPr lang="en-US" sz="1000" dirty="0"/>
              <a:t>FUS: Fused in Sarcoma</a:t>
            </a:r>
          </a:p>
          <a:p>
            <a:r>
              <a:rPr lang="en-US" sz="1000" dirty="0"/>
              <a:t>TDP: 43 </a:t>
            </a:r>
            <a:r>
              <a:rPr lang="en-US" sz="1000" dirty="0" err="1"/>
              <a:t>kD</a:t>
            </a:r>
            <a:r>
              <a:rPr lang="en-US" sz="1000" dirty="0"/>
              <a:t> </a:t>
            </a:r>
            <a:r>
              <a:rPr lang="en-US" sz="1000" dirty="0" err="1"/>
              <a:t>transactive</a:t>
            </a:r>
            <a:r>
              <a:rPr lang="en-US" sz="1000" dirty="0"/>
              <a:t> response (TAR) DNA binding protein</a:t>
            </a:r>
          </a:p>
        </p:txBody>
      </p:sp>
    </p:spTree>
    <p:extLst>
      <p:ext uri="{BB962C8B-B14F-4D97-AF65-F5344CB8AC3E}">
        <p14:creationId xmlns:p14="http://schemas.microsoft.com/office/powerpoint/2010/main" val="37823747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Frontotemporal</a:t>
            </a:r>
            <a:r>
              <a:rPr lang="en-US" dirty="0"/>
              <a:t> Dementias</a:t>
            </a:r>
          </a:p>
        </p:txBody>
      </p:sp>
      <p:sp>
        <p:nvSpPr>
          <p:cNvPr id="3" name="Content Placeholder 2"/>
          <p:cNvSpPr>
            <a:spLocks noGrp="1"/>
          </p:cNvSpPr>
          <p:nvPr>
            <p:ph idx="1"/>
          </p:nvPr>
        </p:nvSpPr>
        <p:spPr/>
        <p:txBody>
          <a:bodyPr>
            <a:normAutofit lnSpcReduction="10000"/>
          </a:bodyPr>
          <a:lstStyle/>
          <a:p>
            <a:r>
              <a:rPr lang="en-US" dirty="0"/>
              <a:t>Behavioral variant is associated with personality changes, inappropriate social behaviors (disinhibited), lack of insight, Binging on certain foods, emotional blunting, rigid and cannot adopt to new situations, along with decreased attention modulation. MRI shows atrophy in the frontal lobes (may be asymmetric)</a:t>
            </a:r>
          </a:p>
          <a:p>
            <a:r>
              <a:rPr lang="en-US" dirty="0"/>
              <a:t>Progressive non-fluent aphasia: Patients present first with a non-fluent type of aphasia (similar to a </a:t>
            </a:r>
            <a:r>
              <a:rPr lang="en-US" dirty="0" err="1"/>
              <a:t>Broca’s</a:t>
            </a:r>
            <a:r>
              <a:rPr lang="en-US" dirty="0"/>
              <a:t> lesion). MRI may show focal left frontal atrophy.</a:t>
            </a:r>
          </a:p>
          <a:p>
            <a:r>
              <a:rPr lang="en-US"/>
              <a:t>Semantic </a:t>
            </a:r>
            <a:r>
              <a:rPr lang="en-US" dirty="0"/>
              <a:t>dementia (temporal variant of FTD): Usually have intact fluency, but comprehension is impaired and decreased naming ability. MRI may show focal left temporal atrophy.</a:t>
            </a:r>
          </a:p>
        </p:txBody>
      </p:sp>
    </p:spTree>
    <p:extLst>
      <p:ext uri="{BB962C8B-B14F-4D97-AF65-F5344CB8AC3E}">
        <p14:creationId xmlns:p14="http://schemas.microsoft.com/office/powerpoint/2010/main" val="5599835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 Pressure Hydrocephalus</a:t>
            </a:r>
          </a:p>
        </p:txBody>
      </p:sp>
      <p:sp>
        <p:nvSpPr>
          <p:cNvPr id="3" name="Content Placeholder 2"/>
          <p:cNvSpPr>
            <a:spLocks noGrp="1"/>
          </p:cNvSpPr>
          <p:nvPr>
            <p:ph idx="1"/>
          </p:nvPr>
        </p:nvSpPr>
        <p:spPr/>
        <p:txBody>
          <a:bodyPr/>
          <a:lstStyle/>
          <a:p>
            <a:r>
              <a:rPr lang="en-US" dirty="0"/>
              <a:t>A rare disorder</a:t>
            </a:r>
          </a:p>
          <a:p>
            <a:r>
              <a:rPr lang="en-US" dirty="0"/>
              <a:t>It classically presents with gait impairment, urinary incontinence along with the dementia. However these features are not unique to NPH.</a:t>
            </a:r>
          </a:p>
          <a:p>
            <a:r>
              <a:rPr lang="en-US" dirty="0"/>
              <a:t>Dementia is of a subcortical type, where there is executive dysfunction, and psychomotor slowing first. Other features of cognitive impairment develop later on.</a:t>
            </a:r>
          </a:p>
          <a:p>
            <a:r>
              <a:rPr lang="en-US" dirty="0"/>
              <a:t>The typical gait has been described as “magnetic”, the patient may shuffle their feet on the ground with a normal or wide base, some may have some features of parkinsonism.</a:t>
            </a:r>
          </a:p>
        </p:txBody>
      </p:sp>
    </p:spTree>
    <p:extLst>
      <p:ext uri="{BB962C8B-B14F-4D97-AF65-F5344CB8AC3E}">
        <p14:creationId xmlns:p14="http://schemas.microsoft.com/office/powerpoint/2010/main" val="21828817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NPH</a:t>
            </a:r>
          </a:p>
        </p:txBody>
      </p:sp>
      <p:sp>
        <p:nvSpPr>
          <p:cNvPr id="3" name="Content Placeholder 2"/>
          <p:cNvSpPr>
            <a:spLocks noGrp="1"/>
          </p:cNvSpPr>
          <p:nvPr>
            <p:ph idx="1"/>
          </p:nvPr>
        </p:nvSpPr>
        <p:spPr>
          <a:xfrm>
            <a:off x="498474" y="1600200"/>
            <a:ext cx="7556313" cy="4525963"/>
          </a:xfrm>
        </p:spPr>
        <p:txBody>
          <a:bodyPr>
            <a:normAutofit fontScale="92500" lnSpcReduction="10000"/>
          </a:bodyPr>
          <a:lstStyle/>
          <a:p>
            <a:r>
              <a:rPr lang="en-US" dirty="0"/>
              <a:t>It usually results from impaired CSF absorption at the level of the arachnoid villi.</a:t>
            </a:r>
          </a:p>
          <a:p>
            <a:r>
              <a:rPr lang="en-US" dirty="0"/>
              <a:t>In Secondary NPH, there is usually a history of a previous meningitis, inflammatory </a:t>
            </a:r>
            <a:r>
              <a:rPr lang="en-US" dirty="0" err="1"/>
              <a:t>disoder</a:t>
            </a:r>
            <a:r>
              <a:rPr lang="en-US" dirty="0"/>
              <a:t>, or subarachnoid hemorrhage. Idiopathic NPH is when there is no preceding explanation for the condition.</a:t>
            </a:r>
          </a:p>
          <a:p>
            <a:r>
              <a:rPr lang="en-US" dirty="0"/>
              <a:t>Patients who present with gait impairment &gt; cognitive impairments have better prognosis if identified early.</a:t>
            </a:r>
          </a:p>
          <a:p>
            <a:r>
              <a:rPr lang="en-US" dirty="0"/>
              <a:t>Some patients will improve after a a lumbar puncture that removes 30-50 cc of CSF.  If this test is positive, than a CSF shunting procedure is performed.</a:t>
            </a:r>
          </a:p>
          <a:p>
            <a:r>
              <a:rPr lang="en-US" dirty="0"/>
              <a:t>The MRI brain may also show dilated ventricles (however CSF pressure is normal).</a:t>
            </a:r>
          </a:p>
        </p:txBody>
      </p:sp>
    </p:spTree>
    <p:extLst>
      <p:ext uri="{BB962C8B-B14F-4D97-AF65-F5344CB8AC3E}">
        <p14:creationId xmlns:p14="http://schemas.microsoft.com/office/powerpoint/2010/main" val="187409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Delirium</a:t>
            </a:r>
          </a:p>
        </p:txBody>
      </p:sp>
      <p:sp>
        <p:nvSpPr>
          <p:cNvPr id="3" name="Content Placeholder 2"/>
          <p:cNvSpPr>
            <a:spLocks noGrp="1"/>
          </p:cNvSpPr>
          <p:nvPr>
            <p:ph idx="1"/>
          </p:nvPr>
        </p:nvSpPr>
        <p:spPr>
          <a:xfrm>
            <a:off x="498474" y="1606014"/>
            <a:ext cx="7556313" cy="4144963"/>
          </a:xfrm>
        </p:spPr>
        <p:txBody>
          <a:bodyPr>
            <a:normAutofit/>
          </a:bodyPr>
          <a:lstStyle/>
          <a:p>
            <a:r>
              <a:rPr lang="en-US" i="1" dirty="0"/>
              <a:t>The Diagnostic and Statistical Manual of Mental Disorders, Fifth Edition (DSM-5)</a:t>
            </a:r>
            <a:r>
              <a:rPr lang="en-US" dirty="0"/>
              <a:t> diagnostic criteria for delirium is as follows:</a:t>
            </a:r>
            <a:endParaRPr lang="en-US" baseline="30000" dirty="0">
              <a:hlinkClick r:id="rId2"/>
            </a:endParaRPr>
          </a:p>
          <a:p>
            <a:pPr lvl="1"/>
            <a:r>
              <a:rPr lang="en-US" dirty="0"/>
              <a:t>Disturbance in attention (</a:t>
            </a:r>
            <a:r>
              <a:rPr lang="en-US" dirty="0" err="1"/>
              <a:t>ie</a:t>
            </a:r>
            <a:r>
              <a:rPr lang="en-US" dirty="0"/>
              <a:t>, reduced ability to direct, focus, sustain, and shift attention) and awareness.</a:t>
            </a:r>
          </a:p>
          <a:p>
            <a:pPr lvl="1"/>
            <a:r>
              <a:rPr lang="en-US" dirty="0"/>
              <a:t>Change in cognition (</a:t>
            </a:r>
            <a:r>
              <a:rPr lang="en-US" dirty="0" err="1"/>
              <a:t>eg</a:t>
            </a:r>
            <a:r>
              <a:rPr lang="en-US" dirty="0"/>
              <a:t>, memory deficit, disorientation, language disturbance, perceptual disturbance) that is not better accounted for by a preexisting, established, or evolving dementia. </a:t>
            </a:r>
          </a:p>
          <a:p>
            <a:pPr lvl="1"/>
            <a:r>
              <a:rPr lang="en-US" dirty="0"/>
              <a:t>The disturbance develops over a short period (usually hours to days) and tends to fluctuate during the course of the day.</a:t>
            </a:r>
          </a:p>
          <a:p>
            <a:pPr lvl="1"/>
            <a:r>
              <a:rPr lang="en-US" dirty="0"/>
              <a:t>There is evidence from the history, physical examination, or laboratory findings that the disturbance is caused by a direct physiologic consequence of a general medical condition, an intoxicating substance, medication use, or more than one cause.</a:t>
            </a:r>
          </a:p>
        </p:txBody>
      </p:sp>
      <p:sp>
        <p:nvSpPr>
          <p:cNvPr id="4" name="TextBox 3"/>
          <p:cNvSpPr txBox="1"/>
          <p:nvPr/>
        </p:nvSpPr>
        <p:spPr>
          <a:xfrm>
            <a:off x="5829101" y="6087152"/>
            <a:ext cx="3314899" cy="707886"/>
          </a:xfrm>
          <a:prstGeom prst="rect">
            <a:avLst/>
          </a:prstGeom>
          <a:noFill/>
        </p:spPr>
        <p:txBody>
          <a:bodyPr wrap="square" rtlCol="0">
            <a:spAutoFit/>
          </a:bodyPr>
          <a:lstStyle/>
          <a:p>
            <a:r>
              <a:rPr lang="en-US" sz="1000" dirty="0"/>
              <a:t>American Psychiatric Association. </a:t>
            </a:r>
            <a:r>
              <a:rPr lang="en-US" sz="1000" i="1" dirty="0"/>
              <a:t>Diagnostic and Statistical Manual of Mental Disorders, Fifth Edition</a:t>
            </a:r>
            <a:r>
              <a:rPr lang="en-US" sz="1000" dirty="0"/>
              <a:t>. 5</a:t>
            </a:r>
            <a:r>
              <a:rPr lang="en-US" sz="1000" baseline="30000" dirty="0"/>
              <a:t>th</a:t>
            </a:r>
            <a:r>
              <a:rPr lang="en-US" sz="1000" dirty="0"/>
              <a:t> ed. Washington, DC: American Psychiatric Association; 2013.</a:t>
            </a:r>
          </a:p>
        </p:txBody>
      </p:sp>
    </p:spTree>
    <p:extLst>
      <p:ext uri="{BB962C8B-B14F-4D97-AF65-F5344CB8AC3E}">
        <p14:creationId xmlns:p14="http://schemas.microsoft.com/office/powerpoint/2010/main" val="20298445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Creutzfeldt-Jakob Disease</a:t>
            </a:r>
          </a:p>
        </p:txBody>
      </p:sp>
      <p:sp>
        <p:nvSpPr>
          <p:cNvPr id="3" name="Content Placeholder 2"/>
          <p:cNvSpPr>
            <a:spLocks noGrp="1"/>
          </p:cNvSpPr>
          <p:nvPr>
            <p:ph idx="1"/>
          </p:nvPr>
        </p:nvSpPr>
        <p:spPr/>
        <p:txBody>
          <a:bodyPr/>
          <a:lstStyle/>
          <a:p>
            <a:r>
              <a:rPr lang="en-US" dirty="0"/>
              <a:t>Rare, 1 in a million</a:t>
            </a:r>
          </a:p>
          <a:p>
            <a:r>
              <a:rPr lang="en-US" dirty="0"/>
              <a:t>It is a prion disorder and can be transmitted (transmissible spongiform encephalopathy)</a:t>
            </a:r>
          </a:p>
          <a:p>
            <a:r>
              <a:rPr lang="en-US" dirty="0"/>
              <a:t>Prions are abnormally formed proteins that induce pathological transformations in other proteins.</a:t>
            </a:r>
          </a:p>
          <a:p>
            <a:r>
              <a:rPr lang="en-US" dirty="0"/>
              <a:t>It has been transmitted after the use of surgical equipment or growth hormones </a:t>
            </a:r>
          </a:p>
        </p:txBody>
      </p:sp>
    </p:spTree>
    <p:extLst>
      <p:ext uri="{BB962C8B-B14F-4D97-AF65-F5344CB8AC3E}">
        <p14:creationId xmlns:p14="http://schemas.microsoft.com/office/powerpoint/2010/main" val="21049694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CJD</a:t>
            </a:r>
          </a:p>
        </p:txBody>
      </p:sp>
      <p:sp>
        <p:nvSpPr>
          <p:cNvPr id="3" name="Content Placeholder 2"/>
          <p:cNvSpPr>
            <a:spLocks noGrp="1"/>
          </p:cNvSpPr>
          <p:nvPr>
            <p:ph idx="1"/>
          </p:nvPr>
        </p:nvSpPr>
        <p:spPr>
          <a:xfrm>
            <a:off x="498474" y="1467150"/>
            <a:ext cx="7556313" cy="4659013"/>
          </a:xfrm>
        </p:spPr>
        <p:txBody>
          <a:bodyPr>
            <a:normAutofit lnSpcReduction="10000"/>
          </a:bodyPr>
          <a:lstStyle/>
          <a:p>
            <a:r>
              <a:rPr lang="en-US" dirty="0"/>
              <a:t>CJD presents as a rapidly progressing dementia, disease duration usually 6 months. Myoclonic jerks may occur.</a:t>
            </a:r>
          </a:p>
          <a:p>
            <a:r>
              <a:rPr lang="en-US" dirty="0"/>
              <a:t>Any picture of cognitive impairment may occur, as may other neurological symptoms like parkinsonism, ataxia, field defects, spasticity, hyper-</a:t>
            </a:r>
            <a:r>
              <a:rPr lang="en-US" dirty="0" err="1"/>
              <a:t>reflexia</a:t>
            </a:r>
            <a:r>
              <a:rPr lang="en-US" dirty="0"/>
              <a:t>, and + Babinski.</a:t>
            </a:r>
          </a:p>
          <a:p>
            <a:r>
              <a:rPr lang="en-US" dirty="0"/>
              <a:t>MRI may show abnormal signal intensity in the basal ganglia and cortical ribbon</a:t>
            </a:r>
          </a:p>
          <a:p>
            <a:r>
              <a:rPr lang="en-US" dirty="0"/>
              <a:t>EEG shows characteristic periodic sharp wave complexes</a:t>
            </a:r>
          </a:p>
          <a:p>
            <a:r>
              <a:rPr lang="en-US" dirty="0"/>
              <a:t>No treatment, patients die within a year.</a:t>
            </a:r>
          </a:p>
          <a:p>
            <a:r>
              <a:rPr lang="en-US" dirty="0"/>
              <a:t>The bovine variant CJD has been linked to consumption of beef (UK outbreak in the 90s)</a:t>
            </a:r>
          </a:p>
        </p:txBody>
      </p:sp>
    </p:spTree>
    <p:extLst>
      <p:ext uri="{BB962C8B-B14F-4D97-AF65-F5344CB8AC3E}">
        <p14:creationId xmlns:p14="http://schemas.microsoft.com/office/powerpoint/2010/main" val="2995238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causes of dementia</a:t>
            </a:r>
          </a:p>
        </p:txBody>
      </p:sp>
      <p:sp>
        <p:nvSpPr>
          <p:cNvPr id="3" name="Content Placeholder 2"/>
          <p:cNvSpPr>
            <a:spLocks noGrp="1"/>
          </p:cNvSpPr>
          <p:nvPr>
            <p:ph idx="1"/>
          </p:nvPr>
        </p:nvSpPr>
        <p:spPr/>
        <p:txBody>
          <a:bodyPr/>
          <a:lstStyle/>
          <a:p>
            <a:r>
              <a:rPr lang="en-US" dirty="0"/>
              <a:t>HIV Associated neurocognitive disorder</a:t>
            </a:r>
          </a:p>
          <a:p>
            <a:r>
              <a:rPr lang="en-US" dirty="0"/>
              <a:t> Syphilis</a:t>
            </a:r>
          </a:p>
          <a:p>
            <a:r>
              <a:rPr lang="en-US" dirty="0"/>
              <a:t>Vitamin B12 deficiency</a:t>
            </a:r>
          </a:p>
          <a:p>
            <a:r>
              <a:rPr lang="en-US" dirty="0"/>
              <a:t>Autoimmune disorders (</a:t>
            </a:r>
            <a:r>
              <a:rPr lang="en-US" dirty="0" err="1"/>
              <a:t>eg</a:t>
            </a:r>
            <a:r>
              <a:rPr lang="en-US" dirty="0"/>
              <a:t>: SLE)</a:t>
            </a:r>
          </a:p>
          <a:p>
            <a:r>
              <a:rPr lang="en-US" dirty="0"/>
              <a:t>Alcohol leading to </a:t>
            </a:r>
            <a:r>
              <a:rPr lang="en-US" dirty="0" err="1"/>
              <a:t>wernicke-Korsakoff’s</a:t>
            </a:r>
            <a:r>
              <a:rPr lang="en-US" dirty="0"/>
              <a:t> </a:t>
            </a:r>
            <a:r>
              <a:rPr lang="en-US" dirty="0" err="1"/>
              <a:t>syndrom</a:t>
            </a:r>
            <a:r>
              <a:rPr lang="en-US" dirty="0"/>
              <a:t>, characterized by confabulations to compensate </a:t>
            </a:r>
            <a:r>
              <a:rPr lang="en-US"/>
              <a:t>for amnesia</a:t>
            </a:r>
            <a:endParaRPr lang="en-US" dirty="0"/>
          </a:p>
        </p:txBody>
      </p:sp>
    </p:spTree>
    <p:extLst>
      <p:ext uri="{BB962C8B-B14F-4D97-AF65-F5344CB8AC3E}">
        <p14:creationId xmlns:p14="http://schemas.microsoft.com/office/powerpoint/2010/main" val="1573590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Drugs to treat cognitive impairment</a:t>
            </a:r>
          </a:p>
        </p:txBody>
      </p:sp>
      <p:sp>
        <p:nvSpPr>
          <p:cNvPr id="3" name="Content Placeholder 2"/>
          <p:cNvSpPr>
            <a:spLocks noGrp="1"/>
          </p:cNvSpPr>
          <p:nvPr>
            <p:ph idx="1"/>
          </p:nvPr>
        </p:nvSpPr>
        <p:spPr/>
        <p:txBody>
          <a:bodyPr>
            <a:normAutofit lnSpcReduction="10000"/>
          </a:bodyPr>
          <a:lstStyle/>
          <a:p>
            <a:r>
              <a:rPr lang="en-US" dirty="0"/>
              <a:t>Drugs such as Donepezil, </a:t>
            </a:r>
            <a:r>
              <a:rPr lang="en-US" dirty="0" err="1"/>
              <a:t>rivastigmine</a:t>
            </a:r>
            <a:r>
              <a:rPr lang="en-US" dirty="0"/>
              <a:t> and </a:t>
            </a:r>
            <a:r>
              <a:rPr lang="en-US" dirty="0" err="1"/>
              <a:t>galantamine</a:t>
            </a:r>
            <a:r>
              <a:rPr lang="en-US" dirty="0"/>
              <a:t> which increase the presence of central nervous system acetylcholine help with cognitive and behavioral symptoms in Alzheimer’s dementia</a:t>
            </a:r>
          </a:p>
          <a:p>
            <a:r>
              <a:rPr lang="en-US" dirty="0"/>
              <a:t>Does not stop disease progression, but may provide transient clinical stability</a:t>
            </a:r>
          </a:p>
          <a:p>
            <a:r>
              <a:rPr lang="en-US" dirty="0"/>
              <a:t>NMDA receptor antagonist, </a:t>
            </a:r>
            <a:r>
              <a:rPr lang="en-US" dirty="0" err="1"/>
              <a:t>memantine</a:t>
            </a:r>
            <a:r>
              <a:rPr lang="en-US" dirty="0"/>
              <a:t>, is helpful in moderate to advanced </a:t>
            </a:r>
            <a:r>
              <a:rPr lang="en-US" dirty="0" err="1"/>
              <a:t>alzheimer’s</a:t>
            </a:r>
            <a:r>
              <a:rPr lang="en-US" dirty="0"/>
              <a:t> disease</a:t>
            </a:r>
          </a:p>
          <a:p>
            <a:r>
              <a:rPr lang="en-US" dirty="0"/>
              <a:t>No pharmacological treatment available for MCI </a:t>
            </a:r>
          </a:p>
          <a:p>
            <a:r>
              <a:rPr lang="en-US" dirty="0"/>
              <a:t>Not a treatment</a:t>
            </a:r>
            <a:r>
              <a:rPr lang="en-US"/>
              <a:t>, but education </a:t>
            </a:r>
            <a:r>
              <a:rPr lang="en-US" dirty="0"/>
              <a:t>and physical activity protect from cognitive decline </a:t>
            </a:r>
          </a:p>
          <a:p>
            <a:endParaRPr lang="en-US" dirty="0"/>
          </a:p>
        </p:txBody>
      </p:sp>
    </p:spTree>
    <p:extLst>
      <p:ext uri="{BB962C8B-B14F-4D97-AF65-F5344CB8AC3E}">
        <p14:creationId xmlns:p14="http://schemas.microsoft.com/office/powerpoint/2010/main" val="21865047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r>
              <a:rPr lang="en-US" dirty="0" err="1"/>
              <a:t>tmuayqil@gmail.com</a:t>
            </a:r>
            <a:endParaRPr lang="en-US" dirty="0"/>
          </a:p>
        </p:txBody>
      </p:sp>
    </p:spTree>
    <p:extLst>
      <p:ext uri="{BB962C8B-B14F-4D97-AF65-F5344CB8AC3E}">
        <p14:creationId xmlns:p14="http://schemas.microsoft.com/office/powerpoint/2010/main" val="39115121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Delirium</a:t>
            </a:r>
          </a:p>
        </p:txBody>
      </p:sp>
      <p:sp>
        <p:nvSpPr>
          <p:cNvPr id="3" name="Content Placeholder 2"/>
          <p:cNvSpPr>
            <a:spLocks noGrp="1"/>
          </p:cNvSpPr>
          <p:nvPr>
            <p:ph idx="1"/>
          </p:nvPr>
        </p:nvSpPr>
        <p:spPr/>
        <p:txBody>
          <a:bodyPr/>
          <a:lstStyle/>
          <a:p>
            <a:r>
              <a:rPr lang="en-US" dirty="0"/>
              <a:t>Delirium, usually encompasses: “Acute </a:t>
            </a:r>
            <a:r>
              <a:rPr lang="en-US" dirty="0" err="1"/>
              <a:t>confusional</a:t>
            </a:r>
            <a:r>
              <a:rPr lang="en-US" dirty="0"/>
              <a:t> state” and “encephalopathy”</a:t>
            </a:r>
          </a:p>
        </p:txBody>
      </p:sp>
    </p:spTree>
    <p:extLst>
      <p:ext uri="{BB962C8B-B14F-4D97-AF65-F5344CB8AC3E}">
        <p14:creationId xmlns:p14="http://schemas.microsoft.com/office/powerpoint/2010/main" val="2822750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Dementia or Delirium?</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2241612"/>
              </p:ext>
            </p:extLst>
          </p:nvPr>
        </p:nvGraphicFramePr>
        <p:xfrm>
          <a:off x="308906" y="1041212"/>
          <a:ext cx="8591985" cy="5354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308906" y="5526290"/>
            <a:ext cx="6109995" cy="923330"/>
          </a:xfrm>
          <a:prstGeom prst="rect">
            <a:avLst/>
          </a:prstGeom>
          <a:noFill/>
        </p:spPr>
        <p:txBody>
          <a:bodyPr wrap="square" rtlCol="0">
            <a:spAutoFit/>
          </a:bodyPr>
          <a:lstStyle/>
          <a:p>
            <a:r>
              <a:rPr lang="en-US" dirty="0"/>
              <a:t>The term “Delirium”, usually encompasses the terms of “acute </a:t>
            </a:r>
            <a:r>
              <a:rPr lang="en-US" dirty="0" err="1"/>
              <a:t>confusional</a:t>
            </a:r>
            <a:r>
              <a:rPr lang="en-US" dirty="0"/>
              <a:t> state” and “encephalopathy”.</a:t>
            </a:r>
          </a:p>
          <a:p>
            <a:endParaRPr lang="en-US" dirty="0"/>
          </a:p>
        </p:txBody>
      </p:sp>
    </p:spTree>
    <p:extLst>
      <p:ext uri="{BB962C8B-B14F-4D97-AF65-F5344CB8AC3E}">
        <p14:creationId xmlns:p14="http://schemas.microsoft.com/office/powerpoint/2010/main" val="723122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Delirium</a:t>
            </a:r>
          </a:p>
        </p:txBody>
      </p:sp>
      <p:sp>
        <p:nvSpPr>
          <p:cNvPr id="3" name="Content Placeholder 2"/>
          <p:cNvSpPr>
            <a:spLocks noGrp="1"/>
          </p:cNvSpPr>
          <p:nvPr>
            <p:ph idx="1"/>
          </p:nvPr>
        </p:nvSpPr>
        <p:spPr/>
        <p:txBody>
          <a:bodyPr/>
          <a:lstStyle/>
          <a:p>
            <a:pPr marL="0" indent="0">
              <a:buNone/>
            </a:pPr>
            <a:r>
              <a:rPr lang="en-US" dirty="0"/>
              <a:t>It is not normal to have delirium, while this statement is obvious, patients’ who have symptoms of delirium are dismissed as being sleepy, tired, or just age related changes.</a:t>
            </a:r>
          </a:p>
          <a:p>
            <a:pPr marL="0" indent="0">
              <a:buNone/>
            </a:pPr>
            <a:r>
              <a:rPr lang="en-US" dirty="0"/>
              <a:t>BEING OLD ≠ Being confused or mentally impaired</a:t>
            </a:r>
          </a:p>
        </p:txBody>
      </p:sp>
    </p:spTree>
    <p:extLst>
      <p:ext uri="{BB962C8B-B14F-4D97-AF65-F5344CB8AC3E}">
        <p14:creationId xmlns:p14="http://schemas.microsoft.com/office/powerpoint/2010/main" val="3952138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Delirium</a:t>
            </a:r>
          </a:p>
        </p:txBody>
      </p:sp>
      <p:sp>
        <p:nvSpPr>
          <p:cNvPr id="3" name="Content Placeholder 2"/>
          <p:cNvSpPr>
            <a:spLocks noGrp="1"/>
          </p:cNvSpPr>
          <p:nvPr>
            <p:ph idx="1"/>
          </p:nvPr>
        </p:nvSpPr>
        <p:spPr/>
        <p:txBody>
          <a:bodyPr>
            <a:normAutofit lnSpcReduction="10000"/>
          </a:bodyPr>
          <a:lstStyle/>
          <a:p>
            <a:r>
              <a:rPr lang="en-US" dirty="0"/>
              <a:t>Important clues to recognize delirium:</a:t>
            </a:r>
          </a:p>
          <a:p>
            <a:pPr marL="0" indent="0">
              <a:buNone/>
            </a:pPr>
            <a:endParaRPr lang="en-US" dirty="0"/>
          </a:p>
          <a:p>
            <a:pPr lvl="1"/>
            <a:r>
              <a:rPr lang="en-US" dirty="0"/>
              <a:t>Patient will not be able to give you a history</a:t>
            </a:r>
          </a:p>
          <a:p>
            <a:pPr lvl="1"/>
            <a:r>
              <a:rPr lang="en-US" dirty="0"/>
              <a:t>Rapid development of symptoms (hours or days).</a:t>
            </a:r>
          </a:p>
          <a:p>
            <a:pPr lvl="1"/>
            <a:r>
              <a:rPr lang="en-US" dirty="0"/>
              <a:t>Change in level of consciousness</a:t>
            </a:r>
          </a:p>
          <a:p>
            <a:pPr lvl="1"/>
            <a:r>
              <a:rPr lang="en-US" dirty="0"/>
              <a:t>When the patient appears awake, assess level of attention</a:t>
            </a:r>
          </a:p>
          <a:p>
            <a:pPr lvl="1"/>
            <a:r>
              <a:rPr lang="en-US" dirty="0"/>
              <a:t>Poor content of conversation and/or other cognitive deficits (memory loss, disorientation, abnormal language), neuropsychiatric symptoms such as hallucinations (visual, auditory somatosensory…</a:t>
            </a:r>
            <a:r>
              <a:rPr lang="en-US" dirty="0" err="1"/>
              <a:t>etc</a:t>
            </a:r>
            <a:r>
              <a:rPr lang="en-US" dirty="0"/>
              <a:t>) and delusions of harm.</a:t>
            </a:r>
          </a:p>
          <a:p>
            <a:pPr lvl="1"/>
            <a:endParaRPr lang="en-US" dirty="0"/>
          </a:p>
          <a:p>
            <a:pPr marL="228600" lvl="1" indent="0">
              <a:buNone/>
            </a:pPr>
            <a:r>
              <a:rPr lang="en-US" dirty="0"/>
              <a:t>The opposite, </a:t>
            </a:r>
            <a:r>
              <a:rPr lang="en-US" dirty="0" err="1"/>
              <a:t>hypervigilance</a:t>
            </a:r>
            <a:r>
              <a:rPr lang="en-US" dirty="0"/>
              <a:t>, may occur in substance withdrawal (</a:t>
            </a:r>
            <a:r>
              <a:rPr lang="en-US" dirty="0" err="1"/>
              <a:t>eg</a:t>
            </a:r>
            <a:r>
              <a:rPr lang="en-US" dirty="0"/>
              <a:t>: alcohol or sedative).</a:t>
            </a:r>
          </a:p>
          <a:p>
            <a:pPr marL="228600" lvl="1" indent="0">
              <a:buNone/>
            </a:pPr>
            <a:endParaRPr lang="en-US" dirty="0"/>
          </a:p>
        </p:txBody>
      </p:sp>
    </p:spTree>
    <p:extLst>
      <p:ext uri="{BB962C8B-B14F-4D97-AF65-F5344CB8AC3E}">
        <p14:creationId xmlns:p14="http://schemas.microsoft.com/office/powerpoint/2010/main" val="26528622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Causes of Delirium</a:t>
            </a:r>
          </a:p>
        </p:txBody>
      </p:sp>
      <p:sp>
        <p:nvSpPr>
          <p:cNvPr id="3" name="Content Placeholder 2"/>
          <p:cNvSpPr>
            <a:spLocks noGrp="1"/>
          </p:cNvSpPr>
          <p:nvPr>
            <p:ph idx="1"/>
          </p:nvPr>
        </p:nvSpPr>
        <p:spPr/>
        <p:txBody>
          <a:bodyPr>
            <a:normAutofit fontScale="92500" lnSpcReduction="20000"/>
          </a:bodyPr>
          <a:lstStyle/>
          <a:p>
            <a:r>
              <a:rPr lang="en-US" dirty="0"/>
              <a:t>Metabolic, examples include dehydration, </a:t>
            </a:r>
            <a:r>
              <a:rPr lang="en-US" dirty="0" err="1"/>
              <a:t>hyponatremia</a:t>
            </a:r>
            <a:r>
              <a:rPr lang="en-US" dirty="0"/>
              <a:t>, </a:t>
            </a:r>
            <a:r>
              <a:rPr lang="en-US" dirty="0" err="1"/>
              <a:t>hypocalcemia</a:t>
            </a:r>
            <a:r>
              <a:rPr lang="en-US" dirty="0"/>
              <a:t>, abnormal thyroid functions, liver and/or renal impairments, hypoglycemia .</a:t>
            </a:r>
          </a:p>
          <a:p>
            <a:r>
              <a:rPr lang="en-US" dirty="0"/>
              <a:t>Toxic: ETOH and drugs of abuse.</a:t>
            </a:r>
          </a:p>
          <a:p>
            <a:r>
              <a:rPr lang="en-US" dirty="0"/>
              <a:t>Infectious: UTI, pneumonia, or infections that result in systemic manifestations.</a:t>
            </a:r>
          </a:p>
          <a:p>
            <a:r>
              <a:rPr lang="en-US" dirty="0"/>
              <a:t>Side effects of drugs or the abrupt discontinuation of certain drugs like benzodiazepines.</a:t>
            </a:r>
          </a:p>
          <a:p>
            <a:r>
              <a:rPr lang="en-US" dirty="0"/>
              <a:t> Post surgery (anesthetics, pain)</a:t>
            </a:r>
          </a:p>
          <a:p>
            <a:r>
              <a:rPr lang="en-US" dirty="0"/>
              <a:t>Disorders of the central nervous system (large strokes, Post-seizures, infections) </a:t>
            </a:r>
          </a:p>
          <a:p>
            <a:pPr marL="0" indent="0">
              <a:buNone/>
            </a:pPr>
            <a:endParaRPr lang="en-US" dirty="0"/>
          </a:p>
        </p:txBody>
      </p:sp>
    </p:spTree>
    <p:extLst>
      <p:ext uri="{BB962C8B-B14F-4D97-AF65-F5344CB8AC3E}">
        <p14:creationId xmlns:p14="http://schemas.microsoft.com/office/powerpoint/2010/main" val="2532145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look like delirium?</a:t>
            </a:r>
          </a:p>
        </p:txBody>
      </p:sp>
      <p:sp>
        <p:nvSpPr>
          <p:cNvPr id="3" name="Content Placeholder 2"/>
          <p:cNvSpPr>
            <a:spLocks noGrp="1"/>
          </p:cNvSpPr>
          <p:nvPr>
            <p:ph idx="1"/>
          </p:nvPr>
        </p:nvSpPr>
        <p:spPr/>
        <p:txBody>
          <a:bodyPr/>
          <a:lstStyle/>
          <a:p>
            <a:r>
              <a:rPr lang="en-US" dirty="0"/>
              <a:t>Non-convulsive seizures</a:t>
            </a:r>
          </a:p>
          <a:p>
            <a:r>
              <a:rPr lang="en-US" dirty="0" err="1"/>
              <a:t>Sundowning</a:t>
            </a:r>
            <a:r>
              <a:rPr lang="en-US" dirty="0"/>
              <a:t> behavior</a:t>
            </a:r>
          </a:p>
          <a:p>
            <a:r>
              <a:rPr lang="en-US" dirty="0"/>
              <a:t>Dementia</a:t>
            </a:r>
          </a:p>
          <a:p>
            <a:r>
              <a:rPr lang="en-US" dirty="0"/>
              <a:t>Psychiatric disorders </a:t>
            </a:r>
          </a:p>
          <a:p>
            <a:r>
              <a:rPr lang="en-US" dirty="0"/>
              <a:t>Aphasias</a:t>
            </a:r>
          </a:p>
          <a:p>
            <a:r>
              <a:rPr lang="en-US" dirty="0"/>
              <a:t>Transient Global Amnesia</a:t>
            </a:r>
          </a:p>
        </p:txBody>
      </p:sp>
    </p:spTree>
    <p:extLst>
      <p:ext uri="{BB962C8B-B14F-4D97-AF65-F5344CB8AC3E}">
        <p14:creationId xmlns:p14="http://schemas.microsoft.com/office/powerpoint/2010/main" val="1688505162"/>
      </p:ext>
    </p:extLst>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19130</TotalTime>
  <Words>1962</Words>
  <Application>Microsoft Macintosh PowerPoint</Application>
  <PresentationFormat>On-screen Show (4:3)</PresentationFormat>
  <Paragraphs>211</Paragraphs>
  <Slides>34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Rockwell</vt:lpstr>
      <vt:lpstr>Wingdings</vt:lpstr>
      <vt:lpstr>Advantage</vt:lpstr>
      <vt:lpstr>PowerPoint Presentation</vt:lpstr>
      <vt:lpstr>Objectives</vt:lpstr>
      <vt:lpstr>Delirium</vt:lpstr>
      <vt:lpstr>Delirium</vt:lpstr>
      <vt:lpstr>Dementia or Delirium?</vt:lpstr>
      <vt:lpstr>Delirium</vt:lpstr>
      <vt:lpstr>Delirium</vt:lpstr>
      <vt:lpstr>Causes of Delirium</vt:lpstr>
      <vt:lpstr>What can look like delirium?</vt:lpstr>
      <vt:lpstr>Delirium management</vt:lpstr>
      <vt:lpstr>Dementia-Major Neurocognitive Disorder (DSM V) </vt:lpstr>
      <vt:lpstr>Major Dementias</vt:lpstr>
      <vt:lpstr>Case</vt:lpstr>
      <vt:lpstr>Alzheimer’s Disease</vt:lpstr>
      <vt:lpstr>Risk Factors for AD</vt:lpstr>
      <vt:lpstr>PowerPoint Presentation</vt:lpstr>
      <vt:lpstr>Mild Cognitive Impairment</vt:lpstr>
      <vt:lpstr>PowerPoint Presentation</vt:lpstr>
      <vt:lpstr>Dementia or Cognitive Impairment?</vt:lpstr>
      <vt:lpstr>PowerPoint Presentation</vt:lpstr>
      <vt:lpstr>PowerPoint Presentation</vt:lpstr>
      <vt:lpstr>Diagnosis</vt:lpstr>
      <vt:lpstr>Lewy Body Dementia</vt:lpstr>
      <vt:lpstr>Lewy Body Dementia</vt:lpstr>
      <vt:lpstr>Vascular Dementia</vt:lpstr>
      <vt:lpstr>Frontotemporal Dementia</vt:lpstr>
      <vt:lpstr>Frontotemporal Dementias</vt:lpstr>
      <vt:lpstr>Normal Pressure Hydrocephalus</vt:lpstr>
      <vt:lpstr>NPH</vt:lpstr>
      <vt:lpstr>Creutzfeldt-Jakob Disease</vt:lpstr>
      <vt:lpstr>CJD</vt:lpstr>
      <vt:lpstr>Other causes of dementia</vt:lpstr>
      <vt:lpstr>Drugs to treat cognitive impairment</vt:lpstr>
      <vt:lpstr>Questions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TM</dc:creator>
  <cp:lastModifiedBy>Microsoft Office User</cp:lastModifiedBy>
  <cp:revision>58</cp:revision>
  <dcterms:created xsi:type="dcterms:W3CDTF">2015-03-07T08:19:13Z</dcterms:created>
  <dcterms:modified xsi:type="dcterms:W3CDTF">2019-02-19T04:56:01Z</dcterms:modified>
</cp:coreProperties>
</file>