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7" r:id="rId4"/>
    <p:sldId id="365" r:id="rId5"/>
    <p:sldId id="372" r:id="rId6"/>
    <p:sldId id="366" r:id="rId7"/>
    <p:sldId id="368" r:id="rId8"/>
    <p:sldId id="369" r:id="rId9"/>
    <p:sldId id="309" r:id="rId10"/>
    <p:sldId id="310" r:id="rId11"/>
    <p:sldId id="333" r:id="rId12"/>
    <p:sldId id="299" r:id="rId13"/>
    <p:sldId id="370" r:id="rId14"/>
    <p:sldId id="332" r:id="rId15"/>
    <p:sldId id="318" r:id="rId16"/>
    <p:sldId id="319" r:id="rId17"/>
    <p:sldId id="320" r:id="rId18"/>
    <p:sldId id="321" r:id="rId19"/>
    <p:sldId id="322" r:id="rId20"/>
    <p:sldId id="323" r:id="rId21"/>
    <p:sldId id="328" r:id="rId22"/>
    <p:sldId id="329" r:id="rId23"/>
    <p:sldId id="330" r:id="rId24"/>
    <p:sldId id="331" r:id="rId25"/>
    <p:sldId id="376" r:id="rId26"/>
    <p:sldId id="375" r:id="rId27"/>
    <p:sldId id="377" r:id="rId28"/>
    <p:sldId id="378" r:id="rId29"/>
    <p:sldId id="327" r:id="rId30"/>
    <p:sldId id="307" r:id="rId31"/>
    <p:sldId id="347" r:id="rId32"/>
    <p:sldId id="348" r:id="rId33"/>
    <p:sldId id="349" r:id="rId34"/>
    <p:sldId id="351" r:id="rId35"/>
    <p:sldId id="352" r:id="rId36"/>
    <p:sldId id="353" r:id="rId37"/>
    <p:sldId id="354" r:id="rId38"/>
    <p:sldId id="356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81" r:id="rId47"/>
    <p:sldId id="380" r:id="rId48"/>
    <p:sldId id="341" r:id="rId49"/>
    <p:sldId id="338" r:id="rId50"/>
    <p:sldId id="345" r:id="rId51"/>
    <p:sldId id="346" r:id="rId52"/>
    <p:sldId id="342" r:id="rId53"/>
    <p:sldId id="343" r:id="rId54"/>
    <p:sldId id="344" r:id="rId55"/>
    <p:sldId id="340" r:id="rId56"/>
    <p:sldId id="324" r:id="rId57"/>
    <p:sldId id="339" r:id="rId58"/>
    <p:sldId id="374" r:id="rId59"/>
    <p:sldId id="300" r:id="rId60"/>
    <p:sldId id="326" r:id="rId61"/>
    <p:sldId id="379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254061"/>
    <a:srgbClr val="9AFE22"/>
    <a:srgbClr val="FFFD63"/>
    <a:srgbClr val="D36C33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6" autoAdjust="0"/>
    <p:restoredTop sz="94660"/>
  </p:normalViewPr>
  <p:slideViewPr>
    <p:cSldViewPr>
      <p:cViewPr varScale="1">
        <p:scale>
          <a:sx n="89" d="100"/>
          <a:sy n="89" d="100"/>
        </p:scale>
        <p:origin x="129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5954B8-3E5D-4DB4-BCF8-A21584B4E1C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A714D232-CFB0-4147-86C6-A5DE05B43B2E}">
      <dgm:prSet phldrT="[Text]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Anticoagulants</a:t>
          </a:r>
          <a:endParaRPr lang="ar-S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E6D11E-E9AC-49E9-948B-77B12122D73E}" type="parTrans" cxnId="{B97B30EC-DCCC-4C3B-8AEB-84659A172573}">
      <dgm:prSet/>
      <dgm:spPr/>
      <dgm:t>
        <a:bodyPr/>
        <a:lstStyle/>
        <a:p>
          <a:pPr rtl="1"/>
          <a:endParaRPr lang="ar-SA"/>
        </a:p>
      </dgm:t>
    </dgm:pt>
    <dgm:pt modelId="{CEE187FB-BE13-4E6A-9228-BD6F03F0A220}" type="sibTrans" cxnId="{B97B30EC-DCCC-4C3B-8AEB-84659A172573}">
      <dgm:prSet/>
      <dgm:spPr/>
      <dgm:t>
        <a:bodyPr/>
        <a:lstStyle/>
        <a:p>
          <a:pPr rtl="1"/>
          <a:endParaRPr lang="ar-SA"/>
        </a:p>
      </dgm:t>
    </dgm:pt>
    <dgm:pt modelId="{EDB9CC6A-2627-40D7-BD87-1121FAE1A7C5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Direct Thrombin Inhibitors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14F16C-AE65-4DAB-8B83-1A92FEA8314B}" type="parTrans" cxnId="{7CBA2B29-550C-4F3E-A5BC-F9B96267A6CC}">
      <dgm:prSet/>
      <dgm:spPr/>
      <dgm:t>
        <a:bodyPr/>
        <a:lstStyle/>
        <a:p>
          <a:pPr rtl="1"/>
          <a:endParaRPr lang="ar-SA"/>
        </a:p>
      </dgm:t>
    </dgm:pt>
    <dgm:pt modelId="{D9162AC8-127B-4FCA-82E9-4BB59F9DA2F3}" type="sibTrans" cxnId="{7CBA2B29-550C-4F3E-A5BC-F9B96267A6CC}">
      <dgm:prSet/>
      <dgm:spPr/>
      <dgm:t>
        <a:bodyPr/>
        <a:lstStyle/>
        <a:p>
          <a:pPr rtl="1"/>
          <a:endParaRPr lang="ar-SA"/>
        </a:p>
      </dgm:t>
    </dgm:pt>
    <dgm:pt modelId="{7075A44C-43F1-4259-B032-172E46B36901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Indirect Thrombin Inhibitors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90A12B-33D1-4A5F-8FC9-A30826319C54}" type="parTrans" cxnId="{083F4FBF-C0C9-4999-A157-D20A2B2639A4}">
      <dgm:prSet/>
      <dgm:spPr/>
      <dgm:t>
        <a:bodyPr/>
        <a:lstStyle/>
        <a:p>
          <a:pPr rtl="1"/>
          <a:endParaRPr lang="ar-SA"/>
        </a:p>
      </dgm:t>
    </dgm:pt>
    <dgm:pt modelId="{0AD82542-C8D7-40A0-BA67-852E3AF6C81A}" type="sibTrans" cxnId="{083F4FBF-C0C9-4999-A157-D20A2B2639A4}">
      <dgm:prSet/>
      <dgm:spPr/>
      <dgm:t>
        <a:bodyPr/>
        <a:lstStyle/>
        <a:p>
          <a:pPr rtl="1"/>
          <a:endParaRPr lang="ar-SA"/>
        </a:p>
      </dgm:t>
    </dgm:pt>
    <dgm:pt modelId="{8F14E985-8415-4402-BAAE-69C28CA2ED04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Vitamin K epoxide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reductase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Inhibitor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9F8B93-1B6A-41EB-BD83-EF0CCB3788D7}" type="parTrans" cxnId="{F27B76B1-D8F6-4F8F-9452-AC7828683EC4}">
      <dgm:prSet/>
      <dgm:spPr/>
      <dgm:t>
        <a:bodyPr/>
        <a:lstStyle/>
        <a:p>
          <a:pPr rtl="1"/>
          <a:endParaRPr lang="ar-SA"/>
        </a:p>
      </dgm:t>
    </dgm:pt>
    <dgm:pt modelId="{AF7A1D1F-3659-4F9A-A737-C81099414F0C}" type="sibTrans" cxnId="{F27B76B1-D8F6-4F8F-9452-AC7828683EC4}">
      <dgm:prSet/>
      <dgm:spPr/>
      <dgm:t>
        <a:bodyPr/>
        <a:lstStyle/>
        <a:p>
          <a:pPr rtl="1"/>
          <a:endParaRPr lang="ar-SA"/>
        </a:p>
      </dgm:t>
    </dgm:pt>
    <dgm:pt modelId="{E0361FCD-80FC-4F39-98F9-6DD31BFF1611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Direct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Xa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Inhibitors 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2F1BD8-BB8E-492A-87E5-A7B182BF485F}" type="parTrans" cxnId="{06E86EFB-97FA-44AA-9F4E-744E783EF72F}">
      <dgm:prSet/>
      <dgm:spPr/>
      <dgm:t>
        <a:bodyPr/>
        <a:lstStyle/>
        <a:p>
          <a:pPr rtl="1"/>
          <a:endParaRPr lang="ar-SA"/>
        </a:p>
      </dgm:t>
    </dgm:pt>
    <dgm:pt modelId="{B6C0B181-2D5B-4442-A992-681BA87C72B0}" type="sibTrans" cxnId="{06E86EFB-97FA-44AA-9F4E-744E783EF72F}">
      <dgm:prSet/>
      <dgm:spPr/>
      <dgm:t>
        <a:bodyPr/>
        <a:lstStyle/>
        <a:p>
          <a:pPr rtl="1"/>
          <a:endParaRPr lang="ar-SA"/>
        </a:p>
      </dgm:t>
    </dgm:pt>
    <dgm:pt modelId="{6876AEC7-61D9-40DC-9A8E-1DEA35622D09}" type="pres">
      <dgm:prSet presAssocID="{DD5954B8-3E5D-4DB4-BCF8-A21584B4E1C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9435FE3-1FA1-41CA-8BA6-7744D5842DAD}" type="pres">
      <dgm:prSet presAssocID="{A714D232-CFB0-4147-86C6-A5DE05B43B2E}" presName="root1" presStyleCnt="0"/>
      <dgm:spPr/>
    </dgm:pt>
    <dgm:pt modelId="{57E86498-129F-4696-9AE3-60E1E4AD3DFA}" type="pres">
      <dgm:prSet presAssocID="{A714D232-CFB0-4147-86C6-A5DE05B43B2E}" presName="LevelOneTextNode" presStyleLbl="node0" presStyleIdx="0" presStyleCnt="1" custScaleX="60347" custScaleY="6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2A3A31C-C439-4338-BD67-3079A03911C7}" type="pres">
      <dgm:prSet presAssocID="{A714D232-CFB0-4147-86C6-A5DE05B43B2E}" presName="level2hierChild" presStyleCnt="0"/>
      <dgm:spPr/>
    </dgm:pt>
    <dgm:pt modelId="{8F55029B-A75F-405C-A18B-B7354EAB8C3B}" type="pres">
      <dgm:prSet presAssocID="{6814F16C-AE65-4DAB-8B83-1A92FEA8314B}" presName="conn2-1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5639FABD-0248-47FD-8795-0DB807BD579B}" type="pres">
      <dgm:prSet presAssocID="{6814F16C-AE65-4DAB-8B83-1A92FEA8314B}" presName="connTx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D5C8FFF9-96DF-4A75-ACD9-991F9D0FBD15}" type="pres">
      <dgm:prSet presAssocID="{EDB9CC6A-2627-40D7-BD87-1121FAE1A7C5}" presName="root2" presStyleCnt="0"/>
      <dgm:spPr/>
    </dgm:pt>
    <dgm:pt modelId="{F798EC41-7F0A-473F-A930-09DAFEB4E93B}" type="pres">
      <dgm:prSet presAssocID="{EDB9CC6A-2627-40D7-BD87-1121FAE1A7C5}" presName="LevelTwoTextNode" presStyleLbl="node2" presStyleIdx="0" presStyleCnt="4" custScaleY="5263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6092F61-AA88-469B-ABF5-DF133B0ADCFB}" type="pres">
      <dgm:prSet presAssocID="{EDB9CC6A-2627-40D7-BD87-1121FAE1A7C5}" presName="level3hierChild" presStyleCnt="0"/>
      <dgm:spPr/>
    </dgm:pt>
    <dgm:pt modelId="{CD834CFD-78C3-4A70-9749-672AE8B6677C}" type="pres">
      <dgm:prSet presAssocID="{B190A12B-33D1-4A5F-8FC9-A30826319C54}" presName="conn2-1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47026F4C-0838-4551-B533-CAC1FE380DFD}" type="pres">
      <dgm:prSet presAssocID="{B190A12B-33D1-4A5F-8FC9-A30826319C54}" presName="connTx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D1A869B9-7F75-4F25-801F-E2910D2AAB01}" type="pres">
      <dgm:prSet presAssocID="{7075A44C-43F1-4259-B032-172E46B36901}" presName="root2" presStyleCnt="0"/>
      <dgm:spPr/>
    </dgm:pt>
    <dgm:pt modelId="{29018C40-B179-4E03-BA44-058DC313E4BF}" type="pres">
      <dgm:prSet presAssocID="{7075A44C-43F1-4259-B032-172E46B36901}" presName="LevelTwoTextNode" presStyleLbl="node2" presStyleIdx="1" presStyleCnt="4" custScaleY="5394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A54996F-E5AA-4245-AA60-E1FFC7C640B7}" type="pres">
      <dgm:prSet presAssocID="{7075A44C-43F1-4259-B032-172E46B36901}" presName="level3hierChild" presStyleCnt="0"/>
      <dgm:spPr/>
    </dgm:pt>
    <dgm:pt modelId="{78CC1CC3-6105-44B4-81E1-A15C903D9719}" type="pres">
      <dgm:prSet presAssocID="{189F8B93-1B6A-41EB-BD83-EF0CCB3788D7}" presName="conn2-1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9A320DAE-44B9-47E0-BD96-0E04FC14F1A1}" type="pres">
      <dgm:prSet presAssocID="{189F8B93-1B6A-41EB-BD83-EF0CCB3788D7}" presName="connTx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3400D57C-C6B7-41C0-81D2-BB327302D13C}" type="pres">
      <dgm:prSet presAssocID="{8F14E985-8415-4402-BAAE-69C28CA2ED04}" presName="root2" presStyleCnt="0"/>
      <dgm:spPr/>
    </dgm:pt>
    <dgm:pt modelId="{A6D063C7-CBC4-48AA-8A4C-D0F2125F80C7}" type="pres">
      <dgm:prSet presAssocID="{8F14E985-8415-4402-BAAE-69C28CA2ED04}" presName="LevelTwoTextNode" presStyleLbl="node2" presStyleIdx="2" presStyleCnt="4" custScaleY="6052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6825C09-FC66-42FE-8386-22905BA13CFF}" type="pres">
      <dgm:prSet presAssocID="{8F14E985-8415-4402-BAAE-69C28CA2ED04}" presName="level3hierChild" presStyleCnt="0"/>
      <dgm:spPr/>
    </dgm:pt>
    <dgm:pt modelId="{D2A2A551-EC6A-4189-925C-464F3EE47023}" type="pres">
      <dgm:prSet presAssocID="{D32F1BD8-BB8E-492A-87E5-A7B182BF485F}" presName="conn2-1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F76C26A7-0A0E-43E5-A2E1-BB8025F7BCC6}" type="pres">
      <dgm:prSet presAssocID="{D32F1BD8-BB8E-492A-87E5-A7B182BF485F}" presName="connTx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A05D7D2D-4928-4294-849E-6BD5642A015F}" type="pres">
      <dgm:prSet presAssocID="{E0361FCD-80FC-4F39-98F9-6DD31BFF1611}" presName="root2" presStyleCnt="0"/>
      <dgm:spPr/>
    </dgm:pt>
    <dgm:pt modelId="{B2E49961-C7A9-438B-A437-D7534A5F2C15}" type="pres">
      <dgm:prSet presAssocID="{E0361FCD-80FC-4F39-98F9-6DD31BFF1611}" presName="LevelTwoTextNode" presStyleLbl="node2" presStyleIdx="3" presStyleCnt="4" custScaleY="5394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C4BCBE0-FDB4-4485-9CFB-C9E517A32EC3}" type="pres">
      <dgm:prSet presAssocID="{E0361FCD-80FC-4F39-98F9-6DD31BFF1611}" presName="level3hierChild" presStyleCnt="0"/>
      <dgm:spPr/>
    </dgm:pt>
  </dgm:ptLst>
  <dgm:cxnLst>
    <dgm:cxn modelId="{F983980A-CFAF-46B9-869D-00EED731CCB0}" type="presOf" srcId="{7075A44C-43F1-4259-B032-172E46B36901}" destId="{29018C40-B179-4E03-BA44-058DC313E4BF}" srcOrd="0" destOrd="0" presId="urn:microsoft.com/office/officeart/2008/layout/HorizontalMultiLevelHierarchy"/>
    <dgm:cxn modelId="{C954E006-3190-4E55-9AEE-EEF2BA651F0D}" type="presOf" srcId="{8F14E985-8415-4402-BAAE-69C28CA2ED04}" destId="{A6D063C7-CBC4-48AA-8A4C-D0F2125F80C7}" srcOrd="0" destOrd="0" presId="urn:microsoft.com/office/officeart/2008/layout/HorizontalMultiLevelHierarchy"/>
    <dgm:cxn modelId="{13D687AF-A8FF-4637-ACB0-736442C324D5}" type="presOf" srcId="{E0361FCD-80FC-4F39-98F9-6DD31BFF1611}" destId="{B2E49961-C7A9-438B-A437-D7534A5F2C15}" srcOrd="0" destOrd="0" presId="urn:microsoft.com/office/officeart/2008/layout/HorizontalMultiLevelHierarchy"/>
    <dgm:cxn modelId="{1D8564C9-CBED-4A23-B0F5-E85CF9A69997}" type="presOf" srcId="{189F8B93-1B6A-41EB-BD83-EF0CCB3788D7}" destId="{78CC1CC3-6105-44B4-81E1-A15C903D9719}" srcOrd="0" destOrd="0" presId="urn:microsoft.com/office/officeart/2008/layout/HorizontalMultiLevelHierarchy"/>
    <dgm:cxn modelId="{FD35214B-7C25-43B4-BFE9-0CE3A4DC4B46}" type="presOf" srcId="{A714D232-CFB0-4147-86C6-A5DE05B43B2E}" destId="{57E86498-129F-4696-9AE3-60E1E4AD3DFA}" srcOrd="0" destOrd="0" presId="urn:microsoft.com/office/officeart/2008/layout/HorizontalMultiLevelHierarchy"/>
    <dgm:cxn modelId="{BDC0C28A-6148-4949-B8C2-F95886A5A401}" type="presOf" srcId="{DD5954B8-3E5D-4DB4-BCF8-A21584B4E1CC}" destId="{6876AEC7-61D9-40DC-9A8E-1DEA35622D09}" srcOrd="0" destOrd="0" presId="urn:microsoft.com/office/officeart/2008/layout/HorizontalMultiLevelHierarchy"/>
    <dgm:cxn modelId="{DFDE60B6-B927-433C-ADF9-71E7F9D6884E}" type="presOf" srcId="{B190A12B-33D1-4A5F-8FC9-A30826319C54}" destId="{47026F4C-0838-4551-B533-CAC1FE380DFD}" srcOrd="1" destOrd="0" presId="urn:microsoft.com/office/officeart/2008/layout/HorizontalMultiLevelHierarchy"/>
    <dgm:cxn modelId="{9A573519-FF3E-4810-B3A6-13808311F9AF}" type="presOf" srcId="{189F8B93-1B6A-41EB-BD83-EF0CCB3788D7}" destId="{9A320DAE-44B9-47E0-BD96-0E04FC14F1A1}" srcOrd="1" destOrd="0" presId="urn:microsoft.com/office/officeart/2008/layout/HorizontalMultiLevelHierarchy"/>
    <dgm:cxn modelId="{0137BFBB-CA1A-48EB-A373-53181E66B94F}" type="presOf" srcId="{D32F1BD8-BB8E-492A-87E5-A7B182BF485F}" destId="{F76C26A7-0A0E-43E5-A2E1-BB8025F7BCC6}" srcOrd="1" destOrd="0" presId="urn:microsoft.com/office/officeart/2008/layout/HorizontalMultiLevelHierarchy"/>
    <dgm:cxn modelId="{A784832C-6331-4176-B6D3-6A79C21E9343}" type="presOf" srcId="{6814F16C-AE65-4DAB-8B83-1A92FEA8314B}" destId="{5639FABD-0248-47FD-8795-0DB807BD579B}" srcOrd="1" destOrd="0" presId="urn:microsoft.com/office/officeart/2008/layout/HorizontalMultiLevelHierarchy"/>
    <dgm:cxn modelId="{20C8EA0B-E3DE-4EFB-91C7-2156FFAAEB84}" type="presOf" srcId="{6814F16C-AE65-4DAB-8B83-1A92FEA8314B}" destId="{8F55029B-A75F-405C-A18B-B7354EAB8C3B}" srcOrd="0" destOrd="0" presId="urn:microsoft.com/office/officeart/2008/layout/HorizontalMultiLevelHierarchy"/>
    <dgm:cxn modelId="{06E86EFB-97FA-44AA-9F4E-744E783EF72F}" srcId="{A714D232-CFB0-4147-86C6-A5DE05B43B2E}" destId="{E0361FCD-80FC-4F39-98F9-6DD31BFF1611}" srcOrd="3" destOrd="0" parTransId="{D32F1BD8-BB8E-492A-87E5-A7B182BF485F}" sibTransId="{B6C0B181-2D5B-4442-A992-681BA87C72B0}"/>
    <dgm:cxn modelId="{0DF2E6E7-E10A-4524-BD48-CAB97D3CCFA4}" type="presOf" srcId="{EDB9CC6A-2627-40D7-BD87-1121FAE1A7C5}" destId="{F798EC41-7F0A-473F-A930-09DAFEB4E93B}" srcOrd="0" destOrd="0" presId="urn:microsoft.com/office/officeart/2008/layout/HorizontalMultiLevelHierarchy"/>
    <dgm:cxn modelId="{F27B76B1-D8F6-4F8F-9452-AC7828683EC4}" srcId="{A714D232-CFB0-4147-86C6-A5DE05B43B2E}" destId="{8F14E985-8415-4402-BAAE-69C28CA2ED04}" srcOrd="2" destOrd="0" parTransId="{189F8B93-1B6A-41EB-BD83-EF0CCB3788D7}" sibTransId="{AF7A1D1F-3659-4F9A-A737-C81099414F0C}"/>
    <dgm:cxn modelId="{B97B30EC-DCCC-4C3B-8AEB-84659A172573}" srcId="{DD5954B8-3E5D-4DB4-BCF8-A21584B4E1CC}" destId="{A714D232-CFB0-4147-86C6-A5DE05B43B2E}" srcOrd="0" destOrd="0" parTransId="{11E6D11E-E9AC-49E9-948B-77B12122D73E}" sibTransId="{CEE187FB-BE13-4E6A-9228-BD6F03F0A220}"/>
    <dgm:cxn modelId="{7CBA2B29-550C-4F3E-A5BC-F9B96267A6CC}" srcId="{A714D232-CFB0-4147-86C6-A5DE05B43B2E}" destId="{EDB9CC6A-2627-40D7-BD87-1121FAE1A7C5}" srcOrd="0" destOrd="0" parTransId="{6814F16C-AE65-4DAB-8B83-1A92FEA8314B}" sibTransId="{D9162AC8-127B-4FCA-82E9-4BB59F9DA2F3}"/>
    <dgm:cxn modelId="{083F4FBF-C0C9-4999-A157-D20A2B2639A4}" srcId="{A714D232-CFB0-4147-86C6-A5DE05B43B2E}" destId="{7075A44C-43F1-4259-B032-172E46B36901}" srcOrd="1" destOrd="0" parTransId="{B190A12B-33D1-4A5F-8FC9-A30826319C54}" sibTransId="{0AD82542-C8D7-40A0-BA67-852E3AF6C81A}"/>
    <dgm:cxn modelId="{9F4CA95C-0B4B-4E37-AD16-C439DC5029C4}" type="presOf" srcId="{D32F1BD8-BB8E-492A-87E5-A7B182BF485F}" destId="{D2A2A551-EC6A-4189-925C-464F3EE47023}" srcOrd="0" destOrd="0" presId="urn:microsoft.com/office/officeart/2008/layout/HorizontalMultiLevelHierarchy"/>
    <dgm:cxn modelId="{1660549A-7A65-4B1C-B1A0-E421E88B8BC4}" type="presOf" srcId="{B190A12B-33D1-4A5F-8FC9-A30826319C54}" destId="{CD834CFD-78C3-4A70-9749-672AE8B6677C}" srcOrd="0" destOrd="0" presId="urn:microsoft.com/office/officeart/2008/layout/HorizontalMultiLevelHierarchy"/>
    <dgm:cxn modelId="{5FAF001E-2D72-46EE-917B-8ABE1C9B8AFE}" type="presParOf" srcId="{6876AEC7-61D9-40DC-9A8E-1DEA35622D09}" destId="{19435FE3-1FA1-41CA-8BA6-7744D5842DAD}" srcOrd="0" destOrd="0" presId="urn:microsoft.com/office/officeart/2008/layout/HorizontalMultiLevelHierarchy"/>
    <dgm:cxn modelId="{028123E2-69BA-4BD5-9676-DD66DA83F07C}" type="presParOf" srcId="{19435FE3-1FA1-41CA-8BA6-7744D5842DAD}" destId="{57E86498-129F-4696-9AE3-60E1E4AD3DFA}" srcOrd="0" destOrd="0" presId="urn:microsoft.com/office/officeart/2008/layout/HorizontalMultiLevelHierarchy"/>
    <dgm:cxn modelId="{95F4B2CC-4D82-4C2F-ADA9-7A522D40B29C}" type="presParOf" srcId="{19435FE3-1FA1-41CA-8BA6-7744D5842DAD}" destId="{32A3A31C-C439-4338-BD67-3079A03911C7}" srcOrd="1" destOrd="0" presId="urn:microsoft.com/office/officeart/2008/layout/HorizontalMultiLevelHierarchy"/>
    <dgm:cxn modelId="{449BA86E-FD03-4D0F-AA1B-ACDEA4237CAE}" type="presParOf" srcId="{32A3A31C-C439-4338-BD67-3079A03911C7}" destId="{8F55029B-A75F-405C-A18B-B7354EAB8C3B}" srcOrd="0" destOrd="0" presId="urn:microsoft.com/office/officeart/2008/layout/HorizontalMultiLevelHierarchy"/>
    <dgm:cxn modelId="{73DBCAE6-9F23-4D54-8F13-12A33A9694C1}" type="presParOf" srcId="{8F55029B-A75F-405C-A18B-B7354EAB8C3B}" destId="{5639FABD-0248-47FD-8795-0DB807BD579B}" srcOrd="0" destOrd="0" presId="urn:microsoft.com/office/officeart/2008/layout/HorizontalMultiLevelHierarchy"/>
    <dgm:cxn modelId="{FE5D0B3B-3DE9-4725-BD39-502FFD6904C8}" type="presParOf" srcId="{32A3A31C-C439-4338-BD67-3079A03911C7}" destId="{D5C8FFF9-96DF-4A75-ACD9-991F9D0FBD15}" srcOrd="1" destOrd="0" presId="urn:microsoft.com/office/officeart/2008/layout/HorizontalMultiLevelHierarchy"/>
    <dgm:cxn modelId="{2A351B93-E50B-489E-907D-B64060FF6323}" type="presParOf" srcId="{D5C8FFF9-96DF-4A75-ACD9-991F9D0FBD15}" destId="{F798EC41-7F0A-473F-A930-09DAFEB4E93B}" srcOrd="0" destOrd="0" presId="urn:microsoft.com/office/officeart/2008/layout/HorizontalMultiLevelHierarchy"/>
    <dgm:cxn modelId="{90EDB7B3-A1BB-4191-94F9-78B6E3ABA6D5}" type="presParOf" srcId="{D5C8FFF9-96DF-4A75-ACD9-991F9D0FBD15}" destId="{A6092F61-AA88-469B-ABF5-DF133B0ADCFB}" srcOrd="1" destOrd="0" presId="urn:microsoft.com/office/officeart/2008/layout/HorizontalMultiLevelHierarchy"/>
    <dgm:cxn modelId="{2C6B81D2-72EB-43C8-B20E-CBCA016F1FA3}" type="presParOf" srcId="{32A3A31C-C439-4338-BD67-3079A03911C7}" destId="{CD834CFD-78C3-4A70-9749-672AE8B6677C}" srcOrd="2" destOrd="0" presId="urn:microsoft.com/office/officeart/2008/layout/HorizontalMultiLevelHierarchy"/>
    <dgm:cxn modelId="{68E09FEB-8A31-49ED-BA32-B504F9E8B8B0}" type="presParOf" srcId="{CD834CFD-78C3-4A70-9749-672AE8B6677C}" destId="{47026F4C-0838-4551-B533-CAC1FE380DFD}" srcOrd="0" destOrd="0" presId="urn:microsoft.com/office/officeart/2008/layout/HorizontalMultiLevelHierarchy"/>
    <dgm:cxn modelId="{1DF67FD5-35D1-464E-9BA0-0BF37F553168}" type="presParOf" srcId="{32A3A31C-C439-4338-BD67-3079A03911C7}" destId="{D1A869B9-7F75-4F25-801F-E2910D2AAB01}" srcOrd="3" destOrd="0" presId="urn:microsoft.com/office/officeart/2008/layout/HorizontalMultiLevelHierarchy"/>
    <dgm:cxn modelId="{511CBAE4-207B-4A43-802B-38E41DF6E631}" type="presParOf" srcId="{D1A869B9-7F75-4F25-801F-E2910D2AAB01}" destId="{29018C40-B179-4E03-BA44-058DC313E4BF}" srcOrd="0" destOrd="0" presId="urn:microsoft.com/office/officeart/2008/layout/HorizontalMultiLevelHierarchy"/>
    <dgm:cxn modelId="{56DC714A-332E-4381-9247-64E0C4DF3F02}" type="presParOf" srcId="{D1A869B9-7F75-4F25-801F-E2910D2AAB01}" destId="{EA54996F-E5AA-4245-AA60-E1FFC7C640B7}" srcOrd="1" destOrd="0" presId="urn:microsoft.com/office/officeart/2008/layout/HorizontalMultiLevelHierarchy"/>
    <dgm:cxn modelId="{7C4BC01C-488E-45AF-95FE-312D00CDE2A7}" type="presParOf" srcId="{32A3A31C-C439-4338-BD67-3079A03911C7}" destId="{78CC1CC3-6105-44B4-81E1-A15C903D9719}" srcOrd="4" destOrd="0" presId="urn:microsoft.com/office/officeart/2008/layout/HorizontalMultiLevelHierarchy"/>
    <dgm:cxn modelId="{70D19704-DF02-4AA2-A881-A28ED5AEC788}" type="presParOf" srcId="{78CC1CC3-6105-44B4-81E1-A15C903D9719}" destId="{9A320DAE-44B9-47E0-BD96-0E04FC14F1A1}" srcOrd="0" destOrd="0" presId="urn:microsoft.com/office/officeart/2008/layout/HorizontalMultiLevelHierarchy"/>
    <dgm:cxn modelId="{A998E1F1-8B05-4BE0-BEC1-0885C8028611}" type="presParOf" srcId="{32A3A31C-C439-4338-BD67-3079A03911C7}" destId="{3400D57C-C6B7-41C0-81D2-BB327302D13C}" srcOrd="5" destOrd="0" presId="urn:microsoft.com/office/officeart/2008/layout/HorizontalMultiLevelHierarchy"/>
    <dgm:cxn modelId="{91585288-DFCA-42A2-BC80-CA918A3D1A97}" type="presParOf" srcId="{3400D57C-C6B7-41C0-81D2-BB327302D13C}" destId="{A6D063C7-CBC4-48AA-8A4C-D0F2125F80C7}" srcOrd="0" destOrd="0" presId="urn:microsoft.com/office/officeart/2008/layout/HorizontalMultiLevelHierarchy"/>
    <dgm:cxn modelId="{062937C6-B435-4B53-86AF-D4652DAE4B2A}" type="presParOf" srcId="{3400D57C-C6B7-41C0-81D2-BB327302D13C}" destId="{26825C09-FC66-42FE-8386-22905BA13CFF}" srcOrd="1" destOrd="0" presId="urn:microsoft.com/office/officeart/2008/layout/HorizontalMultiLevelHierarchy"/>
    <dgm:cxn modelId="{1AB9D181-D8BC-429E-AD7A-015D50CBFCC1}" type="presParOf" srcId="{32A3A31C-C439-4338-BD67-3079A03911C7}" destId="{D2A2A551-EC6A-4189-925C-464F3EE47023}" srcOrd="6" destOrd="0" presId="urn:microsoft.com/office/officeart/2008/layout/HorizontalMultiLevelHierarchy"/>
    <dgm:cxn modelId="{9DCA4906-1034-4F1D-AFF6-6FBFDDC43110}" type="presParOf" srcId="{D2A2A551-EC6A-4189-925C-464F3EE47023}" destId="{F76C26A7-0A0E-43E5-A2E1-BB8025F7BCC6}" srcOrd="0" destOrd="0" presId="urn:microsoft.com/office/officeart/2008/layout/HorizontalMultiLevelHierarchy"/>
    <dgm:cxn modelId="{3D5DF3C4-E5A2-4BD3-9425-C8C8A6AE0204}" type="presParOf" srcId="{32A3A31C-C439-4338-BD67-3079A03911C7}" destId="{A05D7D2D-4928-4294-849E-6BD5642A015F}" srcOrd="7" destOrd="0" presId="urn:microsoft.com/office/officeart/2008/layout/HorizontalMultiLevelHierarchy"/>
    <dgm:cxn modelId="{8CDBFF30-2530-4D4E-A665-5F52098F8ED7}" type="presParOf" srcId="{A05D7D2D-4928-4294-849E-6BD5642A015F}" destId="{B2E49961-C7A9-438B-A437-D7534A5F2C15}" srcOrd="0" destOrd="0" presId="urn:microsoft.com/office/officeart/2008/layout/HorizontalMultiLevelHierarchy"/>
    <dgm:cxn modelId="{FAC6302F-3FEA-4D15-9340-626945C59571}" type="presParOf" srcId="{A05D7D2D-4928-4294-849E-6BD5642A015F}" destId="{1C4BCBE0-FDB4-4485-9CFB-C9E517A32EC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5954B8-3E5D-4DB4-BCF8-A21584B4E1C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A714D232-CFB0-4147-86C6-A5DE05B43B2E}">
      <dgm:prSet phldrT="[Text]"/>
      <dgm:spPr>
        <a:solidFill>
          <a:srgbClr val="9AFE22"/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Antiplatelets</a:t>
          </a:r>
          <a:endParaRPr lang="ar-S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E6D11E-E9AC-49E9-948B-77B12122D73E}" type="parTrans" cxnId="{B97B30EC-DCCC-4C3B-8AEB-84659A172573}">
      <dgm:prSet/>
      <dgm:spPr/>
      <dgm:t>
        <a:bodyPr/>
        <a:lstStyle/>
        <a:p>
          <a:pPr rtl="1"/>
          <a:endParaRPr lang="ar-SA"/>
        </a:p>
      </dgm:t>
    </dgm:pt>
    <dgm:pt modelId="{CEE187FB-BE13-4E6A-9228-BD6F03F0A220}" type="sibTrans" cxnId="{B97B30EC-DCCC-4C3B-8AEB-84659A172573}">
      <dgm:prSet/>
      <dgm:spPr/>
      <dgm:t>
        <a:bodyPr/>
        <a:lstStyle/>
        <a:p>
          <a:pPr rtl="1"/>
          <a:endParaRPr lang="ar-SA"/>
        </a:p>
      </dgm:t>
    </dgm:pt>
    <dgm:pt modelId="{EDB9CC6A-2627-40D7-BD87-1121FAE1A7C5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Prostaglandin/COX Inhibitors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14F16C-AE65-4DAB-8B83-1A92FEA8314B}" type="parTrans" cxnId="{7CBA2B29-550C-4F3E-A5BC-F9B96267A6CC}">
      <dgm:prSet/>
      <dgm:spPr/>
      <dgm:t>
        <a:bodyPr/>
        <a:lstStyle/>
        <a:p>
          <a:pPr rtl="1"/>
          <a:endParaRPr lang="ar-SA"/>
        </a:p>
      </dgm:t>
    </dgm:pt>
    <dgm:pt modelId="{D9162AC8-127B-4FCA-82E9-4BB59F9DA2F3}" type="sibTrans" cxnId="{7CBA2B29-550C-4F3E-A5BC-F9B96267A6CC}">
      <dgm:prSet/>
      <dgm:spPr/>
      <dgm:t>
        <a:bodyPr/>
        <a:lstStyle/>
        <a:p>
          <a:pPr rtl="1"/>
          <a:endParaRPr lang="ar-SA"/>
        </a:p>
      </dgm:t>
    </dgm:pt>
    <dgm:pt modelId="{7075A44C-43F1-4259-B032-172E46B36901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Glycoprotein </a:t>
          </a:r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IIb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IIIa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Inhibitors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90A12B-33D1-4A5F-8FC9-A30826319C54}" type="parTrans" cxnId="{083F4FBF-C0C9-4999-A157-D20A2B2639A4}">
      <dgm:prSet/>
      <dgm:spPr/>
      <dgm:t>
        <a:bodyPr/>
        <a:lstStyle/>
        <a:p>
          <a:pPr rtl="1"/>
          <a:endParaRPr lang="ar-SA"/>
        </a:p>
      </dgm:t>
    </dgm:pt>
    <dgm:pt modelId="{0AD82542-C8D7-40A0-BA67-852E3AF6C81A}" type="sibTrans" cxnId="{083F4FBF-C0C9-4999-A157-D20A2B2639A4}">
      <dgm:prSet/>
      <dgm:spPr/>
      <dgm:t>
        <a:bodyPr/>
        <a:lstStyle/>
        <a:p>
          <a:pPr rtl="1"/>
          <a:endParaRPr lang="ar-SA"/>
        </a:p>
      </dgm:t>
    </dgm:pt>
    <dgm:pt modelId="{8F14E985-8415-4402-BAAE-69C28CA2ED04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P2Y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₁₂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ADP Inhibitors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9F8B93-1B6A-41EB-BD83-EF0CCB3788D7}" type="parTrans" cxnId="{F27B76B1-D8F6-4F8F-9452-AC7828683EC4}">
      <dgm:prSet/>
      <dgm:spPr/>
      <dgm:t>
        <a:bodyPr/>
        <a:lstStyle/>
        <a:p>
          <a:pPr rtl="1"/>
          <a:endParaRPr lang="ar-SA"/>
        </a:p>
      </dgm:t>
    </dgm:pt>
    <dgm:pt modelId="{AF7A1D1F-3659-4F9A-A737-C81099414F0C}" type="sibTrans" cxnId="{F27B76B1-D8F6-4F8F-9452-AC7828683EC4}">
      <dgm:prSet/>
      <dgm:spPr/>
      <dgm:t>
        <a:bodyPr/>
        <a:lstStyle/>
        <a:p>
          <a:pPr rtl="1"/>
          <a:endParaRPr lang="ar-SA"/>
        </a:p>
      </dgm:t>
    </dgm:pt>
    <dgm:pt modelId="{6876AEC7-61D9-40DC-9A8E-1DEA35622D09}" type="pres">
      <dgm:prSet presAssocID="{DD5954B8-3E5D-4DB4-BCF8-A21584B4E1C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9435FE3-1FA1-41CA-8BA6-7744D5842DAD}" type="pres">
      <dgm:prSet presAssocID="{A714D232-CFB0-4147-86C6-A5DE05B43B2E}" presName="root1" presStyleCnt="0"/>
      <dgm:spPr/>
    </dgm:pt>
    <dgm:pt modelId="{57E86498-129F-4696-9AE3-60E1E4AD3DFA}" type="pres">
      <dgm:prSet presAssocID="{A714D232-CFB0-4147-86C6-A5DE05B43B2E}" presName="LevelOneTextNode" presStyleLbl="node0" presStyleIdx="0" presStyleCnt="1" custScaleX="60347" custScaleY="6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2A3A31C-C439-4338-BD67-3079A03911C7}" type="pres">
      <dgm:prSet presAssocID="{A714D232-CFB0-4147-86C6-A5DE05B43B2E}" presName="level2hierChild" presStyleCnt="0"/>
      <dgm:spPr/>
    </dgm:pt>
    <dgm:pt modelId="{8F55029B-A75F-405C-A18B-B7354EAB8C3B}" type="pres">
      <dgm:prSet presAssocID="{6814F16C-AE65-4DAB-8B83-1A92FEA8314B}" presName="conn2-1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5639FABD-0248-47FD-8795-0DB807BD579B}" type="pres">
      <dgm:prSet presAssocID="{6814F16C-AE65-4DAB-8B83-1A92FEA8314B}" presName="connTx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D5C8FFF9-96DF-4A75-ACD9-991F9D0FBD15}" type="pres">
      <dgm:prSet presAssocID="{EDB9CC6A-2627-40D7-BD87-1121FAE1A7C5}" presName="root2" presStyleCnt="0"/>
      <dgm:spPr/>
    </dgm:pt>
    <dgm:pt modelId="{F798EC41-7F0A-473F-A930-09DAFEB4E93B}" type="pres">
      <dgm:prSet presAssocID="{EDB9CC6A-2627-40D7-BD87-1121FAE1A7C5}" presName="LevelTwoTextNode" presStyleLbl="node2" presStyleIdx="0" presStyleCnt="3" custScaleY="5263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6092F61-AA88-469B-ABF5-DF133B0ADCFB}" type="pres">
      <dgm:prSet presAssocID="{EDB9CC6A-2627-40D7-BD87-1121FAE1A7C5}" presName="level3hierChild" presStyleCnt="0"/>
      <dgm:spPr/>
    </dgm:pt>
    <dgm:pt modelId="{CD834CFD-78C3-4A70-9749-672AE8B6677C}" type="pres">
      <dgm:prSet presAssocID="{B190A12B-33D1-4A5F-8FC9-A30826319C54}" presName="conn2-1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47026F4C-0838-4551-B533-CAC1FE380DFD}" type="pres">
      <dgm:prSet presAssocID="{B190A12B-33D1-4A5F-8FC9-A30826319C54}" presName="connTx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D1A869B9-7F75-4F25-801F-E2910D2AAB01}" type="pres">
      <dgm:prSet presAssocID="{7075A44C-43F1-4259-B032-172E46B36901}" presName="root2" presStyleCnt="0"/>
      <dgm:spPr/>
    </dgm:pt>
    <dgm:pt modelId="{29018C40-B179-4E03-BA44-058DC313E4BF}" type="pres">
      <dgm:prSet presAssocID="{7075A44C-43F1-4259-B032-172E46B36901}" presName="LevelTwoTextNode" presStyleLbl="node2" presStyleIdx="1" presStyleCnt="3" custScaleY="5394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A54996F-E5AA-4245-AA60-E1FFC7C640B7}" type="pres">
      <dgm:prSet presAssocID="{7075A44C-43F1-4259-B032-172E46B36901}" presName="level3hierChild" presStyleCnt="0"/>
      <dgm:spPr/>
    </dgm:pt>
    <dgm:pt modelId="{78CC1CC3-6105-44B4-81E1-A15C903D9719}" type="pres">
      <dgm:prSet presAssocID="{189F8B93-1B6A-41EB-BD83-EF0CCB3788D7}" presName="conn2-1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9A320DAE-44B9-47E0-BD96-0E04FC14F1A1}" type="pres">
      <dgm:prSet presAssocID="{189F8B93-1B6A-41EB-BD83-EF0CCB3788D7}" presName="connTx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3400D57C-C6B7-41C0-81D2-BB327302D13C}" type="pres">
      <dgm:prSet presAssocID="{8F14E985-8415-4402-BAAE-69C28CA2ED04}" presName="root2" presStyleCnt="0"/>
      <dgm:spPr/>
    </dgm:pt>
    <dgm:pt modelId="{A6D063C7-CBC4-48AA-8A4C-D0F2125F80C7}" type="pres">
      <dgm:prSet presAssocID="{8F14E985-8415-4402-BAAE-69C28CA2ED04}" presName="LevelTwoTextNode" presStyleLbl="node2" presStyleIdx="2" presStyleCnt="3" custScaleY="5741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6825C09-FC66-42FE-8386-22905BA13CFF}" type="pres">
      <dgm:prSet presAssocID="{8F14E985-8415-4402-BAAE-69C28CA2ED04}" presName="level3hierChild" presStyleCnt="0"/>
      <dgm:spPr/>
    </dgm:pt>
  </dgm:ptLst>
  <dgm:cxnLst>
    <dgm:cxn modelId="{6C37D9DB-CDEC-46F1-906B-21D839F2F626}" type="presOf" srcId="{B190A12B-33D1-4A5F-8FC9-A30826319C54}" destId="{CD834CFD-78C3-4A70-9749-672AE8B6677C}" srcOrd="0" destOrd="0" presId="urn:microsoft.com/office/officeart/2008/layout/HorizontalMultiLevelHierarchy"/>
    <dgm:cxn modelId="{F27B76B1-D8F6-4F8F-9452-AC7828683EC4}" srcId="{A714D232-CFB0-4147-86C6-A5DE05B43B2E}" destId="{8F14E985-8415-4402-BAAE-69C28CA2ED04}" srcOrd="2" destOrd="0" parTransId="{189F8B93-1B6A-41EB-BD83-EF0CCB3788D7}" sibTransId="{AF7A1D1F-3659-4F9A-A737-C81099414F0C}"/>
    <dgm:cxn modelId="{551AFFBD-5E29-4F93-9385-B7AA7432B26B}" type="presOf" srcId="{EDB9CC6A-2627-40D7-BD87-1121FAE1A7C5}" destId="{F798EC41-7F0A-473F-A930-09DAFEB4E93B}" srcOrd="0" destOrd="0" presId="urn:microsoft.com/office/officeart/2008/layout/HorizontalMultiLevelHierarchy"/>
    <dgm:cxn modelId="{083F4FBF-C0C9-4999-A157-D20A2B2639A4}" srcId="{A714D232-CFB0-4147-86C6-A5DE05B43B2E}" destId="{7075A44C-43F1-4259-B032-172E46B36901}" srcOrd="1" destOrd="0" parTransId="{B190A12B-33D1-4A5F-8FC9-A30826319C54}" sibTransId="{0AD82542-C8D7-40A0-BA67-852E3AF6C81A}"/>
    <dgm:cxn modelId="{1DB1F4EB-DAF9-438B-9FFE-2AB8B11E06C4}" type="presOf" srcId="{DD5954B8-3E5D-4DB4-BCF8-A21584B4E1CC}" destId="{6876AEC7-61D9-40DC-9A8E-1DEA35622D09}" srcOrd="0" destOrd="0" presId="urn:microsoft.com/office/officeart/2008/layout/HorizontalMultiLevelHierarchy"/>
    <dgm:cxn modelId="{7CBA2B29-550C-4F3E-A5BC-F9B96267A6CC}" srcId="{A714D232-CFB0-4147-86C6-A5DE05B43B2E}" destId="{EDB9CC6A-2627-40D7-BD87-1121FAE1A7C5}" srcOrd="0" destOrd="0" parTransId="{6814F16C-AE65-4DAB-8B83-1A92FEA8314B}" sibTransId="{D9162AC8-127B-4FCA-82E9-4BB59F9DA2F3}"/>
    <dgm:cxn modelId="{9E4EA502-53BE-4BB6-9839-EEB43A5B520D}" type="presOf" srcId="{7075A44C-43F1-4259-B032-172E46B36901}" destId="{29018C40-B179-4E03-BA44-058DC313E4BF}" srcOrd="0" destOrd="0" presId="urn:microsoft.com/office/officeart/2008/layout/HorizontalMultiLevelHierarchy"/>
    <dgm:cxn modelId="{B97B30EC-DCCC-4C3B-8AEB-84659A172573}" srcId="{DD5954B8-3E5D-4DB4-BCF8-A21584B4E1CC}" destId="{A714D232-CFB0-4147-86C6-A5DE05B43B2E}" srcOrd="0" destOrd="0" parTransId="{11E6D11E-E9AC-49E9-948B-77B12122D73E}" sibTransId="{CEE187FB-BE13-4E6A-9228-BD6F03F0A220}"/>
    <dgm:cxn modelId="{AEBECD41-7AF5-4D0E-816F-4C346552E8BA}" type="presOf" srcId="{A714D232-CFB0-4147-86C6-A5DE05B43B2E}" destId="{57E86498-129F-4696-9AE3-60E1E4AD3DFA}" srcOrd="0" destOrd="0" presId="urn:microsoft.com/office/officeart/2008/layout/HorizontalMultiLevelHierarchy"/>
    <dgm:cxn modelId="{B598F183-FFF0-4606-B62E-FCB0AC3F9082}" type="presOf" srcId="{189F8B93-1B6A-41EB-BD83-EF0CCB3788D7}" destId="{78CC1CC3-6105-44B4-81E1-A15C903D9719}" srcOrd="0" destOrd="0" presId="urn:microsoft.com/office/officeart/2008/layout/HorizontalMultiLevelHierarchy"/>
    <dgm:cxn modelId="{2D0AA6F3-19C7-4BA5-88FF-B075C96E4309}" type="presOf" srcId="{8F14E985-8415-4402-BAAE-69C28CA2ED04}" destId="{A6D063C7-CBC4-48AA-8A4C-D0F2125F80C7}" srcOrd="0" destOrd="0" presId="urn:microsoft.com/office/officeart/2008/layout/HorizontalMultiLevelHierarchy"/>
    <dgm:cxn modelId="{A8F0DD22-21D4-433D-8169-2D4F11AA4F6E}" type="presOf" srcId="{B190A12B-33D1-4A5F-8FC9-A30826319C54}" destId="{47026F4C-0838-4551-B533-CAC1FE380DFD}" srcOrd="1" destOrd="0" presId="urn:microsoft.com/office/officeart/2008/layout/HorizontalMultiLevelHierarchy"/>
    <dgm:cxn modelId="{F83E7C52-A818-425E-8C7E-7AD62E196FBF}" type="presOf" srcId="{6814F16C-AE65-4DAB-8B83-1A92FEA8314B}" destId="{5639FABD-0248-47FD-8795-0DB807BD579B}" srcOrd="1" destOrd="0" presId="urn:microsoft.com/office/officeart/2008/layout/HorizontalMultiLevelHierarchy"/>
    <dgm:cxn modelId="{882A1A13-B03C-4341-8AB0-9971298028E2}" type="presOf" srcId="{189F8B93-1B6A-41EB-BD83-EF0CCB3788D7}" destId="{9A320DAE-44B9-47E0-BD96-0E04FC14F1A1}" srcOrd="1" destOrd="0" presId="urn:microsoft.com/office/officeart/2008/layout/HorizontalMultiLevelHierarchy"/>
    <dgm:cxn modelId="{347D8380-BFE2-445E-BB8D-F0BEADC5AE62}" type="presOf" srcId="{6814F16C-AE65-4DAB-8B83-1A92FEA8314B}" destId="{8F55029B-A75F-405C-A18B-B7354EAB8C3B}" srcOrd="0" destOrd="0" presId="urn:microsoft.com/office/officeart/2008/layout/HorizontalMultiLevelHierarchy"/>
    <dgm:cxn modelId="{AD8E124B-5192-4D1B-AB4D-4CB7588D49C3}" type="presParOf" srcId="{6876AEC7-61D9-40DC-9A8E-1DEA35622D09}" destId="{19435FE3-1FA1-41CA-8BA6-7744D5842DAD}" srcOrd="0" destOrd="0" presId="urn:microsoft.com/office/officeart/2008/layout/HorizontalMultiLevelHierarchy"/>
    <dgm:cxn modelId="{74E0A9DE-86DC-4A07-B7C0-8BC63BC31AE4}" type="presParOf" srcId="{19435FE3-1FA1-41CA-8BA6-7744D5842DAD}" destId="{57E86498-129F-4696-9AE3-60E1E4AD3DFA}" srcOrd="0" destOrd="0" presId="urn:microsoft.com/office/officeart/2008/layout/HorizontalMultiLevelHierarchy"/>
    <dgm:cxn modelId="{28651B80-200E-4CBC-8594-BEE73D0493F2}" type="presParOf" srcId="{19435FE3-1FA1-41CA-8BA6-7744D5842DAD}" destId="{32A3A31C-C439-4338-BD67-3079A03911C7}" srcOrd="1" destOrd="0" presId="urn:microsoft.com/office/officeart/2008/layout/HorizontalMultiLevelHierarchy"/>
    <dgm:cxn modelId="{15B64393-A2C8-44AE-B321-B85AFB7AFF2D}" type="presParOf" srcId="{32A3A31C-C439-4338-BD67-3079A03911C7}" destId="{8F55029B-A75F-405C-A18B-B7354EAB8C3B}" srcOrd="0" destOrd="0" presId="urn:microsoft.com/office/officeart/2008/layout/HorizontalMultiLevelHierarchy"/>
    <dgm:cxn modelId="{CCD0E0FF-8CC8-4C8D-9D49-470531737AD0}" type="presParOf" srcId="{8F55029B-A75F-405C-A18B-B7354EAB8C3B}" destId="{5639FABD-0248-47FD-8795-0DB807BD579B}" srcOrd="0" destOrd="0" presId="urn:microsoft.com/office/officeart/2008/layout/HorizontalMultiLevelHierarchy"/>
    <dgm:cxn modelId="{7A12D6EA-EEC4-412E-96D4-0DD24921B9FA}" type="presParOf" srcId="{32A3A31C-C439-4338-BD67-3079A03911C7}" destId="{D5C8FFF9-96DF-4A75-ACD9-991F9D0FBD15}" srcOrd="1" destOrd="0" presId="urn:microsoft.com/office/officeart/2008/layout/HorizontalMultiLevelHierarchy"/>
    <dgm:cxn modelId="{C90B5F73-38E5-44A8-AD24-9B61BAC69FA8}" type="presParOf" srcId="{D5C8FFF9-96DF-4A75-ACD9-991F9D0FBD15}" destId="{F798EC41-7F0A-473F-A930-09DAFEB4E93B}" srcOrd="0" destOrd="0" presId="urn:microsoft.com/office/officeart/2008/layout/HorizontalMultiLevelHierarchy"/>
    <dgm:cxn modelId="{4C32C2B8-CEB6-4BC5-80CE-B7A57561F5E4}" type="presParOf" srcId="{D5C8FFF9-96DF-4A75-ACD9-991F9D0FBD15}" destId="{A6092F61-AA88-469B-ABF5-DF133B0ADCFB}" srcOrd="1" destOrd="0" presId="urn:microsoft.com/office/officeart/2008/layout/HorizontalMultiLevelHierarchy"/>
    <dgm:cxn modelId="{798FA5C5-2943-4B37-8BFD-5957C7397A35}" type="presParOf" srcId="{32A3A31C-C439-4338-BD67-3079A03911C7}" destId="{CD834CFD-78C3-4A70-9749-672AE8B6677C}" srcOrd="2" destOrd="0" presId="urn:microsoft.com/office/officeart/2008/layout/HorizontalMultiLevelHierarchy"/>
    <dgm:cxn modelId="{10D343B2-2C09-4949-8C1F-2007225E56D7}" type="presParOf" srcId="{CD834CFD-78C3-4A70-9749-672AE8B6677C}" destId="{47026F4C-0838-4551-B533-CAC1FE380DFD}" srcOrd="0" destOrd="0" presId="urn:microsoft.com/office/officeart/2008/layout/HorizontalMultiLevelHierarchy"/>
    <dgm:cxn modelId="{E11CCFE0-7E6A-457E-B28E-A76CAB66F933}" type="presParOf" srcId="{32A3A31C-C439-4338-BD67-3079A03911C7}" destId="{D1A869B9-7F75-4F25-801F-E2910D2AAB01}" srcOrd="3" destOrd="0" presId="urn:microsoft.com/office/officeart/2008/layout/HorizontalMultiLevelHierarchy"/>
    <dgm:cxn modelId="{41A300EC-8F60-4CFD-A4F9-A4EC19437E21}" type="presParOf" srcId="{D1A869B9-7F75-4F25-801F-E2910D2AAB01}" destId="{29018C40-B179-4E03-BA44-058DC313E4BF}" srcOrd="0" destOrd="0" presId="urn:microsoft.com/office/officeart/2008/layout/HorizontalMultiLevelHierarchy"/>
    <dgm:cxn modelId="{5D2F965B-AD36-43AD-AEE3-7A36966929F1}" type="presParOf" srcId="{D1A869B9-7F75-4F25-801F-E2910D2AAB01}" destId="{EA54996F-E5AA-4245-AA60-E1FFC7C640B7}" srcOrd="1" destOrd="0" presId="urn:microsoft.com/office/officeart/2008/layout/HorizontalMultiLevelHierarchy"/>
    <dgm:cxn modelId="{2B57F962-5F54-4260-97E5-81F8A2417B6B}" type="presParOf" srcId="{32A3A31C-C439-4338-BD67-3079A03911C7}" destId="{78CC1CC3-6105-44B4-81E1-A15C903D9719}" srcOrd="4" destOrd="0" presId="urn:microsoft.com/office/officeart/2008/layout/HorizontalMultiLevelHierarchy"/>
    <dgm:cxn modelId="{A09582C2-E5FE-486A-B9E2-C011C10C38B6}" type="presParOf" srcId="{78CC1CC3-6105-44B4-81E1-A15C903D9719}" destId="{9A320DAE-44B9-47E0-BD96-0E04FC14F1A1}" srcOrd="0" destOrd="0" presId="urn:microsoft.com/office/officeart/2008/layout/HorizontalMultiLevelHierarchy"/>
    <dgm:cxn modelId="{BDC5A05E-A4E0-4DA4-ACA8-DD5426953245}" type="presParOf" srcId="{32A3A31C-C439-4338-BD67-3079A03911C7}" destId="{3400D57C-C6B7-41C0-81D2-BB327302D13C}" srcOrd="5" destOrd="0" presId="urn:microsoft.com/office/officeart/2008/layout/HorizontalMultiLevelHierarchy"/>
    <dgm:cxn modelId="{9BF230EC-8B98-44E7-AFC8-881E87409589}" type="presParOf" srcId="{3400D57C-C6B7-41C0-81D2-BB327302D13C}" destId="{A6D063C7-CBC4-48AA-8A4C-D0F2125F80C7}" srcOrd="0" destOrd="0" presId="urn:microsoft.com/office/officeart/2008/layout/HorizontalMultiLevelHierarchy"/>
    <dgm:cxn modelId="{964F6CD6-2C6D-4269-A2D1-000944F2C3E4}" type="presParOf" srcId="{3400D57C-C6B7-41C0-81D2-BB327302D13C}" destId="{26825C09-FC66-42FE-8386-22905BA13CF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5954B8-3E5D-4DB4-BCF8-A21584B4E1C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A714D232-CFB0-4147-86C6-A5DE05B43B2E}">
      <dgm:prSet phldrT="[Text]"/>
      <dgm:spPr>
        <a:solidFill>
          <a:srgbClr val="FFFD63"/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Thrombolytics</a:t>
          </a:r>
          <a:endParaRPr lang="ar-S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E6D11E-E9AC-49E9-948B-77B12122D73E}" type="parTrans" cxnId="{B97B30EC-DCCC-4C3B-8AEB-84659A172573}">
      <dgm:prSet/>
      <dgm:spPr/>
      <dgm:t>
        <a:bodyPr/>
        <a:lstStyle/>
        <a:p>
          <a:pPr rtl="1"/>
          <a:endParaRPr lang="ar-SA"/>
        </a:p>
      </dgm:t>
    </dgm:pt>
    <dgm:pt modelId="{CEE187FB-BE13-4E6A-9228-BD6F03F0A220}" type="sibTrans" cxnId="{B97B30EC-DCCC-4C3B-8AEB-84659A172573}">
      <dgm:prSet/>
      <dgm:spPr/>
      <dgm:t>
        <a:bodyPr/>
        <a:lstStyle/>
        <a:p>
          <a:pPr rtl="1"/>
          <a:endParaRPr lang="ar-SA"/>
        </a:p>
      </dgm:t>
    </dgm:pt>
    <dgm:pt modelId="{7075A44C-43F1-4259-B032-172E46B36901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Plasminogen Activators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90A12B-33D1-4A5F-8FC9-A30826319C54}" type="parTrans" cxnId="{083F4FBF-C0C9-4999-A157-D20A2B2639A4}">
      <dgm:prSet/>
      <dgm:spPr/>
      <dgm:t>
        <a:bodyPr/>
        <a:lstStyle/>
        <a:p>
          <a:pPr rtl="1"/>
          <a:endParaRPr lang="ar-SA"/>
        </a:p>
      </dgm:t>
    </dgm:pt>
    <dgm:pt modelId="{0AD82542-C8D7-40A0-BA67-852E3AF6C81A}" type="sibTrans" cxnId="{083F4FBF-C0C9-4999-A157-D20A2B2639A4}">
      <dgm:prSet/>
      <dgm:spPr/>
      <dgm:t>
        <a:bodyPr/>
        <a:lstStyle/>
        <a:p>
          <a:pPr rtl="1"/>
          <a:endParaRPr lang="ar-SA"/>
        </a:p>
      </dgm:t>
    </dgm:pt>
    <dgm:pt modelId="{6876AEC7-61D9-40DC-9A8E-1DEA35622D09}" type="pres">
      <dgm:prSet presAssocID="{DD5954B8-3E5D-4DB4-BCF8-A21584B4E1C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9435FE3-1FA1-41CA-8BA6-7744D5842DAD}" type="pres">
      <dgm:prSet presAssocID="{A714D232-CFB0-4147-86C6-A5DE05B43B2E}" presName="root1" presStyleCnt="0"/>
      <dgm:spPr/>
    </dgm:pt>
    <dgm:pt modelId="{57E86498-129F-4696-9AE3-60E1E4AD3DFA}" type="pres">
      <dgm:prSet presAssocID="{A714D232-CFB0-4147-86C6-A5DE05B43B2E}" presName="LevelOneTextNode" presStyleLbl="node0" presStyleIdx="0" presStyleCnt="1" custScaleX="60347" custScaleY="60000" custLinFactNeighborY="-2164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2A3A31C-C439-4338-BD67-3079A03911C7}" type="pres">
      <dgm:prSet presAssocID="{A714D232-CFB0-4147-86C6-A5DE05B43B2E}" presName="level2hierChild" presStyleCnt="0"/>
      <dgm:spPr/>
    </dgm:pt>
    <dgm:pt modelId="{CD834CFD-78C3-4A70-9749-672AE8B6677C}" type="pres">
      <dgm:prSet presAssocID="{B190A12B-33D1-4A5F-8FC9-A30826319C54}" presName="conn2-1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47026F4C-0838-4551-B533-CAC1FE380DFD}" type="pres">
      <dgm:prSet presAssocID="{B190A12B-33D1-4A5F-8FC9-A30826319C54}" presName="connTx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D1A869B9-7F75-4F25-801F-E2910D2AAB01}" type="pres">
      <dgm:prSet presAssocID="{7075A44C-43F1-4259-B032-172E46B36901}" presName="root2" presStyleCnt="0"/>
      <dgm:spPr/>
    </dgm:pt>
    <dgm:pt modelId="{29018C40-B179-4E03-BA44-058DC313E4BF}" type="pres">
      <dgm:prSet presAssocID="{7075A44C-43F1-4259-B032-172E46B36901}" presName="LevelTwoTextNode" presStyleLbl="node2" presStyleIdx="0" presStyleCnt="1" custScaleY="53947" custLinFactNeighborX="3028" custLinFactNeighborY="-7424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A54996F-E5AA-4245-AA60-E1FFC7C640B7}" type="pres">
      <dgm:prSet presAssocID="{7075A44C-43F1-4259-B032-172E46B36901}" presName="level3hierChild" presStyleCnt="0"/>
      <dgm:spPr/>
    </dgm:pt>
  </dgm:ptLst>
  <dgm:cxnLst>
    <dgm:cxn modelId="{B05CDF36-F770-473C-9152-733B9773F2C9}" type="presOf" srcId="{A714D232-CFB0-4147-86C6-A5DE05B43B2E}" destId="{57E86498-129F-4696-9AE3-60E1E4AD3DFA}" srcOrd="0" destOrd="0" presId="urn:microsoft.com/office/officeart/2008/layout/HorizontalMultiLevelHierarchy"/>
    <dgm:cxn modelId="{C529E7AC-B868-4941-90C8-A04708A5F009}" type="presOf" srcId="{B190A12B-33D1-4A5F-8FC9-A30826319C54}" destId="{CD834CFD-78C3-4A70-9749-672AE8B6677C}" srcOrd="0" destOrd="0" presId="urn:microsoft.com/office/officeart/2008/layout/HorizontalMultiLevelHierarchy"/>
    <dgm:cxn modelId="{7D4CB48B-EF30-4A57-9488-3F20F53D43B6}" type="presOf" srcId="{B190A12B-33D1-4A5F-8FC9-A30826319C54}" destId="{47026F4C-0838-4551-B533-CAC1FE380DFD}" srcOrd="1" destOrd="0" presId="urn:microsoft.com/office/officeart/2008/layout/HorizontalMultiLevelHierarchy"/>
    <dgm:cxn modelId="{B97B30EC-DCCC-4C3B-8AEB-84659A172573}" srcId="{DD5954B8-3E5D-4DB4-BCF8-A21584B4E1CC}" destId="{A714D232-CFB0-4147-86C6-A5DE05B43B2E}" srcOrd="0" destOrd="0" parTransId="{11E6D11E-E9AC-49E9-948B-77B12122D73E}" sibTransId="{CEE187FB-BE13-4E6A-9228-BD6F03F0A220}"/>
    <dgm:cxn modelId="{524B07E1-302B-4CFD-B8AD-64238063AAC3}" type="presOf" srcId="{7075A44C-43F1-4259-B032-172E46B36901}" destId="{29018C40-B179-4E03-BA44-058DC313E4BF}" srcOrd="0" destOrd="0" presId="urn:microsoft.com/office/officeart/2008/layout/HorizontalMultiLevelHierarchy"/>
    <dgm:cxn modelId="{083F4FBF-C0C9-4999-A157-D20A2B2639A4}" srcId="{A714D232-CFB0-4147-86C6-A5DE05B43B2E}" destId="{7075A44C-43F1-4259-B032-172E46B36901}" srcOrd="0" destOrd="0" parTransId="{B190A12B-33D1-4A5F-8FC9-A30826319C54}" sibTransId="{0AD82542-C8D7-40A0-BA67-852E3AF6C81A}"/>
    <dgm:cxn modelId="{08E0CEA6-85B7-4726-B0F1-FC16D472BE0A}" type="presOf" srcId="{DD5954B8-3E5D-4DB4-BCF8-A21584B4E1CC}" destId="{6876AEC7-61D9-40DC-9A8E-1DEA35622D09}" srcOrd="0" destOrd="0" presId="urn:microsoft.com/office/officeart/2008/layout/HorizontalMultiLevelHierarchy"/>
    <dgm:cxn modelId="{9FC51A63-5EE5-4888-80D7-9BDEB84E121A}" type="presParOf" srcId="{6876AEC7-61D9-40DC-9A8E-1DEA35622D09}" destId="{19435FE3-1FA1-41CA-8BA6-7744D5842DAD}" srcOrd="0" destOrd="0" presId="urn:microsoft.com/office/officeart/2008/layout/HorizontalMultiLevelHierarchy"/>
    <dgm:cxn modelId="{3178D1A0-5D4E-4F9B-9CBE-6A516DAAED2B}" type="presParOf" srcId="{19435FE3-1FA1-41CA-8BA6-7744D5842DAD}" destId="{57E86498-129F-4696-9AE3-60E1E4AD3DFA}" srcOrd="0" destOrd="0" presId="urn:microsoft.com/office/officeart/2008/layout/HorizontalMultiLevelHierarchy"/>
    <dgm:cxn modelId="{12355F40-3154-4EB9-B860-E0486134F072}" type="presParOf" srcId="{19435FE3-1FA1-41CA-8BA6-7744D5842DAD}" destId="{32A3A31C-C439-4338-BD67-3079A03911C7}" srcOrd="1" destOrd="0" presId="urn:microsoft.com/office/officeart/2008/layout/HorizontalMultiLevelHierarchy"/>
    <dgm:cxn modelId="{B590B6CD-F4CE-4488-AB4E-5E7D6BFC4B30}" type="presParOf" srcId="{32A3A31C-C439-4338-BD67-3079A03911C7}" destId="{CD834CFD-78C3-4A70-9749-672AE8B6677C}" srcOrd="0" destOrd="0" presId="urn:microsoft.com/office/officeart/2008/layout/HorizontalMultiLevelHierarchy"/>
    <dgm:cxn modelId="{6D54D2AD-B695-4BF4-8B30-981883365D2E}" type="presParOf" srcId="{CD834CFD-78C3-4A70-9749-672AE8B6677C}" destId="{47026F4C-0838-4551-B533-CAC1FE380DFD}" srcOrd="0" destOrd="0" presId="urn:microsoft.com/office/officeart/2008/layout/HorizontalMultiLevelHierarchy"/>
    <dgm:cxn modelId="{4DE3D318-7906-4AD3-8938-6427F0E29D2B}" type="presParOf" srcId="{32A3A31C-C439-4338-BD67-3079A03911C7}" destId="{D1A869B9-7F75-4F25-801F-E2910D2AAB01}" srcOrd="1" destOrd="0" presId="urn:microsoft.com/office/officeart/2008/layout/HorizontalMultiLevelHierarchy"/>
    <dgm:cxn modelId="{63AC3419-527D-4AF4-A023-4C874B6CC48B}" type="presParOf" srcId="{D1A869B9-7F75-4F25-801F-E2910D2AAB01}" destId="{29018C40-B179-4E03-BA44-058DC313E4BF}" srcOrd="0" destOrd="0" presId="urn:microsoft.com/office/officeart/2008/layout/HorizontalMultiLevelHierarchy"/>
    <dgm:cxn modelId="{FAA441B3-7F97-4452-9140-1127B834AD22}" type="presParOf" srcId="{D1A869B9-7F75-4F25-801F-E2910D2AAB01}" destId="{EA54996F-E5AA-4245-AA60-E1FFC7C640B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BAA0B-4719-445C-86A2-C289D57E25D4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://en.wikipedia.org/wiki/Image:Coagulation_cascade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HFNWGCx_Eu4" TargetMode="Externa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.sa/url?sa=i&amp;rct=j&amp;q=&amp;esrc=s&amp;source=images&amp;cd=&amp;cad=rja&amp;uact=8&amp;ved=0ahUKEwjS8vGzz-jKAhWFhhoKHWE-AdcQjRwIBw&amp;url=http://journal.frontiersin.org/article/10.3389/fendo.2013.00077/full&amp;psig=AFQjCNGENqLHS9vu46pGnJVL8bVR_Hihqg&amp;ust=1455036474042297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3708" y="1897320"/>
            <a:ext cx="53268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“ Made Easy”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8006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Dr. Ahmed M Gamal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Consultant Adult Hematology &amp; Internal Medicine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King Khalid University Hospital – King Saud University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08" y="152400"/>
            <a:ext cx="2736092" cy="1143000"/>
          </a:xfrm>
          <a:prstGeom prst="rect">
            <a:avLst/>
          </a:prstGeom>
        </p:spPr>
      </p:pic>
      <p:pic>
        <p:nvPicPr>
          <p:cNvPr id="1026" name="Picture 2" descr="C:\Users\Admin\Desktop\Bleeding Disorders\imagesCPPJRA1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998195" cy="1496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2977213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lythroughStill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2"/>
          <a:stretch>
            <a:fillRect/>
          </a:stretch>
        </p:blipFill>
        <p:spPr bwMode="auto">
          <a:xfrm>
            <a:off x="-36513" y="-4763"/>
            <a:ext cx="9180513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372225" y="566102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33"/>
                </a:solidFill>
                <a:latin typeface="Garamond" pitchFamily="18" charset="0"/>
              </a:rPr>
              <a:t>Ca</a:t>
            </a: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-36513" y="765175"/>
            <a:ext cx="9180513" cy="6081713"/>
            <a:chOff x="-23" y="0"/>
            <a:chExt cx="5760" cy="4313"/>
          </a:xfrm>
        </p:grpSpPr>
        <p:pic>
          <p:nvPicPr>
            <p:cNvPr id="37893" name="Picture 5" descr="coagulationcasca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" y="0"/>
              <a:ext cx="5760" cy="4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-23" y="3022"/>
              <a:ext cx="4785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-23" y="754"/>
              <a:ext cx="249" cy="2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635" y="1797"/>
              <a:ext cx="181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1360" y="2478"/>
              <a:ext cx="182" cy="5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 rot="5400000">
              <a:off x="3016" y="3085"/>
              <a:ext cx="363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9" name="Oval 11"/>
            <p:cNvSpPr>
              <a:spLocks noChangeArrowheads="1"/>
            </p:cNvSpPr>
            <p:nvPr/>
          </p:nvSpPr>
          <p:spPr bwMode="auto">
            <a:xfrm>
              <a:off x="2902" y="3294"/>
              <a:ext cx="182" cy="9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226" y="936"/>
              <a:ext cx="1316" cy="4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3537" y="2341"/>
              <a:ext cx="1951" cy="4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5261" y="1253"/>
              <a:ext cx="181" cy="1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>
              <a:off x="4218" y="1207"/>
              <a:ext cx="1179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4" name="Rectangle 16"/>
            <p:cNvSpPr>
              <a:spLocks noChangeArrowheads="1"/>
            </p:cNvSpPr>
            <p:nvPr/>
          </p:nvSpPr>
          <p:spPr bwMode="auto">
            <a:xfrm>
              <a:off x="2539" y="1071"/>
              <a:ext cx="998" cy="13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5" name="Rectangle 17"/>
            <p:cNvSpPr>
              <a:spLocks noChangeArrowheads="1"/>
            </p:cNvSpPr>
            <p:nvPr/>
          </p:nvSpPr>
          <p:spPr bwMode="auto">
            <a:xfrm rot="1979312">
              <a:off x="2857" y="1162"/>
              <a:ext cx="998" cy="13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lang="en-US"/>
            </a:p>
          </p:txBody>
        </p:sp>
        <p:sp>
          <p:nvSpPr>
            <p:cNvPr id="37906" name="Rectangle 18"/>
            <p:cNvSpPr>
              <a:spLocks noChangeArrowheads="1"/>
            </p:cNvSpPr>
            <p:nvPr/>
          </p:nvSpPr>
          <p:spPr bwMode="auto">
            <a:xfrm>
              <a:off x="295" y="0"/>
              <a:ext cx="1769" cy="2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7" name="Rectangle 19"/>
            <p:cNvSpPr>
              <a:spLocks noChangeArrowheads="1"/>
            </p:cNvSpPr>
            <p:nvPr/>
          </p:nvSpPr>
          <p:spPr bwMode="auto">
            <a:xfrm>
              <a:off x="3152" y="709"/>
              <a:ext cx="1860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6092825"/>
            <a:ext cx="2771775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37926" name="Group 38"/>
          <p:cNvGrpSpPr>
            <a:grpSpLocks/>
          </p:cNvGrpSpPr>
          <p:nvPr/>
        </p:nvGrpSpPr>
        <p:grpSpPr bwMode="auto">
          <a:xfrm>
            <a:off x="107950" y="5516563"/>
            <a:ext cx="2771775" cy="1003300"/>
            <a:chOff x="68" y="3475"/>
            <a:chExt cx="1746" cy="632"/>
          </a:xfrm>
        </p:grpSpPr>
        <p:pic>
          <p:nvPicPr>
            <p:cNvPr id="37924" name="Picture 36" descr="The coagulation cascade. Legend: HMWK = High molecular weight kininogen, PK = Prekallikrein, TFPI = Tissue factor pathway inhibitor. Black arrow = conversion/activation of factor. Red arrows = action of inhibitors. Blue arrows = reactions catalyzed by activated factor. Grey arrow = various functions of thrombin.">
              <a:hlinkClick r:id="rId4" tooltip="&quot;The coagulation cascade. Legend: HMWK = High molecular weight kininogen, PK = Prekallikrein, TFPI = Tissue factor pathway inhibitor. Black arrow = conversion/activation of factor. Red arrows = action of inhibitors. Blue arrows = reactions catalyzed by activated factor. Grey arrow = various functions of thrombin.&quot;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445" r="59509" b="20601"/>
            <a:stretch>
              <a:fillRect/>
            </a:stretch>
          </p:blipFill>
          <p:spPr bwMode="auto">
            <a:xfrm>
              <a:off x="68" y="3475"/>
              <a:ext cx="1746" cy="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25" name="Rectangle 37"/>
            <p:cNvSpPr>
              <a:spLocks noChangeArrowheads="1"/>
            </p:cNvSpPr>
            <p:nvPr/>
          </p:nvSpPr>
          <p:spPr bwMode="auto">
            <a:xfrm>
              <a:off x="1383" y="3475"/>
              <a:ext cx="408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7960" name="Group 72"/>
          <p:cNvGrpSpPr>
            <a:grpSpLocks/>
          </p:cNvGrpSpPr>
          <p:nvPr/>
        </p:nvGrpSpPr>
        <p:grpSpPr bwMode="auto">
          <a:xfrm>
            <a:off x="250825" y="2133600"/>
            <a:ext cx="7200900" cy="3887788"/>
            <a:chOff x="158" y="1344"/>
            <a:chExt cx="4536" cy="2449"/>
          </a:xfrm>
        </p:grpSpPr>
        <p:sp>
          <p:nvSpPr>
            <p:cNvPr id="37923" name="Line 35"/>
            <p:cNvSpPr>
              <a:spLocks noChangeShapeType="1"/>
            </p:cNvSpPr>
            <p:nvPr/>
          </p:nvSpPr>
          <p:spPr bwMode="auto">
            <a:xfrm>
              <a:off x="4694" y="3294"/>
              <a:ext cx="0" cy="227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37953" name="Group 65"/>
            <p:cNvGrpSpPr>
              <a:grpSpLocks/>
            </p:cNvGrpSpPr>
            <p:nvPr/>
          </p:nvGrpSpPr>
          <p:grpSpPr bwMode="auto">
            <a:xfrm>
              <a:off x="158" y="1344"/>
              <a:ext cx="4536" cy="2449"/>
              <a:chOff x="158" y="1344"/>
              <a:chExt cx="4536" cy="2449"/>
            </a:xfrm>
          </p:grpSpPr>
          <p:sp>
            <p:nvSpPr>
              <p:cNvPr id="37915" name="Line 27"/>
              <p:cNvSpPr>
                <a:spLocks noChangeShapeType="1"/>
              </p:cNvSpPr>
              <p:nvPr/>
            </p:nvSpPr>
            <p:spPr bwMode="auto">
              <a:xfrm>
                <a:off x="4240" y="3158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16" name="Line 28"/>
              <p:cNvSpPr>
                <a:spLocks noChangeShapeType="1"/>
              </p:cNvSpPr>
              <p:nvPr/>
            </p:nvSpPr>
            <p:spPr bwMode="auto">
              <a:xfrm flipH="1">
                <a:off x="158" y="3294"/>
                <a:ext cx="4536" cy="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17" name="Line 29"/>
              <p:cNvSpPr>
                <a:spLocks noChangeShapeType="1"/>
              </p:cNvSpPr>
              <p:nvPr/>
            </p:nvSpPr>
            <p:spPr bwMode="auto">
              <a:xfrm flipV="1">
                <a:off x="1474" y="2659"/>
                <a:ext cx="0" cy="635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18" name="Line 30"/>
              <p:cNvSpPr>
                <a:spLocks noChangeShapeType="1"/>
              </p:cNvSpPr>
              <p:nvPr/>
            </p:nvSpPr>
            <p:spPr bwMode="auto">
              <a:xfrm flipV="1">
                <a:off x="748" y="2069"/>
                <a:ext cx="0" cy="1225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20" name="Line 32"/>
              <p:cNvSpPr>
                <a:spLocks noChangeShapeType="1"/>
              </p:cNvSpPr>
              <p:nvPr/>
            </p:nvSpPr>
            <p:spPr bwMode="auto">
              <a:xfrm flipV="1">
                <a:off x="158" y="1344"/>
                <a:ext cx="0" cy="195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21" name="Line 33"/>
              <p:cNvSpPr>
                <a:spLocks noChangeShapeType="1"/>
              </p:cNvSpPr>
              <p:nvPr/>
            </p:nvSpPr>
            <p:spPr bwMode="auto">
              <a:xfrm>
                <a:off x="158" y="1344"/>
                <a:ext cx="1316" cy="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22" name="Line 34"/>
              <p:cNvSpPr>
                <a:spLocks noChangeShapeType="1"/>
              </p:cNvSpPr>
              <p:nvPr/>
            </p:nvSpPr>
            <p:spPr bwMode="auto">
              <a:xfrm>
                <a:off x="2879" y="3294"/>
                <a:ext cx="0" cy="227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27" name="Line 39"/>
              <p:cNvSpPr>
                <a:spLocks noChangeShapeType="1"/>
              </p:cNvSpPr>
              <p:nvPr/>
            </p:nvSpPr>
            <p:spPr bwMode="auto">
              <a:xfrm>
                <a:off x="1609" y="3294"/>
                <a:ext cx="1" cy="499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37952" name="Rectangle 64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pperplate Gothic Bold" pitchFamily="34" charset="0"/>
              </a:rPr>
              <a:t>Coagulation Cascade</a:t>
            </a:r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0" y="765175"/>
            <a:ext cx="5580063" cy="3168650"/>
          </a:xfrm>
          <a:prstGeom prst="rect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7955" name="Rectangle 67"/>
          <p:cNvSpPr>
            <a:spLocks noChangeArrowheads="1"/>
          </p:cNvSpPr>
          <p:nvPr/>
        </p:nvSpPr>
        <p:spPr bwMode="auto">
          <a:xfrm>
            <a:off x="5580063" y="765175"/>
            <a:ext cx="3563937" cy="3168650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/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0" y="3933825"/>
            <a:ext cx="9180513" cy="2951163"/>
          </a:xfrm>
          <a:prstGeom prst="rect">
            <a:avLst/>
          </a:prstGeom>
          <a:solidFill>
            <a:srgbClr val="A50021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2411413" y="836613"/>
            <a:ext cx="3024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Contact Activation</a:t>
            </a:r>
          </a:p>
          <a:p>
            <a:pPr algn="ctr" rtl="0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(Intrinsic) Pathway</a:t>
            </a:r>
          </a:p>
        </p:txBody>
      </p:sp>
      <p:sp>
        <p:nvSpPr>
          <p:cNvPr id="37958" name="Rectangle 70"/>
          <p:cNvSpPr>
            <a:spLocks noChangeArrowheads="1"/>
          </p:cNvSpPr>
          <p:nvPr/>
        </p:nvSpPr>
        <p:spPr bwMode="auto">
          <a:xfrm>
            <a:off x="6011863" y="842963"/>
            <a:ext cx="2951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Tissue Factor </a:t>
            </a:r>
          </a:p>
          <a:p>
            <a:pPr algn="ctr" rtl="0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(Extrinsic) Pathway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7523163" y="4083050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Common Pathway</a:t>
            </a:r>
          </a:p>
        </p:txBody>
      </p:sp>
      <p:sp>
        <p:nvSpPr>
          <p:cNvPr id="37961" name="Oval 73"/>
          <p:cNvSpPr>
            <a:spLocks noChangeArrowheads="1"/>
          </p:cNvSpPr>
          <p:nvPr/>
        </p:nvSpPr>
        <p:spPr bwMode="auto">
          <a:xfrm>
            <a:off x="5219700" y="3644900"/>
            <a:ext cx="647700" cy="5048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593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54" grpId="0" animBg="1"/>
      <p:bldP spid="37955" grpId="0" animBg="1"/>
      <p:bldP spid="37956" grpId="0" animBg="1"/>
      <p:bldP spid="37957" grpId="0"/>
      <p:bldP spid="37958" grpId="0"/>
      <p:bldP spid="37959" grpId="0"/>
      <p:bldP spid="379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Fibrinolysis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3609"/>
            <a:ext cx="7391400" cy="472999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315200" y="2057400"/>
            <a:ext cx="152400" cy="304800"/>
            <a:chOff x="7315200" y="2057400"/>
            <a:chExt cx="152400" cy="304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391400" y="2057400"/>
              <a:ext cx="0" cy="3048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315200" y="2362200"/>
              <a:ext cx="1524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324600" y="1676400"/>
            <a:ext cx="2819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 smtClean="0">
                <a:cs typeface="DaunPenh" pitchFamily="2" charset="0"/>
              </a:rPr>
              <a:t>Plasminogen Activators Inhibitors   (PAIs)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31153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6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Hemostatic  Phases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696283"/>
            <a:ext cx="85344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Vascular Phase:</a:t>
            </a:r>
            <a:r>
              <a:rPr lang="en-US" sz="2400" b="1" dirty="0"/>
              <a:t> </a:t>
            </a:r>
          </a:p>
          <a:p>
            <a:pPr marL="0" lvl="1"/>
            <a:r>
              <a:rPr lang="en-US" sz="2400" b="1" dirty="0"/>
              <a:t>release of locally active vasoactive agents (</a:t>
            </a:r>
            <a:r>
              <a:rPr lang="en-US" sz="2400" b="1" dirty="0" err="1" smtClean="0"/>
              <a:t>Endothelin</a:t>
            </a:r>
            <a:r>
              <a:rPr lang="en-US" sz="2400" b="1" dirty="0" smtClean="0"/>
              <a:t>, Thromboxane A2, </a:t>
            </a:r>
            <a:r>
              <a:rPr lang="en-US" sz="2400" b="1" dirty="0" err="1" smtClean="0"/>
              <a:t>Fibrinopeptides</a:t>
            </a:r>
            <a:r>
              <a:rPr lang="en-US" sz="2400" b="1" dirty="0" smtClean="0"/>
              <a:t>) </a:t>
            </a:r>
            <a:r>
              <a:rPr lang="en-US" sz="2400" b="1" dirty="0">
                <a:sym typeface="Wingdings 2"/>
              </a:rPr>
              <a:t>  </a:t>
            </a:r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Vasoconstriction</a:t>
            </a:r>
            <a:r>
              <a:rPr lang="en-US" sz="2400" b="1" dirty="0" smtClean="0">
                <a:sym typeface="Wingdings 2"/>
              </a:rPr>
              <a:t> </a:t>
            </a:r>
            <a:r>
              <a:rPr lang="en-US" sz="2400" b="1" dirty="0">
                <a:sym typeface="Wingdings 2"/>
              </a:rPr>
              <a:t>at the site of injury  reduced blood </a:t>
            </a:r>
            <a:r>
              <a:rPr lang="en-US" sz="2400" b="1" dirty="0" smtClean="0">
                <a:sym typeface="Wingdings 2"/>
              </a:rPr>
              <a:t>flow</a:t>
            </a:r>
            <a:endParaRPr lang="en-US" sz="2400" b="1" dirty="0">
              <a:sym typeface="Wingdings 2"/>
            </a:endParaRPr>
          </a:p>
          <a:p>
            <a:pPr marL="0" lvl="1"/>
            <a:endParaRPr lang="en-US" sz="1000" b="1" dirty="0"/>
          </a:p>
          <a:p>
            <a:pPr marL="514350" lvl="1" indent="-514350">
              <a:buAutoNum type="romanUcPeriod" startAt="2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Platelet Phase: </a:t>
            </a:r>
            <a:r>
              <a:rPr lang="en-US" sz="2400" b="1" dirty="0" err="1">
                <a:sym typeface="Wingdings 2"/>
              </a:rPr>
              <a:t>Plt</a:t>
            </a:r>
            <a:r>
              <a:rPr lang="en-US" sz="2400" b="1" dirty="0">
                <a:sym typeface="Wingdings 2"/>
              </a:rPr>
              <a:t> </a:t>
            </a:r>
            <a:r>
              <a:rPr lang="en-US" sz="2400" b="1" dirty="0" smtClean="0">
                <a:sym typeface="Wingdings 2"/>
              </a:rPr>
              <a:t>Adhesion &amp; Aggregation (via VWF, ADP, TXA2) </a:t>
            </a:r>
            <a:r>
              <a:rPr lang="en-US" sz="2400" b="1" dirty="0">
                <a:sym typeface="Wingdings 2"/>
              </a:rPr>
              <a:t> </a:t>
            </a:r>
            <a:r>
              <a:rPr lang="en-US" sz="2400" b="1" dirty="0" smtClean="0">
                <a:sym typeface="Wingdings 2"/>
              </a:rPr>
              <a:t> </a:t>
            </a:r>
            <a:r>
              <a:rPr lang="en-US" sz="2400" b="1" dirty="0" smtClean="0"/>
              <a:t>formation </a:t>
            </a:r>
            <a:r>
              <a:rPr lang="en-US" sz="2400" b="1" dirty="0"/>
              <a:t>of </a:t>
            </a:r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 Plug </a:t>
            </a:r>
            <a:endParaRPr lang="en-US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/>
            <a:endParaRPr lang="en-US" sz="1000" b="1" dirty="0" smtClean="0"/>
          </a:p>
          <a:p>
            <a:pPr marL="0" lvl="1"/>
            <a:endParaRPr lang="en-US" sz="1000" b="1" dirty="0"/>
          </a:p>
          <a:p>
            <a:pPr marL="514350" lvl="1" indent="-514350">
              <a:buAutoNum type="romanUcPeriod" startAt="3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Coagulation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Phase: </a:t>
            </a:r>
            <a:r>
              <a:rPr lang="en-US" sz="2400" b="1" dirty="0"/>
              <a:t>Propagation of the clotting process by the coagulation </a:t>
            </a:r>
            <a:r>
              <a:rPr lang="en-US" sz="2400" b="1" dirty="0" smtClean="0"/>
              <a:t>cascade </a:t>
            </a:r>
            <a:r>
              <a:rPr lang="en-US" sz="2400" b="1" dirty="0" smtClean="0">
                <a:sym typeface="Wingdings 2"/>
              </a:rPr>
              <a:t> formation of </a:t>
            </a:r>
            <a:r>
              <a:rPr lang="en-US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Fibrin </a:t>
            </a:r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Clot</a:t>
            </a:r>
          </a:p>
          <a:p>
            <a:pPr marL="514350" lvl="1" indent="-514350">
              <a:buAutoNum type="romanUcPeriod" startAt="3"/>
            </a:pPr>
            <a:endParaRPr lang="en-US" sz="1000" b="1" dirty="0"/>
          </a:p>
          <a:p>
            <a:pPr marL="514350" lvl="1" indent="-514350">
              <a:buFontTx/>
              <a:buAutoNum type="romanUcPeriod" startAt="3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Fibrinolysis Phase: </a:t>
            </a:r>
            <a:r>
              <a:rPr lang="en-US" sz="2400" b="1" dirty="0" smtClean="0"/>
              <a:t>Termination </a:t>
            </a:r>
            <a:r>
              <a:rPr lang="en-US" sz="2400" b="1" dirty="0"/>
              <a:t>of clotting by antithrombotic control </a:t>
            </a:r>
            <a:r>
              <a:rPr lang="en-US" sz="2400" b="1" dirty="0" smtClean="0"/>
              <a:t>mechanisms</a:t>
            </a:r>
            <a:r>
              <a:rPr lang="en-US" sz="2400" b="1" dirty="0"/>
              <a:t> </a:t>
            </a:r>
            <a:r>
              <a:rPr lang="en-US" sz="2400" b="1" dirty="0" smtClean="0"/>
              <a:t>&amp; removal </a:t>
            </a:r>
            <a:r>
              <a:rPr lang="en-US" sz="2400" b="1" dirty="0"/>
              <a:t>of the </a:t>
            </a:r>
            <a:r>
              <a:rPr lang="en-US" sz="2400" b="1" dirty="0" smtClean="0"/>
              <a:t>clot </a:t>
            </a:r>
            <a:endParaRPr lang="ar-SA" sz="24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152400" y="1749653"/>
            <a:ext cx="8763000" cy="2365147"/>
          </a:xfrm>
          <a:prstGeom prst="roundRect">
            <a:avLst/>
          </a:prstGeom>
          <a:solidFill>
            <a:schemeClr val="accent1">
              <a:lumMod val="50000"/>
              <a:alpha val="88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Hemostasis:</a:t>
            </a:r>
          </a:p>
          <a:p>
            <a:pPr marL="800100" lvl="1" indent="-342900"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Endothelium Injury</a:t>
            </a:r>
          </a:p>
          <a:p>
            <a:pPr marL="800100" lvl="1" indent="-342900"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Platelet </a:t>
            </a:r>
          </a:p>
          <a:p>
            <a:pPr marL="800100" lvl="1" indent="-342900"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Willebrand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Factor 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4170908"/>
            <a:ext cx="8763000" cy="1467892"/>
          </a:xfrm>
          <a:prstGeom prst="roundRect">
            <a:avLst/>
          </a:prstGeom>
          <a:solidFill>
            <a:schemeClr val="accent1">
              <a:lumMod val="50000"/>
              <a:alpha val="88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600" b="1" i="1" dirty="0" smtClean="0">
                <a:solidFill>
                  <a:srgbClr val="9AF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Hemostasis:</a:t>
            </a:r>
          </a:p>
          <a:p>
            <a:pPr marL="800100" lvl="1" indent="-342900"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Clotting Factors</a:t>
            </a:r>
          </a:p>
          <a:p>
            <a:pPr marL="800100" lvl="1" indent="-342900"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Soluble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Protien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Fibrinogen converted to insoluble Fibrin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408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6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Hemostatic  Phases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026" name="Picture 2" descr="http://3.bp.blogspot.com/-Ld2zZjezLnc/TcAXrOq0PbI/AAAAAAAAAtk/s-2xyb74dRs/s1600/hemostas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8917459" cy="354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219200" y="2514600"/>
            <a:ext cx="3810000" cy="533400"/>
          </a:xfrm>
          <a:prstGeom prst="roundRect">
            <a:avLst/>
          </a:prstGeom>
          <a:solidFill>
            <a:schemeClr val="accent1">
              <a:lumMod val="50000"/>
              <a:alpha val="88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Hemos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31941" y="3137384"/>
            <a:ext cx="3812059" cy="520216"/>
          </a:xfrm>
          <a:prstGeom prst="roundRect">
            <a:avLst/>
          </a:prstGeom>
          <a:solidFill>
            <a:schemeClr val="accent1">
              <a:lumMod val="50000"/>
              <a:alpha val="88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i="1" dirty="0" smtClean="0">
                <a:solidFill>
                  <a:srgbClr val="9AF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</a:t>
            </a:r>
            <a:r>
              <a:rPr lang="en-US" sz="3600" b="1" i="1" dirty="0" err="1" smtClean="0">
                <a:solidFill>
                  <a:srgbClr val="9AF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Hemos</a:t>
            </a:r>
            <a:r>
              <a:rPr lang="en-US" sz="3600" b="1" i="1" dirty="0" smtClean="0">
                <a:solidFill>
                  <a:srgbClr val="9AF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921168" y="5726668"/>
            <a:ext cx="340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youtu.be/HFNWGCx_Eu4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16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6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Hemostatic  Phases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6792" b="6410"/>
          <a:stretch/>
        </p:blipFill>
        <p:spPr>
          <a:xfrm>
            <a:off x="1906626" y="1166336"/>
            <a:ext cx="5256174" cy="51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8956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Congenital Bleeding Disorders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08" y="152400"/>
            <a:ext cx="2736092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297721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Hemophilia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1850172"/>
            <a:ext cx="8686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an inherited bleeding disorder caused by deficiency of </a:t>
            </a:r>
            <a:r>
              <a:rPr lang="en-US" sz="2000" b="1" dirty="0" smtClean="0"/>
              <a:t>coagulation.</a:t>
            </a:r>
          </a:p>
          <a:p>
            <a:r>
              <a:rPr lang="en-US" sz="2000" b="1" dirty="0" smtClean="0"/>
              <a:t>(the most common inherited bleeding disorders)  </a:t>
            </a:r>
          </a:p>
          <a:p>
            <a:endParaRPr lang="en-US" sz="2000" b="1" dirty="0"/>
          </a:p>
          <a:p>
            <a:r>
              <a:rPr lang="en-US" sz="2000" b="1" dirty="0" smtClean="0"/>
              <a:t>● 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Hemophilia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000" b="1" dirty="0"/>
              <a:t>– Inherited deficiency of factor VIII </a:t>
            </a:r>
            <a:r>
              <a:rPr lang="en-US" sz="2000" b="1" dirty="0" smtClean="0"/>
              <a:t>(8); </a:t>
            </a:r>
            <a:r>
              <a:rPr lang="en-US" sz="2000" b="1" dirty="0"/>
              <a:t>an X-linked recessive disorder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  <a:p>
            <a:r>
              <a:rPr lang="en-US" sz="2000" b="1" dirty="0" smtClean="0"/>
              <a:t>● 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Hemophilia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</a:t>
            </a:r>
            <a:r>
              <a:rPr lang="en-US" sz="2000" b="1" dirty="0"/>
              <a:t>– Inherited deficiency of factor IX </a:t>
            </a:r>
            <a:r>
              <a:rPr lang="en-US" sz="2000" b="1" dirty="0" smtClean="0"/>
              <a:t>(9); </a:t>
            </a:r>
            <a:r>
              <a:rPr lang="en-US" sz="2000" b="1" dirty="0"/>
              <a:t>also called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  <a:r>
              <a:rPr lang="en-US" sz="2000" b="1" dirty="0"/>
              <a:t>; an X-linked recessive disorder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  <a:p>
            <a:r>
              <a:rPr lang="en-US" sz="2000" b="1" dirty="0" smtClean="0"/>
              <a:t>● 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Hemophilia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n-US" sz="2000" b="1" dirty="0"/>
              <a:t>– Inherited deficiency of factor XI </a:t>
            </a:r>
            <a:r>
              <a:rPr lang="en-US" sz="2000" b="1" dirty="0" smtClean="0"/>
              <a:t>(11</a:t>
            </a:r>
            <a:r>
              <a:rPr lang="en-US" sz="2000" b="1" dirty="0"/>
              <a:t>); also called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Rosenthal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Syndrome</a:t>
            </a:r>
            <a:r>
              <a:rPr lang="en-US" sz="2000" b="1" dirty="0"/>
              <a:t>; an autosomal recessive disorder. Rarely, heterozygotes may have bleeding (</a:t>
            </a:r>
            <a:r>
              <a:rPr lang="en-US" sz="2000" b="1" dirty="0" err="1"/>
              <a:t>ie</a:t>
            </a:r>
            <a:r>
              <a:rPr lang="en-US" sz="2000" b="1" dirty="0"/>
              <a:t>, autosomal dominant transmission, due to heterodimer binding). </a:t>
            </a:r>
            <a:r>
              <a:rPr lang="en-US" sz="2000" b="1" dirty="0" smtClean="0"/>
              <a:t>especially </a:t>
            </a:r>
            <a:r>
              <a:rPr lang="en-US" sz="2000" b="1" dirty="0"/>
              <a:t>common in Ashkenazi Jews (</a:t>
            </a:r>
            <a:r>
              <a:rPr lang="en-US" sz="2000" b="1" dirty="0" err="1"/>
              <a:t>ie</a:t>
            </a:r>
            <a:r>
              <a:rPr lang="en-US" sz="2000" b="1" dirty="0"/>
              <a:t>, Jews from Eastern Europe).</a:t>
            </a:r>
          </a:p>
        </p:txBody>
      </p:sp>
    </p:spTree>
    <p:extLst>
      <p:ext uri="{BB962C8B-B14F-4D97-AF65-F5344CB8AC3E}">
        <p14:creationId xmlns:p14="http://schemas.microsoft.com/office/powerpoint/2010/main" val="151330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Hemophilia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2084725"/>
            <a:ext cx="8305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characterized based </a:t>
            </a:r>
            <a:r>
              <a:rPr lang="en-US" sz="2000" b="1" dirty="0"/>
              <a:t>on the residual or baseline factor activity level (also referred to as "factor level</a:t>
            </a:r>
            <a:r>
              <a:rPr lang="en-US" sz="2000" b="1" dirty="0" smtClean="0"/>
              <a:t>"); expressed </a:t>
            </a:r>
            <a:r>
              <a:rPr lang="en-US" sz="2000" b="1" dirty="0"/>
              <a:t>as a %</a:t>
            </a:r>
            <a:r>
              <a:rPr lang="en-US" sz="2000" b="1" dirty="0" smtClean="0"/>
              <a:t> </a:t>
            </a:r>
            <a:r>
              <a:rPr lang="en-US" sz="2000" b="1" dirty="0"/>
              <a:t>of normal or in </a:t>
            </a:r>
            <a:r>
              <a:rPr lang="en-US" sz="2000" b="1" dirty="0" smtClean="0"/>
              <a:t>IU/</a:t>
            </a:r>
            <a:r>
              <a:rPr lang="en-US" sz="2000" b="1" dirty="0" err="1" smtClean="0"/>
              <a:t>mL.</a:t>
            </a:r>
            <a:r>
              <a:rPr lang="en-US" sz="2000" b="1" dirty="0" smtClean="0"/>
              <a:t>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Factor </a:t>
            </a:r>
            <a:r>
              <a:rPr lang="en-US" sz="2000" b="1" dirty="0"/>
              <a:t>levels typically correlate with the degree of bleeding </a:t>
            </a:r>
            <a:r>
              <a:rPr lang="en-US" sz="2000" b="1" dirty="0" smtClean="0"/>
              <a:t>Symptoms.</a:t>
            </a:r>
          </a:p>
          <a:p>
            <a:endParaRPr lang="en-US" sz="2000" b="1" dirty="0"/>
          </a:p>
          <a:p>
            <a:r>
              <a:rPr lang="en-US" sz="2000" b="1" dirty="0" smtClean="0"/>
              <a:t>• 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Hemophilia </a:t>
            </a:r>
            <a:r>
              <a:rPr lang="en-US" sz="2000" b="1" dirty="0" smtClean="0"/>
              <a:t>– defined as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 </a:t>
            </a:r>
            <a:r>
              <a:rPr lang="en-US" sz="2000" b="1" dirty="0" smtClean="0"/>
              <a:t>factor activity (&lt;0.01 IU/mL). </a:t>
            </a:r>
          </a:p>
          <a:p>
            <a:r>
              <a:rPr lang="en-US" sz="2000" b="1" dirty="0" smtClean="0"/>
              <a:t>• 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Moderate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Hemophilia </a:t>
            </a:r>
            <a:r>
              <a:rPr lang="en-US" sz="2000" b="1" dirty="0"/>
              <a:t>– </a:t>
            </a:r>
            <a:r>
              <a:rPr lang="en-US" sz="2000" b="1" dirty="0" smtClean="0"/>
              <a:t>defined </a:t>
            </a:r>
            <a:r>
              <a:rPr lang="en-US" sz="2000" b="1" dirty="0"/>
              <a:t>as a factor activity level ≥1 </a:t>
            </a:r>
            <a:r>
              <a:rPr lang="en-US" sz="2000" b="1" dirty="0" smtClean="0"/>
              <a:t>% of </a:t>
            </a:r>
            <a:r>
              <a:rPr lang="en-US" sz="2000" b="1" dirty="0"/>
              <a:t>normal and &lt;5 </a:t>
            </a:r>
            <a:r>
              <a:rPr lang="en-US" sz="2000" b="1" dirty="0" smtClean="0"/>
              <a:t>% </a:t>
            </a:r>
            <a:r>
              <a:rPr lang="en-US" sz="2000" b="1" dirty="0"/>
              <a:t>of </a:t>
            </a:r>
            <a:r>
              <a:rPr lang="en-US" sz="2000" b="1" dirty="0" smtClean="0"/>
              <a:t>normal (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≥0.01 - &lt;0.05 IU/mL</a:t>
            </a:r>
            <a:r>
              <a:rPr lang="en-US" sz="2000" b="1" dirty="0" smtClean="0"/>
              <a:t>).</a:t>
            </a:r>
            <a:endParaRPr lang="en-US" sz="2000" b="1" dirty="0"/>
          </a:p>
          <a:p>
            <a:r>
              <a:rPr lang="en-US" sz="2000" b="1" dirty="0" smtClean="0"/>
              <a:t>• 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Mild H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emophilia </a:t>
            </a:r>
            <a:r>
              <a:rPr lang="en-US" sz="2000" b="1" dirty="0"/>
              <a:t>– </a:t>
            </a:r>
            <a:r>
              <a:rPr lang="en-US" sz="2000" b="1" dirty="0" smtClean="0"/>
              <a:t>defined </a:t>
            </a:r>
            <a:r>
              <a:rPr lang="en-US" sz="2000" b="1" dirty="0"/>
              <a:t>as a factor activity level ≥5 </a:t>
            </a:r>
            <a:r>
              <a:rPr lang="en-US" sz="2000" b="1" dirty="0" smtClean="0"/>
              <a:t>% of </a:t>
            </a:r>
            <a:r>
              <a:rPr lang="en-US" sz="2000" b="1" dirty="0"/>
              <a:t>normal and &lt;40 </a:t>
            </a:r>
            <a:r>
              <a:rPr lang="en-US" sz="2000" b="1" dirty="0" smtClean="0"/>
              <a:t>% of </a:t>
            </a:r>
            <a:r>
              <a:rPr lang="en-US" sz="2000" b="1" dirty="0"/>
              <a:t>normal (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≥0.05 - &lt;0.40 IU/mL</a:t>
            </a:r>
            <a:r>
              <a:rPr lang="en-US" sz="2000" b="1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90546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Hemophilia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752600"/>
            <a:ext cx="84582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Congenital</a:t>
            </a:r>
            <a:r>
              <a:rPr lang="en-US" sz="2000" b="1" dirty="0" smtClean="0"/>
              <a:t> &gt;&gt; genetic mutation in F8 &amp; F9 located on the long arm of X chromosome.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b="1" dirty="0"/>
              <a:t>Observed commonly in males due to their </a:t>
            </a:r>
            <a:r>
              <a:rPr lang="en-US" b="1" dirty="0" err="1"/>
              <a:t>hemizygous</a:t>
            </a:r>
            <a:r>
              <a:rPr lang="en-US" b="1" dirty="0"/>
              <a:t> state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b="1" dirty="0"/>
              <a:t>Rarely in females due to (</a:t>
            </a:r>
            <a:r>
              <a:rPr lang="en-US" b="1" dirty="0" smtClean="0"/>
              <a:t>Heterozygous </a:t>
            </a:r>
            <a:r>
              <a:rPr lang="en-US" b="1" dirty="0"/>
              <a:t>females as result from nonrandom X chromosome inactivation, skewed </a:t>
            </a:r>
            <a:r>
              <a:rPr lang="en-US" b="1" dirty="0" err="1"/>
              <a:t>Lyonization</a:t>
            </a:r>
            <a:r>
              <a:rPr lang="en-US" b="1" dirty="0"/>
              <a:t>, or the presence of other genetic abnormalities (Turner </a:t>
            </a:r>
            <a:r>
              <a:rPr lang="en-US" b="1" dirty="0" smtClean="0"/>
              <a:t>Syndrome or X autosomal translocations).</a:t>
            </a:r>
            <a:endParaRPr lang="en-US" b="1" dirty="0"/>
          </a:p>
          <a:p>
            <a:endParaRPr lang="en-US" sz="1000" b="1" dirty="0" smtClean="0"/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Acquired</a:t>
            </a:r>
            <a:r>
              <a:rPr lang="en-US" sz="2000" b="1" dirty="0" smtClean="0"/>
              <a:t> &gt;&gt; development of autoantibodies most commonly directed against FVIII – ass. with pregnancy, malignancy, advanced age. </a:t>
            </a:r>
          </a:p>
          <a:p>
            <a:endParaRPr lang="en-US" sz="1000" b="1" dirty="0" smtClean="0"/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Clinically </a:t>
            </a:r>
            <a:r>
              <a:rPr lang="en-US" sz="2000" b="1" dirty="0" smtClean="0"/>
              <a:t>&gt;&gt; hematomas, </a:t>
            </a:r>
            <a:r>
              <a:rPr lang="en-US" sz="2000" b="1" dirty="0" err="1" smtClean="0"/>
              <a:t>hemarthroses</a:t>
            </a:r>
            <a:r>
              <a:rPr lang="en-US" sz="2000" b="1" dirty="0" smtClean="0"/>
              <a:t>, bruising, bleeding (mucosal, GI, GU)</a:t>
            </a:r>
            <a:endParaRPr lang="en-US" sz="2000" b="1" dirty="0"/>
          </a:p>
          <a:p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lang="en-US" sz="2000" b="1" dirty="0"/>
              <a:t> </a:t>
            </a:r>
            <a:r>
              <a:rPr lang="en-US" sz="2000" b="1" dirty="0" smtClean="0"/>
              <a:t>&gt;&gt; </a:t>
            </a:r>
            <a:r>
              <a:rPr lang="en-US" sz="2000" b="1" dirty="0" smtClean="0">
                <a:sym typeface="Wingdings 2"/>
              </a:rPr>
              <a:t>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aPTT</a:t>
            </a:r>
            <a:r>
              <a:rPr lang="en-US" sz="2000" b="1" dirty="0" smtClean="0"/>
              <a:t>, </a:t>
            </a:r>
            <a:r>
              <a:rPr lang="en-US" sz="2000" b="1" dirty="0" smtClean="0">
                <a:sym typeface="Wingdings 2"/>
              </a:rPr>
              <a:t></a:t>
            </a:r>
            <a:r>
              <a:rPr lang="en-US" sz="2000" b="1" dirty="0" smtClean="0"/>
              <a:t> Factor Level, Mixing study (corrected), N VWF &amp; PT</a:t>
            </a:r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</a:t>
            </a:r>
            <a:r>
              <a:rPr lang="en-US" sz="2000" b="1" dirty="0" smtClean="0"/>
              <a:t> &gt;&gt; Replacement of the deficient coagulation Factor (recombinant or plasma derived) + Adjunctive therapy (</a:t>
            </a:r>
            <a:r>
              <a:rPr lang="en-US" sz="2000" b="1" dirty="0" err="1" smtClean="0"/>
              <a:t>Desmopressin</a:t>
            </a:r>
            <a:r>
              <a:rPr lang="en-US" sz="2000" b="1" dirty="0"/>
              <a:t> </a:t>
            </a:r>
            <a:r>
              <a:rPr lang="en-US" sz="2000" b="1" dirty="0" smtClean="0"/>
              <a:t>(DDAVP), </a:t>
            </a:r>
            <a:r>
              <a:rPr lang="en-US" sz="2000" b="1" dirty="0" err="1" smtClean="0"/>
              <a:t>Antifibrinolytic</a:t>
            </a:r>
            <a:r>
              <a:rPr lang="en-US" sz="2000" b="1" dirty="0" smtClean="0"/>
              <a:t> agents (</a:t>
            </a:r>
            <a:r>
              <a:rPr lang="en-US" sz="2000" b="1" dirty="0" err="1" smtClean="0"/>
              <a:t>Tranexamic</a:t>
            </a:r>
            <a:r>
              <a:rPr lang="en-US" sz="2000" b="1" dirty="0" smtClean="0"/>
              <a:t> Acid, </a:t>
            </a:r>
            <a:r>
              <a:rPr lang="en-US" sz="2000" b="1" dirty="0" err="1" smtClean="0"/>
              <a:t>Aminocaproic</a:t>
            </a:r>
            <a:r>
              <a:rPr lang="en-US" sz="2000" b="1" dirty="0" smtClean="0"/>
              <a:t> Acid), </a:t>
            </a:r>
            <a:r>
              <a:rPr lang="en-US" sz="2000" b="1" dirty="0" err="1"/>
              <a:t>rFVIIa</a:t>
            </a:r>
            <a:r>
              <a:rPr lang="en-US" sz="2000" b="1" dirty="0"/>
              <a:t> (with inhibitors) 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7748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7978" y="152400"/>
            <a:ext cx="8202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Von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Willebrand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Disease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t="17839" r="2328" b="21224"/>
          <a:stretch/>
        </p:blipFill>
        <p:spPr bwMode="auto">
          <a:xfrm>
            <a:off x="1" y="1828800"/>
            <a:ext cx="9144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600200" y="1276290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most common bleeding disorder. </a:t>
            </a:r>
          </a:p>
        </p:txBody>
      </p:sp>
    </p:spTree>
    <p:extLst>
      <p:ext uri="{BB962C8B-B14F-4D97-AF65-F5344CB8AC3E}">
        <p14:creationId xmlns:p14="http://schemas.microsoft.com/office/powerpoint/2010/main" val="363044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Outlines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228600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Overview of Hemostasis.</a:t>
            </a:r>
          </a:p>
          <a:p>
            <a:pPr>
              <a:buBlip>
                <a:blip r:embed="rId2"/>
              </a:buBlip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Congenital Bleeding Disorders.  </a:t>
            </a:r>
          </a:p>
          <a:p>
            <a:pPr>
              <a:buBlip>
                <a:blip r:embed="rId2"/>
              </a:buBlip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Acquired Bleeding Disorders.</a:t>
            </a:r>
          </a:p>
          <a:p>
            <a:pPr>
              <a:buBlip>
                <a:blip r:embed="rId2"/>
              </a:buBlip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Platelet Disorders (Number &amp; Function). </a:t>
            </a:r>
          </a:p>
          <a:p>
            <a:pPr>
              <a:buBlip>
                <a:blip r:embed="rId2"/>
              </a:buBlip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Approach to the bleeding Pt.</a:t>
            </a:r>
          </a:p>
          <a:p>
            <a:pPr>
              <a:buBlip>
                <a:blip r:embed="rId2"/>
              </a:buBlip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Bleeding Pt.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0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7978" y="152400"/>
            <a:ext cx="8202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Von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Willebrand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Disease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1776948"/>
            <a:ext cx="8458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Congenital</a:t>
            </a:r>
            <a:r>
              <a:rPr lang="en-US" sz="2000" b="1" dirty="0" smtClean="0"/>
              <a:t> &gt;&gt; autosomal dominant (most types), recessive (rarely) </a:t>
            </a:r>
          </a:p>
          <a:p>
            <a:endParaRPr lang="en-US" sz="2000" b="1" dirty="0" smtClean="0"/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Acquired</a:t>
            </a:r>
            <a:r>
              <a:rPr lang="en-US" sz="2000" b="1" dirty="0" smtClean="0"/>
              <a:t> &gt;&gt; rare, caused by autoantibodies against </a:t>
            </a:r>
            <a:r>
              <a:rPr lang="en-US" sz="2000" b="1" dirty="0" err="1" smtClean="0"/>
              <a:t>vWF</a:t>
            </a:r>
            <a:r>
              <a:rPr lang="en-US" sz="2000" b="1" dirty="0" smtClean="0"/>
              <a:t> &amp; immune complex formation, </a:t>
            </a:r>
            <a:r>
              <a:rPr lang="en-US" sz="2000" b="1" dirty="0" err="1" smtClean="0"/>
              <a:t>vWF</a:t>
            </a:r>
            <a:r>
              <a:rPr lang="en-US" sz="2000" b="1" dirty="0" smtClean="0"/>
              <a:t> binding to cancer cells, Congenital Heart Disease, Aortic Stenosis, </a:t>
            </a:r>
            <a:r>
              <a:rPr lang="en-US" sz="2000" b="1" dirty="0" err="1" smtClean="0"/>
              <a:t>Angiodysplasia</a:t>
            </a:r>
            <a:r>
              <a:rPr lang="en-US" sz="2000" b="1" dirty="0" smtClean="0"/>
              <a:t>. Rx (of the underlying disorder)</a:t>
            </a:r>
          </a:p>
          <a:p>
            <a:endParaRPr lang="en-US" sz="2000" b="1" dirty="0"/>
          </a:p>
          <a:p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lang="en-US" sz="2000" b="1" dirty="0"/>
              <a:t> </a:t>
            </a:r>
            <a:r>
              <a:rPr lang="en-US" sz="2000" b="1" dirty="0" smtClean="0"/>
              <a:t>&gt;&gt; normal </a:t>
            </a:r>
            <a:r>
              <a:rPr lang="en-US" sz="2000" b="1" dirty="0" err="1" smtClean="0"/>
              <a:t>aPTT</a:t>
            </a:r>
            <a:r>
              <a:rPr lang="en-US" sz="2000" b="1" dirty="0" smtClean="0"/>
              <a:t> in (Type 1 &amp; 2), prolonged </a:t>
            </a:r>
            <a:r>
              <a:rPr lang="en-US" sz="2000" b="1" dirty="0" err="1" smtClean="0"/>
              <a:t>aPTT</a:t>
            </a:r>
            <a:r>
              <a:rPr lang="en-US" sz="2000" b="1" dirty="0" smtClean="0"/>
              <a:t> in (Type 2N, 2B, &amp; 3), </a:t>
            </a:r>
            <a:r>
              <a:rPr lang="en-US" sz="2000" b="1" dirty="0" err="1" smtClean="0"/>
              <a:t>vWF:Ag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vWF:RCo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vWF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multimers</a:t>
            </a:r>
            <a:r>
              <a:rPr lang="en-US" sz="2000" b="1" dirty="0"/>
              <a:t> </a:t>
            </a:r>
            <a:r>
              <a:rPr lang="en-US" sz="2000" b="1" dirty="0" smtClean="0"/>
              <a:t>(to differentiate subtypes), FVIII assay (low in 2N &amp; 3), </a:t>
            </a:r>
            <a:r>
              <a:rPr lang="en-US" sz="2000" b="1" dirty="0" err="1" smtClean="0"/>
              <a:t>Plt</a:t>
            </a:r>
            <a:r>
              <a:rPr lang="en-US" sz="2000" b="1" dirty="0" smtClean="0"/>
              <a:t> (low in 2M)  </a:t>
            </a:r>
          </a:p>
          <a:p>
            <a:endParaRPr lang="en-US" sz="2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</a:t>
            </a:r>
            <a:r>
              <a:rPr lang="en-US" sz="2000" b="1" dirty="0" smtClean="0"/>
              <a:t> &gt;&gt; Replacement of exogenous </a:t>
            </a:r>
            <a:r>
              <a:rPr lang="en-US" sz="2000" b="1" dirty="0" err="1" smtClean="0"/>
              <a:t>vWF</a:t>
            </a:r>
            <a:r>
              <a:rPr lang="en-US" sz="2000" b="1" dirty="0" smtClean="0"/>
              <a:t> concentrate,  </a:t>
            </a:r>
            <a:r>
              <a:rPr lang="en-US" sz="2000" b="1" dirty="0" err="1" smtClean="0"/>
              <a:t>Desmopressin</a:t>
            </a:r>
            <a:r>
              <a:rPr lang="en-US" sz="2000" b="1" dirty="0" smtClean="0"/>
              <a:t> (DDAVP; intranasal), </a:t>
            </a:r>
            <a:r>
              <a:rPr lang="en-US" sz="2000" b="1" dirty="0" err="1" smtClean="0"/>
              <a:t>Antifibrinolytic</a:t>
            </a:r>
            <a:r>
              <a:rPr lang="en-US" sz="2000" b="1" dirty="0" smtClean="0"/>
              <a:t> agents (</a:t>
            </a:r>
            <a:r>
              <a:rPr lang="en-US" sz="2000" b="1" dirty="0" err="1" smtClean="0"/>
              <a:t>Tranexamic</a:t>
            </a:r>
            <a:r>
              <a:rPr lang="en-US" sz="2000" b="1" dirty="0" smtClean="0"/>
              <a:t> Acid, </a:t>
            </a:r>
            <a:r>
              <a:rPr lang="en-US" sz="2000" b="1" dirty="0" err="1" smtClean="0"/>
              <a:t>Aminocaproic</a:t>
            </a:r>
            <a:r>
              <a:rPr lang="en-US" sz="2000" b="1" dirty="0" smtClean="0"/>
              <a:t> Acid), Conjugated Estrogens &amp; oral contraceptive Agents (for menorrhagia)   </a:t>
            </a:r>
          </a:p>
        </p:txBody>
      </p:sp>
    </p:spTree>
    <p:extLst>
      <p:ext uri="{BB962C8B-B14F-4D97-AF65-F5344CB8AC3E}">
        <p14:creationId xmlns:p14="http://schemas.microsoft.com/office/powerpoint/2010/main" val="298787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8956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Platelets Disorders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08" y="152400"/>
            <a:ext cx="2736092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297721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Plt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Disorders (Quantitative)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" t="13933" r="2647" b="15211"/>
          <a:stretch/>
        </p:blipFill>
        <p:spPr bwMode="auto">
          <a:xfrm>
            <a:off x="26444" y="1895475"/>
            <a:ext cx="908585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41778" y="1208782"/>
            <a:ext cx="820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Causes of Thrombocytopenia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Plt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Disorders (Quantitative)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t="7422" r="2164" b="39872"/>
          <a:stretch/>
        </p:blipFill>
        <p:spPr bwMode="auto">
          <a:xfrm>
            <a:off x="91609" y="1790700"/>
            <a:ext cx="9052391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41778" y="1208782"/>
            <a:ext cx="820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Causes of Thrombocytopenia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Plt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Disorders (Quantitative)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1778" y="1208782"/>
            <a:ext cx="820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Causes of Thrombocytopenia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t="11179" r="3028" b="14546"/>
          <a:stretch/>
        </p:blipFill>
        <p:spPr bwMode="auto">
          <a:xfrm>
            <a:off x="59537" y="1905000"/>
            <a:ext cx="890297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228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Approach to Thrombocytopenia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1" t="27421" r="26735" b="21913"/>
          <a:stretch/>
        </p:blipFill>
        <p:spPr bwMode="auto">
          <a:xfrm>
            <a:off x="228600" y="1203526"/>
            <a:ext cx="8763000" cy="497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3178" y="2362200"/>
            <a:ext cx="1649022" cy="5334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Rectangle 14"/>
          <p:cNvSpPr/>
          <p:nvPr/>
        </p:nvSpPr>
        <p:spPr>
          <a:xfrm>
            <a:off x="533400" y="3810000"/>
            <a:ext cx="1219200" cy="5334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Rectangle 15"/>
          <p:cNvSpPr/>
          <p:nvPr/>
        </p:nvSpPr>
        <p:spPr>
          <a:xfrm>
            <a:off x="1981200" y="4724400"/>
            <a:ext cx="1524000" cy="5334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Rectangle 16"/>
          <p:cNvSpPr/>
          <p:nvPr/>
        </p:nvSpPr>
        <p:spPr>
          <a:xfrm>
            <a:off x="3733800" y="4191000"/>
            <a:ext cx="1496622" cy="5334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Rectangle 17"/>
          <p:cNvSpPr/>
          <p:nvPr/>
        </p:nvSpPr>
        <p:spPr>
          <a:xfrm>
            <a:off x="5410200" y="4648200"/>
            <a:ext cx="1524000" cy="5334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Rectangle 18"/>
          <p:cNvSpPr/>
          <p:nvPr/>
        </p:nvSpPr>
        <p:spPr>
          <a:xfrm>
            <a:off x="7113978" y="4038600"/>
            <a:ext cx="1496622" cy="11430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192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12693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Immune Thrombocytopenic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Purpura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(ITP)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647885"/>
            <a:ext cx="80010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: </a:t>
            </a:r>
            <a:r>
              <a:rPr lang="en-US" sz="2000" b="1" dirty="0" smtClean="0"/>
              <a:t>isolated thrombocytopenia due to immune </a:t>
            </a:r>
            <a:r>
              <a:rPr lang="en-US" sz="2000" b="1" dirty="0" err="1" smtClean="0"/>
              <a:t>Plt</a:t>
            </a:r>
            <a:r>
              <a:rPr lang="en-US" sz="2000" b="1" dirty="0" smtClean="0"/>
              <a:t> destruction &amp; </a:t>
            </a:r>
            <a:r>
              <a:rPr lang="en-US" sz="2000" b="1" dirty="0" smtClean="0">
                <a:sym typeface="Wingdings 2"/>
              </a:rPr>
              <a:t> production (auto AB to megakaryocytes) </a:t>
            </a:r>
            <a:endParaRPr lang="en-US" sz="2000" b="1" dirty="0" smtClean="0"/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: </a:t>
            </a:r>
            <a:r>
              <a:rPr lang="en-US" sz="2000" b="1" dirty="0" err="1" smtClean="0"/>
              <a:t>a/w</a:t>
            </a:r>
            <a:r>
              <a:rPr lang="en-US" sz="2000" b="1" dirty="0" smtClean="0"/>
              <a:t> disease/drug exposure </a:t>
            </a:r>
            <a:r>
              <a:rPr lang="en-US" sz="2000" b="1" dirty="0" smtClean="0">
                <a:sym typeface="Wingdings 2"/>
              </a:rPr>
              <a:t> </a:t>
            </a:r>
            <a:r>
              <a:rPr lang="en-US" sz="2000" b="1" dirty="0" smtClean="0"/>
              <a:t> Viral (HIV, HCV, HBV, EBV, CMV, Parvovirus), SLE, APLS, H. Pylori Infection, Chronic Lymphocytic Leukemia (CLL), Hodgkin Lymphoma, AIHA</a:t>
            </a:r>
          </a:p>
          <a:p>
            <a:endParaRPr lang="en-US" sz="1600" b="1" dirty="0"/>
          </a:p>
          <a:p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/>
              <a:t>&gt;&gt; </a:t>
            </a:r>
            <a:r>
              <a:rPr lang="en-US" sz="2000" b="1" dirty="0" err="1" smtClean="0"/>
              <a:t>Dx</a:t>
            </a:r>
            <a:r>
              <a:rPr lang="en-US" sz="2000" b="1" dirty="0" smtClean="0"/>
              <a:t> of exclusion, no robust clinical or Lab parameters, Typically CBC (Isolated </a:t>
            </a:r>
            <a:r>
              <a:rPr lang="en-US" sz="2000" b="1" dirty="0" smtClean="0">
                <a:sym typeface="Wingdings 2"/>
              </a:rPr>
              <a:t> PLT &lt; 100.000), 10% have ITP + AIHA (Evans Syndrome), PBS (Large </a:t>
            </a:r>
            <a:r>
              <a:rPr lang="en-US" sz="2000" b="1" dirty="0" err="1" smtClean="0">
                <a:sym typeface="Wingdings 2"/>
              </a:rPr>
              <a:t>Plts</a:t>
            </a:r>
            <a:r>
              <a:rPr lang="en-US" sz="2000" b="1" dirty="0" smtClean="0">
                <a:sym typeface="Wingdings 2"/>
              </a:rPr>
              <a:t>), Anti-</a:t>
            </a:r>
            <a:r>
              <a:rPr lang="en-US" sz="2000" b="1" dirty="0" err="1" smtClean="0">
                <a:sym typeface="Wingdings 2"/>
              </a:rPr>
              <a:t>Plt</a:t>
            </a:r>
            <a:r>
              <a:rPr lang="en-US" sz="2000" b="1" dirty="0" smtClean="0">
                <a:sym typeface="Wingdings 2"/>
              </a:rPr>
              <a:t> AB (not useful) </a:t>
            </a:r>
          </a:p>
          <a:p>
            <a:endParaRPr lang="en-US" sz="1600" b="1" dirty="0">
              <a:sym typeface="Wingdings 2"/>
            </a:endParaRPr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Clinically </a:t>
            </a:r>
            <a:r>
              <a:rPr lang="en-US" sz="2000" b="1" dirty="0" smtClean="0">
                <a:sym typeface="Wingdings 2"/>
              </a:rPr>
              <a:t> &gt;&gt; insidious onset of </a:t>
            </a:r>
            <a:r>
              <a:rPr lang="en-US" sz="2000" b="1" dirty="0" err="1" smtClean="0">
                <a:sym typeface="Wingdings 2"/>
              </a:rPr>
              <a:t>mucocutaneous</a:t>
            </a:r>
            <a:r>
              <a:rPr lang="en-US" sz="2000" b="1" dirty="0" smtClean="0">
                <a:sym typeface="Wingdings 2"/>
              </a:rPr>
              <a:t> bleed, M:F (3:1)</a:t>
            </a:r>
          </a:p>
          <a:p>
            <a:endParaRPr lang="en-US" sz="1600" b="1" dirty="0">
              <a:sym typeface="Wingdings 2"/>
            </a:endParaRPr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Rx</a:t>
            </a:r>
            <a:r>
              <a:rPr lang="en-US" sz="2000" b="1" dirty="0" smtClean="0">
                <a:sym typeface="Wingdings 2"/>
              </a:rPr>
              <a:t> &gt;&gt; rarely indicated if PLT &gt; 50.000 unless bleeding, trauma/surgery, </a:t>
            </a:r>
            <a:r>
              <a:rPr lang="en-US" sz="2000" b="1" dirty="0" err="1" smtClean="0">
                <a:sym typeface="Wingdings 2"/>
              </a:rPr>
              <a:t>anticoag</a:t>
            </a:r>
            <a:r>
              <a:rPr lang="en-US" sz="2000" b="1" dirty="0" smtClean="0">
                <a:sym typeface="Wingdings 2"/>
              </a:rPr>
              <a:t>, comorbidities </a:t>
            </a:r>
          </a:p>
          <a:p>
            <a:r>
              <a:rPr lang="en-US" sz="2000" b="1" dirty="0" smtClean="0">
                <a:sym typeface="Wingdings 2"/>
              </a:rPr>
              <a:t>Steroids, IVIG, </a:t>
            </a:r>
            <a:r>
              <a:rPr lang="en-US" sz="2000" b="1" dirty="0" err="1" smtClean="0">
                <a:sym typeface="Wingdings 2"/>
              </a:rPr>
              <a:t>Splenectomy</a:t>
            </a:r>
            <a:r>
              <a:rPr lang="en-US" sz="2000" b="1" dirty="0" smtClean="0">
                <a:sym typeface="Wingdings 2"/>
              </a:rPr>
              <a:t>, TPO agonists (</a:t>
            </a:r>
            <a:r>
              <a:rPr lang="en-US" sz="2000" b="1" dirty="0" err="1" smtClean="0">
                <a:sym typeface="Wingdings 2"/>
              </a:rPr>
              <a:t>Romiplostim</a:t>
            </a:r>
            <a:r>
              <a:rPr lang="en-US" sz="2000" b="1" dirty="0" smtClean="0">
                <a:sym typeface="Wingdings 2"/>
              </a:rPr>
              <a:t>, </a:t>
            </a:r>
            <a:r>
              <a:rPr lang="en-US" sz="2000" b="1" dirty="0" err="1" smtClean="0">
                <a:sym typeface="Wingdings 2"/>
              </a:rPr>
              <a:t>Eltrombopag</a:t>
            </a:r>
            <a:r>
              <a:rPr lang="en-US" sz="2000" b="1" dirty="0" smtClean="0">
                <a:sym typeface="Wingdings 2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2273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12693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Immune Thrombocytopenic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Purpura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(ITP) Treatment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t="8955" r="1767" b="4908"/>
          <a:stretch/>
        </p:blipFill>
        <p:spPr>
          <a:xfrm>
            <a:off x="1600200" y="1219200"/>
            <a:ext cx="7043382" cy="48432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594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12693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Disseminated Intravascular Coagulation (DIC)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905000"/>
            <a:ext cx="800100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Etiology 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/>
              <a:t>Trauma, shock, infection, malignancy (</a:t>
            </a:r>
            <a:r>
              <a:rPr lang="en-US" sz="2000" b="1" dirty="0" err="1" smtClean="0"/>
              <a:t>esp</a:t>
            </a:r>
            <a:r>
              <a:rPr lang="en-US" sz="2000" b="1" dirty="0" smtClean="0"/>
              <a:t> APML), Obstetric complications. 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: </a:t>
            </a:r>
          </a:p>
          <a:p>
            <a:r>
              <a:rPr lang="en-US" sz="2000" b="1" dirty="0" smtClean="0"/>
              <a:t>massive activation of coagulation that overwhelms control mechanisms </a:t>
            </a:r>
            <a:r>
              <a:rPr lang="en-US" sz="2000" b="1" dirty="0" smtClean="0">
                <a:sym typeface="Wingdings 2"/>
              </a:rPr>
              <a:t>  </a:t>
            </a:r>
            <a:r>
              <a:rPr lang="en-US" sz="2000" b="1" u="sng" dirty="0" smtClean="0">
                <a:sym typeface="Wingdings 2"/>
              </a:rPr>
              <a:t>thrombosis</a:t>
            </a:r>
          </a:p>
          <a:p>
            <a:r>
              <a:rPr lang="en-US" sz="2000" b="1" dirty="0" smtClean="0">
                <a:sym typeface="Wingdings 2"/>
              </a:rPr>
              <a:t>Acute consumption of coagulation factors &amp; </a:t>
            </a:r>
            <a:r>
              <a:rPr lang="en-US" sz="2000" b="1" dirty="0" err="1" smtClean="0">
                <a:sym typeface="Wingdings 2"/>
              </a:rPr>
              <a:t>Plts</a:t>
            </a:r>
            <a:r>
              <a:rPr lang="en-US" sz="2000" b="1" dirty="0" smtClean="0">
                <a:sym typeface="Wingdings 2"/>
              </a:rPr>
              <a:t>   </a:t>
            </a:r>
            <a:r>
              <a:rPr lang="en-US" sz="2000" b="1" u="sng" dirty="0">
                <a:sym typeface="Wingdings 2"/>
              </a:rPr>
              <a:t>bleeding </a:t>
            </a:r>
          </a:p>
          <a:p>
            <a:endParaRPr lang="en-US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  <a:p>
            <a:r>
              <a:rPr lang="en-US" sz="2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/>
              <a:t>&gt;&gt; </a:t>
            </a:r>
            <a:r>
              <a:rPr lang="en-US" sz="2000" b="1" dirty="0" smtClean="0">
                <a:sym typeface="Wingdings 2"/>
              </a:rPr>
              <a:t> PT, </a:t>
            </a:r>
            <a:r>
              <a:rPr lang="en-US" sz="2000" b="1" dirty="0">
                <a:sym typeface="Wingdings 2"/>
              </a:rPr>
              <a:t> </a:t>
            </a:r>
            <a:r>
              <a:rPr lang="en-US" sz="2000" b="1" dirty="0" err="1" smtClean="0">
                <a:sym typeface="Wingdings 2"/>
              </a:rPr>
              <a:t>aPTT</a:t>
            </a:r>
            <a:r>
              <a:rPr lang="en-US" sz="2000" b="1" dirty="0" smtClean="0">
                <a:sym typeface="Wingdings 2"/>
              </a:rPr>
              <a:t>, </a:t>
            </a:r>
            <a:r>
              <a:rPr lang="en-US" sz="2000" b="1" dirty="0">
                <a:sym typeface="Wingdings 2"/>
              </a:rPr>
              <a:t> </a:t>
            </a:r>
            <a:r>
              <a:rPr lang="en-US" sz="2000" b="1" dirty="0" smtClean="0">
                <a:sym typeface="Wingdings 2"/>
              </a:rPr>
              <a:t> Fibrinogen (may be N b/c acute phase), +</a:t>
            </a:r>
            <a:r>
              <a:rPr lang="en-US" sz="2000" b="1" dirty="0" err="1" smtClean="0">
                <a:sym typeface="Wingdings 2"/>
              </a:rPr>
              <a:t>ve</a:t>
            </a:r>
            <a:r>
              <a:rPr lang="en-US" sz="2000" b="1" dirty="0" smtClean="0">
                <a:sym typeface="Wingdings 2"/>
              </a:rPr>
              <a:t> D-Dimer/FDP,   PLT, +</a:t>
            </a:r>
            <a:r>
              <a:rPr lang="en-US" sz="2000" b="1" dirty="0" err="1" smtClean="0">
                <a:sym typeface="Wingdings 2"/>
              </a:rPr>
              <a:t>ve</a:t>
            </a:r>
            <a:r>
              <a:rPr lang="en-US" sz="2000" b="1" dirty="0" smtClean="0">
                <a:sym typeface="Wingdings 2"/>
              </a:rPr>
              <a:t> </a:t>
            </a:r>
            <a:r>
              <a:rPr lang="en-US" sz="2000" b="1" dirty="0" err="1" smtClean="0">
                <a:sym typeface="Wingdings 2"/>
              </a:rPr>
              <a:t>Schistocytes</a:t>
            </a:r>
            <a:r>
              <a:rPr lang="en-US" sz="2000" b="1" dirty="0" smtClean="0">
                <a:sym typeface="Wingdings 2"/>
              </a:rPr>
              <a:t>, </a:t>
            </a:r>
            <a:r>
              <a:rPr lang="en-US" sz="2000" b="1" dirty="0">
                <a:sym typeface="Wingdings 2"/>
              </a:rPr>
              <a:t> </a:t>
            </a:r>
            <a:r>
              <a:rPr lang="en-US" sz="2000" b="1" dirty="0" smtClean="0">
                <a:sym typeface="Wingdings 2"/>
              </a:rPr>
              <a:t> LDH,  </a:t>
            </a:r>
            <a:r>
              <a:rPr lang="en-US" sz="2000" b="1" dirty="0">
                <a:sym typeface="Wingdings 2"/>
              </a:rPr>
              <a:t> </a:t>
            </a:r>
            <a:r>
              <a:rPr lang="en-US" sz="2000" b="1" dirty="0" err="1" smtClean="0">
                <a:sym typeface="Wingdings 2"/>
              </a:rPr>
              <a:t>Haptoglobin</a:t>
            </a:r>
            <a:r>
              <a:rPr lang="en-US" sz="2000" b="1" dirty="0" smtClean="0">
                <a:sym typeface="Wingdings 2"/>
              </a:rPr>
              <a:t>  </a:t>
            </a:r>
          </a:p>
          <a:p>
            <a:endParaRPr lang="en-US" sz="1600" b="1" dirty="0">
              <a:sym typeface="Wingdings 2"/>
            </a:endParaRPr>
          </a:p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Rx</a:t>
            </a:r>
            <a:r>
              <a:rPr lang="en-US" sz="2000" b="1" dirty="0" smtClean="0">
                <a:sym typeface="Wingdings 2"/>
              </a:rPr>
              <a:t> &gt;&gt; treat underlying process, FFP, Cryoprecipitate (Goal Fibrinogen &gt; 100 mg/</a:t>
            </a:r>
            <a:r>
              <a:rPr lang="en-US" sz="2000" b="1" dirty="0" err="1" smtClean="0">
                <a:sym typeface="Wingdings 2"/>
              </a:rPr>
              <a:t>dL</a:t>
            </a:r>
            <a:r>
              <a:rPr lang="en-US" sz="2000" b="1" dirty="0" smtClean="0">
                <a:sym typeface="Wingdings 2"/>
              </a:rPr>
              <a:t>), PLT </a:t>
            </a:r>
            <a:r>
              <a:rPr lang="en-US" sz="2000" b="1" dirty="0" err="1" smtClean="0">
                <a:sym typeface="Wingdings 2"/>
              </a:rPr>
              <a:t>Tx</a:t>
            </a:r>
            <a:r>
              <a:rPr lang="en-US" sz="2000" b="1" dirty="0" smtClean="0">
                <a:sym typeface="Wingdings 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46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807726"/>
            <a:ext cx="8382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ACQUIRED PLT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DISORDERS</a:t>
            </a:r>
          </a:p>
          <a:p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/>
              <a:t>Liver Disease 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/>
              <a:t>Cardiopulmonary Bypass 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/>
              <a:t>Uremia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err="1"/>
              <a:t>Dysproteinemia</a:t>
            </a:r>
            <a:r>
              <a:rPr lang="en-US" sz="2400" b="1" dirty="0"/>
              <a:t>  ( Multiple Myeloma or </a:t>
            </a:r>
            <a:r>
              <a:rPr lang="en-US" sz="2400" b="1" dirty="0" err="1"/>
              <a:t>Waldenstrom</a:t>
            </a:r>
            <a:r>
              <a:rPr lang="en-US" sz="2400" b="1" dirty="0"/>
              <a:t> </a:t>
            </a:r>
            <a:r>
              <a:rPr lang="en-US" sz="2400" b="1" dirty="0" err="1"/>
              <a:t>Macroglobulinemia</a:t>
            </a:r>
            <a:r>
              <a:rPr lang="en-US" sz="2400" b="1" dirty="0"/>
              <a:t> )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err="1"/>
              <a:t>Myeloproliferative</a:t>
            </a:r>
            <a:r>
              <a:rPr lang="en-US" sz="2400" b="1" dirty="0"/>
              <a:t> Disorders (MPDs)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/>
              <a:t>Diabetes Mellitus 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/>
              <a:t>Acquired </a:t>
            </a:r>
            <a:r>
              <a:rPr lang="en-US" sz="2400" b="1" dirty="0" err="1"/>
              <a:t>Glanzmann</a:t>
            </a:r>
            <a:r>
              <a:rPr lang="en-US" sz="2400" b="1" dirty="0"/>
              <a:t> </a:t>
            </a:r>
            <a:r>
              <a:rPr lang="en-US" sz="2400" b="1" dirty="0" err="1"/>
              <a:t>Tthrombasthenia</a:t>
            </a:r>
            <a:r>
              <a:rPr lang="en-US" sz="2400" b="1" dirty="0"/>
              <a:t> </a:t>
            </a:r>
            <a:endParaRPr lang="ar-SA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Plt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Disorders (Qualitative )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369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Hemostasis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046744"/>
            <a:ext cx="7848600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The process through which bleeding is controlled at a site of damaged or disrupted endothelium.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 dynamic interplay between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 smtClean="0"/>
              <a:t>Cellular Components: ( PLTs &amp; Endothelium 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 smtClean="0"/>
              <a:t>Plasma Proteins Components:  3 protein systems</a:t>
            </a:r>
            <a:endParaRPr lang="en-US" sz="2400" b="1" dirty="0"/>
          </a:p>
          <a:p>
            <a:pPr marL="1371600" lvl="2" indent="-457200">
              <a:buFont typeface="+mj-lt"/>
              <a:buAutoNum type="arabicPeriod"/>
            </a:pPr>
            <a:r>
              <a:rPr lang="en-US" sz="2400" b="1" dirty="0" smtClean="0"/>
              <a:t>Blood Coagulation ( Clot Formation 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b="1" dirty="0" smtClean="0"/>
              <a:t>Fibrinolysis ( Clot Lysing 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b="1" dirty="0" smtClean="0"/>
              <a:t>Anticoagulant ( Regulating ) </a:t>
            </a:r>
          </a:p>
          <a:p>
            <a:pPr marL="1371600" lvl="2" indent="-457200">
              <a:buFont typeface="+mj-lt"/>
              <a:buAutoNum type="arabicPeriod"/>
            </a:pPr>
            <a:endParaRPr lang="en-US" sz="2400" b="1" dirty="0" smtClean="0"/>
          </a:p>
          <a:p>
            <a:pPr lvl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838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492508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INHERITED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DISORDERS OF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r>
              <a:rPr lang="en-US" dirty="0"/>
              <a:t> 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Giant platelet disorders</a:t>
            </a:r>
            <a:r>
              <a:rPr lang="en-US" sz="2000" dirty="0"/>
              <a:t> </a:t>
            </a:r>
            <a:r>
              <a:rPr lang="en-US" sz="2000" dirty="0" smtClean="0"/>
              <a:t>includes </a:t>
            </a:r>
            <a:r>
              <a:rPr lang="en-US" sz="2000" dirty="0" err="1" smtClean="0"/>
              <a:t>Plt</a:t>
            </a:r>
            <a:r>
              <a:rPr lang="en-US" sz="2000" dirty="0" smtClean="0"/>
              <a:t> GP </a:t>
            </a:r>
            <a:r>
              <a:rPr lang="en-US" sz="2000" dirty="0"/>
              <a:t>abnormalities (</a:t>
            </a:r>
            <a:r>
              <a:rPr lang="en-US" sz="2000" dirty="0" err="1"/>
              <a:t>eg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0000CC"/>
                </a:solidFill>
              </a:rPr>
              <a:t>Bernard-</a:t>
            </a:r>
            <a:r>
              <a:rPr lang="en-US" sz="2000" b="1" dirty="0" err="1">
                <a:solidFill>
                  <a:srgbClr val="0000CC"/>
                </a:solidFill>
              </a:rPr>
              <a:t>Soulier</a:t>
            </a:r>
            <a:r>
              <a:rPr lang="en-US" sz="2000" b="1" dirty="0">
                <a:solidFill>
                  <a:srgbClr val="0000CC"/>
                </a:solidFill>
              </a:rPr>
              <a:t> Syndrome</a:t>
            </a:r>
            <a:r>
              <a:rPr lang="en-US" sz="2000" dirty="0" smtClean="0"/>
              <a:t>, </a:t>
            </a:r>
            <a:r>
              <a:rPr lang="en-US" sz="2000" b="1" dirty="0"/>
              <a:t>Deficiency of Platelet Alpha granules (</a:t>
            </a:r>
            <a:r>
              <a:rPr lang="en-US" sz="2000" b="1" dirty="0" err="1"/>
              <a:t>eg</a:t>
            </a:r>
            <a:r>
              <a:rPr lang="en-US" sz="2000" b="1" dirty="0"/>
              <a:t>, Gray Platelet Syndrome)</a:t>
            </a:r>
            <a:r>
              <a:rPr lang="en-US" sz="2000" dirty="0" smtClean="0"/>
              <a:t>, Deficiency </a:t>
            </a:r>
            <a:r>
              <a:rPr lang="en-US" sz="2000" b="1" dirty="0" smtClean="0"/>
              <a:t>May-</a:t>
            </a:r>
            <a:r>
              <a:rPr lang="en-US" sz="2000" b="1" dirty="0" err="1" smtClean="0"/>
              <a:t>Hegglin</a:t>
            </a:r>
            <a:r>
              <a:rPr lang="en-US" sz="2000" b="1" dirty="0" smtClean="0"/>
              <a:t> Anomaly </a:t>
            </a:r>
            <a:r>
              <a:rPr lang="en-US" sz="2000" dirty="0" smtClean="0"/>
              <a:t>(which </a:t>
            </a:r>
            <a:r>
              <a:rPr lang="en-US" sz="2000" dirty="0"/>
              <a:t>also involves the presence of abnormal neutrophil inclusions (</a:t>
            </a:r>
            <a:r>
              <a:rPr lang="en-US" sz="2000" dirty="0" err="1"/>
              <a:t>ie</a:t>
            </a:r>
            <a:r>
              <a:rPr lang="en-US" sz="2000" dirty="0"/>
              <a:t>, </a:t>
            </a:r>
            <a:r>
              <a:rPr lang="en-US" sz="2000" dirty="0" err="1"/>
              <a:t>Döhle</a:t>
            </a:r>
            <a:r>
              <a:rPr lang="en-US" sz="2000" dirty="0"/>
              <a:t>-like </a:t>
            </a:r>
            <a:r>
              <a:rPr lang="en-US" sz="2000" dirty="0" smtClean="0"/>
              <a:t>bodies)), &amp; some </a:t>
            </a:r>
            <a:r>
              <a:rPr lang="en-US" sz="2000" dirty="0" err="1"/>
              <a:t>kindreds</a:t>
            </a:r>
            <a:r>
              <a:rPr lang="en-US" sz="2000" dirty="0"/>
              <a:t> with type 2B </a:t>
            </a:r>
            <a:r>
              <a:rPr lang="en-US" sz="2000" dirty="0" err="1" smtClean="0"/>
              <a:t>vWD</a:t>
            </a:r>
            <a:r>
              <a:rPr lang="en-US" sz="2000" dirty="0" smtClean="0"/>
              <a:t> (</a:t>
            </a:r>
            <a:r>
              <a:rPr lang="en-US" sz="2000" b="1" dirty="0" smtClean="0"/>
              <a:t>Montreal </a:t>
            </a:r>
            <a:r>
              <a:rPr lang="en-US" sz="2000" b="1" dirty="0" err="1"/>
              <a:t>Plt</a:t>
            </a:r>
            <a:r>
              <a:rPr lang="en-US" sz="2000" b="1" dirty="0"/>
              <a:t> Syndrome</a:t>
            </a:r>
            <a:r>
              <a:rPr lang="en-US" sz="2000" dirty="0" smtClean="0"/>
              <a:t>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/>
              <a:t>Wiskott</a:t>
            </a:r>
            <a:r>
              <a:rPr lang="en-US" sz="2000" b="1" dirty="0"/>
              <a:t>-Aldrich syndrome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Storage </a:t>
            </a:r>
            <a:r>
              <a:rPr lang="en-US" sz="2000" b="1" dirty="0" smtClean="0"/>
              <a:t>Pool Disorders </a:t>
            </a:r>
            <a:r>
              <a:rPr lang="en-US" sz="2000" dirty="0"/>
              <a:t>such as </a:t>
            </a:r>
            <a:r>
              <a:rPr lang="en-US" sz="2000" b="1" dirty="0" err="1"/>
              <a:t>Hermansky</a:t>
            </a:r>
            <a:r>
              <a:rPr lang="en-US" sz="2000" b="1" dirty="0"/>
              <a:t> </a:t>
            </a:r>
            <a:r>
              <a:rPr lang="en-US" sz="2000" b="1" dirty="0" err="1"/>
              <a:t>Pudlak</a:t>
            </a:r>
            <a:r>
              <a:rPr lang="en-US" sz="2000" b="1" dirty="0"/>
              <a:t> Syndrome (HPS) </a:t>
            </a:r>
            <a:r>
              <a:rPr lang="en-US" sz="2000" dirty="0" smtClean="0"/>
              <a:t>(Deficiency of Dense Granules)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>
                <a:solidFill>
                  <a:srgbClr val="0000CC"/>
                </a:solidFill>
              </a:rPr>
              <a:t>Glanzmann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thrombasthenia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Platelet release disorders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Glycoprotein VI defects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Sticky platelet syndrome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en-US" sz="2000" dirty="0" smtClean="0"/>
              <a:t>ongenital Deficiency </a:t>
            </a:r>
            <a:r>
              <a:rPr lang="en-US" sz="2000" dirty="0"/>
              <a:t>of the ADP receptor </a:t>
            </a:r>
            <a:r>
              <a:rPr lang="en-US" sz="2000" dirty="0" smtClean="0"/>
              <a:t>P2Y</a:t>
            </a:r>
            <a:r>
              <a:rPr lang="en-US" sz="2000" baseline="-25000" dirty="0" smtClean="0"/>
              <a:t>12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Scott syndrome 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Plt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Disorders (Qualitative )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197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274874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Approach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to 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Pt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with 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Potential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Bleeding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08" y="152400"/>
            <a:ext cx="2736092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297721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820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Approach to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with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Potential Bleeding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752600"/>
            <a:ext cx="84582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Family Medical History </a:t>
            </a:r>
            <a:r>
              <a:rPr lang="en-US" sz="2400" b="1" dirty="0" smtClean="0"/>
              <a:t>(Crucial &amp; Vital regardless of the prior Lab testing) </a:t>
            </a:r>
          </a:p>
          <a:p>
            <a:pPr marL="0" lvl="1"/>
            <a:r>
              <a:rPr lang="en-US" sz="2400" b="1" dirty="0"/>
              <a:t> </a:t>
            </a:r>
            <a:r>
              <a:rPr lang="en-US" sz="2400" b="1" dirty="0" smtClean="0"/>
              <a:t>                &gt;&gt; establish likelihood of a bleeding disorder </a:t>
            </a:r>
          </a:p>
          <a:p>
            <a:pPr marL="0" lvl="1"/>
            <a:r>
              <a:rPr lang="en-US" sz="2400" b="1" dirty="0"/>
              <a:t> </a:t>
            </a:r>
            <a:r>
              <a:rPr lang="en-US" sz="2400" b="1" dirty="0" smtClean="0"/>
              <a:t>                &gt;&gt; guide laboratory Testing </a:t>
            </a:r>
          </a:p>
          <a:p>
            <a:pPr marL="628650" lvl="1" indent="-361950">
              <a:buFont typeface="Arial" pitchFamily="34" charset="0"/>
              <a:buChar char="•"/>
            </a:pPr>
            <a:endParaRPr lang="en-US" sz="1400" b="1" dirty="0" smtClean="0"/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Early in the newborn period (circumcision) </a:t>
            </a:r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After hemostatic Challenges ( delivery, injury, trauma, surgery, invasive dental procedure, menstruation )</a:t>
            </a:r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Frequency &amp; pattern </a:t>
            </a:r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Duration</a:t>
            </a:r>
          </a:p>
          <a:p>
            <a:pPr marL="1066800" lvl="2" indent="-342900">
              <a:buFont typeface="Courier New" pitchFamily="49" charset="0"/>
              <a:buChar char="o"/>
            </a:pPr>
            <a:r>
              <a:rPr lang="en-US" sz="2400" b="1" dirty="0" err="1" smtClean="0"/>
              <a:t>Sx</a:t>
            </a:r>
            <a:r>
              <a:rPr lang="en-US" sz="2400" b="1" dirty="0" smtClean="0"/>
              <a:t> onset ( congenital vs. acquired )</a:t>
            </a:r>
          </a:p>
          <a:p>
            <a:pPr marL="1066800" lvl="2" indent="-342900">
              <a:buFont typeface="Courier New" pitchFamily="49" charset="0"/>
              <a:buChar char="o"/>
            </a:pPr>
            <a:r>
              <a:rPr lang="en-US" sz="2400" b="1" dirty="0" smtClean="0"/>
              <a:t>time required for cessation</a:t>
            </a:r>
          </a:p>
        </p:txBody>
      </p:sp>
    </p:spTree>
    <p:extLst>
      <p:ext uri="{BB962C8B-B14F-4D97-AF65-F5344CB8AC3E}">
        <p14:creationId xmlns:p14="http://schemas.microsoft.com/office/powerpoint/2010/main" val="307326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820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Approach to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with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Potential Bleeding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923871"/>
            <a:ext cx="84582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Family Medical History </a:t>
            </a:r>
            <a:r>
              <a:rPr lang="en-US" sz="2400" b="1" dirty="0" smtClean="0"/>
              <a:t>(Crucial &amp; Vital regardless of the prior Lab testing) </a:t>
            </a:r>
          </a:p>
          <a:p>
            <a:pPr marL="628650" lvl="1" indent="-361950">
              <a:buFont typeface="Arial" pitchFamily="34" charset="0"/>
              <a:buChar char="•"/>
            </a:pPr>
            <a:endParaRPr lang="en-US" sz="2400" b="1" dirty="0" smtClean="0"/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Sites of bleeding (specific or multiple)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1500" y="4069140"/>
            <a:ext cx="36195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Mucocutaneous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Bleeding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Easy bruising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Epistaxis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Menorrhagia   </a:t>
            </a:r>
            <a:endParaRPr lang="ar-SA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91100" y="4069140"/>
            <a:ext cx="36195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Tissue Bleeding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Joints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Muscles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Central Nervous System </a:t>
            </a:r>
            <a:endParaRPr lang="ar-SA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3733800"/>
            <a:ext cx="4191000" cy="2057400"/>
          </a:xfrm>
          <a:prstGeom prst="rect">
            <a:avLst/>
          </a:prstGeom>
          <a:solidFill>
            <a:srgbClr val="254061">
              <a:alpha val="8902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Hemostasis Defects 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PLT or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vW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Factor )</a:t>
            </a:r>
            <a:endParaRPr lang="ar-S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3733800"/>
            <a:ext cx="4191000" cy="2057400"/>
          </a:xfrm>
          <a:prstGeom prst="rect">
            <a:avLst/>
          </a:prstGeom>
          <a:solidFill>
            <a:srgbClr val="254061">
              <a:alpha val="8902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9AF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Hemostasis Defects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Clotting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Deficiencies )</a:t>
            </a:r>
            <a:endParaRPr lang="ar-S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59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4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820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Approach to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with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Potential Bleeding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923871"/>
            <a:ext cx="84582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Family Medical History </a:t>
            </a:r>
            <a:r>
              <a:rPr lang="en-US" sz="2400" b="1" dirty="0" smtClean="0"/>
              <a:t>(Crucial &amp; Vital regardless of the prior Lab testing) </a:t>
            </a:r>
          </a:p>
          <a:p>
            <a:pPr marL="628650" lvl="1" indent="-361950">
              <a:buFont typeface="Arial" pitchFamily="34" charset="0"/>
              <a:buChar char="•"/>
            </a:pPr>
            <a:endParaRPr lang="en-US" sz="2400" b="1" dirty="0" smtClean="0"/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Current use of medications or herbal supplements </a:t>
            </a:r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Use of Bleeding Assessment Tools (differentia bleeding phenotypes, require validation by prospective studies) </a:t>
            </a:r>
          </a:p>
        </p:txBody>
      </p:sp>
    </p:spTree>
    <p:extLst>
      <p:ext uri="{BB962C8B-B14F-4D97-AF65-F5344CB8AC3E}">
        <p14:creationId xmlns:p14="http://schemas.microsoft.com/office/powerpoint/2010/main" val="14886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Drugs Used for Clotting Disorders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51673285"/>
              </p:ext>
            </p:extLst>
          </p:nvPr>
        </p:nvGraphicFramePr>
        <p:xfrm>
          <a:off x="-762000" y="1397000"/>
          <a:ext cx="58674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Straight Connector 4"/>
          <p:cNvSpPr/>
          <p:nvPr/>
        </p:nvSpPr>
        <p:spPr>
          <a:xfrm>
            <a:off x="3663796" y="4798748"/>
            <a:ext cx="54502" cy="54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500" kern="1200"/>
          </a:p>
        </p:txBody>
      </p:sp>
      <p:sp>
        <p:nvSpPr>
          <p:cNvPr id="15" name="Rectangle 14"/>
          <p:cNvSpPr/>
          <p:nvPr/>
        </p:nvSpPr>
        <p:spPr>
          <a:xfrm>
            <a:off x="3944316" y="4922519"/>
            <a:ext cx="2532684" cy="7721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600" kern="120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846088"/>
              </p:ext>
            </p:extLst>
          </p:nvPr>
        </p:nvGraphicFramePr>
        <p:xfrm>
          <a:off x="4343400" y="1188720"/>
          <a:ext cx="4648200" cy="140208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43000"/>
                <a:gridCol w="1371600"/>
                <a:gridCol w="2133600"/>
              </a:tblGrid>
              <a:tr h="263944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Half Life</a:t>
                      </a:r>
                      <a:endParaRPr lang="ar-S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Trade Name</a:t>
                      </a:r>
                      <a:endParaRPr lang="ar-S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Generic</a:t>
                      </a:r>
                      <a:r>
                        <a:rPr lang="en-US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Name</a:t>
                      </a:r>
                      <a:endParaRPr lang="ar-S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12 – 28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baseline="0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Pradaxa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Dabigatran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39 – 51 min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Acova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Argatroban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1.3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Refludan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Lepirudin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25</a:t>
                      </a:r>
                      <a:r>
                        <a:rPr lang="en-US" sz="1200" b="1" baseline="0" dirty="0" smtClean="0"/>
                        <a:t> – 57 min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Angiomax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Bivalirudin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010235"/>
              </p:ext>
            </p:extLst>
          </p:nvPr>
        </p:nvGraphicFramePr>
        <p:xfrm>
          <a:off x="4343400" y="2712720"/>
          <a:ext cx="4648200" cy="137160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23950"/>
                <a:gridCol w="1390650"/>
                <a:gridCol w="2133600"/>
              </a:tblGrid>
              <a:tr h="215954">
                <a:tc>
                  <a:txBody>
                    <a:bodyPr/>
                    <a:lstStyle/>
                    <a:p>
                      <a:pPr algn="l" rtl="0"/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…………………………..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Unfractionated Heparin (UFH)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4.5 – 7 </a:t>
                      </a:r>
                      <a:r>
                        <a:rPr lang="en-US" sz="1200" b="1" dirty="0" err="1" smtClean="0"/>
                        <a:t>hr</a:t>
                      </a:r>
                      <a:r>
                        <a:rPr lang="en-US" sz="1200" b="1" dirty="0" smtClean="0"/>
                        <a:t> 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Clexan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LMWH - Enoxaparin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smtClean="0"/>
                        <a:t>3 –</a:t>
                      </a:r>
                      <a:r>
                        <a:rPr lang="en-US" sz="1200" b="1" baseline="0" smtClean="0"/>
                        <a:t> 4 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Innohep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LMWH - </a:t>
                      </a:r>
                      <a:r>
                        <a:rPr lang="en-US" sz="1200" b="1" dirty="0" err="1" smtClean="0"/>
                        <a:t>Tinzaparin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LMWH</a:t>
                      </a:r>
                      <a:r>
                        <a:rPr lang="en-US" sz="1200" b="1" baseline="0" dirty="0" smtClean="0"/>
                        <a:t> - </a:t>
                      </a:r>
                      <a:r>
                        <a:rPr lang="en-US" sz="1200" b="1" baseline="0" dirty="0" err="1" smtClean="0"/>
                        <a:t>Deltaparin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17 – 21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Arixtra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Fondaparinux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723810"/>
              </p:ext>
            </p:extLst>
          </p:nvPr>
        </p:nvGraphicFramePr>
        <p:xfrm>
          <a:off x="4343400" y="4191000"/>
          <a:ext cx="4648200" cy="27432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23950"/>
                <a:gridCol w="1390650"/>
                <a:gridCol w="2133600"/>
              </a:tblGrid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7 – 11 </a:t>
                      </a:r>
                      <a:r>
                        <a:rPr lang="en-US" sz="1200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Coumadin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Warfarin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446008"/>
              </p:ext>
            </p:extLst>
          </p:nvPr>
        </p:nvGraphicFramePr>
        <p:xfrm>
          <a:off x="4343400" y="4587240"/>
          <a:ext cx="4648200" cy="82296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23950"/>
                <a:gridCol w="1390650"/>
                <a:gridCol w="2133600"/>
              </a:tblGrid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5 – </a:t>
                      </a:r>
                      <a:r>
                        <a:rPr lang="en-US" sz="1200" b="1" baseline="0" dirty="0" smtClean="0"/>
                        <a:t>13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Xarelto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Rivaroxaban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5 – 13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Eliquis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Apixaban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10 – 14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Savaysa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Endoxaban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89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Drugs Used for Clotting Disorders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63201547"/>
              </p:ext>
            </p:extLst>
          </p:nvPr>
        </p:nvGraphicFramePr>
        <p:xfrm>
          <a:off x="-762000" y="1244600"/>
          <a:ext cx="58674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Straight Connector 4"/>
          <p:cNvSpPr/>
          <p:nvPr/>
        </p:nvSpPr>
        <p:spPr>
          <a:xfrm>
            <a:off x="3663796" y="4798748"/>
            <a:ext cx="54502" cy="54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500" kern="1200"/>
          </a:p>
        </p:txBody>
      </p:sp>
      <p:sp>
        <p:nvSpPr>
          <p:cNvPr id="15" name="Rectangle 14"/>
          <p:cNvSpPr/>
          <p:nvPr/>
        </p:nvSpPr>
        <p:spPr>
          <a:xfrm>
            <a:off x="3944316" y="4922519"/>
            <a:ext cx="2532684" cy="7721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600" kern="120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517424"/>
              </p:ext>
            </p:extLst>
          </p:nvPr>
        </p:nvGraphicFramePr>
        <p:xfrm>
          <a:off x="4343400" y="2209800"/>
          <a:ext cx="4648200" cy="57912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43000"/>
                <a:gridCol w="1371600"/>
                <a:gridCol w="2133600"/>
              </a:tblGrid>
              <a:tr h="263944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Half Life</a:t>
                      </a:r>
                      <a:endParaRPr lang="ar-S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Trade Name</a:t>
                      </a:r>
                      <a:endParaRPr lang="ar-S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Generic</a:t>
                      </a:r>
                      <a:r>
                        <a:rPr lang="en-US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Name</a:t>
                      </a:r>
                      <a:endParaRPr lang="ar-S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24 – 72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…………………………..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Aspirin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182314"/>
              </p:ext>
            </p:extLst>
          </p:nvPr>
        </p:nvGraphicFramePr>
        <p:xfrm>
          <a:off x="4343400" y="3093720"/>
          <a:ext cx="4648200" cy="82296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23950"/>
                <a:gridCol w="1390650"/>
                <a:gridCol w="2133600"/>
              </a:tblGrid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72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Reopro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Abciximab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4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Integrilin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Eptifibatide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4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Aggrastat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Tirofiban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432193"/>
              </p:ext>
            </p:extLst>
          </p:nvPr>
        </p:nvGraphicFramePr>
        <p:xfrm>
          <a:off x="4343400" y="4236720"/>
          <a:ext cx="4648200" cy="137160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23950"/>
                <a:gridCol w="1390650"/>
                <a:gridCol w="2133600"/>
              </a:tblGrid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6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Plavix</a:t>
                      </a:r>
                      <a:endParaRPr lang="ar-SA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Clopidogrel</a:t>
                      </a:r>
                      <a:endParaRPr lang="ar-SA" sz="1200" b="1" dirty="0" smtClean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3 – 6 min</a:t>
                      </a:r>
                      <a:endParaRPr lang="ar-SA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Kengreal</a:t>
                      </a:r>
                      <a:endParaRPr lang="ar-SA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Cangrelor</a:t>
                      </a:r>
                      <a:endParaRPr lang="ar-SA" sz="1200" b="1" dirty="0" smtClean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7</a:t>
                      </a:r>
                      <a:r>
                        <a:rPr lang="en-US" sz="1200" b="1" baseline="0" dirty="0" smtClean="0"/>
                        <a:t> – 15 </a:t>
                      </a:r>
                      <a:r>
                        <a:rPr lang="en-US" sz="1200" b="1" baseline="0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Effient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Prasugrel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13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Ticlid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Ticlopidine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7- 9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Brilinta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Ticagrelor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39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Drugs Used for Clotting Disorders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17" name="Straight Connector 4"/>
          <p:cNvSpPr/>
          <p:nvPr/>
        </p:nvSpPr>
        <p:spPr>
          <a:xfrm>
            <a:off x="3663796" y="4798748"/>
            <a:ext cx="54502" cy="54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500" kern="1200"/>
          </a:p>
        </p:txBody>
      </p:sp>
      <p:sp>
        <p:nvSpPr>
          <p:cNvPr id="15" name="Rectangle 14"/>
          <p:cNvSpPr/>
          <p:nvPr/>
        </p:nvSpPr>
        <p:spPr>
          <a:xfrm>
            <a:off x="3944316" y="4922519"/>
            <a:ext cx="2532684" cy="7721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600" kern="120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418862"/>
              </p:ext>
            </p:extLst>
          </p:nvPr>
        </p:nvGraphicFramePr>
        <p:xfrm>
          <a:off x="914400" y="4191000"/>
          <a:ext cx="3524250" cy="137160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390650"/>
                <a:gridCol w="2133600"/>
              </a:tblGrid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Alteplase</a:t>
                      </a:r>
                      <a:endParaRPr lang="ar-SA" sz="1200" b="1" dirty="0" smtClean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Tissue Plasminogen Activators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(t-PA)</a:t>
                      </a:r>
                      <a:endParaRPr lang="ar-SA" sz="1200" b="1" dirty="0" smtClean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Reteplase</a:t>
                      </a:r>
                      <a:endParaRPr lang="ar-SA" sz="1200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 smtClean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Teneteplase</a:t>
                      </a:r>
                      <a:endParaRPr lang="ar-SA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/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Streptokinase (SK)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Urikinase</a:t>
                      </a:r>
                      <a:r>
                        <a:rPr lang="en-US" sz="1200" b="1" baseline="0" dirty="0" smtClean="0"/>
                        <a:t> (UK)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312003461"/>
              </p:ext>
            </p:extLst>
          </p:nvPr>
        </p:nvGraphicFramePr>
        <p:xfrm>
          <a:off x="-762000" y="2133600"/>
          <a:ext cx="58674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00200"/>
            <a:ext cx="3534537" cy="39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Screening Tests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143000"/>
            <a:ext cx="8686800" cy="506292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(Platelet count) 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Prothrombin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(PT)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                                                            measures F VII, X, V, II, I   - (N Time 10-14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14350" lvl="1" indent="-514350">
              <a:buFont typeface="+mj-lt"/>
              <a:buAutoNum type="romanUcPeriod"/>
            </a:pP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malized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(INR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the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ratio of a pt's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normal (control) sample, raised to the power of the ISI value for the control sample used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Activated Partial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Thromboplastin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(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aPTT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PTT)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measures F XII, XI, IX, VIII, X, V, II, I  - (N Time 30 – 40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Thrombin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(Clotting) Time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(TT)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sensitive to deficiency of Fibrinogen or inhibition of thrombin - 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Time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Bleeding Time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(3-8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sensitive – not specific )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/>
            <a:endPara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>
              <a:buFont typeface="Wingdings" pitchFamily="2" charset="2"/>
              <a:buChar char="§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(not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sensitive to all abnormalities ass. w a bleeding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6" descr="{INR}= \left(\frac{PT_{test}}{PT_{normal}}\right) ^ {ISI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1263128" cy="31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6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0"/>
            <a:ext cx="820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Causes of Prolonged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Coagulation Profile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t="19792" r="3074" b="24219"/>
          <a:stretch/>
        </p:blipFill>
        <p:spPr bwMode="auto">
          <a:xfrm>
            <a:off x="76200" y="1752600"/>
            <a:ext cx="8915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9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PLATELETS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2133600"/>
            <a:ext cx="78486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Produced in </a:t>
            </a:r>
            <a:r>
              <a:rPr lang="en-US" sz="2400" b="1" dirty="0" smtClean="0"/>
              <a:t>the Bone Marrow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en-US" sz="2400" b="1" dirty="0" smtClean="0"/>
              <a:t> fragmentation of the cytoplasm of megakaryocytes.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Each megakaryocytes rise </a:t>
            </a:r>
            <a:r>
              <a:rPr lang="en-US" sz="2400" b="1" dirty="0" err="1" smtClean="0"/>
              <a:t>Plt</a:t>
            </a:r>
            <a:r>
              <a:rPr lang="en-US" sz="2400" b="1" dirty="0" smtClean="0"/>
              <a:t> from 1000 to 5000.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Time interval from differentiation of the human stem cell to the production of </a:t>
            </a:r>
            <a:r>
              <a:rPr lang="en-US" sz="2400" b="1" dirty="0" err="1" smtClean="0"/>
              <a:t>Plts</a:t>
            </a:r>
            <a:r>
              <a:rPr lang="en-US" sz="2400" b="1" dirty="0" smtClean="0"/>
              <a:t> ( ~ 10 days ) 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err="1" smtClean="0"/>
              <a:t>Thrombopoietin</a:t>
            </a:r>
            <a:r>
              <a:rPr lang="en-US" sz="2400" b="1" dirty="0" smtClean="0"/>
              <a:t> &gt;&gt;  the major regulator of </a:t>
            </a:r>
            <a:r>
              <a:rPr lang="en-US" sz="2400" b="1" dirty="0" err="1" smtClean="0"/>
              <a:t>Plt</a:t>
            </a:r>
            <a:r>
              <a:rPr lang="en-US" sz="2400" b="1" dirty="0" smtClean="0"/>
              <a:t> production via c-MPL receptor (produced by Liver &amp; Kidney)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PLT counts </a:t>
            </a:r>
            <a:r>
              <a:rPr lang="en-US" sz="2400" b="1" dirty="0" smtClean="0"/>
              <a:t>( 150 – 400 x 10⁹ 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 Life Span </a:t>
            </a:r>
            <a:r>
              <a:rPr lang="en-US" sz="2400" b="1" dirty="0" smtClean="0"/>
              <a:t>( 7 – 10 days )</a:t>
            </a:r>
          </a:p>
        </p:txBody>
      </p:sp>
    </p:spTree>
    <p:extLst>
      <p:ext uri="{BB962C8B-B14F-4D97-AF65-F5344CB8AC3E}">
        <p14:creationId xmlns:p14="http://schemas.microsoft.com/office/powerpoint/2010/main" val="339316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0"/>
            <a:ext cx="820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Causes of Prolonged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Coagulation Profile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t="18490" r="3075" b="32292"/>
          <a:stretch/>
        </p:blipFill>
        <p:spPr bwMode="auto">
          <a:xfrm>
            <a:off x="103578" y="2743200"/>
            <a:ext cx="8860644" cy="345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t="19793" r="3074" b="66485"/>
          <a:stretch/>
        </p:blipFill>
        <p:spPr bwMode="auto">
          <a:xfrm>
            <a:off x="76200" y="1752600"/>
            <a:ext cx="8915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0"/>
            <a:ext cx="820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Causes of Prolonged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Coagulation Profile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t="13802" r="2929" b="16667"/>
          <a:stretch/>
        </p:blipFill>
        <p:spPr bwMode="auto">
          <a:xfrm>
            <a:off x="101029" y="2590800"/>
            <a:ext cx="889057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t="19793" r="3074" b="66485"/>
          <a:stretch/>
        </p:blipFill>
        <p:spPr bwMode="auto">
          <a:xfrm>
            <a:off x="76200" y="1752600"/>
            <a:ext cx="8915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0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lythroughStill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2"/>
          <a:stretch>
            <a:fillRect/>
          </a:stretch>
        </p:blipFill>
        <p:spPr bwMode="auto">
          <a:xfrm>
            <a:off x="-36513" y="-4763"/>
            <a:ext cx="9180513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372225" y="566102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33"/>
                </a:solidFill>
                <a:latin typeface="Garamond" pitchFamily="18" charset="0"/>
              </a:rPr>
              <a:t>Ca</a:t>
            </a:r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-36513" y="0"/>
            <a:ext cx="9180513" cy="6846888"/>
            <a:chOff x="-23" y="0"/>
            <a:chExt cx="5760" cy="4313"/>
          </a:xfrm>
        </p:grpSpPr>
        <p:pic>
          <p:nvPicPr>
            <p:cNvPr id="36869" name="Picture 5" descr="coagulationcasca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" y="0"/>
              <a:ext cx="5760" cy="4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0" name="Rectangle 6"/>
            <p:cNvSpPr>
              <a:spLocks noChangeArrowheads="1"/>
            </p:cNvSpPr>
            <p:nvPr/>
          </p:nvSpPr>
          <p:spPr bwMode="auto">
            <a:xfrm>
              <a:off x="-23" y="3022"/>
              <a:ext cx="4785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-23" y="754"/>
              <a:ext cx="249" cy="2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635" y="1797"/>
              <a:ext cx="181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1360" y="2478"/>
              <a:ext cx="182" cy="5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 rot="5400000">
              <a:off x="3016" y="3085"/>
              <a:ext cx="363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5" name="Oval 11"/>
            <p:cNvSpPr>
              <a:spLocks noChangeArrowheads="1"/>
            </p:cNvSpPr>
            <p:nvPr/>
          </p:nvSpPr>
          <p:spPr bwMode="auto">
            <a:xfrm>
              <a:off x="2902" y="3294"/>
              <a:ext cx="182" cy="9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6" name="Rectangle 12"/>
            <p:cNvSpPr>
              <a:spLocks noChangeArrowheads="1"/>
            </p:cNvSpPr>
            <p:nvPr/>
          </p:nvSpPr>
          <p:spPr bwMode="auto">
            <a:xfrm>
              <a:off x="226" y="936"/>
              <a:ext cx="1316" cy="4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>
              <a:off x="3537" y="2341"/>
              <a:ext cx="1951" cy="4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>
              <a:off x="5261" y="1253"/>
              <a:ext cx="181" cy="1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9" name="Rectangle 15"/>
            <p:cNvSpPr>
              <a:spLocks noChangeArrowheads="1"/>
            </p:cNvSpPr>
            <p:nvPr/>
          </p:nvSpPr>
          <p:spPr bwMode="auto">
            <a:xfrm>
              <a:off x="4218" y="1207"/>
              <a:ext cx="1179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80" name="Rectangle 16"/>
            <p:cNvSpPr>
              <a:spLocks noChangeArrowheads="1"/>
            </p:cNvSpPr>
            <p:nvPr/>
          </p:nvSpPr>
          <p:spPr bwMode="auto">
            <a:xfrm>
              <a:off x="2539" y="1071"/>
              <a:ext cx="998" cy="13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81" name="Rectangle 17"/>
            <p:cNvSpPr>
              <a:spLocks noChangeArrowheads="1"/>
            </p:cNvSpPr>
            <p:nvPr/>
          </p:nvSpPr>
          <p:spPr bwMode="auto">
            <a:xfrm rot="1979312">
              <a:off x="2857" y="1162"/>
              <a:ext cx="998" cy="13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lang="en-US"/>
            </a:p>
          </p:txBody>
        </p:sp>
        <p:sp>
          <p:nvSpPr>
            <p:cNvPr id="36882" name="Rectangle 18"/>
            <p:cNvSpPr>
              <a:spLocks noChangeArrowheads="1"/>
            </p:cNvSpPr>
            <p:nvPr/>
          </p:nvSpPr>
          <p:spPr bwMode="auto">
            <a:xfrm>
              <a:off x="295" y="0"/>
              <a:ext cx="1769" cy="2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83" name="Rectangle 19"/>
            <p:cNvSpPr>
              <a:spLocks noChangeArrowheads="1"/>
            </p:cNvSpPr>
            <p:nvPr/>
          </p:nvSpPr>
          <p:spPr bwMode="auto">
            <a:xfrm>
              <a:off x="3152" y="709"/>
              <a:ext cx="1860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-36512" y="0"/>
            <a:ext cx="5400676" cy="3068638"/>
          </a:xfrm>
          <a:prstGeom prst="rect">
            <a:avLst/>
          </a:prstGeom>
          <a:solidFill>
            <a:schemeClr val="accent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5364163" y="0"/>
            <a:ext cx="3779837" cy="3068638"/>
          </a:xfrm>
          <a:prstGeom prst="rect">
            <a:avLst/>
          </a:prstGeom>
          <a:solidFill>
            <a:srgbClr val="FFFF00">
              <a:alpha val="75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/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971550" y="1181100"/>
            <a:ext cx="30241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APTT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5797550" y="1196975"/>
            <a:ext cx="29511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PT</a:t>
            </a: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6092825"/>
            <a:ext cx="2771775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-36513" y="3068638"/>
            <a:ext cx="9180513" cy="3789362"/>
          </a:xfrm>
          <a:prstGeom prst="rect">
            <a:avLst/>
          </a:prstGeom>
          <a:solidFill>
            <a:srgbClr val="A50021">
              <a:alpha val="75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4329113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PT 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– </a:t>
            </a:r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APTT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TT </a:t>
            </a:r>
            <a:endParaRPr lang="en-US" sz="5400" b="1" dirty="0"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0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4" grpId="0" animBg="1"/>
      <p:bldP spid="36885" grpId="0" animBg="1"/>
      <p:bldP spid="36887" grpId="0"/>
      <p:bldP spid="36888" grpId="0"/>
      <p:bldP spid="36893" grpId="0" animBg="1"/>
      <p:bldP spid="3689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Specialized Tests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099608"/>
            <a:ext cx="84582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Mixing Study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(one to one mix of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Pt’s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plasma &amp; known normal standard plasma, only if PT of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aPTT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prolonged) </a:t>
            </a:r>
          </a:p>
          <a:p>
            <a:pPr marL="0" lvl="1"/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438150"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Corrected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 clotting factor deficiency (risk of bleed)</a:t>
            </a:r>
          </a:p>
          <a:p>
            <a:pPr marL="361950" lvl="1"/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  <a:p>
            <a:pPr marL="800100" lvl="1" indent="-438150"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Not corrected  inhibitors (directed against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specific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factor or global inhibitors “ Lupus Inhibitor, risk of thrombosis “)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064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Specialized Tests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724085"/>
            <a:ext cx="8458200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Assay (PFA - 100):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 PLT function                  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Specificity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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90 % for severe PLT dysfunction of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vWD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vWF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plasma levels &lt; 25%)                                                                         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Sensitivity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 24 – 41 % (low) in mild PLT secretion defect or Storage Pool Disease  ( not screening tool )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 Aggregation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 external aggregating factors; ADP, Collagen,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Ristocetin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Arachidonic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Acid, Adrenaline)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Willebrand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Factor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Antigen &amp; Activity )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XIII assay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 XIII Deficiency &gt;&gt; normal PT &amp; PTT)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Plasminogen Activator Inhibitor (PAI-1)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 2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AntiPlasmin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Inhibitor (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AP) </a:t>
            </a:r>
          </a:p>
        </p:txBody>
      </p:sp>
    </p:spTree>
    <p:extLst>
      <p:ext uri="{BB962C8B-B14F-4D97-AF65-F5344CB8AC3E}">
        <p14:creationId xmlns:p14="http://schemas.microsoft.com/office/powerpoint/2010/main" val="32938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Take Home Message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956" y="2149257"/>
            <a:ext cx="8860644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 tests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used widely to identify hemostatic abnormalities associated with bleeding,       they are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perfect  </a:t>
            </a:r>
          </a:p>
          <a:p>
            <a:pPr marL="0" lvl="1"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</a:t>
            </a:r>
          </a:p>
          <a:p>
            <a:pPr marL="0" lvl="1"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</a:t>
            </a:r>
          </a:p>
          <a:p>
            <a:pPr marL="0" lvl="1"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The Clinical suspicion for a bleeding disorder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is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Critical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 to determine extent of the laboratory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39475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159603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Recommended  Books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" y="2521803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Essential Hematology (A. V.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Hoffbrand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P. A. H. Moss)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Uptodate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Oxford Handbook of clinical hematology.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8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184737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Thank You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903827">
            <a:off x="341578" y="4047058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Dr. Gamal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08" y="152400"/>
            <a:ext cx="2736092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004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8956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Management  in  the Perioperative  Stage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08" y="152400"/>
            <a:ext cx="2736092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297721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Management of Bleeding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2133600"/>
            <a:ext cx="8610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Therapeutic </a:t>
            </a:r>
            <a:r>
              <a:rPr lang="en-US" dirty="0"/>
              <a:t>decisions should not be based solely on laboratory testing, since abnormalities in </a:t>
            </a:r>
            <a:r>
              <a:rPr lang="en-US" dirty="0" err="1" smtClean="0"/>
              <a:t>Plt</a:t>
            </a:r>
            <a:r>
              <a:rPr lang="en-US" dirty="0" smtClean="0"/>
              <a:t> </a:t>
            </a:r>
            <a:r>
              <a:rPr lang="en-US" dirty="0"/>
              <a:t>function as measured by the tests mentioned </a:t>
            </a:r>
            <a:r>
              <a:rPr lang="en-US" dirty="0" smtClean="0"/>
              <a:t>are </a:t>
            </a:r>
            <a:r>
              <a:rPr lang="en-US" dirty="0"/>
              <a:t>not necessarily predictive of the presence or absence of clinical bleeding.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Since </a:t>
            </a:r>
            <a:r>
              <a:rPr lang="en-US" dirty="0"/>
              <a:t>medications such as </a:t>
            </a:r>
            <a:r>
              <a:rPr lang="en-US" dirty="0" smtClean="0"/>
              <a:t>ASA are </a:t>
            </a:r>
            <a:r>
              <a:rPr lang="en-US" dirty="0"/>
              <a:t>the most common causes of </a:t>
            </a:r>
            <a:r>
              <a:rPr lang="en-US" dirty="0" err="1" smtClean="0"/>
              <a:t>Plt</a:t>
            </a:r>
            <a:r>
              <a:rPr lang="en-US" dirty="0" smtClean="0"/>
              <a:t> </a:t>
            </a:r>
            <a:r>
              <a:rPr lang="en-US" dirty="0"/>
              <a:t>dysfunction, 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careful history of medication use</a:t>
            </a:r>
            <a:r>
              <a:rPr lang="en-US" dirty="0"/>
              <a:t>, including use of over-the-counter aspirin-containing preparations, is </a:t>
            </a:r>
            <a:r>
              <a:rPr lang="en-US" dirty="0" smtClean="0"/>
              <a:t>crucial &gt;&gt; the </a:t>
            </a:r>
            <a:r>
              <a:rPr lang="en-US" dirty="0"/>
              <a:t>most prudent decision prior to an operation or other invasive procedure may simply be to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withhold any medication in question prior to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a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/>
              <a:t>has a </a:t>
            </a:r>
            <a:r>
              <a:rPr lang="en-US" dirty="0" err="1" smtClean="0"/>
              <a:t>Hx</a:t>
            </a:r>
            <a:r>
              <a:rPr lang="en-US" dirty="0" smtClean="0"/>
              <a:t> of </a:t>
            </a:r>
            <a:r>
              <a:rPr lang="en-US" dirty="0"/>
              <a:t>clinically significant bleeding suggestive of </a:t>
            </a:r>
            <a:r>
              <a:rPr lang="en-US" dirty="0" err="1" smtClean="0"/>
              <a:t>Plt</a:t>
            </a:r>
            <a:r>
              <a:rPr lang="en-US" dirty="0" smtClean="0"/>
              <a:t> </a:t>
            </a:r>
            <a:r>
              <a:rPr lang="en-US" dirty="0"/>
              <a:t>dysfunction, whether provoked or spontaneous,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function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 should be obtained </a:t>
            </a:r>
            <a:r>
              <a:rPr lang="en-US" dirty="0"/>
              <a:t>so that risk for bleeding can be adequately assessed and therapy chosen more </a:t>
            </a:r>
            <a:r>
              <a:rPr lang="en-US" dirty="0" smtClean="0"/>
              <a:t>rational.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65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302707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876800" y="3352800"/>
            <a:ext cx="1600200" cy="3429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5162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Management of Bleeding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1816715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Desmopressin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dDAVP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/>
              <a:t>is commonly used to correct the hemostatic defect in </a:t>
            </a:r>
            <a:r>
              <a:rPr lang="en-US" dirty="0" smtClean="0"/>
              <a:t>VWD (releases </a:t>
            </a:r>
            <a:r>
              <a:rPr lang="en-US" dirty="0"/>
              <a:t>endogenous VWF from the </a:t>
            </a:r>
            <a:r>
              <a:rPr lang="en-US" dirty="0" smtClean="0"/>
              <a:t>endothelium) - effective </a:t>
            </a:r>
            <a:r>
              <a:rPr lang="en-US" dirty="0"/>
              <a:t>in preventing bleeding after dental extraction and minor surgery in </a:t>
            </a:r>
            <a:r>
              <a:rPr lang="en-US" dirty="0" err="1" smtClean="0"/>
              <a:t>pts</a:t>
            </a:r>
            <a:r>
              <a:rPr lang="en-US" dirty="0" smtClean="0"/>
              <a:t> </a:t>
            </a:r>
            <a:r>
              <a:rPr lang="en-US" dirty="0"/>
              <a:t>with milder </a:t>
            </a:r>
            <a:r>
              <a:rPr lang="en-US" dirty="0" err="1" smtClean="0"/>
              <a:t>Plt</a:t>
            </a:r>
            <a:r>
              <a:rPr lang="en-US" dirty="0" smtClean="0"/>
              <a:t> defects</a:t>
            </a:r>
            <a:r>
              <a:rPr lang="en-US" dirty="0"/>
              <a:t>, including storage pool </a:t>
            </a:r>
            <a:r>
              <a:rPr lang="en-US" dirty="0" smtClean="0"/>
              <a:t>disease, acquired </a:t>
            </a:r>
            <a:r>
              <a:rPr lang="en-US" dirty="0"/>
              <a:t>platelet </a:t>
            </a:r>
            <a:r>
              <a:rPr lang="en-US" dirty="0" smtClean="0"/>
              <a:t>dysfunction, cirrhosis </a:t>
            </a:r>
            <a:r>
              <a:rPr lang="en-US" dirty="0"/>
              <a:t>or </a:t>
            </a:r>
            <a:r>
              <a:rPr lang="en-US" dirty="0" smtClean="0"/>
              <a:t>uremia, &amp; cardiopulmonary bypass. </a:t>
            </a:r>
          </a:p>
          <a:p>
            <a:r>
              <a:rPr lang="en-US" dirty="0" smtClean="0"/>
              <a:t>significantly </a:t>
            </a:r>
            <a:r>
              <a:rPr lang="en-US" dirty="0"/>
              <a:t>reduced mean operative and early postoperative blood loss. </a:t>
            </a:r>
            <a:endParaRPr lang="en-US" dirty="0" smtClean="0"/>
          </a:p>
          <a:p>
            <a:r>
              <a:rPr lang="en-US" dirty="0" smtClean="0"/>
              <a:t>Plasma </a:t>
            </a:r>
            <a:r>
              <a:rPr lang="en-US" dirty="0"/>
              <a:t>levels of </a:t>
            </a:r>
            <a:r>
              <a:rPr lang="en-US" dirty="0" err="1" smtClean="0"/>
              <a:t>vWF</a:t>
            </a:r>
            <a:r>
              <a:rPr lang="en-US" dirty="0" smtClean="0"/>
              <a:t> were </a:t>
            </a:r>
            <a:r>
              <a:rPr lang="en-US" dirty="0"/>
              <a:t>higher after </a:t>
            </a:r>
            <a:r>
              <a:rPr lang="en-US" dirty="0" err="1"/>
              <a:t>desmopressin</a:t>
            </a:r>
            <a:r>
              <a:rPr lang="en-US" dirty="0"/>
              <a:t> </a:t>
            </a:r>
            <a:r>
              <a:rPr lang="en-US" dirty="0" smtClean="0"/>
              <a:t>than placebo</a:t>
            </a:r>
            <a:r>
              <a:rPr lang="en-US" dirty="0"/>
              <a:t>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Platelet transfusion &gt;&gt; </a:t>
            </a:r>
            <a:r>
              <a:rPr lang="en-US" dirty="0" smtClean="0"/>
              <a:t>may </a:t>
            </a:r>
            <a:r>
              <a:rPr lang="en-US" dirty="0"/>
              <a:t>be required in </a:t>
            </a:r>
            <a:r>
              <a:rPr lang="en-US" dirty="0" err="1" smtClean="0"/>
              <a:t>pts</a:t>
            </a:r>
            <a:r>
              <a:rPr lang="en-US" dirty="0" smtClean="0"/>
              <a:t> </a:t>
            </a:r>
            <a:r>
              <a:rPr lang="en-US" dirty="0"/>
              <a:t>with disordered </a:t>
            </a:r>
            <a:r>
              <a:rPr lang="en-US" dirty="0" err="1"/>
              <a:t>P</a:t>
            </a:r>
            <a:r>
              <a:rPr lang="en-US" dirty="0" err="1" smtClean="0"/>
              <a:t>lt</a:t>
            </a:r>
            <a:r>
              <a:rPr lang="en-US" dirty="0" smtClean="0"/>
              <a:t> function - indicated </a:t>
            </a:r>
            <a:r>
              <a:rPr lang="en-US" dirty="0"/>
              <a:t>in cases of severe, uncontrolled bleeding, when prior treatments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dDAVP</a:t>
            </a:r>
            <a:r>
              <a:rPr lang="en-US" dirty="0"/>
              <a:t>, estrogen) have been unsuccessful, and/or in the presence of, or anticipation of, excessive traumatic or surgical bleeding. </a:t>
            </a:r>
            <a:endParaRPr lang="en-US" dirty="0" smtClean="0"/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Antifibrinolytic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Agents 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Tranexamic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epsilon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Aminocaproic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Acid)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</a:t>
            </a:r>
            <a:r>
              <a:rPr lang="en-US" dirty="0" smtClean="0"/>
              <a:t>may </a:t>
            </a:r>
            <a:r>
              <a:rPr lang="en-US" dirty="0"/>
              <a:t>be helpful in reducing bleeding in </a:t>
            </a:r>
            <a:r>
              <a:rPr lang="en-US" dirty="0" err="1" smtClean="0"/>
              <a:t>pts</a:t>
            </a:r>
            <a:r>
              <a:rPr lang="en-US" dirty="0" smtClean="0"/>
              <a:t> </a:t>
            </a:r>
            <a:r>
              <a:rPr lang="en-US" dirty="0"/>
              <a:t>with disordered </a:t>
            </a:r>
            <a:r>
              <a:rPr lang="en-US" dirty="0" err="1" smtClean="0"/>
              <a:t>plt</a:t>
            </a:r>
            <a:r>
              <a:rPr lang="en-US" dirty="0" smtClean="0"/>
              <a:t> </a:t>
            </a:r>
            <a:r>
              <a:rPr lang="en-US" dirty="0"/>
              <a:t>function following dental </a:t>
            </a:r>
            <a:r>
              <a:rPr lang="en-US" dirty="0" smtClean="0"/>
              <a:t>extraction.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520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Management of Bleeding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1751886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Conjugated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Estrogens &gt;&gt; </a:t>
            </a:r>
            <a:r>
              <a:rPr lang="en-US" dirty="0" smtClean="0"/>
              <a:t>used </a:t>
            </a:r>
            <a:r>
              <a:rPr lang="en-US" dirty="0"/>
              <a:t>most commonly for uremic bleeding or in </a:t>
            </a:r>
            <a:r>
              <a:rPr lang="en-US" dirty="0" err="1" smtClean="0"/>
              <a:t>pts</a:t>
            </a:r>
            <a:r>
              <a:rPr lang="en-US" dirty="0" smtClean="0"/>
              <a:t> </a:t>
            </a:r>
            <a:r>
              <a:rPr lang="en-US" dirty="0"/>
              <a:t>with mild to moderate type 1 </a:t>
            </a:r>
            <a:r>
              <a:rPr lang="en-US" dirty="0" err="1" smtClean="0"/>
              <a:t>vWD</a:t>
            </a:r>
            <a:r>
              <a:rPr lang="en-US" dirty="0" smtClean="0"/>
              <a:t>. </a:t>
            </a:r>
            <a:r>
              <a:rPr lang="en-US" dirty="0"/>
              <a:t>Intravenous estrogen 0.6 mg/kg per day for </a:t>
            </a:r>
            <a:r>
              <a:rPr lang="en-US" dirty="0" smtClean="0"/>
              <a:t>4-5 days</a:t>
            </a:r>
            <a:r>
              <a:rPr lang="en-US" dirty="0"/>
              <a:t>, oral estrogen 50 mg/kg per day, or transdermal estradiol 50 to 100 mcg/24 hours applied as a patch twice weekly have been shown to be effective, particularly for </a:t>
            </a:r>
            <a:r>
              <a:rPr lang="en-US" dirty="0" smtClean="0"/>
              <a:t>GI bleeding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Erythropoietin &gt;&gt; </a:t>
            </a:r>
            <a:r>
              <a:rPr lang="en-US" dirty="0" smtClean="0"/>
              <a:t>used </a:t>
            </a:r>
            <a:r>
              <a:rPr lang="en-US" dirty="0"/>
              <a:t>successfully in uremic </a:t>
            </a:r>
            <a:r>
              <a:rPr lang="en-US" dirty="0" err="1" smtClean="0"/>
              <a:t>pts</a:t>
            </a:r>
            <a:r>
              <a:rPr lang="en-US" dirty="0" smtClean="0"/>
              <a:t> </a:t>
            </a:r>
            <a:r>
              <a:rPr lang="en-US" dirty="0"/>
              <a:t>to both reduce and prevent </a:t>
            </a:r>
            <a:r>
              <a:rPr lang="en-US" dirty="0" smtClean="0"/>
              <a:t>bleeding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Recombinant Factor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rFVIIa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</a:t>
            </a:r>
            <a:r>
              <a:rPr lang="en-US" dirty="0" smtClean="0"/>
              <a:t>some </a:t>
            </a:r>
            <a:r>
              <a:rPr lang="en-US" dirty="0"/>
              <a:t>success for </a:t>
            </a:r>
            <a:r>
              <a:rPr lang="en-US" dirty="0" smtClean="0"/>
              <a:t>Rx of </a:t>
            </a:r>
            <a:r>
              <a:rPr lang="en-US" dirty="0"/>
              <a:t>bleeding in </a:t>
            </a:r>
            <a:r>
              <a:rPr lang="en-US" dirty="0" err="1" smtClean="0"/>
              <a:t>pts</a:t>
            </a:r>
            <a:r>
              <a:rPr lang="en-US" dirty="0" smtClean="0"/>
              <a:t> with congenital </a:t>
            </a:r>
            <a:r>
              <a:rPr lang="en-US" dirty="0" err="1" smtClean="0"/>
              <a:t>Plt</a:t>
            </a:r>
            <a:r>
              <a:rPr lang="en-US" dirty="0" smtClean="0"/>
              <a:t> disorders.</a:t>
            </a:r>
          </a:p>
          <a:p>
            <a:r>
              <a:rPr lang="en-US" dirty="0" smtClean="0"/>
              <a:t>Potential </a:t>
            </a:r>
            <a:r>
              <a:rPr lang="en-US" dirty="0"/>
              <a:t>mechanisms </a:t>
            </a:r>
            <a:r>
              <a:rPr lang="en-US" dirty="0" smtClean="0"/>
              <a:t>&gt;&gt; a </a:t>
            </a:r>
            <a:r>
              <a:rPr lang="en-US" dirty="0"/>
              <a:t>local </a:t>
            </a:r>
            <a:r>
              <a:rPr lang="en-US" dirty="0" err="1"/>
              <a:t>procoagulant</a:t>
            </a:r>
            <a:r>
              <a:rPr lang="en-US" dirty="0"/>
              <a:t> effect at sites of vascular damage or tissue factor-independent thrombin generation induced by binding of </a:t>
            </a:r>
            <a:r>
              <a:rPr lang="en-US" dirty="0" err="1"/>
              <a:t>rFVIIa</a:t>
            </a:r>
            <a:r>
              <a:rPr lang="en-US" dirty="0"/>
              <a:t> to the surface of activated </a:t>
            </a:r>
            <a:r>
              <a:rPr lang="en-US" dirty="0" err="1" smtClean="0"/>
              <a:t>Plts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Pts</a:t>
            </a:r>
            <a:r>
              <a:rPr lang="en-US" dirty="0" smtClean="0"/>
              <a:t> </a:t>
            </a:r>
            <a:r>
              <a:rPr lang="en-US" dirty="0"/>
              <a:t>who cannot receive platelet transfusions because of </a:t>
            </a:r>
            <a:r>
              <a:rPr lang="en-US" dirty="0" err="1"/>
              <a:t>alloimmunization</a:t>
            </a:r>
            <a:r>
              <a:rPr lang="en-US" dirty="0"/>
              <a:t> or antibody formation to the absent platelet glycoprotein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Glanzmann</a:t>
            </a:r>
            <a:r>
              <a:rPr lang="en-US" dirty="0"/>
              <a:t> </a:t>
            </a:r>
            <a:r>
              <a:rPr lang="en-US" dirty="0" err="1" smtClean="0"/>
              <a:t>Thrombasthenia</a:t>
            </a:r>
            <a:r>
              <a:rPr lang="en-US" dirty="0" smtClean="0"/>
              <a:t> </a:t>
            </a:r>
            <a:r>
              <a:rPr lang="en-US" dirty="0"/>
              <a:t>and Bernard-</a:t>
            </a:r>
            <a:r>
              <a:rPr lang="en-US" dirty="0" err="1"/>
              <a:t>Soulier</a:t>
            </a:r>
            <a:r>
              <a:rPr lang="en-US" dirty="0"/>
              <a:t> </a:t>
            </a:r>
            <a:r>
              <a:rPr lang="en-US" dirty="0" smtClean="0"/>
              <a:t>Syndrome</a:t>
            </a:r>
            <a:r>
              <a:rPr lang="en-US" dirty="0"/>
              <a:t>) may benefit from </a:t>
            </a:r>
            <a:r>
              <a:rPr lang="en-US" dirty="0" err="1"/>
              <a:t>rFVIIa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or more bolus infusions of approximately 90 to 100 mcg/kg. </a:t>
            </a:r>
            <a:r>
              <a:rPr lang="en-US" dirty="0" smtClean="0"/>
              <a:t>  </a:t>
            </a:r>
          </a:p>
          <a:p>
            <a:r>
              <a:rPr lang="en-US" dirty="0" smtClean="0"/>
              <a:t>approved </a:t>
            </a:r>
            <a:r>
              <a:rPr lang="en-US" dirty="0"/>
              <a:t>in Europe for use in </a:t>
            </a:r>
            <a:r>
              <a:rPr lang="en-US" dirty="0" err="1" smtClean="0"/>
              <a:t>pts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dirty="0" err="1"/>
              <a:t>Glanzmann</a:t>
            </a:r>
            <a:r>
              <a:rPr lang="en-US" dirty="0"/>
              <a:t> </a:t>
            </a:r>
            <a:r>
              <a:rPr lang="en-US" dirty="0" err="1"/>
              <a:t>thrombasthenia</a:t>
            </a:r>
            <a:r>
              <a:rPr lang="en-US" dirty="0"/>
              <a:t> refractory to </a:t>
            </a:r>
            <a:r>
              <a:rPr lang="en-US" dirty="0" err="1" smtClean="0"/>
              <a:t>Plt</a:t>
            </a:r>
            <a:r>
              <a:rPr lang="en-US" dirty="0" smtClean="0"/>
              <a:t> </a:t>
            </a:r>
            <a:r>
              <a:rPr lang="en-US" dirty="0" err="1" smtClean="0"/>
              <a:t>Tx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Benefits </a:t>
            </a:r>
            <a:r>
              <a:rPr lang="en-US" dirty="0"/>
              <a:t>of </a:t>
            </a:r>
            <a:r>
              <a:rPr lang="en-US" dirty="0" err="1"/>
              <a:t>rFVIIa</a:t>
            </a:r>
            <a:r>
              <a:rPr lang="en-US" dirty="0"/>
              <a:t> must be balanced against the risk of thrombosis</a:t>
            </a:r>
            <a:r>
              <a:rPr lang="en-US" dirty="0" smtClean="0"/>
              <a:t>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131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36493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Preoperative  Management of Agents Affecting Hemostasis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1000" y="1849412"/>
            <a:ext cx="84582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Warfarin &gt;&gt;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/>
              <a:t>typically </a:t>
            </a:r>
            <a:r>
              <a:rPr lang="en-US" sz="2000" b="1" dirty="0"/>
              <a:t>discontinue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days </a:t>
            </a:r>
            <a:r>
              <a:rPr lang="en-US" sz="2000" b="1" dirty="0"/>
              <a:t>before elective surgery (</a:t>
            </a:r>
            <a:r>
              <a:rPr lang="en-US" sz="2000" b="1" dirty="0" err="1"/>
              <a:t>ie</a:t>
            </a:r>
            <a:r>
              <a:rPr lang="en-US" sz="2000" b="1" dirty="0"/>
              <a:t>, last dose of warfarin is given on day minus 6</a:t>
            </a:r>
            <a:r>
              <a:rPr lang="en-US" sz="2000" b="1" dirty="0" smtClean="0"/>
              <a:t>).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/>
              <a:t>check </a:t>
            </a:r>
            <a:r>
              <a:rPr lang="en-US" sz="2000" b="1" dirty="0"/>
              <a:t>the PT/INR on the day before surgery </a:t>
            </a:r>
            <a:r>
              <a:rPr lang="en-US" sz="2000" b="1" dirty="0" smtClean="0"/>
              <a:t>&amp; If INR </a:t>
            </a:r>
            <a:r>
              <a:rPr lang="en-US" sz="2000" b="1" dirty="0"/>
              <a:t>is &gt;</a:t>
            </a:r>
            <a:r>
              <a:rPr lang="en-US" sz="2000" b="1" dirty="0" smtClean="0"/>
              <a:t>1.5 &gt;&gt; ?? administer </a:t>
            </a:r>
            <a:r>
              <a:rPr lang="en-US" sz="2000" b="1" dirty="0"/>
              <a:t>low dose oral vitamin K </a:t>
            </a:r>
            <a:r>
              <a:rPr lang="en-US" sz="2000" b="1" dirty="0" smtClean="0"/>
              <a:t>(1 - 2 </a:t>
            </a:r>
            <a:r>
              <a:rPr lang="en-US" sz="2000" b="1" dirty="0"/>
              <a:t>mg) to hasten normalization of the PT/INR and recheck the following day. </a:t>
            </a:r>
            <a:endParaRPr lang="en-US" sz="2000" b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/>
              <a:t>proceed </a:t>
            </a:r>
            <a:r>
              <a:rPr lang="en-US" sz="2000" b="1" dirty="0"/>
              <a:t>with surgery when the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INR is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≤ 1.4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/>
              <a:t>(An </a:t>
            </a:r>
            <a:r>
              <a:rPr lang="en-US" sz="2000" b="1" dirty="0"/>
              <a:t>INR in the normal range is especially important in </a:t>
            </a:r>
            <a:r>
              <a:rPr lang="en-US" sz="2000" b="1" dirty="0" err="1" smtClean="0"/>
              <a:t>pts</a:t>
            </a:r>
            <a:r>
              <a:rPr lang="en-US" sz="2000" b="1" dirty="0" smtClean="0"/>
              <a:t> </a:t>
            </a:r>
            <a:r>
              <a:rPr lang="en-US" sz="2000" b="1" dirty="0"/>
              <a:t>undergoing surgery </a:t>
            </a:r>
            <a:r>
              <a:rPr lang="en-US" sz="2000" b="1" dirty="0" smtClean="0"/>
              <a:t>ass </a:t>
            </a:r>
            <a:r>
              <a:rPr lang="en-US" sz="2000" b="1" dirty="0"/>
              <a:t>with a high bleeding risk (</a:t>
            </a:r>
            <a:r>
              <a:rPr lang="en-US" sz="2000" b="1" dirty="0" err="1"/>
              <a:t>eg</a:t>
            </a:r>
            <a:r>
              <a:rPr lang="en-US" sz="2000" b="1" dirty="0"/>
              <a:t>, intracranial, spinal, urologic) or if </a:t>
            </a:r>
            <a:r>
              <a:rPr lang="en-US" sz="2000" b="1" dirty="0" err="1"/>
              <a:t>neuraxial</a:t>
            </a:r>
            <a:r>
              <a:rPr lang="en-US" sz="2000" b="1" dirty="0"/>
              <a:t> anesthesia is to be </a:t>
            </a:r>
            <a:r>
              <a:rPr lang="en-US" sz="2000" b="1" dirty="0" smtClean="0"/>
              <a:t>used).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/>
              <a:t>Heparin / LMWH Bridging considered &gt;&gt; </a:t>
            </a:r>
            <a:r>
              <a:rPr lang="en-US" sz="2000" b="1" dirty="0" err="1" smtClean="0"/>
              <a:t>Pts</a:t>
            </a:r>
            <a:r>
              <a:rPr lang="en-US" sz="2000" b="1" dirty="0" smtClean="0"/>
              <a:t> </a:t>
            </a:r>
            <a:r>
              <a:rPr lang="en-US" sz="2000" b="1" dirty="0"/>
              <a:t>with very high or high thromboembolic </a:t>
            </a:r>
            <a:r>
              <a:rPr lang="en-US" sz="2000" b="1" dirty="0" smtClean="0"/>
              <a:t>risk. </a:t>
            </a:r>
          </a:p>
          <a:p>
            <a:pPr marL="285750" indent="-285750">
              <a:buFont typeface="Wingdings" pitchFamily="2" charset="2"/>
              <a:buChar char="§"/>
            </a:pP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118504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23878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Preoperative Heparin Bridging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1929348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generally </a:t>
            </a:r>
            <a:r>
              <a:rPr lang="en-US" dirty="0"/>
              <a:t>initiate heparin bridging </a:t>
            </a:r>
            <a:r>
              <a:rPr lang="en-US" dirty="0" smtClean="0"/>
              <a:t>3 days </a:t>
            </a:r>
            <a:r>
              <a:rPr lang="en-US" dirty="0"/>
              <a:t>before a planned procedure </a:t>
            </a:r>
            <a:r>
              <a:rPr lang="en-US" dirty="0" smtClean="0"/>
              <a:t>(2 days </a:t>
            </a:r>
            <a:r>
              <a:rPr lang="en-US" dirty="0"/>
              <a:t>after stopping warfarin), when the PT/INR has started to drop below </a:t>
            </a:r>
            <a:r>
              <a:rPr lang="en-US" dirty="0" smtClean="0"/>
              <a:t>therapeutic range.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//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LMWH &gt;&gt; </a:t>
            </a:r>
            <a:r>
              <a:rPr lang="en-US" dirty="0" smtClean="0"/>
              <a:t>discontinue 24 </a:t>
            </a:r>
            <a:r>
              <a:rPr lang="en-US" dirty="0"/>
              <a:t>hours before the planned surgery or procedure, based on a biologic half-life of most subcutaneous </a:t>
            </a:r>
            <a:r>
              <a:rPr lang="en-US" dirty="0" smtClean="0"/>
              <a:t>LMWH of </a:t>
            </a:r>
            <a:r>
              <a:rPr lang="en-US" dirty="0"/>
              <a:t>~</a:t>
            </a:r>
            <a:r>
              <a:rPr lang="en-US" dirty="0" smtClean="0"/>
              <a:t> 3-5 hours. </a:t>
            </a:r>
          </a:p>
          <a:p>
            <a:r>
              <a:rPr lang="en-US" dirty="0" smtClean="0"/>
              <a:t>If </a:t>
            </a:r>
            <a:r>
              <a:rPr lang="en-US" dirty="0"/>
              <a:t>a twice-daily </a:t>
            </a:r>
            <a:r>
              <a:rPr lang="en-US" dirty="0" smtClean="0"/>
              <a:t>LMWH regimen </a:t>
            </a:r>
            <a:r>
              <a:rPr lang="en-US" dirty="0"/>
              <a:t>is </a:t>
            </a:r>
            <a:r>
              <a:rPr lang="en-US" dirty="0" smtClean="0"/>
              <a:t>given &gt;&gt; evening </a:t>
            </a:r>
            <a:r>
              <a:rPr lang="en-US" dirty="0"/>
              <a:t>dose the night before surgery </a:t>
            </a:r>
            <a:r>
              <a:rPr lang="en-US" dirty="0" smtClean="0"/>
              <a:t>omitted.</a:t>
            </a:r>
          </a:p>
          <a:p>
            <a:r>
              <a:rPr lang="en-US" dirty="0" smtClean="0"/>
              <a:t>if </a:t>
            </a:r>
            <a:r>
              <a:rPr lang="en-US" dirty="0"/>
              <a:t>a once-daily regimen is given </a:t>
            </a:r>
            <a:r>
              <a:rPr lang="en-US" dirty="0" smtClean="0"/>
              <a:t>(</a:t>
            </a:r>
            <a:r>
              <a:rPr lang="en-US" dirty="0" err="1" smtClean="0"/>
              <a:t>Dalteparin</a:t>
            </a:r>
            <a:r>
              <a:rPr lang="en-US" dirty="0" smtClean="0"/>
              <a:t> </a:t>
            </a:r>
            <a:r>
              <a:rPr lang="en-US" dirty="0"/>
              <a:t>200 </a:t>
            </a:r>
            <a:r>
              <a:rPr lang="en-US" dirty="0" smtClean="0"/>
              <a:t>IUs/kg</a:t>
            </a:r>
            <a:r>
              <a:rPr lang="en-US" dirty="0"/>
              <a:t>), </a:t>
            </a:r>
            <a:r>
              <a:rPr lang="en-US" dirty="0" smtClean="0"/>
              <a:t>½  </a:t>
            </a:r>
            <a:r>
              <a:rPr lang="en-US" dirty="0"/>
              <a:t>of the total daily dose is given on the morning of the day before </a:t>
            </a:r>
            <a:r>
              <a:rPr lang="en-US" dirty="0" smtClean="0"/>
              <a:t>surgery &gt;&gt; ensures </a:t>
            </a:r>
            <a:r>
              <a:rPr lang="en-US" dirty="0"/>
              <a:t>that no significant residual anticoagulant will be present at the time of </a:t>
            </a:r>
            <a:r>
              <a:rPr lang="en-US" dirty="0" smtClean="0"/>
              <a:t>surgery.  </a:t>
            </a:r>
            <a:endParaRPr lang="en-US" dirty="0"/>
          </a:p>
          <a:p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UFH &gt;&gt; </a:t>
            </a:r>
            <a:r>
              <a:rPr lang="en-US" dirty="0" smtClean="0"/>
              <a:t>Therapeutic </a:t>
            </a:r>
            <a:r>
              <a:rPr lang="en-US" dirty="0"/>
              <a:t>dose </a:t>
            </a:r>
            <a:r>
              <a:rPr lang="en-US" dirty="0" smtClean="0"/>
              <a:t>IV infusion continue until 4-5 hours </a:t>
            </a:r>
            <a:r>
              <a:rPr lang="en-US" dirty="0"/>
              <a:t>before the procedure, based on the biologic half-life of </a:t>
            </a:r>
            <a:r>
              <a:rPr lang="en-US" dirty="0" smtClean="0"/>
              <a:t>IV UFH of </a:t>
            </a:r>
            <a:r>
              <a:rPr lang="en-US" dirty="0"/>
              <a:t>~</a:t>
            </a:r>
            <a:r>
              <a:rPr lang="en-US" dirty="0" smtClean="0"/>
              <a:t> </a:t>
            </a:r>
            <a:r>
              <a:rPr lang="en-US" dirty="0"/>
              <a:t>45 </a:t>
            </a:r>
            <a:r>
              <a:rPr lang="en-US" dirty="0" smtClean="0"/>
              <a:t>minutes. </a:t>
            </a:r>
          </a:p>
          <a:p>
            <a:r>
              <a:rPr lang="en-US" dirty="0" smtClean="0"/>
              <a:t>If SC UFH is used (dose </a:t>
            </a:r>
            <a:r>
              <a:rPr lang="en-US" dirty="0"/>
              <a:t>of </a:t>
            </a:r>
            <a:r>
              <a:rPr lang="en-US" dirty="0" smtClean="0"/>
              <a:t>~ 250 IUs/kg BID), </a:t>
            </a:r>
            <a:r>
              <a:rPr lang="en-US" dirty="0"/>
              <a:t>the last dose can be given the evening before the procedure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0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23878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Preoperative Heparin Bridging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1828086"/>
            <a:ext cx="85344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</a:t>
            </a:r>
          </a:p>
          <a:p>
            <a:r>
              <a:rPr lang="en-US" dirty="0" smtClean="0"/>
              <a:t>Resumption </a:t>
            </a:r>
            <a:r>
              <a:rPr lang="en-US" dirty="0"/>
              <a:t>of </a:t>
            </a:r>
            <a:r>
              <a:rPr lang="en-US" dirty="0" smtClean="0"/>
              <a:t>UFH &amp; LMWH is </a:t>
            </a:r>
            <a:r>
              <a:rPr lang="en-US" dirty="0"/>
              <a:t>similar, based on the onset of anticoagulation </a:t>
            </a:r>
            <a:r>
              <a:rPr lang="en-US" dirty="0" smtClean="0"/>
              <a:t>at ~ 1 hour </a:t>
            </a:r>
            <a:r>
              <a:rPr lang="en-US" dirty="0"/>
              <a:t>after administration for both forms of </a:t>
            </a:r>
            <a:r>
              <a:rPr lang="en-US" dirty="0" smtClean="0"/>
              <a:t>heparin (peak </a:t>
            </a:r>
            <a:r>
              <a:rPr lang="en-US" dirty="0"/>
              <a:t>anticoagulant activity at ~ </a:t>
            </a:r>
            <a:r>
              <a:rPr lang="en-US" dirty="0" smtClean="0"/>
              <a:t> 3-5 hours) </a:t>
            </a:r>
            <a:endParaRPr lang="en-US" dirty="0"/>
          </a:p>
          <a:p>
            <a:r>
              <a:rPr lang="en-US" dirty="0" smtClean="0"/>
              <a:t>● The </a:t>
            </a:r>
            <a:r>
              <a:rPr lang="en-US" dirty="0"/>
              <a:t>resumption of bridging, especially when given as a therapeutic-dose </a:t>
            </a:r>
            <a:r>
              <a:rPr lang="en-US" dirty="0" smtClean="0"/>
              <a:t>regimen &gt;&gt; </a:t>
            </a:r>
            <a:r>
              <a:rPr lang="en-US" u="sng" dirty="0" smtClean="0"/>
              <a:t>should </a:t>
            </a:r>
            <a:r>
              <a:rPr lang="en-US" u="sng" dirty="0"/>
              <a:t>be delayed until there is adequate hemostasis</a:t>
            </a:r>
            <a:r>
              <a:rPr lang="en-US" dirty="0"/>
              <a:t> based on a clinical assessment of the wound site, drainage fluid amount, and expected postoperative bleeding; coupled, where appropriate, with hemoglobin </a:t>
            </a:r>
            <a:r>
              <a:rPr lang="en-US" dirty="0" smtClean="0"/>
              <a:t>levels &gt;&gt; This </a:t>
            </a:r>
            <a:r>
              <a:rPr lang="en-US" dirty="0"/>
              <a:t>assessment will vary depending on the surgery type and individual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/>
              <a:t>considerations, and it may be difficult for surgery where ongoing bleeding is not readily apparent (</a:t>
            </a:r>
            <a:r>
              <a:rPr lang="en-US" dirty="0" err="1"/>
              <a:t>eg</a:t>
            </a:r>
            <a:r>
              <a:rPr lang="en-US" dirty="0"/>
              <a:t>, cardiac, intracranial).</a:t>
            </a:r>
          </a:p>
          <a:p>
            <a:r>
              <a:rPr lang="en-US" dirty="0" smtClean="0"/>
              <a:t>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Major Surgery </a:t>
            </a:r>
            <a:r>
              <a:rPr lang="en-US" dirty="0"/>
              <a:t>or those with a high bleeding risk </a:t>
            </a:r>
            <a:r>
              <a:rPr lang="en-US" dirty="0" smtClean="0"/>
              <a:t>procedure &gt;&gt; therapeutic-dose UFH or LMWH should </a:t>
            </a:r>
            <a:r>
              <a:rPr lang="en-US" dirty="0"/>
              <a:t>be 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delayed for 48 to 72 hours after hemostasis </a:t>
            </a:r>
            <a:r>
              <a:rPr lang="en-US" dirty="0"/>
              <a:t>has been </a:t>
            </a:r>
            <a:r>
              <a:rPr lang="en-US" dirty="0" smtClean="0"/>
              <a:t>secured. </a:t>
            </a:r>
            <a:endParaRPr lang="en-US" dirty="0"/>
          </a:p>
          <a:p>
            <a:r>
              <a:rPr lang="en-US" dirty="0" smtClean="0"/>
              <a:t>●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Minor Procedures </a:t>
            </a:r>
            <a:r>
              <a:rPr lang="en-US" dirty="0"/>
              <a:t>associated with a low bleeding risk in which bridging is used (</a:t>
            </a:r>
            <a:r>
              <a:rPr lang="en-US" dirty="0" err="1"/>
              <a:t>eg</a:t>
            </a:r>
            <a:r>
              <a:rPr lang="en-US" dirty="0"/>
              <a:t>, laparoscopic hernia repair</a:t>
            </a:r>
            <a:r>
              <a:rPr lang="en-US" dirty="0" smtClean="0"/>
              <a:t>) &gt;&gt; therapeutic-dose UFH or LMWH can </a:t>
            </a:r>
            <a:r>
              <a:rPr lang="en-US" dirty="0"/>
              <a:t>usually be 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resumed 24 hours after the procedure</a:t>
            </a:r>
            <a:r>
              <a:rPr lang="en-US" dirty="0"/>
              <a:t>.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321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36493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Preoperative  Management of Agents Affecting Hemostasis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t="19463" r="29192" b="15852"/>
          <a:stretch/>
        </p:blipFill>
        <p:spPr bwMode="auto">
          <a:xfrm>
            <a:off x="381000" y="1219200"/>
            <a:ext cx="8458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86400" y="54102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62600" y="50292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86400" y="25146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7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2" r="2197" b="9207"/>
          <a:stretch/>
        </p:blipFill>
        <p:spPr bwMode="auto">
          <a:xfrm>
            <a:off x="-11024" y="1219200"/>
            <a:ext cx="915173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4648200" y="26670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4648200" y="2819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48200" y="29718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48200" y="3962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48200" y="41148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48200" y="42672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48200" y="48006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48200" y="49530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48200" y="5105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48200" y="55626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48200" y="57150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48200" y="5867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47800" y="36493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Perioperative  Management of Agents Affecting Hemostasis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61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Coagulation Factor Levels Required For Hemostasis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" t="26512" r="2049" b="9765"/>
          <a:stretch/>
        </p:blipFill>
        <p:spPr bwMode="auto">
          <a:xfrm>
            <a:off x="76200" y="1828800"/>
            <a:ext cx="9013044" cy="429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5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lythroughStill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2"/>
          <a:stretch>
            <a:fillRect/>
          </a:stretch>
        </p:blipFill>
        <p:spPr bwMode="auto">
          <a:xfrm>
            <a:off x="-36513" y="-4763"/>
            <a:ext cx="9180513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611188" y="44450"/>
            <a:ext cx="7921625" cy="836613"/>
          </a:xfrm>
          <a:prstGeom prst="roundRect">
            <a:avLst>
              <a:gd name="adj" fmla="val 16667"/>
            </a:avLst>
          </a:prstGeom>
          <a:solidFill>
            <a:schemeClr val="tx1">
              <a:alpha val="49001"/>
            </a:schemeClr>
          </a:solidFill>
          <a:ln w="57150" cmpd="thickThin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pperplate Gothic Bold" pitchFamily="34" charset="0"/>
              </a:rPr>
              <a:t>INHIBITORS</a:t>
            </a:r>
          </a:p>
        </p:txBody>
      </p:sp>
      <p:graphicFrame>
        <p:nvGraphicFramePr>
          <p:cNvPr id="8320" name="Group 128"/>
          <p:cNvGraphicFramePr>
            <a:graphicFrameLocks noGrp="1"/>
          </p:cNvGraphicFramePr>
          <p:nvPr/>
        </p:nvGraphicFramePr>
        <p:xfrm>
          <a:off x="0" y="981075"/>
          <a:ext cx="9144000" cy="2674938"/>
        </p:xfrm>
        <a:graphic>
          <a:graphicData uri="http://schemas.openxmlformats.org/drawingml/2006/table">
            <a:tbl>
              <a:tblPr rtl="1"/>
              <a:tblGrid>
                <a:gridCol w="6843712"/>
                <a:gridCol w="2300288"/>
              </a:tblGrid>
              <a:tr h="267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A serin protease inhibitor (serpin) that degrades the serine proteases;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thrombin, IXa, Xa, XIa, XIIa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Constantly active, but its adhesion to these factors is increased by the administration of heparin.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Quantitative or qualitative deficiency of antithrombin (in born or acquired) leads to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Thrombophilia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.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1.  Antithrombin III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27" name="Group 135"/>
          <p:cNvGraphicFramePr>
            <a:graphicFrameLocks noGrp="1"/>
          </p:cNvGraphicFramePr>
          <p:nvPr/>
        </p:nvGraphicFramePr>
        <p:xfrm>
          <a:off x="0" y="3749675"/>
          <a:ext cx="9144000" cy="1911350"/>
        </p:xfrm>
        <a:graphic>
          <a:graphicData uri="http://schemas.openxmlformats.org/drawingml/2006/table">
            <a:tbl>
              <a:tblPr rtl="1"/>
              <a:tblGrid>
                <a:gridCol w="6843712"/>
                <a:gridCol w="2300288"/>
              </a:tblGrid>
              <a:tr h="191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Activated to PCa by thrombin bound to thrombomodulin (protein on the surface of endothelial cells); then degrades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VIIIa &amp; Va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), reducing further thrombin generation.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PS acts as cofactor of PC by enhancing binding of PCa to phospholipid surface; both contain gal residues.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2.  Protein C &amp; Protein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50021">
                            <a:alpha val="49001"/>
                          </a:srgbClr>
                        </a:gs>
                        <a:gs pos="100000">
                          <a:srgbClr val="A50021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8347" name="Group 155"/>
          <p:cNvGraphicFramePr>
            <a:graphicFrameLocks noGrp="1"/>
          </p:cNvGraphicFramePr>
          <p:nvPr/>
        </p:nvGraphicFramePr>
        <p:xfrm>
          <a:off x="0" y="5738813"/>
          <a:ext cx="9144000" cy="1146175"/>
        </p:xfrm>
        <a:graphic>
          <a:graphicData uri="http://schemas.openxmlformats.org/drawingml/2006/table">
            <a:tbl>
              <a:tblPr rtl="1"/>
              <a:tblGrid>
                <a:gridCol w="6843712"/>
                <a:gridCol w="2300288"/>
              </a:tblGrid>
              <a:tr h="114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Inhibits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VIIa-related activation of IX &amp; X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after its original initiation.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9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3.  Tissue Factor Pathway Inhibitor (TFPI)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2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6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Hemostatic  Phases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" t="2382" r="7142" b="12820"/>
          <a:stretch/>
        </p:blipFill>
        <p:spPr>
          <a:xfrm>
            <a:off x="1600200" y="1140629"/>
            <a:ext cx="6924675" cy="49553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0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PLTs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Ultrastructure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026" name="Picture 2" descr="http://www.frontiersin.org/files/Articles/53702/fendo-04-00077-HTML/image_m/fendo-04-00077-g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943099"/>
            <a:ext cx="39814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1752600"/>
            <a:ext cx="4038600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types of storage granules</a:t>
            </a:r>
          </a:p>
          <a:p>
            <a:pPr algn="ctr"/>
            <a:endParaRPr lang="en-US" sz="16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 Granules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Clotting Factors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VWF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PDGF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ILGF1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Dense Granules ( </a:t>
            </a:r>
            <a:r>
              <a:rPr 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Granules )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ADP &amp; ATP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Serotonin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Histamine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Ionized </a:t>
            </a:r>
            <a:r>
              <a:rPr lang="en-US" dirty="0" err="1" smtClean="0"/>
              <a:t>Ca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Lysosomes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Hydrolytic enzymes </a:t>
            </a:r>
            <a:endParaRPr lang="ar-SA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1295400"/>
            <a:ext cx="51816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Extremely small &amp; discoid (3 x 0.5 µm in diameter)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2884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762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Diagnostic Approach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to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Plt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Disorders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27877" r="24304" b="13659"/>
          <a:stretch/>
        </p:blipFill>
        <p:spPr bwMode="auto">
          <a:xfrm>
            <a:off x="1371600" y="1219200"/>
            <a:ext cx="76485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59603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Thrombotic Thrombocytopenic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Purpura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/ Hemolytic Uremic Syndrome (TTP/HUS)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647885"/>
            <a:ext cx="80010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: </a:t>
            </a:r>
            <a:r>
              <a:rPr lang="en-US" sz="2000" b="1" dirty="0" smtClean="0"/>
              <a:t>isolated thrombocytopenia due to immune </a:t>
            </a:r>
            <a:r>
              <a:rPr lang="en-US" sz="2000" b="1" dirty="0" err="1" smtClean="0"/>
              <a:t>Plt</a:t>
            </a:r>
            <a:r>
              <a:rPr lang="en-US" sz="2000" b="1" dirty="0" smtClean="0"/>
              <a:t> destruction &amp; </a:t>
            </a:r>
            <a:r>
              <a:rPr lang="en-US" sz="2000" b="1" dirty="0" smtClean="0">
                <a:sym typeface="Wingdings 2"/>
              </a:rPr>
              <a:t> production (auto AB to megakaryocytes) </a:t>
            </a:r>
            <a:endParaRPr lang="en-US" sz="2000" b="1" dirty="0" smtClean="0"/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: </a:t>
            </a:r>
            <a:r>
              <a:rPr lang="en-US" sz="2000" b="1" dirty="0" err="1" smtClean="0"/>
              <a:t>a/w</a:t>
            </a:r>
            <a:r>
              <a:rPr lang="en-US" sz="2000" b="1" dirty="0" smtClean="0"/>
              <a:t> disease/drug exposure </a:t>
            </a:r>
            <a:r>
              <a:rPr lang="en-US" sz="2000" b="1" dirty="0" smtClean="0">
                <a:sym typeface="Wingdings 2"/>
              </a:rPr>
              <a:t> </a:t>
            </a:r>
            <a:r>
              <a:rPr lang="en-US" sz="2000" b="1" dirty="0" smtClean="0"/>
              <a:t> Viral (HIV, HCV, HBV, EBV, CMV, Parvovirus), SLE, APLS, H. Pylori Infection, Chronic Lymphocytic Leukemia (CLL), Hodgkin Lymphoma, AIHA</a:t>
            </a:r>
          </a:p>
          <a:p>
            <a:endParaRPr lang="en-US" sz="1600" b="1" dirty="0"/>
          </a:p>
          <a:p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/>
              <a:t>&gt;&gt; </a:t>
            </a:r>
            <a:r>
              <a:rPr lang="en-US" sz="2000" b="1" dirty="0" err="1" smtClean="0"/>
              <a:t>Dx</a:t>
            </a:r>
            <a:r>
              <a:rPr lang="en-US" sz="2000" b="1" dirty="0" smtClean="0"/>
              <a:t> of exclusion, no robust clinical or Lab parameters, Typically CBC (Isolated </a:t>
            </a:r>
            <a:r>
              <a:rPr lang="en-US" sz="2000" b="1" dirty="0" smtClean="0">
                <a:sym typeface="Wingdings 2"/>
              </a:rPr>
              <a:t> PLT &lt; 100.000), 10% have ITP + AIHA (Evans Syndrome), PBS (Large </a:t>
            </a:r>
            <a:r>
              <a:rPr lang="en-US" sz="2000" b="1" dirty="0" err="1" smtClean="0">
                <a:sym typeface="Wingdings 2"/>
              </a:rPr>
              <a:t>Plts</a:t>
            </a:r>
            <a:r>
              <a:rPr lang="en-US" sz="2000" b="1" dirty="0" smtClean="0">
                <a:sym typeface="Wingdings 2"/>
              </a:rPr>
              <a:t>), Anti-</a:t>
            </a:r>
            <a:r>
              <a:rPr lang="en-US" sz="2000" b="1" dirty="0" err="1" smtClean="0">
                <a:sym typeface="Wingdings 2"/>
              </a:rPr>
              <a:t>Plt</a:t>
            </a:r>
            <a:r>
              <a:rPr lang="en-US" sz="2000" b="1" dirty="0" smtClean="0">
                <a:sym typeface="Wingdings 2"/>
              </a:rPr>
              <a:t> AB (not useful) </a:t>
            </a:r>
          </a:p>
          <a:p>
            <a:endParaRPr lang="en-US" sz="1600" b="1" dirty="0">
              <a:sym typeface="Wingdings 2"/>
            </a:endParaRPr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Clinically </a:t>
            </a:r>
            <a:r>
              <a:rPr lang="en-US" sz="2000" b="1" dirty="0" smtClean="0">
                <a:sym typeface="Wingdings 2"/>
              </a:rPr>
              <a:t> &gt;&gt; insidious onset of </a:t>
            </a:r>
            <a:r>
              <a:rPr lang="en-US" sz="2000" b="1" dirty="0" err="1" smtClean="0">
                <a:sym typeface="Wingdings 2"/>
              </a:rPr>
              <a:t>mucocutaneous</a:t>
            </a:r>
            <a:r>
              <a:rPr lang="en-US" sz="2000" b="1" dirty="0" smtClean="0">
                <a:sym typeface="Wingdings 2"/>
              </a:rPr>
              <a:t> bleed, M:F (3:1)</a:t>
            </a:r>
          </a:p>
          <a:p>
            <a:endParaRPr lang="en-US" sz="1600" b="1" dirty="0">
              <a:sym typeface="Wingdings 2"/>
            </a:endParaRPr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Rx</a:t>
            </a:r>
            <a:r>
              <a:rPr lang="en-US" sz="2000" b="1" dirty="0" smtClean="0">
                <a:sym typeface="Wingdings 2"/>
              </a:rPr>
              <a:t> &gt;&gt; rarely indicated if PLT &gt; 50.000 unless bleeding, trauma/surgery, </a:t>
            </a:r>
            <a:r>
              <a:rPr lang="en-US" sz="2000" b="1" dirty="0" err="1" smtClean="0">
                <a:sym typeface="Wingdings 2"/>
              </a:rPr>
              <a:t>anticoag</a:t>
            </a:r>
            <a:r>
              <a:rPr lang="en-US" sz="2000" b="1" dirty="0" smtClean="0">
                <a:sym typeface="Wingdings 2"/>
              </a:rPr>
              <a:t>, comorbidities </a:t>
            </a:r>
          </a:p>
          <a:p>
            <a:r>
              <a:rPr lang="en-US" sz="2000" b="1" dirty="0" smtClean="0">
                <a:sym typeface="Wingdings 2"/>
              </a:rPr>
              <a:t>Steroids, IVIG, </a:t>
            </a:r>
            <a:r>
              <a:rPr lang="en-US" sz="2000" b="1" dirty="0" err="1" smtClean="0">
                <a:sym typeface="Wingdings 2"/>
              </a:rPr>
              <a:t>Splenectomy</a:t>
            </a:r>
            <a:r>
              <a:rPr lang="en-US" sz="2000" b="1" dirty="0" smtClean="0">
                <a:sym typeface="Wingdings 2"/>
              </a:rPr>
              <a:t>, TPO agonists (</a:t>
            </a:r>
            <a:r>
              <a:rPr lang="en-US" sz="2000" b="1" dirty="0" err="1" smtClean="0">
                <a:sym typeface="Wingdings 2"/>
              </a:rPr>
              <a:t>Romiplostim</a:t>
            </a:r>
            <a:r>
              <a:rPr lang="en-US" sz="2000" b="1" dirty="0" smtClean="0">
                <a:sym typeface="Wingdings 2"/>
              </a:rPr>
              <a:t>, </a:t>
            </a:r>
            <a:r>
              <a:rPr lang="en-US" sz="2000" b="1" dirty="0" err="1" smtClean="0">
                <a:sym typeface="Wingdings 2"/>
              </a:rPr>
              <a:t>Eltrombopag</a:t>
            </a:r>
            <a:r>
              <a:rPr lang="en-US" sz="2000" b="1" dirty="0" smtClean="0">
                <a:sym typeface="Wingdings 2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99808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PLTs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Functions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1524000"/>
            <a:ext cx="8382000" cy="44473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11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725" lvl="1" indent="-452438">
              <a:buFont typeface="+mj-lt"/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Adhesion </a:t>
            </a:r>
            <a:r>
              <a:rPr lang="en-US" sz="2400" b="1" dirty="0" smtClean="0"/>
              <a:t> ( </a:t>
            </a:r>
            <a:r>
              <a:rPr lang="en-US" sz="2400" b="1" dirty="0" smtClean="0">
                <a:solidFill>
                  <a:srgbClr val="0000CC"/>
                </a:solidFill>
              </a:rPr>
              <a:t>PLT – Vessel Wall </a:t>
            </a:r>
            <a:r>
              <a:rPr lang="en-US" sz="2400" b="1" dirty="0" smtClean="0"/>
              <a:t>) </a:t>
            </a:r>
            <a:r>
              <a:rPr lang="en-US" sz="2000" b="1" dirty="0" smtClean="0">
                <a:sym typeface="Wingdings 2" panose="05020102010507070707" pitchFamily="18" charset="2"/>
              </a:rPr>
              <a:t></a:t>
            </a:r>
            <a:r>
              <a:rPr lang="en-US" sz="2000" b="1" dirty="0" smtClean="0">
                <a:sym typeface="Wingdings 2"/>
              </a:rPr>
              <a:t>  VWF through GP </a:t>
            </a:r>
            <a:r>
              <a:rPr lang="en-US" sz="2000" b="1" dirty="0" err="1" smtClean="0">
                <a:sym typeface="Wingdings 2"/>
              </a:rPr>
              <a:t>Ib</a:t>
            </a:r>
            <a:r>
              <a:rPr lang="en-US" sz="2000" b="1" dirty="0" smtClean="0">
                <a:sym typeface="Wingdings 2"/>
              </a:rPr>
              <a:t>/IX/V                                 (synthesized in endothelial cells &amp; megakaryocytes / stored </a:t>
            </a:r>
            <a:r>
              <a:rPr lang="en-US" sz="2000" b="1" dirty="0">
                <a:sym typeface="Wingdings 2"/>
              </a:rPr>
              <a:t>in </a:t>
            </a:r>
            <a:r>
              <a:rPr lang="en-US" sz="2000" b="1" dirty="0"/>
              <a:t>storage granules of endothelial cells</a:t>
            </a:r>
            <a:r>
              <a:rPr lang="en-US" sz="2000" b="1" dirty="0">
                <a:sym typeface="Wingdings 2"/>
              </a:rPr>
              <a:t> </a:t>
            </a:r>
            <a:r>
              <a:rPr lang="en-US" sz="2000" b="1" dirty="0" smtClean="0">
                <a:sym typeface="Wingdings 2"/>
              </a:rPr>
              <a:t>&amp; </a:t>
            </a:r>
            <a:r>
              <a:rPr lang="el-GR" sz="2000" b="1" dirty="0">
                <a:sym typeface="Wingdings 2"/>
              </a:rPr>
              <a:t>α</a:t>
            </a:r>
            <a:r>
              <a:rPr lang="en-US" sz="2000" b="1" dirty="0">
                <a:sym typeface="Wingdings 2"/>
              </a:rPr>
              <a:t> </a:t>
            </a:r>
            <a:r>
              <a:rPr lang="en-US" sz="2000" b="1" dirty="0" smtClean="0">
                <a:sym typeface="Wingdings 2"/>
              </a:rPr>
              <a:t>granules of </a:t>
            </a:r>
            <a:r>
              <a:rPr lang="en-US" sz="2000" b="1" dirty="0" err="1" smtClean="0">
                <a:sym typeface="Wingdings 2"/>
              </a:rPr>
              <a:t>Plt</a:t>
            </a:r>
            <a:r>
              <a:rPr lang="en-US" sz="2000" b="1" dirty="0" smtClean="0">
                <a:sym typeface="Wingdings 2"/>
              </a:rPr>
              <a:t> </a:t>
            </a:r>
            <a:r>
              <a:rPr lang="en-US" sz="2000" b="1" dirty="0">
                <a:sym typeface="Wingdings 2"/>
              </a:rPr>
              <a:t>/ </a:t>
            </a:r>
            <a:r>
              <a:rPr lang="en-US" sz="2000" b="1" dirty="0" smtClean="0">
                <a:sym typeface="Wingdings 2"/>
              </a:rPr>
              <a:t>                                          Rise </a:t>
            </a:r>
            <a:r>
              <a:rPr lang="en-US" sz="2000" b="1" dirty="0">
                <a:sym typeface="Wingdings 2"/>
              </a:rPr>
              <a:t>with stress, exercise, adrenaline, infusion of DDAVP)</a:t>
            </a:r>
            <a:r>
              <a:rPr lang="en-US" sz="2000" b="1" dirty="0"/>
              <a:t> </a:t>
            </a:r>
          </a:p>
          <a:p>
            <a:pPr marL="720725" lvl="1" indent="-452438">
              <a:buFont typeface="+mj-lt"/>
              <a:buAutoNum type="romanUcPeriod"/>
            </a:pPr>
            <a:endParaRPr lang="en-US" sz="2000" b="1" dirty="0" smtClean="0"/>
          </a:p>
          <a:p>
            <a:pPr marL="720725" lvl="1" indent="-452438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Aggregation </a:t>
            </a:r>
            <a:r>
              <a:rPr lang="en-US" sz="2400" b="1" dirty="0" smtClean="0"/>
              <a:t>( </a:t>
            </a:r>
            <a:r>
              <a:rPr lang="en-US" sz="2400" b="1" dirty="0">
                <a:solidFill>
                  <a:srgbClr val="0000CC"/>
                </a:solidFill>
              </a:rPr>
              <a:t>cross linking of PLT – PLT </a:t>
            </a:r>
            <a:r>
              <a:rPr lang="en-US" sz="2400" b="1" dirty="0" smtClean="0"/>
              <a:t>) </a:t>
            </a:r>
            <a:r>
              <a:rPr lang="en-US" sz="2000" b="1" dirty="0">
                <a:sym typeface="Wingdings 2" panose="05020102010507070707" pitchFamily="18" charset="2"/>
              </a:rPr>
              <a:t></a:t>
            </a:r>
            <a:r>
              <a:rPr lang="en-US" sz="2000" b="1" dirty="0" smtClean="0">
                <a:sym typeface="Wingdings 2"/>
              </a:rPr>
              <a:t>  VWF</a:t>
            </a:r>
            <a:r>
              <a:rPr lang="en-US" sz="2000" b="1" dirty="0" smtClean="0"/>
              <a:t> &amp; Fibrinogen through GP </a:t>
            </a:r>
            <a:r>
              <a:rPr lang="en-US" sz="2000" b="1" dirty="0" err="1" smtClean="0"/>
              <a:t>IIb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IIIa</a:t>
            </a:r>
            <a:r>
              <a:rPr lang="en-US" sz="2000" b="1" dirty="0" smtClean="0"/>
              <a:t> receptors</a:t>
            </a:r>
          </a:p>
          <a:p>
            <a:pPr marL="720725" lvl="1" indent="-452438">
              <a:buFont typeface="+mj-lt"/>
              <a:buAutoNum type="romanUcPeriod"/>
            </a:pPr>
            <a:endParaRPr lang="en-US" sz="2000" b="1" dirty="0" smtClean="0"/>
          </a:p>
          <a:p>
            <a:pPr marL="720725" lvl="1" indent="-452438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 Reaction &amp; Amplification </a:t>
            </a:r>
            <a:r>
              <a:rPr lang="en-US" sz="2400" b="1" dirty="0" smtClean="0"/>
              <a:t>( </a:t>
            </a:r>
            <a:r>
              <a:rPr lang="en-US" sz="2000" b="1" dirty="0" smtClean="0"/>
              <a:t>aggregation </a:t>
            </a:r>
            <a:r>
              <a:rPr lang="en-US" sz="2000" b="1" dirty="0"/>
              <a:t>formation &amp; </a:t>
            </a:r>
            <a:r>
              <a:rPr lang="en-US" sz="2000" b="1" dirty="0" smtClean="0"/>
              <a:t>stabilization ) </a:t>
            </a:r>
            <a:r>
              <a:rPr lang="en-US" sz="2000" b="1" dirty="0">
                <a:sym typeface="Wingdings 2" panose="05020102010507070707" pitchFamily="18" charset="2"/>
              </a:rPr>
              <a:t></a:t>
            </a:r>
            <a:r>
              <a:rPr lang="en-US" sz="2000" b="1" dirty="0" smtClean="0"/>
              <a:t> </a:t>
            </a:r>
          </a:p>
          <a:p>
            <a:pPr marL="1068387" lvl="2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release </a:t>
            </a:r>
            <a:r>
              <a:rPr lang="en-US" sz="2000" b="1" dirty="0"/>
              <a:t>of</a:t>
            </a:r>
            <a:r>
              <a:rPr lang="el-GR" sz="2000" b="1" dirty="0">
                <a:sym typeface="Wingdings 2"/>
              </a:rPr>
              <a:t> α</a:t>
            </a:r>
            <a:r>
              <a:rPr lang="en-US" sz="2000" b="1" dirty="0"/>
              <a:t> granules </a:t>
            </a:r>
            <a:r>
              <a:rPr lang="en-US" sz="2000" b="1" dirty="0" smtClean="0"/>
              <a:t>contents, &amp; ADP from dense granules</a:t>
            </a:r>
          </a:p>
          <a:p>
            <a:pPr marL="1068387" lvl="2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formation of Thromboxane A2 by various agonists induces intracellular signaling.</a:t>
            </a:r>
          </a:p>
        </p:txBody>
      </p:sp>
    </p:spTree>
    <p:extLst>
      <p:ext uri="{BB962C8B-B14F-4D97-AF65-F5344CB8AC3E}">
        <p14:creationId xmlns:p14="http://schemas.microsoft.com/office/powerpoint/2010/main" val="210369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1806238"/>
            <a:ext cx="8382000" cy="40780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 Function Inhibitors </a:t>
            </a:r>
          </a:p>
          <a:p>
            <a:pPr algn="ctr"/>
            <a:endParaRPr lang="en-US" sz="11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3987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Prostacyclin (PGI₂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725487" lvl="2"/>
            <a:r>
              <a:rPr lang="en-US" sz="2400" b="1" dirty="0" smtClean="0"/>
              <a:t>synthesized by vascular endothelial cells   </a:t>
            </a:r>
            <a:r>
              <a:rPr lang="en-US" sz="2400" b="1" dirty="0" smtClean="0">
                <a:sym typeface="Wingdings 2"/>
              </a:rPr>
              <a:t>   </a:t>
            </a:r>
          </a:p>
          <a:p>
            <a:pPr marL="725487" lvl="2"/>
            <a:r>
              <a:rPr lang="en-US" sz="2400" b="1" dirty="0" smtClean="0">
                <a:sym typeface="Wingdings 2"/>
              </a:rPr>
              <a:t>potent inhibitor of PLT aggregation &amp; causes vasodilation by rising </a:t>
            </a:r>
            <a:r>
              <a:rPr lang="en-US" sz="2400" b="1" dirty="0" err="1" smtClean="0">
                <a:sym typeface="Wingdings 2"/>
              </a:rPr>
              <a:t>cAMP</a:t>
            </a:r>
            <a:r>
              <a:rPr lang="en-US" sz="2400" b="1" dirty="0" smtClean="0">
                <a:sym typeface="Wingdings 2"/>
              </a:rPr>
              <a:t>       </a:t>
            </a:r>
          </a:p>
          <a:p>
            <a:pPr marL="725487" lvl="2"/>
            <a:r>
              <a:rPr lang="en-US" sz="2400" b="1" dirty="0" smtClean="0">
                <a:sym typeface="Wingdings 2"/>
              </a:rPr>
              <a:t>prevents </a:t>
            </a:r>
            <a:r>
              <a:rPr lang="en-US" sz="2400" b="1" dirty="0" err="1" smtClean="0">
                <a:sym typeface="Wingdings 2"/>
              </a:rPr>
              <a:t>Plt</a:t>
            </a:r>
            <a:r>
              <a:rPr lang="en-US" sz="2400" b="1" dirty="0" smtClean="0">
                <a:sym typeface="Wingdings 2"/>
              </a:rPr>
              <a:t> deposition on normal vascular endothelium</a:t>
            </a:r>
          </a:p>
          <a:p>
            <a:pPr marL="725487" lvl="2"/>
            <a:endParaRPr lang="en-US" sz="2400" b="1" dirty="0" smtClean="0">
              <a:sym typeface="Wingdings 2"/>
            </a:endParaRPr>
          </a:p>
          <a:p>
            <a:pPr marL="153987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Nitric Oxide (NO);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3900"/>
            <a:r>
              <a:rPr lang="en-US" sz="2400" b="1" dirty="0" smtClean="0"/>
              <a:t>released from endothelial cells, macrophages, &amp; </a:t>
            </a:r>
            <a:r>
              <a:rPr lang="en-US" sz="2400" b="1" dirty="0" err="1" smtClean="0"/>
              <a:t>Plt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Wingdings 2"/>
              </a:rPr>
              <a:t>  </a:t>
            </a:r>
          </a:p>
          <a:p>
            <a:pPr marL="723900"/>
            <a:r>
              <a:rPr lang="en-US" sz="2400" b="1" dirty="0" smtClean="0">
                <a:sym typeface="Wingdings 2"/>
              </a:rPr>
              <a:t>inhibit </a:t>
            </a:r>
            <a:r>
              <a:rPr lang="en-US" sz="2400" b="1" dirty="0" err="1" smtClean="0">
                <a:sym typeface="Wingdings 2"/>
              </a:rPr>
              <a:t>Plt</a:t>
            </a:r>
            <a:r>
              <a:rPr lang="en-US" sz="2400" b="1" dirty="0" smtClean="0">
                <a:sym typeface="Wingdings 2"/>
              </a:rPr>
              <a:t> activation &amp; promotes vasodilatation 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PLTs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Inhibitors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Clotting Factors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1" t="3439" r="2265" b="3228"/>
          <a:stretch/>
        </p:blipFill>
        <p:spPr>
          <a:xfrm>
            <a:off x="2667000" y="1162623"/>
            <a:ext cx="4457700" cy="512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4034</TotalTime>
  <Words>3312</Words>
  <Application>Microsoft Office PowerPoint</Application>
  <PresentationFormat>On-screen Show (4:3)</PresentationFormat>
  <Paragraphs>473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Algerian</vt:lpstr>
      <vt:lpstr>Arial</vt:lpstr>
      <vt:lpstr>Calibri</vt:lpstr>
      <vt:lpstr>Copperplate Gothic Bold</vt:lpstr>
      <vt:lpstr>Courier New</vt:lpstr>
      <vt:lpstr>DaunPenh</vt:lpstr>
      <vt:lpstr>Garamond</vt:lpstr>
      <vt:lpstr>Mistral</vt:lpstr>
      <vt:lpstr>Rockwell Extra Bold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</dc:creator>
  <cp:lastModifiedBy>Ahmed Gamal</cp:lastModifiedBy>
  <cp:revision>429</cp:revision>
  <dcterms:created xsi:type="dcterms:W3CDTF">2010-12-30T14:38:32Z</dcterms:created>
  <dcterms:modified xsi:type="dcterms:W3CDTF">2019-03-06T19:34:18Z</dcterms:modified>
</cp:coreProperties>
</file>