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9" r:id="rId10"/>
    <p:sldId id="264" r:id="rId11"/>
    <p:sldId id="265" r:id="rId12"/>
    <p:sldId id="270" r:id="rId13"/>
    <p:sldId id="266" r:id="rId14"/>
    <p:sldId id="267" r:id="rId15"/>
    <p:sldId id="268" r:id="rId16"/>
    <p:sldId id="271" r:id="rId17"/>
    <p:sldId id="272" r:id="rId18"/>
    <p:sldId id="273" r:id="rId19"/>
    <p:sldId id="287" r:id="rId20"/>
    <p:sldId id="275" r:id="rId21"/>
    <p:sldId id="276" r:id="rId22"/>
    <p:sldId id="277" r:id="rId23"/>
    <p:sldId id="279" r:id="rId24"/>
    <p:sldId id="286" r:id="rId25"/>
    <p:sldId id="280" r:id="rId26"/>
    <p:sldId id="278" r:id="rId27"/>
    <p:sldId id="274" r:id="rId28"/>
    <p:sldId id="281" r:id="rId29"/>
    <p:sldId id="282" r:id="rId30"/>
    <p:sldId id="288" r:id="rId31"/>
    <p:sldId id="289" r:id="rId32"/>
    <p:sldId id="290" r:id="rId33"/>
    <p:sldId id="283" r:id="rId34"/>
    <p:sldId id="284" r:id="rId35"/>
    <p:sldId id="285"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2969" autoAdjust="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B2CA3-7B39-48B6-A7DC-C40EB3A3C23D}" type="datetimeFigureOut">
              <a:rPr lang="en-US" smtClean="0"/>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DA9D0-5C2A-422B-89F5-75E3FD4328BC}" type="slidenum">
              <a:rPr lang="en-US" smtClean="0"/>
              <a:t>‹#›</a:t>
            </a:fld>
            <a:endParaRPr lang="en-US"/>
          </a:p>
        </p:txBody>
      </p:sp>
    </p:spTree>
    <p:extLst>
      <p:ext uri="{BB962C8B-B14F-4D97-AF65-F5344CB8AC3E}">
        <p14:creationId xmlns:p14="http://schemas.microsoft.com/office/powerpoint/2010/main" val="264335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ture.com/nrrheum/journal/v7/n10/fig_tab/nrrheum.2011.109_F1.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nature.com/nrrheum/journal/v11/n4/full/nrrheum.2014.200.html#ref32" TargetMode="External"/><Relationship Id="rId3" Type="http://schemas.openxmlformats.org/officeDocument/2006/relationships/hyperlink" Target="http://www.nature.com/nrrheum/journal/v11/n4/full/nrrheum.2014.200.html#ref45" TargetMode="External"/><Relationship Id="rId7" Type="http://schemas.openxmlformats.org/officeDocument/2006/relationships/hyperlink" Target="http://www.nature.com/nrrheum/journal/v11/n4/full/nrrheum.2014.200.html#ref58"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nature.com/nrrheum/journal/v11/n4/full/nrrheum.2014.200.html#ref30" TargetMode="External"/><Relationship Id="rId5" Type="http://schemas.openxmlformats.org/officeDocument/2006/relationships/hyperlink" Target="http://www.nature.com/nrrheum/journal/v11/n4/full/nrrheum.2014.200.html#ref28" TargetMode="External"/><Relationship Id="rId4" Type="http://schemas.openxmlformats.org/officeDocument/2006/relationships/hyperlink" Target="http://www.nature.com/nrrheum/journal/v11/n4/full/nrrheum.2014.200.html#ref3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ture.com/nrrheum/journal/v7/n10/full/nrrheum.2011.109.html#B16"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nature.com/nrrheum/journal/v7/n10/full/nrrheum.2011.109.html#B18" TargetMode="External"/><Relationship Id="rId4" Type="http://schemas.openxmlformats.org/officeDocument/2006/relationships/hyperlink" Target="http://www.nature.com/nrrheum/journal/v7/n10/full/nrrheum.2011.109.html#B1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more prevalent in Native Americans than in the general population.. Symptomatic knee osteoarthritis is extremely common in China.</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rPr>
              <a:t>61</a:t>
            </a:r>
            <a:r>
              <a:rPr lang="en-US" sz="1200" b="0" i="0" kern="1200" baseline="300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osteoarthritis is more common in whites than in blacks. Knee osteoarthritis appears to be more common in black women than in other groups., African American men and women had a slightly higher prevalence of radiographic and symptomatic knee osteoarthritis but a significantly higher prevalence of severe radiographic knee osteoarthritis.</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rPr>
              <a:t>62</a:t>
            </a:r>
            <a:r>
              <a:rPr lang="en-US" sz="1200" b="0" i="0" kern="1200" baseline="300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0DA9D0-5C2A-422B-89F5-75E3FD4328BC}" type="slidenum">
              <a:rPr lang="en-US" smtClean="0"/>
              <a:t>3</a:t>
            </a:fld>
            <a:endParaRPr lang="en-US"/>
          </a:p>
        </p:txBody>
      </p:sp>
    </p:spTree>
    <p:extLst>
      <p:ext uri="{BB962C8B-B14F-4D97-AF65-F5344CB8AC3E}">
        <p14:creationId xmlns:p14="http://schemas.microsoft.com/office/powerpoint/2010/main" val="56334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PGOA -familial and often premature development of </a:t>
            </a:r>
            <a:r>
              <a:rPr lang="en-US" sz="1200" b="0" i="0" kern="1200" dirty="0" err="1" smtClean="0">
                <a:solidFill>
                  <a:schemeClr val="tx1"/>
                </a:solidFill>
                <a:effectLst/>
                <a:latin typeface="+mn-lt"/>
                <a:ea typeface="+mn-ea"/>
                <a:cs typeface="+mn-cs"/>
              </a:rPr>
              <a:t>Heberden</a:t>
            </a:r>
            <a:r>
              <a:rPr lang="en-US" sz="1200" b="0" i="0" kern="1200" dirty="0" smtClean="0">
                <a:solidFill>
                  <a:schemeClr val="tx1"/>
                </a:solidFill>
                <a:effectLst/>
                <a:latin typeface="+mn-lt"/>
                <a:ea typeface="+mn-ea"/>
                <a:cs typeface="+mn-cs"/>
              </a:rPr>
              <a:t> and Bouchard nodes, as well as the precocious degeneration of the articular cartilage at multiple joints, including the first carpometacarpal joints, knee joints, hip joints, and spine articulations.</a:t>
            </a:r>
          </a:p>
          <a:p>
            <a:r>
              <a:rPr lang="en-US" sz="1200" b="0" i="0" kern="1200" dirty="0" smtClean="0">
                <a:solidFill>
                  <a:schemeClr val="tx1"/>
                </a:solidFill>
                <a:effectLst/>
                <a:latin typeface="+mn-lt"/>
                <a:ea typeface="+mn-ea"/>
                <a:cs typeface="+mn-cs"/>
              </a:rPr>
              <a:t>EOA - </a:t>
            </a:r>
            <a:r>
              <a:rPr lang="en-US" b="0" i="0" dirty="0" smtClean="0">
                <a:solidFill>
                  <a:srgbClr val="2A2A2A"/>
                </a:solidFill>
                <a:effectLst/>
                <a:latin typeface="proxima_nova_rgregular"/>
              </a:rPr>
              <a:t>greater degree of inflammation, with erosive abnormalities and, in some cases, osseous </a:t>
            </a:r>
            <a:r>
              <a:rPr lang="en-US" b="0" i="0" dirty="0" err="1" smtClean="0">
                <a:solidFill>
                  <a:srgbClr val="2A2A2A"/>
                </a:solidFill>
                <a:effectLst/>
                <a:latin typeface="proxima_nova_rgregular"/>
              </a:rPr>
              <a:t>ankylosis</a:t>
            </a:r>
            <a:r>
              <a:rPr lang="en-US" b="0" i="0" dirty="0" smtClean="0">
                <a:solidFill>
                  <a:srgbClr val="2A2A2A"/>
                </a:solidFill>
                <a:effectLst/>
                <a:latin typeface="proxima_nova_rgregular"/>
              </a:rPr>
              <a:t>. The disease most commonly occurs in postmenopausal women, and it may be hereditary. </a:t>
            </a:r>
          </a:p>
          <a:p>
            <a:r>
              <a:rPr lang="en-US" b="0" i="0" dirty="0" smtClean="0">
                <a:solidFill>
                  <a:srgbClr val="2A2A2A"/>
                </a:solidFill>
                <a:effectLst/>
                <a:latin typeface="proxima_nova_rgregular"/>
              </a:rPr>
              <a:t>CP- </a:t>
            </a:r>
            <a:r>
              <a:rPr lang="en-US" sz="1200" b="0" i="0" kern="1200" dirty="0" smtClean="0">
                <a:solidFill>
                  <a:schemeClr val="tx1"/>
                </a:solidFill>
                <a:effectLst/>
                <a:latin typeface="+mn-lt"/>
                <a:ea typeface="+mn-ea"/>
                <a:cs typeface="+mn-cs"/>
              </a:rPr>
              <a:t>a syndrome of crepitus and pain at the anterior knee that most commonly occurs in young adults.</a:t>
            </a:r>
            <a:endParaRPr lang="en-US" dirty="0"/>
          </a:p>
        </p:txBody>
      </p:sp>
      <p:sp>
        <p:nvSpPr>
          <p:cNvPr id="4" name="Slide Number Placeholder 3"/>
          <p:cNvSpPr>
            <a:spLocks noGrp="1"/>
          </p:cNvSpPr>
          <p:nvPr>
            <p:ph type="sldNum" sz="quarter" idx="10"/>
          </p:nvPr>
        </p:nvSpPr>
        <p:spPr/>
        <p:txBody>
          <a:bodyPr/>
          <a:lstStyle/>
          <a:p>
            <a:fld id="{4A0DA9D0-5C2A-422B-89F5-75E3FD4328BC}" type="slidenum">
              <a:rPr lang="en-US" smtClean="0"/>
              <a:t>29</a:t>
            </a:fld>
            <a:endParaRPr lang="en-US"/>
          </a:p>
        </p:txBody>
      </p:sp>
    </p:spTree>
    <p:extLst>
      <p:ext uri="{BB962C8B-B14F-4D97-AF65-F5344CB8AC3E}">
        <p14:creationId xmlns:p14="http://schemas.microsoft.com/office/powerpoint/2010/main" val="228455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cartilage homeostasis depends on normal extracellular matrix structure, which is maintained by a balance between rates of synthesis and degradation. Cellular homeostasis requires defense mechanisms that protect cells against oxidants and prevent DNA mutations and </a:t>
            </a:r>
            <a:r>
              <a:rPr lang="en-US" sz="1200" b="0" i="0" kern="1200" dirty="0" err="1" smtClean="0">
                <a:solidFill>
                  <a:schemeClr val="tx1"/>
                </a:solidFill>
                <a:effectLst/>
                <a:latin typeface="+mn-lt"/>
                <a:ea typeface="+mn-ea"/>
                <a:cs typeface="+mn-cs"/>
              </a:rPr>
              <a:t>telomeric</a:t>
            </a:r>
            <a:r>
              <a:rPr lang="en-US" sz="1200" b="0" i="0" kern="1200" dirty="0" smtClean="0">
                <a:solidFill>
                  <a:schemeClr val="tx1"/>
                </a:solidFill>
                <a:effectLst/>
                <a:latin typeface="+mn-lt"/>
                <a:ea typeface="+mn-ea"/>
                <a:cs typeface="+mn-cs"/>
              </a:rPr>
              <a:t> DNA damage. The UPR is activated upon detection of unfolded or misfolded proteins and prevents protein dysfunction and aggregation. The process of autophagy has roles in nutrient and energy homeostasis, and is essential for the removal of dysfunctional cellular organelles and macromolecules. Normal functioning of cellular homeostasis mechanisms maintains a physiological rate of cell replication, retention of adult stem cell populations and normal differentiation. Abbreviation: UPR, unfolded protein response.</a:t>
            </a:r>
            <a:endParaRPr lang="en-US" dirty="0"/>
          </a:p>
        </p:txBody>
      </p:sp>
      <p:sp>
        <p:nvSpPr>
          <p:cNvPr id="4" name="Slide Number Placeholder 3"/>
          <p:cNvSpPr>
            <a:spLocks noGrp="1"/>
          </p:cNvSpPr>
          <p:nvPr>
            <p:ph type="sldNum" sz="quarter" idx="10"/>
          </p:nvPr>
        </p:nvSpPr>
        <p:spPr/>
        <p:txBody>
          <a:bodyPr/>
          <a:lstStyle/>
          <a:p>
            <a:fld id="{4A0DA9D0-5C2A-422B-89F5-75E3FD4328BC}" type="slidenum">
              <a:rPr lang="en-US" smtClean="0"/>
              <a:t>12</a:t>
            </a:fld>
            <a:endParaRPr lang="en-US"/>
          </a:p>
        </p:txBody>
      </p:sp>
    </p:spTree>
    <p:extLst>
      <p:ext uri="{BB962C8B-B14F-4D97-AF65-F5344CB8AC3E}">
        <p14:creationId xmlns:p14="http://schemas.microsoft.com/office/powerpoint/2010/main" val="3754772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Cartilage degradation is influenced by systemic risk factors (genetic risk, obesity), joint instability or malalignment, and changes in other joint tissues. In established OA, cartilage lesion progression is mediated through the action of biochemical stimuli and mechanical stress on chondrocytes, which have altered gene expression patterns due to aging-related intracellular changes. Effector mechanisms activated in the chondrocyte include production of inflammatory mediators, extracellular matrix degradation, abnormal differentiation, and cell death. Abbreviation: OA, osteoarthritis.</a:t>
            </a:r>
            <a:endParaRPr lang="en-US" dirty="0"/>
          </a:p>
        </p:txBody>
      </p:sp>
      <p:sp>
        <p:nvSpPr>
          <p:cNvPr id="4" name="Slide Number Placeholder 3"/>
          <p:cNvSpPr>
            <a:spLocks noGrp="1"/>
          </p:cNvSpPr>
          <p:nvPr>
            <p:ph type="sldNum" sz="quarter" idx="10"/>
          </p:nvPr>
        </p:nvSpPr>
        <p:spPr/>
        <p:txBody>
          <a:bodyPr/>
          <a:lstStyle/>
          <a:p>
            <a:fld id="{4A0DA9D0-5C2A-422B-89F5-75E3FD4328BC}" type="slidenum">
              <a:rPr lang="en-US" smtClean="0"/>
              <a:t>13</a:t>
            </a:fld>
            <a:endParaRPr lang="en-US"/>
          </a:p>
        </p:txBody>
      </p:sp>
    </p:spTree>
    <p:extLst>
      <p:ext uri="{BB962C8B-B14F-4D97-AF65-F5344CB8AC3E}">
        <p14:creationId xmlns:p14="http://schemas.microsoft.com/office/powerpoint/2010/main" val="390162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the pathogenesis of OA, the earliest molecular changes, which precede the loss of cells and the destruction of ECM in cartilage, involve the chromatin protein HMGB2, which is uniquely expressed in the cartilage superficial zone. This protein supports chondrocyte survival and regulates the specific differentiation status of superficial zone cells, including progenitor cells. Aging-related loss of HMGB2 expression or deletion of the </a:t>
            </a:r>
            <a:r>
              <a:rPr lang="en-US" sz="1200" b="0" i="1" kern="1200" dirty="0" smtClean="0">
                <a:solidFill>
                  <a:schemeClr val="tx1"/>
                </a:solidFill>
                <a:effectLst/>
                <a:latin typeface="+mn-lt"/>
                <a:ea typeface="+mn-ea"/>
                <a:cs typeface="+mn-cs"/>
              </a:rPr>
              <a:t>HMGB2</a:t>
            </a:r>
            <a:r>
              <a:rPr lang="en-US" sz="1200" b="0" i="0" kern="1200" dirty="0" smtClean="0">
                <a:solidFill>
                  <a:schemeClr val="tx1"/>
                </a:solidFill>
                <a:effectLst/>
                <a:latin typeface="+mn-lt"/>
                <a:ea typeface="+mn-ea"/>
                <a:cs typeface="+mn-cs"/>
              </a:rPr>
              <a:t> gene leads to superficial zone cell death, loss of progenitor cells, and reduced synthesis of ECM components such as the important lubricant proteoglycan 4. This loss causes the initial disruption of the cartilage superficial zone and initiates OA pathogenesis via the pathways shown in </a:t>
            </a:r>
            <a:r>
              <a:rPr lang="en-US" sz="1200" b="0" i="0" kern="1200" dirty="0" smtClean="0">
                <a:solidFill>
                  <a:schemeClr val="tx1"/>
                </a:solidFill>
                <a:effectLst/>
                <a:latin typeface="+mn-lt"/>
                <a:ea typeface="+mn-ea"/>
                <a:cs typeface="+mn-cs"/>
                <a:hlinkClick r:id="rId3"/>
              </a:rPr>
              <a:t>Figure 1</a:t>
            </a:r>
            <a:r>
              <a:rPr lang="en-US" sz="1200" b="0" i="0" kern="1200" dirty="0" smtClean="0">
                <a:solidFill>
                  <a:schemeClr val="tx1"/>
                </a:solidFill>
                <a:effectLst/>
                <a:latin typeface="+mn-lt"/>
                <a:ea typeface="+mn-ea"/>
                <a:cs typeface="+mn-cs"/>
              </a:rPr>
              <a:t>. Once the superficial zone is disrupted, remaining cartilage cells are activated and proliferate. This cellular response leads to tissue destruction and remodeling that extends into the deeper zones of articular cartilage. Abbreviations: ECM, extracellular matrix; HMGB2, high mobility group protein B2; OA, osteoarthritis.</a:t>
            </a:r>
            <a:endParaRPr lang="en-US" dirty="0"/>
          </a:p>
        </p:txBody>
      </p:sp>
      <p:sp>
        <p:nvSpPr>
          <p:cNvPr id="4" name="Slide Number Placeholder 3"/>
          <p:cNvSpPr>
            <a:spLocks noGrp="1"/>
          </p:cNvSpPr>
          <p:nvPr>
            <p:ph type="sldNum" sz="quarter" idx="10"/>
          </p:nvPr>
        </p:nvSpPr>
        <p:spPr/>
        <p:txBody>
          <a:bodyPr/>
          <a:lstStyle/>
          <a:p>
            <a:fld id="{4A0DA9D0-5C2A-422B-89F5-75E3FD4328BC}" type="slidenum">
              <a:rPr lang="en-US" smtClean="0"/>
              <a:t>14</a:t>
            </a:fld>
            <a:endParaRPr lang="en-US"/>
          </a:p>
        </p:txBody>
      </p:sp>
    </p:spTree>
    <p:extLst>
      <p:ext uri="{BB962C8B-B14F-4D97-AF65-F5344CB8AC3E}">
        <p14:creationId xmlns:p14="http://schemas.microsoft.com/office/powerpoint/2010/main" val="87396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 In normal adult cartilage, Notch-1-expressing CSPCs probably reside in the superficial zone.</a:t>
            </a:r>
            <a:r>
              <a:rPr lang="en-US" sz="1200" b="0" i="0" u="none" strike="noStrike" kern="1200" baseline="30000" dirty="0" smtClean="0">
                <a:solidFill>
                  <a:schemeClr val="tx1"/>
                </a:solidFill>
                <a:effectLst/>
                <a:latin typeface="+mn-lt"/>
                <a:ea typeface="+mn-ea"/>
                <a:cs typeface="+mn-cs"/>
                <a:hlinkClick r:id="rId3" tooltip="Grogan, S. P. et al. Zone-specific gene expression patterns in articular cartilage. Arthritis Rheum. 65, 418-428 (2013)."/>
              </a:rPr>
              <a:t>45</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 In response to injury, spindle-shaped CSPCs appear and migrate to the injury site.</a:t>
            </a:r>
            <a:r>
              <a:rPr lang="en-US" sz="1200" b="0" i="0" u="none" strike="noStrike" kern="1200" baseline="30000" dirty="0" smtClean="0">
                <a:solidFill>
                  <a:schemeClr val="tx1"/>
                </a:solidFill>
                <a:effectLst/>
                <a:latin typeface="+mn-lt"/>
                <a:ea typeface="+mn-ea"/>
                <a:cs typeface="+mn-cs"/>
                <a:hlinkClick r:id="rId4" tooltip="Seol, D. et al. Chondrogenic progenitor cells respond to cartilage injury. Arthritis Rheum. 64, 3626-3637 (2012)."/>
              </a:rPr>
              <a:t>31</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 In early OA, characterized by loss of the superficial zone and changes to the internal structure of articular cartilage, cells express surface markers such as CD105 and CD166,</a:t>
            </a:r>
            <a:r>
              <a:rPr lang="en-US" sz="1200" b="0" i="0" u="none" strike="noStrike" kern="1200" baseline="30000" dirty="0" smtClean="0">
                <a:solidFill>
                  <a:schemeClr val="tx1"/>
                </a:solidFill>
                <a:effectLst/>
                <a:latin typeface="+mn-lt"/>
                <a:ea typeface="+mn-ea"/>
                <a:cs typeface="+mn-cs"/>
                <a:hlinkClick r:id="rId5" tooltip="Alsalameh, S., Amin, R., Gemba, T. &amp; Lotz, M. Identification of mesenchymal progenitor cells in normal and osteoarthritic human articular cartilage. Arthritis Rheum. 50, 1522-1532 (2004)."/>
              </a:rPr>
              <a:t>28</a:t>
            </a:r>
            <a:r>
              <a:rPr lang="en-US" sz="1200" b="0" i="0" kern="1200" dirty="0" smtClean="0">
                <a:solidFill>
                  <a:schemeClr val="tx1"/>
                </a:solidFill>
                <a:effectLst/>
                <a:latin typeface="+mn-lt"/>
                <a:ea typeface="+mn-ea"/>
                <a:cs typeface="+mn-cs"/>
              </a:rPr>
              <a:t> and cell clusters emerge, containing cells positive for stem-cell-related markers such as Notch-1, STRO-1 and VCAM-1.</a:t>
            </a:r>
            <a:r>
              <a:rPr lang="en-US" sz="1200" b="0" i="0" u="none" strike="noStrike" kern="1200" baseline="30000" dirty="0" smtClean="0">
                <a:solidFill>
                  <a:schemeClr val="tx1"/>
                </a:solidFill>
                <a:effectLst/>
                <a:latin typeface="+mn-lt"/>
                <a:ea typeface="+mn-ea"/>
                <a:cs typeface="+mn-cs"/>
                <a:hlinkClick r:id="rId6" tooltip="Grogan, S. P., Miyaki, S., Asahara, H., D'Lima, D. D. &amp; Lotz, M. K. Mesenchymal progenitor cell markers in human articular cartilage: normal distribution and changes in osteoarthritis. Arthritis Res. Ther. 11, R85 (2009)."/>
              </a:rPr>
              <a:t>30</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hlinkClick r:id="rId7" tooltip="Ohnishi, H. et al. Evidence for [ldquo]response to injury[rdquo] hypothesis. Life Sci. 31, 2595-2602 (1982)."/>
              </a:rPr>
              <a:t>58</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 In late-stage OA, characterized by continued ECM loss and chondrocyte hypertrophy, CSPCs seem to migrate throughout the articular cartilage.</a:t>
            </a:r>
            <a:r>
              <a:rPr lang="en-US" sz="1200" b="0" i="0" u="none" strike="noStrike" kern="1200" baseline="30000" dirty="0" smtClean="0">
                <a:solidFill>
                  <a:schemeClr val="tx1"/>
                </a:solidFill>
                <a:effectLst/>
                <a:latin typeface="+mn-lt"/>
                <a:ea typeface="+mn-ea"/>
                <a:cs typeface="+mn-cs"/>
                <a:hlinkClick r:id="rId8" tooltip="Koelling, S. et al. Migratory chondrogenic progenitor cells from repair tissue during the later stages of human osteoarthritis. Cell Stem Cell 4, 324-335 (2009)."/>
              </a:rPr>
              <a:t>32</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A0DA9D0-5C2A-422B-89F5-75E3FD4328BC}" type="slidenum">
              <a:rPr lang="en-US" smtClean="0"/>
              <a:t>15</a:t>
            </a:fld>
            <a:endParaRPr lang="en-US"/>
          </a:p>
        </p:txBody>
      </p:sp>
    </p:spTree>
    <p:extLst>
      <p:ext uri="{BB962C8B-B14F-4D97-AF65-F5344CB8AC3E}">
        <p14:creationId xmlns:p14="http://schemas.microsoft.com/office/powerpoint/2010/main" val="2235282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Candidate drugs that have shown disease-modifying activities in such models include inhibitors of matrix-degrading enzymes (matrix metalloproteinases, </a:t>
            </a:r>
            <a:r>
              <a:rPr lang="en-US" sz="1200" b="0" i="0" kern="1200" dirty="0" err="1" smtClean="0">
                <a:solidFill>
                  <a:schemeClr val="tx1"/>
                </a:solidFill>
                <a:effectLst/>
                <a:latin typeface="+mn-lt"/>
                <a:ea typeface="+mn-ea"/>
                <a:cs typeface="+mn-cs"/>
              </a:rPr>
              <a:t>aggrecanases</a:t>
            </a:r>
            <a:r>
              <a:rPr lang="en-US" sz="1200" b="0" i="0" kern="1200" dirty="0" smtClean="0">
                <a:solidFill>
                  <a:schemeClr val="tx1"/>
                </a:solidFill>
                <a:effectLst/>
                <a:latin typeface="+mn-lt"/>
                <a:ea typeface="+mn-ea"/>
                <a:cs typeface="+mn-cs"/>
              </a:rPr>
              <a:t>), inhibitors of inflammatory mediators (IL-1, TNF, cyclo-oxygenase-2, inducible nitric oxide synthase), growth factors (bone </a:t>
            </a:r>
            <a:r>
              <a:rPr lang="en-US" sz="1200" b="0" i="0" kern="1200" dirty="0" err="1" smtClean="0">
                <a:solidFill>
                  <a:schemeClr val="tx1"/>
                </a:solidFill>
                <a:effectLst/>
                <a:latin typeface="+mn-lt"/>
                <a:ea typeface="+mn-ea"/>
                <a:cs typeface="+mn-cs"/>
              </a:rPr>
              <a:t>morphogenic</a:t>
            </a:r>
            <a:r>
              <a:rPr lang="en-US" sz="1200" b="0" i="0" kern="1200" dirty="0" smtClean="0">
                <a:solidFill>
                  <a:schemeClr val="tx1"/>
                </a:solidFill>
                <a:effectLst/>
                <a:latin typeface="+mn-lt"/>
                <a:ea typeface="+mn-ea"/>
                <a:cs typeface="+mn-cs"/>
              </a:rPr>
              <a:t> protein 7, fibroblast growth factor 18), drugs targeting bone remodeling (bisphosphonates, calcitonin, </a:t>
            </a:r>
            <a:r>
              <a:rPr lang="en-US" sz="1200" b="0" i="0" kern="1200" dirty="0" err="1" smtClean="0">
                <a:solidFill>
                  <a:schemeClr val="tx1"/>
                </a:solidFill>
                <a:effectLst/>
                <a:latin typeface="+mn-lt"/>
                <a:ea typeface="+mn-ea"/>
                <a:cs typeface="+mn-cs"/>
              </a:rPr>
              <a:t>osteoprotegerin</a:t>
            </a:r>
            <a:r>
              <a:rPr lang="en-US" sz="1200" b="0" i="0" kern="1200" dirty="0" smtClean="0">
                <a:solidFill>
                  <a:schemeClr val="tx1"/>
                </a:solidFill>
                <a:effectLst/>
                <a:latin typeface="+mn-lt"/>
                <a:ea typeface="+mn-ea"/>
                <a:cs typeface="+mn-cs"/>
              </a:rPr>
              <a:t>), kinase inhibitors, lubricants (hyaluronic acid, proteoglycan 4), and vitamins.</a:t>
            </a:r>
            <a:r>
              <a:rPr lang="en-US" sz="1200" b="0" i="0" kern="1200" baseline="30000" dirty="0" smtClean="0">
                <a:solidFill>
                  <a:schemeClr val="tx1"/>
                </a:solidFill>
                <a:effectLst/>
                <a:latin typeface="+mn-lt"/>
                <a:ea typeface="+mn-ea"/>
                <a:cs typeface="+mn-cs"/>
                <a:hlinkClick r:id="rId3"/>
              </a:rPr>
              <a:t>16, </a:t>
            </a:r>
            <a:r>
              <a:rPr lang="en-US" sz="1200" b="0" i="0" kern="1200" baseline="30000" dirty="0" smtClean="0">
                <a:solidFill>
                  <a:schemeClr val="tx1"/>
                </a:solidFill>
                <a:effectLst/>
                <a:latin typeface="+mn-lt"/>
                <a:ea typeface="+mn-ea"/>
                <a:cs typeface="+mn-cs"/>
                <a:hlinkClick r:id="rId4"/>
              </a:rPr>
              <a:t>17</a:t>
            </a:r>
            <a:r>
              <a:rPr lang="en-US" sz="1200" b="0" i="0" kern="1200" dirty="0" smtClean="0">
                <a:solidFill>
                  <a:schemeClr val="tx1"/>
                </a:solidFill>
                <a:effectLst/>
                <a:latin typeface="+mn-lt"/>
                <a:ea typeface="+mn-ea"/>
                <a:cs typeface="+mn-cs"/>
              </a:rPr>
              <a:t> Nutraceuticals such as glucosamine, chondroitin sulfate, and avocado extracts have also shown efficacy in these models.</a:t>
            </a:r>
            <a:r>
              <a:rPr lang="en-US" sz="1200" b="0" i="0" kern="1200" baseline="30000" dirty="0" smtClean="0">
                <a:solidFill>
                  <a:schemeClr val="tx1"/>
                </a:solidFill>
                <a:effectLst/>
                <a:latin typeface="+mn-lt"/>
                <a:ea typeface="+mn-ea"/>
                <a:cs typeface="+mn-cs"/>
                <a:hlinkClick r:id="rId5"/>
              </a:rPr>
              <a:t>18,</a:t>
            </a:r>
            <a:endParaRPr lang="en-US" dirty="0"/>
          </a:p>
        </p:txBody>
      </p:sp>
      <p:sp>
        <p:nvSpPr>
          <p:cNvPr id="4" name="Slide Number Placeholder 3"/>
          <p:cNvSpPr>
            <a:spLocks noGrp="1"/>
          </p:cNvSpPr>
          <p:nvPr>
            <p:ph type="sldNum" sz="quarter" idx="10"/>
          </p:nvPr>
        </p:nvSpPr>
        <p:spPr/>
        <p:txBody>
          <a:bodyPr/>
          <a:lstStyle/>
          <a:p>
            <a:fld id="{4A0DA9D0-5C2A-422B-89F5-75E3FD4328BC}" type="slidenum">
              <a:rPr lang="en-US" smtClean="0"/>
              <a:t>17</a:t>
            </a:fld>
            <a:endParaRPr lang="en-US"/>
          </a:p>
        </p:txBody>
      </p:sp>
    </p:spTree>
    <p:extLst>
      <p:ext uri="{BB962C8B-B14F-4D97-AF65-F5344CB8AC3E}">
        <p14:creationId xmlns:p14="http://schemas.microsoft.com/office/powerpoint/2010/main" val="2276300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because of the increased synthesis of proteoglycans-an effort by the chondrocytes to repair cartilage damage. This stage may last for years or decades and is characterized by hypertrophic repair of the articular cartilage.</a:t>
            </a:r>
          </a:p>
          <a:p>
            <a:endParaRPr lang="en-US" dirty="0"/>
          </a:p>
        </p:txBody>
      </p:sp>
      <p:sp>
        <p:nvSpPr>
          <p:cNvPr id="4" name="Slide Number Placeholder 3"/>
          <p:cNvSpPr>
            <a:spLocks noGrp="1"/>
          </p:cNvSpPr>
          <p:nvPr>
            <p:ph type="sldNum" sz="quarter" idx="10"/>
          </p:nvPr>
        </p:nvSpPr>
        <p:spPr/>
        <p:txBody>
          <a:bodyPr/>
          <a:lstStyle/>
          <a:p>
            <a:fld id="{4A0DA9D0-5C2A-422B-89F5-75E3FD4328BC}" type="slidenum">
              <a:rPr lang="en-US" smtClean="0"/>
              <a:t>18</a:t>
            </a:fld>
            <a:endParaRPr lang="en-US"/>
          </a:p>
        </p:txBody>
      </p:sp>
    </p:spTree>
    <p:extLst>
      <p:ext uri="{BB962C8B-B14F-4D97-AF65-F5344CB8AC3E}">
        <p14:creationId xmlns:p14="http://schemas.microsoft.com/office/powerpoint/2010/main" val="395626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radiograph demonstrates osteoarthritis of the right hip, including the finding of sclerosis at the superior aspect of the acetabulum.</a:t>
            </a:r>
            <a:endParaRPr lang="en-US" dirty="0"/>
          </a:p>
        </p:txBody>
      </p:sp>
      <p:sp>
        <p:nvSpPr>
          <p:cNvPr id="4" name="Slide Number Placeholder 3"/>
          <p:cNvSpPr>
            <a:spLocks noGrp="1"/>
          </p:cNvSpPr>
          <p:nvPr>
            <p:ph type="sldNum" sz="quarter" idx="10"/>
          </p:nvPr>
        </p:nvSpPr>
        <p:spPr/>
        <p:txBody>
          <a:bodyPr/>
          <a:lstStyle/>
          <a:p>
            <a:fld id="{4A0DA9D0-5C2A-422B-89F5-75E3FD4328BC}" type="slidenum">
              <a:rPr lang="en-US" smtClean="0"/>
              <a:t>26</a:t>
            </a:fld>
            <a:endParaRPr lang="en-US"/>
          </a:p>
        </p:txBody>
      </p:sp>
    </p:spTree>
    <p:extLst>
      <p:ext uri="{BB962C8B-B14F-4D97-AF65-F5344CB8AC3E}">
        <p14:creationId xmlns:p14="http://schemas.microsoft.com/office/powerpoint/2010/main" val="371279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1-Chondrocyte metabolism is affected, leading to an increased production of enzymes, which includes metalloproteinases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collagenase, </a:t>
            </a:r>
            <a:r>
              <a:rPr lang="en-US" sz="1200" b="0" i="0" kern="1200" dirty="0" err="1" smtClean="0">
                <a:solidFill>
                  <a:schemeClr val="tx1"/>
                </a:solidFill>
                <a:effectLst/>
                <a:latin typeface="+mn-lt"/>
                <a:ea typeface="+mn-ea"/>
                <a:cs typeface="+mn-cs"/>
              </a:rPr>
              <a:t>stromelysin</a:t>
            </a:r>
            <a:r>
              <a:rPr lang="en-US" sz="1200" b="0" i="0" kern="1200" dirty="0" smtClean="0">
                <a:solidFill>
                  <a:schemeClr val="tx1"/>
                </a:solidFill>
                <a:effectLst/>
                <a:latin typeface="+mn-lt"/>
                <a:ea typeface="+mn-ea"/>
                <a:cs typeface="+mn-cs"/>
              </a:rPr>
              <a:t>) that destroy the cartilage matrix.</a:t>
            </a:r>
          </a:p>
          <a:p>
            <a:r>
              <a:rPr lang="en-US" sz="1200" b="0" i="0" kern="1200" dirty="0" smtClean="0">
                <a:solidFill>
                  <a:schemeClr val="tx1"/>
                </a:solidFill>
                <a:effectLst/>
                <a:latin typeface="+mn-lt"/>
                <a:ea typeface="+mn-ea"/>
                <a:cs typeface="+mn-cs"/>
              </a:rPr>
              <a:t>2-release of proteoglycan and collagen fragments into the synovial fluid.</a:t>
            </a:r>
          </a:p>
          <a:p>
            <a:r>
              <a:rPr lang="en-US" sz="1200" b="0" i="0" kern="1200" dirty="0" smtClean="0">
                <a:solidFill>
                  <a:schemeClr val="tx1"/>
                </a:solidFill>
                <a:effectLst/>
                <a:latin typeface="+mn-lt"/>
                <a:ea typeface="+mn-ea"/>
                <a:cs typeface="+mn-cs"/>
              </a:rPr>
              <a:t>3-Synovial macrophage production of MMP,  cytokines ,(IL) 1, (TNF)-alpha, occurs. These can diffuse back into the cartilage and directly destroy tissue or stimulate chondrocytes to produce more MMPs. Other </a:t>
            </a:r>
            <a:r>
              <a:rPr lang="en-US" sz="1200" b="0" i="0" kern="1200" dirty="0" err="1" smtClean="0">
                <a:solidFill>
                  <a:schemeClr val="tx1"/>
                </a:solidFill>
                <a:effectLst/>
                <a:latin typeface="+mn-lt"/>
                <a:ea typeface="+mn-ea"/>
                <a:cs typeface="+mn-cs"/>
              </a:rPr>
              <a:t>proinflammatory</a:t>
            </a:r>
            <a:r>
              <a:rPr lang="en-US" sz="1200" b="0" i="0" kern="1200" dirty="0" smtClean="0">
                <a:solidFill>
                  <a:schemeClr val="tx1"/>
                </a:solidFill>
                <a:effectLst/>
                <a:latin typeface="+mn-lt"/>
                <a:ea typeface="+mn-ea"/>
                <a:cs typeface="+mn-cs"/>
              </a:rPr>
              <a:t> molecules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nitric oxide [NO], an inorganic free radical) may also be a factor in stage 3. proteoglycan and collagen fragments into the synovial fluid.</a:t>
            </a:r>
          </a:p>
          <a:p>
            <a:endParaRPr lang="en-US" dirty="0"/>
          </a:p>
        </p:txBody>
      </p:sp>
      <p:sp>
        <p:nvSpPr>
          <p:cNvPr id="4" name="Slide Number Placeholder 3"/>
          <p:cNvSpPr>
            <a:spLocks noGrp="1"/>
          </p:cNvSpPr>
          <p:nvPr>
            <p:ph type="sldNum" sz="quarter" idx="10"/>
          </p:nvPr>
        </p:nvSpPr>
        <p:spPr/>
        <p:txBody>
          <a:bodyPr/>
          <a:lstStyle/>
          <a:p>
            <a:fld id="{4A0DA9D0-5C2A-422B-89F5-75E3FD4328BC}" type="slidenum">
              <a:rPr lang="en-US" smtClean="0"/>
              <a:t>28</a:t>
            </a:fld>
            <a:endParaRPr lang="en-US"/>
          </a:p>
        </p:txBody>
      </p:sp>
    </p:spTree>
    <p:extLst>
      <p:ext uri="{BB962C8B-B14F-4D97-AF65-F5344CB8AC3E}">
        <p14:creationId xmlns:p14="http://schemas.microsoft.com/office/powerpoint/2010/main" val="1777091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1/25/2018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1/25/2018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1/25/2018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1/25/2018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1/25/2018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1/25/2018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1/25/2018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Osteoarthritis</a:t>
            </a:r>
            <a:endParaRPr lang="en-US" dirty="0"/>
          </a:p>
        </p:txBody>
      </p:sp>
      <p:sp>
        <p:nvSpPr>
          <p:cNvPr id="3" name="Subtitle 2"/>
          <p:cNvSpPr>
            <a:spLocks noGrp="1"/>
          </p:cNvSpPr>
          <p:nvPr>
            <p:ph type="subTitle" idx="1"/>
          </p:nvPr>
        </p:nvSpPr>
        <p:spPr/>
        <p:txBody>
          <a:bodyPr/>
          <a:lstStyle/>
          <a:p>
            <a:r>
              <a:rPr lang="en-US" dirty="0" smtClean="0"/>
              <a:t>Rizwan Mansoor </a:t>
            </a:r>
            <a:r>
              <a:rPr lang="en-US" dirty="0" err="1" smtClean="0"/>
              <a:t>m.D</a:t>
            </a:r>
            <a:r>
              <a:rPr lang="en-US" dirty="0" err="1"/>
              <a:t>.</a:t>
            </a:r>
            <a:endParaRPr lang="en-US" dirty="0" smtClean="0"/>
          </a:p>
          <a:p>
            <a:r>
              <a:rPr lang="en-US" dirty="0" smtClean="0"/>
              <a:t>Consultant Rheumatologist</a:t>
            </a:r>
          </a:p>
        </p:txBody>
      </p:sp>
    </p:spTree>
    <p:extLst>
      <p:ext uri="{BB962C8B-B14F-4D97-AF65-F5344CB8AC3E}">
        <p14:creationId xmlns:p14="http://schemas.microsoft.com/office/powerpoint/2010/main" val="364540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Synovial cartilage</a:t>
            </a:r>
            <a:endParaRPr lang="en-US" dirty="0"/>
          </a:p>
        </p:txBody>
      </p:sp>
      <p:pic>
        <p:nvPicPr>
          <p:cNvPr id="2050" name="Picture 2" descr="Unfortunately we are unable to provide accessible alternative text for this. If you require assistance to access this image, or to obtain a text description, please contact npg@nature.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0219" y="2844800"/>
            <a:ext cx="5095875"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41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Synovial cartilage</a:t>
            </a:r>
            <a:endParaRPr lang="en-US" dirty="0"/>
          </a:p>
        </p:txBody>
      </p:sp>
      <p:pic>
        <p:nvPicPr>
          <p:cNvPr id="3074" name="Picture 2" descr="Image result for articular cartil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8325" y="2352675"/>
            <a:ext cx="7058025"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988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Cartilage homeostasis</a:t>
            </a:r>
            <a:endParaRPr lang="en-US" dirty="0"/>
          </a:p>
        </p:txBody>
      </p:sp>
      <p:pic>
        <p:nvPicPr>
          <p:cNvPr id="7170" name="Picture 2" descr="Autophagy and cartilage homeostasis mechanisms in joint health, aging and O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63156" y="2959100"/>
            <a:ext cx="38100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58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 Pathways in OA</a:t>
            </a:r>
            <a:endParaRPr lang="en-US" dirty="0"/>
          </a:p>
        </p:txBody>
      </p:sp>
      <p:pic>
        <p:nvPicPr>
          <p:cNvPr id="4098" name="Picture 2" descr="Autophagy and cartilage homeostasis mechanisms in joint health, aging and O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01326" y="2603500"/>
            <a:ext cx="3733661"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24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Cartilage Disruption</a:t>
            </a:r>
            <a:endParaRPr lang="en-US" dirty="0"/>
          </a:p>
        </p:txBody>
      </p:sp>
      <p:pic>
        <p:nvPicPr>
          <p:cNvPr id="5122" name="Picture 2" descr="Autophagy and cartilage homeostasis mechanisms in joint health, aging and O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1714" y="2220686"/>
            <a:ext cx="6888480" cy="4180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043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08000"/>
            <a:ext cx="8761413" cy="1172632"/>
          </a:xfrm>
        </p:spPr>
        <p:txBody>
          <a:bodyPr/>
          <a:lstStyle/>
          <a:p>
            <a:r>
              <a:rPr lang="en-US" dirty="0"/>
              <a:t/>
            </a:r>
            <a:br>
              <a:rPr lang="en-US" dirty="0"/>
            </a:br>
            <a:r>
              <a:rPr lang="en-US" dirty="0"/>
              <a:t>CSPC distribution in normal articular cartilage </a:t>
            </a:r>
            <a:r>
              <a:rPr lang="en-US" dirty="0" smtClean="0"/>
              <a:t>and, </a:t>
            </a:r>
            <a:r>
              <a:rPr lang="en-US" dirty="0"/>
              <a:t>OA pathogenesis.</a:t>
            </a:r>
            <a:br>
              <a:rPr lang="en-US" dirty="0"/>
            </a:br>
            <a:endParaRPr lang="en-US" dirty="0"/>
          </a:p>
        </p:txBody>
      </p:sp>
      <p:pic>
        <p:nvPicPr>
          <p:cNvPr id="6146" name="Picture 2" descr="CSPC distribution in normal articular cartilage and during OA pathogenes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60945" y="2309091"/>
            <a:ext cx="7204364" cy="3710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92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Synovial Fluid</a:t>
            </a:r>
            <a:endParaRPr lang="en-US" dirty="0"/>
          </a:p>
        </p:txBody>
      </p:sp>
      <p:sp>
        <p:nvSpPr>
          <p:cNvPr id="3" name="Content Placeholder 2"/>
          <p:cNvSpPr>
            <a:spLocks noGrp="1"/>
          </p:cNvSpPr>
          <p:nvPr>
            <p:ph idx="1"/>
          </p:nvPr>
        </p:nvSpPr>
        <p:spPr/>
        <p:txBody>
          <a:bodyPr/>
          <a:lstStyle/>
          <a:p>
            <a:r>
              <a:rPr lang="en-US" dirty="0"/>
              <a:t>Synovial fluid is formed </a:t>
            </a:r>
            <a:r>
              <a:rPr lang="en-US" dirty="0" smtClean="0"/>
              <a:t>by </a:t>
            </a:r>
            <a:r>
              <a:rPr lang="en-US" dirty="0"/>
              <a:t>(</a:t>
            </a:r>
            <a:r>
              <a:rPr lang="en-US" dirty="0" err="1"/>
              <a:t>synoviocytes</a:t>
            </a:r>
            <a:r>
              <a:rPr lang="en-US" dirty="0"/>
              <a:t>). </a:t>
            </a:r>
            <a:endParaRPr lang="en-US" dirty="0" smtClean="0"/>
          </a:p>
          <a:p>
            <a:r>
              <a:rPr lang="en-US" dirty="0" smtClean="0"/>
              <a:t>Synovial </a:t>
            </a:r>
            <a:r>
              <a:rPr lang="en-US" dirty="0"/>
              <a:t>cells also manufacture hyaluronic acid (HA, also known as </a:t>
            </a:r>
            <a:r>
              <a:rPr lang="en-US" dirty="0" err="1"/>
              <a:t>hyaluronate</a:t>
            </a:r>
            <a:r>
              <a:rPr lang="en-US" dirty="0"/>
              <a:t>), a glycosaminoglycan that is the major </a:t>
            </a:r>
            <a:r>
              <a:rPr lang="en-US" dirty="0" err="1"/>
              <a:t>noncellular</a:t>
            </a:r>
            <a:r>
              <a:rPr lang="en-US" dirty="0"/>
              <a:t> component of synovial fluid. </a:t>
            </a:r>
            <a:endParaRPr lang="en-US" dirty="0" smtClean="0"/>
          </a:p>
          <a:p>
            <a:r>
              <a:rPr lang="en-US" dirty="0" smtClean="0"/>
              <a:t>Synovial </a:t>
            </a:r>
            <a:r>
              <a:rPr lang="en-US" dirty="0"/>
              <a:t>fluid supplies nutrients to the avascular articular cartilage; it also </a:t>
            </a:r>
            <a:endParaRPr lang="en-US" dirty="0" smtClean="0"/>
          </a:p>
          <a:p>
            <a:r>
              <a:rPr lang="en-US" dirty="0" smtClean="0"/>
              <a:t>provides </a:t>
            </a:r>
            <a:r>
              <a:rPr lang="en-US" dirty="0"/>
              <a:t>the viscosity needed to absorb shock from slow </a:t>
            </a:r>
            <a:r>
              <a:rPr lang="en-US" dirty="0" smtClean="0"/>
              <a:t>movements </a:t>
            </a:r>
          </a:p>
          <a:p>
            <a:r>
              <a:rPr lang="en-US" dirty="0" smtClean="0"/>
              <a:t>provides </a:t>
            </a:r>
            <a:r>
              <a:rPr lang="en-US" dirty="0"/>
              <a:t>elasticity required to absorb shock from rapid movements.</a:t>
            </a:r>
          </a:p>
        </p:txBody>
      </p:sp>
    </p:spTree>
    <p:extLst>
      <p:ext uri="{BB962C8B-B14F-4D97-AF65-F5344CB8AC3E}">
        <p14:creationId xmlns:p14="http://schemas.microsoft.com/office/powerpoint/2010/main" val="421506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Inflammation in OA</a:t>
            </a:r>
            <a:endParaRPr lang="en-US" dirty="0"/>
          </a:p>
        </p:txBody>
      </p:sp>
      <p:sp>
        <p:nvSpPr>
          <p:cNvPr id="3" name="Content Placeholder 2"/>
          <p:cNvSpPr>
            <a:spLocks noGrp="1"/>
          </p:cNvSpPr>
          <p:nvPr>
            <p:ph idx="1"/>
          </p:nvPr>
        </p:nvSpPr>
        <p:spPr/>
        <p:txBody>
          <a:bodyPr/>
          <a:lstStyle/>
          <a:p>
            <a:r>
              <a:rPr lang="en-US" dirty="0" smtClean="0"/>
              <a:t>Inflammation </a:t>
            </a:r>
            <a:r>
              <a:rPr lang="en-US" dirty="0"/>
              <a:t>occurs as cytokines and metalloproteinases are released into the joint. These agents are involved in the excessive matrix degradation that characterizes cartilage degeneration in osteoarthritis.</a:t>
            </a:r>
          </a:p>
        </p:txBody>
      </p:sp>
    </p:spTree>
    <p:extLst>
      <p:ext uri="{BB962C8B-B14F-4D97-AF65-F5344CB8AC3E}">
        <p14:creationId xmlns:p14="http://schemas.microsoft.com/office/powerpoint/2010/main" val="1180007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normAutofit/>
          </a:bodyPr>
          <a:lstStyle/>
          <a:p>
            <a:r>
              <a:rPr lang="en-US" dirty="0"/>
              <a:t>S</a:t>
            </a:r>
            <a:r>
              <a:rPr lang="en-US" dirty="0" smtClean="0"/>
              <a:t>welling </a:t>
            </a:r>
            <a:r>
              <a:rPr lang="en-US" dirty="0"/>
              <a:t>of the cartilage usually </a:t>
            </a:r>
            <a:r>
              <a:rPr lang="en-US" dirty="0" smtClean="0"/>
              <a:t>occurs</a:t>
            </a:r>
          </a:p>
          <a:p>
            <a:r>
              <a:rPr lang="en-US" dirty="0" smtClean="0"/>
              <a:t>the </a:t>
            </a:r>
            <a:r>
              <a:rPr lang="en-US" dirty="0"/>
              <a:t>level of proteoglycans eventually drops very low, </a:t>
            </a:r>
            <a:r>
              <a:rPr lang="en-US" dirty="0" smtClean="0"/>
              <a:t>the cartilage softens </a:t>
            </a:r>
            <a:r>
              <a:rPr lang="en-US" dirty="0"/>
              <a:t>and lose elasticity and </a:t>
            </a:r>
            <a:r>
              <a:rPr lang="en-US" dirty="0" smtClean="0"/>
              <a:t>compromising </a:t>
            </a:r>
            <a:r>
              <a:rPr lang="en-US" dirty="0"/>
              <a:t>joint surface integrity. </a:t>
            </a:r>
            <a:endParaRPr lang="en-US" dirty="0" smtClean="0"/>
          </a:p>
          <a:p>
            <a:r>
              <a:rPr lang="en-US" dirty="0"/>
              <a:t>F</a:t>
            </a:r>
            <a:r>
              <a:rPr lang="en-US" dirty="0" smtClean="0"/>
              <a:t>laking </a:t>
            </a:r>
            <a:r>
              <a:rPr lang="en-US" dirty="0"/>
              <a:t>and fibrillations (vertical clefts) develop </a:t>
            </a:r>
            <a:r>
              <a:rPr lang="en-US" dirty="0" smtClean="0"/>
              <a:t>along </a:t>
            </a:r>
            <a:r>
              <a:rPr lang="en-US" dirty="0"/>
              <a:t>on the surface of an osteoarthritic joint. Over time, the loss of cartilage results in loss of joint space.</a:t>
            </a:r>
          </a:p>
          <a:p>
            <a:r>
              <a:rPr lang="en-US" dirty="0" smtClean="0"/>
              <a:t>a </a:t>
            </a:r>
            <a:r>
              <a:rPr lang="en-US" dirty="0"/>
              <a:t>greater loss of joint space occurs at those areas experiencing the highest loads. </a:t>
            </a:r>
          </a:p>
        </p:txBody>
      </p:sp>
    </p:spTree>
    <p:extLst>
      <p:ext uri="{BB962C8B-B14F-4D97-AF65-F5344CB8AC3E}">
        <p14:creationId xmlns:p14="http://schemas.microsoft.com/office/powerpoint/2010/main" val="113132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Cartilage changes</a:t>
            </a:r>
            <a:endParaRPr lang="en-US" dirty="0"/>
          </a:p>
        </p:txBody>
      </p:sp>
      <p:pic>
        <p:nvPicPr>
          <p:cNvPr id="2050" name="Picture 2" descr="Image result for cartilage fibrillation of the kn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4954" y="2240692"/>
            <a:ext cx="8376223" cy="377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57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 - Definition</a:t>
            </a:r>
            <a:endParaRPr lang="en-US" dirty="0"/>
          </a:p>
        </p:txBody>
      </p:sp>
      <p:sp>
        <p:nvSpPr>
          <p:cNvPr id="3" name="Content Placeholder 2"/>
          <p:cNvSpPr>
            <a:spLocks noGrp="1"/>
          </p:cNvSpPr>
          <p:nvPr>
            <p:ph idx="1"/>
          </p:nvPr>
        </p:nvSpPr>
        <p:spPr/>
        <p:txBody>
          <a:bodyPr/>
          <a:lstStyle/>
          <a:p>
            <a:r>
              <a:rPr lang="en-US" dirty="0"/>
              <a:t>H</a:t>
            </a:r>
            <a:r>
              <a:rPr lang="en-US" dirty="0" smtClean="0"/>
              <a:t>eterogeneous </a:t>
            </a:r>
            <a:r>
              <a:rPr lang="en-US" dirty="0"/>
              <a:t>group of conditions resulting in common histopathologic and radiologic </a:t>
            </a:r>
            <a:r>
              <a:rPr lang="en-US" dirty="0" smtClean="0"/>
              <a:t>changes</a:t>
            </a:r>
            <a:r>
              <a:rPr lang="en-US" dirty="0"/>
              <a:t> </a:t>
            </a:r>
            <a:r>
              <a:rPr lang="en-US" dirty="0" smtClean="0"/>
              <a:t>involving</a:t>
            </a:r>
            <a:r>
              <a:rPr lang="en-US" dirty="0"/>
              <a:t> </a:t>
            </a:r>
            <a:endParaRPr lang="en-US" dirty="0" smtClean="0"/>
          </a:p>
          <a:p>
            <a:r>
              <a:rPr lang="en-US" dirty="0"/>
              <a:t>E</a:t>
            </a:r>
            <a:r>
              <a:rPr lang="en-US" dirty="0" smtClean="0"/>
              <a:t>ntire </a:t>
            </a:r>
            <a:r>
              <a:rPr lang="en-US" dirty="0"/>
              <a:t>joint organ, </a:t>
            </a:r>
            <a:r>
              <a:rPr lang="en-US" dirty="0" smtClean="0"/>
              <a:t>including:</a:t>
            </a:r>
          </a:p>
          <a:p>
            <a:r>
              <a:rPr lang="en-US" dirty="0" smtClean="0"/>
              <a:t> </a:t>
            </a:r>
            <a:r>
              <a:rPr lang="en-US" dirty="0"/>
              <a:t>the articular </a:t>
            </a:r>
            <a:r>
              <a:rPr lang="en-US" dirty="0" smtClean="0"/>
              <a:t>cartilage</a:t>
            </a:r>
          </a:p>
          <a:p>
            <a:r>
              <a:rPr lang="en-US" dirty="0" smtClean="0"/>
              <a:t>the </a:t>
            </a:r>
            <a:r>
              <a:rPr lang="en-US" dirty="0"/>
              <a:t>subchondral bone and </a:t>
            </a:r>
            <a:endParaRPr lang="en-US" dirty="0" smtClean="0"/>
          </a:p>
          <a:p>
            <a:r>
              <a:rPr lang="en-US" dirty="0"/>
              <a:t>t</a:t>
            </a:r>
            <a:r>
              <a:rPr lang="en-US" dirty="0" smtClean="0"/>
              <a:t>he synovium</a:t>
            </a:r>
            <a:r>
              <a:rPr lang="en-US" dirty="0"/>
              <a:t>.</a:t>
            </a:r>
          </a:p>
        </p:txBody>
      </p:sp>
    </p:spTree>
    <p:extLst>
      <p:ext uri="{BB962C8B-B14F-4D97-AF65-F5344CB8AC3E}">
        <p14:creationId xmlns:p14="http://schemas.microsoft.com/office/powerpoint/2010/main" val="2494861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and Radiological</a:t>
            </a:r>
            <a:endParaRPr lang="en-US" dirty="0"/>
          </a:p>
        </p:txBody>
      </p:sp>
      <p:pic>
        <p:nvPicPr>
          <p:cNvPr id="9218" name="Picture 2" descr="Image result for OA kn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5086" y="2325757"/>
            <a:ext cx="5307496" cy="439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3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changes</a:t>
            </a:r>
            <a:endParaRPr lang="en-US" dirty="0"/>
          </a:p>
        </p:txBody>
      </p:sp>
      <p:sp>
        <p:nvSpPr>
          <p:cNvPr id="3" name="Content Placeholder 2"/>
          <p:cNvSpPr>
            <a:spLocks noGrp="1"/>
          </p:cNvSpPr>
          <p:nvPr>
            <p:ph idx="1"/>
          </p:nvPr>
        </p:nvSpPr>
        <p:spPr/>
        <p:txBody>
          <a:bodyPr/>
          <a:lstStyle/>
          <a:p>
            <a:r>
              <a:rPr lang="en-US" dirty="0" smtClean="0"/>
              <a:t>Bone </a:t>
            </a:r>
            <a:r>
              <a:rPr lang="en-US" dirty="0"/>
              <a:t>denuded of its protective cartilage continues to articulate with the opposing surface. </a:t>
            </a:r>
            <a:endParaRPr lang="en-US" dirty="0" smtClean="0"/>
          </a:p>
          <a:p>
            <a:r>
              <a:rPr lang="en-US" dirty="0" smtClean="0"/>
              <a:t>Eventually</a:t>
            </a:r>
            <a:r>
              <a:rPr lang="en-US" dirty="0"/>
              <a:t>, the increasing stresses exceed the biomechanical yield strength of the bone. </a:t>
            </a:r>
            <a:endParaRPr lang="en-US" dirty="0" smtClean="0"/>
          </a:p>
          <a:p>
            <a:r>
              <a:rPr lang="en-US" dirty="0" smtClean="0"/>
              <a:t>The </a:t>
            </a:r>
            <a:r>
              <a:rPr lang="en-US" dirty="0"/>
              <a:t>subchondral bone responds with vascular invasion and increased cellularity, becoming thickened and dense (a process known as eburnation) at areas of pressure.</a:t>
            </a:r>
          </a:p>
        </p:txBody>
      </p:sp>
    </p:spTree>
    <p:extLst>
      <p:ext uri="{BB962C8B-B14F-4D97-AF65-F5344CB8AC3E}">
        <p14:creationId xmlns:p14="http://schemas.microsoft.com/office/powerpoint/2010/main" val="3071272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changes</a:t>
            </a:r>
            <a:endParaRPr lang="en-US" dirty="0"/>
          </a:p>
        </p:txBody>
      </p:sp>
      <p:sp>
        <p:nvSpPr>
          <p:cNvPr id="3" name="Content Placeholder 2"/>
          <p:cNvSpPr>
            <a:spLocks noGrp="1"/>
          </p:cNvSpPr>
          <p:nvPr>
            <p:ph idx="1"/>
          </p:nvPr>
        </p:nvSpPr>
        <p:spPr/>
        <p:txBody>
          <a:bodyPr/>
          <a:lstStyle/>
          <a:p>
            <a:r>
              <a:rPr lang="en-US" dirty="0" smtClean="0"/>
              <a:t>subchondral </a:t>
            </a:r>
            <a:r>
              <a:rPr lang="en-US" dirty="0"/>
              <a:t>bone </a:t>
            </a:r>
            <a:r>
              <a:rPr lang="en-US" dirty="0" smtClean="0"/>
              <a:t>undergo </a:t>
            </a:r>
            <a:r>
              <a:rPr lang="en-US" dirty="0"/>
              <a:t>cystic </a:t>
            </a:r>
            <a:r>
              <a:rPr lang="en-US" dirty="0" smtClean="0"/>
              <a:t>degeneration. </a:t>
            </a:r>
          </a:p>
          <a:p>
            <a:endParaRPr lang="en-US" dirty="0" smtClean="0"/>
          </a:p>
          <a:p>
            <a:r>
              <a:rPr lang="en-US" dirty="0" smtClean="0"/>
              <a:t>Osteoarthritic </a:t>
            </a:r>
            <a:r>
              <a:rPr lang="en-US" dirty="0"/>
              <a:t>cysts are also referred to as subchondral cysts, pseudocysts, or geodes </a:t>
            </a:r>
            <a:r>
              <a:rPr lang="en-US" dirty="0" smtClean="0"/>
              <a:t>and </a:t>
            </a:r>
            <a:r>
              <a:rPr lang="en-US" dirty="0"/>
              <a:t>may range from 2 to 20 mm in diameter. </a:t>
            </a:r>
            <a:endParaRPr lang="en-US" dirty="0" smtClean="0"/>
          </a:p>
          <a:p>
            <a:endParaRPr lang="en-US" dirty="0" smtClean="0"/>
          </a:p>
          <a:p>
            <a:r>
              <a:rPr lang="en-US" dirty="0" smtClean="0"/>
              <a:t>Osteoarthritic </a:t>
            </a:r>
            <a:r>
              <a:rPr lang="en-US" dirty="0"/>
              <a:t>cysts in the acetabulum </a:t>
            </a:r>
            <a:r>
              <a:rPr lang="en-US" dirty="0" smtClean="0"/>
              <a:t>are </a:t>
            </a:r>
            <a:r>
              <a:rPr lang="en-US" dirty="0"/>
              <a:t>termed Egger cysts.</a:t>
            </a:r>
          </a:p>
        </p:txBody>
      </p:sp>
    </p:spTree>
    <p:extLst>
      <p:ext uri="{BB962C8B-B14F-4D97-AF65-F5344CB8AC3E}">
        <p14:creationId xmlns:p14="http://schemas.microsoft.com/office/powerpoint/2010/main" val="10927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changes</a:t>
            </a:r>
            <a:endParaRPr lang="en-US" dirty="0"/>
          </a:p>
        </p:txBody>
      </p:sp>
      <p:sp>
        <p:nvSpPr>
          <p:cNvPr id="3" name="Content Placeholder 2"/>
          <p:cNvSpPr>
            <a:spLocks noGrp="1"/>
          </p:cNvSpPr>
          <p:nvPr>
            <p:ph idx="1"/>
          </p:nvPr>
        </p:nvSpPr>
        <p:spPr/>
        <p:txBody>
          <a:bodyPr/>
          <a:lstStyle/>
          <a:p>
            <a:r>
              <a:rPr lang="en-US" dirty="0" smtClean="0"/>
              <a:t>vascularization </a:t>
            </a:r>
            <a:r>
              <a:rPr lang="en-US" dirty="0"/>
              <a:t>of subchondral marrow, </a:t>
            </a:r>
            <a:endParaRPr lang="en-US" dirty="0" smtClean="0"/>
          </a:p>
          <a:p>
            <a:r>
              <a:rPr lang="en-US" dirty="0" smtClean="0"/>
              <a:t>osseous </a:t>
            </a:r>
            <a:r>
              <a:rPr lang="en-US" dirty="0"/>
              <a:t>metaplasia of synovial connective tissue, and </a:t>
            </a:r>
            <a:endParaRPr lang="en-US" dirty="0" smtClean="0"/>
          </a:p>
          <a:p>
            <a:r>
              <a:rPr lang="en-US" dirty="0" smtClean="0"/>
              <a:t>ossifying </a:t>
            </a:r>
            <a:r>
              <a:rPr lang="en-US" dirty="0"/>
              <a:t>cartilaginous protrusions lead to irregular outgrowth of new bone (osteophytes). </a:t>
            </a:r>
            <a:endParaRPr lang="en-US" dirty="0" smtClean="0"/>
          </a:p>
          <a:p>
            <a:r>
              <a:rPr lang="en-US" dirty="0" smtClean="0"/>
              <a:t>Fragmentation </a:t>
            </a:r>
            <a:r>
              <a:rPr lang="en-US" dirty="0"/>
              <a:t>of these osteophytes or of the articular cartilage itself results in the presence of intra-articular loose bodies (joint mice).</a:t>
            </a:r>
          </a:p>
        </p:txBody>
      </p:sp>
    </p:spTree>
    <p:extLst>
      <p:ext uri="{BB962C8B-B14F-4D97-AF65-F5344CB8AC3E}">
        <p14:creationId xmlns:p14="http://schemas.microsoft.com/office/powerpoint/2010/main" val="153870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changes</a:t>
            </a:r>
            <a:endParaRPr lang="en-US" dirty="0"/>
          </a:p>
        </p:txBody>
      </p:sp>
      <p:pic>
        <p:nvPicPr>
          <p:cNvPr id="1026" name="Picture 2" descr="Image result for cartilage fibrillation of the kn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0315" y="2369713"/>
            <a:ext cx="8628846" cy="418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083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a:t>
            </a:r>
            <a:endParaRPr lang="en-US" dirty="0"/>
          </a:p>
        </p:txBody>
      </p:sp>
      <p:sp>
        <p:nvSpPr>
          <p:cNvPr id="3" name="Content Placeholder 2"/>
          <p:cNvSpPr>
            <a:spLocks noGrp="1"/>
          </p:cNvSpPr>
          <p:nvPr>
            <p:ph idx="1"/>
          </p:nvPr>
        </p:nvSpPr>
        <p:spPr/>
        <p:txBody>
          <a:bodyPr>
            <a:normAutofit lnSpcReduction="10000"/>
          </a:bodyPr>
          <a:lstStyle/>
          <a:p>
            <a:r>
              <a:rPr lang="en-US" dirty="0" smtClean="0"/>
              <a:t>Risk factors- </a:t>
            </a:r>
          </a:p>
          <a:p>
            <a:r>
              <a:rPr lang="en-US" dirty="0" smtClean="0"/>
              <a:t>Age, </a:t>
            </a:r>
            <a:r>
              <a:rPr lang="en-US" dirty="0" err="1" smtClean="0"/>
              <a:t>obesity,trauma</a:t>
            </a:r>
            <a:r>
              <a:rPr lang="en-US" dirty="0" smtClean="0"/>
              <a:t>, genetics, hypogonadism, muscle weakness, repetitive use, Infection, crystal deposition, acromegaly, previous </a:t>
            </a:r>
            <a:r>
              <a:rPr lang="en-US" dirty="0"/>
              <a:t>inflammatory arthritis </a:t>
            </a:r>
            <a:r>
              <a:rPr lang="en-US" dirty="0" smtClean="0"/>
              <a:t>(burnt-out </a:t>
            </a:r>
            <a:r>
              <a:rPr lang="en-US" dirty="0"/>
              <a:t>rheumatoid arthritis)</a:t>
            </a:r>
          </a:p>
          <a:p>
            <a:r>
              <a:rPr lang="en-US" dirty="0"/>
              <a:t>Heritable metabolic causes </a:t>
            </a:r>
            <a:r>
              <a:rPr lang="en-US" dirty="0" smtClean="0"/>
              <a:t>(</a:t>
            </a:r>
            <a:r>
              <a:rPr lang="en-US" dirty="0" err="1" smtClean="0"/>
              <a:t>alkaptonuria</a:t>
            </a:r>
            <a:r>
              <a:rPr lang="en-US" dirty="0"/>
              <a:t>, hemochromatosis, Wilson </a:t>
            </a:r>
            <a:r>
              <a:rPr lang="en-US" dirty="0" smtClean="0"/>
              <a:t>disease)</a:t>
            </a:r>
            <a:r>
              <a:rPr lang="en-US" dirty="0" err="1" smtClean="0"/>
              <a:t>Hemoglobinopathies</a:t>
            </a:r>
            <a:r>
              <a:rPr lang="en-US" dirty="0" smtClean="0"/>
              <a:t> (sickle </a:t>
            </a:r>
            <a:r>
              <a:rPr lang="en-US" dirty="0"/>
              <a:t>cell disease and </a:t>
            </a:r>
            <a:r>
              <a:rPr lang="en-US" dirty="0" smtClean="0"/>
              <a:t>thalassemia)Neuropathic </a:t>
            </a:r>
            <a:r>
              <a:rPr lang="en-US" dirty="0"/>
              <a:t>disorders leading to a Charcot joint </a:t>
            </a:r>
            <a:r>
              <a:rPr lang="en-US" dirty="0" smtClean="0"/>
              <a:t>(</a:t>
            </a:r>
            <a:r>
              <a:rPr lang="en-US" dirty="0" err="1" smtClean="0"/>
              <a:t>syringomyelia</a:t>
            </a:r>
            <a:r>
              <a:rPr lang="en-US" dirty="0"/>
              <a:t>, </a:t>
            </a:r>
            <a:r>
              <a:rPr lang="en-US" dirty="0" err="1"/>
              <a:t>tabes</a:t>
            </a:r>
            <a:r>
              <a:rPr lang="en-US" dirty="0"/>
              <a:t> dorsalis, and </a:t>
            </a:r>
            <a:r>
              <a:rPr lang="en-US" dirty="0" smtClean="0"/>
              <a:t>diabetes)Underlying </a:t>
            </a:r>
            <a:r>
              <a:rPr lang="en-US" dirty="0"/>
              <a:t>morphologic risk factors </a:t>
            </a:r>
            <a:r>
              <a:rPr lang="en-US" dirty="0" smtClean="0"/>
              <a:t>(congenital </a:t>
            </a:r>
            <a:r>
              <a:rPr lang="en-US" dirty="0"/>
              <a:t>hip dislocation and slipped femoral capital epiphysis)</a:t>
            </a:r>
          </a:p>
          <a:p>
            <a:r>
              <a:rPr lang="en-US" dirty="0"/>
              <a:t>Disorders of bone </a:t>
            </a:r>
            <a:r>
              <a:rPr lang="en-US" dirty="0" smtClean="0"/>
              <a:t>(Paget </a:t>
            </a:r>
            <a:r>
              <a:rPr lang="en-US" dirty="0"/>
              <a:t>disease and avascular </a:t>
            </a:r>
            <a:r>
              <a:rPr lang="en-US" dirty="0" smtClean="0"/>
              <a:t>necrosis)Previous </a:t>
            </a:r>
            <a:r>
              <a:rPr lang="en-US" dirty="0"/>
              <a:t>surgical procedures </a:t>
            </a:r>
            <a:r>
              <a:rPr lang="en-US" dirty="0" smtClean="0"/>
              <a:t>(meniscectomy)Diabetes </a:t>
            </a:r>
            <a:r>
              <a:rPr lang="en-US" dirty="0"/>
              <a:t>mellitus </a:t>
            </a:r>
            <a:r>
              <a:rPr lang="en-US" baseline="30000" dirty="0"/>
              <a:t>[44]</a:t>
            </a:r>
            <a:endParaRPr lang="en-US" dirty="0"/>
          </a:p>
          <a:p>
            <a:endParaRPr lang="en-US" dirty="0"/>
          </a:p>
        </p:txBody>
      </p:sp>
    </p:spTree>
    <p:extLst>
      <p:ext uri="{BB962C8B-B14F-4D97-AF65-F5344CB8AC3E}">
        <p14:creationId xmlns:p14="http://schemas.microsoft.com/office/powerpoint/2010/main" val="4264389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Radiographic changes</a:t>
            </a:r>
            <a:endParaRPr lang="en-US" dirty="0"/>
          </a:p>
        </p:txBody>
      </p:sp>
      <p:pic>
        <p:nvPicPr>
          <p:cNvPr id="10242" name="Picture 2" descr="This radiograph demonstrates osteoarthritis of th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58406" y="2954337"/>
            <a:ext cx="36195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167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Radiological changes</a:t>
            </a:r>
            <a:endParaRPr lang="en-US" dirty="0"/>
          </a:p>
        </p:txBody>
      </p:sp>
      <p:pic>
        <p:nvPicPr>
          <p:cNvPr id="8194" name="Picture 2" descr="Image result for OA kn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9068" y="2603500"/>
            <a:ext cx="4658177"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727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Osteoarthritis Progression</a:t>
            </a:r>
            <a:endParaRPr lang="en-US" dirty="0"/>
          </a:p>
        </p:txBody>
      </p:sp>
      <p:sp>
        <p:nvSpPr>
          <p:cNvPr id="3" name="Content Placeholder 2"/>
          <p:cNvSpPr>
            <a:spLocks noGrp="1"/>
          </p:cNvSpPr>
          <p:nvPr>
            <p:ph idx="1"/>
          </p:nvPr>
        </p:nvSpPr>
        <p:spPr/>
        <p:txBody>
          <a:bodyPr>
            <a:normAutofit/>
          </a:bodyPr>
          <a:lstStyle/>
          <a:p>
            <a:r>
              <a:rPr lang="en-US" dirty="0" smtClean="0"/>
              <a:t>Stage 1- </a:t>
            </a:r>
            <a:r>
              <a:rPr lang="en-US" dirty="0"/>
              <a:t> breakdown of the cartilage matrix occurs</a:t>
            </a:r>
            <a:r>
              <a:rPr lang="en-US" dirty="0" smtClean="0"/>
              <a:t>.</a:t>
            </a:r>
          </a:p>
          <a:p>
            <a:endParaRPr lang="en-US" dirty="0" smtClean="0"/>
          </a:p>
          <a:p>
            <a:r>
              <a:rPr lang="en-US" dirty="0" smtClean="0"/>
              <a:t>Stage 2 -  involves </a:t>
            </a:r>
            <a:r>
              <a:rPr lang="en-US" dirty="0"/>
              <a:t>the fibrillation and erosion of the cartilage </a:t>
            </a:r>
            <a:r>
              <a:rPr lang="en-US" dirty="0" smtClean="0"/>
              <a:t>surface</a:t>
            </a:r>
          </a:p>
          <a:p>
            <a:endParaRPr lang="en-US" dirty="0"/>
          </a:p>
          <a:p>
            <a:r>
              <a:rPr lang="en-US" dirty="0" smtClean="0"/>
              <a:t>Stage 3 - </a:t>
            </a:r>
            <a:r>
              <a:rPr lang="en-US" dirty="0"/>
              <a:t>a chronic inflammatory response in the synovium. </a:t>
            </a:r>
            <a:endParaRPr lang="en-US" dirty="0" smtClean="0"/>
          </a:p>
          <a:p>
            <a:r>
              <a:rPr lang="en-US" dirty="0" smtClean="0"/>
              <a:t>Further Progression - </a:t>
            </a:r>
            <a:r>
              <a:rPr lang="en-US" dirty="0"/>
              <a:t>the above events alter the joint architecture, </a:t>
            </a:r>
            <a:r>
              <a:rPr lang="en-US" dirty="0" smtClean="0"/>
              <a:t>compensatory </a:t>
            </a:r>
            <a:r>
              <a:rPr lang="en-US" dirty="0"/>
              <a:t>bone overgrowth </a:t>
            </a:r>
            <a:r>
              <a:rPr lang="en-US" dirty="0" smtClean="0"/>
              <a:t>occurs. </a:t>
            </a:r>
            <a:r>
              <a:rPr lang="en-US" dirty="0"/>
              <a:t>joint architecture is changed </a:t>
            </a:r>
            <a:r>
              <a:rPr lang="en-US" dirty="0" smtClean="0"/>
              <a:t>mechanical </a:t>
            </a:r>
            <a:r>
              <a:rPr lang="en-US" dirty="0"/>
              <a:t>and inflammatory stress occurs on the articular surfaces, the disease progresses unchecked.</a:t>
            </a:r>
          </a:p>
        </p:txBody>
      </p:sp>
    </p:spTree>
    <p:extLst>
      <p:ext uri="{BB962C8B-B14F-4D97-AF65-F5344CB8AC3E}">
        <p14:creationId xmlns:p14="http://schemas.microsoft.com/office/powerpoint/2010/main" val="3555586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Osteoarthritis</a:t>
            </a:r>
            <a:endParaRPr lang="en-US" dirty="0"/>
          </a:p>
        </p:txBody>
      </p:sp>
      <p:sp>
        <p:nvSpPr>
          <p:cNvPr id="3" name="Content Placeholder 2"/>
          <p:cNvSpPr>
            <a:spLocks noGrp="1"/>
          </p:cNvSpPr>
          <p:nvPr>
            <p:ph idx="1"/>
          </p:nvPr>
        </p:nvSpPr>
        <p:spPr/>
        <p:txBody>
          <a:bodyPr/>
          <a:lstStyle/>
          <a:p>
            <a:pPr marL="0" indent="0">
              <a:buNone/>
            </a:pPr>
            <a:r>
              <a:rPr lang="en-US" dirty="0" smtClean="0"/>
              <a:t>   Three subtypes</a:t>
            </a:r>
          </a:p>
          <a:p>
            <a:r>
              <a:rPr lang="en-US" dirty="0" smtClean="0"/>
              <a:t>Primary generalized OA</a:t>
            </a:r>
          </a:p>
          <a:p>
            <a:endParaRPr lang="en-US" dirty="0"/>
          </a:p>
          <a:p>
            <a:r>
              <a:rPr lang="en-US" dirty="0" smtClean="0"/>
              <a:t>Erosive osteoarthritis</a:t>
            </a:r>
          </a:p>
          <a:p>
            <a:endParaRPr lang="en-US" dirty="0"/>
          </a:p>
          <a:p>
            <a:r>
              <a:rPr lang="en-US" dirty="0" smtClean="0"/>
              <a:t>Chondromalacia Patellae</a:t>
            </a:r>
            <a:endParaRPr lang="en-US" dirty="0"/>
          </a:p>
        </p:txBody>
      </p:sp>
    </p:spTree>
    <p:extLst>
      <p:ext uri="{BB962C8B-B14F-4D97-AF65-F5344CB8AC3E}">
        <p14:creationId xmlns:p14="http://schemas.microsoft.com/office/powerpoint/2010/main" val="93833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lstStyle/>
          <a:p>
            <a:r>
              <a:rPr lang="en-US" dirty="0" smtClean="0"/>
              <a:t>Internationally</a:t>
            </a:r>
            <a:r>
              <a:rPr lang="en-US" dirty="0"/>
              <a:t>, osteoarthritis is the most common articular disease. Estimates of its frequency vary across different populations</a:t>
            </a:r>
            <a:r>
              <a:rPr lang="en-US" dirty="0" smtClean="0"/>
              <a:t>.</a:t>
            </a:r>
          </a:p>
          <a:p>
            <a:r>
              <a:rPr lang="en-US" dirty="0"/>
              <a:t> 80-90% of individuals older than 65 years have evidence of radiographic </a:t>
            </a:r>
            <a:r>
              <a:rPr lang="en-US" dirty="0" smtClean="0"/>
              <a:t> </a:t>
            </a:r>
            <a:r>
              <a:rPr lang="en-US" dirty="0"/>
              <a:t>osteoarthritis</a:t>
            </a:r>
            <a:r>
              <a:rPr lang="en-US" dirty="0" smtClean="0"/>
              <a:t>.</a:t>
            </a:r>
          </a:p>
          <a:p>
            <a:r>
              <a:rPr lang="en-US" dirty="0" smtClean="0"/>
              <a:t>the </a:t>
            </a:r>
            <a:r>
              <a:rPr lang="en-US" dirty="0"/>
              <a:t>prevalence of osteoarthritis is higher among women than among men</a:t>
            </a:r>
            <a:r>
              <a:rPr lang="en-US" dirty="0" smtClean="0"/>
              <a:t>.</a:t>
            </a:r>
            <a:endParaRPr lang="en-US" dirty="0"/>
          </a:p>
          <a:p>
            <a:r>
              <a:rPr lang="en-US" dirty="0"/>
              <a:t>I</a:t>
            </a:r>
            <a:r>
              <a:rPr lang="en-US" dirty="0" smtClean="0"/>
              <a:t>nterethnic </a:t>
            </a:r>
            <a:r>
              <a:rPr lang="en-US" dirty="0"/>
              <a:t>differences in the prevalence of osteoarthritis have been noted.</a:t>
            </a:r>
          </a:p>
        </p:txBody>
      </p:sp>
    </p:spTree>
    <p:extLst>
      <p:ext uri="{BB962C8B-B14F-4D97-AF65-F5344CB8AC3E}">
        <p14:creationId xmlns:p14="http://schemas.microsoft.com/office/powerpoint/2010/main" val="698029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PGOA</a:t>
            </a:r>
            <a:endParaRPr lang="en-US" dirty="0"/>
          </a:p>
        </p:txBody>
      </p:sp>
      <p:pic>
        <p:nvPicPr>
          <p:cNvPr id="3074" name="Picture 2" descr="Image result for primary generalized osteoarthrit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1136" y="2281881"/>
            <a:ext cx="7562334" cy="373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772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Erosive OA</a:t>
            </a:r>
            <a:endParaRPr lang="en-US" dirty="0"/>
          </a:p>
        </p:txBody>
      </p:sp>
      <p:pic>
        <p:nvPicPr>
          <p:cNvPr id="4098" name="Picture 2" descr="Image result for erosive oa seagu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4469" y="2911475"/>
            <a:ext cx="5667375"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98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Chonromalcia</a:t>
            </a:r>
            <a:r>
              <a:rPr lang="en-US" dirty="0" smtClean="0"/>
              <a:t> Patellae</a:t>
            </a:r>
            <a:endParaRPr lang="en-US" dirty="0"/>
          </a:p>
        </p:txBody>
      </p:sp>
      <p:pic>
        <p:nvPicPr>
          <p:cNvPr id="6146" name="Picture 2" descr="Image result for chondromalacia patella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6768" y="2446638"/>
            <a:ext cx="3970637" cy="378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40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lstStyle/>
          <a:p>
            <a:r>
              <a:rPr lang="en-US" dirty="0"/>
              <a:t> Crystalline </a:t>
            </a:r>
            <a:r>
              <a:rPr lang="en-US" dirty="0" err="1"/>
              <a:t>arthropathies</a:t>
            </a:r>
            <a:r>
              <a:rPr lang="en-US" dirty="0"/>
              <a:t> (</a:t>
            </a:r>
            <a:r>
              <a:rPr lang="en-US" dirty="0" err="1"/>
              <a:t>ie</a:t>
            </a:r>
            <a:r>
              <a:rPr lang="en-US" dirty="0"/>
              <a:t>, gout and </a:t>
            </a:r>
            <a:r>
              <a:rPr lang="en-US" dirty="0" err="1"/>
              <a:t>pseudogout</a:t>
            </a:r>
            <a:r>
              <a:rPr lang="en-US" dirty="0"/>
              <a:t>)</a:t>
            </a:r>
          </a:p>
          <a:p>
            <a:r>
              <a:rPr lang="en-US" dirty="0"/>
              <a:t>Inflammatory arthritis (</a:t>
            </a:r>
            <a:r>
              <a:rPr lang="en-US" dirty="0" err="1"/>
              <a:t>eg</a:t>
            </a:r>
            <a:r>
              <a:rPr lang="en-US" dirty="0"/>
              <a:t>, rheumatoid arthritis)</a:t>
            </a:r>
          </a:p>
          <a:p>
            <a:r>
              <a:rPr lang="en-US" dirty="0"/>
              <a:t>Seronegative </a:t>
            </a:r>
            <a:r>
              <a:rPr lang="en-US" dirty="0" err="1"/>
              <a:t>spondyloarthropathies</a:t>
            </a:r>
            <a:r>
              <a:rPr lang="en-US" dirty="0"/>
              <a:t> (</a:t>
            </a:r>
            <a:r>
              <a:rPr lang="en-US" dirty="0" err="1"/>
              <a:t>eg</a:t>
            </a:r>
            <a:r>
              <a:rPr lang="en-US" dirty="0"/>
              <a:t>, psoriatic arthritis and reactive arthritis)</a:t>
            </a:r>
          </a:p>
          <a:p>
            <a:r>
              <a:rPr lang="en-US" dirty="0"/>
              <a:t>Septic arthritis or </a:t>
            </a:r>
            <a:r>
              <a:rPr lang="en-US" dirty="0" err="1"/>
              <a:t>postinfectious</a:t>
            </a:r>
            <a:r>
              <a:rPr lang="en-US" dirty="0"/>
              <a:t> </a:t>
            </a:r>
            <a:r>
              <a:rPr lang="en-US" dirty="0" err="1"/>
              <a:t>arthropathy</a:t>
            </a:r>
            <a:endParaRPr lang="en-US" dirty="0"/>
          </a:p>
          <a:p>
            <a:r>
              <a:rPr lang="en-US" dirty="0"/>
              <a:t>Fibromyalgia</a:t>
            </a:r>
          </a:p>
          <a:p>
            <a:r>
              <a:rPr lang="en-US" dirty="0"/>
              <a:t>Tendonitis</a:t>
            </a:r>
          </a:p>
          <a:p>
            <a:pPr marL="0" indent="0">
              <a:buNone/>
            </a:pPr>
            <a:endParaRPr lang="en-US" dirty="0" smtClean="0"/>
          </a:p>
        </p:txBody>
      </p:sp>
    </p:spTree>
    <p:extLst>
      <p:ext uri="{BB962C8B-B14F-4D97-AF65-F5344CB8AC3E}">
        <p14:creationId xmlns:p14="http://schemas.microsoft.com/office/powerpoint/2010/main" val="2759547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Up</a:t>
            </a:r>
            <a:endParaRPr lang="en-US" dirty="0"/>
          </a:p>
        </p:txBody>
      </p:sp>
      <p:sp>
        <p:nvSpPr>
          <p:cNvPr id="3" name="Content Placeholder 2"/>
          <p:cNvSpPr>
            <a:spLocks noGrp="1"/>
          </p:cNvSpPr>
          <p:nvPr>
            <p:ph idx="1"/>
          </p:nvPr>
        </p:nvSpPr>
        <p:spPr/>
        <p:txBody>
          <a:bodyPr/>
          <a:lstStyle/>
          <a:p>
            <a:r>
              <a:rPr lang="en-US" dirty="0" smtClean="0"/>
              <a:t>Laboratory</a:t>
            </a:r>
          </a:p>
          <a:p>
            <a:r>
              <a:rPr lang="en-US" dirty="0" smtClean="0"/>
              <a:t>Plain Radiography</a:t>
            </a:r>
          </a:p>
          <a:p>
            <a:r>
              <a:rPr lang="en-US" dirty="0" smtClean="0"/>
              <a:t>CT scan, MRI scan, ultrasonography</a:t>
            </a:r>
          </a:p>
          <a:p>
            <a:r>
              <a:rPr lang="en-US" dirty="0" smtClean="0"/>
              <a:t>Bone scintigraphy</a:t>
            </a:r>
          </a:p>
          <a:p>
            <a:r>
              <a:rPr lang="en-US" dirty="0" smtClean="0"/>
              <a:t>Arthrocentesis</a:t>
            </a:r>
            <a:endParaRPr lang="en-US" dirty="0"/>
          </a:p>
        </p:txBody>
      </p:sp>
    </p:spTree>
    <p:extLst>
      <p:ext uri="{BB962C8B-B14F-4D97-AF65-F5344CB8AC3E}">
        <p14:creationId xmlns:p14="http://schemas.microsoft.com/office/powerpoint/2010/main" val="1238997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lnSpcReduction="10000"/>
          </a:bodyPr>
          <a:lstStyle/>
          <a:p>
            <a:r>
              <a:rPr lang="en-US" dirty="0" smtClean="0"/>
              <a:t>Non pharmacologic-</a:t>
            </a:r>
          </a:p>
          <a:p>
            <a:pPr marL="0" indent="0">
              <a:buNone/>
            </a:pPr>
            <a:r>
              <a:rPr lang="en-US" dirty="0"/>
              <a:t> </a:t>
            </a:r>
            <a:r>
              <a:rPr lang="en-US" dirty="0" smtClean="0"/>
              <a:t>     Life style modification, physical and rehab therapy</a:t>
            </a:r>
          </a:p>
          <a:p>
            <a:endParaRPr lang="en-US" dirty="0" smtClean="0"/>
          </a:p>
          <a:p>
            <a:r>
              <a:rPr lang="en-US" dirty="0" smtClean="0"/>
              <a:t>Pharmacotherapy</a:t>
            </a:r>
          </a:p>
          <a:p>
            <a:pPr marL="0" indent="0">
              <a:buNone/>
            </a:pPr>
            <a:r>
              <a:rPr lang="en-US" dirty="0" smtClean="0"/>
              <a:t>     Arthroscopy</a:t>
            </a:r>
          </a:p>
          <a:p>
            <a:pPr marL="0" indent="0">
              <a:buNone/>
            </a:pPr>
            <a:r>
              <a:rPr lang="en-US"/>
              <a:t> </a:t>
            </a:r>
            <a:r>
              <a:rPr lang="en-US" smtClean="0"/>
              <a:t>    Osteotomy</a:t>
            </a:r>
            <a:endParaRPr lang="en-US" dirty="0" smtClean="0"/>
          </a:p>
          <a:p>
            <a:pPr marL="0" indent="0">
              <a:buNone/>
            </a:pPr>
            <a:r>
              <a:rPr lang="en-US" dirty="0" smtClean="0"/>
              <a:t>     Arthroplasty</a:t>
            </a:r>
          </a:p>
          <a:p>
            <a:pPr marL="0" indent="0">
              <a:buNone/>
            </a:pPr>
            <a:r>
              <a:rPr lang="en-US" dirty="0" smtClean="0"/>
              <a:t>     Fusion and joint Lavage</a:t>
            </a:r>
          </a:p>
          <a:p>
            <a:pPr marL="0" indent="0">
              <a:buNone/>
            </a:pPr>
            <a:r>
              <a:rPr lang="en-US" dirty="0"/>
              <a:t> </a:t>
            </a:r>
            <a:r>
              <a:rPr lang="en-US" dirty="0" smtClean="0"/>
              <a:t>    Stem cell therapy</a:t>
            </a:r>
            <a:endParaRPr lang="en-US" dirty="0"/>
          </a:p>
        </p:txBody>
      </p:sp>
    </p:spTree>
    <p:extLst>
      <p:ext uri="{BB962C8B-B14F-4D97-AF65-F5344CB8AC3E}">
        <p14:creationId xmlns:p14="http://schemas.microsoft.com/office/powerpoint/2010/main" val="1063754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Rectangle 1"/>
          <p:cNvSpPr>
            <a:spLocks noGrp="1" noChangeArrowheads="1"/>
          </p:cNvSpPr>
          <p:nvPr>
            <p:ph idx="1"/>
          </p:nvPr>
        </p:nvSpPr>
        <p:spPr bwMode="auto">
          <a:xfrm>
            <a:off x="1154954" y="3298580"/>
            <a:ext cx="9119062" cy="20261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00" tIns="0" rIns="0"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cap="none" normalizeH="0" baseline="0" dirty="0" smtClean="0">
                <a:ln>
                  <a:noFill/>
                </a:ln>
                <a:solidFill>
                  <a:srgbClr val="222222"/>
                </a:solidFill>
                <a:effectLst/>
                <a:latin typeface="Lora"/>
              </a:rPr>
              <a:t>1.Hunter, W. Of the structure and diseases of articulating cartilages. </a:t>
            </a:r>
            <a:r>
              <a:rPr kumimoji="0" lang="en-US" altLang="en-US" sz="1200" b="0" i="1" u="none" strike="noStrike" cap="none" normalizeH="0" baseline="0" dirty="0" smtClean="0">
                <a:ln>
                  <a:noFill/>
                </a:ln>
                <a:solidFill>
                  <a:srgbClr val="222222"/>
                </a:solidFill>
                <a:effectLst/>
                <a:latin typeface="Lora"/>
              </a:rPr>
              <a:t>Phil. Trans. Royal Soc.</a:t>
            </a:r>
            <a:r>
              <a:rPr kumimoji="0" lang="en-US" altLang="en-US" sz="1200" b="0" i="0" u="none" strike="noStrike" cap="none" normalizeH="0" baseline="0" dirty="0" smtClean="0">
                <a:ln>
                  <a:noFill/>
                </a:ln>
                <a:solidFill>
                  <a:srgbClr val="222222"/>
                </a:solidFill>
                <a:effectLst/>
                <a:latin typeface="Lora"/>
              </a:rPr>
              <a:t> </a:t>
            </a:r>
            <a:r>
              <a:rPr kumimoji="0" lang="en-US" altLang="en-US" sz="1200" b="1" i="0" u="none" strike="noStrike" cap="none" normalizeH="0" baseline="0" dirty="0" smtClean="0">
                <a:ln>
                  <a:noFill/>
                </a:ln>
                <a:solidFill>
                  <a:srgbClr val="222222"/>
                </a:solidFill>
                <a:effectLst/>
                <a:latin typeface="Lora"/>
              </a:rPr>
              <a:t>470</a:t>
            </a:r>
            <a:r>
              <a:rPr kumimoji="0" lang="en-US" altLang="en-US" sz="1200" b="0" i="0" u="none" strike="noStrike" cap="none" normalizeH="0" baseline="0" dirty="0" smtClean="0">
                <a:ln>
                  <a:noFill/>
                </a:ln>
                <a:solidFill>
                  <a:srgbClr val="222222"/>
                </a:solidFill>
                <a:effectLst/>
                <a:latin typeface="Lora"/>
              </a:rPr>
              <a:t>, 514–521 (1743).</a:t>
            </a:r>
          </a:p>
          <a:p>
            <a:pPr marL="457200" marR="0" lvl="1"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200" b="0" i="0" u="none" strike="noStrike" cap="none" normalizeH="0" baseline="0" dirty="0" smtClean="0">
                <a:ln>
                  <a:noFill/>
                </a:ln>
                <a:solidFill>
                  <a:srgbClr val="222222"/>
                </a:solidFill>
                <a:effectLst/>
                <a:latin typeface="Lora"/>
              </a:rPr>
              <a:t>2.National Collaborating Centre for Chronic Conditions (UK). </a:t>
            </a:r>
          </a:p>
          <a:p>
            <a:pPr marL="457200" marR="0" lvl="1"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200" b="0" i="1" u="none" strike="noStrike" cap="none" normalizeH="0" baseline="0" dirty="0" smtClean="0">
                <a:ln>
                  <a:noFill/>
                </a:ln>
                <a:solidFill>
                  <a:srgbClr val="222222"/>
                </a:solidFill>
                <a:effectLst/>
                <a:latin typeface="Lora"/>
              </a:rPr>
              <a:t>National Clinical Guideline for Care and Management in Adults</a:t>
            </a:r>
            <a:r>
              <a:rPr kumimoji="0" lang="en-US" altLang="en-US" sz="1200" b="0" i="0" u="none" strike="noStrike" cap="none" normalizeH="0" baseline="0" dirty="0" smtClean="0">
                <a:ln>
                  <a:noFill/>
                </a:ln>
                <a:solidFill>
                  <a:srgbClr val="222222"/>
                </a:solidFill>
                <a:effectLst/>
                <a:latin typeface="Lora"/>
              </a:rPr>
              <a:t>(Royal College of Physicians of London, 2008).</a:t>
            </a:r>
          </a:p>
          <a:p>
            <a:pPr marL="457200" marR="0" lvl="1"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200" b="0" i="0" u="none" strike="noStrike" cap="none" normalizeH="0" baseline="0" dirty="0" smtClean="0">
                <a:ln>
                  <a:noFill/>
                </a:ln>
                <a:solidFill>
                  <a:srgbClr val="222222"/>
                </a:solidFill>
                <a:effectLst/>
                <a:latin typeface="Lora"/>
              </a:rPr>
              <a:t>3.Felson, D. T. An update on the pathogenesis and epidemiology of osteoarthritis. </a:t>
            </a:r>
            <a:r>
              <a:rPr kumimoji="0" lang="en-US" altLang="en-US" sz="1200" b="0" i="1" u="none" strike="noStrike" cap="none" normalizeH="0" baseline="0" dirty="0" err="1" smtClean="0">
                <a:ln>
                  <a:noFill/>
                </a:ln>
                <a:solidFill>
                  <a:srgbClr val="222222"/>
                </a:solidFill>
                <a:effectLst/>
                <a:latin typeface="Lora"/>
              </a:rPr>
              <a:t>Radiol</a:t>
            </a:r>
            <a:r>
              <a:rPr kumimoji="0" lang="en-US" altLang="en-US" sz="1200" b="0" i="1" u="none" strike="noStrike" cap="none" normalizeH="0" baseline="0" dirty="0" smtClean="0">
                <a:ln>
                  <a:noFill/>
                </a:ln>
                <a:solidFill>
                  <a:srgbClr val="222222"/>
                </a:solidFill>
                <a:effectLst/>
                <a:latin typeface="Lora"/>
              </a:rPr>
              <a:t>. </a:t>
            </a:r>
            <a:r>
              <a:rPr kumimoji="0" lang="en-US" altLang="en-US" sz="1200" b="0" i="1" u="none" strike="noStrike" cap="none" normalizeH="0" baseline="0" dirty="0" err="1" smtClean="0">
                <a:ln>
                  <a:noFill/>
                </a:ln>
                <a:solidFill>
                  <a:srgbClr val="222222"/>
                </a:solidFill>
                <a:effectLst/>
                <a:latin typeface="Lora"/>
              </a:rPr>
              <a:t>Clin</a:t>
            </a:r>
            <a:r>
              <a:rPr kumimoji="0" lang="en-US" altLang="en-US" sz="1200" b="0" i="1" u="none" strike="noStrike" cap="none" normalizeH="0" baseline="0" dirty="0" smtClean="0">
                <a:ln>
                  <a:noFill/>
                </a:ln>
                <a:solidFill>
                  <a:srgbClr val="222222"/>
                </a:solidFill>
                <a:effectLst/>
                <a:latin typeface="Lora"/>
              </a:rPr>
              <a:t>. North Am.</a:t>
            </a:r>
            <a:r>
              <a:rPr kumimoji="0" lang="en-US" altLang="en-US" sz="1200" b="0" i="0" u="none" strike="noStrike" cap="none" normalizeH="0" baseline="0" dirty="0" smtClean="0">
                <a:ln>
                  <a:noFill/>
                </a:ln>
                <a:solidFill>
                  <a:srgbClr val="222222"/>
                </a:solidFill>
                <a:effectLst/>
                <a:latin typeface="Lora"/>
              </a:rPr>
              <a:t> </a:t>
            </a:r>
            <a:r>
              <a:rPr kumimoji="0" lang="en-US" altLang="en-US" sz="1200" b="1" i="0" u="none" strike="noStrike" cap="none" normalizeH="0" baseline="0" dirty="0" smtClean="0">
                <a:ln>
                  <a:noFill/>
                </a:ln>
                <a:solidFill>
                  <a:srgbClr val="222222"/>
                </a:solidFill>
                <a:effectLst/>
                <a:latin typeface="Lora"/>
              </a:rPr>
              <a:t>42</a:t>
            </a:r>
            <a:r>
              <a:rPr kumimoji="0" lang="en-US" altLang="en-US" sz="1200" b="0" i="0" u="none" strike="noStrike" cap="none" normalizeH="0" baseline="0" dirty="0" smtClean="0">
                <a:ln>
                  <a:noFill/>
                </a:ln>
                <a:solidFill>
                  <a:srgbClr val="222222"/>
                </a:solidFill>
                <a:effectLst/>
                <a:latin typeface="Lora"/>
              </a:rPr>
              <a:t>, 1–9 (2004).</a:t>
            </a:r>
            <a:endParaRPr kumimoji="0" lang="en-US" altLang="en-US" sz="1200" b="1" i="0" u="none" strike="noStrike" cap="none" normalizeH="0" baseline="0" dirty="0" smtClean="0">
              <a:ln>
                <a:noFill/>
              </a:ln>
              <a:solidFill>
                <a:srgbClr val="222222"/>
              </a:solidFill>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200" b="0" i="0" u="none" strike="noStrike" cap="none" normalizeH="0" baseline="0" dirty="0" smtClean="0">
                <a:ln>
                  <a:noFill/>
                </a:ln>
                <a:solidFill>
                  <a:srgbClr val="222222"/>
                </a:solidFill>
                <a:effectLst/>
                <a:latin typeface="Lora"/>
              </a:rPr>
              <a:t>4.WHO. The World Health Report 2002: reducing risks, promoting healthy life (WHO, 2002).</a:t>
            </a:r>
          </a:p>
          <a:p>
            <a:pPr marL="457200" marR="0" lvl="1"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200" b="0" i="0" u="none" strike="noStrike" cap="none" normalizeH="0" baseline="0" dirty="0" smtClean="0">
                <a:ln>
                  <a:noFill/>
                </a:ln>
                <a:solidFill>
                  <a:srgbClr val="222222"/>
                </a:solidFill>
                <a:effectLst/>
                <a:latin typeface="Lora"/>
              </a:rPr>
              <a:t>5.Centers for Disease Control and Prevention (CDC). Prevalence of doctor-diagnosed arthritis and </a:t>
            </a:r>
          </a:p>
          <a:p>
            <a:pPr marL="457200" marR="0" lvl="1" indent="0" algn="l" defTabSz="914400" rtl="0" eaLnBrk="0" fontAlgn="base" latinLnBrk="0" hangingPunct="0">
              <a:lnSpc>
                <a:spcPct val="100000"/>
              </a:lnSpc>
              <a:spcBef>
                <a:spcPct val="0"/>
              </a:spcBef>
              <a:spcAft>
                <a:spcPct val="0"/>
              </a:spcAft>
              <a:buClrTx/>
              <a:buSzTx/>
              <a:buNone/>
              <a:tabLst/>
            </a:pPr>
            <a:r>
              <a:rPr kumimoji="0" lang="en-US" altLang="en-US" sz="1200" b="0" i="0" u="none" strike="noStrike" cap="none" normalizeH="0" baseline="0" dirty="0" smtClean="0">
                <a:ln>
                  <a:noFill/>
                </a:ln>
                <a:solidFill>
                  <a:srgbClr val="222222"/>
                </a:solidFill>
                <a:effectLst/>
                <a:latin typeface="Lora"/>
              </a:rPr>
              <a:t>arthritis-attributable activity limitation—United States, 2010–2012. </a:t>
            </a:r>
            <a:r>
              <a:rPr kumimoji="0" lang="en-US" altLang="en-US" sz="1200" b="0" i="1" u="none" strike="noStrike" cap="none" normalizeH="0" baseline="0" dirty="0" smtClean="0">
                <a:ln>
                  <a:noFill/>
                </a:ln>
                <a:solidFill>
                  <a:srgbClr val="222222"/>
                </a:solidFill>
                <a:effectLst/>
                <a:latin typeface="Lora"/>
              </a:rPr>
              <a:t>MMWR </a:t>
            </a:r>
            <a:r>
              <a:rPr kumimoji="0" lang="en-US" altLang="en-US" sz="1200" b="0" i="1" u="none" strike="noStrike" cap="none" normalizeH="0" baseline="0" dirty="0" err="1" smtClean="0">
                <a:ln>
                  <a:noFill/>
                </a:ln>
                <a:solidFill>
                  <a:srgbClr val="222222"/>
                </a:solidFill>
                <a:effectLst/>
                <a:latin typeface="Lora"/>
              </a:rPr>
              <a:t>Morb</a:t>
            </a:r>
            <a:r>
              <a:rPr kumimoji="0" lang="en-US" altLang="en-US" sz="1200" b="0" i="1" u="none" strike="noStrike" cap="none" normalizeH="0" baseline="0" dirty="0" smtClean="0">
                <a:ln>
                  <a:noFill/>
                </a:ln>
                <a:solidFill>
                  <a:srgbClr val="222222"/>
                </a:solidFill>
                <a:effectLst/>
                <a:latin typeface="Lora"/>
              </a:rPr>
              <a:t>. Mortal. </a:t>
            </a:r>
            <a:r>
              <a:rPr kumimoji="0" lang="en-US" altLang="en-US" sz="1200" b="0" i="1" u="none" strike="noStrike" cap="none" normalizeH="0" baseline="0" dirty="0" err="1" smtClean="0">
                <a:ln>
                  <a:noFill/>
                </a:ln>
                <a:solidFill>
                  <a:srgbClr val="222222"/>
                </a:solidFill>
                <a:effectLst/>
                <a:latin typeface="Lora"/>
              </a:rPr>
              <a:t>Wkly</a:t>
            </a:r>
            <a:r>
              <a:rPr kumimoji="0" lang="en-US" altLang="en-US" sz="1200" b="0" i="1" u="none" strike="noStrike" cap="none" normalizeH="0" baseline="0" dirty="0" smtClean="0">
                <a:ln>
                  <a:noFill/>
                </a:ln>
                <a:solidFill>
                  <a:srgbClr val="222222"/>
                </a:solidFill>
                <a:effectLst/>
                <a:latin typeface="Lora"/>
              </a:rPr>
              <a:t> Rep.</a:t>
            </a:r>
            <a:r>
              <a:rPr kumimoji="0" lang="en-US" altLang="en-US" sz="1200" b="0" i="0" u="none" strike="noStrike" cap="none" normalizeH="0" baseline="0" dirty="0" smtClean="0">
                <a:ln>
                  <a:noFill/>
                </a:ln>
                <a:solidFill>
                  <a:srgbClr val="222222"/>
                </a:solidFill>
                <a:effectLst/>
                <a:latin typeface="Lora"/>
              </a:rPr>
              <a:t> </a:t>
            </a:r>
            <a:r>
              <a:rPr kumimoji="0" lang="en-US" altLang="en-US" sz="1200" b="1" i="0" u="none" strike="noStrike" cap="none" normalizeH="0" baseline="0" dirty="0" smtClean="0">
                <a:ln>
                  <a:noFill/>
                </a:ln>
                <a:solidFill>
                  <a:srgbClr val="222222"/>
                </a:solidFill>
                <a:effectLst/>
                <a:latin typeface="Lora"/>
              </a:rPr>
              <a:t>62</a:t>
            </a:r>
            <a:r>
              <a:rPr kumimoji="0" lang="en-US" altLang="en-US" sz="1200" b="0" i="0" u="none" strike="noStrike" cap="none" normalizeH="0" baseline="0" dirty="0" smtClean="0">
                <a:ln>
                  <a:noFill/>
                </a:ln>
                <a:solidFill>
                  <a:srgbClr val="222222"/>
                </a:solidFill>
                <a:effectLst/>
                <a:latin typeface="Lora"/>
              </a:rPr>
              <a:t>, 869–873 (2013).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9941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Involved joints</a:t>
            </a:r>
            <a:endParaRPr lang="en-US" dirty="0"/>
          </a:p>
        </p:txBody>
      </p:sp>
      <p:sp>
        <p:nvSpPr>
          <p:cNvPr id="3" name="Content Placeholder 2"/>
          <p:cNvSpPr>
            <a:spLocks noGrp="1"/>
          </p:cNvSpPr>
          <p:nvPr>
            <p:ph idx="1"/>
          </p:nvPr>
        </p:nvSpPr>
        <p:spPr/>
        <p:txBody>
          <a:bodyPr>
            <a:normAutofit/>
          </a:bodyPr>
          <a:lstStyle/>
          <a:p>
            <a:pPr marL="0" indent="0">
              <a:buNone/>
            </a:pPr>
            <a:r>
              <a:rPr lang="en-US" dirty="0"/>
              <a:t> </a:t>
            </a:r>
            <a:r>
              <a:rPr lang="en-US" dirty="0" smtClean="0"/>
              <a:t>Weight-bearing </a:t>
            </a:r>
            <a:r>
              <a:rPr lang="en-US" dirty="0"/>
              <a:t>joints, </a:t>
            </a:r>
            <a:r>
              <a:rPr lang="en-US" dirty="0" smtClean="0"/>
              <a:t>including:</a:t>
            </a:r>
          </a:p>
          <a:p>
            <a:pPr marL="0" indent="0">
              <a:buNone/>
            </a:pPr>
            <a:r>
              <a:rPr lang="en-US" dirty="0" smtClean="0"/>
              <a:t>       the knees</a:t>
            </a:r>
          </a:p>
          <a:p>
            <a:pPr marL="0" indent="0">
              <a:buNone/>
            </a:pPr>
            <a:r>
              <a:rPr lang="en-US" dirty="0"/>
              <a:t> </a:t>
            </a:r>
            <a:r>
              <a:rPr lang="en-US" dirty="0" smtClean="0"/>
              <a:t>      the hips </a:t>
            </a:r>
          </a:p>
          <a:p>
            <a:pPr marL="0" indent="0">
              <a:buNone/>
            </a:pPr>
            <a:r>
              <a:rPr lang="en-US" dirty="0"/>
              <a:t> </a:t>
            </a:r>
            <a:r>
              <a:rPr lang="en-US" dirty="0" smtClean="0"/>
              <a:t>      cervical </a:t>
            </a:r>
            <a:r>
              <a:rPr lang="en-US" dirty="0"/>
              <a:t>and lumbosacral </a:t>
            </a:r>
            <a:r>
              <a:rPr lang="en-US" dirty="0" smtClean="0"/>
              <a:t>spine</a:t>
            </a:r>
          </a:p>
          <a:p>
            <a:pPr marL="0" indent="0">
              <a:buNone/>
            </a:pPr>
            <a:r>
              <a:rPr lang="en-US" dirty="0"/>
              <a:t> </a:t>
            </a:r>
            <a:r>
              <a:rPr lang="en-US" dirty="0" smtClean="0"/>
              <a:t>      feet</a:t>
            </a:r>
            <a:r>
              <a:rPr lang="en-US" dirty="0"/>
              <a:t>. </a:t>
            </a:r>
          </a:p>
          <a:p>
            <a:pPr marL="0" indent="0">
              <a:buNone/>
            </a:pPr>
            <a:r>
              <a:rPr lang="en-US" dirty="0" smtClean="0"/>
              <a:t>Non weight bearing joints:</a:t>
            </a:r>
          </a:p>
          <a:p>
            <a:pPr marL="0" indent="0">
              <a:buNone/>
            </a:pPr>
            <a:r>
              <a:rPr lang="en-US" dirty="0" smtClean="0"/>
              <a:t>the(DIP</a:t>
            </a:r>
            <a:r>
              <a:rPr lang="en-US" dirty="0"/>
              <a:t>), </a:t>
            </a:r>
            <a:r>
              <a:rPr lang="en-US" dirty="0" smtClean="0"/>
              <a:t>the(PIP</a:t>
            </a:r>
            <a:r>
              <a:rPr lang="en-US" dirty="0"/>
              <a:t>), and </a:t>
            </a:r>
            <a:r>
              <a:rPr lang="en-US" dirty="0" smtClean="0"/>
              <a:t>the(CMC</a:t>
            </a:r>
            <a:r>
              <a:rPr lang="en-US" dirty="0"/>
              <a:t>) joints. </a:t>
            </a:r>
          </a:p>
        </p:txBody>
      </p:sp>
    </p:spTree>
    <p:extLst>
      <p:ext uri="{BB962C8B-B14F-4D97-AF65-F5344CB8AC3E}">
        <p14:creationId xmlns:p14="http://schemas.microsoft.com/office/powerpoint/2010/main" val="93173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classification</a:t>
            </a:r>
            <a:endParaRPr lang="en-US" dirty="0"/>
          </a:p>
        </p:txBody>
      </p:sp>
      <p:sp>
        <p:nvSpPr>
          <p:cNvPr id="3" name="Content Placeholder 2"/>
          <p:cNvSpPr>
            <a:spLocks noGrp="1"/>
          </p:cNvSpPr>
          <p:nvPr>
            <p:ph idx="1"/>
          </p:nvPr>
        </p:nvSpPr>
        <p:spPr/>
        <p:txBody>
          <a:bodyPr/>
          <a:lstStyle/>
          <a:p>
            <a:r>
              <a:rPr lang="en-US" dirty="0" smtClean="0"/>
              <a:t>Functional:</a:t>
            </a:r>
          </a:p>
          <a:p>
            <a:pPr marL="0" indent="0">
              <a:buNone/>
            </a:pPr>
            <a:r>
              <a:rPr lang="en-US" dirty="0" smtClean="0"/>
              <a:t>     </a:t>
            </a:r>
          </a:p>
          <a:p>
            <a:pPr marL="0" indent="0">
              <a:buNone/>
            </a:pPr>
            <a:r>
              <a:rPr lang="en-US" dirty="0" smtClean="0"/>
              <a:t>Synarthroses </a:t>
            </a:r>
            <a:r>
              <a:rPr lang="en-US" dirty="0"/>
              <a:t>(</a:t>
            </a:r>
            <a:r>
              <a:rPr lang="en-US" dirty="0" smtClean="0"/>
              <a:t>immovable)(Skull)</a:t>
            </a:r>
            <a:endParaRPr lang="en-US" dirty="0"/>
          </a:p>
          <a:p>
            <a:pPr marL="0" indent="0">
              <a:buNone/>
            </a:pPr>
            <a:r>
              <a:rPr lang="en-US" dirty="0"/>
              <a:t> </a:t>
            </a:r>
            <a:r>
              <a:rPr lang="en-US" dirty="0" smtClean="0"/>
              <a:t>    </a:t>
            </a:r>
          </a:p>
          <a:p>
            <a:pPr marL="0" indent="0">
              <a:buNone/>
            </a:pPr>
            <a:r>
              <a:rPr lang="en-US" dirty="0" err="1" smtClean="0"/>
              <a:t>Amphiarthroses</a:t>
            </a:r>
            <a:r>
              <a:rPr lang="en-US" dirty="0" smtClean="0"/>
              <a:t> </a:t>
            </a:r>
            <a:r>
              <a:rPr lang="en-US" dirty="0"/>
              <a:t>(slightly moveable</a:t>
            </a:r>
            <a:r>
              <a:rPr lang="en-US" dirty="0" smtClean="0"/>
              <a:t>)(symphysis pubis, </a:t>
            </a:r>
            <a:r>
              <a:rPr lang="en-US" dirty="0" err="1" smtClean="0"/>
              <a:t>verebral</a:t>
            </a:r>
            <a:r>
              <a:rPr lang="en-US" dirty="0" smtClean="0"/>
              <a:t>)</a:t>
            </a:r>
            <a:endParaRPr lang="en-US" dirty="0"/>
          </a:p>
          <a:p>
            <a:pPr marL="0" indent="0">
              <a:buNone/>
            </a:pPr>
            <a:r>
              <a:rPr lang="en-US" dirty="0" smtClean="0"/>
              <a:t>     </a:t>
            </a:r>
          </a:p>
          <a:p>
            <a:pPr marL="0" indent="0">
              <a:buNone/>
            </a:pPr>
            <a:r>
              <a:rPr lang="en-US" dirty="0" smtClean="0"/>
              <a:t>Diarthroses </a:t>
            </a:r>
            <a:r>
              <a:rPr lang="en-US" dirty="0"/>
              <a:t>(freely moveable)</a:t>
            </a:r>
          </a:p>
          <a:p>
            <a:endParaRPr lang="en-US" dirty="0"/>
          </a:p>
        </p:txBody>
      </p:sp>
    </p:spTree>
    <p:extLst>
      <p:ext uri="{BB962C8B-B14F-4D97-AF65-F5344CB8AC3E}">
        <p14:creationId xmlns:p14="http://schemas.microsoft.com/office/powerpoint/2010/main" val="1567099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Classification</a:t>
            </a:r>
            <a:endParaRPr lang="en-US" dirty="0"/>
          </a:p>
        </p:txBody>
      </p:sp>
      <p:sp>
        <p:nvSpPr>
          <p:cNvPr id="3" name="Content Placeholder 2"/>
          <p:cNvSpPr>
            <a:spLocks noGrp="1"/>
          </p:cNvSpPr>
          <p:nvPr>
            <p:ph idx="1"/>
          </p:nvPr>
        </p:nvSpPr>
        <p:spPr/>
        <p:txBody>
          <a:bodyPr/>
          <a:lstStyle/>
          <a:p>
            <a:r>
              <a:rPr lang="en-US" dirty="0" smtClean="0"/>
              <a:t>Structural</a:t>
            </a:r>
          </a:p>
          <a:p>
            <a:endParaRPr lang="en-US" dirty="0"/>
          </a:p>
          <a:p>
            <a:pPr marL="0" indent="0">
              <a:buNone/>
            </a:pPr>
            <a:r>
              <a:rPr lang="en-US" dirty="0" smtClean="0"/>
              <a:t>     Synovial</a:t>
            </a:r>
            <a:endParaRPr lang="en-US" dirty="0"/>
          </a:p>
          <a:p>
            <a:pPr marL="0" indent="0">
              <a:buNone/>
            </a:pPr>
            <a:r>
              <a:rPr lang="en-US" dirty="0" smtClean="0"/>
              <a:t>     Fibrous</a:t>
            </a:r>
            <a:endParaRPr lang="en-US" dirty="0"/>
          </a:p>
          <a:p>
            <a:pPr marL="0" indent="0">
              <a:buNone/>
            </a:pPr>
            <a:r>
              <a:rPr lang="en-US" dirty="0" smtClean="0"/>
              <a:t>     Cartilaginous</a:t>
            </a:r>
            <a:endParaRPr lang="en-US" dirty="0"/>
          </a:p>
          <a:p>
            <a:endParaRPr lang="en-US" dirty="0"/>
          </a:p>
        </p:txBody>
      </p:sp>
    </p:spTree>
    <p:extLst>
      <p:ext uri="{BB962C8B-B14F-4D97-AF65-F5344CB8AC3E}">
        <p14:creationId xmlns:p14="http://schemas.microsoft.com/office/powerpoint/2010/main" val="267176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Synovial Joints</a:t>
            </a:r>
            <a:endParaRPr lang="en-US" dirty="0"/>
          </a:p>
        </p:txBody>
      </p:sp>
      <p:sp>
        <p:nvSpPr>
          <p:cNvPr id="3" name="Content Placeholder 2"/>
          <p:cNvSpPr>
            <a:spLocks noGrp="1"/>
          </p:cNvSpPr>
          <p:nvPr>
            <p:ph idx="1"/>
          </p:nvPr>
        </p:nvSpPr>
        <p:spPr/>
        <p:txBody>
          <a:bodyPr/>
          <a:lstStyle/>
          <a:p>
            <a:r>
              <a:rPr lang="en-US" dirty="0"/>
              <a:t>Articular cartilage</a:t>
            </a:r>
          </a:p>
          <a:p>
            <a:r>
              <a:rPr lang="en-US" dirty="0"/>
              <a:t>Subchondral bone</a:t>
            </a:r>
          </a:p>
          <a:p>
            <a:r>
              <a:rPr lang="en-US" dirty="0"/>
              <a:t>Synovial membrane</a:t>
            </a:r>
          </a:p>
          <a:p>
            <a:r>
              <a:rPr lang="en-US" dirty="0"/>
              <a:t>Synovial fluid</a:t>
            </a:r>
          </a:p>
          <a:p>
            <a:r>
              <a:rPr lang="en-US" dirty="0"/>
              <a:t>Joint capsule</a:t>
            </a:r>
          </a:p>
          <a:p>
            <a:endParaRPr lang="en-US" dirty="0"/>
          </a:p>
        </p:txBody>
      </p:sp>
    </p:spTree>
    <p:extLst>
      <p:ext uri="{BB962C8B-B14F-4D97-AF65-F5344CB8AC3E}">
        <p14:creationId xmlns:p14="http://schemas.microsoft.com/office/powerpoint/2010/main" val="64957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Synovial joint anatomy</a:t>
            </a:r>
            <a:endParaRPr lang="en-US" dirty="0"/>
          </a:p>
        </p:txBody>
      </p:sp>
      <p:pic>
        <p:nvPicPr>
          <p:cNvPr id="1026" name="Picture 2" descr="Image result for synovial joint stru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1460" y="2603500"/>
            <a:ext cx="4493393"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4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normal </a:t>
            </a:r>
            <a:r>
              <a:rPr lang="en-US" sz="1100" dirty="0"/>
              <a:t>articular</a:t>
            </a:r>
            <a:r>
              <a:rPr lang="en-US" dirty="0"/>
              <a:t> surface of synovial joints</a:t>
            </a:r>
          </a:p>
        </p:txBody>
      </p:sp>
      <p:sp>
        <p:nvSpPr>
          <p:cNvPr id="3" name="Content Placeholder 2"/>
          <p:cNvSpPr>
            <a:spLocks noGrp="1"/>
          </p:cNvSpPr>
          <p:nvPr>
            <p:ph idx="1"/>
          </p:nvPr>
        </p:nvSpPr>
        <p:spPr/>
        <p:txBody>
          <a:bodyPr/>
          <a:lstStyle/>
          <a:p>
            <a:r>
              <a:rPr lang="en-US" dirty="0" smtClean="0"/>
              <a:t>articular </a:t>
            </a:r>
            <a:r>
              <a:rPr lang="en-US" dirty="0"/>
              <a:t>cartilage (</a:t>
            </a:r>
            <a:r>
              <a:rPr lang="en-US" dirty="0" smtClean="0"/>
              <a:t> </a:t>
            </a:r>
            <a:r>
              <a:rPr lang="en-US" dirty="0"/>
              <a:t>chondrocytes) surrounded </a:t>
            </a:r>
            <a:r>
              <a:rPr lang="en-US" dirty="0" smtClean="0"/>
              <a:t>by </a:t>
            </a:r>
            <a:r>
              <a:rPr lang="en-US" dirty="0"/>
              <a:t>extracellular matrix </a:t>
            </a:r>
            <a:r>
              <a:rPr lang="en-US" dirty="0" smtClean="0"/>
              <a:t> </a:t>
            </a:r>
            <a:r>
              <a:rPr lang="en-US" dirty="0"/>
              <a:t>includes </a:t>
            </a:r>
            <a:endParaRPr lang="en-US" dirty="0" smtClean="0"/>
          </a:p>
          <a:p>
            <a:r>
              <a:rPr lang="en-US" dirty="0" smtClean="0"/>
              <a:t>proteoglycans </a:t>
            </a:r>
            <a:r>
              <a:rPr lang="en-US" dirty="0"/>
              <a:t>and collagen. The cartilage facilitates joint function and protects the underlying subchondral bone by </a:t>
            </a:r>
            <a:endParaRPr lang="en-US" dirty="0" smtClean="0"/>
          </a:p>
          <a:p>
            <a:r>
              <a:rPr lang="en-US" dirty="0" smtClean="0"/>
              <a:t>distributing </a:t>
            </a:r>
            <a:r>
              <a:rPr lang="en-US" dirty="0"/>
              <a:t>large loads, </a:t>
            </a:r>
            <a:endParaRPr lang="en-US" dirty="0" smtClean="0"/>
          </a:p>
          <a:p>
            <a:r>
              <a:rPr lang="en-US" dirty="0" smtClean="0"/>
              <a:t>maintaining </a:t>
            </a:r>
            <a:r>
              <a:rPr lang="en-US" dirty="0"/>
              <a:t>low contact stresses, and </a:t>
            </a:r>
            <a:endParaRPr lang="en-US" dirty="0" smtClean="0"/>
          </a:p>
          <a:p>
            <a:r>
              <a:rPr lang="en-US" dirty="0" smtClean="0"/>
              <a:t>reducing </a:t>
            </a:r>
            <a:r>
              <a:rPr lang="en-US" dirty="0"/>
              <a:t>friction at the joint.</a:t>
            </a:r>
          </a:p>
        </p:txBody>
      </p:sp>
    </p:spTree>
    <p:extLst>
      <p:ext uri="{BB962C8B-B14F-4D97-AF65-F5344CB8AC3E}">
        <p14:creationId xmlns:p14="http://schemas.microsoft.com/office/powerpoint/2010/main" val="42915867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577</TotalTime>
  <Words>1297</Words>
  <Application>Microsoft Office PowerPoint</Application>
  <PresentationFormat>Widescreen</PresentationFormat>
  <Paragraphs>167</Paragraphs>
  <Slides>36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Century Gothic</vt:lpstr>
      <vt:lpstr>Lora</vt:lpstr>
      <vt:lpstr>proxima_nova_rgregular</vt:lpstr>
      <vt:lpstr>Source Sans Pro</vt:lpstr>
      <vt:lpstr>Wingdings 3</vt:lpstr>
      <vt:lpstr>Ion Boardroom</vt:lpstr>
      <vt:lpstr>Osteoarthritis</vt:lpstr>
      <vt:lpstr>OA - Definition</vt:lpstr>
      <vt:lpstr>Epidemiology</vt:lpstr>
      <vt:lpstr>Involved joints</vt:lpstr>
      <vt:lpstr>Joint classification</vt:lpstr>
      <vt:lpstr>Joint Classification</vt:lpstr>
      <vt:lpstr>Synovial Joints</vt:lpstr>
      <vt:lpstr>Synovial joint anatomy</vt:lpstr>
      <vt:lpstr>The normal articular surface of synovial joints</vt:lpstr>
      <vt:lpstr>Synovial cartilage</vt:lpstr>
      <vt:lpstr>Synovial cartilage</vt:lpstr>
      <vt:lpstr>Cartilage homeostasis</vt:lpstr>
      <vt:lpstr>Pathogenesis Pathways in OA</vt:lpstr>
      <vt:lpstr>Cartilage Disruption</vt:lpstr>
      <vt:lpstr> CSPC distribution in normal articular cartilage and, OA pathogenesis. </vt:lpstr>
      <vt:lpstr>Synovial Fluid</vt:lpstr>
      <vt:lpstr>There is Inflammation in OA</vt:lpstr>
      <vt:lpstr>Pathogenesis</vt:lpstr>
      <vt:lpstr>Cartilage changes</vt:lpstr>
      <vt:lpstr>Clinical and Radiological</vt:lpstr>
      <vt:lpstr>Bone changes</vt:lpstr>
      <vt:lpstr>Bone changes</vt:lpstr>
      <vt:lpstr>Joint changes</vt:lpstr>
      <vt:lpstr>Joint changes</vt:lpstr>
      <vt:lpstr>Etiology </vt:lpstr>
      <vt:lpstr>Radiographic changes</vt:lpstr>
      <vt:lpstr>Radiological changes</vt:lpstr>
      <vt:lpstr>Osteoarthritis Progression</vt:lpstr>
      <vt:lpstr>Primary Osteoarthritis</vt:lpstr>
      <vt:lpstr>PGOA</vt:lpstr>
      <vt:lpstr>Erosive OA</vt:lpstr>
      <vt:lpstr>Chonromalcia Patellae</vt:lpstr>
      <vt:lpstr>Differential Diagnosis</vt:lpstr>
      <vt:lpstr>Work Up</vt:lpstr>
      <vt:lpstr>Treatment</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Osteoarthritis</dc:title>
  <dc:creator>Rizwan Mansoor</dc:creator>
  <cp:lastModifiedBy>Rizwan Mansoor</cp:lastModifiedBy>
  <cp:revision>36</cp:revision>
  <dcterms:created xsi:type="dcterms:W3CDTF">2017-04-23T05:53:14Z</dcterms:created>
  <dcterms:modified xsi:type="dcterms:W3CDTF">2018-01-25T07:10:29Z</dcterms:modified>
</cp:coreProperties>
</file>