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01" r:id="rId1"/>
  </p:sldMasterIdLst>
  <p:notesMasterIdLst>
    <p:notesMasterId r:id="rId78"/>
  </p:notesMasterIdLst>
  <p:sldIdLst>
    <p:sldId id="327" r:id="rId2"/>
    <p:sldId id="417" r:id="rId3"/>
    <p:sldId id="331" r:id="rId4"/>
    <p:sldId id="332" r:id="rId5"/>
    <p:sldId id="333" r:id="rId6"/>
    <p:sldId id="334" r:id="rId7"/>
    <p:sldId id="335" r:id="rId8"/>
    <p:sldId id="416" r:id="rId9"/>
    <p:sldId id="337" r:id="rId10"/>
    <p:sldId id="338" r:id="rId11"/>
    <p:sldId id="339" r:id="rId12"/>
    <p:sldId id="415" r:id="rId13"/>
    <p:sldId id="421" r:id="rId14"/>
    <p:sldId id="422" r:id="rId15"/>
    <p:sldId id="414" r:id="rId16"/>
    <p:sldId id="344" r:id="rId17"/>
    <p:sldId id="345" r:id="rId18"/>
    <p:sldId id="346" r:id="rId19"/>
    <p:sldId id="420" r:id="rId20"/>
    <p:sldId id="348" r:id="rId21"/>
    <p:sldId id="349" r:id="rId22"/>
    <p:sldId id="350" r:id="rId23"/>
    <p:sldId id="351" r:id="rId24"/>
    <p:sldId id="352" r:id="rId25"/>
    <p:sldId id="353" r:id="rId26"/>
    <p:sldId id="354" r:id="rId27"/>
    <p:sldId id="423" r:id="rId28"/>
    <p:sldId id="356" r:id="rId29"/>
    <p:sldId id="357" r:id="rId30"/>
    <p:sldId id="358" r:id="rId31"/>
    <p:sldId id="424" r:id="rId32"/>
    <p:sldId id="425" r:id="rId33"/>
    <p:sldId id="361" r:id="rId34"/>
    <p:sldId id="362" r:id="rId35"/>
    <p:sldId id="426" r:id="rId36"/>
    <p:sldId id="427" r:id="rId37"/>
    <p:sldId id="365" r:id="rId38"/>
    <p:sldId id="366" r:id="rId39"/>
    <p:sldId id="367" r:id="rId40"/>
    <p:sldId id="406" r:id="rId41"/>
    <p:sldId id="369" r:id="rId42"/>
    <p:sldId id="370" r:id="rId43"/>
    <p:sldId id="371" r:id="rId44"/>
    <p:sldId id="372" r:id="rId45"/>
    <p:sldId id="428" r:id="rId46"/>
    <p:sldId id="431" r:id="rId47"/>
    <p:sldId id="432" r:id="rId48"/>
    <p:sldId id="375" r:id="rId49"/>
    <p:sldId id="433" r:id="rId50"/>
    <p:sldId id="377" r:id="rId51"/>
    <p:sldId id="407" r:id="rId52"/>
    <p:sldId id="379" r:id="rId53"/>
    <p:sldId id="380" r:id="rId54"/>
    <p:sldId id="381" r:id="rId55"/>
    <p:sldId id="382" r:id="rId56"/>
    <p:sldId id="408" r:id="rId57"/>
    <p:sldId id="409" r:id="rId58"/>
    <p:sldId id="434" r:id="rId59"/>
    <p:sldId id="386" r:id="rId60"/>
    <p:sldId id="387" r:id="rId61"/>
    <p:sldId id="388" r:id="rId62"/>
    <p:sldId id="435" r:id="rId63"/>
    <p:sldId id="390" r:id="rId64"/>
    <p:sldId id="410" r:id="rId65"/>
    <p:sldId id="392" r:id="rId66"/>
    <p:sldId id="393" r:id="rId67"/>
    <p:sldId id="394" r:id="rId68"/>
    <p:sldId id="436" r:id="rId69"/>
    <p:sldId id="437" r:id="rId70"/>
    <p:sldId id="396" r:id="rId71"/>
    <p:sldId id="398" r:id="rId72"/>
    <p:sldId id="411" r:id="rId73"/>
    <p:sldId id="400" r:id="rId74"/>
    <p:sldId id="401" r:id="rId75"/>
    <p:sldId id="402" r:id="rId76"/>
    <p:sldId id="404"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30"/>
    <p:restoredTop sz="93546"/>
  </p:normalViewPr>
  <p:slideViewPr>
    <p:cSldViewPr>
      <p:cViewPr varScale="1">
        <p:scale>
          <a:sx n="69" d="100"/>
          <a:sy n="69" d="100"/>
        </p:scale>
        <p:origin x="1176" y="60"/>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7.png"/><Relationship Id="rId6" Type="http://schemas.openxmlformats.org/officeDocument/2006/relationships/image" Target="../media/image13.svg"/><Relationship Id="rId5" Type="http://schemas.openxmlformats.org/officeDocument/2006/relationships/image" Target="../media/image9.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svg"/><Relationship Id="rId1" Type="http://schemas.openxmlformats.org/officeDocument/2006/relationships/image" Target="../media/image24.png"/><Relationship Id="rId4" Type="http://schemas.openxmlformats.org/officeDocument/2006/relationships/image" Target="../media/image36.svg"/></Relationships>
</file>

<file path=ppt/diagrams/_rels/data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svg"/><Relationship Id="rId1" Type="http://schemas.openxmlformats.org/officeDocument/2006/relationships/image" Target="../media/image29.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7.png"/><Relationship Id="rId6" Type="http://schemas.openxmlformats.org/officeDocument/2006/relationships/image" Target="../media/image13.svg"/><Relationship Id="rId5" Type="http://schemas.openxmlformats.org/officeDocument/2006/relationships/image" Target="../media/image9.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svg"/><Relationship Id="rId1" Type="http://schemas.openxmlformats.org/officeDocument/2006/relationships/image" Target="../media/image24.png"/><Relationship Id="rId4" Type="http://schemas.openxmlformats.org/officeDocument/2006/relationships/image" Target="../media/image3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svg"/><Relationship Id="rId1" Type="http://schemas.openxmlformats.org/officeDocument/2006/relationships/image" Target="../media/image29.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CD7F4-842F-4D88-997B-D5708882E5D6}"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AFA7DDF2-9A8F-4F81-9511-71A5A35A32D5}">
      <dgm:prSet custT="1"/>
      <dgm:spPr/>
      <dgm:t>
        <a:bodyPr/>
        <a:lstStyle/>
        <a:p>
          <a:pPr>
            <a:lnSpc>
              <a:spcPct val="100000"/>
            </a:lnSpc>
          </a:pPr>
          <a:r>
            <a:rPr lang="en-US" sz="1800" b="0" dirty="0"/>
            <a:t>It is a world wide disease.</a:t>
          </a:r>
        </a:p>
      </dgm:t>
    </dgm:pt>
    <dgm:pt modelId="{52E450D5-5DC3-4CB0-A5E8-CA2D129B485F}" type="parTrans" cxnId="{C01D9251-09D1-4D4E-917C-A2D06DB0DAEE}">
      <dgm:prSet/>
      <dgm:spPr/>
      <dgm:t>
        <a:bodyPr/>
        <a:lstStyle/>
        <a:p>
          <a:endParaRPr lang="en-US"/>
        </a:p>
      </dgm:t>
    </dgm:pt>
    <dgm:pt modelId="{1CD82A61-DBA4-4B08-BF76-03A7E7BA1F86}" type="sibTrans" cxnId="{C01D9251-09D1-4D4E-917C-A2D06DB0DAEE}">
      <dgm:prSet/>
      <dgm:spPr/>
      <dgm:t>
        <a:bodyPr/>
        <a:lstStyle/>
        <a:p>
          <a:endParaRPr lang="en-US"/>
        </a:p>
      </dgm:t>
    </dgm:pt>
    <dgm:pt modelId="{0209585A-35CB-41BB-90CD-D4CBE2E4D13C}">
      <dgm:prSet custT="1"/>
      <dgm:spPr/>
      <dgm:t>
        <a:bodyPr/>
        <a:lstStyle/>
        <a:p>
          <a:pPr>
            <a:lnSpc>
              <a:spcPct val="100000"/>
            </a:lnSpc>
          </a:pPr>
          <a:r>
            <a:rPr lang="en-US" sz="1800" b="0" dirty="0"/>
            <a:t>TB infects 1.7 billion with 3 million deaths/yr.</a:t>
          </a:r>
        </a:p>
      </dgm:t>
    </dgm:pt>
    <dgm:pt modelId="{3D9C33D9-25BF-464F-BF51-C04EB6B1C22A}" type="parTrans" cxnId="{D11E7652-01F2-4806-8551-F26FBD533D0B}">
      <dgm:prSet/>
      <dgm:spPr/>
      <dgm:t>
        <a:bodyPr/>
        <a:lstStyle/>
        <a:p>
          <a:endParaRPr lang="en-US"/>
        </a:p>
      </dgm:t>
    </dgm:pt>
    <dgm:pt modelId="{B90E6866-AB32-4205-86EE-F52FFC60F663}" type="sibTrans" cxnId="{D11E7652-01F2-4806-8551-F26FBD533D0B}">
      <dgm:prSet/>
      <dgm:spPr/>
      <dgm:t>
        <a:bodyPr/>
        <a:lstStyle/>
        <a:p>
          <a:endParaRPr lang="en-US"/>
        </a:p>
      </dgm:t>
    </dgm:pt>
    <dgm:pt modelId="{0D8BA57F-6B15-411D-B811-44F84E034AAA}">
      <dgm:prSet custT="1"/>
      <dgm:spPr/>
      <dgm:t>
        <a:bodyPr/>
        <a:lstStyle/>
        <a:p>
          <a:pPr>
            <a:lnSpc>
              <a:spcPct val="100000"/>
            </a:lnSpc>
          </a:pPr>
          <a:r>
            <a:rPr lang="en-US" sz="1800" b="0" dirty="0"/>
            <a:t>UK: 1st half of 20</a:t>
          </a:r>
          <a:r>
            <a:rPr lang="en-US" sz="1800" b="0" baseline="30000" dirty="0"/>
            <a:t>th</a:t>
          </a:r>
          <a:r>
            <a:rPr lang="en-US" sz="1800" b="0" dirty="0"/>
            <a:t> century: a lot of death secondary to TB epidemic.</a:t>
          </a:r>
        </a:p>
      </dgm:t>
    </dgm:pt>
    <dgm:pt modelId="{25F01E6F-526B-41B0-85AA-E321EF36CA3E}" type="parTrans" cxnId="{20D0C0B7-C329-4477-BC38-789ABD14E87F}">
      <dgm:prSet/>
      <dgm:spPr/>
      <dgm:t>
        <a:bodyPr/>
        <a:lstStyle/>
        <a:p>
          <a:endParaRPr lang="en-US"/>
        </a:p>
      </dgm:t>
    </dgm:pt>
    <dgm:pt modelId="{B72D2BEE-F85D-465F-A220-D7097BA72DDA}" type="sibTrans" cxnId="{20D0C0B7-C329-4477-BC38-789ABD14E87F}">
      <dgm:prSet/>
      <dgm:spPr/>
      <dgm:t>
        <a:bodyPr/>
        <a:lstStyle/>
        <a:p>
          <a:endParaRPr lang="en-US"/>
        </a:p>
      </dgm:t>
    </dgm:pt>
    <dgm:pt modelId="{6A65E2D9-5BF3-4B99-83CB-61040A71E964}">
      <dgm:prSet custT="1"/>
      <dgm:spPr/>
      <dgm:t>
        <a:bodyPr/>
        <a:lstStyle/>
        <a:p>
          <a:pPr>
            <a:lnSpc>
              <a:spcPct val="100000"/>
            </a:lnSpc>
          </a:pPr>
          <a:r>
            <a:rPr lang="en-US" sz="1800" b="0" dirty="0"/>
            <a:t>90% of cases and 95% of death occurred in developing countries.</a:t>
          </a:r>
        </a:p>
      </dgm:t>
    </dgm:pt>
    <dgm:pt modelId="{069D8BEB-2253-42FB-934E-CF48F2BDB54A}" type="parTrans" cxnId="{8F6C6D7C-33AB-45E4-B9AC-10AC1F31026D}">
      <dgm:prSet/>
      <dgm:spPr/>
      <dgm:t>
        <a:bodyPr/>
        <a:lstStyle/>
        <a:p>
          <a:endParaRPr lang="en-US"/>
        </a:p>
      </dgm:t>
    </dgm:pt>
    <dgm:pt modelId="{1FA8F4D0-7703-48C3-9439-8A3A5D410854}" type="sibTrans" cxnId="{8F6C6D7C-33AB-45E4-B9AC-10AC1F31026D}">
      <dgm:prSet/>
      <dgm:spPr/>
      <dgm:t>
        <a:bodyPr/>
        <a:lstStyle/>
        <a:p>
          <a:endParaRPr lang="en-US"/>
        </a:p>
      </dgm:t>
    </dgm:pt>
    <dgm:pt modelId="{969AD33B-11F5-4B73-8D21-018CF6EB1B0B}">
      <dgm:prSet custT="1"/>
      <dgm:spPr/>
      <dgm:t>
        <a:bodyPr/>
        <a:lstStyle/>
        <a:p>
          <a:pPr>
            <a:lnSpc>
              <a:spcPct val="100000"/>
            </a:lnSpc>
          </a:pPr>
          <a:r>
            <a:rPr lang="en-US" sz="1800" b="0" dirty="0"/>
            <a:t>Number of cases in developed countries has declined because of: case finding, RX and improved nutrition.</a:t>
          </a:r>
        </a:p>
      </dgm:t>
    </dgm:pt>
    <dgm:pt modelId="{87741475-CF85-4082-A9AF-B797B3C0E740}" type="sibTrans" cxnId="{D8CC24F1-B743-46AE-A0B2-D97E75C8A96B}">
      <dgm:prSet/>
      <dgm:spPr/>
      <dgm:t>
        <a:bodyPr/>
        <a:lstStyle/>
        <a:p>
          <a:endParaRPr lang="en-US"/>
        </a:p>
      </dgm:t>
    </dgm:pt>
    <dgm:pt modelId="{3EAFF4C9-0897-428C-A8B1-99B4BAC63932}" type="parTrans" cxnId="{D8CC24F1-B743-46AE-A0B2-D97E75C8A96B}">
      <dgm:prSet/>
      <dgm:spPr/>
      <dgm:t>
        <a:bodyPr/>
        <a:lstStyle/>
        <a:p>
          <a:endParaRPr lang="en-US"/>
        </a:p>
      </dgm:t>
    </dgm:pt>
    <dgm:pt modelId="{927F7DAC-C57A-47C5-9268-59D9316541B6}" type="pres">
      <dgm:prSet presAssocID="{613CD7F4-842F-4D88-997B-D5708882E5D6}" presName="root" presStyleCnt="0">
        <dgm:presLayoutVars>
          <dgm:dir/>
          <dgm:resizeHandles val="exact"/>
        </dgm:presLayoutVars>
      </dgm:prSet>
      <dgm:spPr/>
      <dgm:t>
        <a:bodyPr/>
        <a:lstStyle/>
        <a:p>
          <a:endParaRPr lang="en-US"/>
        </a:p>
      </dgm:t>
    </dgm:pt>
    <dgm:pt modelId="{72357B52-BA4C-4E4E-9048-A7E1D7BB341C}" type="pres">
      <dgm:prSet presAssocID="{AFA7DDF2-9A8F-4F81-9511-71A5A35A32D5}" presName="compNode" presStyleCnt="0"/>
      <dgm:spPr/>
    </dgm:pt>
    <dgm:pt modelId="{23BA3548-0BF3-4FB8-98EC-74D5044FAE2D}" type="pres">
      <dgm:prSet presAssocID="{AFA7DDF2-9A8F-4F81-9511-71A5A35A32D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Earth Globe Americas"/>
        </a:ext>
      </dgm:extLst>
    </dgm:pt>
    <dgm:pt modelId="{76AF1C60-4794-4D63-AE3F-78F4B63AFB50}" type="pres">
      <dgm:prSet presAssocID="{AFA7DDF2-9A8F-4F81-9511-71A5A35A32D5}" presName="spaceRect" presStyleCnt="0"/>
      <dgm:spPr/>
    </dgm:pt>
    <dgm:pt modelId="{4E9A18F8-8D5A-4844-A418-BB8F99DBF0BE}" type="pres">
      <dgm:prSet presAssocID="{AFA7DDF2-9A8F-4F81-9511-71A5A35A32D5}" presName="textRect" presStyleLbl="revTx" presStyleIdx="0" presStyleCnt="5">
        <dgm:presLayoutVars>
          <dgm:chMax val="1"/>
          <dgm:chPref val="1"/>
        </dgm:presLayoutVars>
      </dgm:prSet>
      <dgm:spPr/>
      <dgm:t>
        <a:bodyPr/>
        <a:lstStyle/>
        <a:p>
          <a:endParaRPr lang="en-US"/>
        </a:p>
      </dgm:t>
    </dgm:pt>
    <dgm:pt modelId="{4D4B427F-167A-41CF-89A4-291DA29DAC45}" type="pres">
      <dgm:prSet presAssocID="{1CD82A61-DBA4-4B08-BF76-03A7E7BA1F86}" presName="sibTrans" presStyleCnt="0"/>
      <dgm:spPr/>
    </dgm:pt>
    <dgm:pt modelId="{DBB2CC40-90BD-418B-B923-1F6DAA4CC8B6}" type="pres">
      <dgm:prSet presAssocID="{0209585A-35CB-41BB-90CD-D4CBE2E4D13C}" presName="compNode" presStyleCnt="0"/>
      <dgm:spPr/>
    </dgm:pt>
    <dgm:pt modelId="{7CA499CF-A1CA-4268-B38E-C84D055154F4}" type="pres">
      <dgm:prSet presAssocID="{0209585A-35CB-41BB-90CD-D4CBE2E4D13C}"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eam"/>
        </a:ext>
      </dgm:extLst>
    </dgm:pt>
    <dgm:pt modelId="{5301425F-A1DC-4E6E-8FA6-AE167C0E3A8B}" type="pres">
      <dgm:prSet presAssocID="{0209585A-35CB-41BB-90CD-D4CBE2E4D13C}" presName="spaceRect" presStyleCnt="0"/>
      <dgm:spPr/>
    </dgm:pt>
    <dgm:pt modelId="{7AAF4ADD-FF26-497D-8515-FF3490581B00}" type="pres">
      <dgm:prSet presAssocID="{0209585A-35CB-41BB-90CD-D4CBE2E4D13C}" presName="textRect" presStyleLbl="revTx" presStyleIdx="1" presStyleCnt="5">
        <dgm:presLayoutVars>
          <dgm:chMax val="1"/>
          <dgm:chPref val="1"/>
        </dgm:presLayoutVars>
      </dgm:prSet>
      <dgm:spPr/>
      <dgm:t>
        <a:bodyPr/>
        <a:lstStyle/>
        <a:p>
          <a:endParaRPr lang="en-US"/>
        </a:p>
      </dgm:t>
    </dgm:pt>
    <dgm:pt modelId="{15BA6A3F-2AC9-453B-9028-7C7D3C0970DF}" type="pres">
      <dgm:prSet presAssocID="{B90E6866-AB32-4205-86EE-F52FFC60F663}" presName="sibTrans" presStyleCnt="0"/>
      <dgm:spPr/>
    </dgm:pt>
    <dgm:pt modelId="{F7CB5BCE-FD8B-8E4A-A73E-CC4757AA34E0}" type="pres">
      <dgm:prSet presAssocID="{0D8BA57F-6B15-411D-B811-44F84E034AAA}" presName="compNode" presStyleCnt="0"/>
      <dgm:spPr/>
    </dgm:pt>
    <dgm:pt modelId="{B8065DEF-D9D1-004A-8A97-037DFA7C8811}" type="pres">
      <dgm:prSet presAssocID="{0D8BA57F-6B15-411D-B811-44F84E034AAA}"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374E71F9-5548-D64D-B729-B9F244331BDE}" type="pres">
      <dgm:prSet presAssocID="{0D8BA57F-6B15-411D-B811-44F84E034AAA}" presName="spaceRect" presStyleCnt="0"/>
      <dgm:spPr/>
    </dgm:pt>
    <dgm:pt modelId="{2FA13EF9-2CCA-B143-B262-E06C4F41AEBA}" type="pres">
      <dgm:prSet presAssocID="{0D8BA57F-6B15-411D-B811-44F84E034AAA}" presName="textRect" presStyleLbl="revTx" presStyleIdx="2" presStyleCnt="5">
        <dgm:presLayoutVars>
          <dgm:chMax val="1"/>
          <dgm:chPref val="1"/>
        </dgm:presLayoutVars>
      </dgm:prSet>
      <dgm:spPr/>
      <dgm:t>
        <a:bodyPr/>
        <a:lstStyle/>
        <a:p>
          <a:endParaRPr lang="en-US"/>
        </a:p>
      </dgm:t>
    </dgm:pt>
    <dgm:pt modelId="{9BA29496-DB9A-7141-90B2-D91FE03F1956}" type="pres">
      <dgm:prSet presAssocID="{B72D2BEE-F85D-465F-A220-D7097BA72DDA}" presName="sibTrans" presStyleCnt="0"/>
      <dgm:spPr/>
    </dgm:pt>
    <dgm:pt modelId="{9098536D-2A58-4AD2-8C1F-113BD752EB61}" type="pres">
      <dgm:prSet presAssocID="{6A65E2D9-5BF3-4B99-83CB-61040A71E964}" presName="compNode" presStyleCnt="0"/>
      <dgm:spPr/>
    </dgm:pt>
    <dgm:pt modelId="{E460E09F-B67F-4978-8F72-090F2D7E5240}" type="pres">
      <dgm:prSet presAssocID="{6A65E2D9-5BF3-4B99-83CB-61040A71E964}"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F110F1F8-3DED-45AA-AE17-A3E561993F43}" type="pres">
      <dgm:prSet presAssocID="{6A65E2D9-5BF3-4B99-83CB-61040A71E964}" presName="spaceRect" presStyleCnt="0"/>
      <dgm:spPr/>
    </dgm:pt>
    <dgm:pt modelId="{E31145BA-46DF-407A-AFEC-83F27848659E}" type="pres">
      <dgm:prSet presAssocID="{6A65E2D9-5BF3-4B99-83CB-61040A71E964}" presName="textRect" presStyleLbl="revTx" presStyleIdx="3" presStyleCnt="5">
        <dgm:presLayoutVars>
          <dgm:chMax val="1"/>
          <dgm:chPref val="1"/>
        </dgm:presLayoutVars>
      </dgm:prSet>
      <dgm:spPr/>
      <dgm:t>
        <a:bodyPr/>
        <a:lstStyle/>
        <a:p>
          <a:endParaRPr lang="en-US"/>
        </a:p>
      </dgm:t>
    </dgm:pt>
    <dgm:pt modelId="{E954346A-2BF0-4DE9-8487-C8298F9FFB2B}" type="pres">
      <dgm:prSet presAssocID="{1FA8F4D0-7703-48C3-9439-8A3A5D410854}" presName="sibTrans" presStyleCnt="0"/>
      <dgm:spPr/>
    </dgm:pt>
    <dgm:pt modelId="{D04DD745-3433-4BB8-A209-0C6A5C4F7E5C}" type="pres">
      <dgm:prSet presAssocID="{969AD33B-11F5-4B73-8D21-018CF6EB1B0B}" presName="compNode" presStyleCnt="0"/>
      <dgm:spPr/>
    </dgm:pt>
    <dgm:pt modelId="{3FD48C27-C56D-4734-9ECC-C4FCB21CE580}" type="pres">
      <dgm:prSet presAssocID="{969AD33B-11F5-4B73-8D21-018CF6EB1B0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Downward trend"/>
        </a:ext>
      </dgm:extLst>
    </dgm:pt>
    <dgm:pt modelId="{E6376C92-D4F3-4E7D-ADAC-D39EB11C6020}" type="pres">
      <dgm:prSet presAssocID="{969AD33B-11F5-4B73-8D21-018CF6EB1B0B}" presName="spaceRect" presStyleCnt="0"/>
      <dgm:spPr/>
    </dgm:pt>
    <dgm:pt modelId="{4FA147E9-3157-4F86-BFF5-B69EF6357F92}" type="pres">
      <dgm:prSet presAssocID="{969AD33B-11F5-4B73-8D21-018CF6EB1B0B}" presName="textRect" presStyleLbl="revTx" presStyleIdx="4" presStyleCnt="5">
        <dgm:presLayoutVars>
          <dgm:chMax val="1"/>
          <dgm:chPref val="1"/>
        </dgm:presLayoutVars>
      </dgm:prSet>
      <dgm:spPr/>
      <dgm:t>
        <a:bodyPr/>
        <a:lstStyle/>
        <a:p>
          <a:endParaRPr lang="en-US"/>
        </a:p>
      </dgm:t>
    </dgm:pt>
  </dgm:ptLst>
  <dgm:cxnLst>
    <dgm:cxn modelId="{B0DEC792-1DDA-4AD7-9C7D-A459DD51364D}" type="presOf" srcId="{6A65E2D9-5BF3-4B99-83CB-61040A71E964}" destId="{E31145BA-46DF-407A-AFEC-83F27848659E}" srcOrd="0" destOrd="0" presId="urn:microsoft.com/office/officeart/2018/2/layout/IconLabelList"/>
    <dgm:cxn modelId="{C01D9251-09D1-4D4E-917C-A2D06DB0DAEE}" srcId="{613CD7F4-842F-4D88-997B-D5708882E5D6}" destId="{AFA7DDF2-9A8F-4F81-9511-71A5A35A32D5}" srcOrd="0" destOrd="0" parTransId="{52E450D5-5DC3-4CB0-A5E8-CA2D129B485F}" sibTransId="{1CD82A61-DBA4-4B08-BF76-03A7E7BA1F86}"/>
    <dgm:cxn modelId="{8F6C6D7C-33AB-45E4-B9AC-10AC1F31026D}" srcId="{613CD7F4-842F-4D88-997B-D5708882E5D6}" destId="{6A65E2D9-5BF3-4B99-83CB-61040A71E964}" srcOrd="3" destOrd="0" parTransId="{069D8BEB-2253-42FB-934E-CF48F2BDB54A}" sibTransId="{1FA8F4D0-7703-48C3-9439-8A3A5D410854}"/>
    <dgm:cxn modelId="{D11E7652-01F2-4806-8551-F26FBD533D0B}" srcId="{613CD7F4-842F-4D88-997B-D5708882E5D6}" destId="{0209585A-35CB-41BB-90CD-D4CBE2E4D13C}" srcOrd="1" destOrd="0" parTransId="{3D9C33D9-25BF-464F-BF51-C04EB6B1C22A}" sibTransId="{B90E6866-AB32-4205-86EE-F52FFC60F663}"/>
    <dgm:cxn modelId="{232F1D2C-22F4-452B-A635-692F827856EB}" type="presOf" srcId="{AFA7DDF2-9A8F-4F81-9511-71A5A35A32D5}" destId="{4E9A18F8-8D5A-4844-A418-BB8F99DBF0BE}" srcOrd="0" destOrd="0" presId="urn:microsoft.com/office/officeart/2018/2/layout/IconLabelList"/>
    <dgm:cxn modelId="{BFECEC37-2358-4087-9A09-6A0DB29C6DBB}" type="presOf" srcId="{969AD33B-11F5-4B73-8D21-018CF6EB1B0B}" destId="{4FA147E9-3157-4F86-BFF5-B69EF6357F92}" srcOrd="0" destOrd="0" presId="urn:microsoft.com/office/officeart/2018/2/layout/IconLabelList"/>
    <dgm:cxn modelId="{D8CC24F1-B743-46AE-A0B2-D97E75C8A96B}" srcId="{613CD7F4-842F-4D88-997B-D5708882E5D6}" destId="{969AD33B-11F5-4B73-8D21-018CF6EB1B0B}" srcOrd="4" destOrd="0" parTransId="{3EAFF4C9-0897-428C-A8B1-99B4BAC63932}" sibTransId="{87741475-CF85-4082-A9AF-B797B3C0E740}"/>
    <dgm:cxn modelId="{38F4F34B-E5C4-C343-987A-94DAA406CBEC}" type="presOf" srcId="{0D8BA57F-6B15-411D-B811-44F84E034AAA}" destId="{2FA13EF9-2CCA-B143-B262-E06C4F41AEBA}" srcOrd="0" destOrd="0" presId="urn:microsoft.com/office/officeart/2018/2/layout/IconLabelList"/>
    <dgm:cxn modelId="{20D0C0B7-C329-4477-BC38-789ABD14E87F}" srcId="{613CD7F4-842F-4D88-997B-D5708882E5D6}" destId="{0D8BA57F-6B15-411D-B811-44F84E034AAA}" srcOrd="2" destOrd="0" parTransId="{25F01E6F-526B-41B0-85AA-E321EF36CA3E}" sibTransId="{B72D2BEE-F85D-465F-A220-D7097BA72DDA}"/>
    <dgm:cxn modelId="{ECF25ABD-8221-4F7C-8E4F-DA9C2919C1F6}" type="presOf" srcId="{0209585A-35CB-41BB-90CD-D4CBE2E4D13C}" destId="{7AAF4ADD-FF26-497D-8515-FF3490581B00}" srcOrd="0" destOrd="0" presId="urn:microsoft.com/office/officeart/2018/2/layout/IconLabelList"/>
    <dgm:cxn modelId="{102E70A5-E546-4B0B-A0D4-E46546EA5AEB}" type="presOf" srcId="{613CD7F4-842F-4D88-997B-D5708882E5D6}" destId="{927F7DAC-C57A-47C5-9268-59D9316541B6}" srcOrd="0" destOrd="0" presId="urn:microsoft.com/office/officeart/2018/2/layout/IconLabelList"/>
    <dgm:cxn modelId="{858A4F61-49B3-4CA7-AD8B-8E8C24AF64B6}" type="presParOf" srcId="{927F7DAC-C57A-47C5-9268-59D9316541B6}" destId="{72357B52-BA4C-4E4E-9048-A7E1D7BB341C}" srcOrd="0" destOrd="0" presId="urn:microsoft.com/office/officeart/2018/2/layout/IconLabelList"/>
    <dgm:cxn modelId="{E29268B8-616B-4210-94E1-F94A8095C684}" type="presParOf" srcId="{72357B52-BA4C-4E4E-9048-A7E1D7BB341C}" destId="{23BA3548-0BF3-4FB8-98EC-74D5044FAE2D}" srcOrd="0" destOrd="0" presId="urn:microsoft.com/office/officeart/2018/2/layout/IconLabelList"/>
    <dgm:cxn modelId="{7CB47D12-C04B-4EA1-B167-B855C79C6BFB}" type="presParOf" srcId="{72357B52-BA4C-4E4E-9048-A7E1D7BB341C}" destId="{76AF1C60-4794-4D63-AE3F-78F4B63AFB50}" srcOrd="1" destOrd="0" presId="urn:microsoft.com/office/officeart/2018/2/layout/IconLabelList"/>
    <dgm:cxn modelId="{414E4149-0DBC-4725-B526-1E59A6BD9626}" type="presParOf" srcId="{72357B52-BA4C-4E4E-9048-A7E1D7BB341C}" destId="{4E9A18F8-8D5A-4844-A418-BB8F99DBF0BE}" srcOrd="2" destOrd="0" presId="urn:microsoft.com/office/officeart/2018/2/layout/IconLabelList"/>
    <dgm:cxn modelId="{36FC6B93-DED6-4DA1-B261-CFB616EACA96}" type="presParOf" srcId="{927F7DAC-C57A-47C5-9268-59D9316541B6}" destId="{4D4B427F-167A-41CF-89A4-291DA29DAC45}" srcOrd="1" destOrd="0" presId="urn:microsoft.com/office/officeart/2018/2/layout/IconLabelList"/>
    <dgm:cxn modelId="{1ED3854C-7724-4069-87AA-BD382F8ED231}" type="presParOf" srcId="{927F7DAC-C57A-47C5-9268-59D9316541B6}" destId="{DBB2CC40-90BD-418B-B923-1F6DAA4CC8B6}" srcOrd="2" destOrd="0" presId="urn:microsoft.com/office/officeart/2018/2/layout/IconLabelList"/>
    <dgm:cxn modelId="{F9C06E8E-7CA6-4FEF-B709-B9D8CCDEBF3A}" type="presParOf" srcId="{DBB2CC40-90BD-418B-B923-1F6DAA4CC8B6}" destId="{7CA499CF-A1CA-4268-B38E-C84D055154F4}" srcOrd="0" destOrd="0" presId="urn:microsoft.com/office/officeart/2018/2/layout/IconLabelList"/>
    <dgm:cxn modelId="{57C2560A-9C8D-4282-83FC-8B59002F1F26}" type="presParOf" srcId="{DBB2CC40-90BD-418B-B923-1F6DAA4CC8B6}" destId="{5301425F-A1DC-4E6E-8FA6-AE167C0E3A8B}" srcOrd="1" destOrd="0" presId="urn:microsoft.com/office/officeart/2018/2/layout/IconLabelList"/>
    <dgm:cxn modelId="{561ED27E-6214-483B-9B22-374F162ADA3E}" type="presParOf" srcId="{DBB2CC40-90BD-418B-B923-1F6DAA4CC8B6}" destId="{7AAF4ADD-FF26-497D-8515-FF3490581B00}" srcOrd="2" destOrd="0" presId="urn:microsoft.com/office/officeart/2018/2/layout/IconLabelList"/>
    <dgm:cxn modelId="{E5C9D5D8-88AC-42C7-9ACF-047676226DB7}" type="presParOf" srcId="{927F7DAC-C57A-47C5-9268-59D9316541B6}" destId="{15BA6A3F-2AC9-453B-9028-7C7D3C0970DF}" srcOrd="3" destOrd="0" presId="urn:microsoft.com/office/officeart/2018/2/layout/IconLabelList"/>
    <dgm:cxn modelId="{F3B55BCE-622F-204C-B1C5-158378EE6DF2}" type="presParOf" srcId="{927F7DAC-C57A-47C5-9268-59D9316541B6}" destId="{F7CB5BCE-FD8B-8E4A-A73E-CC4757AA34E0}" srcOrd="4" destOrd="0" presId="urn:microsoft.com/office/officeart/2018/2/layout/IconLabelList"/>
    <dgm:cxn modelId="{441DAD34-9622-6D49-B0AE-F38C7F6259E3}" type="presParOf" srcId="{F7CB5BCE-FD8B-8E4A-A73E-CC4757AA34E0}" destId="{B8065DEF-D9D1-004A-8A97-037DFA7C8811}" srcOrd="0" destOrd="0" presId="urn:microsoft.com/office/officeart/2018/2/layout/IconLabelList"/>
    <dgm:cxn modelId="{6808C246-697E-4D46-80EA-5C1D37F433AB}" type="presParOf" srcId="{F7CB5BCE-FD8B-8E4A-A73E-CC4757AA34E0}" destId="{374E71F9-5548-D64D-B729-B9F244331BDE}" srcOrd="1" destOrd="0" presId="urn:microsoft.com/office/officeart/2018/2/layout/IconLabelList"/>
    <dgm:cxn modelId="{051A8F64-8ABF-1449-85CB-577BE8E4A0C0}" type="presParOf" srcId="{F7CB5BCE-FD8B-8E4A-A73E-CC4757AA34E0}" destId="{2FA13EF9-2CCA-B143-B262-E06C4F41AEBA}" srcOrd="2" destOrd="0" presId="urn:microsoft.com/office/officeart/2018/2/layout/IconLabelList"/>
    <dgm:cxn modelId="{108445F5-38DB-9942-85C7-E6AA03A6DB69}" type="presParOf" srcId="{927F7DAC-C57A-47C5-9268-59D9316541B6}" destId="{9BA29496-DB9A-7141-90B2-D91FE03F1956}" srcOrd="5" destOrd="0" presId="urn:microsoft.com/office/officeart/2018/2/layout/IconLabelList"/>
    <dgm:cxn modelId="{6B4A1256-2531-45D9-B5D9-D6222C0ADE2D}" type="presParOf" srcId="{927F7DAC-C57A-47C5-9268-59D9316541B6}" destId="{9098536D-2A58-4AD2-8C1F-113BD752EB61}" srcOrd="6" destOrd="0" presId="urn:microsoft.com/office/officeart/2018/2/layout/IconLabelList"/>
    <dgm:cxn modelId="{B49228E2-D0F4-436D-9426-F2CEBF9D95E7}" type="presParOf" srcId="{9098536D-2A58-4AD2-8C1F-113BD752EB61}" destId="{E460E09F-B67F-4978-8F72-090F2D7E5240}" srcOrd="0" destOrd="0" presId="urn:microsoft.com/office/officeart/2018/2/layout/IconLabelList"/>
    <dgm:cxn modelId="{28637625-1AD6-4C9A-AF9F-519BD18A2D65}" type="presParOf" srcId="{9098536D-2A58-4AD2-8C1F-113BD752EB61}" destId="{F110F1F8-3DED-45AA-AE17-A3E561993F43}" srcOrd="1" destOrd="0" presId="urn:microsoft.com/office/officeart/2018/2/layout/IconLabelList"/>
    <dgm:cxn modelId="{AF427B00-E653-467A-A74A-CFA264988B22}" type="presParOf" srcId="{9098536D-2A58-4AD2-8C1F-113BD752EB61}" destId="{E31145BA-46DF-407A-AFEC-83F27848659E}" srcOrd="2" destOrd="0" presId="urn:microsoft.com/office/officeart/2018/2/layout/IconLabelList"/>
    <dgm:cxn modelId="{EF1DF295-A314-469C-BEC7-8F9A6694F07A}" type="presParOf" srcId="{927F7DAC-C57A-47C5-9268-59D9316541B6}" destId="{E954346A-2BF0-4DE9-8487-C8298F9FFB2B}" srcOrd="7" destOrd="0" presId="urn:microsoft.com/office/officeart/2018/2/layout/IconLabelList"/>
    <dgm:cxn modelId="{419A3398-555C-4A91-9474-0878D1C97AF3}" type="presParOf" srcId="{927F7DAC-C57A-47C5-9268-59D9316541B6}" destId="{D04DD745-3433-4BB8-A209-0C6A5C4F7E5C}" srcOrd="8" destOrd="0" presId="urn:microsoft.com/office/officeart/2018/2/layout/IconLabelList"/>
    <dgm:cxn modelId="{AC3FBEB7-FCFF-491E-8A79-FFCA65A12635}" type="presParOf" srcId="{D04DD745-3433-4BB8-A209-0C6A5C4F7E5C}" destId="{3FD48C27-C56D-4734-9ECC-C4FCB21CE580}" srcOrd="0" destOrd="0" presId="urn:microsoft.com/office/officeart/2018/2/layout/IconLabelList"/>
    <dgm:cxn modelId="{C3318139-E854-410C-8567-AAD187EBD9E4}" type="presParOf" srcId="{D04DD745-3433-4BB8-A209-0C6A5C4F7E5C}" destId="{E6376C92-D4F3-4E7D-ADAC-D39EB11C6020}" srcOrd="1" destOrd="0" presId="urn:microsoft.com/office/officeart/2018/2/layout/IconLabelList"/>
    <dgm:cxn modelId="{039D4681-DA7C-47AB-9AFD-33D3B21B075F}" type="presParOf" srcId="{D04DD745-3433-4BB8-A209-0C6A5C4F7E5C}" destId="{4FA147E9-3157-4F86-BFF5-B69EF6357F9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4F6FF2-501D-4A73-B342-329AB561132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4EC679C-4AF4-4821-BD05-F5DB716C021D}">
      <dgm:prSet/>
      <dgm:spPr/>
      <dgm:t>
        <a:bodyPr/>
        <a:lstStyle/>
        <a:p>
          <a:r>
            <a:rPr lang="en-US" b="0" baseline="0" dirty="0"/>
            <a:t>Granulomas may persist (LTBI), or may break down to produce TB disease.</a:t>
          </a:r>
          <a:endParaRPr lang="en-US" b="0" dirty="0"/>
        </a:p>
      </dgm:t>
    </dgm:pt>
    <dgm:pt modelId="{971ADDE7-782B-4AE4-A3B5-F7A958823C51}" type="parTrans" cxnId="{913766FC-1083-4AD8-8483-8783ABC99377}">
      <dgm:prSet/>
      <dgm:spPr/>
      <dgm:t>
        <a:bodyPr/>
        <a:lstStyle/>
        <a:p>
          <a:endParaRPr lang="en-US"/>
        </a:p>
      </dgm:t>
    </dgm:pt>
    <dgm:pt modelId="{EE14946B-027E-467D-A757-DCB64EE0D1FD}" type="sibTrans" cxnId="{913766FC-1083-4AD8-8483-8783ABC99377}">
      <dgm:prSet/>
      <dgm:spPr/>
      <dgm:t>
        <a:bodyPr/>
        <a:lstStyle/>
        <a:p>
          <a:endParaRPr lang="en-US"/>
        </a:p>
      </dgm:t>
    </dgm:pt>
    <dgm:pt modelId="{FAD96347-D6FB-40E5-8264-7A354A307BD5}">
      <dgm:prSet/>
      <dgm:spPr/>
      <dgm:t>
        <a:bodyPr/>
        <a:lstStyle/>
        <a:p>
          <a:r>
            <a:rPr lang="en-US" b="0" baseline="0" dirty="0"/>
            <a:t>2 to 8 weeks after infection, LTBI can be detected via TST or interferon-gamma release assay (IGRA).</a:t>
          </a:r>
          <a:endParaRPr lang="en-US" b="0" dirty="0"/>
        </a:p>
      </dgm:t>
    </dgm:pt>
    <dgm:pt modelId="{D23CDFD0-C06B-4F24-A2D8-D83AB1062777}" type="parTrans" cxnId="{9F6D79C6-7400-4749-9012-BCFB20E01EA6}">
      <dgm:prSet/>
      <dgm:spPr/>
      <dgm:t>
        <a:bodyPr/>
        <a:lstStyle/>
        <a:p>
          <a:endParaRPr lang="en-US"/>
        </a:p>
      </dgm:t>
    </dgm:pt>
    <dgm:pt modelId="{1D4B594E-6014-4D59-8DF3-A255859598F6}" type="sibTrans" cxnId="{9F6D79C6-7400-4749-9012-BCFB20E01EA6}">
      <dgm:prSet/>
      <dgm:spPr/>
      <dgm:t>
        <a:bodyPr/>
        <a:lstStyle/>
        <a:p>
          <a:endParaRPr lang="en-US"/>
        </a:p>
      </dgm:t>
    </dgm:pt>
    <dgm:pt modelId="{4E2733F0-A6DF-4B85-9CD9-A1314D820E9C}">
      <dgm:prSet/>
      <dgm:spPr/>
      <dgm:t>
        <a:bodyPr/>
        <a:lstStyle/>
        <a:p>
          <a:r>
            <a:rPr lang="en-US" b="0" baseline="0" dirty="0"/>
            <a:t>The immune system is usually able to stop the multiplication of bacilli.</a:t>
          </a:r>
          <a:endParaRPr lang="en-US" b="0" dirty="0"/>
        </a:p>
      </dgm:t>
    </dgm:pt>
    <dgm:pt modelId="{84F36C6B-996D-457E-B8F2-249129730FF2}" type="parTrans" cxnId="{87F94568-BEDC-4DCF-B2E6-4140CF71322D}">
      <dgm:prSet/>
      <dgm:spPr/>
      <dgm:t>
        <a:bodyPr/>
        <a:lstStyle/>
        <a:p>
          <a:endParaRPr lang="en-US"/>
        </a:p>
      </dgm:t>
    </dgm:pt>
    <dgm:pt modelId="{5BB1DE63-F172-4E2F-999F-1717DE8FBE2E}" type="sibTrans" cxnId="{87F94568-BEDC-4DCF-B2E6-4140CF71322D}">
      <dgm:prSet/>
      <dgm:spPr/>
      <dgm:t>
        <a:bodyPr/>
        <a:lstStyle/>
        <a:p>
          <a:endParaRPr lang="en-US"/>
        </a:p>
      </dgm:t>
    </dgm:pt>
    <dgm:pt modelId="{34A378EA-F44D-453F-8392-59511288AF99}">
      <dgm:prSet/>
      <dgm:spPr/>
      <dgm:t>
        <a:bodyPr/>
        <a:lstStyle/>
        <a:p>
          <a:r>
            <a:rPr lang="en-US" b="0" baseline="0" dirty="0"/>
            <a:t>Persons with LTBI are not infectious and do not spread organisms to others.</a:t>
          </a:r>
          <a:endParaRPr lang="en-US" b="0" dirty="0"/>
        </a:p>
      </dgm:t>
    </dgm:pt>
    <dgm:pt modelId="{584CFE32-9731-4490-BF88-7E98D8C5F7F6}" type="parTrans" cxnId="{246F71E7-C79A-4FAD-9B6B-F6A749512F58}">
      <dgm:prSet/>
      <dgm:spPr/>
      <dgm:t>
        <a:bodyPr/>
        <a:lstStyle/>
        <a:p>
          <a:endParaRPr lang="en-US"/>
        </a:p>
      </dgm:t>
    </dgm:pt>
    <dgm:pt modelId="{681A7962-EB38-4047-9B5B-DE484AA31F84}" type="sibTrans" cxnId="{246F71E7-C79A-4FAD-9B6B-F6A749512F58}">
      <dgm:prSet/>
      <dgm:spPr/>
      <dgm:t>
        <a:bodyPr/>
        <a:lstStyle/>
        <a:p>
          <a:endParaRPr lang="en-US"/>
        </a:p>
      </dgm:t>
    </dgm:pt>
    <dgm:pt modelId="{993175FF-E373-164F-9BC3-1B3EA73954E3}" type="pres">
      <dgm:prSet presAssocID="{B54F6FF2-501D-4A73-B342-329AB561132A}" presName="vert0" presStyleCnt="0">
        <dgm:presLayoutVars>
          <dgm:dir/>
          <dgm:animOne val="branch"/>
          <dgm:animLvl val="lvl"/>
        </dgm:presLayoutVars>
      </dgm:prSet>
      <dgm:spPr/>
      <dgm:t>
        <a:bodyPr/>
        <a:lstStyle/>
        <a:p>
          <a:endParaRPr lang="en-US"/>
        </a:p>
      </dgm:t>
    </dgm:pt>
    <dgm:pt modelId="{81C94D8C-73CD-F34D-847B-47199372D305}" type="pres">
      <dgm:prSet presAssocID="{E4EC679C-4AF4-4821-BD05-F5DB716C021D}" presName="thickLine" presStyleLbl="alignNode1" presStyleIdx="0" presStyleCnt="4"/>
      <dgm:spPr/>
    </dgm:pt>
    <dgm:pt modelId="{E1D9A214-382A-4944-A573-8C4B7A1629B4}" type="pres">
      <dgm:prSet presAssocID="{E4EC679C-4AF4-4821-BD05-F5DB716C021D}" presName="horz1" presStyleCnt="0"/>
      <dgm:spPr/>
    </dgm:pt>
    <dgm:pt modelId="{54E27CE9-F2E5-5449-A40F-601F921A8310}" type="pres">
      <dgm:prSet presAssocID="{E4EC679C-4AF4-4821-BD05-F5DB716C021D}" presName="tx1" presStyleLbl="revTx" presStyleIdx="0" presStyleCnt="4"/>
      <dgm:spPr/>
      <dgm:t>
        <a:bodyPr/>
        <a:lstStyle/>
        <a:p>
          <a:endParaRPr lang="en-US"/>
        </a:p>
      </dgm:t>
    </dgm:pt>
    <dgm:pt modelId="{538F93D6-99C9-B04B-8E80-CE4DABF0F22D}" type="pres">
      <dgm:prSet presAssocID="{E4EC679C-4AF4-4821-BD05-F5DB716C021D}" presName="vert1" presStyleCnt="0"/>
      <dgm:spPr/>
    </dgm:pt>
    <dgm:pt modelId="{EF56F4E9-2EEE-4848-9455-E30700DEE9BE}" type="pres">
      <dgm:prSet presAssocID="{FAD96347-D6FB-40E5-8264-7A354A307BD5}" presName="thickLine" presStyleLbl="alignNode1" presStyleIdx="1" presStyleCnt="4"/>
      <dgm:spPr/>
    </dgm:pt>
    <dgm:pt modelId="{CCA5CF47-102A-8B45-BD63-DD1534772686}" type="pres">
      <dgm:prSet presAssocID="{FAD96347-D6FB-40E5-8264-7A354A307BD5}" presName="horz1" presStyleCnt="0"/>
      <dgm:spPr/>
    </dgm:pt>
    <dgm:pt modelId="{62304CD4-E17F-834C-AD0D-C8D9376D1AFE}" type="pres">
      <dgm:prSet presAssocID="{FAD96347-D6FB-40E5-8264-7A354A307BD5}" presName="tx1" presStyleLbl="revTx" presStyleIdx="1" presStyleCnt="4"/>
      <dgm:spPr/>
      <dgm:t>
        <a:bodyPr/>
        <a:lstStyle/>
        <a:p>
          <a:endParaRPr lang="en-US"/>
        </a:p>
      </dgm:t>
    </dgm:pt>
    <dgm:pt modelId="{4D341582-DEA9-8A41-80CD-25D6936AEADD}" type="pres">
      <dgm:prSet presAssocID="{FAD96347-D6FB-40E5-8264-7A354A307BD5}" presName="vert1" presStyleCnt="0"/>
      <dgm:spPr/>
    </dgm:pt>
    <dgm:pt modelId="{7FCAD769-8687-D144-9116-70F9B67956C4}" type="pres">
      <dgm:prSet presAssocID="{4E2733F0-A6DF-4B85-9CD9-A1314D820E9C}" presName="thickLine" presStyleLbl="alignNode1" presStyleIdx="2" presStyleCnt="4"/>
      <dgm:spPr/>
    </dgm:pt>
    <dgm:pt modelId="{BDBB4BF2-9362-AF44-A273-9DA1B23540E8}" type="pres">
      <dgm:prSet presAssocID="{4E2733F0-A6DF-4B85-9CD9-A1314D820E9C}" presName="horz1" presStyleCnt="0"/>
      <dgm:spPr/>
    </dgm:pt>
    <dgm:pt modelId="{0ED52FDE-7E6A-9445-979D-03D9189B50FB}" type="pres">
      <dgm:prSet presAssocID="{4E2733F0-A6DF-4B85-9CD9-A1314D820E9C}" presName="tx1" presStyleLbl="revTx" presStyleIdx="2" presStyleCnt="4"/>
      <dgm:spPr/>
      <dgm:t>
        <a:bodyPr/>
        <a:lstStyle/>
        <a:p>
          <a:endParaRPr lang="en-US"/>
        </a:p>
      </dgm:t>
    </dgm:pt>
    <dgm:pt modelId="{70BE3775-E1FB-DB46-A539-DE9238AF33B4}" type="pres">
      <dgm:prSet presAssocID="{4E2733F0-A6DF-4B85-9CD9-A1314D820E9C}" presName="vert1" presStyleCnt="0"/>
      <dgm:spPr/>
    </dgm:pt>
    <dgm:pt modelId="{C952104F-F6D9-DD40-9094-F10C6267AA25}" type="pres">
      <dgm:prSet presAssocID="{34A378EA-F44D-453F-8392-59511288AF99}" presName="thickLine" presStyleLbl="alignNode1" presStyleIdx="3" presStyleCnt="4"/>
      <dgm:spPr/>
    </dgm:pt>
    <dgm:pt modelId="{62FD88F0-F035-4140-8DD4-5FB14CF3F0DA}" type="pres">
      <dgm:prSet presAssocID="{34A378EA-F44D-453F-8392-59511288AF99}" presName="horz1" presStyleCnt="0"/>
      <dgm:spPr/>
    </dgm:pt>
    <dgm:pt modelId="{CAAEB180-A66B-D248-83DC-1C3250CB5B1C}" type="pres">
      <dgm:prSet presAssocID="{34A378EA-F44D-453F-8392-59511288AF99}" presName="tx1" presStyleLbl="revTx" presStyleIdx="3" presStyleCnt="4"/>
      <dgm:spPr/>
      <dgm:t>
        <a:bodyPr/>
        <a:lstStyle/>
        <a:p>
          <a:endParaRPr lang="en-US"/>
        </a:p>
      </dgm:t>
    </dgm:pt>
    <dgm:pt modelId="{5A9976DD-02C1-7345-9C13-1697E35546CA}" type="pres">
      <dgm:prSet presAssocID="{34A378EA-F44D-453F-8392-59511288AF99}" presName="vert1" presStyleCnt="0"/>
      <dgm:spPr/>
    </dgm:pt>
  </dgm:ptLst>
  <dgm:cxnLst>
    <dgm:cxn modelId="{87F94568-BEDC-4DCF-B2E6-4140CF71322D}" srcId="{B54F6FF2-501D-4A73-B342-329AB561132A}" destId="{4E2733F0-A6DF-4B85-9CD9-A1314D820E9C}" srcOrd="2" destOrd="0" parTransId="{84F36C6B-996D-457E-B8F2-249129730FF2}" sibTransId="{5BB1DE63-F172-4E2F-999F-1717DE8FBE2E}"/>
    <dgm:cxn modelId="{913766FC-1083-4AD8-8483-8783ABC99377}" srcId="{B54F6FF2-501D-4A73-B342-329AB561132A}" destId="{E4EC679C-4AF4-4821-BD05-F5DB716C021D}" srcOrd="0" destOrd="0" parTransId="{971ADDE7-782B-4AE4-A3B5-F7A958823C51}" sibTransId="{EE14946B-027E-467D-A757-DCB64EE0D1FD}"/>
    <dgm:cxn modelId="{3C9342FC-6474-784F-B139-322B09816731}" type="presOf" srcId="{FAD96347-D6FB-40E5-8264-7A354A307BD5}" destId="{62304CD4-E17F-834C-AD0D-C8D9376D1AFE}" srcOrd="0" destOrd="0" presId="urn:microsoft.com/office/officeart/2008/layout/LinedList"/>
    <dgm:cxn modelId="{9F6D79C6-7400-4749-9012-BCFB20E01EA6}" srcId="{B54F6FF2-501D-4A73-B342-329AB561132A}" destId="{FAD96347-D6FB-40E5-8264-7A354A307BD5}" srcOrd="1" destOrd="0" parTransId="{D23CDFD0-C06B-4F24-A2D8-D83AB1062777}" sibTransId="{1D4B594E-6014-4D59-8DF3-A255859598F6}"/>
    <dgm:cxn modelId="{EB0F1BB2-FEEB-534E-B661-1215B7CE1CDC}" type="presOf" srcId="{4E2733F0-A6DF-4B85-9CD9-A1314D820E9C}" destId="{0ED52FDE-7E6A-9445-979D-03D9189B50FB}" srcOrd="0" destOrd="0" presId="urn:microsoft.com/office/officeart/2008/layout/LinedList"/>
    <dgm:cxn modelId="{C6A425D2-A70F-CB42-8757-17B74C13343C}" type="presOf" srcId="{34A378EA-F44D-453F-8392-59511288AF99}" destId="{CAAEB180-A66B-D248-83DC-1C3250CB5B1C}" srcOrd="0" destOrd="0" presId="urn:microsoft.com/office/officeart/2008/layout/LinedList"/>
    <dgm:cxn modelId="{246F71E7-C79A-4FAD-9B6B-F6A749512F58}" srcId="{B54F6FF2-501D-4A73-B342-329AB561132A}" destId="{34A378EA-F44D-453F-8392-59511288AF99}" srcOrd="3" destOrd="0" parTransId="{584CFE32-9731-4490-BF88-7E98D8C5F7F6}" sibTransId="{681A7962-EB38-4047-9B5B-DE484AA31F84}"/>
    <dgm:cxn modelId="{15E7C38C-00C9-164D-99A1-ACD576B41953}" type="presOf" srcId="{B54F6FF2-501D-4A73-B342-329AB561132A}" destId="{993175FF-E373-164F-9BC3-1B3EA73954E3}" srcOrd="0" destOrd="0" presId="urn:microsoft.com/office/officeart/2008/layout/LinedList"/>
    <dgm:cxn modelId="{FF6D6988-76D0-AB40-8CB4-77EA1D52EF91}" type="presOf" srcId="{E4EC679C-4AF4-4821-BD05-F5DB716C021D}" destId="{54E27CE9-F2E5-5449-A40F-601F921A8310}" srcOrd="0" destOrd="0" presId="urn:microsoft.com/office/officeart/2008/layout/LinedList"/>
    <dgm:cxn modelId="{085F7428-DFF0-DE4F-9558-86376A056275}" type="presParOf" srcId="{993175FF-E373-164F-9BC3-1B3EA73954E3}" destId="{81C94D8C-73CD-F34D-847B-47199372D305}" srcOrd="0" destOrd="0" presId="urn:microsoft.com/office/officeart/2008/layout/LinedList"/>
    <dgm:cxn modelId="{3ED1E7CD-12F6-CB4F-A6F7-8487399B20CA}" type="presParOf" srcId="{993175FF-E373-164F-9BC3-1B3EA73954E3}" destId="{E1D9A214-382A-4944-A573-8C4B7A1629B4}" srcOrd="1" destOrd="0" presId="urn:microsoft.com/office/officeart/2008/layout/LinedList"/>
    <dgm:cxn modelId="{BF2CBE5B-7744-0744-9645-03C83539B7FA}" type="presParOf" srcId="{E1D9A214-382A-4944-A573-8C4B7A1629B4}" destId="{54E27CE9-F2E5-5449-A40F-601F921A8310}" srcOrd="0" destOrd="0" presId="urn:microsoft.com/office/officeart/2008/layout/LinedList"/>
    <dgm:cxn modelId="{F3521E8E-2F54-C44C-A202-7FE0047FA897}" type="presParOf" srcId="{E1D9A214-382A-4944-A573-8C4B7A1629B4}" destId="{538F93D6-99C9-B04B-8E80-CE4DABF0F22D}" srcOrd="1" destOrd="0" presId="urn:microsoft.com/office/officeart/2008/layout/LinedList"/>
    <dgm:cxn modelId="{F852AB91-14A6-1349-B2EB-9142ACBAB7FC}" type="presParOf" srcId="{993175FF-E373-164F-9BC3-1B3EA73954E3}" destId="{EF56F4E9-2EEE-4848-9455-E30700DEE9BE}" srcOrd="2" destOrd="0" presId="urn:microsoft.com/office/officeart/2008/layout/LinedList"/>
    <dgm:cxn modelId="{E10F633F-B80C-BA48-99A9-D49C2F6E9CAF}" type="presParOf" srcId="{993175FF-E373-164F-9BC3-1B3EA73954E3}" destId="{CCA5CF47-102A-8B45-BD63-DD1534772686}" srcOrd="3" destOrd="0" presId="urn:microsoft.com/office/officeart/2008/layout/LinedList"/>
    <dgm:cxn modelId="{A4B2DE19-DDAE-F54E-95FC-4F7428ED8A7A}" type="presParOf" srcId="{CCA5CF47-102A-8B45-BD63-DD1534772686}" destId="{62304CD4-E17F-834C-AD0D-C8D9376D1AFE}" srcOrd="0" destOrd="0" presId="urn:microsoft.com/office/officeart/2008/layout/LinedList"/>
    <dgm:cxn modelId="{9C04032A-43C1-F248-AAEE-9CC30DF3A26B}" type="presParOf" srcId="{CCA5CF47-102A-8B45-BD63-DD1534772686}" destId="{4D341582-DEA9-8A41-80CD-25D6936AEADD}" srcOrd="1" destOrd="0" presId="urn:microsoft.com/office/officeart/2008/layout/LinedList"/>
    <dgm:cxn modelId="{C65EB250-881C-E541-9CA1-CA25424247A9}" type="presParOf" srcId="{993175FF-E373-164F-9BC3-1B3EA73954E3}" destId="{7FCAD769-8687-D144-9116-70F9B67956C4}" srcOrd="4" destOrd="0" presId="urn:microsoft.com/office/officeart/2008/layout/LinedList"/>
    <dgm:cxn modelId="{F4998329-6784-6941-9091-91DE913E77AD}" type="presParOf" srcId="{993175FF-E373-164F-9BC3-1B3EA73954E3}" destId="{BDBB4BF2-9362-AF44-A273-9DA1B23540E8}" srcOrd="5" destOrd="0" presId="urn:microsoft.com/office/officeart/2008/layout/LinedList"/>
    <dgm:cxn modelId="{6BEDC260-C1F6-0B4D-89A3-8EEDBCBEEACC}" type="presParOf" srcId="{BDBB4BF2-9362-AF44-A273-9DA1B23540E8}" destId="{0ED52FDE-7E6A-9445-979D-03D9189B50FB}" srcOrd="0" destOrd="0" presId="urn:microsoft.com/office/officeart/2008/layout/LinedList"/>
    <dgm:cxn modelId="{D9171BAC-4A9E-E246-AB9E-E60A328427AD}" type="presParOf" srcId="{BDBB4BF2-9362-AF44-A273-9DA1B23540E8}" destId="{70BE3775-E1FB-DB46-A539-DE9238AF33B4}" srcOrd="1" destOrd="0" presId="urn:microsoft.com/office/officeart/2008/layout/LinedList"/>
    <dgm:cxn modelId="{884A0C68-16C3-6C4C-B8BF-29921B680774}" type="presParOf" srcId="{993175FF-E373-164F-9BC3-1B3EA73954E3}" destId="{C952104F-F6D9-DD40-9094-F10C6267AA25}" srcOrd="6" destOrd="0" presId="urn:microsoft.com/office/officeart/2008/layout/LinedList"/>
    <dgm:cxn modelId="{DCE37567-A2E1-F44D-8C83-571018D97416}" type="presParOf" srcId="{993175FF-E373-164F-9BC3-1B3EA73954E3}" destId="{62FD88F0-F035-4140-8DD4-5FB14CF3F0DA}" srcOrd="7" destOrd="0" presId="urn:microsoft.com/office/officeart/2008/layout/LinedList"/>
    <dgm:cxn modelId="{229409C4-9FD1-5040-B691-79F4EDF97091}" type="presParOf" srcId="{62FD88F0-F035-4140-8DD4-5FB14CF3F0DA}" destId="{CAAEB180-A66B-D248-83DC-1C3250CB5B1C}" srcOrd="0" destOrd="0" presId="urn:microsoft.com/office/officeart/2008/layout/LinedList"/>
    <dgm:cxn modelId="{098BCBE6-4162-0848-90C8-AE569DEC225B}" type="presParOf" srcId="{62FD88F0-F035-4140-8DD4-5FB14CF3F0DA}" destId="{5A9976DD-02C1-7345-9C13-1697E3554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C2D77F-4E72-436B-B2CB-CAA1EE9ED6F5}"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C72C23F6-3BB4-4645-A41F-C3A7F39ED857}">
      <dgm:prSet/>
      <dgm:spPr/>
      <dgm:t>
        <a:bodyPr/>
        <a:lstStyle/>
        <a:p>
          <a:r>
            <a:rPr lang="en-US" b="0" baseline="0" dirty="0"/>
            <a:t>In some, the granulomas break down, bacilli escape and multiply, resulting in TB disease.</a:t>
          </a:r>
          <a:endParaRPr lang="en-US" b="0" dirty="0"/>
        </a:p>
      </dgm:t>
    </dgm:pt>
    <dgm:pt modelId="{10A55F37-9B61-4A38-9FC5-BD5BC20E202C}" type="parTrans" cxnId="{C00D9968-4454-4440-B393-5FABF552449F}">
      <dgm:prSet/>
      <dgm:spPr/>
      <dgm:t>
        <a:bodyPr/>
        <a:lstStyle/>
        <a:p>
          <a:endParaRPr lang="en-US"/>
        </a:p>
      </dgm:t>
    </dgm:pt>
    <dgm:pt modelId="{452E365D-6A63-4D5C-BF1F-8DA9AD0B3537}" type="sibTrans" cxnId="{C00D9968-4454-4440-B393-5FABF552449F}">
      <dgm:prSet/>
      <dgm:spPr/>
      <dgm:t>
        <a:bodyPr/>
        <a:lstStyle/>
        <a:p>
          <a:endParaRPr lang="en-US"/>
        </a:p>
      </dgm:t>
    </dgm:pt>
    <dgm:pt modelId="{2E6D1A6D-0C91-4F85-9CC3-1019A160FD41}">
      <dgm:prSet/>
      <dgm:spPr/>
      <dgm:t>
        <a:bodyPr/>
        <a:lstStyle/>
        <a:p>
          <a:r>
            <a:rPr lang="en-US" b="0" baseline="0" dirty="0"/>
            <a:t>Can occur soon after infection, or years later.</a:t>
          </a:r>
          <a:endParaRPr lang="en-US" b="0" dirty="0"/>
        </a:p>
      </dgm:t>
    </dgm:pt>
    <dgm:pt modelId="{C3AE176A-05E6-44B1-BDE2-EA88447E13FD}" type="parTrans" cxnId="{12797AD7-6B0C-43F0-B932-F850DE32EC56}">
      <dgm:prSet/>
      <dgm:spPr/>
      <dgm:t>
        <a:bodyPr/>
        <a:lstStyle/>
        <a:p>
          <a:endParaRPr lang="en-US"/>
        </a:p>
      </dgm:t>
    </dgm:pt>
    <dgm:pt modelId="{160F3053-D38C-4470-BB64-89B4D601CF96}" type="sibTrans" cxnId="{12797AD7-6B0C-43F0-B932-F850DE32EC56}">
      <dgm:prSet/>
      <dgm:spPr/>
      <dgm:t>
        <a:bodyPr/>
        <a:lstStyle/>
        <a:p>
          <a:endParaRPr lang="en-US"/>
        </a:p>
      </dgm:t>
    </dgm:pt>
    <dgm:pt modelId="{AD44FBAD-C4BA-45F5-B039-209FAFF0E254}">
      <dgm:prSet/>
      <dgm:spPr/>
      <dgm:t>
        <a:bodyPr/>
        <a:lstStyle/>
        <a:p>
          <a:r>
            <a:rPr lang="en-US" b="0" baseline="0" dirty="0"/>
            <a:t>Persons with TB disease are usually infectious and can spread bacteria to others(laryngeal &amp; </a:t>
          </a:r>
          <a:r>
            <a:rPr lang="en-US" b="0" baseline="0" dirty="0" smtClean="0"/>
            <a:t>open/</a:t>
          </a:r>
          <a:r>
            <a:rPr lang="en-US" b="0" baseline="0" dirty="0" err="1" smtClean="0"/>
            <a:t>smear+ve</a:t>
          </a:r>
          <a:r>
            <a:rPr lang="en-US" b="0" baseline="0" dirty="0" smtClean="0"/>
            <a:t> pulmonary TB).</a:t>
          </a:r>
          <a:endParaRPr lang="en-US" b="0" dirty="0"/>
        </a:p>
      </dgm:t>
    </dgm:pt>
    <dgm:pt modelId="{CC970630-30D9-4386-81EE-9B5FBE639605}" type="parTrans" cxnId="{C5FC33B2-FE64-46D5-85DA-5DC3A9D7D85A}">
      <dgm:prSet/>
      <dgm:spPr/>
      <dgm:t>
        <a:bodyPr/>
        <a:lstStyle/>
        <a:p>
          <a:endParaRPr lang="en-US"/>
        </a:p>
      </dgm:t>
    </dgm:pt>
    <dgm:pt modelId="{1B1B1C38-8429-4EBB-9997-A98A6076C6B7}" type="sibTrans" cxnId="{C5FC33B2-FE64-46D5-85DA-5DC3A9D7D85A}">
      <dgm:prSet/>
      <dgm:spPr/>
      <dgm:t>
        <a:bodyPr/>
        <a:lstStyle/>
        <a:p>
          <a:endParaRPr lang="en-US"/>
        </a:p>
      </dgm:t>
    </dgm:pt>
    <dgm:pt modelId="{BD558807-0400-4750-800C-A84457235368}">
      <dgm:prSet/>
      <dgm:spPr/>
      <dgm:t>
        <a:bodyPr/>
        <a:lstStyle/>
        <a:p>
          <a:r>
            <a:rPr lang="en-US" b="0" baseline="0" dirty="0"/>
            <a:t>Positive </a:t>
          </a:r>
          <a:r>
            <a:rPr lang="en-US" b="0" i="1" baseline="0" dirty="0"/>
            <a:t>M. </a:t>
          </a:r>
          <a:r>
            <a:rPr lang="en-US" b="0" i="1" baseline="0" dirty="0" err="1"/>
            <a:t>tb</a:t>
          </a:r>
          <a:r>
            <a:rPr lang="en-US" b="0" baseline="0" dirty="0"/>
            <a:t> culture confirms TB diagnosis.</a:t>
          </a:r>
          <a:endParaRPr lang="en-US" b="0" dirty="0"/>
        </a:p>
      </dgm:t>
    </dgm:pt>
    <dgm:pt modelId="{C5E2BB66-D7FA-42B0-ABF6-C8D1EEA3E6A3}" type="parTrans" cxnId="{72BD2B5B-F874-4B45-B153-7B98796CA85F}">
      <dgm:prSet/>
      <dgm:spPr/>
      <dgm:t>
        <a:bodyPr/>
        <a:lstStyle/>
        <a:p>
          <a:endParaRPr lang="en-US"/>
        </a:p>
      </dgm:t>
    </dgm:pt>
    <dgm:pt modelId="{AA844C6E-3259-4369-BF50-E55996586B09}" type="sibTrans" cxnId="{72BD2B5B-F874-4B45-B153-7B98796CA85F}">
      <dgm:prSet/>
      <dgm:spPr/>
      <dgm:t>
        <a:bodyPr/>
        <a:lstStyle/>
        <a:p>
          <a:endParaRPr lang="en-US"/>
        </a:p>
      </dgm:t>
    </dgm:pt>
    <dgm:pt modelId="{6C552F64-0E57-7844-8E77-AD3E13217D71}" type="pres">
      <dgm:prSet presAssocID="{48C2D77F-4E72-436B-B2CB-CAA1EE9ED6F5}" presName="vert0" presStyleCnt="0">
        <dgm:presLayoutVars>
          <dgm:dir/>
          <dgm:animOne val="branch"/>
          <dgm:animLvl val="lvl"/>
        </dgm:presLayoutVars>
      </dgm:prSet>
      <dgm:spPr/>
      <dgm:t>
        <a:bodyPr/>
        <a:lstStyle/>
        <a:p>
          <a:endParaRPr lang="en-US"/>
        </a:p>
      </dgm:t>
    </dgm:pt>
    <dgm:pt modelId="{73F64378-316A-0E40-A189-CF61EFC1FCEF}" type="pres">
      <dgm:prSet presAssocID="{C72C23F6-3BB4-4645-A41F-C3A7F39ED857}" presName="thickLine" presStyleLbl="alignNode1" presStyleIdx="0" presStyleCnt="4"/>
      <dgm:spPr/>
    </dgm:pt>
    <dgm:pt modelId="{3B6D1397-0500-FC48-BBA8-21404314C7D0}" type="pres">
      <dgm:prSet presAssocID="{C72C23F6-3BB4-4645-A41F-C3A7F39ED857}" presName="horz1" presStyleCnt="0"/>
      <dgm:spPr/>
    </dgm:pt>
    <dgm:pt modelId="{26FE0F83-8BF4-8341-98A2-40F3CB96AA61}" type="pres">
      <dgm:prSet presAssocID="{C72C23F6-3BB4-4645-A41F-C3A7F39ED857}" presName="tx1" presStyleLbl="revTx" presStyleIdx="0" presStyleCnt="4"/>
      <dgm:spPr/>
      <dgm:t>
        <a:bodyPr/>
        <a:lstStyle/>
        <a:p>
          <a:endParaRPr lang="en-US"/>
        </a:p>
      </dgm:t>
    </dgm:pt>
    <dgm:pt modelId="{4CC321D7-BC4A-5A4E-9C54-94B3F116ABE3}" type="pres">
      <dgm:prSet presAssocID="{C72C23F6-3BB4-4645-A41F-C3A7F39ED857}" presName="vert1" presStyleCnt="0"/>
      <dgm:spPr/>
    </dgm:pt>
    <dgm:pt modelId="{769006AF-B56E-FA44-B496-1DD717B4B45A}" type="pres">
      <dgm:prSet presAssocID="{2E6D1A6D-0C91-4F85-9CC3-1019A160FD41}" presName="thickLine" presStyleLbl="alignNode1" presStyleIdx="1" presStyleCnt="4"/>
      <dgm:spPr/>
    </dgm:pt>
    <dgm:pt modelId="{25B7CD92-214B-7749-9386-F856090B6E5B}" type="pres">
      <dgm:prSet presAssocID="{2E6D1A6D-0C91-4F85-9CC3-1019A160FD41}" presName="horz1" presStyleCnt="0"/>
      <dgm:spPr/>
    </dgm:pt>
    <dgm:pt modelId="{82D3E925-5E28-394D-9B1F-4AE90083DC5A}" type="pres">
      <dgm:prSet presAssocID="{2E6D1A6D-0C91-4F85-9CC3-1019A160FD41}" presName="tx1" presStyleLbl="revTx" presStyleIdx="1" presStyleCnt="4"/>
      <dgm:spPr/>
      <dgm:t>
        <a:bodyPr/>
        <a:lstStyle/>
        <a:p>
          <a:endParaRPr lang="en-US"/>
        </a:p>
      </dgm:t>
    </dgm:pt>
    <dgm:pt modelId="{CABF04C7-A478-0B4A-80A0-8479FBECA84A}" type="pres">
      <dgm:prSet presAssocID="{2E6D1A6D-0C91-4F85-9CC3-1019A160FD41}" presName="vert1" presStyleCnt="0"/>
      <dgm:spPr/>
    </dgm:pt>
    <dgm:pt modelId="{9EEF9465-DB6C-A64A-9164-04DC80E1C767}" type="pres">
      <dgm:prSet presAssocID="{AD44FBAD-C4BA-45F5-B039-209FAFF0E254}" presName="thickLine" presStyleLbl="alignNode1" presStyleIdx="2" presStyleCnt="4"/>
      <dgm:spPr/>
    </dgm:pt>
    <dgm:pt modelId="{52A7309E-D01E-1F4A-8257-4C24E85C6CDE}" type="pres">
      <dgm:prSet presAssocID="{AD44FBAD-C4BA-45F5-B039-209FAFF0E254}" presName="horz1" presStyleCnt="0"/>
      <dgm:spPr/>
    </dgm:pt>
    <dgm:pt modelId="{2A973084-984C-4D4A-8BB4-327B48797C90}" type="pres">
      <dgm:prSet presAssocID="{AD44FBAD-C4BA-45F5-B039-209FAFF0E254}" presName="tx1" presStyleLbl="revTx" presStyleIdx="2" presStyleCnt="4"/>
      <dgm:spPr/>
      <dgm:t>
        <a:bodyPr/>
        <a:lstStyle/>
        <a:p>
          <a:endParaRPr lang="en-US"/>
        </a:p>
      </dgm:t>
    </dgm:pt>
    <dgm:pt modelId="{71CE6D02-5F82-E543-856E-8B57CDC6E32C}" type="pres">
      <dgm:prSet presAssocID="{AD44FBAD-C4BA-45F5-B039-209FAFF0E254}" presName="vert1" presStyleCnt="0"/>
      <dgm:spPr/>
    </dgm:pt>
    <dgm:pt modelId="{E7205452-4ABA-5F42-B596-BBF6C84D9B57}" type="pres">
      <dgm:prSet presAssocID="{BD558807-0400-4750-800C-A84457235368}" presName="thickLine" presStyleLbl="alignNode1" presStyleIdx="3" presStyleCnt="4"/>
      <dgm:spPr/>
    </dgm:pt>
    <dgm:pt modelId="{89AC3595-C746-4E4B-A452-63D2E4248F92}" type="pres">
      <dgm:prSet presAssocID="{BD558807-0400-4750-800C-A84457235368}" presName="horz1" presStyleCnt="0"/>
      <dgm:spPr/>
    </dgm:pt>
    <dgm:pt modelId="{1706B966-3D12-F14E-A489-215431FC908F}" type="pres">
      <dgm:prSet presAssocID="{BD558807-0400-4750-800C-A84457235368}" presName="tx1" presStyleLbl="revTx" presStyleIdx="3" presStyleCnt="4"/>
      <dgm:spPr/>
      <dgm:t>
        <a:bodyPr/>
        <a:lstStyle/>
        <a:p>
          <a:endParaRPr lang="en-US"/>
        </a:p>
      </dgm:t>
    </dgm:pt>
    <dgm:pt modelId="{2599857F-C503-AC4E-AE9C-7D9B2D53346B}" type="pres">
      <dgm:prSet presAssocID="{BD558807-0400-4750-800C-A84457235368}" presName="vert1" presStyleCnt="0"/>
      <dgm:spPr/>
    </dgm:pt>
  </dgm:ptLst>
  <dgm:cxnLst>
    <dgm:cxn modelId="{4FF2BE32-9621-944D-9E2C-2AD31DC68A51}" type="presOf" srcId="{AD44FBAD-C4BA-45F5-B039-209FAFF0E254}" destId="{2A973084-984C-4D4A-8BB4-327B48797C90}" srcOrd="0" destOrd="0" presId="urn:microsoft.com/office/officeart/2008/layout/LinedList"/>
    <dgm:cxn modelId="{12797AD7-6B0C-43F0-B932-F850DE32EC56}" srcId="{48C2D77F-4E72-436B-B2CB-CAA1EE9ED6F5}" destId="{2E6D1A6D-0C91-4F85-9CC3-1019A160FD41}" srcOrd="1" destOrd="0" parTransId="{C3AE176A-05E6-44B1-BDE2-EA88447E13FD}" sibTransId="{160F3053-D38C-4470-BB64-89B4D601CF96}"/>
    <dgm:cxn modelId="{F1300173-BD15-4B48-9289-B37EE7C2675E}" type="presOf" srcId="{BD558807-0400-4750-800C-A84457235368}" destId="{1706B966-3D12-F14E-A489-215431FC908F}" srcOrd="0" destOrd="0" presId="urn:microsoft.com/office/officeart/2008/layout/LinedList"/>
    <dgm:cxn modelId="{72BD2B5B-F874-4B45-B153-7B98796CA85F}" srcId="{48C2D77F-4E72-436B-B2CB-CAA1EE9ED6F5}" destId="{BD558807-0400-4750-800C-A84457235368}" srcOrd="3" destOrd="0" parTransId="{C5E2BB66-D7FA-42B0-ABF6-C8D1EEA3E6A3}" sibTransId="{AA844C6E-3259-4369-BF50-E55996586B09}"/>
    <dgm:cxn modelId="{2FAD4715-E12E-8147-9652-FA8F002486DF}" type="presOf" srcId="{48C2D77F-4E72-436B-B2CB-CAA1EE9ED6F5}" destId="{6C552F64-0E57-7844-8E77-AD3E13217D71}" srcOrd="0" destOrd="0" presId="urn:microsoft.com/office/officeart/2008/layout/LinedList"/>
    <dgm:cxn modelId="{C5FC33B2-FE64-46D5-85DA-5DC3A9D7D85A}" srcId="{48C2D77F-4E72-436B-B2CB-CAA1EE9ED6F5}" destId="{AD44FBAD-C4BA-45F5-B039-209FAFF0E254}" srcOrd="2" destOrd="0" parTransId="{CC970630-30D9-4386-81EE-9B5FBE639605}" sibTransId="{1B1B1C38-8429-4EBB-9997-A98A6076C6B7}"/>
    <dgm:cxn modelId="{4ED781B7-DDEE-E947-B205-C8A7FDC3D50F}" type="presOf" srcId="{2E6D1A6D-0C91-4F85-9CC3-1019A160FD41}" destId="{82D3E925-5E28-394D-9B1F-4AE90083DC5A}" srcOrd="0" destOrd="0" presId="urn:microsoft.com/office/officeart/2008/layout/LinedList"/>
    <dgm:cxn modelId="{C00D9968-4454-4440-B393-5FABF552449F}" srcId="{48C2D77F-4E72-436B-B2CB-CAA1EE9ED6F5}" destId="{C72C23F6-3BB4-4645-A41F-C3A7F39ED857}" srcOrd="0" destOrd="0" parTransId="{10A55F37-9B61-4A38-9FC5-BD5BC20E202C}" sibTransId="{452E365D-6A63-4D5C-BF1F-8DA9AD0B3537}"/>
    <dgm:cxn modelId="{5FEEA328-88FB-0D4D-984D-445FF307DFD1}" type="presOf" srcId="{C72C23F6-3BB4-4645-A41F-C3A7F39ED857}" destId="{26FE0F83-8BF4-8341-98A2-40F3CB96AA61}" srcOrd="0" destOrd="0" presId="urn:microsoft.com/office/officeart/2008/layout/LinedList"/>
    <dgm:cxn modelId="{298491DD-8D9C-474E-BD27-0AF28651A32C}" type="presParOf" srcId="{6C552F64-0E57-7844-8E77-AD3E13217D71}" destId="{73F64378-316A-0E40-A189-CF61EFC1FCEF}" srcOrd="0" destOrd="0" presId="urn:microsoft.com/office/officeart/2008/layout/LinedList"/>
    <dgm:cxn modelId="{576B9CA1-5274-6B40-B3CE-B5BD11B5389B}" type="presParOf" srcId="{6C552F64-0E57-7844-8E77-AD3E13217D71}" destId="{3B6D1397-0500-FC48-BBA8-21404314C7D0}" srcOrd="1" destOrd="0" presId="urn:microsoft.com/office/officeart/2008/layout/LinedList"/>
    <dgm:cxn modelId="{E01C3292-20E5-F049-9F2A-8971CDA75511}" type="presParOf" srcId="{3B6D1397-0500-FC48-BBA8-21404314C7D0}" destId="{26FE0F83-8BF4-8341-98A2-40F3CB96AA61}" srcOrd="0" destOrd="0" presId="urn:microsoft.com/office/officeart/2008/layout/LinedList"/>
    <dgm:cxn modelId="{1699827A-C1F3-4942-BE14-F5321B1E7C66}" type="presParOf" srcId="{3B6D1397-0500-FC48-BBA8-21404314C7D0}" destId="{4CC321D7-BC4A-5A4E-9C54-94B3F116ABE3}" srcOrd="1" destOrd="0" presId="urn:microsoft.com/office/officeart/2008/layout/LinedList"/>
    <dgm:cxn modelId="{544D6B02-2C93-974C-9404-B95BBBE18221}" type="presParOf" srcId="{6C552F64-0E57-7844-8E77-AD3E13217D71}" destId="{769006AF-B56E-FA44-B496-1DD717B4B45A}" srcOrd="2" destOrd="0" presId="urn:microsoft.com/office/officeart/2008/layout/LinedList"/>
    <dgm:cxn modelId="{6DD4F175-9D16-2642-8E96-0DC09ECA716C}" type="presParOf" srcId="{6C552F64-0E57-7844-8E77-AD3E13217D71}" destId="{25B7CD92-214B-7749-9386-F856090B6E5B}" srcOrd="3" destOrd="0" presId="urn:microsoft.com/office/officeart/2008/layout/LinedList"/>
    <dgm:cxn modelId="{08F5FE87-A856-AA42-92A3-E767D8570D34}" type="presParOf" srcId="{25B7CD92-214B-7749-9386-F856090B6E5B}" destId="{82D3E925-5E28-394D-9B1F-4AE90083DC5A}" srcOrd="0" destOrd="0" presId="urn:microsoft.com/office/officeart/2008/layout/LinedList"/>
    <dgm:cxn modelId="{BE5C8023-3722-4648-9262-01F496CA5E9C}" type="presParOf" srcId="{25B7CD92-214B-7749-9386-F856090B6E5B}" destId="{CABF04C7-A478-0B4A-80A0-8479FBECA84A}" srcOrd="1" destOrd="0" presId="urn:microsoft.com/office/officeart/2008/layout/LinedList"/>
    <dgm:cxn modelId="{1E16E3C7-49B1-2948-89B5-FA872E273EB8}" type="presParOf" srcId="{6C552F64-0E57-7844-8E77-AD3E13217D71}" destId="{9EEF9465-DB6C-A64A-9164-04DC80E1C767}" srcOrd="4" destOrd="0" presId="urn:microsoft.com/office/officeart/2008/layout/LinedList"/>
    <dgm:cxn modelId="{219AD5CA-7BE6-E740-8112-EBF561D08189}" type="presParOf" srcId="{6C552F64-0E57-7844-8E77-AD3E13217D71}" destId="{52A7309E-D01E-1F4A-8257-4C24E85C6CDE}" srcOrd="5" destOrd="0" presId="urn:microsoft.com/office/officeart/2008/layout/LinedList"/>
    <dgm:cxn modelId="{287D06C4-A430-5441-A84E-1B578A5AE7B2}" type="presParOf" srcId="{52A7309E-D01E-1F4A-8257-4C24E85C6CDE}" destId="{2A973084-984C-4D4A-8BB4-327B48797C90}" srcOrd="0" destOrd="0" presId="urn:microsoft.com/office/officeart/2008/layout/LinedList"/>
    <dgm:cxn modelId="{EA196D4C-8F44-A541-B2FB-39D1AECEB5D0}" type="presParOf" srcId="{52A7309E-D01E-1F4A-8257-4C24E85C6CDE}" destId="{71CE6D02-5F82-E543-856E-8B57CDC6E32C}" srcOrd="1" destOrd="0" presId="urn:microsoft.com/office/officeart/2008/layout/LinedList"/>
    <dgm:cxn modelId="{926D77A9-5100-9A4D-AE76-9F4D08D430FB}" type="presParOf" srcId="{6C552F64-0E57-7844-8E77-AD3E13217D71}" destId="{E7205452-4ABA-5F42-B596-BBF6C84D9B57}" srcOrd="6" destOrd="0" presId="urn:microsoft.com/office/officeart/2008/layout/LinedList"/>
    <dgm:cxn modelId="{44E66879-24A6-0048-849C-FE832DD1E9F7}" type="presParOf" srcId="{6C552F64-0E57-7844-8E77-AD3E13217D71}" destId="{89AC3595-C746-4E4B-A452-63D2E4248F92}" srcOrd="7" destOrd="0" presId="urn:microsoft.com/office/officeart/2008/layout/LinedList"/>
    <dgm:cxn modelId="{2BD519C8-983C-8044-BBE9-61FCA2D5D275}" type="presParOf" srcId="{89AC3595-C746-4E4B-A452-63D2E4248F92}" destId="{1706B966-3D12-F14E-A489-215431FC908F}" srcOrd="0" destOrd="0" presId="urn:microsoft.com/office/officeart/2008/layout/LinedList"/>
    <dgm:cxn modelId="{4FFB0503-7A53-ED40-83E8-BBAAB21DE4A7}" type="presParOf" srcId="{89AC3595-C746-4E4B-A452-63D2E4248F92}" destId="{2599857F-C503-AC4E-AE9C-7D9B2D5334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66681B-1D59-43CF-99A4-D743A7231E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7593AC0-2BCC-4941-9586-DEDB0B47D86D}">
      <dgm:prSet/>
      <dgm:spPr/>
      <dgm:t>
        <a:bodyPr/>
        <a:lstStyle/>
        <a:p>
          <a:r>
            <a:rPr lang="en-US" b="0" baseline="0"/>
            <a:t>Remains gold standard for confirming diagnosis of TB.</a:t>
          </a:r>
          <a:endParaRPr lang="en-US"/>
        </a:p>
      </dgm:t>
    </dgm:pt>
    <dgm:pt modelId="{739898B2-BD61-4AA3-89EC-573ADBCD81F4}" type="parTrans" cxnId="{8F3D9CBB-01D6-4D07-AA9A-A21A094DFE40}">
      <dgm:prSet/>
      <dgm:spPr/>
      <dgm:t>
        <a:bodyPr/>
        <a:lstStyle/>
        <a:p>
          <a:endParaRPr lang="en-US"/>
        </a:p>
      </dgm:t>
    </dgm:pt>
    <dgm:pt modelId="{DBE65650-A793-42F1-9513-C14153CD0EA6}" type="sibTrans" cxnId="{8F3D9CBB-01D6-4D07-AA9A-A21A094DFE40}">
      <dgm:prSet/>
      <dgm:spPr/>
      <dgm:t>
        <a:bodyPr/>
        <a:lstStyle/>
        <a:p>
          <a:endParaRPr lang="en-US"/>
        </a:p>
      </dgm:t>
    </dgm:pt>
    <dgm:pt modelId="{964F7688-5789-4674-95DD-8DBD536C7C8B}">
      <dgm:prSet/>
      <dgm:spPr/>
      <dgm:t>
        <a:bodyPr/>
        <a:lstStyle/>
        <a:p>
          <a:r>
            <a:rPr lang="en-US" b="0" baseline="0"/>
            <a:t>Culture all specimens, even if smear or NAA negative.</a:t>
          </a:r>
          <a:endParaRPr lang="en-US"/>
        </a:p>
      </dgm:t>
    </dgm:pt>
    <dgm:pt modelId="{28AAE8B7-0EEA-46A8-A11F-4E4F66E64394}" type="parTrans" cxnId="{830BDB55-99A9-48FE-9E0F-91E797A356BA}">
      <dgm:prSet/>
      <dgm:spPr/>
      <dgm:t>
        <a:bodyPr/>
        <a:lstStyle/>
        <a:p>
          <a:endParaRPr lang="en-US"/>
        </a:p>
      </dgm:t>
    </dgm:pt>
    <dgm:pt modelId="{D855C8F1-D583-4243-841C-B5ABF74C1616}" type="sibTrans" cxnId="{830BDB55-99A9-48FE-9E0F-91E797A356BA}">
      <dgm:prSet/>
      <dgm:spPr/>
      <dgm:t>
        <a:bodyPr/>
        <a:lstStyle/>
        <a:p>
          <a:endParaRPr lang="en-US"/>
        </a:p>
      </dgm:t>
    </dgm:pt>
    <dgm:pt modelId="{FB90CDB6-DCB8-496E-B26B-36B643DB64B7}">
      <dgm:prSet/>
      <dgm:spPr/>
      <dgm:t>
        <a:bodyPr/>
        <a:lstStyle/>
        <a:p>
          <a:r>
            <a:rPr lang="en-US" b="0" baseline="0"/>
            <a:t>Results in 4–14 days when liquid medium systems used.</a:t>
          </a:r>
          <a:endParaRPr lang="en-US"/>
        </a:p>
      </dgm:t>
    </dgm:pt>
    <dgm:pt modelId="{04631773-1EF4-4128-B8B7-525CB6CCC322}" type="parTrans" cxnId="{6AC8C22C-689F-4BE1-AE4C-5956550ACA36}">
      <dgm:prSet/>
      <dgm:spPr/>
      <dgm:t>
        <a:bodyPr/>
        <a:lstStyle/>
        <a:p>
          <a:endParaRPr lang="en-US"/>
        </a:p>
      </dgm:t>
    </dgm:pt>
    <dgm:pt modelId="{7E406C25-5D34-466A-87FB-259EA648CD84}" type="sibTrans" cxnId="{6AC8C22C-689F-4BE1-AE4C-5956550ACA36}">
      <dgm:prSet/>
      <dgm:spPr/>
      <dgm:t>
        <a:bodyPr/>
        <a:lstStyle/>
        <a:p>
          <a:endParaRPr lang="en-US"/>
        </a:p>
      </dgm:t>
    </dgm:pt>
    <dgm:pt modelId="{1EB8E4D4-467A-4FE6-8BCC-7281A1E07DBF}">
      <dgm:prSet/>
      <dgm:spPr/>
      <dgm:t>
        <a:bodyPr/>
        <a:lstStyle/>
        <a:p>
          <a:r>
            <a:rPr lang="en-US" b="0" baseline="0"/>
            <a:t>Culture monthly until conversion, i.e., 2 consecutive negative cultures.</a:t>
          </a:r>
          <a:endParaRPr lang="en-US"/>
        </a:p>
      </dgm:t>
    </dgm:pt>
    <dgm:pt modelId="{1277F12A-26CE-43BF-9D0C-F83D750ACC09}" type="parTrans" cxnId="{B58BBD1A-ADE4-4E8A-8AC3-DC7D8BF2BBC3}">
      <dgm:prSet/>
      <dgm:spPr/>
      <dgm:t>
        <a:bodyPr/>
        <a:lstStyle/>
        <a:p>
          <a:endParaRPr lang="en-US"/>
        </a:p>
      </dgm:t>
    </dgm:pt>
    <dgm:pt modelId="{893804F4-97C3-452D-8194-AB4110A3956E}" type="sibTrans" cxnId="{B58BBD1A-ADE4-4E8A-8AC3-DC7D8BF2BBC3}">
      <dgm:prSet/>
      <dgm:spPr/>
      <dgm:t>
        <a:bodyPr/>
        <a:lstStyle/>
        <a:p>
          <a:endParaRPr lang="en-US"/>
        </a:p>
      </dgm:t>
    </dgm:pt>
    <dgm:pt modelId="{58801490-9054-7F4D-8915-76968EB31A0C}" type="pres">
      <dgm:prSet presAssocID="{DB66681B-1D59-43CF-99A4-D743A7231EC8}" presName="vert0" presStyleCnt="0">
        <dgm:presLayoutVars>
          <dgm:dir/>
          <dgm:animOne val="branch"/>
          <dgm:animLvl val="lvl"/>
        </dgm:presLayoutVars>
      </dgm:prSet>
      <dgm:spPr/>
      <dgm:t>
        <a:bodyPr/>
        <a:lstStyle/>
        <a:p>
          <a:endParaRPr lang="en-US"/>
        </a:p>
      </dgm:t>
    </dgm:pt>
    <dgm:pt modelId="{B40B60EF-A2F1-164A-87CC-2D296B192894}" type="pres">
      <dgm:prSet presAssocID="{47593AC0-2BCC-4941-9586-DEDB0B47D86D}" presName="thickLine" presStyleLbl="alignNode1" presStyleIdx="0" presStyleCnt="4"/>
      <dgm:spPr/>
    </dgm:pt>
    <dgm:pt modelId="{667848C1-2462-274B-B42C-ED8E999DC104}" type="pres">
      <dgm:prSet presAssocID="{47593AC0-2BCC-4941-9586-DEDB0B47D86D}" presName="horz1" presStyleCnt="0"/>
      <dgm:spPr/>
    </dgm:pt>
    <dgm:pt modelId="{31F33A60-8D00-D449-B6FF-7E7750C664D5}" type="pres">
      <dgm:prSet presAssocID="{47593AC0-2BCC-4941-9586-DEDB0B47D86D}" presName="tx1" presStyleLbl="revTx" presStyleIdx="0" presStyleCnt="4"/>
      <dgm:spPr/>
      <dgm:t>
        <a:bodyPr/>
        <a:lstStyle/>
        <a:p>
          <a:endParaRPr lang="en-US"/>
        </a:p>
      </dgm:t>
    </dgm:pt>
    <dgm:pt modelId="{AFED4A83-4C9B-5C4D-947C-D23954D9DE89}" type="pres">
      <dgm:prSet presAssocID="{47593AC0-2BCC-4941-9586-DEDB0B47D86D}" presName="vert1" presStyleCnt="0"/>
      <dgm:spPr/>
    </dgm:pt>
    <dgm:pt modelId="{42E24D30-0BA3-CB40-B05D-C8AD326F275C}" type="pres">
      <dgm:prSet presAssocID="{964F7688-5789-4674-95DD-8DBD536C7C8B}" presName="thickLine" presStyleLbl="alignNode1" presStyleIdx="1" presStyleCnt="4"/>
      <dgm:spPr/>
    </dgm:pt>
    <dgm:pt modelId="{6E28F20D-3B6A-3C47-B412-D77A4C3A4E31}" type="pres">
      <dgm:prSet presAssocID="{964F7688-5789-4674-95DD-8DBD536C7C8B}" presName="horz1" presStyleCnt="0"/>
      <dgm:spPr/>
    </dgm:pt>
    <dgm:pt modelId="{9CF088F1-3168-434C-8E9D-09A3F4A1FCAC}" type="pres">
      <dgm:prSet presAssocID="{964F7688-5789-4674-95DD-8DBD536C7C8B}" presName="tx1" presStyleLbl="revTx" presStyleIdx="1" presStyleCnt="4"/>
      <dgm:spPr/>
      <dgm:t>
        <a:bodyPr/>
        <a:lstStyle/>
        <a:p>
          <a:endParaRPr lang="en-US"/>
        </a:p>
      </dgm:t>
    </dgm:pt>
    <dgm:pt modelId="{E8CE3649-0A08-4C43-9C77-138B03CD2387}" type="pres">
      <dgm:prSet presAssocID="{964F7688-5789-4674-95DD-8DBD536C7C8B}" presName="vert1" presStyleCnt="0"/>
      <dgm:spPr/>
    </dgm:pt>
    <dgm:pt modelId="{789C83AA-BB0D-B041-B05D-DE2CBE1D2D2C}" type="pres">
      <dgm:prSet presAssocID="{FB90CDB6-DCB8-496E-B26B-36B643DB64B7}" presName="thickLine" presStyleLbl="alignNode1" presStyleIdx="2" presStyleCnt="4"/>
      <dgm:spPr/>
    </dgm:pt>
    <dgm:pt modelId="{652B01F7-D43E-8E4B-934F-28D15BE88020}" type="pres">
      <dgm:prSet presAssocID="{FB90CDB6-DCB8-496E-B26B-36B643DB64B7}" presName="horz1" presStyleCnt="0"/>
      <dgm:spPr/>
    </dgm:pt>
    <dgm:pt modelId="{2F85B7E4-53ED-1A4E-B740-54C4D77A37E2}" type="pres">
      <dgm:prSet presAssocID="{FB90CDB6-DCB8-496E-B26B-36B643DB64B7}" presName="tx1" presStyleLbl="revTx" presStyleIdx="2" presStyleCnt="4"/>
      <dgm:spPr/>
      <dgm:t>
        <a:bodyPr/>
        <a:lstStyle/>
        <a:p>
          <a:endParaRPr lang="en-US"/>
        </a:p>
      </dgm:t>
    </dgm:pt>
    <dgm:pt modelId="{7D021B20-0CFA-4E4B-9BFB-77C4F32B02D2}" type="pres">
      <dgm:prSet presAssocID="{FB90CDB6-DCB8-496E-B26B-36B643DB64B7}" presName="vert1" presStyleCnt="0"/>
      <dgm:spPr/>
    </dgm:pt>
    <dgm:pt modelId="{B4C5EE78-4B78-B948-A5E0-B80882956B50}" type="pres">
      <dgm:prSet presAssocID="{1EB8E4D4-467A-4FE6-8BCC-7281A1E07DBF}" presName="thickLine" presStyleLbl="alignNode1" presStyleIdx="3" presStyleCnt="4"/>
      <dgm:spPr/>
    </dgm:pt>
    <dgm:pt modelId="{5761A34B-465C-6C40-8A8D-543CBAF13BF9}" type="pres">
      <dgm:prSet presAssocID="{1EB8E4D4-467A-4FE6-8BCC-7281A1E07DBF}" presName="horz1" presStyleCnt="0"/>
      <dgm:spPr/>
    </dgm:pt>
    <dgm:pt modelId="{B064E0E8-51CD-9D47-A362-6F46E870DECB}" type="pres">
      <dgm:prSet presAssocID="{1EB8E4D4-467A-4FE6-8BCC-7281A1E07DBF}" presName="tx1" presStyleLbl="revTx" presStyleIdx="3" presStyleCnt="4"/>
      <dgm:spPr/>
      <dgm:t>
        <a:bodyPr/>
        <a:lstStyle/>
        <a:p>
          <a:endParaRPr lang="en-US"/>
        </a:p>
      </dgm:t>
    </dgm:pt>
    <dgm:pt modelId="{4695D74E-6B57-B64B-B8A9-73B7DAEC85C5}" type="pres">
      <dgm:prSet presAssocID="{1EB8E4D4-467A-4FE6-8BCC-7281A1E07DBF}" presName="vert1" presStyleCnt="0"/>
      <dgm:spPr/>
    </dgm:pt>
  </dgm:ptLst>
  <dgm:cxnLst>
    <dgm:cxn modelId="{CEA5A140-F2F1-AB45-8D83-A82FC9985DCB}" type="presOf" srcId="{1EB8E4D4-467A-4FE6-8BCC-7281A1E07DBF}" destId="{B064E0E8-51CD-9D47-A362-6F46E870DECB}" srcOrd="0" destOrd="0" presId="urn:microsoft.com/office/officeart/2008/layout/LinedList"/>
    <dgm:cxn modelId="{B58BBD1A-ADE4-4E8A-8AC3-DC7D8BF2BBC3}" srcId="{DB66681B-1D59-43CF-99A4-D743A7231EC8}" destId="{1EB8E4D4-467A-4FE6-8BCC-7281A1E07DBF}" srcOrd="3" destOrd="0" parTransId="{1277F12A-26CE-43BF-9D0C-F83D750ACC09}" sibTransId="{893804F4-97C3-452D-8194-AB4110A3956E}"/>
    <dgm:cxn modelId="{8F3D9CBB-01D6-4D07-AA9A-A21A094DFE40}" srcId="{DB66681B-1D59-43CF-99A4-D743A7231EC8}" destId="{47593AC0-2BCC-4941-9586-DEDB0B47D86D}" srcOrd="0" destOrd="0" parTransId="{739898B2-BD61-4AA3-89EC-573ADBCD81F4}" sibTransId="{DBE65650-A793-42F1-9513-C14153CD0EA6}"/>
    <dgm:cxn modelId="{31640915-1613-6C49-8E9A-B51F9378680C}" type="presOf" srcId="{47593AC0-2BCC-4941-9586-DEDB0B47D86D}" destId="{31F33A60-8D00-D449-B6FF-7E7750C664D5}" srcOrd="0" destOrd="0" presId="urn:microsoft.com/office/officeart/2008/layout/LinedList"/>
    <dgm:cxn modelId="{7C36A4A9-0AB7-474E-ADA6-C38EDDB86076}" type="presOf" srcId="{FB90CDB6-DCB8-496E-B26B-36B643DB64B7}" destId="{2F85B7E4-53ED-1A4E-B740-54C4D77A37E2}" srcOrd="0" destOrd="0" presId="urn:microsoft.com/office/officeart/2008/layout/LinedList"/>
    <dgm:cxn modelId="{830BDB55-99A9-48FE-9E0F-91E797A356BA}" srcId="{DB66681B-1D59-43CF-99A4-D743A7231EC8}" destId="{964F7688-5789-4674-95DD-8DBD536C7C8B}" srcOrd="1" destOrd="0" parTransId="{28AAE8B7-0EEA-46A8-A11F-4E4F66E64394}" sibTransId="{D855C8F1-D583-4243-841C-B5ABF74C1616}"/>
    <dgm:cxn modelId="{1DB83133-C7CD-0A45-ADD5-8B36C5BBCAE3}" type="presOf" srcId="{964F7688-5789-4674-95DD-8DBD536C7C8B}" destId="{9CF088F1-3168-434C-8E9D-09A3F4A1FCAC}" srcOrd="0" destOrd="0" presId="urn:microsoft.com/office/officeart/2008/layout/LinedList"/>
    <dgm:cxn modelId="{C52B6936-4BDC-7B4E-ACA8-30D8A1C5BD27}" type="presOf" srcId="{DB66681B-1D59-43CF-99A4-D743A7231EC8}" destId="{58801490-9054-7F4D-8915-76968EB31A0C}" srcOrd="0" destOrd="0" presId="urn:microsoft.com/office/officeart/2008/layout/LinedList"/>
    <dgm:cxn modelId="{6AC8C22C-689F-4BE1-AE4C-5956550ACA36}" srcId="{DB66681B-1D59-43CF-99A4-D743A7231EC8}" destId="{FB90CDB6-DCB8-496E-B26B-36B643DB64B7}" srcOrd="2" destOrd="0" parTransId="{04631773-1EF4-4128-B8B7-525CB6CCC322}" sibTransId="{7E406C25-5D34-466A-87FB-259EA648CD84}"/>
    <dgm:cxn modelId="{200A3C06-B4CA-F841-AFFE-01132163D210}" type="presParOf" srcId="{58801490-9054-7F4D-8915-76968EB31A0C}" destId="{B40B60EF-A2F1-164A-87CC-2D296B192894}" srcOrd="0" destOrd="0" presId="urn:microsoft.com/office/officeart/2008/layout/LinedList"/>
    <dgm:cxn modelId="{570F99C5-C5DF-BB4F-B4E4-D422A5EDCC2A}" type="presParOf" srcId="{58801490-9054-7F4D-8915-76968EB31A0C}" destId="{667848C1-2462-274B-B42C-ED8E999DC104}" srcOrd="1" destOrd="0" presId="urn:microsoft.com/office/officeart/2008/layout/LinedList"/>
    <dgm:cxn modelId="{BAC142F5-C194-3042-9DBF-8D55A058DA33}" type="presParOf" srcId="{667848C1-2462-274B-B42C-ED8E999DC104}" destId="{31F33A60-8D00-D449-B6FF-7E7750C664D5}" srcOrd="0" destOrd="0" presId="urn:microsoft.com/office/officeart/2008/layout/LinedList"/>
    <dgm:cxn modelId="{52993B3F-5939-D243-9260-546EB79DEB0E}" type="presParOf" srcId="{667848C1-2462-274B-B42C-ED8E999DC104}" destId="{AFED4A83-4C9B-5C4D-947C-D23954D9DE89}" srcOrd="1" destOrd="0" presId="urn:microsoft.com/office/officeart/2008/layout/LinedList"/>
    <dgm:cxn modelId="{5EE3760E-F80D-C340-B8E6-AC7252C3DBB9}" type="presParOf" srcId="{58801490-9054-7F4D-8915-76968EB31A0C}" destId="{42E24D30-0BA3-CB40-B05D-C8AD326F275C}" srcOrd="2" destOrd="0" presId="urn:microsoft.com/office/officeart/2008/layout/LinedList"/>
    <dgm:cxn modelId="{1A2B0906-2988-2241-903A-6F0778D10925}" type="presParOf" srcId="{58801490-9054-7F4D-8915-76968EB31A0C}" destId="{6E28F20D-3B6A-3C47-B412-D77A4C3A4E31}" srcOrd="3" destOrd="0" presId="urn:microsoft.com/office/officeart/2008/layout/LinedList"/>
    <dgm:cxn modelId="{2FC3E858-51B7-3742-B648-C6588B3A6159}" type="presParOf" srcId="{6E28F20D-3B6A-3C47-B412-D77A4C3A4E31}" destId="{9CF088F1-3168-434C-8E9D-09A3F4A1FCAC}" srcOrd="0" destOrd="0" presId="urn:microsoft.com/office/officeart/2008/layout/LinedList"/>
    <dgm:cxn modelId="{90455EFD-EA72-0749-B9F2-435796D390FE}" type="presParOf" srcId="{6E28F20D-3B6A-3C47-B412-D77A4C3A4E31}" destId="{E8CE3649-0A08-4C43-9C77-138B03CD2387}" srcOrd="1" destOrd="0" presId="urn:microsoft.com/office/officeart/2008/layout/LinedList"/>
    <dgm:cxn modelId="{E33CDD65-04DA-5946-A2C4-3F04E884CCE7}" type="presParOf" srcId="{58801490-9054-7F4D-8915-76968EB31A0C}" destId="{789C83AA-BB0D-B041-B05D-DE2CBE1D2D2C}" srcOrd="4" destOrd="0" presId="urn:microsoft.com/office/officeart/2008/layout/LinedList"/>
    <dgm:cxn modelId="{C1C3EBBD-DD7F-534A-BD8D-CE7AFDEADFC9}" type="presParOf" srcId="{58801490-9054-7F4D-8915-76968EB31A0C}" destId="{652B01F7-D43E-8E4B-934F-28D15BE88020}" srcOrd="5" destOrd="0" presId="urn:microsoft.com/office/officeart/2008/layout/LinedList"/>
    <dgm:cxn modelId="{C4250531-8197-5E46-B395-982CC1CD6766}" type="presParOf" srcId="{652B01F7-D43E-8E4B-934F-28D15BE88020}" destId="{2F85B7E4-53ED-1A4E-B740-54C4D77A37E2}" srcOrd="0" destOrd="0" presId="urn:microsoft.com/office/officeart/2008/layout/LinedList"/>
    <dgm:cxn modelId="{DF5B8F14-AC7E-354E-9B40-A5BAC9D891F3}" type="presParOf" srcId="{652B01F7-D43E-8E4B-934F-28D15BE88020}" destId="{7D021B20-0CFA-4E4B-9BFB-77C4F32B02D2}" srcOrd="1" destOrd="0" presId="urn:microsoft.com/office/officeart/2008/layout/LinedList"/>
    <dgm:cxn modelId="{E49A0E04-234E-2A46-BF53-A5DB4F91141C}" type="presParOf" srcId="{58801490-9054-7F4D-8915-76968EB31A0C}" destId="{B4C5EE78-4B78-B948-A5E0-B80882956B50}" srcOrd="6" destOrd="0" presId="urn:microsoft.com/office/officeart/2008/layout/LinedList"/>
    <dgm:cxn modelId="{C474E1E2-EA7D-944B-90BA-75AD4F27D9A0}" type="presParOf" srcId="{58801490-9054-7F4D-8915-76968EB31A0C}" destId="{5761A34B-465C-6C40-8A8D-543CBAF13BF9}" srcOrd="7" destOrd="0" presId="urn:microsoft.com/office/officeart/2008/layout/LinedList"/>
    <dgm:cxn modelId="{687B318E-EAC2-A84E-8501-EBF151C26AB2}" type="presParOf" srcId="{5761A34B-465C-6C40-8A8D-543CBAF13BF9}" destId="{B064E0E8-51CD-9D47-A362-6F46E870DECB}" srcOrd="0" destOrd="0" presId="urn:microsoft.com/office/officeart/2008/layout/LinedList"/>
    <dgm:cxn modelId="{2C8EBD6B-5A55-6C49-8E1E-C4CB96B22435}" type="presParOf" srcId="{5761A34B-465C-6C40-8A8D-543CBAF13BF9}" destId="{4695D74E-6B57-B64B-B8A9-73B7DAEC85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8858E-A394-4088-9DA6-3A5D0DA65F38}"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752971F-26F5-4D7F-952A-7EEC04341E76}">
      <dgm:prSet/>
      <dgm:spPr/>
      <dgm:t>
        <a:bodyPr/>
        <a:lstStyle/>
        <a:p>
          <a:r>
            <a:rPr lang="en-US" b="0" dirty="0"/>
            <a:t>M. </a:t>
          </a:r>
          <a:r>
            <a:rPr lang="en-US" b="0" dirty="0" err="1"/>
            <a:t>tb</a:t>
          </a:r>
          <a:r>
            <a:rPr lang="en-US" b="0" dirty="0"/>
            <a:t> spread via airborne</a:t>
          </a:r>
          <a:br>
            <a:rPr lang="en-US" b="0" dirty="0"/>
          </a:br>
          <a:r>
            <a:rPr lang="en-US" b="0" dirty="0"/>
            <a:t>particles called droplet</a:t>
          </a:r>
          <a:br>
            <a:rPr lang="en-US" b="0" dirty="0"/>
          </a:br>
          <a:r>
            <a:rPr lang="en-US" b="0" dirty="0"/>
            <a:t>nuclei</a:t>
          </a:r>
        </a:p>
      </dgm:t>
    </dgm:pt>
    <dgm:pt modelId="{858EA5D9-29A7-4C4F-99EC-EF39C1281E2E}" type="parTrans" cxnId="{54A8A3EA-F0D6-436E-BF0F-7204FB3D86CC}">
      <dgm:prSet/>
      <dgm:spPr/>
      <dgm:t>
        <a:bodyPr/>
        <a:lstStyle/>
        <a:p>
          <a:endParaRPr lang="en-US"/>
        </a:p>
      </dgm:t>
    </dgm:pt>
    <dgm:pt modelId="{9D74CC11-7C1F-4142-976F-84615FAED53D}" type="sibTrans" cxnId="{54A8A3EA-F0D6-436E-BF0F-7204FB3D86CC}">
      <dgm:prSet/>
      <dgm:spPr/>
      <dgm:t>
        <a:bodyPr/>
        <a:lstStyle/>
        <a:p>
          <a:endParaRPr lang="en-US"/>
        </a:p>
      </dgm:t>
    </dgm:pt>
    <dgm:pt modelId="{3705309B-BF5E-4101-B033-3D1C74E3794A}">
      <dgm:prSet/>
      <dgm:spPr/>
      <dgm:t>
        <a:bodyPr/>
        <a:lstStyle/>
        <a:p>
          <a:r>
            <a:rPr lang="en-US" b="0" dirty="0"/>
            <a:t>Expelled when person with</a:t>
          </a:r>
          <a:br>
            <a:rPr lang="en-US" b="0" dirty="0"/>
          </a:br>
          <a:r>
            <a:rPr lang="en-US" b="0" dirty="0"/>
            <a:t>infectious TB coughs, </a:t>
          </a:r>
          <a:br>
            <a:rPr lang="en-US" b="0" dirty="0"/>
          </a:br>
          <a:r>
            <a:rPr lang="en-US" b="0" dirty="0"/>
            <a:t>sneezes, shouts, or sings</a:t>
          </a:r>
        </a:p>
      </dgm:t>
    </dgm:pt>
    <dgm:pt modelId="{6DD89687-A677-425C-8CEA-612FEE46917A}" type="parTrans" cxnId="{FAEB472C-0713-435F-B600-3C1552567ADD}">
      <dgm:prSet/>
      <dgm:spPr/>
      <dgm:t>
        <a:bodyPr/>
        <a:lstStyle/>
        <a:p>
          <a:endParaRPr lang="en-US"/>
        </a:p>
      </dgm:t>
    </dgm:pt>
    <dgm:pt modelId="{F45D450F-FA6B-4DB8-BDD5-4CEA15564AC7}" type="sibTrans" cxnId="{FAEB472C-0713-435F-B600-3C1552567ADD}">
      <dgm:prSet/>
      <dgm:spPr/>
      <dgm:t>
        <a:bodyPr/>
        <a:lstStyle/>
        <a:p>
          <a:endParaRPr lang="en-US"/>
        </a:p>
      </dgm:t>
    </dgm:pt>
    <dgm:pt modelId="{4D597652-F5C2-4AA1-B1D6-EA3C09D14C6C}">
      <dgm:prSet/>
      <dgm:spPr/>
      <dgm:t>
        <a:bodyPr/>
        <a:lstStyle/>
        <a:p>
          <a:r>
            <a:rPr lang="en-US" b="0" dirty="0"/>
            <a:t>Transmission occurs when droplet nuclei inhaled and reach the alveoli of the lungs, via nasal passages, respiratory tract, and bronchi</a:t>
          </a:r>
        </a:p>
      </dgm:t>
    </dgm:pt>
    <dgm:pt modelId="{6BF7569F-73C3-41FE-9FB8-B21851B51A14}" type="parTrans" cxnId="{471C7299-E72A-4155-B6CB-8CFD121D1A59}">
      <dgm:prSet/>
      <dgm:spPr/>
      <dgm:t>
        <a:bodyPr/>
        <a:lstStyle/>
        <a:p>
          <a:endParaRPr lang="en-US"/>
        </a:p>
      </dgm:t>
    </dgm:pt>
    <dgm:pt modelId="{48E479AE-1CB4-4251-9D56-FAD2323AE225}" type="sibTrans" cxnId="{471C7299-E72A-4155-B6CB-8CFD121D1A59}">
      <dgm:prSet/>
      <dgm:spPr/>
      <dgm:t>
        <a:bodyPr/>
        <a:lstStyle/>
        <a:p>
          <a:endParaRPr lang="en-US"/>
        </a:p>
      </dgm:t>
    </dgm:pt>
    <dgm:pt modelId="{5DE2558B-A43D-1541-ADDD-5EB9028A24DC}" type="pres">
      <dgm:prSet presAssocID="{94E8858E-A394-4088-9DA6-3A5D0DA65F38}" presName="vert0" presStyleCnt="0">
        <dgm:presLayoutVars>
          <dgm:dir/>
          <dgm:animOne val="branch"/>
          <dgm:animLvl val="lvl"/>
        </dgm:presLayoutVars>
      </dgm:prSet>
      <dgm:spPr/>
      <dgm:t>
        <a:bodyPr/>
        <a:lstStyle/>
        <a:p>
          <a:endParaRPr lang="en-US"/>
        </a:p>
      </dgm:t>
    </dgm:pt>
    <dgm:pt modelId="{00F48B20-FEC6-934E-9E2C-600CD7CE1B98}" type="pres">
      <dgm:prSet presAssocID="{7752971F-26F5-4D7F-952A-7EEC04341E76}" presName="thickLine" presStyleLbl="alignNode1" presStyleIdx="0" presStyleCnt="3"/>
      <dgm:spPr/>
    </dgm:pt>
    <dgm:pt modelId="{E637CFF6-FEA4-5246-8E0E-3050961846A4}" type="pres">
      <dgm:prSet presAssocID="{7752971F-26F5-4D7F-952A-7EEC04341E76}" presName="horz1" presStyleCnt="0"/>
      <dgm:spPr/>
    </dgm:pt>
    <dgm:pt modelId="{09192108-74EB-674F-A278-5C7ACD8A1E48}" type="pres">
      <dgm:prSet presAssocID="{7752971F-26F5-4D7F-952A-7EEC04341E76}" presName="tx1" presStyleLbl="revTx" presStyleIdx="0" presStyleCnt="3"/>
      <dgm:spPr/>
      <dgm:t>
        <a:bodyPr/>
        <a:lstStyle/>
        <a:p>
          <a:endParaRPr lang="en-US"/>
        </a:p>
      </dgm:t>
    </dgm:pt>
    <dgm:pt modelId="{AA21DB75-FB97-4D40-88FF-3076407527A5}" type="pres">
      <dgm:prSet presAssocID="{7752971F-26F5-4D7F-952A-7EEC04341E76}" presName="vert1" presStyleCnt="0"/>
      <dgm:spPr/>
    </dgm:pt>
    <dgm:pt modelId="{0552DA5D-7DFB-A74C-8631-417142BB2AC5}" type="pres">
      <dgm:prSet presAssocID="{3705309B-BF5E-4101-B033-3D1C74E3794A}" presName="thickLine" presStyleLbl="alignNode1" presStyleIdx="1" presStyleCnt="3"/>
      <dgm:spPr/>
    </dgm:pt>
    <dgm:pt modelId="{B42B63E6-7754-7A44-A4BF-93C3BA8A376F}" type="pres">
      <dgm:prSet presAssocID="{3705309B-BF5E-4101-B033-3D1C74E3794A}" presName="horz1" presStyleCnt="0"/>
      <dgm:spPr/>
    </dgm:pt>
    <dgm:pt modelId="{D0DFEBA2-77D2-2B41-84F6-2DA4BD8A4886}" type="pres">
      <dgm:prSet presAssocID="{3705309B-BF5E-4101-B033-3D1C74E3794A}" presName="tx1" presStyleLbl="revTx" presStyleIdx="1" presStyleCnt="3"/>
      <dgm:spPr/>
      <dgm:t>
        <a:bodyPr/>
        <a:lstStyle/>
        <a:p>
          <a:endParaRPr lang="en-US"/>
        </a:p>
      </dgm:t>
    </dgm:pt>
    <dgm:pt modelId="{E9860B6B-473E-C34B-AD75-6E1805E4F579}" type="pres">
      <dgm:prSet presAssocID="{3705309B-BF5E-4101-B033-3D1C74E3794A}" presName="vert1" presStyleCnt="0"/>
      <dgm:spPr/>
    </dgm:pt>
    <dgm:pt modelId="{516A6D43-5C85-E248-9652-D72A32945988}" type="pres">
      <dgm:prSet presAssocID="{4D597652-F5C2-4AA1-B1D6-EA3C09D14C6C}" presName="thickLine" presStyleLbl="alignNode1" presStyleIdx="2" presStyleCnt="3"/>
      <dgm:spPr/>
    </dgm:pt>
    <dgm:pt modelId="{37F221C0-21A2-EC49-B046-AE0A07272744}" type="pres">
      <dgm:prSet presAssocID="{4D597652-F5C2-4AA1-B1D6-EA3C09D14C6C}" presName="horz1" presStyleCnt="0"/>
      <dgm:spPr/>
    </dgm:pt>
    <dgm:pt modelId="{2958A92A-D7F3-C74B-9FE7-22A1B96C4676}" type="pres">
      <dgm:prSet presAssocID="{4D597652-F5C2-4AA1-B1D6-EA3C09D14C6C}" presName="tx1" presStyleLbl="revTx" presStyleIdx="2" presStyleCnt="3"/>
      <dgm:spPr/>
      <dgm:t>
        <a:bodyPr/>
        <a:lstStyle/>
        <a:p>
          <a:endParaRPr lang="en-US"/>
        </a:p>
      </dgm:t>
    </dgm:pt>
    <dgm:pt modelId="{5D70CBFA-3A26-E04E-B700-9B96C2BD3005}" type="pres">
      <dgm:prSet presAssocID="{4D597652-F5C2-4AA1-B1D6-EA3C09D14C6C}" presName="vert1" presStyleCnt="0"/>
      <dgm:spPr/>
    </dgm:pt>
  </dgm:ptLst>
  <dgm:cxnLst>
    <dgm:cxn modelId="{FAEB472C-0713-435F-B600-3C1552567ADD}" srcId="{94E8858E-A394-4088-9DA6-3A5D0DA65F38}" destId="{3705309B-BF5E-4101-B033-3D1C74E3794A}" srcOrd="1" destOrd="0" parTransId="{6DD89687-A677-425C-8CEA-612FEE46917A}" sibTransId="{F45D450F-FA6B-4DB8-BDD5-4CEA15564AC7}"/>
    <dgm:cxn modelId="{44365DBC-E92C-D247-AC5D-BF41CD217632}" type="presOf" srcId="{94E8858E-A394-4088-9DA6-3A5D0DA65F38}" destId="{5DE2558B-A43D-1541-ADDD-5EB9028A24DC}" srcOrd="0" destOrd="0" presId="urn:microsoft.com/office/officeart/2008/layout/LinedList"/>
    <dgm:cxn modelId="{BF61995B-D833-9144-8517-DD289751C1E5}" type="presOf" srcId="{4D597652-F5C2-4AA1-B1D6-EA3C09D14C6C}" destId="{2958A92A-D7F3-C74B-9FE7-22A1B96C4676}" srcOrd="0" destOrd="0" presId="urn:microsoft.com/office/officeart/2008/layout/LinedList"/>
    <dgm:cxn modelId="{471C7299-E72A-4155-B6CB-8CFD121D1A59}" srcId="{94E8858E-A394-4088-9DA6-3A5D0DA65F38}" destId="{4D597652-F5C2-4AA1-B1D6-EA3C09D14C6C}" srcOrd="2" destOrd="0" parTransId="{6BF7569F-73C3-41FE-9FB8-B21851B51A14}" sibTransId="{48E479AE-1CB4-4251-9D56-FAD2323AE225}"/>
    <dgm:cxn modelId="{4BEBEF2C-E862-9B48-A0CD-76F3DFEDCC15}" type="presOf" srcId="{7752971F-26F5-4D7F-952A-7EEC04341E76}" destId="{09192108-74EB-674F-A278-5C7ACD8A1E48}" srcOrd="0" destOrd="0" presId="urn:microsoft.com/office/officeart/2008/layout/LinedList"/>
    <dgm:cxn modelId="{54A8A3EA-F0D6-436E-BF0F-7204FB3D86CC}" srcId="{94E8858E-A394-4088-9DA6-3A5D0DA65F38}" destId="{7752971F-26F5-4D7F-952A-7EEC04341E76}" srcOrd="0" destOrd="0" parTransId="{858EA5D9-29A7-4C4F-99EC-EF39C1281E2E}" sibTransId="{9D74CC11-7C1F-4142-976F-84615FAED53D}"/>
    <dgm:cxn modelId="{A65B764E-CC43-FF41-BA0E-7E53C4BE76F9}" type="presOf" srcId="{3705309B-BF5E-4101-B033-3D1C74E3794A}" destId="{D0DFEBA2-77D2-2B41-84F6-2DA4BD8A4886}" srcOrd="0" destOrd="0" presId="urn:microsoft.com/office/officeart/2008/layout/LinedList"/>
    <dgm:cxn modelId="{F16E3FEA-3526-E04F-A614-9B06448FD37F}" type="presParOf" srcId="{5DE2558B-A43D-1541-ADDD-5EB9028A24DC}" destId="{00F48B20-FEC6-934E-9E2C-600CD7CE1B98}" srcOrd="0" destOrd="0" presId="urn:microsoft.com/office/officeart/2008/layout/LinedList"/>
    <dgm:cxn modelId="{88D7A39D-3CA7-D84F-87C1-2EDCBCD26C6D}" type="presParOf" srcId="{5DE2558B-A43D-1541-ADDD-5EB9028A24DC}" destId="{E637CFF6-FEA4-5246-8E0E-3050961846A4}" srcOrd="1" destOrd="0" presId="urn:microsoft.com/office/officeart/2008/layout/LinedList"/>
    <dgm:cxn modelId="{7D7CEE59-0C43-FA4C-A009-09A8BE48E6B0}" type="presParOf" srcId="{E637CFF6-FEA4-5246-8E0E-3050961846A4}" destId="{09192108-74EB-674F-A278-5C7ACD8A1E48}" srcOrd="0" destOrd="0" presId="urn:microsoft.com/office/officeart/2008/layout/LinedList"/>
    <dgm:cxn modelId="{5D00E55D-9212-DC44-98F6-CC953A0A05CC}" type="presParOf" srcId="{E637CFF6-FEA4-5246-8E0E-3050961846A4}" destId="{AA21DB75-FB97-4D40-88FF-3076407527A5}" srcOrd="1" destOrd="0" presId="urn:microsoft.com/office/officeart/2008/layout/LinedList"/>
    <dgm:cxn modelId="{B3E40A9B-D29D-6B48-9AAA-0BB6FDE999D6}" type="presParOf" srcId="{5DE2558B-A43D-1541-ADDD-5EB9028A24DC}" destId="{0552DA5D-7DFB-A74C-8631-417142BB2AC5}" srcOrd="2" destOrd="0" presId="urn:microsoft.com/office/officeart/2008/layout/LinedList"/>
    <dgm:cxn modelId="{497E15B2-9E4B-6F4A-89DC-F98049633528}" type="presParOf" srcId="{5DE2558B-A43D-1541-ADDD-5EB9028A24DC}" destId="{B42B63E6-7754-7A44-A4BF-93C3BA8A376F}" srcOrd="3" destOrd="0" presId="urn:microsoft.com/office/officeart/2008/layout/LinedList"/>
    <dgm:cxn modelId="{E1667DD1-C686-D24A-9E2C-793E37CED0CB}" type="presParOf" srcId="{B42B63E6-7754-7A44-A4BF-93C3BA8A376F}" destId="{D0DFEBA2-77D2-2B41-84F6-2DA4BD8A4886}" srcOrd="0" destOrd="0" presId="urn:microsoft.com/office/officeart/2008/layout/LinedList"/>
    <dgm:cxn modelId="{F96D663D-8988-9948-9224-C5CAD191FDEC}" type="presParOf" srcId="{B42B63E6-7754-7A44-A4BF-93C3BA8A376F}" destId="{E9860B6B-473E-C34B-AD75-6E1805E4F579}" srcOrd="1" destOrd="0" presId="urn:microsoft.com/office/officeart/2008/layout/LinedList"/>
    <dgm:cxn modelId="{02E172A1-E7D3-BB45-8B34-8C833D28FFDC}" type="presParOf" srcId="{5DE2558B-A43D-1541-ADDD-5EB9028A24DC}" destId="{516A6D43-5C85-E248-9652-D72A32945988}" srcOrd="4" destOrd="0" presId="urn:microsoft.com/office/officeart/2008/layout/LinedList"/>
    <dgm:cxn modelId="{374D4319-5D5B-C147-B432-B3D15CCB9261}" type="presParOf" srcId="{5DE2558B-A43D-1541-ADDD-5EB9028A24DC}" destId="{37F221C0-21A2-EC49-B046-AE0A07272744}" srcOrd="5" destOrd="0" presId="urn:microsoft.com/office/officeart/2008/layout/LinedList"/>
    <dgm:cxn modelId="{9DD228C3-086C-7642-864A-08A101DB19FD}" type="presParOf" srcId="{37F221C0-21A2-EC49-B046-AE0A07272744}" destId="{2958A92A-D7F3-C74B-9FE7-22A1B96C4676}" srcOrd="0" destOrd="0" presId="urn:microsoft.com/office/officeart/2008/layout/LinedList"/>
    <dgm:cxn modelId="{42DD640A-33BE-9F4E-B5C4-C789A68D7CA3}" type="presParOf" srcId="{37F221C0-21A2-EC49-B046-AE0A07272744}" destId="{5D70CBFA-3A26-E04E-B700-9B96C2BD30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EC3AF-F258-4278-ADAE-4F398AA313E5}"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DA556313-664A-405E-A9AC-2791BE45AA68}">
      <dgm:prSet custT="1"/>
      <dgm:spPr/>
      <dgm:t>
        <a:bodyPr/>
        <a:lstStyle/>
        <a:p>
          <a:r>
            <a:rPr lang="en-GB" sz="1400" dirty="0"/>
            <a:t>Breathed in infected air and bacilli go to lungs through bronchioles.</a:t>
          </a:r>
          <a:endParaRPr lang="en-US" sz="1400" dirty="0"/>
        </a:p>
      </dgm:t>
    </dgm:pt>
    <dgm:pt modelId="{F11E11BD-3479-4DEC-A965-E53CCFE258B7}" type="parTrans" cxnId="{0355D32B-0570-4647-B0E4-59E0414B0DE5}">
      <dgm:prSet/>
      <dgm:spPr/>
      <dgm:t>
        <a:bodyPr/>
        <a:lstStyle/>
        <a:p>
          <a:endParaRPr lang="en-US"/>
        </a:p>
      </dgm:t>
    </dgm:pt>
    <dgm:pt modelId="{854B0764-D163-4E79-A530-59706F39C2E8}" type="sibTrans" cxnId="{0355D32B-0570-4647-B0E4-59E0414B0DE5}">
      <dgm:prSet/>
      <dgm:spPr/>
      <dgm:t>
        <a:bodyPr/>
        <a:lstStyle/>
        <a:p>
          <a:endParaRPr lang="en-US"/>
        </a:p>
      </dgm:t>
    </dgm:pt>
    <dgm:pt modelId="{7B37C850-F9A1-4028-BFFF-EB0AD054C9E0}">
      <dgm:prSet custT="1"/>
      <dgm:spPr/>
      <dgm:t>
        <a:bodyPr/>
        <a:lstStyle/>
        <a:p>
          <a:r>
            <a:rPr lang="en-GB" sz="1400" dirty="0"/>
            <a:t>Bacilli infect alveoli.</a:t>
          </a:r>
          <a:endParaRPr lang="en-US" sz="1400" dirty="0"/>
        </a:p>
      </dgm:t>
    </dgm:pt>
    <dgm:pt modelId="{BE5AE967-EB64-4F88-B7BF-950BA252954A}" type="parTrans" cxnId="{940CF0C3-5007-4F9E-837E-F6050B11695E}">
      <dgm:prSet/>
      <dgm:spPr/>
      <dgm:t>
        <a:bodyPr/>
        <a:lstStyle/>
        <a:p>
          <a:endParaRPr lang="en-US"/>
        </a:p>
      </dgm:t>
    </dgm:pt>
    <dgm:pt modelId="{F1BE150A-D3DF-4AA5-8A0D-2A60C1544213}" type="sibTrans" cxnId="{940CF0C3-5007-4F9E-837E-F6050B11695E}">
      <dgm:prSet/>
      <dgm:spPr/>
      <dgm:t>
        <a:bodyPr/>
        <a:lstStyle/>
        <a:p>
          <a:endParaRPr lang="en-US"/>
        </a:p>
      </dgm:t>
    </dgm:pt>
    <dgm:pt modelId="{2590F907-B954-4148-A1AA-785C2F32DC1F}">
      <dgm:prSet custT="1"/>
      <dgm:spPr/>
      <dgm:t>
        <a:bodyPr/>
        <a:lstStyle/>
        <a:p>
          <a:r>
            <a:rPr lang="en-GB" sz="1400" dirty="0"/>
            <a:t>Macrophages attack bacteria, but some survive.</a:t>
          </a:r>
          <a:endParaRPr lang="en-US" sz="1400" dirty="0"/>
        </a:p>
      </dgm:t>
    </dgm:pt>
    <dgm:pt modelId="{FEBE379A-DDD7-4403-B1ED-B039F19D4295}" type="parTrans" cxnId="{7997053F-1B6F-4003-8CA3-2C74DA064EB1}">
      <dgm:prSet/>
      <dgm:spPr/>
      <dgm:t>
        <a:bodyPr/>
        <a:lstStyle/>
        <a:p>
          <a:endParaRPr lang="en-US"/>
        </a:p>
      </dgm:t>
    </dgm:pt>
    <dgm:pt modelId="{9385894E-19D3-4148-902C-5F956C56FA85}" type="sibTrans" cxnId="{7997053F-1B6F-4003-8CA3-2C74DA064EB1}">
      <dgm:prSet/>
      <dgm:spPr/>
      <dgm:t>
        <a:bodyPr/>
        <a:lstStyle/>
        <a:p>
          <a:endParaRPr lang="en-US"/>
        </a:p>
      </dgm:t>
    </dgm:pt>
    <dgm:pt modelId="{B3D37FCF-3749-4556-AF18-98E90C8A719F}">
      <dgm:prSet custT="1"/>
      <dgm:spPr/>
      <dgm:t>
        <a:bodyPr/>
        <a:lstStyle/>
        <a:p>
          <a:r>
            <a:rPr lang="en-GB" sz="1400" dirty="0"/>
            <a:t>Infected macrophages separate and form tubercles.</a:t>
          </a:r>
          <a:endParaRPr lang="en-US" sz="1400" dirty="0"/>
        </a:p>
      </dgm:t>
    </dgm:pt>
    <dgm:pt modelId="{DAA37DE3-B415-4797-B3BC-FC4B1F4D9DD5}" type="parTrans" cxnId="{F919C3A5-047B-4D9E-96C1-292EA5B7A469}">
      <dgm:prSet/>
      <dgm:spPr/>
      <dgm:t>
        <a:bodyPr/>
        <a:lstStyle/>
        <a:p>
          <a:endParaRPr lang="en-US"/>
        </a:p>
      </dgm:t>
    </dgm:pt>
    <dgm:pt modelId="{87A92407-23E8-44F0-BA1E-A5D402456571}" type="sibTrans" cxnId="{F919C3A5-047B-4D9E-96C1-292EA5B7A469}">
      <dgm:prSet/>
      <dgm:spPr/>
      <dgm:t>
        <a:bodyPr/>
        <a:lstStyle/>
        <a:p>
          <a:endParaRPr lang="en-US"/>
        </a:p>
      </dgm:t>
    </dgm:pt>
    <dgm:pt modelId="{70B188F6-E911-42C1-ADFE-4AE79A16DC6B}">
      <dgm:prSet custT="1"/>
      <dgm:spPr/>
      <dgm:t>
        <a:bodyPr/>
        <a:lstStyle/>
        <a:p>
          <a:r>
            <a:rPr lang="en-GB" sz="1400" dirty="0"/>
            <a:t>Dead cells form granulomas.</a:t>
          </a:r>
          <a:br>
            <a:rPr lang="en-GB" sz="1400" dirty="0"/>
          </a:br>
          <a:r>
            <a:rPr lang="en-GB" sz="1400" dirty="0"/>
            <a:t/>
          </a:r>
          <a:br>
            <a:rPr lang="en-GB" sz="1400" dirty="0"/>
          </a:br>
          <a:endParaRPr lang="en-US" sz="1400" dirty="0"/>
        </a:p>
      </dgm:t>
    </dgm:pt>
    <dgm:pt modelId="{04440C81-9995-4B8B-8171-F700666F5AA4}" type="parTrans" cxnId="{DF27036E-A7A4-423B-AF6B-445C038BA168}">
      <dgm:prSet/>
      <dgm:spPr/>
      <dgm:t>
        <a:bodyPr/>
        <a:lstStyle/>
        <a:p>
          <a:endParaRPr lang="en-US"/>
        </a:p>
      </dgm:t>
    </dgm:pt>
    <dgm:pt modelId="{7FDD18D8-6B12-4A05-BA18-BBE597E2C22A}" type="sibTrans" cxnId="{DF27036E-A7A4-423B-AF6B-445C038BA168}">
      <dgm:prSet/>
      <dgm:spPr/>
      <dgm:t>
        <a:bodyPr/>
        <a:lstStyle/>
        <a:p>
          <a:endParaRPr lang="en-US"/>
        </a:p>
      </dgm:t>
    </dgm:pt>
    <dgm:pt modelId="{C575A950-B0CA-B64F-BB3A-7CAE5EE59CE1}" type="pres">
      <dgm:prSet presAssocID="{9E1EC3AF-F258-4278-ADAE-4F398AA313E5}" presName="CompostProcess" presStyleCnt="0">
        <dgm:presLayoutVars>
          <dgm:dir/>
          <dgm:resizeHandles val="exact"/>
        </dgm:presLayoutVars>
      </dgm:prSet>
      <dgm:spPr/>
      <dgm:t>
        <a:bodyPr/>
        <a:lstStyle/>
        <a:p>
          <a:endParaRPr lang="en-US"/>
        </a:p>
      </dgm:t>
    </dgm:pt>
    <dgm:pt modelId="{13958D7F-05DB-5C4A-B7B8-7DB158BB5BB4}" type="pres">
      <dgm:prSet presAssocID="{9E1EC3AF-F258-4278-ADAE-4F398AA313E5}" presName="arrow" presStyleLbl="bgShp" presStyleIdx="0" presStyleCnt="1"/>
      <dgm:spPr/>
    </dgm:pt>
    <dgm:pt modelId="{4866D28C-7E2B-EA4F-BD31-D0FF2D7BDE6A}" type="pres">
      <dgm:prSet presAssocID="{9E1EC3AF-F258-4278-ADAE-4F398AA313E5}" presName="linearProcess" presStyleCnt="0"/>
      <dgm:spPr/>
    </dgm:pt>
    <dgm:pt modelId="{9888D283-A363-2149-833B-D2A2A70C5BFE}" type="pres">
      <dgm:prSet presAssocID="{DA556313-664A-405E-A9AC-2791BE45AA68}" presName="textNode" presStyleLbl="node1" presStyleIdx="0" presStyleCnt="5" custScaleX="115658" custLinFactX="-4860" custLinFactNeighborX="-100000">
        <dgm:presLayoutVars>
          <dgm:bulletEnabled val="1"/>
        </dgm:presLayoutVars>
      </dgm:prSet>
      <dgm:spPr/>
      <dgm:t>
        <a:bodyPr/>
        <a:lstStyle/>
        <a:p>
          <a:endParaRPr lang="en-US"/>
        </a:p>
      </dgm:t>
    </dgm:pt>
    <dgm:pt modelId="{FF1D2AB1-119E-2B4D-8AA8-138F7758C17A}" type="pres">
      <dgm:prSet presAssocID="{854B0764-D163-4E79-A530-59706F39C2E8}" presName="sibTrans" presStyleCnt="0"/>
      <dgm:spPr/>
    </dgm:pt>
    <dgm:pt modelId="{760A6E9E-1BF4-E049-9B80-EF7918B003DA}" type="pres">
      <dgm:prSet presAssocID="{7B37C850-F9A1-4028-BFFF-EB0AD054C9E0}" presName="textNode" presStyleLbl="node1" presStyleIdx="1" presStyleCnt="5">
        <dgm:presLayoutVars>
          <dgm:bulletEnabled val="1"/>
        </dgm:presLayoutVars>
      </dgm:prSet>
      <dgm:spPr/>
      <dgm:t>
        <a:bodyPr/>
        <a:lstStyle/>
        <a:p>
          <a:endParaRPr lang="en-US"/>
        </a:p>
      </dgm:t>
    </dgm:pt>
    <dgm:pt modelId="{74535999-2620-9742-B7A5-4066BF974557}" type="pres">
      <dgm:prSet presAssocID="{F1BE150A-D3DF-4AA5-8A0D-2A60C1544213}" presName="sibTrans" presStyleCnt="0"/>
      <dgm:spPr/>
    </dgm:pt>
    <dgm:pt modelId="{E56A57F6-C64F-3A43-BCF2-3E1CEEEEF6FE}" type="pres">
      <dgm:prSet presAssocID="{2590F907-B954-4148-A1AA-785C2F32DC1F}" presName="textNode" presStyleLbl="node1" presStyleIdx="2" presStyleCnt="5">
        <dgm:presLayoutVars>
          <dgm:bulletEnabled val="1"/>
        </dgm:presLayoutVars>
      </dgm:prSet>
      <dgm:spPr/>
      <dgm:t>
        <a:bodyPr/>
        <a:lstStyle/>
        <a:p>
          <a:endParaRPr lang="en-US"/>
        </a:p>
      </dgm:t>
    </dgm:pt>
    <dgm:pt modelId="{EF648C99-2E08-DC47-A97E-92F9DA047E8F}" type="pres">
      <dgm:prSet presAssocID="{9385894E-19D3-4148-902C-5F956C56FA85}" presName="sibTrans" presStyleCnt="0"/>
      <dgm:spPr/>
    </dgm:pt>
    <dgm:pt modelId="{D6DE1512-568B-DF44-9E31-81FABBA48171}" type="pres">
      <dgm:prSet presAssocID="{B3D37FCF-3749-4556-AF18-98E90C8A719F}" presName="textNode" presStyleLbl="node1" presStyleIdx="3" presStyleCnt="5">
        <dgm:presLayoutVars>
          <dgm:bulletEnabled val="1"/>
        </dgm:presLayoutVars>
      </dgm:prSet>
      <dgm:spPr/>
      <dgm:t>
        <a:bodyPr/>
        <a:lstStyle/>
        <a:p>
          <a:endParaRPr lang="en-US"/>
        </a:p>
      </dgm:t>
    </dgm:pt>
    <dgm:pt modelId="{22C656EC-FF54-954B-A4A3-188B19D2D0CD}" type="pres">
      <dgm:prSet presAssocID="{87A92407-23E8-44F0-BA1E-A5D402456571}" presName="sibTrans" presStyleCnt="0"/>
      <dgm:spPr/>
    </dgm:pt>
    <dgm:pt modelId="{590B64A0-58E8-4948-97A5-1781957775C2}" type="pres">
      <dgm:prSet presAssocID="{70B188F6-E911-42C1-ADFE-4AE79A16DC6B}" presName="textNode" presStyleLbl="node1" presStyleIdx="4" presStyleCnt="5" custScaleX="111571" custLinFactNeighborX="-33717">
        <dgm:presLayoutVars>
          <dgm:bulletEnabled val="1"/>
        </dgm:presLayoutVars>
      </dgm:prSet>
      <dgm:spPr/>
      <dgm:t>
        <a:bodyPr/>
        <a:lstStyle/>
        <a:p>
          <a:endParaRPr lang="en-US"/>
        </a:p>
      </dgm:t>
    </dgm:pt>
  </dgm:ptLst>
  <dgm:cxnLst>
    <dgm:cxn modelId="{97805D76-B75E-864C-BBFB-7E217732A251}" type="presOf" srcId="{DA556313-664A-405E-A9AC-2791BE45AA68}" destId="{9888D283-A363-2149-833B-D2A2A70C5BFE}" srcOrd="0" destOrd="0" presId="urn:microsoft.com/office/officeart/2005/8/layout/hProcess9"/>
    <dgm:cxn modelId="{C5495585-15D3-2440-B8F0-348BA750F76F}" type="presOf" srcId="{B3D37FCF-3749-4556-AF18-98E90C8A719F}" destId="{D6DE1512-568B-DF44-9E31-81FABBA48171}" srcOrd="0" destOrd="0" presId="urn:microsoft.com/office/officeart/2005/8/layout/hProcess9"/>
    <dgm:cxn modelId="{503ECB81-9F94-3244-A7D4-14BD188B2E1D}" type="presOf" srcId="{7B37C850-F9A1-4028-BFFF-EB0AD054C9E0}" destId="{760A6E9E-1BF4-E049-9B80-EF7918B003DA}" srcOrd="0" destOrd="0" presId="urn:microsoft.com/office/officeart/2005/8/layout/hProcess9"/>
    <dgm:cxn modelId="{0355D32B-0570-4647-B0E4-59E0414B0DE5}" srcId="{9E1EC3AF-F258-4278-ADAE-4F398AA313E5}" destId="{DA556313-664A-405E-A9AC-2791BE45AA68}" srcOrd="0" destOrd="0" parTransId="{F11E11BD-3479-4DEC-A965-E53CCFE258B7}" sibTransId="{854B0764-D163-4E79-A530-59706F39C2E8}"/>
    <dgm:cxn modelId="{F1D823A9-DFA8-0548-9EBD-7270C5B9DD8E}" type="presOf" srcId="{70B188F6-E911-42C1-ADFE-4AE79A16DC6B}" destId="{590B64A0-58E8-4948-97A5-1781957775C2}" srcOrd="0" destOrd="0" presId="urn:microsoft.com/office/officeart/2005/8/layout/hProcess9"/>
    <dgm:cxn modelId="{DF27036E-A7A4-423B-AF6B-445C038BA168}" srcId="{9E1EC3AF-F258-4278-ADAE-4F398AA313E5}" destId="{70B188F6-E911-42C1-ADFE-4AE79A16DC6B}" srcOrd="4" destOrd="0" parTransId="{04440C81-9995-4B8B-8171-F700666F5AA4}" sibTransId="{7FDD18D8-6B12-4A05-BA18-BBE597E2C22A}"/>
    <dgm:cxn modelId="{11D1EFBD-79E7-494D-B0A7-7A23262BBF24}" type="presOf" srcId="{2590F907-B954-4148-A1AA-785C2F32DC1F}" destId="{E56A57F6-C64F-3A43-BCF2-3E1CEEEEF6FE}" srcOrd="0" destOrd="0" presId="urn:microsoft.com/office/officeart/2005/8/layout/hProcess9"/>
    <dgm:cxn modelId="{B97A949E-A937-8A47-A6C0-87E55F311FCF}" type="presOf" srcId="{9E1EC3AF-F258-4278-ADAE-4F398AA313E5}" destId="{C575A950-B0CA-B64F-BB3A-7CAE5EE59CE1}" srcOrd="0" destOrd="0" presId="urn:microsoft.com/office/officeart/2005/8/layout/hProcess9"/>
    <dgm:cxn modelId="{F919C3A5-047B-4D9E-96C1-292EA5B7A469}" srcId="{9E1EC3AF-F258-4278-ADAE-4F398AA313E5}" destId="{B3D37FCF-3749-4556-AF18-98E90C8A719F}" srcOrd="3" destOrd="0" parTransId="{DAA37DE3-B415-4797-B3BC-FC4B1F4D9DD5}" sibTransId="{87A92407-23E8-44F0-BA1E-A5D402456571}"/>
    <dgm:cxn modelId="{7997053F-1B6F-4003-8CA3-2C74DA064EB1}" srcId="{9E1EC3AF-F258-4278-ADAE-4F398AA313E5}" destId="{2590F907-B954-4148-A1AA-785C2F32DC1F}" srcOrd="2" destOrd="0" parTransId="{FEBE379A-DDD7-4403-B1ED-B039F19D4295}" sibTransId="{9385894E-19D3-4148-902C-5F956C56FA85}"/>
    <dgm:cxn modelId="{940CF0C3-5007-4F9E-837E-F6050B11695E}" srcId="{9E1EC3AF-F258-4278-ADAE-4F398AA313E5}" destId="{7B37C850-F9A1-4028-BFFF-EB0AD054C9E0}" srcOrd="1" destOrd="0" parTransId="{BE5AE967-EB64-4F88-B7BF-950BA252954A}" sibTransId="{F1BE150A-D3DF-4AA5-8A0D-2A60C1544213}"/>
    <dgm:cxn modelId="{27E370B6-C84D-A44E-B55B-9DAD98AC0C7C}" type="presParOf" srcId="{C575A950-B0CA-B64F-BB3A-7CAE5EE59CE1}" destId="{13958D7F-05DB-5C4A-B7B8-7DB158BB5BB4}" srcOrd="0" destOrd="0" presId="urn:microsoft.com/office/officeart/2005/8/layout/hProcess9"/>
    <dgm:cxn modelId="{645A4970-59AB-8842-A8BF-9C0087ACDA11}" type="presParOf" srcId="{C575A950-B0CA-B64F-BB3A-7CAE5EE59CE1}" destId="{4866D28C-7E2B-EA4F-BD31-D0FF2D7BDE6A}" srcOrd="1" destOrd="0" presId="urn:microsoft.com/office/officeart/2005/8/layout/hProcess9"/>
    <dgm:cxn modelId="{4705AD48-C780-CE43-BFF5-A1F7218A9080}" type="presParOf" srcId="{4866D28C-7E2B-EA4F-BD31-D0FF2D7BDE6A}" destId="{9888D283-A363-2149-833B-D2A2A70C5BFE}" srcOrd="0" destOrd="0" presId="urn:microsoft.com/office/officeart/2005/8/layout/hProcess9"/>
    <dgm:cxn modelId="{4FA9E56D-93F4-6B42-BA94-8B06DFA0C5D8}" type="presParOf" srcId="{4866D28C-7E2B-EA4F-BD31-D0FF2D7BDE6A}" destId="{FF1D2AB1-119E-2B4D-8AA8-138F7758C17A}" srcOrd="1" destOrd="0" presId="urn:microsoft.com/office/officeart/2005/8/layout/hProcess9"/>
    <dgm:cxn modelId="{72C870B4-80A5-524F-8E38-A2FE1A01E1B1}" type="presParOf" srcId="{4866D28C-7E2B-EA4F-BD31-D0FF2D7BDE6A}" destId="{760A6E9E-1BF4-E049-9B80-EF7918B003DA}" srcOrd="2" destOrd="0" presId="urn:microsoft.com/office/officeart/2005/8/layout/hProcess9"/>
    <dgm:cxn modelId="{CE0461E0-18FE-B048-848F-6F9D2C452CA0}" type="presParOf" srcId="{4866D28C-7E2B-EA4F-BD31-D0FF2D7BDE6A}" destId="{74535999-2620-9742-B7A5-4066BF974557}" srcOrd="3" destOrd="0" presId="urn:microsoft.com/office/officeart/2005/8/layout/hProcess9"/>
    <dgm:cxn modelId="{2C912B7B-0848-7C44-8AF2-07D0C9099BFA}" type="presParOf" srcId="{4866D28C-7E2B-EA4F-BD31-D0FF2D7BDE6A}" destId="{E56A57F6-C64F-3A43-BCF2-3E1CEEEEF6FE}" srcOrd="4" destOrd="0" presId="urn:microsoft.com/office/officeart/2005/8/layout/hProcess9"/>
    <dgm:cxn modelId="{90952599-9DC8-6F4A-BCDD-43AD8D873FF7}" type="presParOf" srcId="{4866D28C-7E2B-EA4F-BD31-D0FF2D7BDE6A}" destId="{EF648C99-2E08-DC47-A97E-92F9DA047E8F}" srcOrd="5" destOrd="0" presId="urn:microsoft.com/office/officeart/2005/8/layout/hProcess9"/>
    <dgm:cxn modelId="{19768412-80D2-AF43-9BB9-BF2366C20F6B}" type="presParOf" srcId="{4866D28C-7E2B-EA4F-BD31-D0FF2D7BDE6A}" destId="{D6DE1512-568B-DF44-9E31-81FABBA48171}" srcOrd="6" destOrd="0" presId="urn:microsoft.com/office/officeart/2005/8/layout/hProcess9"/>
    <dgm:cxn modelId="{52500961-D604-E84B-B578-CD468B3CF273}" type="presParOf" srcId="{4866D28C-7E2B-EA4F-BD31-D0FF2D7BDE6A}" destId="{22C656EC-FF54-954B-A4A3-188B19D2D0CD}" srcOrd="7" destOrd="0" presId="urn:microsoft.com/office/officeart/2005/8/layout/hProcess9"/>
    <dgm:cxn modelId="{19053D1D-2914-BC45-912F-46B4BC21C489}" type="presParOf" srcId="{4866D28C-7E2B-EA4F-BD31-D0FF2D7BDE6A}" destId="{590B64A0-58E8-4948-97A5-1781957775C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CA1330-5F35-41C9-B203-314793F9824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233C21-1CB6-4671-9CD4-5A0711FA5C09}">
      <dgm:prSet/>
      <dgm:spPr/>
      <dgm:t>
        <a:bodyPr/>
        <a:lstStyle/>
        <a:p>
          <a:r>
            <a:rPr lang="en-GB" b="0" dirty="0"/>
            <a:t>As a person breathes in infected air, the bacilli go to the lungs through the bronchioles. At the end of the bronchioles are alveoli, which are balloon-like sacs where blood takes oxygen from inhaled air and releases carbon dioxide into the air exhaled. </a:t>
          </a:r>
          <a:endParaRPr lang="en-US" b="0" dirty="0"/>
        </a:p>
      </dgm:t>
    </dgm:pt>
    <dgm:pt modelId="{E63D6E37-035E-4762-A869-E4D9A0E0C0D9}" type="parTrans" cxnId="{8B0FFAA5-7AFC-4D5E-9D05-C169288A471D}">
      <dgm:prSet/>
      <dgm:spPr/>
      <dgm:t>
        <a:bodyPr/>
        <a:lstStyle/>
        <a:p>
          <a:endParaRPr lang="en-US"/>
        </a:p>
      </dgm:t>
    </dgm:pt>
    <dgm:pt modelId="{5672AB06-6EE0-48FE-A9C3-581F0CF8D400}" type="sibTrans" cxnId="{8B0FFAA5-7AFC-4D5E-9D05-C169288A471D}">
      <dgm:prSet/>
      <dgm:spPr/>
      <dgm:t>
        <a:bodyPr/>
        <a:lstStyle/>
        <a:p>
          <a:endParaRPr lang="en-US"/>
        </a:p>
      </dgm:t>
    </dgm:pt>
    <dgm:pt modelId="{1E744F03-1440-4885-9233-DCBB1F107D28}">
      <dgm:prSet/>
      <dgm:spPr/>
      <dgm:t>
        <a:bodyPr/>
        <a:lstStyle/>
        <a:p>
          <a:r>
            <a:rPr lang="en-GB" b="0" dirty="0"/>
            <a:t>TB bacilli infect the alveoli and the body immune system begins to fight them. Macrophages — specialized white blood cells that ingest harmful organisms — begin to surround and "wall off" the tuberculosis bacteria in the lungs, much like a scab forming over a wound. </a:t>
          </a:r>
          <a:endParaRPr lang="en-US" b="0" dirty="0"/>
        </a:p>
      </dgm:t>
    </dgm:pt>
    <dgm:pt modelId="{90A03C9E-D456-472E-B5B9-2F3B6A07E363}" type="parTrans" cxnId="{A2CB7E4E-75EF-43DC-BA50-4D5585A93F5E}">
      <dgm:prSet/>
      <dgm:spPr/>
      <dgm:t>
        <a:bodyPr/>
        <a:lstStyle/>
        <a:p>
          <a:endParaRPr lang="en-US"/>
        </a:p>
      </dgm:t>
    </dgm:pt>
    <dgm:pt modelId="{39A8C1C3-4154-4195-9512-4E4212420098}" type="sibTrans" cxnId="{A2CB7E4E-75EF-43DC-BA50-4D5585A93F5E}">
      <dgm:prSet/>
      <dgm:spPr/>
      <dgm:t>
        <a:bodyPr/>
        <a:lstStyle/>
        <a:p>
          <a:endParaRPr lang="en-US"/>
        </a:p>
      </dgm:t>
    </dgm:pt>
    <dgm:pt modelId="{E4D1EE88-16C0-4B51-876B-D31CDCD2AE91}">
      <dgm:prSet/>
      <dgm:spPr/>
      <dgm:t>
        <a:bodyPr/>
        <a:lstStyle/>
        <a:p>
          <a:r>
            <a:rPr lang="en-GB" b="0" dirty="0"/>
            <a:t>Then, special immune system cells surround and separate the infected macrophages. The mass resulting from the separated infected macrophages are hard, </a:t>
          </a:r>
          <a:r>
            <a:rPr lang="en-GB" b="0" dirty="0" err="1"/>
            <a:t>grayish</a:t>
          </a:r>
          <a:r>
            <a:rPr lang="en-GB" b="0" dirty="0"/>
            <a:t> nodules called tubercles.</a:t>
          </a:r>
          <a:br>
            <a:rPr lang="en-GB" b="0" dirty="0"/>
          </a:br>
          <a:endParaRPr lang="en-US" b="0" dirty="0"/>
        </a:p>
      </dgm:t>
    </dgm:pt>
    <dgm:pt modelId="{337598BA-D622-4F4B-A222-429B0E644D24}" type="parTrans" cxnId="{CCD2E407-B911-485D-9C92-94DCB04C08A5}">
      <dgm:prSet/>
      <dgm:spPr/>
      <dgm:t>
        <a:bodyPr/>
        <a:lstStyle/>
        <a:p>
          <a:endParaRPr lang="en-US"/>
        </a:p>
      </dgm:t>
    </dgm:pt>
    <dgm:pt modelId="{4F727969-B119-4F19-8C31-D44D82C2E886}" type="sibTrans" cxnId="{CCD2E407-B911-485D-9C92-94DCB04C08A5}">
      <dgm:prSet/>
      <dgm:spPr/>
      <dgm:t>
        <a:bodyPr/>
        <a:lstStyle/>
        <a:p>
          <a:endParaRPr lang="en-US"/>
        </a:p>
      </dgm:t>
    </dgm:pt>
    <dgm:pt modelId="{FAD343C0-91A4-EC46-B709-522FE4DA29FC}" type="pres">
      <dgm:prSet presAssocID="{F4CA1330-5F35-41C9-B203-314793F98248}" presName="vert0" presStyleCnt="0">
        <dgm:presLayoutVars>
          <dgm:dir/>
          <dgm:animOne val="branch"/>
          <dgm:animLvl val="lvl"/>
        </dgm:presLayoutVars>
      </dgm:prSet>
      <dgm:spPr/>
      <dgm:t>
        <a:bodyPr/>
        <a:lstStyle/>
        <a:p>
          <a:endParaRPr lang="en-US"/>
        </a:p>
      </dgm:t>
    </dgm:pt>
    <dgm:pt modelId="{24226120-8316-5243-BED5-3BA7C31A74E9}" type="pres">
      <dgm:prSet presAssocID="{AF233C21-1CB6-4671-9CD4-5A0711FA5C09}" presName="thickLine" presStyleLbl="alignNode1" presStyleIdx="0" presStyleCnt="3"/>
      <dgm:spPr/>
    </dgm:pt>
    <dgm:pt modelId="{51441676-879B-214D-A959-C7F9E7A9DEDD}" type="pres">
      <dgm:prSet presAssocID="{AF233C21-1CB6-4671-9CD4-5A0711FA5C09}" presName="horz1" presStyleCnt="0"/>
      <dgm:spPr/>
    </dgm:pt>
    <dgm:pt modelId="{E8DFE121-4A4D-1948-86BA-463BC6602298}" type="pres">
      <dgm:prSet presAssocID="{AF233C21-1CB6-4671-9CD4-5A0711FA5C09}" presName="tx1" presStyleLbl="revTx" presStyleIdx="0" presStyleCnt="3"/>
      <dgm:spPr/>
      <dgm:t>
        <a:bodyPr/>
        <a:lstStyle/>
        <a:p>
          <a:endParaRPr lang="en-US"/>
        </a:p>
      </dgm:t>
    </dgm:pt>
    <dgm:pt modelId="{E9E02DE4-BC4C-9746-BAD0-C3CD4753037B}" type="pres">
      <dgm:prSet presAssocID="{AF233C21-1CB6-4671-9CD4-5A0711FA5C09}" presName="vert1" presStyleCnt="0"/>
      <dgm:spPr/>
    </dgm:pt>
    <dgm:pt modelId="{C4464E32-1932-BB4F-87C9-1101EBE17E23}" type="pres">
      <dgm:prSet presAssocID="{1E744F03-1440-4885-9233-DCBB1F107D28}" presName="thickLine" presStyleLbl="alignNode1" presStyleIdx="1" presStyleCnt="3"/>
      <dgm:spPr/>
    </dgm:pt>
    <dgm:pt modelId="{D5E55A50-2768-5C48-96C0-3891783A1744}" type="pres">
      <dgm:prSet presAssocID="{1E744F03-1440-4885-9233-DCBB1F107D28}" presName="horz1" presStyleCnt="0"/>
      <dgm:spPr/>
    </dgm:pt>
    <dgm:pt modelId="{B6AC3B05-851E-E943-A7FE-C5DBD024D186}" type="pres">
      <dgm:prSet presAssocID="{1E744F03-1440-4885-9233-DCBB1F107D28}" presName="tx1" presStyleLbl="revTx" presStyleIdx="1" presStyleCnt="3"/>
      <dgm:spPr/>
      <dgm:t>
        <a:bodyPr/>
        <a:lstStyle/>
        <a:p>
          <a:endParaRPr lang="en-US"/>
        </a:p>
      </dgm:t>
    </dgm:pt>
    <dgm:pt modelId="{83E4733C-411A-F842-BEFC-502D20B582D2}" type="pres">
      <dgm:prSet presAssocID="{1E744F03-1440-4885-9233-DCBB1F107D28}" presName="vert1" presStyleCnt="0"/>
      <dgm:spPr/>
    </dgm:pt>
    <dgm:pt modelId="{15CF86AE-D117-CB42-855A-1863891DAC9A}" type="pres">
      <dgm:prSet presAssocID="{E4D1EE88-16C0-4B51-876B-D31CDCD2AE91}" presName="thickLine" presStyleLbl="alignNode1" presStyleIdx="2" presStyleCnt="3"/>
      <dgm:spPr/>
    </dgm:pt>
    <dgm:pt modelId="{17E15E8B-B7F4-4443-B2AE-42D7D797AD30}" type="pres">
      <dgm:prSet presAssocID="{E4D1EE88-16C0-4B51-876B-D31CDCD2AE91}" presName="horz1" presStyleCnt="0"/>
      <dgm:spPr/>
    </dgm:pt>
    <dgm:pt modelId="{4EEDFE95-6F35-3A43-8B7F-0A439A682D89}" type="pres">
      <dgm:prSet presAssocID="{E4D1EE88-16C0-4B51-876B-D31CDCD2AE91}" presName="tx1" presStyleLbl="revTx" presStyleIdx="2" presStyleCnt="3"/>
      <dgm:spPr/>
      <dgm:t>
        <a:bodyPr/>
        <a:lstStyle/>
        <a:p>
          <a:endParaRPr lang="en-US"/>
        </a:p>
      </dgm:t>
    </dgm:pt>
    <dgm:pt modelId="{B75572C6-64F1-7D41-80AE-7995B227DE82}" type="pres">
      <dgm:prSet presAssocID="{E4D1EE88-16C0-4B51-876B-D31CDCD2AE91}" presName="vert1" presStyleCnt="0"/>
      <dgm:spPr/>
    </dgm:pt>
  </dgm:ptLst>
  <dgm:cxnLst>
    <dgm:cxn modelId="{8B0FFAA5-7AFC-4D5E-9D05-C169288A471D}" srcId="{F4CA1330-5F35-41C9-B203-314793F98248}" destId="{AF233C21-1CB6-4671-9CD4-5A0711FA5C09}" srcOrd="0" destOrd="0" parTransId="{E63D6E37-035E-4762-A869-E4D9A0E0C0D9}" sibTransId="{5672AB06-6EE0-48FE-A9C3-581F0CF8D400}"/>
    <dgm:cxn modelId="{7900989A-4200-F74F-A706-676344A3DF91}" type="presOf" srcId="{AF233C21-1CB6-4671-9CD4-5A0711FA5C09}" destId="{E8DFE121-4A4D-1948-86BA-463BC6602298}" srcOrd="0" destOrd="0" presId="urn:microsoft.com/office/officeart/2008/layout/LinedList"/>
    <dgm:cxn modelId="{C8AA2C15-4581-864F-AC72-6CE39F3488BE}" type="presOf" srcId="{E4D1EE88-16C0-4B51-876B-D31CDCD2AE91}" destId="{4EEDFE95-6F35-3A43-8B7F-0A439A682D89}" srcOrd="0" destOrd="0" presId="urn:microsoft.com/office/officeart/2008/layout/LinedList"/>
    <dgm:cxn modelId="{CCD2E407-B911-485D-9C92-94DCB04C08A5}" srcId="{F4CA1330-5F35-41C9-B203-314793F98248}" destId="{E4D1EE88-16C0-4B51-876B-D31CDCD2AE91}" srcOrd="2" destOrd="0" parTransId="{337598BA-D622-4F4B-A222-429B0E644D24}" sibTransId="{4F727969-B119-4F19-8C31-D44D82C2E886}"/>
    <dgm:cxn modelId="{E8BE1566-4BF6-BB48-8476-3ACFDFB2056C}" type="presOf" srcId="{F4CA1330-5F35-41C9-B203-314793F98248}" destId="{FAD343C0-91A4-EC46-B709-522FE4DA29FC}" srcOrd="0" destOrd="0" presId="urn:microsoft.com/office/officeart/2008/layout/LinedList"/>
    <dgm:cxn modelId="{A2CB7E4E-75EF-43DC-BA50-4D5585A93F5E}" srcId="{F4CA1330-5F35-41C9-B203-314793F98248}" destId="{1E744F03-1440-4885-9233-DCBB1F107D28}" srcOrd="1" destOrd="0" parTransId="{90A03C9E-D456-472E-B5B9-2F3B6A07E363}" sibTransId="{39A8C1C3-4154-4195-9512-4E4212420098}"/>
    <dgm:cxn modelId="{BDC115C0-027C-7947-8A67-4AC76F480C83}" type="presOf" srcId="{1E744F03-1440-4885-9233-DCBB1F107D28}" destId="{B6AC3B05-851E-E943-A7FE-C5DBD024D186}" srcOrd="0" destOrd="0" presId="urn:microsoft.com/office/officeart/2008/layout/LinedList"/>
    <dgm:cxn modelId="{8D026E20-E03C-884F-8F27-58270CD82D62}" type="presParOf" srcId="{FAD343C0-91A4-EC46-B709-522FE4DA29FC}" destId="{24226120-8316-5243-BED5-3BA7C31A74E9}" srcOrd="0" destOrd="0" presId="urn:microsoft.com/office/officeart/2008/layout/LinedList"/>
    <dgm:cxn modelId="{D2DDE216-A1BD-3D4A-8DD5-0F78DBFD400F}" type="presParOf" srcId="{FAD343C0-91A4-EC46-B709-522FE4DA29FC}" destId="{51441676-879B-214D-A959-C7F9E7A9DEDD}" srcOrd="1" destOrd="0" presId="urn:microsoft.com/office/officeart/2008/layout/LinedList"/>
    <dgm:cxn modelId="{A189C230-CC6E-B64F-8E29-837BE936D6D1}" type="presParOf" srcId="{51441676-879B-214D-A959-C7F9E7A9DEDD}" destId="{E8DFE121-4A4D-1948-86BA-463BC6602298}" srcOrd="0" destOrd="0" presId="urn:microsoft.com/office/officeart/2008/layout/LinedList"/>
    <dgm:cxn modelId="{7792F60B-4317-9843-9D6D-06A6D35465C7}" type="presParOf" srcId="{51441676-879B-214D-A959-C7F9E7A9DEDD}" destId="{E9E02DE4-BC4C-9746-BAD0-C3CD4753037B}" srcOrd="1" destOrd="0" presId="urn:microsoft.com/office/officeart/2008/layout/LinedList"/>
    <dgm:cxn modelId="{C2287101-426F-5F42-AAED-6B6A137E6CB1}" type="presParOf" srcId="{FAD343C0-91A4-EC46-B709-522FE4DA29FC}" destId="{C4464E32-1932-BB4F-87C9-1101EBE17E23}" srcOrd="2" destOrd="0" presId="urn:microsoft.com/office/officeart/2008/layout/LinedList"/>
    <dgm:cxn modelId="{229AEFC5-6392-3A40-8DDD-D28E023986ED}" type="presParOf" srcId="{FAD343C0-91A4-EC46-B709-522FE4DA29FC}" destId="{D5E55A50-2768-5C48-96C0-3891783A1744}" srcOrd="3" destOrd="0" presId="urn:microsoft.com/office/officeart/2008/layout/LinedList"/>
    <dgm:cxn modelId="{98A12C4A-873D-5543-AF15-A36ECA92C1A9}" type="presParOf" srcId="{D5E55A50-2768-5C48-96C0-3891783A1744}" destId="{B6AC3B05-851E-E943-A7FE-C5DBD024D186}" srcOrd="0" destOrd="0" presId="urn:microsoft.com/office/officeart/2008/layout/LinedList"/>
    <dgm:cxn modelId="{80731208-040F-F34C-854A-5D0573D5B3A5}" type="presParOf" srcId="{D5E55A50-2768-5C48-96C0-3891783A1744}" destId="{83E4733C-411A-F842-BEFC-502D20B582D2}" srcOrd="1" destOrd="0" presId="urn:microsoft.com/office/officeart/2008/layout/LinedList"/>
    <dgm:cxn modelId="{2B6A78FA-C2D6-7747-BCBC-DC6222ABB435}" type="presParOf" srcId="{FAD343C0-91A4-EC46-B709-522FE4DA29FC}" destId="{15CF86AE-D117-CB42-855A-1863891DAC9A}" srcOrd="4" destOrd="0" presId="urn:microsoft.com/office/officeart/2008/layout/LinedList"/>
    <dgm:cxn modelId="{6A69C19B-7562-A946-97F4-50BD40EEB50A}" type="presParOf" srcId="{FAD343C0-91A4-EC46-B709-522FE4DA29FC}" destId="{17E15E8B-B7F4-4443-B2AE-42D7D797AD30}" srcOrd="5" destOrd="0" presId="urn:microsoft.com/office/officeart/2008/layout/LinedList"/>
    <dgm:cxn modelId="{5F7B88B7-4ECE-7B46-8A79-092AA9EDF53A}" type="presParOf" srcId="{17E15E8B-B7F4-4443-B2AE-42D7D797AD30}" destId="{4EEDFE95-6F35-3A43-8B7F-0A439A682D89}" srcOrd="0" destOrd="0" presId="urn:microsoft.com/office/officeart/2008/layout/LinedList"/>
    <dgm:cxn modelId="{BCC0DA71-ABA1-744B-A496-F43E76E31000}" type="presParOf" srcId="{17E15E8B-B7F4-4443-B2AE-42D7D797AD30}" destId="{B75572C6-64F1-7D41-80AE-7995B227DE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301B68-5D0D-4DDA-8E91-83B6E35464C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DBACA6E-5AF6-478D-8C51-E18C4CD69264}">
      <dgm:prSet/>
      <dgm:spPr/>
      <dgm:t>
        <a:bodyPr/>
        <a:lstStyle/>
        <a:p>
          <a:r>
            <a:rPr lang="en-GB" dirty="0"/>
            <a:t>Active TB spreads through the lymphatic system to other parts of the body. In these other parts, the immune system kills bacilli, but immune cells and local tissue die as well. The dead cells form masses called granulomas, where bacilli survive but don’t grow. </a:t>
          </a:r>
          <a:endParaRPr lang="en-US" dirty="0"/>
        </a:p>
      </dgm:t>
    </dgm:pt>
    <dgm:pt modelId="{0C77F031-26C8-4D0F-BDD3-EA40027B0D1B}" type="parTrans" cxnId="{1A21C06E-EBEC-454D-9078-CD895A1CF79D}">
      <dgm:prSet/>
      <dgm:spPr/>
      <dgm:t>
        <a:bodyPr/>
        <a:lstStyle/>
        <a:p>
          <a:endParaRPr lang="en-US"/>
        </a:p>
      </dgm:t>
    </dgm:pt>
    <dgm:pt modelId="{BF948E99-2CCD-44D1-9056-8B415EC63BD6}" type="sibTrans" cxnId="{1A21C06E-EBEC-454D-9078-CD895A1CF79D}">
      <dgm:prSet/>
      <dgm:spPr/>
      <dgm:t>
        <a:bodyPr/>
        <a:lstStyle/>
        <a:p>
          <a:endParaRPr lang="en-US"/>
        </a:p>
      </dgm:t>
    </dgm:pt>
    <dgm:pt modelId="{AD6BC268-EB12-4775-867F-EE1085BBAEAD}">
      <dgm:prSet/>
      <dgm:spPr/>
      <dgm:t>
        <a:bodyPr/>
        <a:lstStyle/>
        <a:p>
          <a:r>
            <a:rPr lang="en-GB"/>
            <a:t>As more lung tissue is destroyed and granulomas expand, cavities develop in the lungs, which causes more coughing and shortness of breathe. Granulomas can also eat away blood vessels which causes bleeding in the lungs, and bloody sputum.</a:t>
          </a:r>
          <a:br>
            <a:rPr lang="en-GB"/>
          </a:br>
          <a:endParaRPr lang="en-US"/>
        </a:p>
      </dgm:t>
    </dgm:pt>
    <dgm:pt modelId="{88461DA9-DCCA-46BC-9330-B7F9352683B8}" type="parTrans" cxnId="{6BFD6395-5231-494D-8595-18DED12FB5F3}">
      <dgm:prSet/>
      <dgm:spPr/>
      <dgm:t>
        <a:bodyPr/>
        <a:lstStyle/>
        <a:p>
          <a:endParaRPr lang="en-US"/>
        </a:p>
      </dgm:t>
    </dgm:pt>
    <dgm:pt modelId="{B1FACCEA-34BB-4461-84E4-2E6D21B65C54}" type="sibTrans" cxnId="{6BFD6395-5231-494D-8595-18DED12FB5F3}">
      <dgm:prSet/>
      <dgm:spPr/>
      <dgm:t>
        <a:bodyPr/>
        <a:lstStyle/>
        <a:p>
          <a:endParaRPr lang="en-US"/>
        </a:p>
      </dgm:t>
    </dgm:pt>
    <dgm:pt modelId="{3360C54C-7E0E-BA46-8B39-E51F55F65011}" type="pres">
      <dgm:prSet presAssocID="{C4301B68-5D0D-4DDA-8E91-83B6E35464C9}" presName="vert0" presStyleCnt="0">
        <dgm:presLayoutVars>
          <dgm:dir/>
          <dgm:animOne val="branch"/>
          <dgm:animLvl val="lvl"/>
        </dgm:presLayoutVars>
      </dgm:prSet>
      <dgm:spPr/>
      <dgm:t>
        <a:bodyPr/>
        <a:lstStyle/>
        <a:p>
          <a:endParaRPr lang="en-US"/>
        </a:p>
      </dgm:t>
    </dgm:pt>
    <dgm:pt modelId="{7246E8C3-01B2-0A41-8B2A-9A32F27EA6DE}" type="pres">
      <dgm:prSet presAssocID="{DDBACA6E-5AF6-478D-8C51-E18C4CD69264}" presName="thickLine" presStyleLbl="alignNode1" presStyleIdx="0" presStyleCnt="2"/>
      <dgm:spPr/>
    </dgm:pt>
    <dgm:pt modelId="{6A66809A-66DA-E044-9A9D-1B1E500E82CD}" type="pres">
      <dgm:prSet presAssocID="{DDBACA6E-5AF6-478D-8C51-E18C4CD69264}" presName="horz1" presStyleCnt="0"/>
      <dgm:spPr/>
    </dgm:pt>
    <dgm:pt modelId="{866478E1-A3BD-FE4B-B8DE-8066E98690DF}" type="pres">
      <dgm:prSet presAssocID="{DDBACA6E-5AF6-478D-8C51-E18C4CD69264}" presName="tx1" presStyleLbl="revTx" presStyleIdx="0" presStyleCnt="2"/>
      <dgm:spPr/>
      <dgm:t>
        <a:bodyPr/>
        <a:lstStyle/>
        <a:p>
          <a:endParaRPr lang="en-US"/>
        </a:p>
      </dgm:t>
    </dgm:pt>
    <dgm:pt modelId="{461BF3CF-A553-B145-9A46-622C26E277DD}" type="pres">
      <dgm:prSet presAssocID="{DDBACA6E-5AF6-478D-8C51-E18C4CD69264}" presName="vert1" presStyleCnt="0"/>
      <dgm:spPr/>
    </dgm:pt>
    <dgm:pt modelId="{605F394D-531F-344F-9653-468AD39AFC30}" type="pres">
      <dgm:prSet presAssocID="{AD6BC268-EB12-4775-867F-EE1085BBAEAD}" presName="thickLine" presStyleLbl="alignNode1" presStyleIdx="1" presStyleCnt="2"/>
      <dgm:spPr/>
    </dgm:pt>
    <dgm:pt modelId="{DBCC4803-F382-9441-9798-3C208961A515}" type="pres">
      <dgm:prSet presAssocID="{AD6BC268-EB12-4775-867F-EE1085BBAEAD}" presName="horz1" presStyleCnt="0"/>
      <dgm:spPr/>
    </dgm:pt>
    <dgm:pt modelId="{F1D6360A-D929-FF4A-BBCC-346AA8D7AE46}" type="pres">
      <dgm:prSet presAssocID="{AD6BC268-EB12-4775-867F-EE1085BBAEAD}" presName="tx1" presStyleLbl="revTx" presStyleIdx="1" presStyleCnt="2"/>
      <dgm:spPr/>
      <dgm:t>
        <a:bodyPr/>
        <a:lstStyle/>
        <a:p>
          <a:endParaRPr lang="en-US"/>
        </a:p>
      </dgm:t>
    </dgm:pt>
    <dgm:pt modelId="{61174FB3-629A-044B-AAE9-562113525C60}" type="pres">
      <dgm:prSet presAssocID="{AD6BC268-EB12-4775-867F-EE1085BBAEAD}" presName="vert1" presStyleCnt="0"/>
      <dgm:spPr/>
    </dgm:pt>
  </dgm:ptLst>
  <dgm:cxnLst>
    <dgm:cxn modelId="{1A21C06E-EBEC-454D-9078-CD895A1CF79D}" srcId="{C4301B68-5D0D-4DDA-8E91-83B6E35464C9}" destId="{DDBACA6E-5AF6-478D-8C51-E18C4CD69264}" srcOrd="0" destOrd="0" parTransId="{0C77F031-26C8-4D0F-BDD3-EA40027B0D1B}" sibTransId="{BF948E99-2CCD-44D1-9056-8B415EC63BD6}"/>
    <dgm:cxn modelId="{5995CD89-EE04-BA49-ACB5-3C3A87A7DCC9}" type="presOf" srcId="{C4301B68-5D0D-4DDA-8E91-83B6E35464C9}" destId="{3360C54C-7E0E-BA46-8B39-E51F55F65011}" srcOrd="0" destOrd="0" presId="urn:microsoft.com/office/officeart/2008/layout/LinedList"/>
    <dgm:cxn modelId="{DA72B848-620B-0749-B7AD-30BB61C1B25E}" type="presOf" srcId="{AD6BC268-EB12-4775-867F-EE1085BBAEAD}" destId="{F1D6360A-D929-FF4A-BBCC-346AA8D7AE46}" srcOrd="0" destOrd="0" presId="urn:microsoft.com/office/officeart/2008/layout/LinedList"/>
    <dgm:cxn modelId="{5D0819E4-9E64-8E41-ACAE-D1D8ECC3FEBA}" type="presOf" srcId="{DDBACA6E-5AF6-478D-8C51-E18C4CD69264}" destId="{866478E1-A3BD-FE4B-B8DE-8066E98690DF}" srcOrd="0" destOrd="0" presId="urn:microsoft.com/office/officeart/2008/layout/LinedList"/>
    <dgm:cxn modelId="{6BFD6395-5231-494D-8595-18DED12FB5F3}" srcId="{C4301B68-5D0D-4DDA-8E91-83B6E35464C9}" destId="{AD6BC268-EB12-4775-867F-EE1085BBAEAD}" srcOrd="1" destOrd="0" parTransId="{88461DA9-DCCA-46BC-9330-B7F9352683B8}" sibTransId="{B1FACCEA-34BB-4461-84E4-2E6D21B65C54}"/>
    <dgm:cxn modelId="{97D92583-7EEE-F348-91FC-9237665AB893}" type="presParOf" srcId="{3360C54C-7E0E-BA46-8B39-E51F55F65011}" destId="{7246E8C3-01B2-0A41-8B2A-9A32F27EA6DE}" srcOrd="0" destOrd="0" presId="urn:microsoft.com/office/officeart/2008/layout/LinedList"/>
    <dgm:cxn modelId="{31BB06F2-61D8-0F41-8F30-4201811D4AF8}" type="presParOf" srcId="{3360C54C-7E0E-BA46-8B39-E51F55F65011}" destId="{6A66809A-66DA-E044-9A9D-1B1E500E82CD}" srcOrd="1" destOrd="0" presId="urn:microsoft.com/office/officeart/2008/layout/LinedList"/>
    <dgm:cxn modelId="{BC3E419E-217A-D846-9A30-C0727111C041}" type="presParOf" srcId="{6A66809A-66DA-E044-9A9D-1B1E500E82CD}" destId="{866478E1-A3BD-FE4B-B8DE-8066E98690DF}" srcOrd="0" destOrd="0" presId="urn:microsoft.com/office/officeart/2008/layout/LinedList"/>
    <dgm:cxn modelId="{C3A10A8D-883E-4645-9593-FEF2D04DD08E}" type="presParOf" srcId="{6A66809A-66DA-E044-9A9D-1B1E500E82CD}" destId="{461BF3CF-A553-B145-9A46-622C26E277DD}" srcOrd="1" destOrd="0" presId="urn:microsoft.com/office/officeart/2008/layout/LinedList"/>
    <dgm:cxn modelId="{F7288A6E-2F85-0245-8B28-97A91C5EAF4D}" type="presParOf" srcId="{3360C54C-7E0E-BA46-8B39-E51F55F65011}" destId="{605F394D-531F-344F-9653-468AD39AFC30}" srcOrd="2" destOrd="0" presId="urn:microsoft.com/office/officeart/2008/layout/LinedList"/>
    <dgm:cxn modelId="{4A8C2D18-EA3D-C144-A756-FA927EE38896}" type="presParOf" srcId="{3360C54C-7E0E-BA46-8B39-E51F55F65011}" destId="{DBCC4803-F382-9441-9798-3C208961A515}" srcOrd="3" destOrd="0" presId="urn:microsoft.com/office/officeart/2008/layout/LinedList"/>
    <dgm:cxn modelId="{FC2B01B3-13FF-A440-ABC9-F87C67F289B3}" type="presParOf" srcId="{DBCC4803-F382-9441-9798-3C208961A515}" destId="{F1D6360A-D929-FF4A-BBCC-346AA8D7AE46}" srcOrd="0" destOrd="0" presId="urn:microsoft.com/office/officeart/2008/layout/LinedList"/>
    <dgm:cxn modelId="{F41EA7DD-5E28-F249-A463-6D9386F84DA8}" type="presParOf" srcId="{DBCC4803-F382-9441-9798-3C208961A515}" destId="{61174FB3-629A-044B-AAE9-562113525C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6A761F-FFF1-4798-83AA-CE9EFDAC4580}" type="doc">
      <dgm:prSet loTypeId="urn:microsoft.com/office/officeart/2018/5/layout/CenteredIconLabelDescriptionList" loCatId="icon" qsTypeId="urn:microsoft.com/office/officeart/2005/8/quickstyle/simple4" qsCatId="simple" csTypeId="urn:microsoft.com/office/officeart/2018/5/colors/Iconchunking_neutralbg_accent1_2" csCatId="accent1" phldr="1"/>
      <dgm:spPr/>
      <dgm:t>
        <a:bodyPr/>
        <a:lstStyle/>
        <a:p>
          <a:endParaRPr lang="en-US"/>
        </a:p>
      </dgm:t>
    </dgm:pt>
    <dgm:pt modelId="{3AA5B7F7-0B74-4DBD-8BDC-6B18C9983489}">
      <dgm:prSet/>
      <dgm:spPr/>
      <dgm:t>
        <a:bodyPr/>
        <a:lstStyle/>
        <a:p>
          <a:pPr>
            <a:defRPr b="1"/>
          </a:pPr>
          <a:r>
            <a:rPr lang="en-US"/>
            <a:t>Post primary (reactivation):</a:t>
          </a:r>
        </a:p>
      </dgm:t>
    </dgm:pt>
    <dgm:pt modelId="{8206D8E0-D579-4234-9C65-5B5CA602DA4C}" type="parTrans" cxnId="{13FACB8F-36D8-45DC-BCA3-0342148C3205}">
      <dgm:prSet/>
      <dgm:spPr/>
      <dgm:t>
        <a:bodyPr/>
        <a:lstStyle/>
        <a:p>
          <a:endParaRPr lang="en-US"/>
        </a:p>
      </dgm:t>
    </dgm:pt>
    <dgm:pt modelId="{848696FA-1A21-40C1-8592-FD88E31D44AA}" type="sibTrans" cxnId="{13FACB8F-36D8-45DC-BCA3-0342148C3205}">
      <dgm:prSet/>
      <dgm:spPr/>
      <dgm:t>
        <a:bodyPr/>
        <a:lstStyle/>
        <a:p>
          <a:endParaRPr lang="en-US"/>
        </a:p>
      </dgm:t>
    </dgm:pt>
    <dgm:pt modelId="{EE7F7946-EB06-4DDE-BC51-BD28CCA4B0E2}">
      <dgm:prSet/>
      <dgm:spPr/>
      <dgm:t>
        <a:bodyPr/>
        <a:lstStyle/>
        <a:p>
          <a:r>
            <a:rPr lang="en-US"/>
            <a:t>Result from endogenous reactivation of latent infection and manifest clinically: </a:t>
          </a:r>
        </a:p>
      </dgm:t>
    </dgm:pt>
    <dgm:pt modelId="{7A98695F-850B-425E-85E4-0D4069582D3D}" type="parTrans" cxnId="{00D4FE4B-B0A4-40DC-AA70-77DBA37FE1C0}">
      <dgm:prSet/>
      <dgm:spPr/>
      <dgm:t>
        <a:bodyPr/>
        <a:lstStyle/>
        <a:p>
          <a:endParaRPr lang="en-US"/>
        </a:p>
      </dgm:t>
    </dgm:pt>
    <dgm:pt modelId="{CD44B763-BA6F-4A35-A9A6-75E4F428B0F3}" type="sibTrans" cxnId="{00D4FE4B-B0A4-40DC-AA70-77DBA37FE1C0}">
      <dgm:prSet/>
      <dgm:spPr/>
      <dgm:t>
        <a:bodyPr/>
        <a:lstStyle/>
        <a:p>
          <a:endParaRPr lang="en-US"/>
        </a:p>
      </dgm:t>
    </dgm:pt>
    <dgm:pt modelId="{62FE78AF-4DFC-43C1-AF61-058F6BE97A7A}">
      <dgm:prSet/>
      <dgm:spPr/>
      <dgm:t>
        <a:bodyPr/>
        <a:lstStyle/>
        <a:p>
          <a:r>
            <a:rPr lang="en-US"/>
            <a:t>Fever and night sweat.</a:t>
          </a:r>
        </a:p>
      </dgm:t>
    </dgm:pt>
    <dgm:pt modelId="{E1377EAD-9573-4F2D-882B-39231D8AA4C6}" type="parTrans" cxnId="{0158B343-9566-4800-BCAA-6C61CAA6080C}">
      <dgm:prSet/>
      <dgm:spPr/>
      <dgm:t>
        <a:bodyPr/>
        <a:lstStyle/>
        <a:p>
          <a:endParaRPr lang="en-US"/>
        </a:p>
      </dgm:t>
    </dgm:pt>
    <dgm:pt modelId="{37D2A649-B4FD-4199-A84B-AC2B07814B6D}" type="sibTrans" cxnId="{0158B343-9566-4800-BCAA-6C61CAA6080C}">
      <dgm:prSet/>
      <dgm:spPr/>
      <dgm:t>
        <a:bodyPr/>
        <a:lstStyle/>
        <a:p>
          <a:endParaRPr lang="en-US"/>
        </a:p>
      </dgm:t>
    </dgm:pt>
    <dgm:pt modelId="{B6F59AF9-3FC4-4C30-872A-DAAAEFC84991}">
      <dgm:prSet/>
      <dgm:spPr/>
      <dgm:t>
        <a:bodyPr/>
        <a:lstStyle/>
        <a:p>
          <a:r>
            <a:rPr lang="en-US"/>
            <a:t>Weight loss.</a:t>
          </a:r>
        </a:p>
      </dgm:t>
    </dgm:pt>
    <dgm:pt modelId="{32AEB73E-D608-4F98-AF97-73DCF237F50E}" type="parTrans" cxnId="{088E700F-01F8-4ED8-B953-43174CABC53B}">
      <dgm:prSet/>
      <dgm:spPr/>
      <dgm:t>
        <a:bodyPr/>
        <a:lstStyle/>
        <a:p>
          <a:endParaRPr lang="en-US"/>
        </a:p>
      </dgm:t>
    </dgm:pt>
    <dgm:pt modelId="{5875C6E4-0450-4372-9332-C4870E6D2B18}" type="sibTrans" cxnId="{088E700F-01F8-4ED8-B953-43174CABC53B}">
      <dgm:prSet/>
      <dgm:spPr/>
      <dgm:t>
        <a:bodyPr/>
        <a:lstStyle/>
        <a:p>
          <a:endParaRPr lang="en-US"/>
        </a:p>
      </dgm:t>
    </dgm:pt>
    <dgm:pt modelId="{88F2CB62-528F-43B2-868E-252DB0944D27}">
      <dgm:prSet/>
      <dgm:spPr/>
      <dgm:t>
        <a:bodyPr/>
        <a:lstStyle/>
        <a:p>
          <a:r>
            <a:rPr lang="en-US"/>
            <a:t>Cough: non-productive then productive (may have hemoptysis).</a:t>
          </a:r>
        </a:p>
      </dgm:t>
    </dgm:pt>
    <dgm:pt modelId="{4D93BFDC-06CF-4820-BD76-C5A54AF192EF}" type="parTrans" cxnId="{A894DB23-FC9F-4AC2-9635-FC606A1D3ABB}">
      <dgm:prSet/>
      <dgm:spPr/>
      <dgm:t>
        <a:bodyPr/>
        <a:lstStyle/>
        <a:p>
          <a:endParaRPr lang="en-US"/>
        </a:p>
      </dgm:t>
    </dgm:pt>
    <dgm:pt modelId="{58A2CF9A-18D0-4FDD-896F-CAD1D9296AB7}" type="sibTrans" cxnId="{A894DB23-FC9F-4AC2-9635-FC606A1D3ABB}">
      <dgm:prSet/>
      <dgm:spPr/>
      <dgm:t>
        <a:bodyPr/>
        <a:lstStyle/>
        <a:p>
          <a:endParaRPr lang="en-US"/>
        </a:p>
      </dgm:t>
    </dgm:pt>
    <dgm:pt modelId="{8B7E6D13-E6BE-4005-9C5D-FDFE4BB47045}">
      <dgm:prSet/>
      <dgm:spPr/>
      <dgm:t>
        <a:bodyPr/>
        <a:lstStyle/>
        <a:p>
          <a:pPr>
            <a:defRPr b="1"/>
          </a:pPr>
          <a:r>
            <a:rPr lang="en-US" dirty="0"/>
            <a:t>Signs: rales in chest exam.</a:t>
          </a:r>
        </a:p>
      </dgm:t>
    </dgm:pt>
    <dgm:pt modelId="{8DE65890-8174-475A-B825-49365B386133}" type="parTrans" cxnId="{731C7EE2-AF15-48AC-A5E2-35E090F67EC3}">
      <dgm:prSet/>
      <dgm:spPr/>
      <dgm:t>
        <a:bodyPr/>
        <a:lstStyle/>
        <a:p>
          <a:endParaRPr lang="en-US"/>
        </a:p>
      </dgm:t>
    </dgm:pt>
    <dgm:pt modelId="{33537917-3FF6-4A57-85F1-148DBEEB1CBF}" type="sibTrans" cxnId="{731C7EE2-AF15-48AC-A5E2-35E090F67EC3}">
      <dgm:prSet/>
      <dgm:spPr/>
      <dgm:t>
        <a:bodyPr/>
        <a:lstStyle/>
        <a:p>
          <a:endParaRPr lang="en-US"/>
        </a:p>
      </dgm:t>
    </dgm:pt>
    <dgm:pt modelId="{2FD90C19-32BB-4E1F-8C9E-5EEB0AE288D0}" type="pres">
      <dgm:prSet presAssocID="{7A6A761F-FFF1-4798-83AA-CE9EFDAC4580}" presName="root" presStyleCnt="0">
        <dgm:presLayoutVars>
          <dgm:dir/>
          <dgm:resizeHandles val="exact"/>
        </dgm:presLayoutVars>
      </dgm:prSet>
      <dgm:spPr/>
      <dgm:t>
        <a:bodyPr/>
        <a:lstStyle/>
        <a:p>
          <a:endParaRPr lang="en-US"/>
        </a:p>
      </dgm:t>
    </dgm:pt>
    <dgm:pt modelId="{8AE3B8BC-8C7B-42E3-8703-A9B112652FCF}" type="pres">
      <dgm:prSet presAssocID="{3AA5B7F7-0B74-4DBD-8BDC-6B18C9983489}" presName="compNode" presStyleCnt="0"/>
      <dgm:spPr/>
    </dgm:pt>
    <dgm:pt modelId="{3BD00C64-2713-408D-A23C-20F379888FB9}" type="pres">
      <dgm:prSet presAssocID="{3AA5B7F7-0B74-4DBD-8BDC-6B18C9983489}" presName="iconRect" presStyleLbl="nod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4000" b="-4000"/>
          </a:stretch>
        </a:blipFill>
        <a:ln>
          <a:noFill/>
        </a:ln>
      </dgm:spPr>
      <dgm:t>
        <a:bodyPr/>
        <a:lstStyle/>
        <a:p>
          <a:endParaRPr lang="en-US"/>
        </a:p>
      </dgm:t>
      <dgm:extLst/>
    </dgm:pt>
    <dgm:pt modelId="{5188C3AE-9951-4614-9272-4DD1ABC12620}" type="pres">
      <dgm:prSet presAssocID="{3AA5B7F7-0B74-4DBD-8BDC-6B18C9983489}" presName="iconSpace" presStyleCnt="0"/>
      <dgm:spPr/>
    </dgm:pt>
    <dgm:pt modelId="{6ECFA80B-9B60-4AB2-BBC9-87FA1C1EDAD8}" type="pres">
      <dgm:prSet presAssocID="{3AA5B7F7-0B74-4DBD-8BDC-6B18C9983489}" presName="parTx" presStyleLbl="revTx" presStyleIdx="0" presStyleCnt="4">
        <dgm:presLayoutVars>
          <dgm:chMax val="0"/>
          <dgm:chPref val="0"/>
        </dgm:presLayoutVars>
      </dgm:prSet>
      <dgm:spPr/>
      <dgm:t>
        <a:bodyPr/>
        <a:lstStyle/>
        <a:p>
          <a:endParaRPr lang="en-US"/>
        </a:p>
      </dgm:t>
    </dgm:pt>
    <dgm:pt modelId="{B6979E6A-626E-46E3-B8C2-E2DA9B9C93B6}" type="pres">
      <dgm:prSet presAssocID="{3AA5B7F7-0B74-4DBD-8BDC-6B18C9983489}" presName="txSpace" presStyleCnt="0"/>
      <dgm:spPr/>
    </dgm:pt>
    <dgm:pt modelId="{167E3009-821B-48BD-B23A-072D9B5F28F9}" type="pres">
      <dgm:prSet presAssocID="{3AA5B7F7-0B74-4DBD-8BDC-6B18C9983489}" presName="desTx" presStyleLbl="revTx" presStyleIdx="1" presStyleCnt="4">
        <dgm:presLayoutVars/>
      </dgm:prSet>
      <dgm:spPr/>
      <dgm:t>
        <a:bodyPr/>
        <a:lstStyle/>
        <a:p>
          <a:endParaRPr lang="en-US"/>
        </a:p>
      </dgm:t>
    </dgm:pt>
    <dgm:pt modelId="{7A2DB02C-811D-4D2B-AF0C-44C35AC86368}" type="pres">
      <dgm:prSet presAssocID="{848696FA-1A21-40C1-8592-FD88E31D44AA}" presName="sibTrans" presStyleCnt="0"/>
      <dgm:spPr/>
    </dgm:pt>
    <dgm:pt modelId="{624A49C6-C7DA-43AA-8372-B5359422928E}" type="pres">
      <dgm:prSet presAssocID="{8B7E6D13-E6BE-4005-9C5D-FDFE4BB47045}" presName="compNode" presStyleCnt="0"/>
      <dgm:spPr/>
    </dgm:pt>
    <dgm:pt modelId="{2C9F8C21-0208-4468-BD00-4FCA0E7CF3A7}" type="pres">
      <dgm:prSet presAssocID="{8B7E6D13-E6BE-4005-9C5D-FDFE4BB47045}" presName="iconRect" presStyleLbl="node1" presStyleIdx="1" presStyleCnt="2"/>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4000" b="-4000"/>
          </a:stretch>
        </a:blipFill>
        <a:ln>
          <a:noFill/>
        </a:ln>
      </dgm:spPr>
      <dgm:t>
        <a:bodyPr/>
        <a:lstStyle/>
        <a:p>
          <a:endParaRPr lang="en-US"/>
        </a:p>
      </dgm:t>
      <dgm:extLst>
        <a:ext uri="{E40237B7-FDA0-4F09-8148-C483321AD2D9}">
          <dgm14:cNvPr xmlns:dgm14="http://schemas.microsoft.com/office/drawing/2010/diagram" id="0" name="" descr="Heartbeat"/>
        </a:ext>
      </dgm:extLst>
    </dgm:pt>
    <dgm:pt modelId="{DB8F5131-76FB-4A2C-9FCF-D194D4011F10}" type="pres">
      <dgm:prSet presAssocID="{8B7E6D13-E6BE-4005-9C5D-FDFE4BB47045}" presName="iconSpace" presStyleCnt="0"/>
      <dgm:spPr/>
    </dgm:pt>
    <dgm:pt modelId="{AE05554D-F7B4-47AB-BC13-FB75424E8197}" type="pres">
      <dgm:prSet presAssocID="{8B7E6D13-E6BE-4005-9C5D-FDFE4BB47045}" presName="parTx" presStyleLbl="revTx" presStyleIdx="2" presStyleCnt="4">
        <dgm:presLayoutVars>
          <dgm:chMax val="0"/>
          <dgm:chPref val="0"/>
        </dgm:presLayoutVars>
      </dgm:prSet>
      <dgm:spPr/>
      <dgm:t>
        <a:bodyPr/>
        <a:lstStyle/>
        <a:p>
          <a:endParaRPr lang="en-US"/>
        </a:p>
      </dgm:t>
    </dgm:pt>
    <dgm:pt modelId="{99667AB5-7513-42D0-BC4E-C241AF8A20C9}" type="pres">
      <dgm:prSet presAssocID="{8B7E6D13-E6BE-4005-9C5D-FDFE4BB47045}" presName="txSpace" presStyleCnt="0"/>
      <dgm:spPr/>
    </dgm:pt>
    <dgm:pt modelId="{D9FB9055-C161-4743-A601-D2E740750E55}" type="pres">
      <dgm:prSet presAssocID="{8B7E6D13-E6BE-4005-9C5D-FDFE4BB47045}" presName="desTx" presStyleLbl="revTx" presStyleIdx="3" presStyleCnt="4">
        <dgm:presLayoutVars/>
      </dgm:prSet>
      <dgm:spPr/>
    </dgm:pt>
  </dgm:ptLst>
  <dgm:cxnLst>
    <dgm:cxn modelId="{A894DB23-FC9F-4AC2-9635-FC606A1D3ABB}" srcId="{EE7F7946-EB06-4DDE-BC51-BD28CCA4B0E2}" destId="{88F2CB62-528F-43B2-868E-252DB0944D27}" srcOrd="2" destOrd="0" parTransId="{4D93BFDC-06CF-4820-BD76-C5A54AF192EF}" sibTransId="{58A2CF9A-18D0-4FDD-896F-CAD1D9296AB7}"/>
    <dgm:cxn modelId="{0158B343-9566-4800-BCAA-6C61CAA6080C}" srcId="{EE7F7946-EB06-4DDE-BC51-BD28CCA4B0E2}" destId="{62FE78AF-4DFC-43C1-AF61-058F6BE97A7A}" srcOrd="0" destOrd="0" parTransId="{E1377EAD-9573-4F2D-882B-39231D8AA4C6}" sibTransId="{37D2A649-B4FD-4199-A84B-AC2B07814B6D}"/>
    <dgm:cxn modelId="{A7DE322A-1DFC-4D2D-A5DA-494F56B5177A}" type="presOf" srcId="{8B7E6D13-E6BE-4005-9C5D-FDFE4BB47045}" destId="{AE05554D-F7B4-47AB-BC13-FB75424E8197}" srcOrd="0" destOrd="0" presId="urn:microsoft.com/office/officeart/2018/5/layout/CenteredIconLabelDescriptionList"/>
    <dgm:cxn modelId="{788C874F-23A5-4CC3-A422-8E0AF22DE412}" type="presOf" srcId="{B6F59AF9-3FC4-4C30-872A-DAAAEFC84991}" destId="{167E3009-821B-48BD-B23A-072D9B5F28F9}" srcOrd="0" destOrd="2" presId="urn:microsoft.com/office/officeart/2018/5/layout/CenteredIconLabelDescriptionList"/>
    <dgm:cxn modelId="{B8B60422-F444-48D2-9B54-6AE6C1D25822}" type="presOf" srcId="{7A6A761F-FFF1-4798-83AA-CE9EFDAC4580}" destId="{2FD90C19-32BB-4E1F-8C9E-5EEB0AE288D0}" srcOrd="0" destOrd="0" presId="urn:microsoft.com/office/officeart/2018/5/layout/CenteredIconLabelDescriptionList"/>
    <dgm:cxn modelId="{DEDC2604-3626-4BCC-AA9F-D6BEDBE726A8}" type="presOf" srcId="{EE7F7946-EB06-4DDE-BC51-BD28CCA4B0E2}" destId="{167E3009-821B-48BD-B23A-072D9B5F28F9}" srcOrd="0" destOrd="0" presId="urn:microsoft.com/office/officeart/2018/5/layout/CenteredIconLabelDescriptionList"/>
    <dgm:cxn modelId="{93F59F97-4F38-40BA-BC31-A1313270C65E}" type="presOf" srcId="{88F2CB62-528F-43B2-868E-252DB0944D27}" destId="{167E3009-821B-48BD-B23A-072D9B5F28F9}" srcOrd="0" destOrd="3" presId="urn:microsoft.com/office/officeart/2018/5/layout/CenteredIconLabelDescriptionList"/>
    <dgm:cxn modelId="{731C7EE2-AF15-48AC-A5E2-35E090F67EC3}" srcId="{7A6A761F-FFF1-4798-83AA-CE9EFDAC4580}" destId="{8B7E6D13-E6BE-4005-9C5D-FDFE4BB47045}" srcOrd="1" destOrd="0" parTransId="{8DE65890-8174-475A-B825-49365B386133}" sibTransId="{33537917-3FF6-4A57-85F1-148DBEEB1CBF}"/>
    <dgm:cxn modelId="{13FACB8F-36D8-45DC-BCA3-0342148C3205}" srcId="{7A6A761F-FFF1-4798-83AA-CE9EFDAC4580}" destId="{3AA5B7F7-0B74-4DBD-8BDC-6B18C9983489}" srcOrd="0" destOrd="0" parTransId="{8206D8E0-D579-4234-9C65-5B5CA602DA4C}" sibTransId="{848696FA-1A21-40C1-8592-FD88E31D44AA}"/>
    <dgm:cxn modelId="{00D4FE4B-B0A4-40DC-AA70-77DBA37FE1C0}" srcId="{3AA5B7F7-0B74-4DBD-8BDC-6B18C9983489}" destId="{EE7F7946-EB06-4DDE-BC51-BD28CCA4B0E2}" srcOrd="0" destOrd="0" parTransId="{7A98695F-850B-425E-85E4-0D4069582D3D}" sibTransId="{CD44B763-BA6F-4A35-A9A6-75E4F428B0F3}"/>
    <dgm:cxn modelId="{5717AA1C-2666-4F77-AFCD-066F2AC3A3B2}" type="presOf" srcId="{3AA5B7F7-0B74-4DBD-8BDC-6B18C9983489}" destId="{6ECFA80B-9B60-4AB2-BBC9-87FA1C1EDAD8}" srcOrd="0" destOrd="0" presId="urn:microsoft.com/office/officeart/2018/5/layout/CenteredIconLabelDescriptionList"/>
    <dgm:cxn modelId="{088E700F-01F8-4ED8-B953-43174CABC53B}" srcId="{EE7F7946-EB06-4DDE-BC51-BD28CCA4B0E2}" destId="{B6F59AF9-3FC4-4C30-872A-DAAAEFC84991}" srcOrd="1" destOrd="0" parTransId="{32AEB73E-D608-4F98-AF97-73DCF237F50E}" sibTransId="{5875C6E4-0450-4372-9332-C4870E6D2B18}"/>
    <dgm:cxn modelId="{ABD70E11-CE38-4A35-8D58-C11A2E7AEB18}" type="presOf" srcId="{62FE78AF-4DFC-43C1-AF61-058F6BE97A7A}" destId="{167E3009-821B-48BD-B23A-072D9B5F28F9}" srcOrd="0" destOrd="1" presId="urn:microsoft.com/office/officeart/2018/5/layout/CenteredIconLabelDescriptionList"/>
    <dgm:cxn modelId="{D13DC629-8789-46AA-9E31-B9C5A834D12D}" type="presParOf" srcId="{2FD90C19-32BB-4E1F-8C9E-5EEB0AE288D0}" destId="{8AE3B8BC-8C7B-42E3-8703-A9B112652FCF}" srcOrd="0" destOrd="0" presId="urn:microsoft.com/office/officeart/2018/5/layout/CenteredIconLabelDescriptionList"/>
    <dgm:cxn modelId="{CD9403A5-4578-478F-A18F-39D61DABD9CB}" type="presParOf" srcId="{8AE3B8BC-8C7B-42E3-8703-A9B112652FCF}" destId="{3BD00C64-2713-408D-A23C-20F379888FB9}" srcOrd="0" destOrd="0" presId="urn:microsoft.com/office/officeart/2018/5/layout/CenteredIconLabelDescriptionList"/>
    <dgm:cxn modelId="{DFE84370-8475-4D53-AB05-5E961785CD5F}" type="presParOf" srcId="{8AE3B8BC-8C7B-42E3-8703-A9B112652FCF}" destId="{5188C3AE-9951-4614-9272-4DD1ABC12620}" srcOrd="1" destOrd="0" presId="urn:microsoft.com/office/officeart/2018/5/layout/CenteredIconLabelDescriptionList"/>
    <dgm:cxn modelId="{575C3A94-17CF-4B65-9ADB-D2682187A781}" type="presParOf" srcId="{8AE3B8BC-8C7B-42E3-8703-A9B112652FCF}" destId="{6ECFA80B-9B60-4AB2-BBC9-87FA1C1EDAD8}" srcOrd="2" destOrd="0" presId="urn:microsoft.com/office/officeart/2018/5/layout/CenteredIconLabelDescriptionList"/>
    <dgm:cxn modelId="{906C9AA5-3E2E-4D10-8F37-85EA9315D5D3}" type="presParOf" srcId="{8AE3B8BC-8C7B-42E3-8703-A9B112652FCF}" destId="{B6979E6A-626E-46E3-B8C2-E2DA9B9C93B6}" srcOrd="3" destOrd="0" presId="urn:microsoft.com/office/officeart/2018/5/layout/CenteredIconLabelDescriptionList"/>
    <dgm:cxn modelId="{3E8F5181-A659-48AC-BC42-F8B769C3B618}" type="presParOf" srcId="{8AE3B8BC-8C7B-42E3-8703-A9B112652FCF}" destId="{167E3009-821B-48BD-B23A-072D9B5F28F9}" srcOrd="4" destOrd="0" presId="urn:microsoft.com/office/officeart/2018/5/layout/CenteredIconLabelDescriptionList"/>
    <dgm:cxn modelId="{E47308A9-7FEA-4C31-A2B8-84B57177B653}" type="presParOf" srcId="{2FD90C19-32BB-4E1F-8C9E-5EEB0AE288D0}" destId="{7A2DB02C-811D-4D2B-AF0C-44C35AC86368}" srcOrd="1" destOrd="0" presId="urn:microsoft.com/office/officeart/2018/5/layout/CenteredIconLabelDescriptionList"/>
    <dgm:cxn modelId="{0BF2F85C-A64D-4EFD-BD17-E8C8E849D137}" type="presParOf" srcId="{2FD90C19-32BB-4E1F-8C9E-5EEB0AE288D0}" destId="{624A49C6-C7DA-43AA-8372-B5359422928E}" srcOrd="2" destOrd="0" presId="urn:microsoft.com/office/officeart/2018/5/layout/CenteredIconLabelDescriptionList"/>
    <dgm:cxn modelId="{C329D4AC-089A-4304-AF17-745421E46D28}" type="presParOf" srcId="{624A49C6-C7DA-43AA-8372-B5359422928E}" destId="{2C9F8C21-0208-4468-BD00-4FCA0E7CF3A7}" srcOrd="0" destOrd="0" presId="urn:microsoft.com/office/officeart/2018/5/layout/CenteredIconLabelDescriptionList"/>
    <dgm:cxn modelId="{7928CB03-A636-4A5C-A249-4D5C07919EC4}" type="presParOf" srcId="{624A49C6-C7DA-43AA-8372-B5359422928E}" destId="{DB8F5131-76FB-4A2C-9FCF-D194D4011F10}" srcOrd="1" destOrd="0" presId="urn:microsoft.com/office/officeart/2018/5/layout/CenteredIconLabelDescriptionList"/>
    <dgm:cxn modelId="{43D59635-C81E-4439-B89F-10D8BB94A954}" type="presParOf" srcId="{624A49C6-C7DA-43AA-8372-B5359422928E}" destId="{AE05554D-F7B4-47AB-BC13-FB75424E8197}" srcOrd="2" destOrd="0" presId="urn:microsoft.com/office/officeart/2018/5/layout/CenteredIconLabelDescriptionList"/>
    <dgm:cxn modelId="{64A71556-7E9D-4593-B7A5-0A9B4CCDA5CA}" type="presParOf" srcId="{624A49C6-C7DA-43AA-8372-B5359422928E}" destId="{99667AB5-7513-42D0-BC4E-C241AF8A20C9}" srcOrd="3" destOrd="0" presId="urn:microsoft.com/office/officeart/2018/5/layout/CenteredIconLabelDescriptionList"/>
    <dgm:cxn modelId="{A3598A77-C59A-4474-B5D9-289867D2C410}" type="presParOf" srcId="{624A49C6-C7DA-43AA-8372-B5359422928E}" destId="{D9FB9055-C161-4743-A601-D2E740750E5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AD2F09-49D9-47FF-8497-3A9BC711BD6F}"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6D8DDD2F-2AE6-4876-8D88-C0801A43DD6D}">
      <dgm:prSet/>
      <dgm:spPr/>
      <dgm:t>
        <a:bodyPr/>
        <a:lstStyle/>
        <a:p>
          <a:r>
            <a:rPr lang="en-US" b="1" dirty="0"/>
            <a:t>Tuberculous lymphadenitis (25 %):</a:t>
          </a:r>
        </a:p>
      </dgm:t>
    </dgm:pt>
    <dgm:pt modelId="{B93DD853-30AC-4408-99DC-18CDBCC7BAE7}" type="parTrans" cxnId="{F5BA1332-D703-4445-B862-03B3CB9AF42A}">
      <dgm:prSet/>
      <dgm:spPr/>
      <dgm:t>
        <a:bodyPr/>
        <a:lstStyle/>
        <a:p>
          <a:endParaRPr lang="en-US"/>
        </a:p>
      </dgm:t>
    </dgm:pt>
    <dgm:pt modelId="{BC734C33-62B3-4CC5-9A9B-1E996112754F}" type="sibTrans" cxnId="{F5BA1332-D703-4445-B862-03B3CB9AF42A}">
      <dgm:prSet/>
      <dgm:spPr/>
      <dgm:t>
        <a:bodyPr/>
        <a:lstStyle/>
        <a:p>
          <a:endParaRPr lang="en-US"/>
        </a:p>
      </dgm:t>
    </dgm:pt>
    <dgm:pt modelId="{86464A61-EC9C-4A23-9EC5-18B9BC7C78EE}">
      <dgm:prSet/>
      <dgm:spPr/>
      <dgm:t>
        <a:bodyPr/>
        <a:lstStyle/>
        <a:p>
          <a:r>
            <a:rPr lang="en-US" b="0" dirty="0"/>
            <a:t>The commonest.</a:t>
          </a:r>
        </a:p>
      </dgm:t>
    </dgm:pt>
    <dgm:pt modelId="{23F1BCC0-99A4-455B-BE51-4CBC3638D632}" type="parTrans" cxnId="{FA3DC976-2F5B-45A5-BE7B-8A93EAF6379F}">
      <dgm:prSet/>
      <dgm:spPr/>
      <dgm:t>
        <a:bodyPr/>
        <a:lstStyle/>
        <a:p>
          <a:endParaRPr lang="en-US"/>
        </a:p>
      </dgm:t>
    </dgm:pt>
    <dgm:pt modelId="{55931B89-12E6-432C-A6CE-AA139463D6B8}" type="sibTrans" cxnId="{FA3DC976-2F5B-45A5-BE7B-8A93EAF6379F}">
      <dgm:prSet/>
      <dgm:spPr/>
      <dgm:t>
        <a:bodyPr/>
        <a:lstStyle/>
        <a:p>
          <a:endParaRPr lang="en-US"/>
        </a:p>
      </dgm:t>
    </dgm:pt>
    <dgm:pt modelId="{2045321E-599C-405B-9B6D-07EF811440D6}">
      <dgm:prSet/>
      <dgm:spPr/>
      <dgm:t>
        <a:bodyPr/>
        <a:lstStyle/>
        <a:p>
          <a:r>
            <a:rPr lang="en-US" b="0" dirty="0"/>
            <a:t>Localized painless swelling.</a:t>
          </a:r>
        </a:p>
      </dgm:t>
    </dgm:pt>
    <dgm:pt modelId="{1A73D3BE-0EFE-4FE4-BAF7-90B77B4D0C8D}" type="parTrans" cxnId="{4795F189-029D-46CB-A8A7-E9F72D1CEC45}">
      <dgm:prSet/>
      <dgm:spPr/>
      <dgm:t>
        <a:bodyPr/>
        <a:lstStyle/>
        <a:p>
          <a:endParaRPr lang="en-US"/>
        </a:p>
      </dgm:t>
    </dgm:pt>
    <dgm:pt modelId="{993FDC87-DFAD-4A6A-9B52-E7A85EA3C3D7}" type="sibTrans" cxnId="{4795F189-029D-46CB-A8A7-E9F72D1CEC45}">
      <dgm:prSet/>
      <dgm:spPr/>
      <dgm:t>
        <a:bodyPr/>
        <a:lstStyle/>
        <a:p>
          <a:endParaRPr lang="en-US"/>
        </a:p>
      </dgm:t>
    </dgm:pt>
    <dgm:pt modelId="{F53C2E9F-AE4C-4826-884B-9558BEF8B0B6}">
      <dgm:prSet/>
      <dgm:spPr/>
      <dgm:t>
        <a:bodyPr/>
        <a:lstStyle/>
        <a:p>
          <a:r>
            <a:rPr lang="en-US" b="0" dirty="0"/>
            <a:t>Common sites: cervical &amp; supraclavicular.</a:t>
          </a:r>
        </a:p>
      </dgm:t>
    </dgm:pt>
    <dgm:pt modelId="{48D9C156-74F6-41C9-BA05-98748518FFD2}" type="parTrans" cxnId="{82DB9438-19A0-45F8-8399-6C00FA645619}">
      <dgm:prSet/>
      <dgm:spPr/>
      <dgm:t>
        <a:bodyPr/>
        <a:lstStyle/>
        <a:p>
          <a:endParaRPr lang="en-US"/>
        </a:p>
      </dgm:t>
    </dgm:pt>
    <dgm:pt modelId="{C6DC14E0-07CC-4E2F-9C5A-E4FECB8A81FF}" type="sibTrans" cxnId="{82DB9438-19A0-45F8-8399-6C00FA645619}">
      <dgm:prSet/>
      <dgm:spPr/>
      <dgm:t>
        <a:bodyPr/>
        <a:lstStyle/>
        <a:p>
          <a:endParaRPr lang="en-US"/>
        </a:p>
      </dgm:t>
    </dgm:pt>
    <dgm:pt modelId="{741B1450-1520-4D0D-996A-76371D2C7798}">
      <dgm:prSet/>
      <dgm:spPr/>
      <dgm:t>
        <a:bodyPr/>
        <a:lstStyle/>
        <a:p>
          <a:r>
            <a:rPr lang="en-US" b="0" dirty="0"/>
            <a:t>Early: glands are discrete.</a:t>
          </a:r>
        </a:p>
      </dgm:t>
    </dgm:pt>
    <dgm:pt modelId="{E9875110-CF7B-4986-BC7B-382FBB20494D}" type="parTrans" cxnId="{5E19C474-AF2E-4D0A-88C8-0DC0DCD9C430}">
      <dgm:prSet/>
      <dgm:spPr/>
      <dgm:t>
        <a:bodyPr/>
        <a:lstStyle/>
        <a:p>
          <a:endParaRPr lang="en-US"/>
        </a:p>
      </dgm:t>
    </dgm:pt>
    <dgm:pt modelId="{E460CB6E-ADD7-4666-8A87-978D26440AB4}" type="sibTrans" cxnId="{5E19C474-AF2E-4D0A-88C8-0DC0DCD9C430}">
      <dgm:prSet/>
      <dgm:spPr/>
      <dgm:t>
        <a:bodyPr/>
        <a:lstStyle/>
        <a:p>
          <a:endParaRPr lang="en-US"/>
        </a:p>
      </dgm:t>
    </dgm:pt>
    <dgm:pt modelId="{FD172CE9-503C-4335-8FDD-7EAA55E45EC8}">
      <dgm:prSet/>
      <dgm:spPr/>
      <dgm:t>
        <a:bodyPr/>
        <a:lstStyle/>
        <a:p>
          <a:r>
            <a:rPr lang="en-US" b="0" dirty="0"/>
            <a:t>Late: glands are matted -/+ sinus.</a:t>
          </a:r>
        </a:p>
      </dgm:t>
    </dgm:pt>
    <dgm:pt modelId="{AE00CE7A-F7C6-4275-97F3-A904E7D48923}" type="parTrans" cxnId="{96C2F67C-FE28-4CCB-B4EA-CFA0C15EBC2D}">
      <dgm:prSet/>
      <dgm:spPr/>
      <dgm:t>
        <a:bodyPr/>
        <a:lstStyle/>
        <a:p>
          <a:endParaRPr lang="en-US"/>
        </a:p>
      </dgm:t>
    </dgm:pt>
    <dgm:pt modelId="{85C261A1-8F2A-4946-AD60-468E50121E2C}" type="sibTrans" cxnId="{96C2F67C-FE28-4CCB-B4EA-CFA0C15EBC2D}">
      <dgm:prSet/>
      <dgm:spPr/>
      <dgm:t>
        <a:bodyPr/>
        <a:lstStyle/>
        <a:p>
          <a:endParaRPr lang="en-US"/>
        </a:p>
      </dgm:t>
    </dgm:pt>
    <dgm:pt modelId="{538EBC26-D7B0-4D41-90BD-33851E23628D}">
      <dgm:prSet/>
      <dgm:spPr/>
      <dgm:t>
        <a:bodyPr/>
        <a:lstStyle/>
        <a:p>
          <a:r>
            <a:rPr lang="en-US" b="0" dirty="0" err="1"/>
            <a:t>Dx</a:t>
          </a:r>
          <a:r>
            <a:rPr lang="en-US" b="0" dirty="0"/>
            <a:t>: FNA 30% in biopsy for </a:t>
          </a:r>
          <a:r>
            <a:rPr lang="en-US" b="0" dirty="0" err="1"/>
            <a:t>histo</a:t>
          </a:r>
          <a:r>
            <a:rPr lang="en-US" b="0" dirty="0"/>
            <a:t> and culture.</a:t>
          </a:r>
        </a:p>
      </dgm:t>
    </dgm:pt>
    <dgm:pt modelId="{493568BE-F0A5-4371-B5F4-5739FD9EC8B4}" type="parTrans" cxnId="{C4482366-5B7D-4C09-A5C9-AE1681CBA695}">
      <dgm:prSet/>
      <dgm:spPr/>
      <dgm:t>
        <a:bodyPr/>
        <a:lstStyle/>
        <a:p>
          <a:endParaRPr lang="en-US"/>
        </a:p>
      </dgm:t>
    </dgm:pt>
    <dgm:pt modelId="{80E50B36-F4BD-4FCC-A7E9-243F36CEDF64}" type="sibTrans" cxnId="{C4482366-5B7D-4C09-A5C9-AE1681CBA695}">
      <dgm:prSet/>
      <dgm:spPr/>
      <dgm:t>
        <a:bodyPr/>
        <a:lstStyle/>
        <a:p>
          <a:endParaRPr lang="en-US"/>
        </a:p>
      </dgm:t>
    </dgm:pt>
    <dgm:pt modelId="{D46E3C5B-8093-C043-B51E-62DE59E0A927}" type="pres">
      <dgm:prSet presAssocID="{4AAD2F09-49D9-47FF-8497-3A9BC711BD6F}" presName="vert0" presStyleCnt="0">
        <dgm:presLayoutVars>
          <dgm:dir/>
          <dgm:animOne val="branch"/>
          <dgm:animLvl val="lvl"/>
        </dgm:presLayoutVars>
      </dgm:prSet>
      <dgm:spPr/>
      <dgm:t>
        <a:bodyPr/>
        <a:lstStyle/>
        <a:p>
          <a:endParaRPr lang="en-US"/>
        </a:p>
      </dgm:t>
    </dgm:pt>
    <dgm:pt modelId="{412BD1EF-665F-DB4B-A719-78A24BB06113}" type="pres">
      <dgm:prSet presAssocID="{6D8DDD2F-2AE6-4876-8D88-C0801A43DD6D}" presName="thickLine" presStyleLbl="alignNode1" presStyleIdx="0" presStyleCnt="7"/>
      <dgm:spPr/>
    </dgm:pt>
    <dgm:pt modelId="{4F951A1E-E14A-3B4E-A177-5FDCF67DD06C}" type="pres">
      <dgm:prSet presAssocID="{6D8DDD2F-2AE6-4876-8D88-C0801A43DD6D}" presName="horz1" presStyleCnt="0"/>
      <dgm:spPr/>
    </dgm:pt>
    <dgm:pt modelId="{36E5FC56-246D-8D44-81C3-0BECC44A2DC0}" type="pres">
      <dgm:prSet presAssocID="{6D8DDD2F-2AE6-4876-8D88-C0801A43DD6D}" presName="tx1" presStyleLbl="revTx" presStyleIdx="0" presStyleCnt="7"/>
      <dgm:spPr/>
      <dgm:t>
        <a:bodyPr/>
        <a:lstStyle/>
        <a:p>
          <a:endParaRPr lang="en-US"/>
        </a:p>
      </dgm:t>
    </dgm:pt>
    <dgm:pt modelId="{AA780B94-96D1-A548-A170-4355C201C27F}" type="pres">
      <dgm:prSet presAssocID="{6D8DDD2F-2AE6-4876-8D88-C0801A43DD6D}" presName="vert1" presStyleCnt="0"/>
      <dgm:spPr/>
    </dgm:pt>
    <dgm:pt modelId="{03C1AAB8-A310-C246-89C7-041F89EEA6DF}" type="pres">
      <dgm:prSet presAssocID="{86464A61-EC9C-4A23-9EC5-18B9BC7C78EE}" presName="thickLine" presStyleLbl="alignNode1" presStyleIdx="1" presStyleCnt="7"/>
      <dgm:spPr/>
    </dgm:pt>
    <dgm:pt modelId="{7DBB6F7B-264F-4149-BC4E-A71151F7B410}" type="pres">
      <dgm:prSet presAssocID="{86464A61-EC9C-4A23-9EC5-18B9BC7C78EE}" presName="horz1" presStyleCnt="0"/>
      <dgm:spPr/>
    </dgm:pt>
    <dgm:pt modelId="{06BFC447-15FB-5549-A337-E43E684200CB}" type="pres">
      <dgm:prSet presAssocID="{86464A61-EC9C-4A23-9EC5-18B9BC7C78EE}" presName="tx1" presStyleLbl="revTx" presStyleIdx="1" presStyleCnt="7"/>
      <dgm:spPr/>
      <dgm:t>
        <a:bodyPr/>
        <a:lstStyle/>
        <a:p>
          <a:endParaRPr lang="en-US"/>
        </a:p>
      </dgm:t>
    </dgm:pt>
    <dgm:pt modelId="{A6EF3980-E22F-8841-AA7B-6EC98CF1B547}" type="pres">
      <dgm:prSet presAssocID="{86464A61-EC9C-4A23-9EC5-18B9BC7C78EE}" presName="vert1" presStyleCnt="0"/>
      <dgm:spPr/>
    </dgm:pt>
    <dgm:pt modelId="{13ED00AB-77AE-9C45-8550-0ECEB3438D44}" type="pres">
      <dgm:prSet presAssocID="{2045321E-599C-405B-9B6D-07EF811440D6}" presName="thickLine" presStyleLbl="alignNode1" presStyleIdx="2" presStyleCnt="7"/>
      <dgm:spPr/>
    </dgm:pt>
    <dgm:pt modelId="{74F53199-1165-A24B-BF7C-2FE572CFA702}" type="pres">
      <dgm:prSet presAssocID="{2045321E-599C-405B-9B6D-07EF811440D6}" presName="horz1" presStyleCnt="0"/>
      <dgm:spPr/>
    </dgm:pt>
    <dgm:pt modelId="{382293EB-17BB-4840-90F0-91F43CE8B15E}" type="pres">
      <dgm:prSet presAssocID="{2045321E-599C-405B-9B6D-07EF811440D6}" presName="tx1" presStyleLbl="revTx" presStyleIdx="2" presStyleCnt="7"/>
      <dgm:spPr/>
      <dgm:t>
        <a:bodyPr/>
        <a:lstStyle/>
        <a:p>
          <a:endParaRPr lang="en-US"/>
        </a:p>
      </dgm:t>
    </dgm:pt>
    <dgm:pt modelId="{FC8144FA-E833-6540-B285-972010EEA452}" type="pres">
      <dgm:prSet presAssocID="{2045321E-599C-405B-9B6D-07EF811440D6}" presName="vert1" presStyleCnt="0"/>
      <dgm:spPr/>
    </dgm:pt>
    <dgm:pt modelId="{06E32631-D5C6-0040-AB16-42100C8DDDC1}" type="pres">
      <dgm:prSet presAssocID="{F53C2E9F-AE4C-4826-884B-9558BEF8B0B6}" presName="thickLine" presStyleLbl="alignNode1" presStyleIdx="3" presStyleCnt="7"/>
      <dgm:spPr/>
    </dgm:pt>
    <dgm:pt modelId="{EB2BF972-9453-E44F-86B1-0520E509975A}" type="pres">
      <dgm:prSet presAssocID="{F53C2E9F-AE4C-4826-884B-9558BEF8B0B6}" presName="horz1" presStyleCnt="0"/>
      <dgm:spPr/>
    </dgm:pt>
    <dgm:pt modelId="{7EBF7EE2-6F16-9944-B44F-A2FD9C7B2B25}" type="pres">
      <dgm:prSet presAssocID="{F53C2E9F-AE4C-4826-884B-9558BEF8B0B6}" presName="tx1" presStyleLbl="revTx" presStyleIdx="3" presStyleCnt="7"/>
      <dgm:spPr/>
      <dgm:t>
        <a:bodyPr/>
        <a:lstStyle/>
        <a:p>
          <a:endParaRPr lang="en-US"/>
        </a:p>
      </dgm:t>
    </dgm:pt>
    <dgm:pt modelId="{3FFB6E27-3140-B143-B3FF-AE5C1FE6C521}" type="pres">
      <dgm:prSet presAssocID="{F53C2E9F-AE4C-4826-884B-9558BEF8B0B6}" presName="vert1" presStyleCnt="0"/>
      <dgm:spPr/>
    </dgm:pt>
    <dgm:pt modelId="{20C1CF0C-FAB8-8343-BC58-0469BA33DEDA}" type="pres">
      <dgm:prSet presAssocID="{741B1450-1520-4D0D-996A-76371D2C7798}" presName="thickLine" presStyleLbl="alignNode1" presStyleIdx="4" presStyleCnt="7"/>
      <dgm:spPr/>
    </dgm:pt>
    <dgm:pt modelId="{4E637B02-8D6B-D147-B139-B08403BF33EE}" type="pres">
      <dgm:prSet presAssocID="{741B1450-1520-4D0D-996A-76371D2C7798}" presName="horz1" presStyleCnt="0"/>
      <dgm:spPr/>
    </dgm:pt>
    <dgm:pt modelId="{A82F2147-2730-0D4B-A985-7D9F085A4204}" type="pres">
      <dgm:prSet presAssocID="{741B1450-1520-4D0D-996A-76371D2C7798}" presName="tx1" presStyleLbl="revTx" presStyleIdx="4" presStyleCnt="7"/>
      <dgm:spPr/>
      <dgm:t>
        <a:bodyPr/>
        <a:lstStyle/>
        <a:p>
          <a:endParaRPr lang="en-US"/>
        </a:p>
      </dgm:t>
    </dgm:pt>
    <dgm:pt modelId="{45AE53AD-F68E-BF47-92AB-365033F62AB6}" type="pres">
      <dgm:prSet presAssocID="{741B1450-1520-4D0D-996A-76371D2C7798}" presName="vert1" presStyleCnt="0"/>
      <dgm:spPr/>
    </dgm:pt>
    <dgm:pt modelId="{A11D39BB-E3C9-9540-ABD8-71628364E832}" type="pres">
      <dgm:prSet presAssocID="{FD172CE9-503C-4335-8FDD-7EAA55E45EC8}" presName="thickLine" presStyleLbl="alignNode1" presStyleIdx="5" presStyleCnt="7"/>
      <dgm:spPr/>
    </dgm:pt>
    <dgm:pt modelId="{EB897DA4-1A9E-6445-B99C-4106F4C99659}" type="pres">
      <dgm:prSet presAssocID="{FD172CE9-503C-4335-8FDD-7EAA55E45EC8}" presName="horz1" presStyleCnt="0"/>
      <dgm:spPr/>
    </dgm:pt>
    <dgm:pt modelId="{8AFB4816-071E-9943-8B06-CA30E91E843A}" type="pres">
      <dgm:prSet presAssocID="{FD172CE9-503C-4335-8FDD-7EAA55E45EC8}" presName="tx1" presStyleLbl="revTx" presStyleIdx="5" presStyleCnt="7"/>
      <dgm:spPr/>
      <dgm:t>
        <a:bodyPr/>
        <a:lstStyle/>
        <a:p>
          <a:endParaRPr lang="en-US"/>
        </a:p>
      </dgm:t>
    </dgm:pt>
    <dgm:pt modelId="{753C4895-FE24-0F44-A79D-B3A185DBDDAA}" type="pres">
      <dgm:prSet presAssocID="{FD172CE9-503C-4335-8FDD-7EAA55E45EC8}" presName="vert1" presStyleCnt="0"/>
      <dgm:spPr/>
    </dgm:pt>
    <dgm:pt modelId="{A885C4D6-07D9-6E4B-9512-A29B19226C30}" type="pres">
      <dgm:prSet presAssocID="{538EBC26-D7B0-4D41-90BD-33851E23628D}" presName="thickLine" presStyleLbl="alignNode1" presStyleIdx="6" presStyleCnt="7"/>
      <dgm:spPr/>
    </dgm:pt>
    <dgm:pt modelId="{823F8658-0B18-DB43-9B48-CD3C9D0EF765}" type="pres">
      <dgm:prSet presAssocID="{538EBC26-D7B0-4D41-90BD-33851E23628D}" presName="horz1" presStyleCnt="0"/>
      <dgm:spPr/>
    </dgm:pt>
    <dgm:pt modelId="{1034A93C-C748-3544-B311-0C66C3C5549D}" type="pres">
      <dgm:prSet presAssocID="{538EBC26-D7B0-4D41-90BD-33851E23628D}" presName="tx1" presStyleLbl="revTx" presStyleIdx="6" presStyleCnt="7"/>
      <dgm:spPr/>
      <dgm:t>
        <a:bodyPr/>
        <a:lstStyle/>
        <a:p>
          <a:endParaRPr lang="en-US"/>
        </a:p>
      </dgm:t>
    </dgm:pt>
    <dgm:pt modelId="{B3EAB520-EFC4-8B4B-A909-AE7F22C5EAA1}" type="pres">
      <dgm:prSet presAssocID="{538EBC26-D7B0-4D41-90BD-33851E23628D}" presName="vert1" presStyleCnt="0"/>
      <dgm:spPr/>
    </dgm:pt>
  </dgm:ptLst>
  <dgm:cxnLst>
    <dgm:cxn modelId="{F5BA1332-D703-4445-B862-03B3CB9AF42A}" srcId="{4AAD2F09-49D9-47FF-8497-3A9BC711BD6F}" destId="{6D8DDD2F-2AE6-4876-8D88-C0801A43DD6D}" srcOrd="0" destOrd="0" parTransId="{B93DD853-30AC-4408-99DC-18CDBCC7BAE7}" sibTransId="{BC734C33-62B3-4CC5-9A9B-1E996112754F}"/>
    <dgm:cxn modelId="{9482EA3B-337C-D344-8F01-E7AEC82C51D2}" type="presOf" srcId="{FD172CE9-503C-4335-8FDD-7EAA55E45EC8}" destId="{8AFB4816-071E-9943-8B06-CA30E91E843A}" srcOrd="0" destOrd="0" presId="urn:microsoft.com/office/officeart/2008/layout/LinedList"/>
    <dgm:cxn modelId="{ECE398AC-704D-DB49-9D77-E90D8EA2B310}" type="presOf" srcId="{4AAD2F09-49D9-47FF-8497-3A9BC711BD6F}" destId="{D46E3C5B-8093-C043-B51E-62DE59E0A927}" srcOrd="0" destOrd="0" presId="urn:microsoft.com/office/officeart/2008/layout/LinedList"/>
    <dgm:cxn modelId="{862C78C4-D21A-BF4B-975D-40234706E995}" type="presOf" srcId="{538EBC26-D7B0-4D41-90BD-33851E23628D}" destId="{1034A93C-C748-3544-B311-0C66C3C5549D}" srcOrd="0" destOrd="0" presId="urn:microsoft.com/office/officeart/2008/layout/LinedList"/>
    <dgm:cxn modelId="{5B9F7E34-ECF3-3C47-BAD5-FC36C45938DA}" type="presOf" srcId="{86464A61-EC9C-4A23-9EC5-18B9BC7C78EE}" destId="{06BFC447-15FB-5549-A337-E43E684200CB}" srcOrd="0" destOrd="0" presId="urn:microsoft.com/office/officeart/2008/layout/LinedList"/>
    <dgm:cxn modelId="{F0DBD543-D9A2-6043-83D6-E919C327E19D}" type="presOf" srcId="{6D8DDD2F-2AE6-4876-8D88-C0801A43DD6D}" destId="{36E5FC56-246D-8D44-81C3-0BECC44A2DC0}" srcOrd="0" destOrd="0" presId="urn:microsoft.com/office/officeart/2008/layout/LinedList"/>
    <dgm:cxn modelId="{5E19C474-AF2E-4D0A-88C8-0DC0DCD9C430}" srcId="{4AAD2F09-49D9-47FF-8497-3A9BC711BD6F}" destId="{741B1450-1520-4D0D-996A-76371D2C7798}" srcOrd="4" destOrd="0" parTransId="{E9875110-CF7B-4986-BC7B-382FBB20494D}" sibTransId="{E460CB6E-ADD7-4666-8A87-978D26440AB4}"/>
    <dgm:cxn modelId="{9A11655E-3C4D-4944-96AF-48812AC7B8E8}" type="presOf" srcId="{F53C2E9F-AE4C-4826-884B-9558BEF8B0B6}" destId="{7EBF7EE2-6F16-9944-B44F-A2FD9C7B2B25}" srcOrd="0" destOrd="0" presId="urn:microsoft.com/office/officeart/2008/layout/LinedList"/>
    <dgm:cxn modelId="{FA3DC976-2F5B-45A5-BE7B-8A93EAF6379F}" srcId="{4AAD2F09-49D9-47FF-8497-3A9BC711BD6F}" destId="{86464A61-EC9C-4A23-9EC5-18B9BC7C78EE}" srcOrd="1" destOrd="0" parTransId="{23F1BCC0-99A4-455B-BE51-4CBC3638D632}" sibTransId="{55931B89-12E6-432C-A6CE-AA139463D6B8}"/>
    <dgm:cxn modelId="{96C2F67C-FE28-4CCB-B4EA-CFA0C15EBC2D}" srcId="{4AAD2F09-49D9-47FF-8497-3A9BC711BD6F}" destId="{FD172CE9-503C-4335-8FDD-7EAA55E45EC8}" srcOrd="5" destOrd="0" parTransId="{AE00CE7A-F7C6-4275-97F3-A904E7D48923}" sibTransId="{85C261A1-8F2A-4946-AD60-468E50121E2C}"/>
    <dgm:cxn modelId="{82DB9438-19A0-45F8-8399-6C00FA645619}" srcId="{4AAD2F09-49D9-47FF-8497-3A9BC711BD6F}" destId="{F53C2E9F-AE4C-4826-884B-9558BEF8B0B6}" srcOrd="3" destOrd="0" parTransId="{48D9C156-74F6-41C9-BA05-98748518FFD2}" sibTransId="{C6DC14E0-07CC-4E2F-9C5A-E4FECB8A81FF}"/>
    <dgm:cxn modelId="{4795F189-029D-46CB-A8A7-E9F72D1CEC45}" srcId="{4AAD2F09-49D9-47FF-8497-3A9BC711BD6F}" destId="{2045321E-599C-405B-9B6D-07EF811440D6}" srcOrd="2" destOrd="0" parTransId="{1A73D3BE-0EFE-4FE4-BAF7-90B77B4D0C8D}" sibTransId="{993FDC87-DFAD-4A6A-9B52-E7A85EA3C3D7}"/>
    <dgm:cxn modelId="{CC57EBC5-0E8B-DE46-BDF4-D677BE0A159F}" type="presOf" srcId="{741B1450-1520-4D0D-996A-76371D2C7798}" destId="{A82F2147-2730-0D4B-A985-7D9F085A4204}" srcOrd="0" destOrd="0" presId="urn:microsoft.com/office/officeart/2008/layout/LinedList"/>
    <dgm:cxn modelId="{E3B7957F-C31D-0B48-896D-5D198A989972}" type="presOf" srcId="{2045321E-599C-405B-9B6D-07EF811440D6}" destId="{382293EB-17BB-4840-90F0-91F43CE8B15E}" srcOrd="0" destOrd="0" presId="urn:microsoft.com/office/officeart/2008/layout/LinedList"/>
    <dgm:cxn modelId="{C4482366-5B7D-4C09-A5C9-AE1681CBA695}" srcId="{4AAD2F09-49D9-47FF-8497-3A9BC711BD6F}" destId="{538EBC26-D7B0-4D41-90BD-33851E23628D}" srcOrd="6" destOrd="0" parTransId="{493568BE-F0A5-4371-B5F4-5739FD9EC8B4}" sibTransId="{80E50B36-F4BD-4FCC-A7E9-243F36CEDF64}"/>
    <dgm:cxn modelId="{B6E0C85A-392A-C746-89A6-35276F70F897}" type="presParOf" srcId="{D46E3C5B-8093-C043-B51E-62DE59E0A927}" destId="{412BD1EF-665F-DB4B-A719-78A24BB06113}" srcOrd="0" destOrd="0" presId="urn:microsoft.com/office/officeart/2008/layout/LinedList"/>
    <dgm:cxn modelId="{A493788D-0850-6D46-A29D-48565995B623}" type="presParOf" srcId="{D46E3C5B-8093-C043-B51E-62DE59E0A927}" destId="{4F951A1E-E14A-3B4E-A177-5FDCF67DD06C}" srcOrd="1" destOrd="0" presId="urn:microsoft.com/office/officeart/2008/layout/LinedList"/>
    <dgm:cxn modelId="{CB780477-511C-2546-BF73-D517DA357C32}" type="presParOf" srcId="{4F951A1E-E14A-3B4E-A177-5FDCF67DD06C}" destId="{36E5FC56-246D-8D44-81C3-0BECC44A2DC0}" srcOrd="0" destOrd="0" presId="urn:microsoft.com/office/officeart/2008/layout/LinedList"/>
    <dgm:cxn modelId="{5F906906-DC93-A84D-A1CC-66756501F76E}" type="presParOf" srcId="{4F951A1E-E14A-3B4E-A177-5FDCF67DD06C}" destId="{AA780B94-96D1-A548-A170-4355C201C27F}" srcOrd="1" destOrd="0" presId="urn:microsoft.com/office/officeart/2008/layout/LinedList"/>
    <dgm:cxn modelId="{46205497-4A0E-F742-88F8-FE082EDF6A21}" type="presParOf" srcId="{D46E3C5B-8093-C043-B51E-62DE59E0A927}" destId="{03C1AAB8-A310-C246-89C7-041F89EEA6DF}" srcOrd="2" destOrd="0" presId="urn:microsoft.com/office/officeart/2008/layout/LinedList"/>
    <dgm:cxn modelId="{031F8B36-BD7E-3644-8CC9-73D5DCD69601}" type="presParOf" srcId="{D46E3C5B-8093-C043-B51E-62DE59E0A927}" destId="{7DBB6F7B-264F-4149-BC4E-A71151F7B410}" srcOrd="3" destOrd="0" presId="urn:microsoft.com/office/officeart/2008/layout/LinedList"/>
    <dgm:cxn modelId="{A8B6E53A-FD76-D84A-9918-11BA2A918572}" type="presParOf" srcId="{7DBB6F7B-264F-4149-BC4E-A71151F7B410}" destId="{06BFC447-15FB-5549-A337-E43E684200CB}" srcOrd="0" destOrd="0" presId="urn:microsoft.com/office/officeart/2008/layout/LinedList"/>
    <dgm:cxn modelId="{98114C9D-E07B-7742-A2A6-B400248082E6}" type="presParOf" srcId="{7DBB6F7B-264F-4149-BC4E-A71151F7B410}" destId="{A6EF3980-E22F-8841-AA7B-6EC98CF1B547}" srcOrd="1" destOrd="0" presId="urn:microsoft.com/office/officeart/2008/layout/LinedList"/>
    <dgm:cxn modelId="{3EAD989F-7D1F-844B-99DC-B7ECD4D66974}" type="presParOf" srcId="{D46E3C5B-8093-C043-B51E-62DE59E0A927}" destId="{13ED00AB-77AE-9C45-8550-0ECEB3438D44}" srcOrd="4" destOrd="0" presId="urn:microsoft.com/office/officeart/2008/layout/LinedList"/>
    <dgm:cxn modelId="{8D5A586D-EFF7-0043-9513-2B35CB6540FE}" type="presParOf" srcId="{D46E3C5B-8093-C043-B51E-62DE59E0A927}" destId="{74F53199-1165-A24B-BF7C-2FE572CFA702}" srcOrd="5" destOrd="0" presId="urn:microsoft.com/office/officeart/2008/layout/LinedList"/>
    <dgm:cxn modelId="{B810D504-2AB9-BC4B-9571-D97073F9FF41}" type="presParOf" srcId="{74F53199-1165-A24B-BF7C-2FE572CFA702}" destId="{382293EB-17BB-4840-90F0-91F43CE8B15E}" srcOrd="0" destOrd="0" presId="urn:microsoft.com/office/officeart/2008/layout/LinedList"/>
    <dgm:cxn modelId="{B76580E1-2764-844F-B747-DB9FA1390992}" type="presParOf" srcId="{74F53199-1165-A24B-BF7C-2FE572CFA702}" destId="{FC8144FA-E833-6540-B285-972010EEA452}" srcOrd="1" destOrd="0" presId="urn:microsoft.com/office/officeart/2008/layout/LinedList"/>
    <dgm:cxn modelId="{5970DA17-6AAA-6745-8EC7-B3379F76069C}" type="presParOf" srcId="{D46E3C5B-8093-C043-B51E-62DE59E0A927}" destId="{06E32631-D5C6-0040-AB16-42100C8DDDC1}" srcOrd="6" destOrd="0" presId="urn:microsoft.com/office/officeart/2008/layout/LinedList"/>
    <dgm:cxn modelId="{5E0BD8EA-9DDC-A64F-872C-6A06B1A46C85}" type="presParOf" srcId="{D46E3C5B-8093-C043-B51E-62DE59E0A927}" destId="{EB2BF972-9453-E44F-86B1-0520E509975A}" srcOrd="7" destOrd="0" presId="urn:microsoft.com/office/officeart/2008/layout/LinedList"/>
    <dgm:cxn modelId="{5873D0ED-FCD1-4F4B-BE6E-D548905CF206}" type="presParOf" srcId="{EB2BF972-9453-E44F-86B1-0520E509975A}" destId="{7EBF7EE2-6F16-9944-B44F-A2FD9C7B2B25}" srcOrd="0" destOrd="0" presId="urn:microsoft.com/office/officeart/2008/layout/LinedList"/>
    <dgm:cxn modelId="{F8537D16-C95F-5846-82E3-413F074AF27D}" type="presParOf" srcId="{EB2BF972-9453-E44F-86B1-0520E509975A}" destId="{3FFB6E27-3140-B143-B3FF-AE5C1FE6C521}" srcOrd="1" destOrd="0" presId="urn:microsoft.com/office/officeart/2008/layout/LinedList"/>
    <dgm:cxn modelId="{85B8925E-75AA-424C-B69E-BEC041E7E76F}" type="presParOf" srcId="{D46E3C5B-8093-C043-B51E-62DE59E0A927}" destId="{20C1CF0C-FAB8-8343-BC58-0469BA33DEDA}" srcOrd="8" destOrd="0" presId="urn:microsoft.com/office/officeart/2008/layout/LinedList"/>
    <dgm:cxn modelId="{9FFE46FE-57F0-0143-805E-EFEEBA8F095C}" type="presParOf" srcId="{D46E3C5B-8093-C043-B51E-62DE59E0A927}" destId="{4E637B02-8D6B-D147-B139-B08403BF33EE}" srcOrd="9" destOrd="0" presId="urn:microsoft.com/office/officeart/2008/layout/LinedList"/>
    <dgm:cxn modelId="{9277B723-3106-CE4E-AFFC-18510EC7A93F}" type="presParOf" srcId="{4E637B02-8D6B-D147-B139-B08403BF33EE}" destId="{A82F2147-2730-0D4B-A985-7D9F085A4204}" srcOrd="0" destOrd="0" presId="urn:microsoft.com/office/officeart/2008/layout/LinedList"/>
    <dgm:cxn modelId="{0AAF9BAB-BCD0-C74C-84E5-423037AE815E}" type="presParOf" srcId="{4E637B02-8D6B-D147-B139-B08403BF33EE}" destId="{45AE53AD-F68E-BF47-92AB-365033F62AB6}" srcOrd="1" destOrd="0" presId="urn:microsoft.com/office/officeart/2008/layout/LinedList"/>
    <dgm:cxn modelId="{B56C4918-E6DC-3144-B2B6-4483C37021F1}" type="presParOf" srcId="{D46E3C5B-8093-C043-B51E-62DE59E0A927}" destId="{A11D39BB-E3C9-9540-ABD8-71628364E832}" srcOrd="10" destOrd="0" presId="urn:microsoft.com/office/officeart/2008/layout/LinedList"/>
    <dgm:cxn modelId="{508C4501-2FDA-BD44-A3CA-26B223E28038}" type="presParOf" srcId="{D46E3C5B-8093-C043-B51E-62DE59E0A927}" destId="{EB897DA4-1A9E-6445-B99C-4106F4C99659}" srcOrd="11" destOrd="0" presId="urn:microsoft.com/office/officeart/2008/layout/LinedList"/>
    <dgm:cxn modelId="{36A24D09-D16E-7B4B-9F0F-4223A305078C}" type="presParOf" srcId="{EB897DA4-1A9E-6445-B99C-4106F4C99659}" destId="{8AFB4816-071E-9943-8B06-CA30E91E843A}" srcOrd="0" destOrd="0" presId="urn:microsoft.com/office/officeart/2008/layout/LinedList"/>
    <dgm:cxn modelId="{BDB1F661-8943-0942-9084-A33087A03263}" type="presParOf" srcId="{EB897DA4-1A9E-6445-B99C-4106F4C99659}" destId="{753C4895-FE24-0F44-A79D-B3A185DBDDAA}" srcOrd="1" destOrd="0" presId="urn:microsoft.com/office/officeart/2008/layout/LinedList"/>
    <dgm:cxn modelId="{0D074209-F8E6-4C42-97DA-09A51D749A06}" type="presParOf" srcId="{D46E3C5B-8093-C043-B51E-62DE59E0A927}" destId="{A885C4D6-07D9-6E4B-9512-A29B19226C30}" srcOrd="12" destOrd="0" presId="urn:microsoft.com/office/officeart/2008/layout/LinedList"/>
    <dgm:cxn modelId="{7F1B01C7-A83B-DB49-BC30-31EB117A3124}" type="presParOf" srcId="{D46E3C5B-8093-C043-B51E-62DE59E0A927}" destId="{823F8658-0B18-DB43-9B48-CD3C9D0EF765}" srcOrd="13" destOrd="0" presId="urn:microsoft.com/office/officeart/2008/layout/LinedList"/>
    <dgm:cxn modelId="{B1418A06-596A-3949-A715-6540AE573AAE}" type="presParOf" srcId="{823F8658-0B18-DB43-9B48-CD3C9D0EF765}" destId="{1034A93C-C748-3544-B311-0C66C3C5549D}" srcOrd="0" destOrd="0" presId="urn:microsoft.com/office/officeart/2008/layout/LinedList"/>
    <dgm:cxn modelId="{16751E65-CBDB-014E-96C4-FB3BF2673A56}" type="presParOf" srcId="{823F8658-0B18-DB43-9B48-CD3C9D0EF765}" destId="{B3EAB520-EFC4-8B4B-A909-AE7F22C5EA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AD2F09-49D9-47FF-8497-3A9BC711BD6F}"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6D8DDD2F-2AE6-4876-8D88-C0801A43DD6D}">
      <dgm:prSet custT="1"/>
      <dgm:spPr/>
      <dgm:t>
        <a:bodyPr/>
        <a:lstStyle/>
        <a:p>
          <a:r>
            <a:rPr lang="en-US" sz="2300" b="1" dirty="0">
              <a:solidFill>
                <a:schemeClr val="tx1"/>
              </a:solidFill>
            </a:rPr>
            <a:t>Pleural Tb:</a:t>
          </a:r>
        </a:p>
      </dgm:t>
    </dgm:pt>
    <dgm:pt modelId="{BC734C33-62B3-4CC5-9A9B-1E996112754F}" type="sibTrans" cxnId="{F5BA1332-D703-4445-B862-03B3CB9AF42A}">
      <dgm:prSet/>
      <dgm:spPr/>
      <dgm:t>
        <a:bodyPr/>
        <a:lstStyle/>
        <a:p>
          <a:endParaRPr lang="en-US"/>
        </a:p>
      </dgm:t>
    </dgm:pt>
    <dgm:pt modelId="{B93DD853-30AC-4408-99DC-18CDBCC7BAE7}" type="parTrans" cxnId="{F5BA1332-D703-4445-B862-03B3CB9AF42A}">
      <dgm:prSet/>
      <dgm:spPr/>
      <dgm:t>
        <a:bodyPr/>
        <a:lstStyle/>
        <a:p>
          <a:endParaRPr lang="en-US"/>
        </a:p>
      </dgm:t>
    </dgm:pt>
    <dgm:pt modelId="{86464A61-EC9C-4A23-9EC5-18B9BC7C78EE}">
      <dgm:prSet custT="1"/>
      <dgm:spPr/>
      <dgm:t>
        <a:bodyPr/>
        <a:lstStyle/>
        <a:p>
          <a:r>
            <a:rPr lang="en-US" sz="2300" dirty="0">
              <a:solidFill>
                <a:schemeClr val="tx1"/>
              </a:solidFill>
            </a:rPr>
            <a:t>Result form penetration by few bacilli into </a:t>
          </a:r>
        </a:p>
        <a:p>
          <a:r>
            <a:rPr lang="en-US" sz="2300" dirty="0">
              <a:solidFill>
                <a:schemeClr val="tx1"/>
              </a:solidFill>
            </a:rPr>
            <a:t>the pleural space resulting into:</a:t>
          </a:r>
          <a:endParaRPr lang="en-US" sz="2300" b="0" dirty="0">
            <a:solidFill>
              <a:schemeClr val="tx1"/>
            </a:solidFill>
          </a:endParaRPr>
        </a:p>
      </dgm:t>
    </dgm:pt>
    <dgm:pt modelId="{55931B89-12E6-432C-A6CE-AA139463D6B8}" type="sibTrans" cxnId="{FA3DC976-2F5B-45A5-BE7B-8A93EAF6379F}">
      <dgm:prSet/>
      <dgm:spPr/>
      <dgm:t>
        <a:bodyPr/>
        <a:lstStyle/>
        <a:p>
          <a:endParaRPr lang="en-US"/>
        </a:p>
      </dgm:t>
    </dgm:pt>
    <dgm:pt modelId="{23F1BCC0-99A4-455B-BE51-4CBC3638D632}" type="parTrans" cxnId="{FA3DC976-2F5B-45A5-BE7B-8A93EAF6379F}">
      <dgm:prSet/>
      <dgm:spPr/>
      <dgm:t>
        <a:bodyPr/>
        <a:lstStyle/>
        <a:p>
          <a:endParaRPr lang="en-US"/>
        </a:p>
      </dgm:t>
    </dgm:pt>
    <dgm:pt modelId="{151DE1C7-E3BA-A94E-8347-3471BA90908E}">
      <dgm:prSet custT="1"/>
      <dgm:spPr/>
      <dgm:t>
        <a:bodyPr/>
        <a:lstStyle/>
        <a:p>
          <a:r>
            <a:rPr lang="en-US" sz="2300" dirty="0">
              <a:solidFill>
                <a:schemeClr val="tx1"/>
              </a:solidFill>
            </a:rPr>
            <a:t>Pleural effusion and fever. </a:t>
          </a:r>
        </a:p>
      </dgm:t>
    </dgm:pt>
    <dgm:pt modelId="{44EE4775-B5DD-BD4F-AA05-A7FAA4557665}" type="parTrans" cxnId="{946E3D89-6C97-7C49-9E9E-911C0E6FA976}">
      <dgm:prSet/>
      <dgm:spPr/>
      <dgm:t>
        <a:bodyPr/>
        <a:lstStyle/>
        <a:p>
          <a:endParaRPr lang="en-US"/>
        </a:p>
      </dgm:t>
    </dgm:pt>
    <dgm:pt modelId="{0C3DA2C5-9C82-0F4B-B769-FADB0A39B98F}" type="sibTrans" cxnId="{946E3D89-6C97-7C49-9E9E-911C0E6FA976}">
      <dgm:prSet/>
      <dgm:spPr/>
      <dgm:t>
        <a:bodyPr/>
        <a:lstStyle/>
        <a:p>
          <a:endParaRPr lang="en-US"/>
        </a:p>
      </dgm:t>
    </dgm:pt>
    <dgm:pt modelId="{E4C47B32-39BF-0848-8978-7BDB408A354B}">
      <dgm:prSet custT="1"/>
      <dgm:spPr/>
      <dgm:t>
        <a:bodyPr/>
        <a:lstStyle/>
        <a:p>
          <a:r>
            <a:rPr lang="en-US" sz="2300" dirty="0">
              <a:solidFill>
                <a:schemeClr val="tx1"/>
              </a:solidFill>
            </a:rPr>
            <a:t>DX; aspirate --- exudate. </a:t>
          </a:r>
        </a:p>
      </dgm:t>
    </dgm:pt>
    <dgm:pt modelId="{92160D1A-9F97-DC46-9452-7C9E6A22942D}" type="parTrans" cxnId="{DC412D20-CC35-C245-A2AD-23A69B8E27CD}">
      <dgm:prSet/>
      <dgm:spPr/>
      <dgm:t>
        <a:bodyPr/>
        <a:lstStyle/>
        <a:p>
          <a:endParaRPr lang="en-US"/>
        </a:p>
      </dgm:t>
    </dgm:pt>
    <dgm:pt modelId="{B340BC35-3CCB-E644-824A-EBB5CFE4C1AC}" type="sibTrans" cxnId="{DC412D20-CC35-C245-A2AD-23A69B8E27CD}">
      <dgm:prSet/>
      <dgm:spPr/>
      <dgm:t>
        <a:bodyPr/>
        <a:lstStyle/>
        <a:p>
          <a:endParaRPr lang="en-US"/>
        </a:p>
      </dgm:t>
    </dgm:pt>
    <dgm:pt modelId="{53D9FDFD-A288-5E4B-9418-13B78A57040D}">
      <dgm:prSet custT="1"/>
      <dgm:spPr/>
      <dgm:t>
        <a:bodyPr/>
        <a:lstStyle/>
        <a:p>
          <a:r>
            <a:rPr lang="en-US" sz="2300" dirty="0">
              <a:solidFill>
                <a:schemeClr val="tx1"/>
              </a:solidFill>
            </a:rPr>
            <a:t>AFB rarely seen.</a:t>
          </a:r>
        </a:p>
      </dgm:t>
    </dgm:pt>
    <dgm:pt modelId="{D3AC627B-AB6D-5C46-8207-FF020B638AAA}" type="parTrans" cxnId="{74870E3B-1DE4-7C41-AB83-B86F435587A9}">
      <dgm:prSet/>
      <dgm:spPr/>
      <dgm:t>
        <a:bodyPr/>
        <a:lstStyle/>
        <a:p>
          <a:endParaRPr lang="en-US"/>
        </a:p>
      </dgm:t>
    </dgm:pt>
    <dgm:pt modelId="{9A0D35B7-7721-2647-970A-93C669181261}" type="sibTrans" cxnId="{74870E3B-1DE4-7C41-AB83-B86F435587A9}">
      <dgm:prSet/>
      <dgm:spPr/>
      <dgm:t>
        <a:bodyPr/>
        <a:lstStyle/>
        <a:p>
          <a:endParaRPr lang="en-US"/>
        </a:p>
      </dgm:t>
    </dgm:pt>
    <dgm:pt modelId="{B2C1B81D-F7F5-5B45-9659-79DEBF825E80}">
      <dgm:prSet custT="1"/>
      <dgm:spPr/>
      <dgm:t>
        <a:bodyPr/>
        <a:lstStyle/>
        <a:p>
          <a:r>
            <a:rPr lang="en-US" sz="2300" dirty="0">
              <a:solidFill>
                <a:schemeClr val="tx1"/>
              </a:solidFill>
            </a:rPr>
            <a:t>Culture 30% positive.</a:t>
          </a:r>
        </a:p>
      </dgm:t>
    </dgm:pt>
    <dgm:pt modelId="{744AC109-D7EB-0D43-A29D-95313F5B1910}" type="parTrans" cxnId="{05C63C6A-7C2A-4947-A8EF-C66E348D4B97}">
      <dgm:prSet/>
      <dgm:spPr/>
      <dgm:t>
        <a:bodyPr/>
        <a:lstStyle/>
        <a:p>
          <a:endParaRPr lang="en-US"/>
        </a:p>
      </dgm:t>
    </dgm:pt>
    <dgm:pt modelId="{8BC8A3AE-504B-764B-9A32-2CF6DB4CFC96}" type="sibTrans" cxnId="{05C63C6A-7C2A-4947-A8EF-C66E348D4B97}">
      <dgm:prSet/>
      <dgm:spPr/>
      <dgm:t>
        <a:bodyPr/>
        <a:lstStyle/>
        <a:p>
          <a:endParaRPr lang="en-US"/>
        </a:p>
      </dgm:t>
    </dgm:pt>
    <dgm:pt modelId="{8B516E62-8129-1741-9B87-0CE64F1B39EA}">
      <dgm:prSet custT="1"/>
      <dgm:spPr/>
      <dgm:t>
        <a:bodyPr/>
        <a:lstStyle/>
        <a:p>
          <a:r>
            <a:rPr lang="en-US" sz="2300" dirty="0">
              <a:solidFill>
                <a:schemeClr val="tx1"/>
              </a:solidFill>
            </a:rPr>
            <a:t>BX 80% granuloma.</a:t>
          </a:r>
          <a:endParaRPr lang="en-GB" sz="2300" dirty="0">
            <a:solidFill>
              <a:schemeClr val="tx1"/>
            </a:solidFill>
          </a:endParaRPr>
        </a:p>
      </dgm:t>
    </dgm:pt>
    <dgm:pt modelId="{230061B5-BEB6-FA4A-A7CB-123786730A36}" type="parTrans" cxnId="{052A0C4A-60EA-E74D-BFD3-6B692BAC433A}">
      <dgm:prSet/>
      <dgm:spPr/>
      <dgm:t>
        <a:bodyPr/>
        <a:lstStyle/>
        <a:p>
          <a:endParaRPr lang="en-US"/>
        </a:p>
      </dgm:t>
    </dgm:pt>
    <dgm:pt modelId="{48F412B8-44D5-F647-8F94-A3857DF0F065}" type="sibTrans" cxnId="{052A0C4A-60EA-E74D-BFD3-6B692BAC433A}">
      <dgm:prSet/>
      <dgm:spPr/>
      <dgm:t>
        <a:bodyPr/>
        <a:lstStyle/>
        <a:p>
          <a:endParaRPr lang="en-US"/>
        </a:p>
      </dgm:t>
    </dgm:pt>
    <dgm:pt modelId="{D46E3C5B-8093-C043-B51E-62DE59E0A927}" type="pres">
      <dgm:prSet presAssocID="{4AAD2F09-49D9-47FF-8497-3A9BC711BD6F}" presName="vert0" presStyleCnt="0">
        <dgm:presLayoutVars>
          <dgm:dir/>
          <dgm:animOne val="branch"/>
          <dgm:animLvl val="lvl"/>
        </dgm:presLayoutVars>
      </dgm:prSet>
      <dgm:spPr/>
      <dgm:t>
        <a:bodyPr/>
        <a:lstStyle/>
        <a:p>
          <a:endParaRPr lang="en-US"/>
        </a:p>
      </dgm:t>
    </dgm:pt>
    <dgm:pt modelId="{412BD1EF-665F-DB4B-A719-78A24BB06113}" type="pres">
      <dgm:prSet presAssocID="{6D8DDD2F-2AE6-4876-8D88-C0801A43DD6D}" presName="thickLine" presStyleLbl="alignNode1" presStyleIdx="0" presStyleCnt="7"/>
      <dgm:spPr/>
    </dgm:pt>
    <dgm:pt modelId="{4F951A1E-E14A-3B4E-A177-5FDCF67DD06C}" type="pres">
      <dgm:prSet presAssocID="{6D8DDD2F-2AE6-4876-8D88-C0801A43DD6D}" presName="horz1" presStyleCnt="0"/>
      <dgm:spPr/>
    </dgm:pt>
    <dgm:pt modelId="{36E5FC56-246D-8D44-81C3-0BECC44A2DC0}" type="pres">
      <dgm:prSet presAssocID="{6D8DDD2F-2AE6-4876-8D88-C0801A43DD6D}" presName="tx1" presStyleLbl="revTx" presStyleIdx="0" presStyleCnt="7"/>
      <dgm:spPr/>
      <dgm:t>
        <a:bodyPr/>
        <a:lstStyle/>
        <a:p>
          <a:endParaRPr lang="en-US"/>
        </a:p>
      </dgm:t>
    </dgm:pt>
    <dgm:pt modelId="{AA780B94-96D1-A548-A170-4355C201C27F}" type="pres">
      <dgm:prSet presAssocID="{6D8DDD2F-2AE6-4876-8D88-C0801A43DD6D}" presName="vert1" presStyleCnt="0"/>
      <dgm:spPr/>
    </dgm:pt>
    <dgm:pt modelId="{03C1AAB8-A310-C246-89C7-041F89EEA6DF}" type="pres">
      <dgm:prSet presAssocID="{86464A61-EC9C-4A23-9EC5-18B9BC7C78EE}" presName="thickLine" presStyleLbl="alignNode1" presStyleIdx="1" presStyleCnt="7"/>
      <dgm:spPr/>
    </dgm:pt>
    <dgm:pt modelId="{7DBB6F7B-264F-4149-BC4E-A71151F7B410}" type="pres">
      <dgm:prSet presAssocID="{86464A61-EC9C-4A23-9EC5-18B9BC7C78EE}" presName="horz1" presStyleCnt="0"/>
      <dgm:spPr/>
    </dgm:pt>
    <dgm:pt modelId="{06BFC447-15FB-5549-A337-E43E684200CB}" type="pres">
      <dgm:prSet presAssocID="{86464A61-EC9C-4A23-9EC5-18B9BC7C78EE}" presName="tx1" presStyleLbl="revTx" presStyleIdx="1" presStyleCnt="7" custScaleY="226876"/>
      <dgm:spPr/>
      <dgm:t>
        <a:bodyPr/>
        <a:lstStyle/>
        <a:p>
          <a:endParaRPr lang="en-US"/>
        </a:p>
      </dgm:t>
    </dgm:pt>
    <dgm:pt modelId="{A6EF3980-E22F-8841-AA7B-6EC98CF1B547}" type="pres">
      <dgm:prSet presAssocID="{86464A61-EC9C-4A23-9EC5-18B9BC7C78EE}" presName="vert1" presStyleCnt="0"/>
      <dgm:spPr/>
    </dgm:pt>
    <dgm:pt modelId="{8B7B5E09-7A8C-BD4E-81B5-B2DB0F35D144}" type="pres">
      <dgm:prSet presAssocID="{151DE1C7-E3BA-A94E-8347-3471BA90908E}" presName="thickLine" presStyleLbl="alignNode1" presStyleIdx="2" presStyleCnt="7"/>
      <dgm:spPr/>
    </dgm:pt>
    <dgm:pt modelId="{91465F94-E0B5-E744-9EFB-1F281CFA5243}" type="pres">
      <dgm:prSet presAssocID="{151DE1C7-E3BA-A94E-8347-3471BA90908E}" presName="horz1" presStyleCnt="0"/>
      <dgm:spPr/>
    </dgm:pt>
    <dgm:pt modelId="{F03CA97D-628B-0E48-AFD8-C369395A687A}" type="pres">
      <dgm:prSet presAssocID="{151DE1C7-E3BA-A94E-8347-3471BA90908E}" presName="tx1" presStyleLbl="revTx" presStyleIdx="2" presStyleCnt="7"/>
      <dgm:spPr/>
      <dgm:t>
        <a:bodyPr/>
        <a:lstStyle/>
        <a:p>
          <a:endParaRPr lang="en-US"/>
        </a:p>
      </dgm:t>
    </dgm:pt>
    <dgm:pt modelId="{7C333C3E-49BB-7645-8124-F9C8E01267B4}" type="pres">
      <dgm:prSet presAssocID="{151DE1C7-E3BA-A94E-8347-3471BA90908E}" presName="vert1" presStyleCnt="0"/>
      <dgm:spPr/>
    </dgm:pt>
    <dgm:pt modelId="{AF11DD2B-0731-2043-97A4-D77176DB57D3}" type="pres">
      <dgm:prSet presAssocID="{E4C47B32-39BF-0848-8978-7BDB408A354B}" presName="thickLine" presStyleLbl="alignNode1" presStyleIdx="3" presStyleCnt="7"/>
      <dgm:spPr/>
    </dgm:pt>
    <dgm:pt modelId="{6F373561-3BC0-FE45-B292-8BB26152029A}" type="pres">
      <dgm:prSet presAssocID="{E4C47B32-39BF-0848-8978-7BDB408A354B}" presName="horz1" presStyleCnt="0"/>
      <dgm:spPr/>
    </dgm:pt>
    <dgm:pt modelId="{DDCC0AB5-2DEC-1B43-BBC3-D9413F5251D5}" type="pres">
      <dgm:prSet presAssocID="{E4C47B32-39BF-0848-8978-7BDB408A354B}" presName="tx1" presStyleLbl="revTx" presStyleIdx="3" presStyleCnt="7"/>
      <dgm:spPr/>
      <dgm:t>
        <a:bodyPr/>
        <a:lstStyle/>
        <a:p>
          <a:endParaRPr lang="en-US"/>
        </a:p>
      </dgm:t>
    </dgm:pt>
    <dgm:pt modelId="{8BA38A97-5BFF-004F-BC01-6FDF27363640}" type="pres">
      <dgm:prSet presAssocID="{E4C47B32-39BF-0848-8978-7BDB408A354B}" presName="vert1" presStyleCnt="0"/>
      <dgm:spPr/>
    </dgm:pt>
    <dgm:pt modelId="{30657670-A3E7-AD4B-921D-7E8512421C4E}" type="pres">
      <dgm:prSet presAssocID="{53D9FDFD-A288-5E4B-9418-13B78A57040D}" presName="thickLine" presStyleLbl="alignNode1" presStyleIdx="4" presStyleCnt="7"/>
      <dgm:spPr/>
    </dgm:pt>
    <dgm:pt modelId="{80B6FB12-26EB-9A4A-A247-ACCC9558E330}" type="pres">
      <dgm:prSet presAssocID="{53D9FDFD-A288-5E4B-9418-13B78A57040D}" presName="horz1" presStyleCnt="0"/>
      <dgm:spPr/>
    </dgm:pt>
    <dgm:pt modelId="{01D8F87B-43B8-004A-8909-1A3A5AFEE437}" type="pres">
      <dgm:prSet presAssocID="{53D9FDFD-A288-5E4B-9418-13B78A57040D}" presName="tx1" presStyleLbl="revTx" presStyleIdx="4" presStyleCnt="7"/>
      <dgm:spPr/>
      <dgm:t>
        <a:bodyPr/>
        <a:lstStyle/>
        <a:p>
          <a:endParaRPr lang="en-US"/>
        </a:p>
      </dgm:t>
    </dgm:pt>
    <dgm:pt modelId="{F396381E-E1F0-234A-BD76-F110F60A47C1}" type="pres">
      <dgm:prSet presAssocID="{53D9FDFD-A288-5E4B-9418-13B78A57040D}" presName="vert1" presStyleCnt="0"/>
      <dgm:spPr/>
    </dgm:pt>
    <dgm:pt modelId="{65D2203E-93D9-1640-A4B6-B9DFB6953A20}" type="pres">
      <dgm:prSet presAssocID="{B2C1B81D-F7F5-5B45-9659-79DEBF825E80}" presName="thickLine" presStyleLbl="alignNode1" presStyleIdx="5" presStyleCnt="7"/>
      <dgm:spPr/>
    </dgm:pt>
    <dgm:pt modelId="{F99C6DD4-2E13-0C48-9EEE-86DE5DB350DC}" type="pres">
      <dgm:prSet presAssocID="{B2C1B81D-F7F5-5B45-9659-79DEBF825E80}" presName="horz1" presStyleCnt="0"/>
      <dgm:spPr/>
    </dgm:pt>
    <dgm:pt modelId="{D40337D9-DF8B-9E4F-92BD-1EFA5DB4191D}" type="pres">
      <dgm:prSet presAssocID="{B2C1B81D-F7F5-5B45-9659-79DEBF825E80}" presName="tx1" presStyleLbl="revTx" presStyleIdx="5" presStyleCnt="7"/>
      <dgm:spPr/>
      <dgm:t>
        <a:bodyPr/>
        <a:lstStyle/>
        <a:p>
          <a:endParaRPr lang="en-US"/>
        </a:p>
      </dgm:t>
    </dgm:pt>
    <dgm:pt modelId="{EF176DD1-31C4-8A42-8A4F-50DBFE22B543}" type="pres">
      <dgm:prSet presAssocID="{B2C1B81D-F7F5-5B45-9659-79DEBF825E80}" presName="vert1" presStyleCnt="0"/>
      <dgm:spPr/>
    </dgm:pt>
    <dgm:pt modelId="{80DD14BF-D14C-5545-888F-CBA63B23BC4A}" type="pres">
      <dgm:prSet presAssocID="{8B516E62-8129-1741-9B87-0CE64F1B39EA}" presName="thickLine" presStyleLbl="alignNode1" presStyleIdx="6" presStyleCnt="7"/>
      <dgm:spPr/>
    </dgm:pt>
    <dgm:pt modelId="{E5A33B3A-FC9C-1848-A88B-90B4D2D8A13D}" type="pres">
      <dgm:prSet presAssocID="{8B516E62-8129-1741-9B87-0CE64F1B39EA}" presName="horz1" presStyleCnt="0"/>
      <dgm:spPr/>
    </dgm:pt>
    <dgm:pt modelId="{7944790F-5B44-D346-B9AD-85E45273857C}" type="pres">
      <dgm:prSet presAssocID="{8B516E62-8129-1741-9B87-0CE64F1B39EA}" presName="tx1" presStyleLbl="revTx" presStyleIdx="6" presStyleCnt="7"/>
      <dgm:spPr/>
      <dgm:t>
        <a:bodyPr/>
        <a:lstStyle/>
        <a:p>
          <a:endParaRPr lang="en-US"/>
        </a:p>
      </dgm:t>
    </dgm:pt>
    <dgm:pt modelId="{9228E0F5-62DB-174F-8176-20E000928F2B}" type="pres">
      <dgm:prSet presAssocID="{8B516E62-8129-1741-9B87-0CE64F1B39EA}" presName="vert1" presStyleCnt="0"/>
      <dgm:spPr/>
    </dgm:pt>
  </dgm:ptLst>
  <dgm:cxnLst>
    <dgm:cxn modelId="{41333912-51C3-D145-B348-B11F765434B2}" type="presOf" srcId="{151DE1C7-E3BA-A94E-8347-3471BA90908E}" destId="{F03CA97D-628B-0E48-AFD8-C369395A687A}" srcOrd="0" destOrd="0" presId="urn:microsoft.com/office/officeart/2008/layout/LinedList"/>
    <dgm:cxn modelId="{5B9F7E34-ECF3-3C47-BAD5-FC36C45938DA}" type="presOf" srcId="{86464A61-EC9C-4A23-9EC5-18B9BC7C78EE}" destId="{06BFC447-15FB-5549-A337-E43E684200CB}" srcOrd="0" destOrd="0" presId="urn:microsoft.com/office/officeart/2008/layout/LinedList"/>
    <dgm:cxn modelId="{052A0C4A-60EA-E74D-BFD3-6B692BAC433A}" srcId="{4AAD2F09-49D9-47FF-8497-3A9BC711BD6F}" destId="{8B516E62-8129-1741-9B87-0CE64F1B39EA}" srcOrd="6" destOrd="0" parTransId="{230061B5-BEB6-FA4A-A7CB-123786730A36}" sibTransId="{48F412B8-44D5-F647-8F94-A3857DF0F065}"/>
    <dgm:cxn modelId="{DC412D20-CC35-C245-A2AD-23A69B8E27CD}" srcId="{4AAD2F09-49D9-47FF-8497-3A9BC711BD6F}" destId="{E4C47B32-39BF-0848-8978-7BDB408A354B}" srcOrd="3" destOrd="0" parTransId="{92160D1A-9F97-DC46-9452-7C9E6A22942D}" sibTransId="{B340BC35-3CCB-E644-824A-EBB5CFE4C1AC}"/>
    <dgm:cxn modelId="{FA3DC976-2F5B-45A5-BE7B-8A93EAF6379F}" srcId="{4AAD2F09-49D9-47FF-8497-3A9BC711BD6F}" destId="{86464A61-EC9C-4A23-9EC5-18B9BC7C78EE}" srcOrd="1" destOrd="0" parTransId="{23F1BCC0-99A4-455B-BE51-4CBC3638D632}" sibTransId="{55931B89-12E6-432C-A6CE-AA139463D6B8}"/>
    <dgm:cxn modelId="{F5BA1332-D703-4445-B862-03B3CB9AF42A}" srcId="{4AAD2F09-49D9-47FF-8497-3A9BC711BD6F}" destId="{6D8DDD2F-2AE6-4876-8D88-C0801A43DD6D}" srcOrd="0" destOrd="0" parTransId="{B93DD853-30AC-4408-99DC-18CDBCC7BAE7}" sibTransId="{BC734C33-62B3-4CC5-9A9B-1E996112754F}"/>
    <dgm:cxn modelId="{F0DBD543-D9A2-6043-83D6-E919C327E19D}" type="presOf" srcId="{6D8DDD2F-2AE6-4876-8D88-C0801A43DD6D}" destId="{36E5FC56-246D-8D44-81C3-0BECC44A2DC0}" srcOrd="0" destOrd="0" presId="urn:microsoft.com/office/officeart/2008/layout/LinedList"/>
    <dgm:cxn modelId="{05C63C6A-7C2A-4947-A8EF-C66E348D4B97}" srcId="{4AAD2F09-49D9-47FF-8497-3A9BC711BD6F}" destId="{B2C1B81D-F7F5-5B45-9659-79DEBF825E80}" srcOrd="5" destOrd="0" parTransId="{744AC109-D7EB-0D43-A29D-95313F5B1910}" sibTransId="{8BC8A3AE-504B-764B-9A32-2CF6DB4CFC96}"/>
    <dgm:cxn modelId="{2DB5FCEC-011F-7C4B-A2C5-8C41BEB278AF}" type="presOf" srcId="{53D9FDFD-A288-5E4B-9418-13B78A57040D}" destId="{01D8F87B-43B8-004A-8909-1A3A5AFEE437}" srcOrd="0" destOrd="0" presId="urn:microsoft.com/office/officeart/2008/layout/LinedList"/>
    <dgm:cxn modelId="{946E3D89-6C97-7C49-9E9E-911C0E6FA976}" srcId="{4AAD2F09-49D9-47FF-8497-3A9BC711BD6F}" destId="{151DE1C7-E3BA-A94E-8347-3471BA90908E}" srcOrd="2" destOrd="0" parTransId="{44EE4775-B5DD-BD4F-AA05-A7FAA4557665}" sibTransId="{0C3DA2C5-9C82-0F4B-B769-FADB0A39B98F}"/>
    <dgm:cxn modelId="{A8015772-1C32-D348-8ADE-0831F44A25FD}" type="presOf" srcId="{E4C47B32-39BF-0848-8978-7BDB408A354B}" destId="{DDCC0AB5-2DEC-1B43-BBC3-D9413F5251D5}" srcOrd="0" destOrd="0" presId="urn:microsoft.com/office/officeart/2008/layout/LinedList"/>
    <dgm:cxn modelId="{E3ED7400-78AD-974E-96EE-BEF4B58B1A38}" type="presOf" srcId="{B2C1B81D-F7F5-5B45-9659-79DEBF825E80}" destId="{D40337D9-DF8B-9E4F-92BD-1EFA5DB4191D}" srcOrd="0" destOrd="0" presId="urn:microsoft.com/office/officeart/2008/layout/LinedList"/>
    <dgm:cxn modelId="{74870E3B-1DE4-7C41-AB83-B86F435587A9}" srcId="{4AAD2F09-49D9-47FF-8497-3A9BC711BD6F}" destId="{53D9FDFD-A288-5E4B-9418-13B78A57040D}" srcOrd="4" destOrd="0" parTransId="{D3AC627B-AB6D-5C46-8207-FF020B638AAA}" sibTransId="{9A0D35B7-7721-2647-970A-93C669181261}"/>
    <dgm:cxn modelId="{ECE398AC-704D-DB49-9D77-E90D8EA2B310}" type="presOf" srcId="{4AAD2F09-49D9-47FF-8497-3A9BC711BD6F}" destId="{D46E3C5B-8093-C043-B51E-62DE59E0A927}" srcOrd="0" destOrd="0" presId="urn:microsoft.com/office/officeart/2008/layout/LinedList"/>
    <dgm:cxn modelId="{C660E680-D20C-A541-8784-14F0A1E633E6}" type="presOf" srcId="{8B516E62-8129-1741-9B87-0CE64F1B39EA}" destId="{7944790F-5B44-D346-B9AD-85E45273857C}" srcOrd="0" destOrd="0" presId="urn:microsoft.com/office/officeart/2008/layout/LinedList"/>
    <dgm:cxn modelId="{B6E0C85A-392A-C746-89A6-35276F70F897}" type="presParOf" srcId="{D46E3C5B-8093-C043-B51E-62DE59E0A927}" destId="{412BD1EF-665F-DB4B-A719-78A24BB06113}" srcOrd="0" destOrd="0" presId="urn:microsoft.com/office/officeart/2008/layout/LinedList"/>
    <dgm:cxn modelId="{A493788D-0850-6D46-A29D-48565995B623}" type="presParOf" srcId="{D46E3C5B-8093-C043-B51E-62DE59E0A927}" destId="{4F951A1E-E14A-3B4E-A177-5FDCF67DD06C}" srcOrd="1" destOrd="0" presId="urn:microsoft.com/office/officeart/2008/layout/LinedList"/>
    <dgm:cxn modelId="{CB780477-511C-2546-BF73-D517DA357C32}" type="presParOf" srcId="{4F951A1E-E14A-3B4E-A177-5FDCF67DD06C}" destId="{36E5FC56-246D-8D44-81C3-0BECC44A2DC0}" srcOrd="0" destOrd="0" presId="urn:microsoft.com/office/officeart/2008/layout/LinedList"/>
    <dgm:cxn modelId="{5F906906-DC93-A84D-A1CC-66756501F76E}" type="presParOf" srcId="{4F951A1E-E14A-3B4E-A177-5FDCF67DD06C}" destId="{AA780B94-96D1-A548-A170-4355C201C27F}" srcOrd="1" destOrd="0" presId="urn:microsoft.com/office/officeart/2008/layout/LinedList"/>
    <dgm:cxn modelId="{46205497-4A0E-F742-88F8-FE082EDF6A21}" type="presParOf" srcId="{D46E3C5B-8093-C043-B51E-62DE59E0A927}" destId="{03C1AAB8-A310-C246-89C7-041F89EEA6DF}" srcOrd="2" destOrd="0" presId="urn:microsoft.com/office/officeart/2008/layout/LinedList"/>
    <dgm:cxn modelId="{031F8B36-BD7E-3644-8CC9-73D5DCD69601}" type="presParOf" srcId="{D46E3C5B-8093-C043-B51E-62DE59E0A927}" destId="{7DBB6F7B-264F-4149-BC4E-A71151F7B410}" srcOrd="3" destOrd="0" presId="urn:microsoft.com/office/officeart/2008/layout/LinedList"/>
    <dgm:cxn modelId="{A8B6E53A-FD76-D84A-9918-11BA2A918572}" type="presParOf" srcId="{7DBB6F7B-264F-4149-BC4E-A71151F7B410}" destId="{06BFC447-15FB-5549-A337-E43E684200CB}" srcOrd="0" destOrd="0" presId="urn:microsoft.com/office/officeart/2008/layout/LinedList"/>
    <dgm:cxn modelId="{98114C9D-E07B-7742-A2A6-B400248082E6}" type="presParOf" srcId="{7DBB6F7B-264F-4149-BC4E-A71151F7B410}" destId="{A6EF3980-E22F-8841-AA7B-6EC98CF1B547}" srcOrd="1" destOrd="0" presId="urn:microsoft.com/office/officeart/2008/layout/LinedList"/>
    <dgm:cxn modelId="{187B3972-FB51-7246-8893-D82DC8577D06}" type="presParOf" srcId="{D46E3C5B-8093-C043-B51E-62DE59E0A927}" destId="{8B7B5E09-7A8C-BD4E-81B5-B2DB0F35D144}" srcOrd="4" destOrd="0" presId="urn:microsoft.com/office/officeart/2008/layout/LinedList"/>
    <dgm:cxn modelId="{39DC69D0-7F52-3A44-BCA2-3EA3D4C09AC8}" type="presParOf" srcId="{D46E3C5B-8093-C043-B51E-62DE59E0A927}" destId="{91465F94-E0B5-E744-9EFB-1F281CFA5243}" srcOrd="5" destOrd="0" presId="urn:microsoft.com/office/officeart/2008/layout/LinedList"/>
    <dgm:cxn modelId="{838420DF-AC73-3F4F-893D-F3AE17EE1099}" type="presParOf" srcId="{91465F94-E0B5-E744-9EFB-1F281CFA5243}" destId="{F03CA97D-628B-0E48-AFD8-C369395A687A}" srcOrd="0" destOrd="0" presId="urn:microsoft.com/office/officeart/2008/layout/LinedList"/>
    <dgm:cxn modelId="{246786D2-6FFE-CB42-8398-270B279BEEB3}" type="presParOf" srcId="{91465F94-E0B5-E744-9EFB-1F281CFA5243}" destId="{7C333C3E-49BB-7645-8124-F9C8E01267B4}" srcOrd="1" destOrd="0" presId="urn:microsoft.com/office/officeart/2008/layout/LinedList"/>
    <dgm:cxn modelId="{0C2A188D-C282-274A-8A56-3DDD3C428A0B}" type="presParOf" srcId="{D46E3C5B-8093-C043-B51E-62DE59E0A927}" destId="{AF11DD2B-0731-2043-97A4-D77176DB57D3}" srcOrd="6" destOrd="0" presId="urn:microsoft.com/office/officeart/2008/layout/LinedList"/>
    <dgm:cxn modelId="{5AB949F8-E79D-3A40-9D9B-E0F9C02B6FB4}" type="presParOf" srcId="{D46E3C5B-8093-C043-B51E-62DE59E0A927}" destId="{6F373561-3BC0-FE45-B292-8BB26152029A}" srcOrd="7" destOrd="0" presId="urn:microsoft.com/office/officeart/2008/layout/LinedList"/>
    <dgm:cxn modelId="{4D2F90FF-9203-BC43-B34A-8998A7FD9626}" type="presParOf" srcId="{6F373561-3BC0-FE45-B292-8BB26152029A}" destId="{DDCC0AB5-2DEC-1B43-BBC3-D9413F5251D5}" srcOrd="0" destOrd="0" presId="urn:microsoft.com/office/officeart/2008/layout/LinedList"/>
    <dgm:cxn modelId="{FDC74B7C-55EB-E847-B522-23FFE5A0F3EF}" type="presParOf" srcId="{6F373561-3BC0-FE45-B292-8BB26152029A}" destId="{8BA38A97-5BFF-004F-BC01-6FDF27363640}" srcOrd="1" destOrd="0" presId="urn:microsoft.com/office/officeart/2008/layout/LinedList"/>
    <dgm:cxn modelId="{92C2343E-1457-7642-944B-DA62208FCBA8}" type="presParOf" srcId="{D46E3C5B-8093-C043-B51E-62DE59E0A927}" destId="{30657670-A3E7-AD4B-921D-7E8512421C4E}" srcOrd="8" destOrd="0" presId="urn:microsoft.com/office/officeart/2008/layout/LinedList"/>
    <dgm:cxn modelId="{D9D04224-A9CA-9B41-846E-163268DE5EFE}" type="presParOf" srcId="{D46E3C5B-8093-C043-B51E-62DE59E0A927}" destId="{80B6FB12-26EB-9A4A-A247-ACCC9558E330}" srcOrd="9" destOrd="0" presId="urn:microsoft.com/office/officeart/2008/layout/LinedList"/>
    <dgm:cxn modelId="{40AB9CD9-94B2-0049-9D41-D822D76DDD23}" type="presParOf" srcId="{80B6FB12-26EB-9A4A-A247-ACCC9558E330}" destId="{01D8F87B-43B8-004A-8909-1A3A5AFEE437}" srcOrd="0" destOrd="0" presId="urn:microsoft.com/office/officeart/2008/layout/LinedList"/>
    <dgm:cxn modelId="{E209AE16-1BA4-5D41-9967-F3C91E16C7F1}" type="presParOf" srcId="{80B6FB12-26EB-9A4A-A247-ACCC9558E330}" destId="{F396381E-E1F0-234A-BD76-F110F60A47C1}" srcOrd="1" destOrd="0" presId="urn:microsoft.com/office/officeart/2008/layout/LinedList"/>
    <dgm:cxn modelId="{16AA3060-194E-B44D-A52B-D2A707C55451}" type="presParOf" srcId="{D46E3C5B-8093-C043-B51E-62DE59E0A927}" destId="{65D2203E-93D9-1640-A4B6-B9DFB6953A20}" srcOrd="10" destOrd="0" presId="urn:microsoft.com/office/officeart/2008/layout/LinedList"/>
    <dgm:cxn modelId="{2D770138-3A9C-584B-8413-1CF55158E520}" type="presParOf" srcId="{D46E3C5B-8093-C043-B51E-62DE59E0A927}" destId="{F99C6DD4-2E13-0C48-9EEE-86DE5DB350DC}" srcOrd="11" destOrd="0" presId="urn:microsoft.com/office/officeart/2008/layout/LinedList"/>
    <dgm:cxn modelId="{DCDE3AEC-7BFA-A141-885B-06F0F299A76C}" type="presParOf" srcId="{F99C6DD4-2E13-0C48-9EEE-86DE5DB350DC}" destId="{D40337D9-DF8B-9E4F-92BD-1EFA5DB4191D}" srcOrd="0" destOrd="0" presId="urn:microsoft.com/office/officeart/2008/layout/LinedList"/>
    <dgm:cxn modelId="{300B16A3-C1EA-1F46-991C-B71412C5C743}" type="presParOf" srcId="{F99C6DD4-2E13-0C48-9EEE-86DE5DB350DC}" destId="{EF176DD1-31C4-8A42-8A4F-50DBFE22B543}" srcOrd="1" destOrd="0" presId="urn:microsoft.com/office/officeart/2008/layout/LinedList"/>
    <dgm:cxn modelId="{7754D8D5-4C67-564C-86E9-B18EF204E5CD}" type="presParOf" srcId="{D46E3C5B-8093-C043-B51E-62DE59E0A927}" destId="{80DD14BF-D14C-5545-888F-CBA63B23BC4A}" srcOrd="12" destOrd="0" presId="urn:microsoft.com/office/officeart/2008/layout/LinedList"/>
    <dgm:cxn modelId="{EB77862B-D26C-C54F-8325-9D868BFE8231}" type="presParOf" srcId="{D46E3C5B-8093-C043-B51E-62DE59E0A927}" destId="{E5A33B3A-FC9C-1848-A88B-90B4D2D8A13D}" srcOrd="13" destOrd="0" presId="urn:microsoft.com/office/officeart/2008/layout/LinedList"/>
    <dgm:cxn modelId="{26DBCA58-C49A-6F42-B900-362EF8E03A10}" type="presParOf" srcId="{E5A33B3A-FC9C-1848-A88B-90B4D2D8A13D}" destId="{7944790F-5B44-D346-B9AD-85E45273857C}" srcOrd="0" destOrd="0" presId="urn:microsoft.com/office/officeart/2008/layout/LinedList"/>
    <dgm:cxn modelId="{FF862719-6450-C94D-BB89-BFB92F04D5F6}" type="presParOf" srcId="{E5A33B3A-FC9C-1848-A88B-90B4D2D8A13D}" destId="{9228E0F5-62DB-174F-8176-20E000928F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B65B6D-2A7E-40E3-96A1-38ED974DE4A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D59D53A-244A-41A7-8D6E-6EEEB6396EBE}">
      <dgm:prSet custT="1"/>
      <dgm:spPr/>
      <dgm:t>
        <a:bodyPr/>
        <a:lstStyle/>
        <a:p>
          <a:pPr>
            <a:defRPr cap="all"/>
          </a:pPr>
          <a:r>
            <a:rPr lang="en-US" sz="1800" b="0" cap="none" dirty="0"/>
            <a:t>In children </a:t>
          </a:r>
        </a:p>
      </dgm:t>
    </dgm:pt>
    <dgm:pt modelId="{D5554458-6F0C-47DD-8FA1-CA347C91A42E}" type="parTrans" cxnId="{654D3C8E-A653-4B0D-B614-BF9D9BE681D6}">
      <dgm:prSet/>
      <dgm:spPr/>
      <dgm:t>
        <a:bodyPr/>
        <a:lstStyle/>
        <a:p>
          <a:endParaRPr lang="en-US"/>
        </a:p>
      </dgm:t>
    </dgm:pt>
    <dgm:pt modelId="{1599EAEC-53CA-4FF8-B1B3-7987E629305C}" type="sibTrans" cxnId="{654D3C8E-A653-4B0D-B614-BF9D9BE681D6}">
      <dgm:prSet/>
      <dgm:spPr/>
      <dgm:t>
        <a:bodyPr/>
        <a:lstStyle/>
        <a:p>
          <a:endParaRPr lang="en-US"/>
        </a:p>
      </dgm:t>
    </dgm:pt>
    <dgm:pt modelId="{5DA5F0FC-6EEE-4EBF-9556-3BCDD0B20E71}">
      <dgm:prSet custT="1"/>
      <dgm:spPr/>
      <dgm:t>
        <a:bodyPr/>
        <a:lstStyle/>
        <a:p>
          <a:pPr>
            <a:defRPr cap="all"/>
          </a:pPr>
          <a:r>
            <a:rPr lang="en-US" sz="1800" b="0" cap="none" dirty="0"/>
            <a:t>Asymptomatic state may cause </a:t>
          </a:r>
          <a:r>
            <a:rPr lang="en-US" sz="1800" b="0" cap="none" dirty="0" err="1"/>
            <a:t>miliary</a:t>
          </a:r>
          <a:r>
            <a:rPr lang="en-US" sz="1800" b="0" cap="none" dirty="0"/>
            <a:t> tuberculosis and TB meningitis.</a:t>
          </a:r>
        </a:p>
      </dgm:t>
    </dgm:pt>
    <dgm:pt modelId="{BC219B26-7BEE-421F-944D-A060F1D42B17}" type="parTrans" cxnId="{9305D0DD-5FCB-4480-BF13-D9B1FB3F7AC0}">
      <dgm:prSet/>
      <dgm:spPr/>
      <dgm:t>
        <a:bodyPr/>
        <a:lstStyle/>
        <a:p>
          <a:endParaRPr lang="en-US"/>
        </a:p>
      </dgm:t>
    </dgm:pt>
    <dgm:pt modelId="{9E662679-E648-44C6-98CC-5D47A0E82837}" type="sibTrans" cxnId="{9305D0DD-5FCB-4480-BF13-D9B1FB3F7AC0}">
      <dgm:prSet/>
      <dgm:spPr/>
      <dgm:t>
        <a:bodyPr/>
        <a:lstStyle/>
        <a:p>
          <a:endParaRPr lang="en-US"/>
        </a:p>
      </dgm:t>
    </dgm:pt>
    <dgm:pt modelId="{CF0B5E45-7A73-4B88-83D5-6563C6AC61B3}" type="pres">
      <dgm:prSet presAssocID="{4EB65B6D-2A7E-40E3-96A1-38ED974DE4A7}" presName="root" presStyleCnt="0">
        <dgm:presLayoutVars>
          <dgm:dir/>
          <dgm:resizeHandles val="exact"/>
        </dgm:presLayoutVars>
      </dgm:prSet>
      <dgm:spPr/>
      <dgm:t>
        <a:bodyPr/>
        <a:lstStyle/>
        <a:p>
          <a:endParaRPr lang="en-US"/>
        </a:p>
      </dgm:t>
    </dgm:pt>
    <dgm:pt modelId="{C6BE4F75-4828-4D63-A3D1-8FCBB2CFB5F0}" type="pres">
      <dgm:prSet presAssocID="{1D59D53A-244A-41A7-8D6E-6EEEB6396EBE}" presName="compNode" presStyleCnt="0"/>
      <dgm:spPr/>
    </dgm:pt>
    <dgm:pt modelId="{2A8CB920-F38C-4022-837D-B7CE166EFBBE}" type="pres">
      <dgm:prSet presAssocID="{1D59D53A-244A-41A7-8D6E-6EEEB6396EBE}" presName="iconBgRect" presStyleLbl="bgShp" presStyleIdx="0" presStyleCnt="2"/>
      <dgm:spPr/>
    </dgm:pt>
    <dgm:pt modelId="{C1060616-79C0-4812-AF24-5A8A06A6A2DA}" type="pres">
      <dgm:prSet presAssocID="{1D59D53A-244A-41A7-8D6E-6EEEB6396EB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aby"/>
        </a:ext>
      </dgm:extLst>
    </dgm:pt>
    <dgm:pt modelId="{BC6469E2-77A1-4A3B-A58A-932DC661E7F0}" type="pres">
      <dgm:prSet presAssocID="{1D59D53A-244A-41A7-8D6E-6EEEB6396EBE}" presName="spaceRect" presStyleCnt="0"/>
      <dgm:spPr/>
    </dgm:pt>
    <dgm:pt modelId="{56317245-77D8-4619-9EC9-941172F20A84}" type="pres">
      <dgm:prSet presAssocID="{1D59D53A-244A-41A7-8D6E-6EEEB6396EBE}" presName="textRect" presStyleLbl="revTx" presStyleIdx="0" presStyleCnt="2">
        <dgm:presLayoutVars>
          <dgm:chMax val="1"/>
          <dgm:chPref val="1"/>
        </dgm:presLayoutVars>
      </dgm:prSet>
      <dgm:spPr/>
      <dgm:t>
        <a:bodyPr/>
        <a:lstStyle/>
        <a:p>
          <a:endParaRPr lang="en-US"/>
        </a:p>
      </dgm:t>
    </dgm:pt>
    <dgm:pt modelId="{96E60862-4AF9-464E-B054-5DCB46220580}" type="pres">
      <dgm:prSet presAssocID="{1599EAEC-53CA-4FF8-B1B3-7987E629305C}" presName="sibTrans" presStyleCnt="0"/>
      <dgm:spPr/>
    </dgm:pt>
    <dgm:pt modelId="{692E9CEC-45BA-4615-9A16-5F1304197C8E}" type="pres">
      <dgm:prSet presAssocID="{5DA5F0FC-6EEE-4EBF-9556-3BCDD0B20E71}" presName="compNode" presStyleCnt="0"/>
      <dgm:spPr/>
    </dgm:pt>
    <dgm:pt modelId="{582F6C98-B172-42E1-B373-68967ECA4C16}" type="pres">
      <dgm:prSet presAssocID="{5DA5F0FC-6EEE-4EBF-9556-3BCDD0B20E71}" presName="iconBgRect" presStyleLbl="bgShp" presStyleIdx="1" presStyleCnt="2"/>
      <dgm:spPr/>
    </dgm:pt>
    <dgm:pt modelId="{71A4BF2A-4FD8-4A4A-9E25-E1B020AD9F75}" type="pres">
      <dgm:prSet presAssocID="{5DA5F0FC-6EEE-4EBF-9556-3BCDD0B20E71}"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2A733476-25EC-4C49-9C00-006C7C74E92B}" type="pres">
      <dgm:prSet presAssocID="{5DA5F0FC-6EEE-4EBF-9556-3BCDD0B20E71}" presName="spaceRect" presStyleCnt="0"/>
      <dgm:spPr/>
    </dgm:pt>
    <dgm:pt modelId="{D9A59765-F4E8-45CE-8082-7CA6D565E797}" type="pres">
      <dgm:prSet presAssocID="{5DA5F0FC-6EEE-4EBF-9556-3BCDD0B20E71}" presName="textRect" presStyleLbl="revTx" presStyleIdx="1" presStyleCnt="2">
        <dgm:presLayoutVars>
          <dgm:chMax val="1"/>
          <dgm:chPref val="1"/>
        </dgm:presLayoutVars>
      </dgm:prSet>
      <dgm:spPr/>
      <dgm:t>
        <a:bodyPr/>
        <a:lstStyle/>
        <a:p>
          <a:endParaRPr lang="en-US"/>
        </a:p>
      </dgm:t>
    </dgm:pt>
  </dgm:ptLst>
  <dgm:cxnLst>
    <dgm:cxn modelId="{FF37EC8A-5DE2-43AD-BDA1-9FF6AD52E599}" type="presOf" srcId="{4EB65B6D-2A7E-40E3-96A1-38ED974DE4A7}" destId="{CF0B5E45-7A73-4B88-83D5-6563C6AC61B3}" srcOrd="0" destOrd="0" presId="urn:microsoft.com/office/officeart/2018/5/layout/IconCircleLabelList"/>
    <dgm:cxn modelId="{13C3A341-69D8-48B5-9ABA-8A962B98352A}" type="presOf" srcId="{1D59D53A-244A-41A7-8D6E-6EEEB6396EBE}" destId="{56317245-77D8-4619-9EC9-941172F20A84}" srcOrd="0" destOrd="0" presId="urn:microsoft.com/office/officeart/2018/5/layout/IconCircleLabelList"/>
    <dgm:cxn modelId="{9305D0DD-5FCB-4480-BF13-D9B1FB3F7AC0}" srcId="{4EB65B6D-2A7E-40E3-96A1-38ED974DE4A7}" destId="{5DA5F0FC-6EEE-4EBF-9556-3BCDD0B20E71}" srcOrd="1" destOrd="0" parTransId="{BC219B26-7BEE-421F-944D-A060F1D42B17}" sibTransId="{9E662679-E648-44C6-98CC-5D47A0E82837}"/>
    <dgm:cxn modelId="{654D3C8E-A653-4B0D-B614-BF9D9BE681D6}" srcId="{4EB65B6D-2A7E-40E3-96A1-38ED974DE4A7}" destId="{1D59D53A-244A-41A7-8D6E-6EEEB6396EBE}" srcOrd="0" destOrd="0" parTransId="{D5554458-6F0C-47DD-8FA1-CA347C91A42E}" sibTransId="{1599EAEC-53CA-4FF8-B1B3-7987E629305C}"/>
    <dgm:cxn modelId="{F3450D72-0A77-4B50-8BA4-11E3FEDF2259}" type="presOf" srcId="{5DA5F0FC-6EEE-4EBF-9556-3BCDD0B20E71}" destId="{D9A59765-F4E8-45CE-8082-7CA6D565E797}" srcOrd="0" destOrd="0" presId="urn:microsoft.com/office/officeart/2018/5/layout/IconCircleLabelList"/>
    <dgm:cxn modelId="{DE7428B7-F056-4E7E-B4D4-808FFD576233}" type="presParOf" srcId="{CF0B5E45-7A73-4B88-83D5-6563C6AC61B3}" destId="{C6BE4F75-4828-4D63-A3D1-8FCBB2CFB5F0}" srcOrd="0" destOrd="0" presId="urn:microsoft.com/office/officeart/2018/5/layout/IconCircleLabelList"/>
    <dgm:cxn modelId="{ECE97E1C-FE01-4AF8-93BF-4BD9F2B49EF6}" type="presParOf" srcId="{C6BE4F75-4828-4D63-A3D1-8FCBB2CFB5F0}" destId="{2A8CB920-F38C-4022-837D-B7CE166EFBBE}" srcOrd="0" destOrd="0" presId="urn:microsoft.com/office/officeart/2018/5/layout/IconCircleLabelList"/>
    <dgm:cxn modelId="{B9304CC8-2AF9-4FE0-9806-BE7AF9254410}" type="presParOf" srcId="{C6BE4F75-4828-4D63-A3D1-8FCBB2CFB5F0}" destId="{C1060616-79C0-4812-AF24-5A8A06A6A2DA}" srcOrd="1" destOrd="0" presId="urn:microsoft.com/office/officeart/2018/5/layout/IconCircleLabelList"/>
    <dgm:cxn modelId="{9918629B-01FC-44A5-98E5-75E67A49D138}" type="presParOf" srcId="{C6BE4F75-4828-4D63-A3D1-8FCBB2CFB5F0}" destId="{BC6469E2-77A1-4A3B-A58A-932DC661E7F0}" srcOrd="2" destOrd="0" presId="urn:microsoft.com/office/officeart/2018/5/layout/IconCircleLabelList"/>
    <dgm:cxn modelId="{E7ACB792-8495-4845-8AEE-8FB5DF1356DD}" type="presParOf" srcId="{C6BE4F75-4828-4D63-A3D1-8FCBB2CFB5F0}" destId="{56317245-77D8-4619-9EC9-941172F20A84}" srcOrd="3" destOrd="0" presId="urn:microsoft.com/office/officeart/2018/5/layout/IconCircleLabelList"/>
    <dgm:cxn modelId="{BA65A4CD-1204-4533-BB82-C64A2C029271}" type="presParOf" srcId="{CF0B5E45-7A73-4B88-83D5-6563C6AC61B3}" destId="{96E60862-4AF9-464E-B054-5DCB46220580}" srcOrd="1" destOrd="0" presId="urn:microsoft.com/office/officeart/2018/5/layout/IconCircleLabelList"/>
    <dgm:cxn modelId="{F3C48FA3-35F5-4022-BCA5-F86E438DB1B0}" type="presParOf" srcId="{CF0B5E45-7A73-4B88-83D5-6563C6AC61B3}" destId="{692E9CEC-45BA-4615-9A16-5F1304197C8E}" srcOrd="2" destOrd="0" presId="urn:microsoft.com/office/officeart/2018/5/layout/IconCircleLabelList"/>
    <dgm:cxn modelId="{C9A5F535-9BB1-4202-92EB-3809E78397B9}" type="presParOf" srcId="{692E9CEC-45BA-4615-9A16-5F1304197C8E}" destId="{582F6C98-B172-42E1-B373-68967ECA4C16}" srcOrd="0" destOrd="0" presId="urn:microsoft.com/office/officeart/2018/5/layout/IconCircleLabelList"/>
    <dgm:cxn modelId="{94BDF60A-6B7E-4934-885E-BAFC64DC4F40}" type="presParOf" srcId="{692E9CEC-45BA-4615-9A16-5F1304197C8E}" destId="{71A4BF2A-4FD8-4A4A-9E25-E1B020AD9F75}" srcOrd="1" destOrd="0" presId="urn:microsoft.com/office/officeart/2018/5/layout/IconCircleLabelList"/>
    <dgm:cxn modelId="{7F2D027D-A14B-43AE-8937-3801E7401DA4}" type="presParOf" srcId="{692E9CEC-45BA-4615-9A16-5F1304197C8E}" destId="{2A733476-25EC-4C49-9C00-006C7C74E92B}" srcOrd="2" destOrd="0" presId="urn:microsoft.com/office/officeart/2018/5/layout/IconCircleLabelList"/>
    <dgm:cxn modelId="{C86280BF-DE66-49E6-8897-56CBEE5C7556}" type="presParOf" srcId="{692E9CEC-45BA-4615-9A16-5F1304197C8E}" destId="{D9A59765-F4E8-45CE-8082-7CA6D565E79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A3548-0BF3-4FB8-98EC-74D5044FAE2D}">
      <dsp:nvSpPr>
        <dsp:cNvPr id="0" name=""/>
        <dsp:cNvSpPr/>
      </dsp:nvSpPr>
      <dsp:spPr>
        <a:xfrm>
          <a:off x="395818" y="204076"/>
          <a:ext cx="639931" cy="6399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E9A18F8-8D5A-4844-A418-BB8F99DBF0BE}">
      <dsp:nvSpPr>
        <dsp:cNvPr id="0" name=""/>
        <dsp:cNvSpPr/>
      </dsp:nvSpPr>
      <dsp:spPr>
        <a:xfrm>
          <a:off x="4749"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It is a world wide disease.</a:t>
          </a:r>
        </a:p>
      </dsp:txBody>
      <dsp:txXfrm>
        <a:off x="4749" y="1312312"/>
        <a:ext cx="1422070" cy="2013673"/>
      </dsp:txXfrm>
    </dsp:sp>
    <dsp:sp modelId="{7CA499CF-A1CA-4268-B38E-C84D055154F4}">
      <dsp:nvSpPr>
        <dsp:cNvPr id="0" name=""/>
        <dsp:cNvSpPr/>
      </dsp:nvSpPr>
      <dsp:spPr>
        <a:xfrm>
          <a:off x="2066751" y="204076"/>
          <a:ext cx="639931" cy="63993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7AAF4ADD-FF26-497D-8515-FF3490581B00}">
      <dsp:nvSpPr>
        <dsp:cNvPr id="0" name=""/>
        <dsp:cNvSpPr/>
      </dsp:nvSpPr>
      <dsp:spPr>
        <a:xfrm>
          <a:off x="1675682"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TB infects 1.7 billion with 3 million deaths/yr.</a:t>
          </a:r>
        </a:p>
      </dsp:txBody>
      <dsp:txXfrm>
        <a:off x="1675682" y="1312312"/>
        <a:ext cx="1422070" cy="2013673"/>
      </dsp:txXfrm>
    </dsp:sp>
    <dsp:sp modelId="{B8065DEF-D9D1-004A-8A97-037DFA7C8811}">
      <dsp:nvSpPr>
        <dsp:cNvPr id="0" name=""/>
        <dsp:cNvSpPr/>
      </dsp:nvSpPr>
      <dsp:spPr>
        <a:xfrm>
          <a:off x="3737684" y="204076"/>
          <a:ext cx="639931" cy="63993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FA13EF9-2CCA-B143-B262-E06C4F41AEBA}">
      <dsp:nvSpPr>
        <dsp:cNvPr id="0" name=""/>
        <dsp:cNvSpPr/>
      </dsp:nvSpPr>
      <dsp:spPr>
        <a:xfrm>
          <a:off x="3346614"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UK: 1st half of 20</a:t>
          </a:r>
          <a:r>
            <a:rPr lang="en-US" sz="1800" b="0" kern="1200" baseline="30000" dirty="0"/>
            <a:t>th</a:t>
          </a:r>
          <a:r>
            <a:rPr lang="en-US" sz="1800" b="0" kern="1200" dirty="0"/>
            <a:t> century: a lot of death secondary to TB epidemic.</a:t>
          </a:r>
        </a:p>
      </dsp:txBody>
      <dsp:txXfrm>
        <a:off x="3346614" y="1312312"/>
        <a:ext cx="1422070" cy="2013673"/>
      </dsp:txXfrm>
    </dsp:sp>
    <dsp:sp modelId="{E460E09F-B67F-4978-8F72-090F2D7E5240}">
      <dsp:nvSpPr>
        <dsp:cNvPr id="0" name=""/>
        <dsp:cNvSpPr/>
      </dsp:nvSpPr>
      <dsp:spPr>
        <a:xfrm>
          <a:off x="5408616" y="204076"/>
          <a:ext cx="639931" cy="63993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31145BA-46DF-407A-AFEC-83F27848659E}">
      <dsp:nvSpPr>
        <dsp:cNvPr id="0" name=""/>
        <dsp:cNvSpPr/>
      </dsp:nvSpPr>
      <dsp:spPr>
        <a:xfrm>
          <a:off x="5017547"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90% of cases and 95% of death occurred in developing countries.</a:t>
          </a:r>
        </a:p>
      </dsp:txBody>
      <dsp:txXfrm>
        <a:off x="5017547" y="1312312"/>
        <a:ext cx="1422070" cy="2013673"/>
      </dsp:txXfrm>
    </dsp:sp>
    <dsp:sp modelId="{3FD48C27-C56D-4734-9ECC-C4FCB21CE580}">
      <dsp:nvSpPr>
        <dsp:cNvPr id="0" name=""/>
        <dsp:cNvSpPr/>
      </dsp:nvSpPr>
      <dsp:spPr>
        <a:xfrm>
          <a:off x="7079549" y="204076"/>
          <a:ext cx="639931" cy="63993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FA147E9-3157-4F86-BFF5-B69EF6357F92}">
      <dsp:nvSpPr>
        <dsp:cNvPr id="0" name=""/>
        <dsp:cNvSpPr/>
      </dsp:nvSpPr>
      <dsp:spPr>
        <a:xfrm>
          <a:off x="6688480"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Number of cases in developed countries has declined because of: case finding, RX and improved nutrition.</a:t>
          </a:r>
        </a:p>
      </dsp:txBody>
      <dsp:txXfrm>
        <a:off x="6688480" y="1312312"/>
        <a:ext cx="1422070" cy="20136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94D8C-73CD-F34D-847B-47199372D305}">
      <dsp:nvSpPr>
        <dsp:cNvPr id="0" name=""/>
        <dsp:cNvSpPr/>
      </dsp:nvSpPr>
      <dsp:spPr>
        <a:xfrm>
          <a:off x="0" y="0"/>
          <a:ext cx="48029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27CE9-F2E5-5449-A40F-601F921A8310}">
      <dsp:nvSpPr>
        <dsp:cNvPr id="0" name=""/>
        <dsp:cNvSpPr/>
      </dsp:nvSpPr>
      <dsp:spPr>
        <a:xfrm>
          <a:off x="0" y="0"/>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baseline="0" dirty="0"/>
            <a:t>Granulomas may persist (LTBI), or may break down to produce TB disease.</a:t>
          </a:r>
          <a:endParaRPr lang="en-US" sz="2000" b="0" kern="1200" dirty="0"/>
        </a:p>
      </dsp:txBody>
      <dsp:txXfrm>
        <a:off x="0" y="0"/>
        <a:ext cx="4802995" cy="1271852"/>
      </dsp:txXfrm>
    </dsp:sp>
    <dsp:sp modelId="{EF56F4E9-2EEE-4848-9455-E30700DEE9BE}">
      <dsp:nvSpPr>
        <dsp:cNvPr id="0" name=""/>
        <dsp:cNvSpPr/>
      </dsp:nvSpPr>
      <dsp:spPr>
        <a:xfrm>
          <a:off x="0" y="1271852"/>
          <a:ext cx="4802995"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04CD4-E17F-834C-AD0D-C8D9376D1AFE}">
      <dsp:nvSpPr>
        <dsp:cNvPr id="0" name=""/>
        <dsp:cNvSpPr/>
      </dsp:nvSpPr>
      <dsp:spPr>
        <a:xfrm>
          <a:off x="0" y="1271852"/>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baseline="0" dirty="0"/>
            <a:t>2 to 8 weeks after infection, LTBI can be detected via TST or interferon-gamma release assay (IGRA).</a:t>
          </a:r>
          <a:endParaRPr lang="en-US" sz="2000" b="0" kern="1200" dirty="0"/>
        </a:p>
      </dsp:txBody>
      <dsp:txXfrm>
        <a:off x="0" y="1271852"/>
        <a:ext cx="4802995" cy="1271852"/>
      </dsp:txXfrm>
    </dsp:sp>
    <dsp:sp modelId="{7FCAD769-8687-D144-9116-70F9B67956C4}">
      <dsp:nvSpPr>
        <dsp:cNvPr id="0" name=""/>
        <dsp:cNvSpPr/>
      </dsp:nvSpPr>
      <dsp:spPr>
        <a:xfrm>
          <a:off x="0" y="2543704"/>
          <a:ext cx="4802995"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52FDE-7E6A-9445-979D-03D9189B50FB}">
      <dsp:nvSpPr>
        <dsp:cNvPr id="0" name=""/>
        <dsp:cNvSpPr/>
      </dsp:nvSpPr>
      <dsp:spPr>
        <a:xfrm>
          <a:off x="0" y="2543704"/>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baseline="0" dirty="0"/>
            <a:t>The immune system is usually able to stop the multiplication of bacilli.</a:t>
          </a:r>
          <a:endParaRPr lang="en-US" sz="2000" b="0" kern="1200" dirty="0"/>
        </a:p>
      </dsp:txBody>
      <dsp:txXfrm>
        <a:off x="0" y="2543704"/>
        <a:ext cx="4802995" cy="1271852"/>
      </dsp:txXfrm>
    </dsp:sp>
    <dsp:sp modelId="{C952104F-F6D9-DD40-9094-F10C6267AA25}">
      <dsp:nvSpPr>
        <dsp:cNvPr id="0" name=""/>
        <dsp:cNvSpPr/>
      </dsp:nvSpPr>
      <dsp:spPr>
        <a:xfrm>
          <a:off x="0" y="3815556"/>
          <a:ext cx="4802995"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EB180-A66B-D248-83DC-1C3250CB5B1C}">
      <dsp:nvSpPr>
        <dsp:cNvPr id="0" name=""/>
        <dsp:cNvSpPr/>
      </dsp:nvSpPr>
      <dsp:spPr>
        <a:xfrm>
          <a:off x="0" y="3815556"/>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baseline="0" dirty="0"/>
            <a:t>Persons with LTBI are not infectious and do not spread organisms to others.</a:t>
          </a:r>
          <a:endParaRPr lang="en-US" sz="2000" b="0" kern="1200" dirty="0"/>
        </a:p>
      </dsp:txBody>
      <dsp:txXfrm>
        <a:off x="0" y="3815556"/>
        <a:ext cx="4802995" cy="12718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64378-316A-0E40-A189-CF61EFC1FCEF}">
      <dsp:nvSpPr>
        <dsp:cNvPr id="0" name=""/>
        <dsp:cNvSpPr/>
      </dsp:nvSpPr>
      <dsp:spPr>
        <a:xfrm>
          <a:off x="0" y="0"/>
          <a:ext cx="4802995"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26FE0F83-8BF4-8341-98A2-40F3CB96AA61}">
      <dsp:nvSpPr>
        <dsp:cNvPr id="0" name=""/>
        <dsp:cNvSpPr/>
      </dsp:nvSpPr>
      <dsp:spPr>
        <a:xfrm>
          <a:off x="0" y="0"/>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kern="1200" baseline="0" dirty="0"/>
            <a:t>In some, the granulomas break down, bacilli escape and multiply, resulting in TB disease.</a:t>
          </a:r>
          <a:endParaRPr lang="en-US" sz="1900" b="0" kern="1200" dirty="0"/>
        </a:p>
      </dsp:txBody>
      <dsp:txXfrm>
        <a:off x="0" y="0"/>
        <a:ext cx="4802995" cy="1271852"/>
      </dsp:txXfrm>
    </dsp:sp>
    <dsp:sp modelId="{769006AF-B56E-FA44-B496-1DD717B4B45A}">
      <dsp:nvSpPr>
        <dsp:cNvPr id="0" name=""/>
        <dsp:cNvSpPr/>
      </dsp:nvSpPr>
      <dsp:spPr>
        <a:xfrm>
          <a:off x="0" y="1271852"/>
          <a:ext cx="4802995" cy="0"/>
        </a:xfrm>
        <a:prstGeom prst="line">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w="9525" cap="flat" cmpd="sng" algn="ctr">
          <a:solidFill>
            <a:schemeClr val="accent2">
              <a:hueOff val="383163"/>
              <a:satOff val="-6257"/>
              <a:lumOff val="392"/>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82D3E925-5E28-394D-9B1F-4AE90083DC5A}">
      <dsp:nvSpPr>
        <dsp:cNvPr id="0" name=""/>
        <dsp:cNvSpPr/>
      </dsp:nvSpPr>
      <dsp:spPr>
        <a:xfrm>
          <a:off x="0" y="1271852"/>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kern="1200" baseline="0" dirty="0"/>
            <a:t>Can occur soon after infection, or years later.</a:t>
          </a:r>
          <a:endParaRPr lang="en-US" sz="1900" b="0" kern="1200" dirty="0"/>
        </a:p>
      </dsp:txBody>
      <dsp:txXfrm>
        <a:off x="0" y="1271852"/>
        <a:ext cx="4802995" cy="1271852"/>
      </dsp:txXfrm>
    </dsp:sp>
    <dsp:sp modelId="{9EEF9465-DB6C-A64A-9164-04DC80E1C767}">
      <dsp:nvSpPr>
        <dsp:cNvPr id="0" name=""/>
        <dsp:cNvSpPr/>
      </dsp:nvSpPr>
      <dsp:spPr>
        <a:xfrm>
          <a:off x="0" y="2543704"/>
          <a:ext cx="4802995" cy="0"/>
        </a:xfrm>
        <a:prstGeom prst="line">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w="9525" cap="flat" cmpd="sng" algn="ctr">
          <a:solidFill>
            <a:schemeClr val="accent2">
              <a:hueOff val="766327"/>
              <a:satOff val="-12515"/>
              <a:lumOff val="784"/>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2A973084-984C-4D4A-8BB4-327B48797C90}">
      <dsp:nvSpPr>
        <dsp:cNvPr id="0" name=""/>
        <dsp:cNvSpPr/>
      </dsp:nvSpPr>
      <dsp:spPr>
        <a:xfrm>
          <a:off x="0" y="2543704"/>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kern="1200" baseline="0" dirty="0"/>
            <a:t>Persons with TB disease are usually infectious and can spread bacteria to others(laryngeal &amp; </a:t>
          </a:r>
          <a:r>
            <a:rPr lang="en-US" sz="1900" b="0" kern="1200" baseline="0" dirty="0" smtClean="0"/>
            <a:t>open/</a:t>
          </a:r>
          <a:r>
            <a:rPr lang="en-US" sz="1900" b="0" kern="1200" baseline="0" dirty="0" err="1" smtClean="0"/>
            <a:t>smear+ve</a:t>
          </a:r>
          <a:r>
            <a:rPr lang="en-US" sz="1900" b="0" kern="1200" baseline="0" dirty="0" smtClean="0"/>
            <a:t> pulmonary TB).</a:t>
          </a:r>
          <a:endParaRPr lang="en-US" sz="1900" b="0" kern="1200" dirty="0"/>
        </a:p>
      </dsp:txBody>
      <dsp:txXfrm>
        <a:off x="0" y="2543704"/>
        <a:ext cx="4802995" cy="1271852"/>
      </dsp:txXfrm>
    </dsp:sp>
    <dsp:sp modelId="{E7205452-4ABA-5F42-B596-BBF6C84D9B57}">
      <dsp:nvSpPr>
        <dsp:cNvPr id="0" name=""/>
        <dsp:cNvSpPr/>
      </dsp:nvSpPr>
      <dsp:spPr>
        <a:xfrm>
          <a:off x="0" y="3815556"/>
          <a:ext cx="4802995" cy="0"/>
        </a:xfrm>
        <a:prstGeom prst="line">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1706B966-3D12-F14E-A489-215431FC908F}">
      <dsp:nvSpPr>
        <dsp:cNvPr id="0" name=""/>
        <dsp:cNvSpPr/>
      </dsp:nvSpPr>
      <dsp:spPr>
        <a:xfrm>
          <a:off x="0" y="3815556"/>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kern="1200" baseline="0" dirty="0"/>
            <a:t>Positive </a:t>
          </a:r>
          <a:r>
            <a:rPr lang="en-US" sz="1900" b="0" i="1" kern="1200" baseline="0" dirty="0"/>
            <a:t>M. </a:t>
          </a:r>
          <a:r>
            <a:rPr lang="en-US" sz="1900" b="0" i="1" kern="1200" baseline="0" dirty="0" err="1"/>
            <a:t>tb</a:t>
          </a:r>
          <a:r>
            <a:rPr lang="en-US" sz="1900" b="0" kern="1200" baseline="0" dirty="0"/>
            <a:t> culture confirms TB diagnosis.</a:t>
          </a:r>
          <a:endParaRPr lang="en-US" sz="1900" b="0" kern="1200" dirty="0"/>
        </a:p>
      </dsp:txBody>
      <dsp:txXfrm>
        <a:off x="0" y="3815556"/>
        <a:ext cx="4802995" cy="12718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B60EF-A2F1-164A-87CC-2D296B192894}">
      <dsp:nvSpPr>
        <dsp:cNvPr id="0" name=""/>
        <dsp:cNvSpPr/>
      </dsp:nvSpPr>
      <dsp:spPr>
        <a:xfrm>
          <a:off x="0" y="0"/>
          <a:ext cx="48029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33A60-8D00-D449-B6FF-7E7750C664D5}">
      <dsp:nvSpPr>
        <dsp:cNvPr id="0" name=""/>
        <dsp:cNvSpPr/>
      </dsp:nvSpPr>
      <dsp:spPr>
        <a:xfrm>
          <a:off x="0" y="0"/>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baseline="0"/>
            <a:t>Remains gold standard for confirming diagnosis of TB.</a:t>
          </a:r>
          <a:endParaRPr lang="en-US" sz="2400" kern="1200"/>
        </a:p>
      </dsp:txBody>
      <dsp:txXfrm>
        <a:off x="0" y="0"/>
        <a:ext cx="4802995" cy="1271852"/>
      </dsp:txXfrm>
    </dsp:sp>
    <dsp:sp modelId="{42E24D30-0BA3-CB40-B05D-C8AD326F275C}">
      <dsp:nvSpPr>
        <dsp:cNvPr id="0" name=""/>
        <dsp:cNvSpPr/>
      </dsp:nvSpPr>
      <dsp:spPr>
        <a:xfrm>
          <a:off x="0" y="1271852"/>
          <a:ext cx="480299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088F1-3168-434C-8E9D-09A3F4A1FCAC}">
      <dsp:nvSpPr>
        <dsp:cNvPr id="0" name=""/>
        <dsp:cNvSpPr/>
      </dsp:nvSpPr>
      <dsp:spPr>
        <a:xfrm>
          <a:off x="0" y="1271852"/>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baseline="0"/>
            <a:t>Culture all specimens, even if smear or NAA negative.</a:t>
          </a:r>
          <a:endParaRPr lang="en-US" sz="2400" kern="1200"/>
        </a:p>
      </dsp:txBody>
      <dsp:txXfrm>
        <a:off x="0" y="1271852"/>
        <a:ext cx="4802995" cy="1271852"/>
      </dsp:txXfrm>
    </dsp:sp>
    <dsp:sp modelId="{789C83AA-BB0D-B041-B05D-DE2CBE1D2D2C}">
      <dsp:nvSpPr>
        <dsp:cNvPr id="0" name=""/>
        <dsp:cNvSpPr/>
      </dsp:nvSpPr>
      <dsp:spPr>
        <a:xfrm>
          <a:off x="0" y="2543704"/>
          <a:ext cx="480299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5B7E4-53ED-1A4E-B740-54C4D77A37E2}">
      <dsp:nvSpPr>
        <dsp:cNvPr id="0" name=""/>
        <dsp:cNvSpPr/>
      </dsp:nvSpPr>
      <dsp:spPr>
        <a:xfrm>
          <a:off x="0" y="2543704"/>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baseline="0"/>
            <a:t>Results in 4–14 days when liquid medium systems used.</a:t>
          </a:r>
          <a:endParaRPr lang="en-US" sz="2400" kern="1200"/>
        </a:p>
      </dsp:txBody>
      <dsp:txXfrm>
        <a:off x="0" y="2543704"/>
        <a:ext cx="4802995" cy="1271852"/>
      </dsp:txXfrm>
    </dsp:sp>
    <dsp:sp modelId="{B4C5EE78-4B78-B948-A5E0-B80882956B50}">
      <dsp:nvSpPr>
        <dsp:cNvPr id="0" name=""/>
        <dsp:cNvSpPr/>
      </dsp:nvSpPr>
      <dsp:spPr>
        <a:xfrm>
          <a:off x="0" y="3815556"/>
          <a:ext cx="480299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4E0E8-51CD-9D47-A362-6F46E870DECB}">
      <dsp:nvSpPr>
        <dsp:cNvPr id="0" name=""/>
        <dsp:cNvSpPr/>
      </dsp:nvSpPr>
      <dsp:spPr>
        <a:xfrm>
          <a:off x="0" y="3815556"/>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baseline="0"/>
            <a:t>Culture monthly until conversion, i.e., 2 consecutive negative cultures.</a:t>
          </a:r>
          <a:endParaRPr lang="en-US" sz="2400" kern="1200"/>
        </a:p>
      </dsp:txBody>
      <dsp:txXfrm>
        <a:off x="0" y="3815556"/>
        <a:ext cx="4802995" cy="1271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48B20-FEC6-934E-9E2C-600CD7CE1B98}">
      <dsp:nvSpPr>
        <dsp:cNvPr id="0" name=""/>
        <dsp:cNvSpPr/>
      </dsp:nvSpPr>
      <dsp:spPr>
        <a:xfrm>
          <a:off x="0" y="2484"/>
          <a:ext cx="480299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92108-74EB-674F-A278-5C7ACD8A1E48}">
      <dsp:nvSpPr>
        <dsp:cNvPr id="0" name=""/>
        <dsp:cNvSpPr/>
      </dsp:nvSpPr>
      <dsp:spPr>
        <a:xfrm>
          <a:off x="0" y="2484"/>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kern="1200" dirty="0"/>
            <a:t>M. </a:t>
          </a:r>
          <a:r>
            <a:rPr lang="en-US" sz="2100" b="0" kern="1200" dirty="0" err="1"/>
            <a:t>tb</a:t>
          </a:r>
          <a:r>
            <a:rPr lang="en-US" sz="2100" b="0" kern="1200" dirty="0"/>
            <a:t> spread via airborne</a:t>
          </a:r>
          <a:br>
            <a:rPr lang="en-US" sz="2100" b="0" kern="1200" dirty="0"/>
          </a:br>
          <a:r>
            <a:rPr lang="en-US" sz="2100" b="0" kern="1200" dirty="0"/>
            <a:t>particles called droplet</a:t>
          </a:r>
          <a:br>
            <a:rPr lang="en-US" sz="2100" b="0" kern="1200" dirty="0"/>
          </a:br>
          <a:r>
            <a:rPr lang="en-US" sz="2100" b="0" kern="1200" dirty="0"/>
            <a:t>nuclei</a:t>
          </a:r>
        </a:p>
      </dsp:txBody>
      <dsp:txXfrm>
        <a:off x="0" y="2484"/>
        <a:ext cx="4802995" cy="1694146"/>
      </dsp:txXfrm>
    </dsp:sp>
    <dsp:sp modelId="{0552DA5D-7DFB-A74C-8631-417142BB2AC5}">
      <dsp:nvSpPr>
        <dsp:cNvPr id="0" name=""/>
        <dsp:cNvSpPr/>
      </dsp:nvSpPr>
      <dsp:spPr>
        <a:xfrm>
          <a:off x="0" y="1696631"/>
          <a:ext cx="4802995" cy="0"/>
        </a:xfrm>
        <a:prstGeom prst="line">
          <a:avLst/>
        </a:prstGeom>
        <a:solidFill>
          <a:schemeClr val="accent5">
            <a:hueOff val="1163773"/>
            <a:satOff val="3877"/>
            <a:lumOff val="4412"/>
            <a:alphaOff val="0"/>
          </a:schemeClr>
        </a:solidFill>
        <a:ln w="12700" cap="flat" cmpd="sng" algn="ctr">
          <a:solidFill>
            <a:schemeClr val="accent5">
              <a:hueOff val="1163773"/>
              <a:satOff val="3877"/>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FEBA2-77D2-2B41-84F6-2DA4BD8A4886}">
      <dsp:nvSpPr>
        <dsp:cNvPr id="0" name=""/>
        <dsp:cNvSpPr/>
      </dsp:nvSpPr>
      <dsp:spPr>
        <a:xfrm>
          <a:off x="0" y="1696631"/>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kern="1200" dirty="0"/>
            <a:t>Expelled when person with</a:t>
          </a:r>
          <a:br>
            <a:rPr lang="en-US" sz="2100" b="0" kern="1200" dirty="0"/>
          </a:br>
          <a:r>
            <a:rPr lang="en-US" sz="2100" b="0" kern="1200" dirty="0"/>
            <a:t>infectious TB coughs, </a:t>
          </a:r>
          <a:br>
            <a:rPr lang="en-US" sz="2100" b="0" kern="1200" dirty="0"/>
          </a:br>
          <a:r>
            <a:rPr lang="en-US" sz="2100" b="0" kern="1200" dirty="0"/>
            <a:t>sneezes, shouts, or sings</a:t>
          </a:r>
        </a:p>
      </dsp:txBody>
      <dsp:txXfrm>
        <a:off x="0" y="1696631"/>
        <a:ext cx="4802995" cy="1694146"/>
      </dsp:txXfrm>
    </dsp:sp>
    <dsp:sp modelId="{516A6D43-5C85-E248-9652-D72A32945988}">
      <dsp:nvSpPr>
        <dsp:cNvPr id="0" name=""/>
        <dsp:cNvSpPr/>
      </dsp:nvSpPr>
      <dsp:spPr>
        <a:xfrm>
          <a:off x="0" y="3390777"/>
          <a:ext cx="4802995" cy="0"/>
        </a:xfrm>
        <a:prstGeom prst="line">
          <a:avLst/>
        </a:prstGeom>
        <a:solidFill>
          <a:schemeClr val="accent5">
            <a:hueOff val="2327545"/>
            <a:satOff val="7755"/>
            <a:lumOff val="8823"/>
            <a:alphaOff val="0"/>
          </a:schemeClr>
        </a:solidFill>
        <a:ln w="12700" cap="flat" cmpd="sng" algn="ctr">
          <a:solidFill>
            <a:schemeClr val="accent5">
              <a:hueOff val="2327545"/>
              <a:satOff val="7755"/>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8A92A-D7F3-C74B-9FE7-22A1B96C4676}">
      <dsp:nvSpPr>
        <dsp:cNvPr id="0" name=""/>
        <dsp:cNvSpPr/>
      </dsp:nvSpPr>
      <dsp:spPr>
        <a:xfrm>
          <a:off x="0" y="3390777"/>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kern="1200" dirty="0"/>
            <a:t>Transmission occurs when droplet nuclei inhaled and reach the alveoli of the lungs, via nasal passages, respiratory tract, and bronchi</a:t>
          </a:r>
        </a:p>
      </dsp:txBody>
      <dsp:txXfrm>
        <a:off x="0" y="3390777"/>
        <a:ext cx="4802995" cy="1694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58D7F-05DB-5C4A-B7B8-7DB158BB5BB4}">
      <dsp:nvSpPr>
        <dsp:cNvPr id="0" name=""/>
        <dsp:cNvSpPr/>
      </dsp:nvSpPr>
      <dsp:spPr>
        <a:xfrm>
          <a:off x="529258" y="0"/>
          <a:ext cx="5998266" cy="6453335"/>
        </a:xfrm>
        <a:prstGeom prst="rightArrow">
          <a:avLst/>
        </a:prstGeom>
        <a:solidFill>
          <a:schemeClr val="accent1">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9888D283-A363-2149-833B-D2A2A70C5BFE}">
      <dsp:nvSpPr>
        <dsp:cNvPr id="0" name=""/>
        <dsp:cNvSpPr/>
      </dsp:nvSpPr>
      <dsp:spPr>
        <a:xfrm>
          <a:off x="0" y="1936000"/>
          <a:ext cx="1372510"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Breathed in infected air and bacilli go to lungs through bronchioles.</a:t>
          </a:r>
          <a:endParaRPr lang="en-US" sz="1400" kern="1200" dirty="0"/>
        </a:p>
      </dsp:txBody>
      <dsp:txXfrm>
        <a:off x="67000" y="2003000"/>
        <a:ext cx="1238510" cy="2447334"/>
      </dsp:txXfrm>
    </dsp:sp>
    <dsp:sp modelId="{760A6E9E-1BF4-E049-9B80-EF7918B003DA}">
      <dsp:nvSpPr>
        <dsp:cNvPr id="0" name=""/>
        <dsp:cNvSpPr/>
      </dsp:nvSpPr>
      <dsp:spPr>
        <a:xfrm>
          <a:off x="1574813" y="1936000"/>
          <a:ext cx="1186697"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Bacilli infect alveoli.</a:t>
          </a:r>
          <a:endParaRPr lang="en-US" sz="1400" kern="1200" dirty="0"/>
        </a:p>
      </dsp:txBody>
      <dsp:txXfrm>
        <a:off x="1632743" y="1993930"/>
        <a:ext cx="1070837" cy="2465474"/>
      </dsp:txXfrm>
    </dsp:sp>
    <dsp:sp modelId="{E56A57F6-C64F-3A43-BCF2-3E1CEEEEF6FE}">
      <dsp:nvSpPr>
        <dsp:cNvPr id="0" name=""/>
        <dsp:cNvSpPr/>
      </dsp:nvSpPr>
      <dsp:spPr>
        <a:xfrm>
          <a:off x="2959293" y="1936000"/>
          <a:ext cx="1186697"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Macrophages attack bacteria, but some survive.</a:t>
          </a:r>
          <a:endParaRPr lang="en-US" sz="1400" kern="1200" dirty="0"/>
        </a:p>
      </dsp:txBody>
      <dsp:txXfrm>
        <a:off x="3017223" y="1993930"/>
        <a:ext cx="1070837" cy="2465474"/>
      </dsp:txXfrm>
    </dsp:sp>
    <dsp:sp modelId="{D6DE1512-568B-DF44-9E31-81FABBA48171}">
      <dsp:nvSpPr>
        <dsp:cNvPr id="0" name=""/>
        <dsp:cNvSpPr/>
      </dsp:nvSpPr>
      <dsp:spPr>
        <a:xfrm>
          <a:off x="4343773" y="1936000"/>
          <a:ext cx="1186697"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Infected macrophages separate and form tubercles.</a:t>
          </a:r>
          <a:endParaRPr lang="en-US" sz="1400" kern="1200" dirty="0"/>
        </a:p>
      </dsp:txBody>
      <dsp:txXfrm>
        <a:off x="4401703" y="1993930"/>
        <a:ext cx="1070837" cy="2465474"/>
      </dsp:txXfrm>
    </dsp:sp>
    <dsp:sp modelId="{590B64A0-58E8-4948-97A5-1781957775C2}">
      <dsp:nvSpPr>
        <dsp:cNvPr id="0" name=""/>
        <dsp:cNvSpPr/>
      </dsp:nvSpPr>
      <dsp:spPr>
        <a:xfrm>
          <a:off x="5661567" y="1936000"/>
          <a:ext cx="1324010"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Dead cells form granulomas.</a:t>
          </a:r>
          <a:br>
            <a:rPr lang="en-GB" sz="1400" kern="1200" dirty="0"/>
          </a:br>
          <a:r>
            <a:rPr lang="en-GB" sz="1400" kern="1200" dirty="0"/>
            <a:t/>
          </a:r>
          <a:br>
            <a:rPr lang="en-GB" sz="1400" kern="1200" dirty="0"/>
          </a:br>
          <a:endParaRPr lang="en-US" sz="1400" kern="1200" dirty="0"/>
        </a:p>
      </dsp:txBody>
      <dsp:txXfrm>
        <a:off x="5726200" y="2000633"/>
        <a:ext cx="1194744" cy="2452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26120-8316-5243-BED5-3BA7C31A74E9}">
      <dsp:nvSpPr>
        <dsp:cNvPr id="0" name=""/>
        <dsp:cNvSpPr/>
      </dsp:nvSpPr>
      <dsp:spPr>
        <a:xfrm>
          <a:off x="0" y="2484"/>
          <a:ext cx="4802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FE121-4A4D-1948-86BA-463BC6602298}">
      <dsp:nvSpPr>
        <dsp:cNvPr id="0" name=""/>
        <dsp:cNvSpPr/>
      </dsp:nvSpPr>
      <dsp:spPr>
        <a:xfrm>
          <a:off x="0" y="2484"/>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t>As a person breathes in infected air, the bacilli go to the lungs through the bronchioles. At the end of the bronchioles are alveoli, which are balloon-like sacs where blood takes oxygen from inhaled air and releases carbon dioxide into the air exhaled. </a:t>
          </a:r>
          <a:endParaRPr lang="en-US" sz="1600" b="0" kern="1200" dirty="0"/>
        </a:p>
      </dsp:txBody>
      <dsp:txXfrm>
        <a:off x="0" y="2484"/>
        <a:ext cx="4802995" cy="1694146"/>
      </dsp:txXfrm>
    </dsp:sp>
    <dsp:sp modelId="{C4464E32-1932-BB4F-87C9-1101EBE17E23}">
      <dsp:nvSpPr>
        <dsp:cNvPr id="0" name=""/>
        <dsp:cNvSpPr/>
      </dsp:nvSpPr>
      <dsp:spPr>
        <a:xfrm>
          <a:off x="0" y="1696631"/>
          <a:ext cx="4802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C3B05-851E-E943-A7FE-C5DBD024D186}">
      <dsp:nvSpPr>
        <dsp:cNvPr id="0" name=""/>
        <dsp:cNvSpPr/>
      </dsp:nvSpPr>
      <dsp:spPr>
        <a:xfrm>
          <a:off x="0" y="1696631"/>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t>TB bacilli infect the alveoli and the body immune system begins to fight them. Macrophages — specialized white blood cells that ingest harmful organisms — begin to surround and "wall off" the tuberculosis bacteria in the lungs, much like a scab forming over a wound. </a:t>
          </a:r>
          <a:endParaRPr lang="en-US" sz="1600" b="0" kern="1200" dirty="0"/>
        </a:p>
      </dsp:txBody>
      <dsp:txXfrm>
        <a:off x="0" y="1696631"/>
        <a:ext cx="4802995" cy="1694146"/>
      </dsp:txXfrm>
    </dsp:sp>
    <dsp:sp modelId="{15CF86AE-D117-CB42-855A-1863891DAC9A}">
      <dsp:nvSpPr>
        <dsp:cNvPr id="0" name=""/>
        <dsp:cNvSpPr/>
      </dsp:nvSpPr>
      <dsp:spPr>
        <a:xfrm>
          <a:off x="0" y="3390777"/>
          <a:ext cx="4802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DFE95-6F35-3A43-8B7F-0A439A682D89}">
      <dsp:nvSpPr>
        <dsp:cNvPr id="0" name=""/>
        <dsp:cNvSpPr/>
      </dsp:nvSpPr>
      <dsp:spPr>
        <a:xfrm>
          <a:off x="0" y="3390777"/>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t>Then, special immune system cells surround and separate the infected macrophages. The mass resulting from the separated infected macrophages are hard, </a:t>
          </a:r>
          <a:r>
            <a:rPr lang="en-GB" sz="1600" b="0" kern="1200" dirty="0" err="1"/>
            <a:t>grayish</a:t>
          </a:r>
          <a:r>
            <a:rPr lang="en-GB" sz="1600" b="0" kern="1200" dirty="0"/>
            <a:t> nodules called tubercles.</a:t>
          </a:r>
          <a:br>
            <a:rPr lang="en-GB" sz="1600" b="0" kern="1200" dirty="0"/>
          </a:br>
          <a:endParaRPr lang="en-US" sz="1600" b="0" kern="1200" dirty="0"/>
        </a:p>
      </dsp:txBody>
      <dsp:txXfrm>
        <a:off x="0" y="3390777"/>
        <a:ext cx="4802995" cy="1694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6E8C3-01B2-0A41-8B2A-9A32F27EA6DE}">
      <dsp:nvSpPr>
        <dsp:cNvPr id="0" name=""/>
        <dsp:cNvSpPr/>
      </dsp:nvSpPr>
      <dsp:spPr>
        <a:xfrm>
          <a:off x="0" y="0"/>
          <a:ext cx="48029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478E1-A3BD-FE4B-B8DE-8066E98690DF}">
      <dsp:nvSpPr>
        <dsp:cNvPr id="0" name=""/>
        <dsp:cNvSpPr/>
      </dsp:nvSpPr>
      <dsp:spPr>
        <a:xfrm>
          <a:off x="0" y="0"/>
          <a:ext cx="4802995" cy="25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Active TB spreads through the lymphatic system to other parts of the body. In these other parts, the immune system kills bacilli, but immune cells and local tissue die as well. The dead cells form masses called granulomas, where bacilli survive but don’t grow. </a:t>
          </a:r>
          <a:endParaRPr lang="en-US" sz="1900" kern="1200" dirty="0"/>
        </a:p>
      </dsp:txBody>
      <dsp:txXfrm>
        <a:off x="0" y="0"/>
        <a:ext cx="4802995" cy="2543704"/>
      </dsp:txXfrm>
    </dsp:sp>
    <dsp:sp modelId="{605F394D-531F-344F-9653-468AD39AFC30}">
      <dsp:nvSpPr>
        <dsp:cNvPr id="0" name=""/>
        <dsp:cNvSpPr/>
      </dsp:nvSpPr>
      <dsp:spPr>
        <a:xfrm>
          <a:off x="0" y="2543704"/>
          <a:ext cx="4802995"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6360A-D929-FF4A-BBCC-346AA8D7AE46}">
      <dsp:nvSpPr>
        <dsp:cNvPr id="0" name=""/>
        <dsp:cNvSpPr/>
      </dsp:nvSpPr>
      <dsp:spPr>
        <a:xfrm>
          <a:off x="0" y="2543704"/>
          <a:ext cx="4802995" cy="25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As more lung tissue is destroyed and granulomas expand, cavities develop in the lungs, which causes more coughing and shortness of breathe. Granulomas can also eat away blood vessels which causes bleeding in the lungs, and bloody sputum.</a:t>
          </a:r>
          <a:br>
            <a:rPr lang="en-GB" sz="1900" kern="1200"/>
          </a:br>
          <a:endParaRPr lang="en-US" sz="1900" kern="1200"/>
        </a:p>
      </dsp:txBody>
      <dsp:txXfrm>
        <a:off x="0" y="2543704"/>
        <a:ext cx="4802995" cy="2543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00C64-2713-408D-A23C-20F379888FB9}">
      <dsp:nvSpPr>
        <dsp:cNvPr id="0" name=""/>
        <dsp:cNvSpPr/>
      </dsp:nvSpPr>
      <dsp:spPr>
        <a:xfrm>
          <a:off x="1216778" y="0"/>
          <a:ext cx="1304006" cy="1196851"/>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4000" b="-4000"/>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6ECFA80B-9B60-4AB2-BBC9-87FA1C1EDAD8}">
      <dsp:nvSpPr>
        <dsp:cNvPr id="0" name=""/>
        <dsp:cNvSpPr/>
      </dsp:nvSpPr>
      <dsp:spPr>
        <a:xfrm>
          <a:off x="5915" y="1336170"/>
          <a:ext cx="3725733" cy="51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a:t>Post primary (reactivation):</a:t>
          </a:r>
        </a:p>
      </dsp:txBody>
      <dsp:txXfrm>
        <a:off x="5915" y="1336170"/>
        <a:ext cx="3725733" cy="512936"/>
      </dsp:txXfrm>
    </dsp:sp>
    <dsp:sp modelId="{167E3009-821B-48BD-B23A-072D9B5F28F9}">
      <dsp:nvSpPr>
        <dsp:cNvPr id="0" name=""/>
        <dsp:cNvSpPr/>
      </dsp:nvSpPr>
      <dsp:spPr>
        <a:xfrm>
          <a:off x="5915" y="1913906"/>
          <a:ext cx="3725733" cy="1616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n-US" sz="1600" kern="1200"/>
            <a:t>Result from endogenous reactivation of latent infection and manifest clinically: </a:t>
          </a:r>
        </a:p>
        <a:p>
          <a:pPr marL="171450" lvl="1" indent="-171450" algn="l" defTabSz="711200">
            <a:lnSpc>
              <a:spcPct val="90000"/>
            </a:lnSpc>
            <a:spcBef>
              <a:spcPct val="0"/>
            </a:spcBef>
            <a:spcAft>
              <a:spcPct val="15000"/>
            </a:spcAft>
            <a:buChar char="••"/>
          </a:pPr>
          <a:r>
            <a:rPr lang="en-US" sz="1600" kern="1200"/>
            <a:t>Fever and night sweat.</a:t>
          </a:r>
        </a:p>
        <a:p>
          <a:pPr marL="171450" lvl="1" indent="-171450" algn="l" defTabSz="711200">
            <a:lnSpc>
              <a:spcPct val="90000"/>
            </a:lnSpc>
            <a:spcBef>
              <a:spcPct val="0"/>
            </a:spcBef>
            <a:spcAft>
              <a:spcPct val="15000"/>
            </a:spcAft>
            <a:buChar char="••"/>
          </a:pPr>
          <a:r>
            <a:rPr lang="en-US" sz="1600" kern="1200"/>
            <a:t>Weight loss.</a:t>
          </a:r>
        </a:p>
        <a:p>
          <a:pPr marL="171450" lvl="1" indent="-171450" algn="l" defTabSz="711200">
            <a:lnSpc>
              <a:spcPct val="90000"/>
            </a:lnSpc>
            <a:spcBef>
              <a:spcPct val="0"/>
            </a:spcBef>
            <a:spcAft>
              <a:spcPct val="15000"/>
            </a:spcAft>
            <a:buChar char="••"/>
          </a:pPr>
          <a:r>
            <a:rPr lang="en-US" sz="1600" kern="1200"/>
            <a:t>Cough: non-productive then productive (may have hemoptysis).</a:t>
          </a:r>
        </a:p>
      </dsp:txBody>
      <dsp:txXfrm>
        <a:off x="5915" y="1913906"/>
        <a:ext cx="3725733" cy="1616155"/>
      </dsp:txXfrm>
    </dsp:sp>
    <dsp:sp modelId="{2C9F8C21-0208-4468-BD00-4FCA0E7CF3A7}">
      <dsp:nvSpPr>
        <dsp:cNvPr id="0" name=""/>
        <dsp:cNvSpPr/>
      </dsp:nvSpPr>
      <dsp:spPr>
        <a:xfrm>
          <a:off x="5594514" y="0"/>
          <a:ext cx="1304006" cy="1196851"/>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4000" b="-4000"/>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AE05554D-F7B4-47AB-BC13-FB75424E8197}">
      <dsp:nvSpPr>
        <dsp:cNvPr id="0" name=""/>
        <dsp:cNvSpPr/>
      </dsp:nvSpPr>
      <dsp:spPr>
        <a:xfrm>
          <a:off x="4383651" y="1336170"/>
          <a:ext cx="3725733" cy="51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dirty="0"/>
            <a:t>Signs: rales in chest exam.</a:t>
          </a:r>
        </a:p>
      </dsp:txBody>
      <dsp:txXfrm>
        <a:off x="4383651" y="1336170"/>
        <a:ext cx="3725733" cy="512936"/>
      </dsp:txXfrm>
    </dsp:sp>
    <dsp:sp modelId="{D9FB9055-C161-4743-A601-D2E740750E55}">
      <dsp:nvSpPr>
        <dsp:cNvPr id="0" name=""/>
        <dsp:cNvSpPr/>
      </dsp:nvSpPr>
      <dsp:spPr>
        <a:xfrm>
          <a:off x="4383651" y="1913906"/>
          <a:ext cx="3725733" cy="16161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BD1EF-665F-DB4B-A719-78A24BB06113}">
      <dsp:nvSpPr>
        <dsp:cNvPr id="0" name=""/>
        <dsp:cNvSpPr/>
      </dsp:nvSpPr>
      <dsp:spPr>
        <a:xfrm>
          <a:off x="0" y="430"/>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6E5FC56-246D-8D44-81C3-0BECC44A2DC0}">
      <dsp:nvSpPr>
        <dsp:cNvPr id="0" name=""/>
        <dsp:cNvSpPr/>
      </dsp:nvSpPr>
      <dsp:spPr>
        <a:xfrm>
          <a:off x="0" y="430"/>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Tuberculous lymphadenitis (25 %):</a:t>
          </a:r>
        </a:p>
      </dsp:txBody>
      <dsp:txXfrm>
        <a:off x="0" y="430"/>
        <a:ext cx="8115300" cy="504171"/>
      </dsp:txXfrm>
    </dsp:sp>
    <dsp:sp modelId="{03C1AAB8-A310-C246-89C7-041F89EEA6DF}">
      <dsp:nvSpPr>
        <dsp:cNvPr id="0" name=""/>
        <dsp:cNvSpPr/>
      </dsp:nvSpPr>
      <dsp:spPr>
        <a:xfrm>
          <a:off x="0" y="504602"/>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6BFC447-15FB-5549-A337-E43E684200CB}">
      <dsp:nvSpPr>
        <dsp:cNvPr id="0" name=""/>
        <dsp:cNvSpPr/>
      </dsp:nvSpPr>
      <dsp:spPr>
        <a:xfrm>
          <a:off x="0" y="504602"/>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The commonest.</a:t>
          </a:r>
        </a:p>
      </dsp:txBody>
      <dsp:txXfrm>
        <a:off x="0" y="504602"/>
        <a:ext cx="8115300" cy="504171"/>
      </dsp:txXfrm>
    </dsp:sp>
    <dsp:sp modelId="{13ED00AB-77AE-9C45-8550-0ECEB3438D44}">
      <dsp:nvSpPr>
        <dsp:cNvPr id="0" name=""/>
        <dsp:cNvSpPr/>
      </dsp:nvSpPr>
      <dsp:spPr>
        <a:xfrm>
          <a:off x="0" y="1008773"/>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82293EB-17BB-4840-90F0-91F43CE8B15E}">
      <dsp:nvSpPr>
        <dsp:cNvPr id="0" name=""/>
        <dsp:cNvSpPr/>
      </dsp:nvSpPr>
      <dsp:spPr>
        <a:xfrm>
          <a:off x="0" y="1008773"/>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Localized painless swelling.</a:t>
          </a:r>
        </a:p>
      </dsp:txBody>
      <dsp:txXfrm>
        <a:off x="0" y="1008773"/>
        <a:ext cx="8115300" cy="504171"/>
      </dsp:txXfrm>
    </dsp:sp>
    <dsp:sp modelId="{06E32631-D5C6-0040-AB16-42100C8DDDC1}">
      <dsp:nvSpPr>
        <dsp:cNvPr id="0" name=""/>
        <dsp:cNvSpPr/>
      </dsp:nvSpPr>
      <dsp:spPr>
        <a:xfrm>
          <a:off x="0" y="1512945"/>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EBF7EE2-6F16-9944-B44F-A2FD9C7B2B25}">
      <dsp:nvSpPr>
        <dsp:cNvPr id="0" name=""/>
        <dsp:cNvSpPr/>
      </dsp:nvSpPr>
      <dsp:spPr>
        <a:xfrm>
          <a:off x="0" y="1512945"/>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Common sites: cervical &amp; supraclavicular.</a:t>
          </a:r>
        </a:p>
      </dsp:txBody>
      <dsp:txXfrm>
        <a:off x="0" y="1512945"/>
        <a:ext cx="8115300" cy="504171"/>
      </dsp:txXfrm>
    </dsp:sp>
    <dsp:sp modelId="{20C1CF0C-FAB8-8343-BC58-0469BA33DEDA}">
      <dsp:nvSpPr>
        <dsp:cNvPr id="0" name=""/>
        <dsp:cNvSpPr/>
      </dsp:nvSpPr>
      <dsp:spPr>
        <a:xfrm>
          <a:off x="0" y="2017116"/>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82F2147-2730-0D4B-A985-7D9F085A4204}">
      <dsp:nvSpPr>
        <dsp:cNvPr id="0" name=""/>
        <dsp:cNvSpPr/>
      </dsp:nvSpPr>
      <dsp:spPr>
        <a:xfrm>
          <a:off x="0" y="2017116"/>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Early: glands are discrete.</a:t>
          </a:r>
        </a:p>
      </dsp:txBody>
      <dsp:txXfrm>
        <a:off x="0" y="2017116"/>
        <a:ext cx="8115300" cy="504171"/>
      </dsp:txXfrm>
    </dsp:sp>
    <dsp:sp modelId="{A11D39BB-E3C9-9540-ABD8-71628364E832}">
      <dsp:nvSpPr>
        <dsp:cNvPr id="0" name=""/>
        <dsp:cNvSpPr/>
      </dsp:nvSpPr>
      <dsp:spPr>
        <a:xfrm>
          <a:off x="0" y="2521288"/>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FB4816-071E-9943-8B06-CA30E91E843A}">
      <dsp:nvSpPr>
        <dsp:cNvPr id="0" name=""/>
        <dsp:cNvSpPr/>
      </dsp:nvSpPr>
      <dsp:spPr>
        <a:xfrm>
          <a:off x="0" y="2521288"/>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Late: glands are matted -/+ sinus.</a:t>
          </a:r>
        </a:p>
      </dsp:txBody>
      <dsp:txXfrm>
        <a:off x="0" y="2521288"/>
        <a:ext cx="8115300" cy="504171"/>
      </dsp:txXfrm>
    </dsp:sp>
    <dsp:sp modelId="{A885C4D6-07D9-6E4B-9512-A29B19226C30}">
      <dsp:nvSpPr>
        <dsp:cNvPr id="0" name=""/>
        <dsp:cNvSpPr/>
      </dsp:nvSpPr>
      <dsp:spPr>
        <a:xfrm>
          <a:off x="0" y="3025459"/>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034A93C-C748-3544-B311-0C66C3C5549D}">
      <dsp:nvSpPr>
        <dsp:cNvPr id="0" name=""/>
        <dsp:cNvSpPr/>
      </dsp:nvSpPr>
      <dsp:spPr>
        <a:xfrm>
          <a:off x="0" y="3025459"/>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err="1"/>
            <a:t>Dx</a:t>
          </a:r>
          <a:r>
            <a:rPr lang="en-US" sz="2300" b="0" kern="1200" dirty="0"/>
            <a:t>: FNA 30% in biopsy for </a:t>
          </a:r>
          <a:r>
            <a:rPr lang="en-US" sz="2300" b="0" kern="1200" dirty="0" err="1"/>
            <a:t>histo</a:t>
          </a:r>
          <a:r>
            <a:rPr lang="en-US" sz="2300" b="0" kern="1200" dirty="0"/>
            <a:t> and culture.</a:t>
          </a:r>
        </a:p>
      </dsp:txBody>
      <dsp:txXfrm>
        <a:off x="0" y="3025459"/>
        <a:ext cx="8115300" cy="504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BD1EF-665F-DB4B-A719-78A24BB06113}">
      <dsp:nvSpPr>
        <dsp:cNvPr id="0" name=""/>
        <dsp:cNvSpPr/>
      </dsp:nvSpPr>
      <dsp:spPr>
        <a:xfrm>
          <a:off x="0" y="1277"/>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6E5FC56-246D-8D44-81C3-0BECC44A2DC0}">
      <dsp:nvSpPr>
        <dsp:cNvPr id="0" name=""/>
        <dsp:cNvSpPr/>
      </dsp:nvSpPr>
      <dsp:spPr>
        <a:xfrm>
          <a:off x="0" y="1277"/>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solidFill>
                <a:schemeClr val="tx1"/>
              </a:solidFill>
            </a:rPr>
            <a:t>Pleural Tb:</a:t>
          </a:r>
        </a:p>
      </dsp:txBody>
      <dsp:txXfrm>
        <a:off x="0" y="1277"/>
        <a:ext cx="8115300" cy="426606"/>
      </dsp:txXfrm>
    </dsp:sp>
    <dsp:sp modelId="{03C1AAB8-A310-C246-89C7-041F89EEA6DF}">
      <dsp:nvSpPr>
        <dsp:cNvPr id="0" name=""/>
        <dsp:cNvSpPr/>
      </dsp:nvSpPr>
      <dsp:spPr>
        <a:xfrm>
          <a:off x="0" y="427883"/>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6BFC447-15FB-5549-A337-E43E684200CB}">
      <dsp:nvSpPr>
        <dsp:cNvPr id="0" name=""/>
        <dsp:cNvSpPr/>
      </dsp:nvSpPr>
      <dsp:spPr>
        <a:xfrm>
          <a:off x="0" y="427883"/>
          <a:ext cx="8107374" cy="96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Result form penetration by few bacilli into </a:t>
          </a:r>
        </a:p>
        <a:p>
          <a:pPr lvl="0" algn="l" defTabSz="1022350">
            <a:lnSpc>
              <a:spcPct val="90000"/>
            </a:lnSpc>
            <a:spcBef>
              <a:spcPct val="0"/>
            </a:spcBef>
            <a:spcAft>
              <a:spcPct val="35000"/>
            </a:spcAft>
          </a:pPr>
          <a:r>
            <a:rPr lang="en-US" sz="2300" kern="1200" dirty="0">
              <a:solidFill>
                <a:schemeClr val="tx1"/>
              </a:solidFill>
            </a:rPr>
            <a:t>the pleural space resulting into:</a:t>
          </a:r>
          <a:endParaRPr lang="en-US" sz="2300" b="0" kern="1200" dirty="0">
            <a:solidFill>
              <a:schemeClr val="tx1"/>
            </a:solidFill>
          </a:endParaRPr>
        </a:p>
      </dsp:txBody>
      <dsp:txXfrm>
        <a:off x="0" y="427883"/>
        <a:ext cx="8107374" cy="967868"/>
      </dsp:txXfrm>
    </dsp:sp>
    <dsp:sp modelId="{8B7B5E09-7A8C-BD4E-81B5-B2DB0F35D144}">
      <dsp:nvSpPr>
        <dsp:cNvPr id="0" name=""/>
        <dsp:cNvSpPr/>
      </dsp:nvSpPr>
      <dsp:spPr>
        <a:xfrm>
          <a:off x="0" y="1395751"/>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03CA97D-628B-0E48-AFD8-C369395A687A}">
      <dsp:nvSpPr>
        <dsp:cNvPr id="0" name=""/>
        <dsp:cNvSpPr/>
      </dsp:nvSpPr>
      <dsp:spPr>
        <a:xfrm>
          <a:off x="0" y="1395751"/>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Pleural effusion and fever. </a:t>
          </a:r>
        </a:p>
      </dsp:txBody>
      <dsp:txXfrm>
        <a:off x="0" y="1395751"/>
        <a:ext cx="8115300" cy="426606"/>
      </dsp:txXfrm>
    </dsp:sp>
    <dsp:sp modelId="{AF11DD2B-0731-2043-97A4-D77176DB57D3}">
      <dsp:nvSpPr>
        <dsp:cNvPr id="0" name=""/>
        <dsp:cNvSpPr/>
      </dsp:nvSpPr>
      <dsp:spPr>
        <a:xfrm>
          <a:off x="0" y="1822358"/>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DCC0AB5-2DEC-1B43-BBC3-D9413F5251D5}">
      <dsp:nvSpPr>
        <dsp:cNvPr id="0" name=""/>
        <dsp:cNvSpPr/>
      </dsp:nvSpPr>
      <dsp:spPr>
        <a:xfrm>
          <a:off x="0" y="1822358"/>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DX; aspirate --- exudate. </a:t>
          </a:r>
        </a:p>
      </dsp:txBody>
      <dsp:txXfrm>
        <a:off x="0" y="1822358"/>
        <a:ext cx="8115300" cy="426606"/>
      </dsp:txXfrm>
    </dsp:sp>
    <dsp:sp modelId="{30657670-A3E7-AD4B-921D-7E8512421C4E}">
      <dsp:nvSpPr>
        <dsp:cNvPr id="0" name=""/>
        <dsp:cNvSpPr/>
      </dsp:nvSpPr>
      <dsp:spPr>
        <a:xfrm>
          <a:off x="0" y="2248965"/>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D8F87B-43B8-004A-8909-1A3A5AFEE437}">
      <dsp:nvSpPr>
        <dsp:cNvPr id="0" name=""/>
        <dsp:cNvSpPr/>
      </dsp:nvSpPr>
      <dsp:spPr>
        <a:xfrm>
          <a:off x="0" y="2248965"/>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AFB rarely seen.</a:t>
          </a:r>
        </a:p>
      </dsp:txBody>
      <dsp:txXfrm>
        <a:off x="0" y="2248965"/>
        <a:ext cx="8115300" cy="426606"/>
      </dsp:txXfrm>
    </dsp:sp>
    <dsp:sp modelId="{65D2203E-93D9-1640-A4B6-B9DFB6953A20}">
      <dsp:nvSpPr>
        <dsp:cNvPr id="0" name=""/>
        <dsp:cNvSpPr/>
      </dsp:nvSpPr>
      <dsp:spPr>
        <a:xfrm>
          <a:off x="0" y="2675571"/>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40337D9-DF8B-9E4F-92BD-1EFA5DB4191D}">
      <dsp:nvSpPr>
        <dsp:cNvPr id="0" name=""/>
        <dsp:cNvSpPr/>
      </dsp:nvSpPr>
      <dsp:spPr>
        <a:xfrm>
          <a:off x="0" y="2675571"/>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Culture 30% positive.</a:t>
          </a:r>
        </a:p>
      </dsp:txBody>
      <dsp:txXfrm>
        <a:off x="0" y="2675571"/>
        <a:ext cx="8115300" cy="426606"/>
      </dsp:txXfrm>
    </dsp:sp>
    <dsp:sp modelId="{80DD14BF-D14C-5545-888F-CBA63B23BC4A}">
      <dsp:nvSpPr>
        <dsp:cNvPr id="0" name=""/>
        <dsp:cNvSpPr/>
      </dsp:nvSpPr>
      <dsp:spPr>
        <a:xfrm>
          <a:off x="0" y="3102178"/>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944790F-5B44-D346-B9AD-85E45273857C}">
      <dsp:nvSpPr>
        <dsp:cNvPr id="0" name=""/>
        <dsp:cNvSpPr/>
      </dsp:nvSpPr>
      <dsp:spPr>
        <a:xfrm>
          <a:off x="0" y="3102178"/>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BX 80% granuloma.</a:t>
          </a:r>
          <a:endParaRPr lang="en-GB" sz="2300" kern="1200" dirty="0">
            <a:solidFill>
              <a:schemeClr val="tx1"/>
            </a:solidFill>
          </a:endParaRPr>
        </a:p>
      </dsp:txBody>
      <dsp:txXfrm>
        <a:off x="0" y="3102178"/>
        <a:ext cx="8115300" cy="4266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CB920-F38C-4022-837D-B7CE166EFBBE}">
      <dsp:nvSpPr>
        <dsp:cNvPr id="0" name=""/>
        <dsp:cNvSpPr/>
      </dsp:nvSpPr>
      <dsp:spPr>
        <a:xfrm>
          <a:off x="995259" y="10030"/>
          <a:ext cx="2093062" cy="2093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060616-79C0-4812-AF24-5A8A06A6A2DA}">
      <dsp:nvSpPr>
        <dsp:cNvPr id="0" name=""/>
        <dsp:cNvSpPr/>
      </dsp:nvSpPr>
      <dsp:spPr>
        <a:xfrm>
          <a:off x="1441321" y="456093"/>
          <a:ext cx="1200937" cy="12009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317245-77D8-4619-9EC9-941172F20A84}">
      <dsp:nvSpPr>
        <dsp:cNvPr id="0" name=""/>
        <dsp:cNvSpPr/>
      </dsp:nvSpPr>
      <dsp:spPr>
        <a:xfrm>
          <a:off x="326165" y="2755031"/>
          <a:ext cx="3431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0" kern="1200" cap="none" dirty="0"/>
            <a:t>In children </a:t>
          </a:r>
        </a:p>
      </dsp:txBody>
      <dsp:txXfrm>
        <a:off x="326165" y="2755031"/>
        <a:ext cx="3431250" cy="765000"/>
      </dsp:txXfrm>
    </dsp:sp>
    <dsp:sp modelId="{582F6C98-B172-42E1-B373-68967ECA4C16}">
      <dsp:nvSpPr>
        <dsp:cNvPr id="0" name=""/>
        <dsp:cNvSpPr/>
      </dsp:nvSpPr>
      <dsp:spPr>
        <a:xfrm>
          <a:off x="5026978" y="10030"/>
          <a:ext cx="2093062" cy="2093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4BF2A-4FD8-4A4A-9E25-E1B020AD9F75}">
      <dsp:nvSpPr>
        <dsp:cNvPr id="0" name=""/>
        <dsp:cNvSpPr/>
      </dsp:nvSpPr>
      <dsp:spPr>
        <a:xfrm>
          <a:off x="5473040" y="456093"/>
          <a:ext cx="1200937" cy="120093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A59765-F4E8-45CE-8082-7CA6D565E797}">
      <dsp:nvSpPr>
        <dsp:cNvPr id="0" name=""/>
        <dsp:cNvSpPr/>
      </dsp:nvSpPr>
      <dsp:spPr>
        <a:xfrm>
          <a:off x="4357884" y="2755031"/>
          <a:ext cx="3431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0" kern="1200" cap="none" dirty="0"/>
            <a:t>Asymptomatic state may cause </a:t>
          </a:r>
          <a:r>
            <a:rPr lang="en-US" sz="1800" b="0" kern="1200" cap="none" dirty="0" err="1"/>
            <a:t>miliary</a:t>
          </a:r>
          <a:r>
            <a:rPr lang="en-US" sz="1800" b="0" kern="1200" cap="none" dirty="0"/>
            <a:t> tuberculosis and TB meningitis.</a:t>
          </a:r>
        </a:p>
      </dsp:txBody>
      <dsp:txXfrm>
        <a:off x="4357884" y="2755031"/>
        <a:ext cx="3431250" cy="76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5AE62A-3FDA-47F1-AE40-FC6CACBE00DE}" type="datetimeFigureOut">
              <a:rPr lang="ar-SA" smtClean="0"/>
              <a:t>11/05/1440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F03EEE-FBF3-4530-95A3-648D2EBFA1D5}" type="slidenum">
              <a:rPr lang="ar-SA" smtClean="0"/>
              <a:t>‹#›</a:t>
            </a:fld>
            <a:endParaRPr lang="ar-SA"/>
          </a:p>
        </p:txBody>
      </p:sp>
    </p:spTree>
    <p:extLst>
      <p:ext uri="{BB962C8B-B14F-4D97-AF65-F5344CB8AC3E}">
        <p14:creationId xmlns:p14="http://schemas.microsoft.com/office/powerpoint/2010/main" val="2828732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-As a person breathes in infected air, the bacilli go the lungs through the bronchioles. At the end of the bronchioles are alveoli, which are balloon-like sacs where blood takes oxygen from inhaled air and releases carbon dioxide into the air exhaled. TB bacilli infect the alveoli and the bodyπs immune system begins to fight them. Macrophages — specialized white blood cells that ingest harmful organisms — begin to surround and "wall off" the tuberculosis bacteria in the lungs, much like a scab forming over a wound. Then, special immune system cells surround and separate the infected macrophages. The mass resulting from the separated infected macrophages are hard, </a:t>
            </a:r>
            <a:r>
              <a:rPr lang="en-GB" dirty="0" err="1"/>
              <a:t>grayish</a:t>
            </a:r>
            <a:r>
              <a:rPr lang="en-GB" dirty="0"/>
              <a:t> nodules called tubercles.</a:t>
            </a:r>
            <a:br>
              <a:rPr lang="en-GB" dirty="0"/>
            </a:br>
            <a:r>
              <a:rPr lang="en-GB" dirty="0"/>
              <a:t/>
            </a:r>
            <a:br>
              <a:rPr lang="en-GB" dirty="0"/>
            </a:br>
            <a:r>
              <a:rPr lang="en-GB" dirty="0"/>
              <a:t>-Active TB spreads through the lymphatic system to other parts of the body. In these other parts, the immune system kills bacilli, but immune cells and local tissue die as well. The dead cells form masses called granulomas, where bacilli survive but donπt grow. As more lung tissue is destroyed and granulomas expand, cavities develop in the lungs, which causes more coughing and shortness of breathe. Granulomas can also eat away at blood vessels which causes bleeding in the lungs, and bloody sputum.</a:t>
            </a:r>
            <a:br>
              <a:rPr lang="en-GB" dirty="0"/>
            </a:br>
            <a:endParaRPr lang="en-GB"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9D07614-26FD-49D7-BD07-4DE2DFE52DA7}" type="slidenum">
              <a:rPr lang="en-GB" smtClean="0"/>
              <a:pPr eaLnBrk="1" hangingPunct="1"/>
              <a:t>16</a:t>
            </a:fld>
            <a:endParaRPr lang="en-GB"/>
          </a:p>
        </p:txBody>
      </p:sp>
    </p:spTree>
    <p:extLst>
      <p:ext uri="{BB962C8B-B14F-4D97-AF65-F5344CB8AC3E}">
        <p14:creationId xmlns:p14="http://schemas.microsoft.com/office/powerpoint/2010/main" val="35120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a:t>ÄTB bacteria become active if the immune system can't stop them from growing. The active bacteria begin to multiply in the body and cause active TB disease. The bacteria attack the body and destroy tissue. If this occurs in the lungs, the bacteria can actually create a hole in the lung. Some people develop active TB disease soon after becoming infected, before their immune system can fight the TB bacteria. Other people may get sick later, when their immune system becomes weak for another reason.</a:t>
            </a:r>
            <a:br>
              <a:rPr lang="en-GB" dirty="0"/>
            </a:br>
            <a:r>
              <a:rPr lang="en-GB" dirty="0"/>
              <a:t/>
            </a:r>
            <a:br>
              <a:rPr lang="en-GB" dirty="0"/>
            </a:br>
            <a:r>
              <a:rPr lang="en-GB" dirty="0" err="1"/>
              <a:t>ÄFor</a:t>
            </a:r>
            <a:r>
              <a:rPr lang="en-GB" dirty="0"/>
              <a:t> most people who breathe in TB bacteria and become infected, the body is able to fight the bacteria to stop them from growing. The bacteria become inactive, but they remain alive in the body and can become active later. This is called latent TB infection. Many people who have latent TB infection never develop active TB disease. In these people, the TB bacteria remain inactive for a lifetime without causing disease. But in other people, especially people who have weak immune systems, the bacteria become active and cause TB disease.</a:t>
            </a:r>
            <a:br>
              <a:rPr lang="en-GB" dirty="0"/>
            </a:br>
            <a:r>
              <a:rPr lang="en-GB" dirty="0"/>
              <a:t/>
            </a:r>
            <a:br>
              <a:rPr lang="en-GB" dirty="0"/>
            </a:br>
            <a:r>
              <a:rPr lang="en-GB" dirty="0"/>
              <a:t>Difference between active and latent TB:</a:t>
            </a:r>
            <a:br>
              <a:rPr lang="en-GB" dirty="0"/>
            </a:br>
            <a:r>
              <a:rPr lang="en-GB" dirty="0"/>
              <a:t>Person with Latent TB:</a:t>
            </a:r>
            <a:br>
              <a:rPr lang="en-GB" dirty="0"/>
            </a:br>
            <a:r>
              <a:rPr lang="en-GB" dirty="0"/>
              <a:t>	-Has no symptoms</a:t>
            </a:r>
            <a:br>
              <a:rPr lang="en-GB" dirty="0"/>
            </a:br>
            <a:r>
              <a:rPr lang="en-GB" dirty="0"/>
              <a:t>	-Does not feel sick</a:t>
            </a:r>
            <a:br>
              <a:rPr lang="en-GB" dirty="0"/>
            </a:br>
            <a:r>
              <a:rPr lang="en-GB" dirty="0"/>
              <a:t>	-Cannot spread TB to others</a:t>
            </a:r>
            <a:br>
              <a:rPr lang="en-GB" dirty="0"/>
            </a:br>
            <a:r>
              <a:rPr lang="en-GB" dirty="0"/>
              <a:t>	-Usually has a positive skin test</a:t>
            </a:r>
            <a:br>
              <a:rPr lang="en-GB" dirty="0"/>
            </a:br>
            <a:r>
              <a:rPr lang="en-GB" dirty="0"/>
              <a:t>	-Has a normal chest x-ray and sputum test</a:t>
            </a:r>
            <a:br>
              <a:rPr lang="en-GB" dirty="0"/>
            </a:br>
            <a:r>
              <a:rPr lang="en-GB" dirty="0"/>
              <a:t>Person with active TB:</a:t>
            </a:r>
            <a:br>
              <a:rPr lang="en-GB" dirty="0"/>
            </a:br>
            <a:r>
              <a:rPr lang="en-GB" dirty="0"/>
              <a:t>	-has symptoms</a:t>
            </a:r>
            <a:br>
              <a:rPr lang="en-GB" dirty="0"/>
            </a:br>
            <a:r>
              <a:rPr lang="en-GB" dirty="0"/>
              <a:t>	-may spread TB to others</a:t>
            </a:r>
            <a:br>
              <a:rPr lang="en-GB" dirty="0"/>
            </a:br>
            <a:r>
              <a:rPr lang="en-GB" dirty="0"/>
              <a:t>	-has a positive skin test</a:t>
            </a:r>
            <a:br>
              <a:rPr lang="en-GB" dirty="0"/>
            </a:br>
            <a:r>
              <a:rPr lang="en-GB" dirty="0"/>
              <a:t>	-May have an abnormal chest x-ray, or positive sputum smear</a:t>
            </a:r>
            <a:br>
              <a:rPr lang="en-GB" dirty="0"/>
            </a:b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0C02B4-E47F-4517-948A-DFA90A1A05E2}" type="slidenum">
              <a:rPr lang="en-GB" smtClean="0"/>
              <a:pPr eaLnBrk="1" hangingPunct="1"/>
              <a:t>21</a:t>
            </a:fld>
            <a:endParaRPr lang="en-GB"/>
          </a:p>
        </p:txBody>
      </p:sp>
    </p:spTree>
    <p:extLst>
      <p:ext uri="{BB962C8B-B14F-4D97-AF65-F5344CB8AC3E}">
        <p14:creationId xmlns:p14="http://schemas.microsoft.com/office/powerpoint/2010/main" val="313141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5"/>
          </p:nvPr>
        </p:nvSpPr>
        <p:spPr/>
        <p:txBody>
          <a:bodyPr/>
          <a:lstStyle/>
          <a:p>
            <a:fld id="{11F03EEE-FBF3-4530-95A3-648D2EBFA1D5}" type="slidenum">
              <a:rPr lang="ar-SA" smtClean="0"/>
              <a:t>27</a:t>
            </a:fld>
            <a:endParaRPr lang="ar-SA"/>
          </a:p>
        </p:txBody>
      </p:sp>
    </p:spTree>
    <p:extLst>
      <p:ext uri="{BB962C8B-B14F-4D97-AF65-F5344CB8AC3E}">
        <p14:creationId xmlns:p14="http://schemas.microsoft.com/office/powerpoint/2010/main" val="406545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err="1"/>
              <a:t>ÄNationality</a:t>
            </a:r>
            <a:r>
              <a:rPr lang="en-GB" dirty="0"/>
              <a:t>. People from regions with high rates of TB — especially Africa, Asia and Latin America, are more likely to develop TB.</a:t>
            </a:r>
            <a:br>
              <a:rPr lang="en-GB" dirty="0"/>
            </a:br>
            <a:r>
              <a:rPr lang="en-GB" dirty="0"/>
              <a:t/>
            </a:r>
            <a:br>
              <a:rPr lang="en-GB" dirty="0"/>
            </a:br>
            <a:r>
              <a:rPr lang="en-GB" dirty="0" err="1"/>
              <a:t>ÄYour</a:t>
            </a:r>
            <a:r>
              <a:rPr lang="en-GB" dirty="0"/>
              <a:t> sex. In most of the world, more men than women are infected with TB. Men are also more likely to die of the disease.</a:t>
            </a:r>
            <a:br>
              <a:rPr lang="en-GB" dirty="0"/>
            </a:br>
            <a:r>
              <a:rPr lang="en-GB" dirty="0"/>
              <a:t/>
            </a:r>
            <a:br>
              <a:rPr lang="en-GB" dirty="0"/>
            </a:br>
            <a:r>
              <a:rPr lang="en-GB" dirty="0" err="1"/>
              <a:t>ÄRace</a:t>
            </a:r>
            <a:r>
              <a:rPr lang="en-GB" dirty="0"/>
              <a:t>. In the United States, Hispanics, American Indians and blacks are at higher risk of TB than are whites. Asian-Americans have the highest TB rate.</a:t>
            </a:r>
            <a:br>
              <a:rPr lang="en-GB" dirty="0"/>
            </a:br>
            <a:r>
              <a:rPr lang="en-GB" dirty="0"/>
              <a:t/>
            </a:r>
            <a:br>
              <a:rPr lang="en-GB" dirty="0"/>
            </a:br>
            <a:r>
              <a:rPr lang="en-GB" dirty="0" err="1"/>
              <a:t>ÄAge</a:t>
            </a:r>
            <a:r>
              <a:rPr lang="en-GB" dirty="0"/>
              <a:t>. Older adults are at greater risk of TB because normal aging or illness may weaken their immune systems. They're also more likely to live in nursing homes, where mini-epidemics of TB can occur.</a:t>
            </a:r>
            <a:br>
              <a:rPr lang="en-GB" dirty="0"/>
            </a:br>
            <a:r>
              <a:rPr lang="en-GB" dirty="0"/>
              <a:t/>
            </a:r>
            <a:br>
              <a:rPr lang="en-GB" dirty="0"/>
            </a:br>
            <a:r>
              <a:rPr lang="en-GB" dirty="0" err="1"/>
              <a:t>ÄSubstance</a:t>
            </a:r>
            <a:r>
              <a:rPr lang="en-GB" dirty="0"/>
              <a:t> abuse. Long-term drug or alcohol use weakens your immune system and makes you more vulnerable to TB.</a:t>
            </a:r>
            <a:br>
              <a:rPr lang="en-GB" dirty="0"/>
            </a:br>
            <a:r>
              <a:rPr lang="en-GB" dirty="0"/>
              <a:t/>
            </a:r>
            <a:br>
              <a:rPr lang="en-GB" dirty="0"/>
            </a:br>
            <a:r>
              <a:rPr lang="en-GB" dirty="0" err="1"/>
              <a:t>ÄMalnutrition</a:t>
            </a:r>
            <a:r>
              <a:rPr lang="en-GB" dirty="0"/>
              <a:t>. A poor diet or one too low in calories puts you at greater risk of TB.</a:t>
            </a:r>
            <a:br>
              <a:rPr lang="en-GB" dirty="0"/>
            </a:br>
            <a:r>
              <a:rPr lang="en-GB" dirty="0"/>
              <a:t/>
            </a:r>
            <a:br>
              <a:rPr lang="en-GB" dirty="0"/>
            </a:br>
            <a:r>
              <a:rPr lang="en-GB" dirty="0" err="1"/>
              <a:t>ÄLack</a:t>
            </a:r>
            <a:r>
              <a:rPr lang="en-GB" dirty="0"/>
              <a:t> of medical care. If you are on a low or fixed income, live in a remote area, have recently immigrated to the United States, or are homeless, you may lack access to the medical care you need to diagnose and treat TB.</a:t>
            </a:r>
            <a:br>
              <a:rPr lang="en-GB" dirty="0"/>
            </a:br>
            <a:r>
              <a:rPr lang="en-GB" dirty="0"/>
              <a:t/>
            </a:r>
            <a:br>
              <a:rPr lang="en-GB" dirty="0"/>
            </a:br>
            <a:endParaRPr lang="en-GB"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944C3A-C853-4101-A5AB-8436FD8A6715}" type="slidenum">
              <a:rPr lang="en-GB" smtClean="0"/>
              <a:pPr eaLnBrk="1" hangingPunct="1"/>
              <a:t>41</a:t>
            </a:fld>
            <a:endParaRPr lang="en-GB"/>
          </a:p>
        </p:txBody>
      </p:sp>
    </p:spTree>
    <p:extLst>
      <p:ext uri="{BB962C8B-B14F-4D97-AF65-F5344CB8AC3E}">
        <p14:creationId xmlns:p14="http://schemas.microsoft.com/office/powerpoint/2010/main" val="394231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t>ÄThe tuberculin Mantoux PPD skin test shows if a person has been infected.</a:t>
            </a:r>
            <a:br>
              <a:rPr lang="en-GB"/>
            </a:br>
            <a:r>
              <a:rPr lang="en-GB"/>
              <a:t/>
            </a:r>
            <a:br>
              <a:rPr lang="en-GB"/>
            </a:br>
            <a:r>
              <a:rPr lang="en-GB"/>
              <a:t>Ä A chest X-ray is given if the Mantoux skin test shows that a person has been infected. The X-ray shows if any damage has been done to the lungs.</a:t>
            </a:r>
            <a:br>
              <a:rPr lang="en-GB"/>
            </a:br>
            <a:r>
              <a:rPr lang="en-GB"/>
              <a:t/>
            </a:r>
            <a:br>
              <a:rPr lang="en-GB"/>
            </a:br>
            <a:r>
              <a:rPr lang="en-GB"/>
              <a:t>ÄA sputum test shows if TB germs are in the thick liquid a person coughs up.</a:t>
            </a:r>
            <a:br>
              <a:rPr lang="en-GB"/>
            </a:br>
            <a:endParaRPr lang="en-GB"/>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118B8ED-7CF3-4724-91FA-9C41174983C3}" type="slidenum">
              <a:rPr lang="en-GB" smtClean="0"/>
              <a:pPr eaLnBrk="1" hangingPunct="1"/>
              <a:t>55</a:t>
            </a:fld>
            <a:endParaRPr lang="en-GB"/>
          </a:p>
        </p:txBody>
      </p:sp>
    </p:spTree>
    <p:extLst>
      <p:ext uri="{BB962C8B-B14F-4D97-AF65-F5344CB8AC3E}">
        <p14:creationId xmlns:p14="http://schemas.microsoft.com/office/powerpoint/2010/main" val="4154046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4B40827-7209-450E-99FC-0083B4378FE6}" type="datetimeFigureOut">
              <a:rPr lang="ar-SA" smtClean="0"/>
              <a:t>11/05/1440</a:t>
            </a:fld>
            <a:endParaRPr lang="ar-SA"/>
          </a:p>
        </p:txBody>
      </p:sp>
      <p:sp>
        <p:nvSpPr>
          <p:cNvPr id="5" name="Footer Placeholder 4"/>
          <p:cNvSpPr>
            <a:spLocks noGrp="1"/>
          </p:cNvSpPr>
          <p:nvPr>
            <p:ph type="ftr" sz="quarter" idx="11"/>
          </p:nvPr>
        </p:nvSpPr>
        <p:spPr>
          <a:xfrm>
            <a:off x="914400" y="4323846"/>
            <a:ext cx="4880610" cy="365125"/>
          </a:xfrm>
        </p:spPr>
        <p:txBody>
          <a:bodyPr/>
          <a:lstStyle/>
          <a:p>
            <a:endParaRPr lang="ar-SA"/>
          </a:p>
        </p:txBody>
      </p:sp>
      <p:sp>
        <p:nvSpPr>
          <p:cNvPr id="6" name="Slide Number Placeholder 5"/>
          <p:cNvSpPr>
            <a:spLocks noGrp="1"/>
          </p:cNvSpPr>
          <p:nvPr>
            <p:ph type="sldNum" sz="quarter" idx="12"/>
          </p:nvPr>
        </p:nvSpPr>
        <p:spPr>
          <a:xfrm>
            <a:off x="6057900" y="1430867"/>
            <a:ext cx="2171700"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96502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11/05/1440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69600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11/05/1440</a:t>
            </a:fld>
            <a:endParaRPr lang="ar-SA"/>
          </a:p>
        </p:txBody>
      </p:sp>
      <p:sp>
        <p:nvSpPr>
          <p:cNvPr id="6" name="Footer Placeholder 5"/>
          <p:cNvSpPr>
            <a:spLocks noGrp="1"/>
          </p:cNvSpPr>
          <p:nvPr>
            <p:ph type="ftr" sz="quarter" idx="11"/>
          </p:nvPr>
        </p:nvSpPr>
        <p:spPr>
          <a:xfrm>
            <a:off x="594360" y="381001"/>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28045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11/05/1440</a:t>
            </a:fld>
            <a:endParaRPr lang="ar-SA"/>
          </a:p>
        </p:txBody>
      </p:sp>
      <p:sp>
        <p:nvSpPr>
          <p:cNvPr id="6" name="Footer Placeholder 5"/>
          <p:cNvSpPr>
            <a:spLocks noGrp="1"/>
          </p:cNvSpPr>
          <p:nvPr>
            <p:ph type="ftr" sz="quarter" idx="11"/>
          </p:nvPr>
        </p:nvSpPr>
        <p:spPr>
          <a:xfrm>
            <a:off x="594360" y="379438"/>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522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4B40827-7209-450E-99FC-0083B4378FE6}" type="datetimeFigureOut">
              <a:rPr lang="ar-SA" smtClean="0"/>
              <a:t>11/05/1440</a:t>
            </a:fld>
            <a:endParaRPr lang="ar-SA"/>
          </a:p>
        </p:txBody>
      </p:sp>
      <p:sp>
        <p:nvSpPr>
          <p:cNvPr id="6" name="Footer Placeholder 5"/>
          <p:cNvSpPr>
            <a:spLocks noGrp="1"/>
          </p:cNvSpPr>
          <p:nvPr>
            <p:ph type="ftr" sz="quarter" idx="11"/>
          </p:nvPr>
        </p:nvSpPr>
        <p:spPr>
          <a:xfrm>
            <a:off x="594360" y="378884"/>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6819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B40827-7209-450E-99FC-0083B4378FE6}" type="datetimeFigureOut">
              <a:rPr lang="ar-SA" smtClean="0"/>
              <a:t>11/05/1440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94486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B40827-7209-450E-99FC-0083B4378FE6}" type="datetimeFigureOut">
              <a:rPr lang="ar-SA" smtClean="0"/>
              <a:t>11/05/1440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43214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11/05/1440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14917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11/05/1440</a:t>
            </a:fld>
            <a:endParaRPr lang="ar-SA"/>
          </a:p>
        </p:txBody>
      </p:sp>
      <p:sp>
        <p:nvSpPr>
          <p:cNvPr id="5" name="Footer Placeholder 4"/>
          <p:cNvSpPr>
            <a:spLocks noGrp="1"/>
          </p:cNvSpPr>
          <p:nvPr>
            <p:ph type="ftr" sz="quarter" idx="11"/>
          </p:nvPr>
        </p:nvSpPr>
        <p:spPr>
          <a:xfrm>
            <a:off x="594360" y="381001"/>
            <a:ext cx="4830656" cy="365125"/>
          </a:xfrm>
        </p:spPr>
        <p:txBody>
          <a:bodyPr/>
          <a:lstStyle/>
          <a:p>
            <a:endParaRPr lang="ar-SA"/>
          </a:p>
        </p:txBody>
      </p:sp>
      <p:sp>
        <p:nvSpPr>
          <p:cNvPr id="6" name="Slide Number Placeholder 5"/>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56701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611441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11/05/1440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83952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11/05/1440</a:t>
            </a:fld>
            <a:endParaRPr lang="ar-SA"/>
          </a:p>
        </p:txBody>
      </p:sp>
      <p:sp>
        <p:nvSpPr>
          <p:cNvPr id="5" name="Footer Placeholder 4"/>
          <p:cNvSpPr>
            <a:spLocks noGrp="1"/>
          </p:cNvSpPr>
          <p:nvPr>
            <p:ph type="ftr" sz="quarter" idx="11"/>
          </p:nvPr>
        </p:nvSpPr>
        <p:spPr>
          <a:xfrm>
            <a:off x="594360" y="381001"/>
            <a:ext cx="4830656" cy="365125"/>
          </a:xfrm>
        </p:spPr>
        <p:txBody>
          <a:bodyPr/>
          <a:lstStyle/>
          <a:p>
            <a:endParaRPr lang="ar-SA"/>
          </a:p>
        </p:txBody>
      </p:sp>
      <p:sp>
        <p:nvSpPr>
          <p:cNvPr id="6" name="Slide Number Placeholder 5"/>
          <p:cNvSpPr>
            <a:spLocks noGrp="1"/>
          </p:cNvSpPr>
          <p:nvPr>
            <p:ph type="sldNum" sz="quarter" idx="12"/>
          </p:nvPr>
        </p:nvSpPr>
        <p:spPr>
          <a:xfrm>
            <a:off x="7882466" y="381001"/>
            <a:ext cx="667173"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19425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40827-7209-450E-99FC-0083B4378FE6}" type="datetimeFigureOut">
              <a:rPr lang="ar-SA" smtClean="0"/>
              <a:t>11/05/1440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83332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40827-7209-450E-99FC-0083B4378FE6}" type="datetimeFigureOut">
              <a:rPr lang="ar-SA" smtClean="0"/>
              <a:t>11/05/1440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65729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40827-7209-450E-99FC-0083B4378FE6}" type="datetimeFigureOut">
              <a:rPr lang="ar-SA" smtClean="0"/>
              <a:t>11/05/1440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92537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0827-7209-450E-99FC-0083B4378FE6}" type="datetimeFigureOut">
              <a:rPr lang="ar-SA" smtClean="0"/>
              <a:t>11/05/1440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99914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11/05/1440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77321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11/05/1440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28648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B40827-7209-450E-99FC-0083B4378FE6}" type="datetimeFigureOut">
              <a:rPr lang="ar-SA" smtClean="0"/>
              <a:t>11/05/1440</a:t>
            </a:fld>
            <a:endParaRPr lang="ar-SA"/>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B83912-35EC-499F-91C5-0B1DC9691907}" type="slidenum">
              <a:rPr lang="ar-SA" smtClean="0"/>
              <a:t>‹#›</a:t>
            </a:fld>
            <a:endParaRPr lang="ar-SA"/>
          </a:p>
        </p:txBody>
      </p:sp>
    </p:spTree>
    <p:extLst>
      <p:ext uri="{BB962C8B-B14F-4D97-AF65-F5344CB8AC3E}">
        <p14:creationId xmlns:p14="http://schemas.microsoft.com/office/powerpoint/2010/main" val="4119926339"/>
      </p:ext>
    </p:extLst>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4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4.sv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47.sv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0.svg"/></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1.sv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6.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1.svg"/></Relationships>
</file>

<file path=ppt/slides/_rels/slide7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8.sv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X-ray film&#10;&#10;Description automatically generated">
            <a:extLst>
              <a:ext uri="{FF2B5EF4-FFF2-40B4-BE49-F238E27FC236}">
                <a16:creationId xmlns:a16="http://schemas.microsoft.com/office/drawing/2014/main" id="{9B6A298E-FDA1-8C45-B83A-FDD416A83EEC}"/>
              </a:ext>
            </a:extLst>
          </p:cNvPr>
          <p:cNvPicPr>
            <a:picLocks noChangeAspect="1"/>
          </p:cNvPicPr>
          <p:nvPr/>
        </p:nvPicPr>
        <p:blipFill rotWithShape="1">
          <a:blip r:embed="rId2">
            <a:alphaModFix amt="75000"/>
            <a:extLst>
              <a:ext uri="{28A0092B-C50C-407E-A947-70E740481C1C}">
                <a14:useLocalDpi xmlns:a14="http://schemas.microsoft.com/office/drawing/2010/main" val="0"/>
              </a:ext>
            </a:extLst>
          </a:blip>
          <a:srcRect/>
          <a:stretch/>
        </p:blipFill>
        <p:spPr>
          <a:xfrm>
            <a:off x="0" y="0"/>
            <a:ext cx="9144000" cy="6858000"/>
          </a:xfrm>
          <a:prstGeom prst="rect">
            <a:avLst/>
          </a:prstGeom>
          <a:effectLst>
            <a:outerShdw blurRad="787400" dist="50800" dir="5400000" algn="ctr" rotWithShape="0">
              <a:srgbClr val="000000">
                <a:alpha val="8000"/>
              </a:srgbClr>
            </a:outerShdw>
            <a:reflection endPos="0" dir="5400000" sy="-100000" algn="bl" rotWithShape="0"/>
          </a:effectLst>
        </p:spPr>
      </p:pic>
      <p:sp>
        <p:nvSpPr>
          <p:cNvPr id="2" name="Title 1"/>
          <p:cNvSpPr>
            <a:spLocks noGrp="1"/>
          </p:cNvSpPr>
          <p:nvPr>
            <p:ph type="ctrTitle"/>
          </p:nvPr>
        </p:nvSpPr>
        <p:spPr>
          <a:xfrm>
            <a:off x="1028700" y="3014139"/>
            <a:ext cx="7086600" cy="1825096"/>
          </a:xfrm>
        </p:spPr>
        <p:txBody>
          <a:bodyPr>
            <a:normAutofit/>
          </a:bodyPr>
          <a:lstStyle/>
          <a:p>
            <a:r>
              <a:rPr lang="en-US" b="1">
                <a:effectLst/>
              </a:rPr>
              <a:t>TUBERCULOSIS</a:t>
            </a:r>
            <a:endParaRPr lang="ar-SA" b="1"/>
          </a:p>
        </p:txBody>
      </p:sp>
      <p:sp>
        <p:nvSpPr>
          <p:cNvPr id="3" name="Subtitle 2"/>
          <p:cNvSpPr>
            <a:spLocks noGrp="1"/>
          </p:cNvSpPr>
          <p:nvPr>
            <p:ph type="subTitle" idx="1"/>
          </p:nvPr>
        </p:nvSpPr>
        <p:spPr>
          <a:xfrm>
            <a:off x="1028700" y="4842935"/>
            <a:ext cx="7086600" cy="685800"/>
          </a:xfrm>
        </p:spPr>
        <p:txBody>
          <a:bodyPr>
            <a:noAutofit/>
          </a:bodyPr>
          <a:lstStyle/>
          <a:p>
            <a:pPr rtl="0" fontAlgn="base">
              <a:spcAft>
                <a:spcPct val="0"/>
              </a:spcAft>
              <a:buClr>
                <a:schemeClr val="hlink"/>
              </a:buClr>
              <a:buSzPct val="70000"/>
              <a:defRPr/>
            </a:pPr>
            <a:r>
              <a:rPr lang="en-US" sz="1800" dirty="0">
                <a:latin typeface="+mj-lt"/>
                <a:ea typeface="+mj-ea"/>
                <a:cs typeface="+mj-cs"/>
              </a:rPr>
              <a:t>Awadh R. </a:t>
            </a:r>
            <a:r>
              <a:rPr lang="en-US" sz="1800" dirty="0" err="1">
                <a:latin typeface="+mj-lt"/>
                <a:ea typeface="+mj-ea"/>
                <a:cs typeface="+mj-cs"/>
              </a:rPr>
              <a:t>Alanazi</a:t>
            </a:r>
            <a:r>
              <a:rPr lang="en-US" sz="1800" dirty="0">
                <a:latin typeface="+mj-lt"/>
                <a:ea typeface="+mj-ea"/>
                <a:cs typeface="+mj-cs"/>
              </a:rPr>
              <a:t> </a:t>
            </a:r>
            <a:r>
              <a:rPr lang="en-US" sz="1800" dirty="0" smtClean="0">
                <a:latin typeface="+mj-lt"/>
                <a:ea typeface="+mj-ea"/>
                <a:cs typeface="+mj-cs"/>
              </a:rPr>
              <a:t>M.D</a:t>
            </a:r>
          </a:p>
          <a:p>
            <a:pPr rtl="0" fontAlgn="base">
              <a:spcAft>
                <a:spcPct val="0"/>
              </a:spcAft>
              <a:buClr>
                <a:schemeClr val="hlink"/>
              </a:buClr>
              <a:buSzPct val="70000"/>
              <a:defRPr/>
            </a:pPr>
            <a:r>
              <a:rPr lang="en-US" sz="1800" dirty="0" smtClean="0">
                <a:latin typeface="+mj-lt"/>
                <a:ea typeface="+mj-ea"/>
                <a:cs typeface="+mj-cs"/>
              </a:rPr>
              <a:t>College of Medicine</a:t>
            </a:r>
          </a:p>
          <a:p>
            <a:pPr rtl="0" fontAlgn="base">
              <a:spcAft>
                <a:spcPct val="0"/>
              </a:spcAft>
              <a:buClr>
                <a:schemeClr val="hlink"/>
              </a:buClr>
              <a:buSzPct val="70000"/>
              <a:defRPr/>
            </a:pPr>
            <a:r>
              <a:rPr lang="en-US" sz="1800" dirty="0" smtClean="0">
                <a:latin typeface="+mj-lt"/>
                <a:ea typeface="+mj-ea"/>
                <a:cs typeface="+mj-cs"/>
              </a:rPr>
              <a:t>King Saud University</a:t>
            </a:r>
          </a:p>
          <a:p>
            <a:pPr rtl="0" fontAlgn="base">
              <a:spcAft>
                <a:spcPct val="0"/>
              </a:spcAft>
              <a:buClr>
                <a:schemeClr val="hlink"/>
              </a:buClr>
              <a:buSzPct val="70000"/>
              <a:defRPr/>
            </a:pPr>
            <a:r>
              <a:rPr lang="en-US" sz="1800" dirty="0" smtClean="0">
                <a:latin typeface="+mj-lt"/>
                <a:ea typeface="+mj-ea"/>
                <a:cs typeface="+mj-cs"/>
              </a:rPr>
              <a:t>1440/2019</a:t>
            </a:r>
          </a:p>
          <a:p>
            <a:pPr rtl="0" fontAlgn="base">
              <a:spcAft>
                <a:spcPct val="0"/>
              </a:spcAft>
              <a:buClr>
                <a:schemeClr val="hlink"/>
              </a:buClr>
              <a:buSzPct val="70000"/>
              <a:defRPr/>
            </a:pPr>
            <a:endParaRPr lang="en-US" sz="1800" dirty="0">
              <a:latin typeface="+mj-lt"/>
              <a:ea typeface="+mj-ea"/>
              <a:cs typeface="+mj-cs"/>
            </a:endParaRPr>
          </a:p>
        </p:txBody>
      </p:sp>
    </p:spTree>
    <p:extLst>
      <p:ext uri="{BB962C8B-B14F-4D97-AF65-F5344CB8AC3E}">
        <p14:creationId xmlns:p14="http://schemas.microsoft.com/office/powerpoint/2010/main" val="54260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71700" y="764373"/>
            <a:ext cx="6457950" cy="1293028"/>
          </a:xfrm>
        </p:spPr>
        <p:txBody>
          <a:bodyPr>
            <a:normAutofit/>
          </a:bodyPr>
          <a:lstStyle/>
          <a:p>
            <a:pPr rtl="0">
              <a:defRPr/>
            </a:pPr>
            <a:r>
              <a:rPr lang="en-US" b="1"/>
              <a:t>Mode of Spread &amp; Transmission</a:t>
            </a:r>
          </a:p>
        </p:txBody>
      </p:sp>
      <p:sp>
        <p:nvSpPr>
          <p:cNvPr id="8195" name="Rectangle 3"/>
          <p:cNvSpPr>
            <a:spLocks noGrp="1" noChangeArrowheads="1"/>
          </p:cNvSpPr>
          <p:nvPr>
            <p:ph idx="1"/>
          </p:nvPr>
        </p:nvSpPr>
        <p:spPr>
          <a:xfrm>
            <a:off x="507999" y="2194560"/>
            <a:ext cx="4362450" cy="4024125"/>
          </a:xfrm>
        </p:spPr>
        <p:txBody>
          <a:bodyPr>
            <a:normAutofit/>
          </a:bodyPr>
          <a:lstStyle/>
          <a:p>
            <a:pPr marL="0" indent="0" rtl="0" eaLnBrk="1" hangingPunct="1">
              <a:buNone/>
              <a:defRPr/>
            </a:pPr>
            <a:r>
              <a:rPr lang="en-US" dirty="0"/>
              <a:t>Inhalation of droplet nuclei.</a:t>
            </a:r>
          </a:p>
          <a:p>
            <a:pPr marL="0" indent="0" rtl="0" eaLnBrk="1" hangingPunct="1">
              <a:buNone/>
              <a:defRPr/>
            </a:pPr>
            <a:endParaRPr lang="en-US" dirty="0"/>
          </a:p>
          <a:p>
            <a:pPr marL="0" indent="0" rtl="0">
              <a:buNone/>
              <a:defRPr/>
            </a:pPr>
            <a:r>
              <a:rPr lang="en-GB" dirty="0"/>
              <a:t>Spreads through the air when a person with active TB: </a:t>
            </a:r>
          </a:p>
          <a:p>
            <a:pPr lvl="1">
              <a:defRPr/>
            </a:pPr>
            <a:r>
              <a:rPr lang="en-GB" dirty="0"/>
              <a:t>Coughs/ Speaks/ Laughs/ Sneezes/ Sings.</a:t>
            </a:r>
          </a:p>
          <a:p>
            <a:pPr lvl="1">
              <a:defRPr/>
            </a:pPr>
            <a:r>
              <a:rPr lang="en-GB" dirty="0"/>
              <a:t>Another person breathes in the bacteria and becomes infected.</a:t>
            </a:r>
          </a:p>
          <a:p>
            <a:pPr rtl="0" eaLnBrk="1" hangingPunct="1">
              <a:defRPr/>
            </a:pPr>
            <a:endParaRPr lang="en-GB" dirty="0"/>
          </a:p>
        </p:txBody>
      </p:sp>
      <p:pic>
        <p:nvPicPr>
          <p:cNvPr id="3" name="Picture 2" descr="A close up of an animal&#10;&#10;Description automatically generated">
            <a:extLst>
              <a:ext uri="{FF2B5EF4-FFF2-40B4-BE49-F238E27FC236}">
                <a16:creationId xmlns:a16="http://schemas.microsoft.com/office/drawing/2014/main" id="{FD7F4000-524D-3047-9BDB-5293B04F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3316186"/>
            <a:ext cx="3390900" cy="1552460"/>
          </a:xfrm>
          <a:prstGeom prst="rect">
            <a:avLst/>
          </a:prstGeom>
        </p:spPr>
      </p:pic>
    </p:spTree>
    <p:extLst>
      <p:ext uri="{BB962C8B-B14F-4D97-AF65-F5344CB8AC3E}">
        <p14:creationId xmlns:p14="http://schemas.microsoft.com/office/powerpoint/2010/main" val="655498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sz="2400">
                <a:solidFill>
                  <a:schemeClr val="tx1"/>
                </a:solidFill>
              </a:rPr>
              <a:t>Transmission of </a:t>
            </a:r>
            <a:r>
              <a:rPr lang="en-US" sz="2400" i="1">
                <a:solidFill>
                  <a:schemeClr val="tx1"/>
                </a:solidFill>
              </a:rPr>
              <a:t>M. tuberculosis</a:t>
            </a:r>
            <a:endParaRPr lang="en-US" sz="2400">
              <a:solidFill>
                <a:schemeClr val="tx1"/>
              </a:solidFill>
            </a:endParaRPr>
          </a:p>
        </p:txBody>
      </p:sp>
      <p:graphicFrame>
        <p:nvGraphicFramePr>
          <p:cNvPr id="5" name="Content Placeholder 2">
            <a:extLst>
              <a:ext uri="{FF2B5EF4-FFF2-40B4-BE49-F238E27FC236}">
                <a16:creationId xmlns:a16="http://schemas.microsoft.com/office/drawing/2014/main" id="{A8BE7E26-5F91-4443-A09C-A4F5A97C512A}"/>
              </a:ext>
            </a:extLst>
          </p:cNvPr>
          <p:cNvGraphicFramePr>
            <a:graphicFrameLocks noGrp="1"/>
          </p:cNvGraphicFramePr>
          <p:nvPr>
            <p:ph idx="1"/>
            <p:extLst>
              <p:ext uri="{D42A27DB-BD31-4B8C-83A1-F6EECF244321}">
                <p14:modId xmlns:p14="http://schemas.microsoft.com/office/powerpoint/2010/main" val="201085020"/>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9299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0720-AE62-7C43-BB70-5BE3BF78DDBD}"/>
              </a:ext>
            </a:extLst>
          </p:cNvPr>
          <p:cNvSpPr>
            <a:spLocks noGrp="1"/>
          </p:cNvSpPr>
          <p:nvPr>
            <p:ph type="title"/>
          </p:nvPr>
        </p:nvSpPr>
        <p:spPr/>
        <p:txBody>
          <a:bodyPr/>
          <a:lstStyle/>
          <a:p>
            <a:r>
              <a:rPr lang="en-US" b="1" dirty="0"/>
              <a:t>PATHOGENISIS</a:t>
            </a:r>
          </a:p>
        </p:txBody>
      </p:sp>
      <p:sp>
        <p:nvSpPr>
          <p:cNvPr id="3" name="Content Placeholder 2">
            <a:extLst>
              <a:ext uri="{FF2B5EF4-FFF2-40B4-BE49-F238E27FC236}">
                <a16:creationId xmlns:a16="http://schemas.microsoft.com/office/drawing/2014/main" id="{81FF509C-A4BB-CA47-B345-9E8393861576}"/>
              </a:ext>
            </a:extLst>
          </p:cNvPr>
          <p:cNvSpPr>
            <a:spLocks noGrp="1"/>
          </p:cNvSpPr>
          <p:nvPr>
            <p:ph idx="1"/>
          </p:nvPr>
        </p:nvSpPr>
        <p:spPr/>
        <p:txBody>
          <a:bodyPr/>
          <a:lstStyle/>
          <a:p>
            <a:pPr>
              <a:defRPr/>
            </a:pPr>
            <a:r>
              <a:rPr lang="en-US" sz="2400"/>
              <a:t>Droplet nuclie ---terminal air space ---</a:t>
            </a:r>
          </a:p>
          <a:p>
            <a:pPr>
              <a:defRPr/>
            </a:pPr>
            <a:r>
              <a:rPr lang="en-US" sz="2400"/>
              <a:t>Multiplication … initial focus</a:t>
            </a:r>
          </a:p>
          <a:p>
            <a:pPr lvl="1">
              <a:defRPr/>
            </a:pPr>
            <a:r>
              <a:rPr lang="en-US" sz="2400"/>
              <a:t>Subpleural</a:t>
            </a:r>
          </a:p>
          <a:p>
            <a:pPr lvl="1">
              <a:defRPr/>
            </a:pPr>
            <a:r>
              <a:rPr lang="en-US" sz="2400"/>
              <a:t>75%single</a:t>
            </a:r>
          </a:p>
          <a:p>
            <a:pPr>
              <a:defRPr/>
            </a:pPr>
            <a:r>
              <a:rPr lang="en-US" sz="2400"/>
              <a:t>Migration through blood and lymph node --- another focus</a:t>
            </a:r>
          </a:p>
          <a:p>
            <a:pPr>
              <a:defRPr/>
            </a:pPr>
            <a:r>
              <a:rPr lang="en-US" sz="2400"/>
              <a:t>Ingestion of the bacteria by the macrophage --- slow multiplication</a:t>
            </a:r>
            <a:endParaRPr lang="en-GB" sz="2400"/>
          </a:p>
          <a:p>
            <a:endParaRPr lang="en-US" dirty="0"/>
          </a:p>
        </p:txBody>
      </p:sp>
    </p:spTree>
    <p:extLst>
      <p:ext uri="{BB962C8B-B14F-4D97-AF65-F5344CB8AC3E}">
        <p14:creationId xmlns:p14="http://schemas.microsoft.com/office/powerpoint/2010/main" val="3986259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0720-AE62-7C43-BB70-5BE3BF78DDBD}"/>
              </a:ext>
            </a:extLst>
          </p:cNvPr>
          <p:cNvSpPr>
            <a:spLocks noGrp="1"/>
          </p:cNvSpPr>
          <p:nvPr>
            <p:ph type="title"/>
          </p:nvPr>
        </p:nvSpPr>
        <p:spPr/>
        <p:txBody>
          <a:bodyPr/>
          <a:lstStyle/>
          <a:p>
            <a:r>
              <a:rPr lang="en-US" b="1" dirty="0"/>
              <a:t>PATHOGENISIS</a:t>
            </a:r>
          </a:p>
        </p:txBody>
      </p:sp>
      <p:graphicFrame>
        <p:nvGraphicFramePr>
          <p:cNvPr id="4" name="Table 3">
            <a:extLst>
              <a:ext uri="{FF2B5EF4-FFF2-40B4-BE49-F238E27FC236}">
                <a16:creationId xmlns:a16="http://schemas.microsoft.com/office/drawing/2014/main" id="{95F1D3C3-4682-DA4E-9F42-C22790646AC7}"/>
              </a:ext>
            </a:extLst>
          </p:cNvPr>
          <p:cNvGraphicFramePr>
            <a:graphicFrameLocks noGrp="1"/>
          </p:cNvGraphicFramePr>
          <p:nvPr>
            <p:extLst>
              <p:ext uri="{D42A27DB-BD31-4B8C-83A1-F6EECF244321}">
                <p14:modId xmlns:p14="http://schemas.microsoft.com/office/powerpoint/2010/main" val="1747113314"/>
              </p:ext>
            </p:extLst>
          </p:nvPr>
        </p:nvGraphicFramePr>
        <p:xfrm>
          <a:off x="593725" y="2193925"/>
          <a:ext cx="7315200" cy="44958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851841417"/>
                    </a:ext>
                  </a:extLst>
                </a:gridCol>
                <a:gridCol w="5105400">
                  <a:extLst>
                    <a:ext uri="{9D8B030D-6E8A-4147-A177-3AD203B41FA5}">
                      <a16:colId xmlns:a16="http://schemas.microsoft.com/office/drawing/2014/main" val="1796932236"/>
                    </a:ext>
                  </a:extLst>
                </a:gridCol>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Droplet nuclei containing tubercle bacilli are inhaled, enter the lungs, and travel to the alveoli.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71292087"/>
                  </a:ext>
                </a:extLst>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Tubercle bacilli multiply in the alveoli.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943694826"/>
                  </a:ext>
                </a:extLst>
              </a:tr>
            </a:tbl>
          </a:graphicData>
        </a:graphic>
      </p:graphicFrame>
      <p:pic>
        <p:nvPicPr>
          <p:cNvPr id="6" name="Picture 5">
            <a:extLst>
              <a:ext uri="{FF2B5EF4-FFF2-40B4-BE49-F238E27FC236}">
                <a16:creationId xmlns:a16="http://schemas.microsoft.com/office/drawing/2014/main" id="{BC4B2637-E216-ED42-8595-DFBEA3C68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74" y="2219449"/>
            <a:ext cx="1824509" cy="2173312"/>
          </a:xfrm>
          <a:prstGeom prst="rect">
            <a:avLst/>
          </a:prstGeom>
        </p:spPr>
      </p:pic>
      <p:pic>
        <p:nvPicPr>
          <p:cNvPr id="8" name="Picture 7">
            <a:extLst>
              <a:ext uri="{FF2B5EF4-FFF2-40B4-BE49-F238E27FC236}">
                <a16:creationId xmlns:a16="http://schemas.microsoft.com/office/drawing/2014/main" id="{0285E463-3FA1-3841-80C0-31CDAD762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30" y="4529285"/>
            <a:ext cx="1457995" cy="2065493"/>
          </a:xfrm>
          <a:prstGeom prst="rect">
            <a:avLst/>
          </a:prstGeom>
        </p:spPr>
      </p:pic>
    </p:spTree>
    <p:extLst>
      <p:ext uri="{BB962C8B-B14F-4D97-AF65-F5344CB8AC3E}">
        <p14:creationId xmlns:p14="http://schemas.microsoft.com/office/powerpoint/2010/main" val="1130923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0720-AE62-7C43-BB70-5BE3BF78DDBD}"/>
              </a:ext>
            </a:extLst>
          </p:cNvPr>
          <p:cNvSpPr>
            <a:spLocks noGrp="1"/>
          </p:cNvSpPr>
          <p:nvPr>
            <p:ph type="title"/>
          </p:nvPr>
        </p:nvSpPr>
        <p:spPr/>
        <p:txBody>
          <a:bodyPr/>
          <a:lstStyle/>
          <a:p>
            <a:r>
              <a:rPr lang="en-US" dirty="0"/>
              <a:t>PATHOGENISIS</a:t>
            </a:r>
          </a:p>
        </p:txBody>
      </p:sp>
      <p:graphicFrame>
        <p:nvGraphicFramePr>
          <p:cNvPr id="4" name="Table 3">
            <a:extLst>
              <a:ext uri="{FF2B5EF4-FFF2-40B4-BE49-F238E27FC236}">
                <a16:creationId xmlns:a16="http://schemas.microsoft.com/office/drawing/2014/main" id="{F1E18FE9-0F5F-6D4E-9476-51E05ED02A27}"/>
              </a:ext>
            </a:extLst>
          </p:cNvPr>
          <p:cNvGraphicFramePr>
            <a:graphicFrameLocks noGrp="1"/>
          </p:cNvGraphicFramePr>
          <p:nvPr>
            <p:extLst>
              <p:ext uri="{D42A27DB-BD31-4B8C-83A1-F6EECF244321}">
                <p14:modId xmlns:p14="http://schemas.microsoft.com/office/powerpoint/2010/main" val="3944867245"/>
              </p:ext>
            </p:extLst>
          </p:nvPr>
        </p:nvGraphicFramePr>
        <p:xfrm>
          <a:off x="593725" y="2193925"/>
          <a:ext cx="7315200" cy="38862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614266015"/>
                    </a:ext>
                  </a:extLst>
                </a:gridCol>
                <a:gridCol w="4648200">
                  <a:extLst>
                    <a:ext uri="{9D8B030D-6E8A-4147-A177-3AD203B41FA5}">
                      <a16:colId xmlns:a16="http://schemas.microsoft.com/office/drawing/2014/main" val="1893903112"/>
                    </a:ext>
                  </a:extLst>
                </a:gridCol>
              </a:tblGrid>
              <a:tr h="38862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A small number of tubercle bacilli enter the bloodstream and spread throughout the body. The tubercle bacilli may reach any part of the body, including areas where TB disease is more likely to develop (such as the brain, larynx, lymph node, lung, spine, bone, or kidney).</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070584944"/>
                  </a:ext>
                </a:extLst>
              </a:tr>
            </a:tbl>
          </a:graphicData>
        </a:graphic>
      </p:graphicFrame>
      <p:pic>
        <p:nvPicPr>
          <p:cNvPr id="6" name="Picture 5">
            <a:extLst>
              <a:ext uri="{FF2B5EF4-FFF2-40B4-BE49-F238E27FC236}">
                <a16:creationId xmlns:a16="http://schemas.microsoft.com/office/drawing/2014/main" id="{E9065EF7-EEE1-B34D-9AFD-BEC63A8E2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480841"/>
            <a:ext cx="2298080" cy="3312368"/>
          </a:xfrm>
          <a:prstGeom prst="rect">
            <a:avLst/>
          </a:prstGeom>
        </p:spPr>
      </p:pic>
    </p:spTree>
    <p:extLst>
      <p:ext uri="{BB962C8B-B14F-4D97-AF65-F5344CB8AC3E}">
        <p14:creationId xmlns:p14="http://schemas.microsoft.com/office/powerpoint/2010/main" val="56030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0720-AE62-7C43-BB70-5BE3BF78DDBD}"/>
              </a:ext>
            </a:extLst>
          </p:cNvPr>
          <p:cNvSpPr>
            <a:spLocks noGrp="1"/>
          </p:cNvSpPr>
          <p:nvPr>
            <p:ph type="title"/>
          </p:nvPr>
        </p:nvSpPr>
        <p:spPr/>
        <p:txBody>
          <a:bodyPr/>
          <a:lstStyle/>
          <a:p>
            <a:r>
              <a:rPr lang="en-US" dirty="0"/>
              <a:t>PATHOGENISIS</a:t>
            </a:r>
          </a:p>
        </p:txBody>
      </p:sp>
      <p:graphicFrame>
        <p:nvGraphicFramePr>
          <p:cNvPr id="4" name="Table 3">
            <a:extLst>
              <a:ext uri="{FF2B5EF4-FFF2-40B4-BE49-F238E27FC236}">
                <a16:creationId xmlns:a16="http://schemas.microsoft.com/office/drawing/2014/main" id="{9797CC7A-5B6A-314E-84B8-A379C2CB38D0}"/>
              </a:ext>
            </a:extLst>
          </p:cNvPr>
          <p:cNvGraphicFramePr>
            <a:graphicFrameLocks noGrp="1"/>
          </p:cNvGraphicFramePr>
          <p:nvPr>
            <p:extLst>
              <p:ext uri="{D42A27DB-BD31-4B8C-83A1-F6EECF244321}">
                <p14:modId xmlns:p14="http://schemas.microsoft.com/office/powerpoint/2010/main" val="3489996094"/>
              </p:ext>
            </p:extLst>
          </p:nvPr>
        </p:nvGraphicFramePr>
        <p:xfrm>
          <a:off x="593725" y="1953344"/>
          <a:ext cx="7315200" cy="45720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77976333"/>
                    </a:ext>
                  </a:extLst>
                </a:gridCol>
                <a:gridCol w="5562600">
                  <a:extLst>
                    <a:ext uri="{9D8B030D-6E8A-4147-A177-3AD203B41FA5}">
                      <a16:colId xmlns:a16="http://schemas.microsoft.com/office/drawing/2014/main" val="26252922"/>
                    </a:ext>
                  </a:extLst>
                </a:gridCol>
              </a:tblGrid>
              <a:tr h="22479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Within 2 to 8 weeks, special immune cells called macrophages ingest and surround the tubercle bacilli. The cells form a barrier shell, called a </a:t>
                      </a:r>
                      <a:r>
                        <a:rPr lang="en-US" sz="2400" b="0" kern="1200" dirty="0" err="1">
                          <a:solidFill>
                            <a:schemeClr val="tx1"/>
                          </a:solidFill>
                          <a:latin typeface="+mn-lt"/>
                          <a:ea typeface="+mn-ea"/>
                          <a:cs typeface="+mn-cs"/>
                        </a:rPr>
                        <a:t>granuloma</a:t>
                      </a:r>
                      <a:r>
                        <a:rPr lang="en-US" sz="2400" b="0" kern="1200" dirty="0">
                          <a:solidFill>
                            <a:schemeClr val="tx1"/>
                          </a:solidFill>
                          <a:latin typeface="+mn-lt"/>
                          <a:ea typeface="+mn-ea"/>
                          <a:cs typeface="+mn-cs"/>
                        </a:rPr>
                        <a:t>, that keeps the bacilli contained and under control (LTBI).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06210708"/>
                  </a:ext>
                </a:extLst>
              </a:tr>
              <a:tr h="22479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If the immune system cannot keep the tubercle bacilli under control, the bacilli begin to multiply rapidly (TB disease). This process can occur in different areas in the body, such as the lungs, kidneys, brain, or bone.</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57161967"/>
                  </a:ext>
                </a:extLst>
              </a:tr>
            </a:tbl>
          </a:graphicData>
        </a:graphic>
      </p:graphicFrame>
      <p:pic>
        <p:nvPicPr>
          <p:cNvPr id="6" name="Picture 5">
            <a:extLst>
              <a:ext uri="{FF2B5EF4-FFF2-40B4-BE49-F238E27FC236}">
                <a16:creationId xmlns:a16="http://schemas.microsoft.com/office/drawing/2014/main" id="{D30972DF-3F7D-444D-A385-450143BFE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087117"/>
            <a:ext cx="1578258" cy="2016224"/>
          </a:xfrm>
          <a:prstGeom prst="rect">
            <a:avLst/>
          </a:prstGeom>
        </p:spPr>
      </p:pic>
      <p:pic>
        <p:nvPicPr>
          <p:cNvPr id="8" name="Picture 7">
            <a:extLst>
              <a:ext uri="{FF2B5EF4-FFF2-40B4-BE49-F238E27FC236}">
                <a16:creationId xmlns:a16="http://schemas.microsoft.com/office/drawing/2014/main" id="{CA2ED8DC-4EF2-234D-90AE-8BA3819C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394928"/>
            <a:ext cx="1578258" cy="2016224"/>
          </a:xfrm>
          <a:prstGeom prst="rect">
            <a:avLst/>
          </a:prstGeom>
        </p:spPr>
      </p:pic>
    </p:spTree>
    <p:extLst>
      <p:ext uri="{BB962C8B-B14F-4D97-AF65-F5344CB8AC3E}">
        <p14:creationId xmlns:p14="http://schemas.microsoft.com/office/powerpoint/2010/main" val="2257732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354" y="1066163"/>
            <a:ext cx="2480058" cy="5148371"/>
          </a:xfrm>
        </p:spPr>
        <p:txBody>
          <a:bodyPr>
            <a:normAutofit/>
          </a:bodyPr>
          <a:lstStyle/>
          <a:p>
            <a:pPr>
              <a:defRPr/>
            </a:pPr>
            <a:r>
              <a:rPr lang="en-GB" sz="2800" b="1" dirty="0"/>
              <a:t>Inside </a:t>
            </a:r>
            <a:r>
              <a:rPr lang="en-US" sz="2800" b="1" dirty="0"/>
              <a:t>t</a:t>
            </a:r>
            <a:r>
              <a:rPr lang="en-GB" sz="2800" b="1" dirty="0"/>
              <a:t>he Body</a:t>
            </a:r>
          </a:p>
        </p:txBody>
      </p:sp>
      <p:graphicFrame>
        <p:nvGraphicFramePr>
          <p:cNvPr id="5" name="Content Placeholder 2">
            <a:extLst>
              <a:ext uri="{FF2B5EF4-FFF2-40B4-BE49-F238E27FC236}">
                <a16:creationId xmlns:a16="http://schemas.microsoft.com/office/drawing/2014/main" id="{C85D5340-E402-4ADB-BD72-CE0B49C88E81}"/>
              </a:ext>
            </a:extLst>
          </p:cNvPr>
          <p:cNvGraphicFramePr>
            <a:graphicFrameLocks noGrp="1"/>
          </p:cNvGraphicFramePr>
          <p:nvPr>
            <p:ph idx="1"/>
            <p:extLst>
              <p:ext uri="{D42A27DB-BD31-4B8C-83A1-F6EECF244321}">
                <p14:modId xmlns:p14="http://schemas.microsoft.com/office/powerpoint/2010/main" val="3915054784"/>
              </p:ext>
            </p:extLst>
          </p:nvPr>
        </p:nvGraphicFramePr>
        <p:xfrm>
          <a:off x="1907704" y="404664"/>
          <a:ext cx="7056784" cy="6453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5578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a:normAutofit/>
          </a:bodyPr>
          <a:lstStyle/>
          <a:p>
            <a:pPr>
              <a:defRPr/>
            </a:pPr>
            <a:r>
              <a:rPr lang="en-GB" sz="2800" b="1"/>
              <a:t>Inside the Body (Cont.)</a:t>
            </a:r>
          </a:p>
        </p:txBody>
      </p:sp>
      <p:graphicFrame>
        <p:nvGraphicFramePr>
          <p:cNvPr id="5" name="Content Placeholder 2">
            <a:extLst>
              <a:ext uri="{FF2B5EF4-FFF2-40B4-BE49-F238E27FC236}">
                <a16:creationId xmlns:a16="http://schemas.microsoft.com/office/drawing/2014/main" id="{A8CAE1BA-8B32-46C2-A134-80B077A64B55}"/>
              </a:ext>
            </a:extLst>
          </p:cNvPr>
          <p:cNvGraphicFramePr>
            <a:graphicFrameLocks noGrp="1"/>
          </p:cNvGraphicFramePr>
          <p:nvPr>
            <p:ph idx="1"/>
            <p:extLst>
              <p:ext uri="{D42A27DB-BD31-4B8C-83A1-F6EECF244321}">
                <p14:modId xmlns:p14="http://schemas.microsoft.com/office/powerpoint/2010/main" val="1832791803"/>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477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a:normAutofit/>
          </a:bodyPr>
          <a:lstStyle/>
          <a:p>
            <a:pPr>
              <a:defRPr/>
            </a:pPr>
            <a:r>
              <a:rPr lang="en-GB" sz="2800" b="1"/>
              <a:t>Inside the Body (Cont.)</a:t>
            </a:r>
            <a:endParaRPr lang="en-GB" sz="2800"/>
          </a:p>
        </p:txBody>
      </p:sp>
      <p:graphicFrame>
        <p:nvGraphicFramePr>
          <p:cNvPr id="5" name="Content Placeholder 2">
            <a:extLst>
              <a:ext uri="{FF2B5EF4-FFF2-40B4-BE49-F238E27FC236}">
                <a16:creationId xmlns:a16="http://schemas.microsoft.com/office/drawing/2014/main" id="{A196905D-7C97-4282-8422-43245E7B7303}"/>
              </a:ext>
            </a:extLst>
          </p:cNvPr>
          <p:cNvGraphicFramePr>
            <a:graphicFrameLocks noGrp="1"/>
          </p:cNvGraphicFramePr>
          <p:nvPr>
            <p:ph idx="1"/>
            <p:extLst>
              <p:ext uri="{D42A27DB-BD31-4B8C-83A1-F6EECF244321}">
                <p14:modId xmlns:p14="http://schemas.microsoft.com/office/powerpoint/2010/main" val="190293736"/>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917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0720-AE62-7C43-BB70-5BE3BF78DDBD}"/>
              </a:ext>
            </a:extLst>
          </p:cNvPr>
          <p:cNvSpPr>
            <a:spLocks noGrp="1"/>
          </p:cNvSpPr>
          <p:nvPr>
            <p:ph type="title"/>
          </p:nvPr>
        </p:nvSpPr>
        <p:spPr/>
        <p:txBody>
          <a:bodyPr/>
          <a:lstStyle/>
          <a:p>
            <a:r>
              <a:rPr lang="en-US" b="1" dirty="0"/>
              <a:t>Immunological Feature</a:t>
            </a:r>
            <a:endParaRPr lang="en-US" dirty="0"/>
          </a:p>
        </p:txBody>
      </p:sp>
      <p:sp>
        <p:nvSpPr>
          <p:cNvPr id="3" name="Content Placeholder 2">
            <a:extLst>
              <a:ext uri="{FF2B5EF4-FFF2-40B4-BE49-F238E27FC236}">
                <a16:creationId xmlns:a16="http://schemas.microsoft.com/office/drawing/2014/main" id="{81FF509C-A4BB-CA47-B345-9E8393861576}"/>
              </a:ext>
            </a:extLst>
          </p:cNvPr>
          <p:cNvSpPr>
            <a:spLocks noGrp="1"/>
          </p:cNvSpPr>
          <p:nvPr>
            <p:ph idx="1"/>
          </p:nvPr>
        </p:nvSpPr>
        <p:spPr>
          <a:xfrm>
            <a:off x="594360" y="2492896"/>
            <a:ext cx="7955280" cy="4069080"/>
          </a:xfrm>
        </p:spPr>
        <p:txBody>
          <a:bodyPr/>
          <a:lstStyle/>
          <a:p>
            <a:pPr>
              <a:defRPr/>
            </a:pPr>
            <a:r>
              <a:rPr lang="en-US" sz="2400" dirty="0"/>
              <a:t>TB require CMI for its control.</a:t>
            </a:r>
          </a:p>
          <a:p>
            <a:pPr>
              <a:defRPr/>
            </a:pPr>
            <a:r>
              <a:rPr lang="en-US" sz="2400" dirty="0"/>
              <a:t>Ab response is rich but has no role.</a:t>
            </a:r>
          </a:p>
          <a:p>
            <a:pPr>
              <a:defRPr/>
            </a:pPr>
            <a:r>
              <a:rPr lang="en-US" sz="2400" dirty="0"/>
              <a:t>Multiplication proceeds for weeks both in:</a:t>
            </a:r>
          </a:p>
          <a:p>
            <a:pPr lvl="1">
              <a:defRPr/>
            </a:pPr>
            <a:r>
              <a:rPr lang="en-US" sz="2400" dirty="0"/>
              <a:t>initial focus.</a:t>
            </a:r>
          </a:p>
          <a:p>
            <a:pPr lvl="1">
              <a:defRPr/>
            </a:pPr>
            <a:r>
              <a:rPr lang="en-US" sz="2400" dirty="0" err="1"/>
              <a:t>lymphohaematogenous</a:t>
            </a:r>
            <a:r>
              <a:rPr lang="en-US" sz="2400" dirty="0"/>
              <a:t> metastatic foci.</a:t>
            </a:r>
          </a:p>
          <a:p>
            <a:pPr>
              <a:defRPr/>
            </a:pPr>
            <a:r>
              <a:rPr lang="en-US" sz="2400" dirty="0"/>
              <a:t>Until development of cell mediated immunity.</a:t>
            </a:r>
          </a:p>
        </p:txBody>
      </p:sp>
    </p:spTree>
    <p:extLst>
      <p:ext uri="{BB962C8B-B14F-4D97-AF65-F5344CB8AC3E}">
        <p14:creationId xmlns:p14="http://schemas.microsoft.com/office/powerpoint/2010/main" val="234891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473E-F441-4E48-A485-13647F8C51B6}"/>
              </a:ext>
            </a:extLst>
          </p:cNvPr>
          <p:cNvSpPr>
            <a:spLocks noGrp="1"/>
          </p:cNvSpPr>
          <p:nvPr>
            <p:ph type="title"/>
          </p:nvPr>
        </p:nvSpPr>
        <p:spPr/>
        <p:txBody>
          <a:bodyPr/>
          <a:lstStyle/>
          <a:p>
            <a:endParaRPr lang="en-US"/>
          </a:p>
        </p:txBody>
      </p:sp>
      <p:pic>
        <p:nvPicPr>
          <p:cNvPr id="4" name="Global Tuberculosis.mp4">
            <a:hlinkClick r:id="" action="ppaction://media"/>
            <a:extLst>
              <a:ext uri="{FF2B5EF4-FFF2-40B4-BE49-F238E27FC236}">
                <a16:creationId xmlns:a16="http://schemas.microsoft.com/office/drawing/2014/main" id="{61014995-EE1F-5747-9C3E-ABA44B04CAF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p:spPr>
      </p:pic>
    </p:spTree>
    <p:extLst>
      <p:ext uri="{BB962C8B-B14F-4D97-AF65-F5344CB8AC3E}">
        <p14:creationId xmlns:p14="http://schemas.microsoft.com/office/powerpoint/2010/main" val="16321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4820" y="764373"/>
            <a:ext cx="5124450" cy="1293028"/>
          </a:xfrm>
        </p:spPr>
        <p:txBody>
          <a:bodyPr>
            <a:normAutofit/>
          </a:bodyPr>
          <a:lstStyle/>
          <a:p>
            <a:pPr>
              <a:defRPr/>
            </a:pPr>
            <a:r>
              <a:rPr lang="en-US" b="1"/>
              <a:t>Microbiology</a:t>
            </a:r>
            <a:endParaRPr lang="en-GB" b="1"/>
          </a:p>
        </p:txBody>
      </p:sp>
      <p:sp>
        <p:nvSpPr>
          <p:cNvPr id="3075" name="Rectangle 3"/>
          <p:cNvSpPr>
            <a:spLocks noGrp="1" noChangeArrowheads="1"/>
          </p:cNvSpPr>
          <p:nvPr>
            <p:ph idx="1"/>
          </p:nvPr>
        </p:nvSpPr>
        <p:spPr>
          <a:xfrm>
            <a:off x="464820" y="2194560"/>
            <a:ext cx="5691356" cy="4546808"/>
          </a:xfrm>
        </p:spPr>
        <p:txBody>
          <a:bodyPr>
            <a:normAutofit lnSpcReduction="10000"/>
          </a:bodyPr>
          <a:lstStyle/>
          <a:p>
            <a:pPr rtl="0" eaLnBrk="1" hangingPunct="1">
              <a:defRPr/>
            </a:pPr>
            <a:r>
              <a:rPr lang="en-US" sz="2400" dirty="0"/>
              <a:t>Organism: </a:t>
            </a:r>
          </a:p>
          <a:p>
            <a:pPr lvl="1" rtl="0" eaLnBrk="1" hangingPunct="1">
              <a:defRPr/>
            </a:pPr>
            <a:r>
              <a:rPr lang="en-US" sz="2400" dirty="0"/>
              <a:t>Mycobacterium tuberculosis.</a:t>
            </a:r>
          </a:p>
          <a:p>
            <a:pPr lvl="1" rtl="0" eaLnBrk="1" hangingPunct="1">
              <a:defRPr/>
            </a:pPr>
            <a:r>
              <a:rPr lang="en-US" sz="2400" dirty="0"/>
              <a:t>Aerobic.</a:t>
            </a:r>
          </a:p>
          <a:p>
            <a:pPr lvl="1" rtl="0" eaLnBrk="1" hangingPunct="1">
              <a:defRPr/>
            </a:pPr>
            <a:r>
              <a:rPr lang="en-US" sz="2400" dirty="0"/>
              <a:t>Non-spore forming ,non-motile.</a:t>
            </a:r>
          </a:p>
          <a:p>
            <a:pPr lvl="1" rtl="0" eaLnBrk="1" hangingPunct="1">
              <a:defRPr/>
            </a:pPr>
            <a:r>
              <a:rPr lang="en-US" sz="2400" dirty="0"/>
              <a:t>Rod: 2—5 mm long.</a:t>
            </a:r>
          </a:p>
          <a:p>
            <a:pPr lvl="1" rtl="0" eaLnBrk="1" hangingPunct="1">
              <a:defRPr/>
            </a:pPr>
            <a:r>
              <a:rPr lang="en-US" sz="2400" dirty="0"/>
              <a:t>Resistant to disinfectant.</a:t>
            </a:r>
          </a:p>
          <a:p>
            <a:pPr lvl="1" rtl="0" eaLnBrk="1" hangingPunct="1">
              <a:defRPr/>
            </a:pPr>
            <a:r>
              <a:rPr lang="en-US" sz="2400" dirty="0"/>
              <a:t>Once stained it resists decolorization with acid and alcohol facultative intracellular organism.</a:t>
            </a:r>
          </a:p>
          <a:p>
            <a:pPr rtl="0" eaLnBrk="1" hangingPunct="1">
              <a:defRPr/>
            </a:pPr>
            <a:r>
              <a:rPr lang="en-US" sz="2400" dirty="0"/>
              <a:t>Humans are the main reservoir of MTB.</a:t>
            </a:r>
          </a:p>
          <a:p>
            <a:pPr rtl="0" eaLnBrk="1" hangingPunct="1">
              <a:buFont typeface="Wingdings" pitchFamily="2" charset="2"/>
              <a:buNone/>
              <a:defRPr/>
            </a:pPr>
            <a:endParaRPr lang="en-GB" sz="2400" dirty="0"/>
          </a:p>
        </p:txBody>
      </p:sp>
      <p:pic>
        <p:nvPicPr>
          <p:cNvPr id="71" name="Graphic 70" descr="Microscope">
            <a:extLst>
              <a:ext uri="{FF2B5EF4-FFF2-40B4-BE49-F238E27FC236}">
                <a16:creationId xmlns:a16="http://schemas.microsoft.com/office/drawing/2014/main" id="{0F0AC936-90AE-4214-8F6A-E2CA4852C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116481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a:defRPr/>
            </a:pPr>
            <a:r>
              <a:rPr lang="en-US" sz="3400" b="1"/>
              <a:t>Clinical Features</a:t>
            </a:r>
            <a:r>
              <a:rPr lang="en-GB" sz="3400" b="1"/>
              <a:t/>
            </a:r>
            <a:br>
              <a:rPr lang="en-GB" sz="3400" b="1"/>
            </a:br>
            <a:r>
              <a:rPr lang="en-GB" sz="3400" b="1"/>
              <a:t>Active VS. Latent Infection</a:t>
            </a:r>
          </a:p>
        </p:txBody>
      </p:sp>
      <p:sp>
        <p:nvSpPr>
          <p:cNvPr id="3" name="Content Placeholder 2"/>
          <p:cNvSpPr>
            <a:spLocks noGrp="1"/>
          </p:cNvSpPr>
          <p:nvPr>
            <p:ph idx="1"/>
          </p:nvPr>
        </p:nvSpPr>
        <p:spPr>
          <a:xfrm>
            <a:off x="514350" y="2194560"/>
            <a:ext cx="4553595" cy="4024125"/>
          </a:xfrm>
        </p:spPr>
        <p:txBody>
          <a:bodyPr>
            <a:normAutofit/>
          </a:bodyPr>
          <a:lstStyle/>
          <a:p>
            <a:pPr rtl="0">
              <a:buFont typeface="Wingdings" pitchFamily="2" charset="2"/>
              <a:buChar char="Ø"/>
              <a:defRPr/>
            </a:pPr>
            <a:r>
              <a:rPr lang="en-GB" sz="1700" dirty="0"/>
              <a:t>Unhealthy person</a:t>
            </a:r>
          </a:p>
          <a:p>
            <a:pPr rtl="0">
              <a:defRPr/>
            </a:pPr>
            <a:r>
              <a:rPr lang="en-GB" sz="1700" dirty="0"/>
              <a:t>Bacilli overwhelm immune system.</a:t>
            </a:r>
          </a:p>
          <a:p>
            <a:pPr rtl="0">
              <a:defRPr/>
            </a:pPr>
            <a:r>
              <a:rPr lang="en-GB" sz="1700" dirty="0"/>
              <a:t>Bacilli break out of tubercles in alveoli and spread through bloodstream.</a:t>
            </a:r>
          </a:p>
          <a:p>
            <a:pPr rtl="0">
              <a:defRPr/>
            </a:pPr>
            <a:r>
              <a:rPr lang="en-GB" sz="1700" dirty="0">
                <a:solidFill>
                  <a:srgbClr val="FF0000"/>
                </a:solidFill>
              </a:rPr>
              <a:t>This is (active) TB.</a:t>
            </a:r>
            <a:br>
              <a:rPr lang="en-GB" sz="1700" dirty="0">
                <a:solidFill>
                  <a:srgbClr val="FF0000"/>
                </a:solidFill>
              </a:rPr>
            </a:br>
            <a:endParaRPr lang="en-GB" sz="1700" dirty="0">
              <a:solidFill>
                <a:srgbClr val="FF0000"/>
              </a:solidFill>
            </a:endParaRPr>
          </a:p>
          <a:p>
            <a:pPr rtl="0">
              <a:buFont typeface="Wingdings" pitchFamily="2" charset="2"/>
              <a:buChar char="Ø"/>
              <a:defRPr/>
            </a:pPr>
            <a:r>
              <a:rPr lang="en-GB" sz="1700" dirty="0"/>
              <a:t>Healthy person</a:t>
            </a:r>
          </a:p>
          <a:p>
            <a:pPr rtl="0">
              <a:defRPr/>
            </a:pPr>
            <a:r>
              <a:rPr lang="en-GB" sz="1700" dirty="0"/>
              <a:t>Initial infection controlled by immune system.</a:t>
            </a:r>
          </a:p>
          <a:p>
            <a:pPr rtl="0">
              <a:defRPr/>
            </a:pPr>
            <a:r>
              <a:rPr lang="en-GB" sz="1700" dirty="0"/>
              <a:t>Bacilli remain confined in tubercles for years.</a:t>
            </a:r>
          </a:p>
          <a:p>
            <a:pPr rtl="0">
              <a:defRPr/>
            </a:pPr>
            <a:r>
              <a:rPr lang="en-GB" sz="1700" dirty="0">
                <a:solidFill>
                  <a:srgbClr val="FF0000"/>
                </a:solidFill>
              </a:rPr>
              <a:t>This is(latent) TB.</a:t>
            </a:r>
          </a:p>
          <a:p>
            <a:pPr rtl="0">
              <a:defRPr/>
            </a:pPr>
            <a:endParaRPr lang="en-GB" sz="1700" dirty="0"/>
          </a:p>
        </p:txBody>
      </p:sp>
      <p:pic>
        <p:nvPicPr>
          <p:cNvPr id="5" name="Picture 4">
            <a:extLst>
              <a:ext uri="{FF2B5EF4-FFF2-40B4-BE49-F238E27FC236}">
                <a16:creationId xmlns:a16="http://schemas.microsoft.com/office/drawing/2014/main" id="{69718448-6C61-2942-AEE5-ED51A0B7D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675" y="4324350"/>
            <a:ext cx="3064118" cy="1915074"/>
          </a:xfrm>
          <a:prstGeom prst="rect">
            <a:avLst/>
          </a:prstGeom>
        </p:spPr>
      </p:pic>
      <p:pic>
        <p:nvPicPr>
          <p:cNvPr id="7" name="Picture 6" descr="A picture containing chain&#10;&#10;Description automatically generated">
            <a:extLst>
              <a:ext uri="{FF2B5EF4-FFF2-40B4-BE49-F238E27FC236}">
                <a16:creationId xmlns:a16="http://schemas.microsoft.com/office/drawing/2014/main" id="{8465ADA6-233E-FB42-90C1-849FD79AD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107096"/>
            <a:ext cx="3023799" cy="1915073"/>
          </a:xfrm>
          <a:prstGeom prst="rect">
            <a:avLst/>
          </a:prstGeom>
        </p:spPr>
      </p:pic>
    </p:spTree>
    <p:extLst>
      <p:ext uri="{BB962C8B-B14F-4D97-AF65-F5344CB8AC3E}">
        <p14:creationId xmlns:p14="http://schemas.microsoft.com/office/powerpoint/2010/main" val="835625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639315"/>
            <a:ext cx="5124450" cy="1293028"/>
          </a:xfrm>
        </p:spPr>
        <p:txBody>
          <a:bodyPr>
            <a:normAutofit/>
          </a:bodyPr>
          <a:lstStyle/>
          <a:p>
            <a:pPr>
              <a:defRPr/>
            </a:pPr>
            <a:r>
              <a:rPr lang="en-GB" b="1" dirty="0"/>
              <a:t>Symptoms</a:t>
            </a:r>
          </a:p>
        </p:txBody>
      </p:sp>
      <p:sp>
        <p:nvSpPr>
          <p:cNvPr id="3" name="Content Placeholder 2"/>
          <p:cNvSpPr>
            <a:spLocks noGrp="1"/>
          </p:cNvSpPr>
          <p:nvPr>
            <p:ph idx="1"/>
          </p:nvPr>
        </p:nvSpPr>
        <p:spPr>
          <a:xfrm>
            <a:off x="464820" y="2194560"/>
            <a:ext cx="5124450" cy="4024125"/>
          </a:xfrm>
        </p:spPr>
        <p:txBody>
          <a:bodyPr>
            <a:normAutofit/>
          </a:bodyPr>
          <a:lstStyle/>
          <a:p>
            <a:pPr rtl="0">
              <a:defRPr/>
            </a:pPr>
            <a:r>
              <a:rPr lang="en-GB" dirty="0"/>
              <a:t>Cough.</a:t>
            </a:r>
          </a:p>
          <a:p>
            <a:pPr rtl="0">
              <a:defRPr/>
            </a:pPr>
            <a:r>
              <a:rPr lang="en-GB" dirty="0"/>
              <a:t>Fever.</a:t>
            </a:r>
          </a:p>
          <a:p>
            <a:pPr rtl="0">
              <a:defRPr/>
            </a:pPr>
            <a:r>
              <a:rPr lang="en-GB" dirty="0"/>
              <a:t>Weight loss.</a:t>
            </a:r>
          </a:p>
          <a:p>
            <a:pPr rtl="0">
              <a:defRPr/>
            </a:pPr>
            <a:r>
              <a:rPr lang="en-GB" dirty="0"/>
              <a:t>Night sweats.</a:t>
            </a:r>
          </a:p>
          <a:p>
            <a:pPr rtl="0">
              <a:defRPr/>
            </a:pPr>
            <a:r>
              <a:rPr lang="en-GB" dirty="0"/>
              <a:t>Loss of appetite.</a:t>
            </a:r>
          </a:p>
          <a:p>
            <a:pPr rtl="0">
              <a:defRPr/>
            </a:pPr>
            <a:r>
              <a:rPr lang="en-GB" dirty="0"/>
              <a:t>Fatigue.</a:t>
            </a:r>
          </a:p>
          <a:p>
            <a:pPr rtl="0">
              <a:defRPr/>
            </a:pPr>
            <a:r>
              <a:rPr lang="en-GB" dirty="0"/>
              <a:t>Swollen glands (lymph nodes).</a:t>
            </a:r>
          </a:p>
          <a:p>
            <a:pPr rtl="0">
              <a:defRPr/>
            </a:pPr>
            <a:r>
              <a:rPr lang="en-GB" dirty="0"/>
              <a:t>Chills.</a:t>
            </a:r>
          </a:p>
          <a:p>
            <a:pPr rtl="0">
              <a:defRPr/>
            </a:pPr>
            <a:r>
              <a:rPr lang="en-GB" dirty="0"/>
              <a:t>Pain while breathing.</a:t>
            </a:r>
          </a:p>
          <a:p>
            <a:pPr rtl="0">
              <a:defRPr/>
            </a:pPr>
            <a:endParaRPr lang="en-GB" dirty="0"/>
          </a:p>
        </p:txBody>
      </p:sp>
      <p:pic>
        <p:nvPicPr>
          <p:cNvPr id="7" name="Graphic 6" descr="Stethoscope">
            <a:extLst>
              <a:ext uri="{FF2B5EF4-FFF2-40B4-BE49-F238E27FC236}">
                <a16:creationId xmlns:a16="http://schemas.microsoft.com/office/drawing/2014/main" id="{FC3C3D16-5E2D-4015-97AA-FBB40D0246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523072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Clinical Features</a:t>
            </a:r>
            <a:endParaRPr lang="en-GB" b="1"/>
          </a:p>
        </p:txBody>
      </p:sp>
      <p:sp>
        <p:nvSpPr>
          <p:cNvPr id="11267" name="Rectangle 3"/>
          <p:cNvSpPr>
            <a:spLocks noGrp="1" noChangeArrowheads="1"/>
          </p:cNvSpPr>
          <p:nvPr>
            <p:ph idx="1"/>
          </p:nvPr>
        </p:nvSpPr>
        <p:spPr>
          <a:xfrm>
            <a:off x="507999" y="2194560"/>
            <a:ext cx="4362450" cy="4402792"/>
          </a:xfrm>
        </p:spPr>
        <p:txBody>
          <a:bodyPr>
            <a:normAutofit/>
          </a:bodyPr>
          <a:lstStyle/>
          <a:p>
            <a:pPr rtl="0" eaLnBrk="1" hangingPunct="1">
              <a:defRPr/>
            </a:pPr>
            <a:r>
              <a:rPr lang="en-US" sz="2400" dirty="0"/>
              <a:t>Pulmonary 80%.</a:t>
            </a:r>
          </a:p>
          <a:p>
            <a:pPr rtl="0" eaLnBrk="1" hangingPunct="1">
              <a:defRPr/>
            </a:pPr>
            <a:r>
              <a:rPr lang="en-US" sz="2400" dirty="0"/>
              <a:t>Extra pulmonary 20%.</a:t>
            </a:r>
          </a:p>
          <a:p>
            <a:pPr rtl="0" eaLnBrk="1" hangingPunct="1">
              <a:defRPr/>
            </a:pPr>
            <a:r>
              <a:rPr lang="en-US" sz="2400" dirty="0"/>
              <a:t>Pulmonary tuberculosis</a:t>
            </a:r>
          </a:p>
          <a:p>
            <a:pPr rtl="0" eaLnBrk="1" hangingPunct="1">
              <a:defRPr/>
            </a:pPr>
            <a:r>
              <a:rPr lang="en-US" sz="2400" dirty="0"/>
              <a:t>Primary: the lung is the 1</a:t>
            </a:r>
            <a:r>
              <a:rPr lang="en-US" sz="2400" baseline="30000" dirty="0"/>
              <a:t>st</a:t>
            </a:r>
            <a:r>
              <a:rPr lang="en-US" sz="2400" dirty="0"/>
              <a:t> organ involved (middle and lower lobe).</a:t>
            </a:r>
          </a:p>
          <a:p>
            <a:pPr rtl="0" eaLnBrk="1" hangingPunct="1">
              <a:defRPr/>
            </a:pPr>
            <a:r>
              <a:rPr lang="en-US" sz="2400" dirty="0"/>
              <a:t>Health: asymptomatic .</a:t>
            </a:r>
          </a:p>
          <a:p>
            <a:pPr rtl="0" eaLnBrk="1" hangingPunct="1">
              <a:defRPr/>
            </a:pPr>
            <a:r>
              <a:rPr lang="en-US" sz="2400" dirty="0"/>
              <a:t>Heals spontaneously.</a:t>
            </a:r>
          </a:p>
          <a:p>
            <a:pPr rtl="0" eaLnBrk="1" hangingPunct="1">
              <a:defRPr/>
            </a:pPr>
            <a:r>
              <a:rPr lang="en-US" sz="2400" dirty="0"/>
              <a:t>CXR normal.</a:t>
            </a:r>
            <a:endParaRPr lang="en-GB" sz="2400" dirty="0"/>
          </a:p>
        </p:txBody>
      </p:sp>
      <p:pic>
        <p:nvPicPr>
          <p:cNvPr id="71" name="Graphic 70" descr="Stethoscope">
            <a:extLst>
              <a:ext uri="{FF2B5EF4-FFF2-40B4-BE49-F238E27FC236}">
                <a16:creationId xmlns:a16="http://schemas.microsoft.com/office/drawing/2014/main" id="{AF8EFC63-B857-42E9-97DE-185AE4CFFA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676035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71700" y="764373"/>
            <a:ext cx="6457950" cy="1293028"/>
          </a:xfrm>
        </p:spPr>
        <p:txBody>
          <a:bodyPr>
            <a:normAutofit/>
          </a:bodyPr>
          <a:lstStyle/>
          <a:p>
            <a:pPr>
              <a:defRPr/>
            </a:pPr>
            <a:r>
              <a:rPr lang="en-US" b="1"/>
              <a:t>Clinical Features</a:t>
            </a:r>
            <a:endParaRPr lang="en-US"/>
          </a:p>
        </p:txBody>
      </p:sp>
      <p:graphicFrame>
        <p:nvGraphicFramePr>
          <p:cNvPr id="14341" name="Rectangle 3">
            <a:extLst>
              <a:ext uri="{FF2B5EF4-FFF2-40B4-BE49-F238E27FC236}">
                <a16:creationId xmlns:a16="http://schemas.microsoft.com/office/drawing/2014/main" id="{D0F0893B-8CA4-4060-9658-25DB6138D526}"/>
              </a:ext>
            </a:extLst>
          </p:cNvPr>
          <p:cNvGraphicFramePr>
            <a:graphicFrameLocks noGrp="1"/>
          </p:cNvGraphicFramePr>
          <p:nvPr>
            <p:ph idx="1"/>
            <p:extLst>
              <p:ext uri="{D42A27DB-BD31-4B8C-83A1-F6EECF244321}">
                <p14:modId xmlns:p14="http://schemas.microsoft.com/office/powerpoint/2010/main" val="4113217973"/>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742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15363"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Extra pulmonary </a:t>
            </a:r>
          </a:p>
          <a:p>
            <a:pPr lvl="1" rtl="0" eaLnBrk="1" hangingPunct="1">
              <a:defRPr/>
            </a:pPr>
            <a:r>
              <a:rPr lang="en-US" dirty="0"/>
              <a:t>Lymph node.</a:t>
            </a:r>
          </a:p>
          <a:p>
            <a:pPr lvl="1" rtl="0" eaLnBrk="1" hangingPunct="1">
              <a:defRPr/>
            </a:pPr>
            <a:r>
              <a:rPr lang="en-US" dirty="0"/>
              <a:t>Pleural.</a:t>
            </a:r>
          </a:p>
          <a:p>
            <a:pPr lvl="1" rtl="0" eaLnBrk="1" hangingPunct="1">
              <a:defRPr/>
            </a:pPr>
            <a:r>
              <a:rPr lang="en-US" dirty="0"/>
              <a:t>Bone and joint.</a:t>
            </a:r>
          </a:p>
          <a:p>
            <a:pPr lvl="1" rtl="0" eaLnBrk="1" hangingPunct="1">
              <a:defRPr/>
            </a:pPr>
            <a:r>
              <a:rPr lang="en-US" dirty="0"/>
              <a:t>Meninges.</a:t>
            </a:r>
          </a:p>
          <a:p>
            <a:pPr lvl="1" rtl="0" eaLnBrk="1" hangingPunct="1">
              <a:defRPr/>
            </a:pPr>
            <a:r>
              <a:rPr lang="en-US" dirty="0"/>
              <a:t>Peritoneum.</a:t>
            </a:r>
            <a:endParaRPr lang="en-GB" dirty="0"/>
          </a:p>
        </p:txBody>
      </p:sp>
      <p:pic>
        <p:nvPicPr>
          <p:cNvPr id="71" name="Graphic 70" descr="Arrow: Slight curve">
            <a:extLst>
              <a:ext uri="{FF2B5EF4-FFF2-40B4-BE49-F238E27FC236}">
                <a16:creationId xmlns:a16="http://schemas.microsoft.com/office/drawing/2014/main" id="{63B43D72-EBDD-42E5-850B-988055A37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85140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71700" y="764373"/>
            <a:ext cx="6457950" cy="1293028"/>
          </a:xfrm>
        </p:spPr>
        <p:txBody>
          <a:bodyPr>
            <a:normAutofit/>
          </a:bodyPr>
          <a:lstStyle/>
          <a:p>
            <a:pPr>
              <a:defRPr/>
            </a:pPr>
            <a:r>
              <a:rPr lang="en-US" b="1" dirty="0"/>
              <a:t>CLINICAL FEATURES (cont.)</a:t>
            </a:r>
            <a:endParaRPr lang="en-US" dirty="0"/>
          </a:p>
        </p:txBody>
      </p:sp>
      <p:graphicFrame>
        <p:nvGraphicFramePr>
          <p:cNvPr id="16393" name="Rectangle 3">
            <a:extLst>
              <a:ext uri="{FF2B5EF4-FFF2-40B4-BE49-F238E27FC236}">
                <a16:creationId xmlns:a16="http://schemas.microsoft.com/office/drawing/2014/main" id="{CCADD742-D84F-4B46-BC59-A58CFBDFF714}"/>
              </a:ext>
            </a:extLst>
          </p:cNvPr>
          <p:cNvGraphicFramePr>
            <a:graphicFrameLocks noGrp="1"/>
          </p:cNvGraphicFramePr>
          <p:nvPr>
            <p:ph idx="1"/>
            <p:extLst>
              <p:ext uri="{D42A27DB-BD31-4B8C-83A1-F6EECF244321}">
                <p14:modId xmlns:p14="http://schemas.microsoft.com/office/powerpoint/2010/main" val="3084809270"/>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850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71700" y="764373"/>
            <a:ext cx="6457950" cy="1293028"/>
          </a:xfrm>
        </p:spPr>
        <p:txBody>
          <a:bodyPr>
            <a:normAutofit/>
          </a:bodyPr>
          <a:lstStyle/>
          <a:p>
            <a:pPr>
              <a:defRPr/>
            </a:pPr>
            <a:r>
              <a:rPr lang="en-US" b="1" dirty="0"/>
              <a:t>CLINICAL FEATURES (cont.)</a:t>
            </a:r>
            <a:endParaRPr lang="en-US" dirty="0"/>
          </a:p>
        </p:txBody>
      </p:sp>
      <p:graphicFrame>
        <p:nvGraphicFramePr>
          <p:cNvPr id="16393" name="Rectangle 3">
            <a:extLst>
              <a:ext uri="{FF2B5EF4-FFF2-40B4-BE49-F238E27FC236}">
                <a16:creationId xmlns:a16="http://schemas.microsoft.com/office/drawing/2014/main" id="{CCADD742-D84F-4B46-BC59-A58CFBDFF714}"/>
              </a:ext>
            </a:extLst>
          </p:cNvPr>
          <p:cNvGraphicFramePr>
            <a:graphicFrameLocks noGrp="1"/>
          </p:cNvGraphicFramePr>
          <p:nvPr>
            <p:ph idx="1"/>
            <p:extLst>
              <p:ext uri="{D42A27DB-BD31-4B8C-83A1-F6EECF244321}">
                <p14:modId xmlns:p14="http://schemas.microsoft.com/office/powerpoint/2010/main" val="3640412220"/>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352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a:t>
            </a:r>
            <a:r>
              <a:rPr lang="en-US" dirty="0"/>
              <a:t> </a:t>
            </a:r>
            <a:r>
              <a:rPr lang="en-US" b="1" dirty="0"/>
              <a:t>(cont.)</a:t>
            </a:r>
          </a:p>
        </p:txBody>
      </p:sp>
      <p:sp>
        <p:nvSpPr>
          <p:cNvPr id="18435" name="Rectangle 3"/>
          <p:cNvSpPr>
            <a:spLocks noGrp="1" noChangeArrowheads="1"/>
          </p:cNvSpPr>
          <p:nvPr>
            <p:ph idx="1"/>
          </p:nvPr>
        </p:nvSpPr>
        <p:spPr>
          <a:xfrm>
            <a:off x="507998" y="2194560"/>
            <a:ext cx="5471999" cy="4024125"/>
          </a:xfrm>
        </p:spPr>
        <p:txBody>
          <a:bodyPr>
            <a:normAutofit/>
          </a:bodyPr>
          <a:lstStyle/>
          <a:p>
            <a:pPr marL="0" indent="0" rtl="0" eaLnBrk="1" hangingPunct="1">
              <a:buNone/>
              <a:defRPr/>
            </a:pPr>
            <a:r>
              <a:rPr lang="en-US" sz="2000" b="1" dirty="0"/>
              <a:t>Skeletal Tb: </a:t>
            </a:r>
          </a:p>
          <a:p>
            <a:pPr rtl="0" eaLnBrk="1" hangingPunct="1">
              <a:defRPr/>
            </a:pPr>
            <a:r>
              <a:rPr lang="en-US" sz="2000" dirty="0"/>
              <a:t>Source: </a:t>
            </a:r>
          </a:p>
          <a:p>
            <a:pPr lvl="1" rtl="0" eaLnBrk="1" hangingPunct="1">
              <a:defRPr/>
            </a:pPr>
            <a:r>
              <a:rPr lang="en-US" dirty="0"/>
              <a:t>Reactivation of hematogenous focus.</a:t>
            </a:r>
          </a:p>
          <a:p>
            <a:pPr lvl="1" rtl="0" eaLnBrk="1" hangingPunct="1">
              <a:defRPr/>
            </a:pPr>
            <a:r>
              <a:rPr lang="en-US" dirty="0"/>
              <a:t>spread from an adjacent  LN. </a:t>
            </a:r>
          </a:p>
          <a:p>
            <a:pPr rtl="0" eaLnBrk="1" hangingPunct="1">
              <a:defRPr/>
            </a:pPr>
            <a:r>
              <a:rPr lang="en-US" sz="2000" dirty="0"/>
              <a:t>Common sites: spine, hips and knees.</a:t>
            </a:r>
          </a:p>
          <a:p>
            <a:pPr rtl="0" eaLnBrk="1" hangingPunct="1">
              <a:defRPr/>
            </a:pPr>
            <a:endParaRPr lang="en-US" sz="2000" dirty="0"/>
          </a:p>
        </p:txBody>
      </p:sp>
      <p:pic>
        <p:nvPicPr>
          <p:cNvPr id="5" name="Picture 4" descr="A picture containing object&#10;&#10;Description automatically generated">
            <a:extLst>
              <a:ext uri="{FF2B5EF4-FFF2-40B4-BE49-F238E27FC236}">
                <a16:creationId xmlns:a16="http://schemas.microsoft.com/office/drawing/2014/main" id="{40D80A99-CB2E-B04A-BB95-8CD9AF354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50" y="2194560"/>
            <a:ext cx="1800200" cy="3240360"/>
          </a:xfrm>
          <a:prstGeom prst="rect">
            <a:avLst/>
          </a:prstGeom>
        </p:spPr>
      </p:pic>
    </p:spTree>
    <p:extLst>
      <p:ext uri="{BB962C8B-B14F-4D97-AF65-F5344CB8AC3E}">
        <p14:creationId xmlns:p14="http://schemas.microsoft.com/office/powerpoint/2010/main" val="1520753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71700" y="764373"/>
            <a:ext cx="6457950" cy="1293028"/>
          </a:xfrm>
        </p:spPr>
        <p:txBody>
          <a:bodyPr>
            <a:normAutofit/>
          </a:bodyPr>
          <a:lstStyle/>
          <a:p>
            <a:pPr>
              <a:defRPr/>
            </a:pPr>
            <a:r>
              <a:rPr lang="en-US" b="1"/>
              <a:t>CLINICAL FEATURES</a:t>
            </a:r>
            <a:r>
              <a:rPr lang="en-US"/>
              <a:t> </a:t>
            </a:r>
            <a:r>
              <a:rPr lang="en-US" b="1"/>
              <a:t>(cont.)</a:t>
            </a:r>
            <a:endParaRPr lang="en-US"/>
          </a:p>
        </p:txBody>
      </p:sp>
      <p:sp>
        <p:nvSpPr>
          <p:cNvPr id="19459" name="Rectangle 3"/>
          <p:cNvSpPr>
            <a:spLocks noGrp="1" noChangeArrowheads="1"/>
          </p:cNvSpPr>
          <p:nvPr>
            <p:ph idx="1"/>
          </p:nvPr>
        </p:nvSpPr>
        <p:spPr>
          <a:xfrm>
            <a:off x="507998" y="2194560"/>
            <a:ext cx="8121651" cy="4024125"/>
          </a:xfrm>
        </p:spPr>
        <p:txBody>
          <a:bodyPr>
            <a:normAutofit/>
          </a:bodyPr>
          <a:lstStyle/>
          <a:p>
            <a:pPr rtl="0" eaLnBrk="1" hangingPunct="1">
              <a:defRPr/>
            </a:pPr>
            <a:endParaRPr lang="en-US" sz="2000" b="1" dirty="0"/>
          </a:p>
          <a:p>
            <a:pPr marL="0" indent="0">
              <a:buNone/>
              <a:defRPr/>
            </a:pPr>
            <a:r>
              <a:rPr lang="en-US" sz="2000" b="1" dirty="0"/>
              <a:t>Spinal Tb:</a:t>
            </a:r>
          </a:p>
          <a:p>
            <a:pPr lvl="1">
              <a:defRPr/>
            </a:pPr>
            <a:r>
              <a:rPr lang="en-US" dirty="0"/>
              <a:t>Dorsal site is the commonest site. </a:t>
            </a:r>
            <a:endParaRPr lang="en-US" b="1" dirty="0"/>
          </a:p>
          <a:p>
            <a:pPr lvl="1">
              <a:defRPr/>
            </a:pPr>
            <a:r>
              <a:rPr lang="en-US" dirty="0"/>
              <a:t>Involve two vertebral bodies and destroy the disc in between.</a:t>
            </a:r>
          </a:p>
          <a:p>
            <a:pPr lvl="1">
              <a:defRPr/>
            </a:pPr>
            <a:r>
              <a:rPr lang="en-US" dirty="0"/>
              <a:t>Advance disease .</a:t>
            </a:r>
          </a:p>
          <a:p>
            <a:pPr lvl="1">
              <a:defRPr/>
            </a:pPr>
            <a:r>
              <a:rPr lang="en-US" dirty="0"/>
              <a:t>Collapse fracture of the bodies causing kyphosis and gibbus deformity.</a:t>
            </a:r>
          </a:p>
          <a:p>
            <a:pPr lvl="1">
              <a:defRPr/>
            </a:pPr>
            <a:r>
              <a:rPr lang="en-US" dirty="0"/>
              <a:t>Paravertebral abscess(cold abscess).</a:t>
            </a:r>
          </a:p>
          <a:p>
            <a:pPr lvl="1">
              <a:defRPr/>
            </a:pPr>
            <a:r>
              <a:rPr lang="en-US" dirty="0" err="1"/>
              <a:t>Dx</a:t>
            </a:r>
            <a:r>
              <a:rPr lang="en-US" dirty="0"/>
              <a:t>: CT scan and MRI</a:t>
            </a:r>
          </a:p>
          <a:p>
            <a:pPr lvl="1">
              <a:defRPr/>
            </a:pPr>
            <a:r>
              <a:rPr lang="en-US" dirty="0"/>
              <a:t>Biopsy: </a:t>
            </a:r>
            <a:r>
              <a:rPr lang="en-US" dirty="0" err="1"/>
              <a:t>histopath</a:t>
            </a:r>
            <a:r>
              <a:rPr lang="en-US" dirty="0"/>
              <a:t>&amp; AFB stain &amp; culture.</a:t>
            </a:r>
            <a:endParaRPr lang="en-GB" dirty="0"/>
          </a:p>
        </p:txBody>
      </p:sp>
    </p:spTree>
    <p:extLst>
      <p:ext uri="{BB962C8B-B14F-4D97-AF65-F5344CB8AC3E}">
        <p14:creationId xmlns:p14="http://schemas.microsoft.com/office/powerpoint/2010/main" val="1009156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 y="764373"/>
            <a:ext cx="8211636"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Objectives</a:t>
            </a:r>
          </a:p>
        </p:txBody>
      </p:sp>
      <p:sp>
        <p:nvSpPr>
          <p:cNvPr id="3" name="Content Placeholder 2"/>
          <p:cNvSpPr>
            <a:spLocks noGrp="1"/>
          </p:cNvSpPr>
          <p:nvPr>
            <p:ph idx="1"/>
          </p:nvPr>
        </p:nvSpPr>
        <p:spPr>
          <a:xfrm>
            <a:off x="464820" y="2194560"/>
            <a:ext cx="7635572" cy="4024125"/>
          </a:xfrm>
        </p:spPr>
        <p:txBody>
          <a:bodyPr vert="horz" lIns="91440" tIns="45720" rIns="91440" bIns="45720" rtlCol="0">
            <a:normAutofit/>
          </a:bodyPr>
          <a:lstStyle/>
          <a:p>
            <a:pPr marL="457200" lvl="1">
              <a:buFont typeface="Arial" panose="020B0604020202020204" pitchFamily="34" charset="0"/>
              <a:buChar char="•"/>
            </a:pPr>
            <a:r>
              <a:rPr lang="en-US" sz="2000" dirty="0">
                <a:solidFill>
                  <a:schemeClr val="tx1"/>
                </a:solidFill>
              </a:rPr>
              <a:t>By the end of this lecture, students should know the following about Tuberculosis:</a:t>
            </a:r>
          </a:p>
          <a:p>
            <a:pPr marL="457200" lvl="1">
              <a:buFont typeface="Arial" panose="020B0604020202020204" pitchFamily="34" charset="0"/>
              <a:buChar char="•"/>
            </a:pPr>
            <a:endParaRPr lang="en-US" sz="2000" dirty="0">
              <a:solidFill>
                <a:schemeClr val="tx1"/>
              </a:solidFill>
            </a:endParaRPr>
          </a:p>
          <a:p>
            <a:pPr lvl="1">
              <a:buFont typeface="Arial" panose="020B0604020202020204" pitchFamily="34" charset="0"/>
              <a:buChar char="•"/>
              <a:defRPr/>
            </a:pPr>
            <a:r>
              <a:rPr lang="en-US" sz="2000" dirty="0">
                <a:solidFill>
                  <a:schemeClr val="tx1"/>
                </a:solidFill>
              </a:rPr>
              <a:t>Overview of Tuberculosis (TB) Epidemiology.</a:t>
            </a:r>
          </a:p>
          <a:p>
            <a:pPr lvl="1">
              <a:buFont typeface="Arial" panose="020B0604020202020204" pitchFamily="34" charset="0"/>
              <a:buChar char="•"/>
            </a:pPr>
            <a:r>
              <a:rPr lang="en-US" sz="2000" dirty="0">
                <a:solidFill>
                  <a:schemeClr val="tx1"/>
                </a:solidFill>
              </a:rPr>
              <a:t>Transmission and Pathogenesis of TB.</a:t>
            </a:r>
          </a:p>
          <a:p>
            <a:pPr lvl="1">
              <a:buFont typeface="Arial" panose="020B0604020202020204" pitchFamily="34" charset="0"/>
              <a:buChar char="•"/>
            </a:pPr>
            <a:r>
              <a:rPr lang="en-US" sz="2000" dirty="0">
                <a:solidFill>
                  <a:schemeClr val="tx1"/>
                </a:solidFill>
              </a:rPr>
              <a:t>Testing for TB Infection and Disease.</a:t>
            </a:r>
          </a:p>
          <a:p>
            <a:pPr lvl="1">
              <a:buFont typeface="Arial" panose="020B0604020202020204" pitchFamily="34" charset="0"/>
              <a:buChar char="•"/>
            </a:pPr>
            <a:r>
              <a:rPr lang="en-US" sz="2000" dirty="0">
                <a:solidFill>
                  <a:schemeClr val="tx1"/>
                </a:solidFill>
              </a:rPr>
              <a:t>Diagnosis of TB Disease.</a:t>
            </a:r>
          </a:p>
          <a:p>
            <a:pPr lvl="1">
              <a:buFont typeface="Arial" panose="020B0604020202020204" pitchFamily="34" charset="0"/>
              <a:buChar char="•"/>
            </a:pPr>
            <a:r>
              <a:rPr lang="en-US" sz="2000" dirty="0">
                <a:solidFill>
                  <a:schemeClr val="tx1"/>
                </a:solidFill>
              </a:rPr>
              <a:t>Treatment for Latent TB Infection.</a:t>
            </a:r>
          </a:p>
          <a:p>
            <a:pPr lvl="1">
              <a:buFont typeface="Arial" panose="020B0604020202020204" pitchFamily="34" charset="0"/>
              <a:buChar char="•"/>
              <a:defRPr/>
            </a:pPr>
            <a:r>
              <a:rPr lang="en-US" sz="2000" dirty="0">
                <a:solidFill>
                  <a:schemeClr val="tx1"/>
                </a:solidFill>
              </a:rPr>
              <a:t>Treatment for TB Disease.</a:t>
            </a:r>
          </a:p>
          <a:p>
            <a:pPr lvl="1">
              <a:buFont typeface="Arial" panose="020B0604020202020204" pitchFamily="34" charset="0"/>
              <a:buChar char="•"/>
            </a:pPr>
            <a:r>
              <a:rPr lang="en-US" sz="2000" dirty="0">
                <a:solidFill>
                  <a:schemeClr val="tx1"/>
                </a:solidFill>
              </a:rPr>
              <a:t>TB Infection Control.</a:t>
            </a:r>
          </a:p>
          <a:p>
            <a:pPr>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42644121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20483" name="Rectangle 3"/>
          <p:cNvSpPr>
            <a:spLocks noGrp="1" noChangeArrowheads="1"/>
          </p:cNvSpPr>
          <p:nvPr>
            <p:ph idx="1"/>
          </p:nvPr>
        </p:nvSpPr>
        <p:spPr>
          <a:xfrm>
            <a:off x="507999" y="2194560"/>
            <a:ext cx="4362450" cy="4024125"/>
          </a:xfrm>
        </p:spPr>
        <p:txBody>
          <a:bodyPr>
            <a:normAutofit/>
          </a:bodyPr>
          <a:lstStyle/>
          <a:p>
            <a:pPr marL="0" indent="0" rtl="0" eaLnBrk="1" hangingPunct="1">
              <a:buNone/>
              <a:defRPr/>
            </a:pPr>
            <a:r>
              <a:rPr lang="en-US" b="1" dirty="0"/>
              <a:t>Tuberculous meningitis: </a:t>
            </a:r>
          </a:p>
          <a:p>
            <a:pPr rtl="0" eaLnBrk="1" hangingPunct="1">
              <a:defRPr/>
            </a:pPr>
            <a:r>
              <a:rPr lang="en-US" dirty="0"/>
              <a:t>Most often: children and may affect adults.</a:t>
            </a:r>
          </a:p>
          <a:p>
            <a:pPr rtl="0" eaLnBrk="1" hangingPunct="1">
              <a:buFont typeface="Wingdings" pitchFamily="2" charset="2"/>
              <a:buNone/>
              <a:defRPr/>
            </a:pPr>
            <a:endParaRPr lang="en-US" dirty="0"/>
          </a:p>
          <a:p>
            <a:pPr rtl="0" eaLnBrk="1" hangingPunct="1">
              <a:defRPr/>
            </a:pPr>
            <a:r>
              <a:rPr lang="en-US" dirty="0"/>
              <a:t>Source: </a:t>
            </a:r>
          </a:p>
          <a:p>
            <a:pPr lvl="1" rtl="0" eaLnBrk="1" hangingPunct="1">
              <a:defRPr/>
            </a:pPr>
            <a:r>
              <a:rPr lang="en-US" dirty="0"/>
              <a:t>Blood spread.</a:t>
            </a:r>
          </a:p>
          <a:p>
            <a:pPr lvl="1" rtl="0" eaLnBrk="1" hangingPunct="1">
              <a:defRPr/>
            </a:pPr>
            <a:r>
              <a:rPr lang="en-US" dirty="0"/>
              <a:t>Rupture of a </a:t>
            </a:r>
            <a:r>
              <a:rPr lang="en-US" dirty="0" err="1"/>
              <a:t>subependymal</a:t>
            </a:r>
            <a:r>
              <a:rPr lang="en-US" dirty="0"/>
              <a:t> tubercle.</a:t>
            </a:r>
          </a:p>
        </p:txBody>
      </p:sp>
      <p:pic>
        <p:nvPicPr>
          <p:cNvPr id="71" name="Graphic 70" descr="Brain in head">
            <a:extLst>
              <a:ext uri="{FF2B5EF4-FFF2-40B4-BE49-F238E27FC236}">
                <a16:creationId xmlns:a16="http://schemas.microsoft.com/office/drawing/2014/main" id="{178C7498-FA04-4430-97D7-80E900328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487791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20483" name="Rectangle 3"/>
          <p:cNvSpPr>
            <a:spLocks noGrp="1" noChangeArrowheads="1"/>
          </p:cNvSpPr>
          <p:nvPr>
            <p:ph idx="1"/>
          </p:nvPr>
        </p:nvSpPr>
        <p:spPr>
          <a:xfrm>
            <a:off x="507998" y="2194560"/>
            <a:ext cx="5072113" cy="4024125"/>
          </a:xfrm>
        </p:spPr>
        <p:txBody>
          <a:bodyPr>
            <a:normAutofit/>
          </a:bodyPr>
          <a:lstStyle/>
          <a:p>
            <a:pPr marL="0" indent="0">
              <a:buNone/>
              <a:defRPr/>
            </a:pPr>
            <a:r>
              <a:rPr lang="en-US" sz="2400" b="1" dirty="0"/>
              <a:t>Symptoms: </a:t>
            </a:r>
          </a:p>
          <a:p>
            <a:pPr lvl="1">
              <a:defRPr/>
            </a:pPr>
            <a:r>
              <a:rPr lang="en-US" sz="2400" dirty="0"/>
              <a:t>Fever.</a:t>
            </a:r>
          </a:p>
          <a:p>
            <a:pPr lvl="1">
              <a:defRPr/>
            </a:pPr>
            <a:r>
              <a:rPr lang="en-US" sz="2400" dirty="0"/>
              <a:t>Headache.</a:t>
            </a:r>
          </a:p>
          <a:p>
            <a:pPr lvl="1">
              <a:defRPr/>
            </a:pPr>
            <a:r>
              <a:rPr lang="en-US" sz="2400" dirty="0"/>
              <a:t>Neck rigidity</a:t>
            </a:r>
            <a:r>
              <a:rPr lang="en-US" sz="2400" b="1" dirty="0"/>
              <a:t>.</a:t>
            </a:r>
          </a:p>
          <a:p>
            <a:pPr>
              <a:defRPr/>
            </a:pPr>
            <a:r>
              <a:rPr lang="en-US" sz="2400" dirty="0"/>
              <a:t>Disease typically evolve in 2 wks. </a:t>
            </a:r>
          </a:p>
          <a:p>
            <a:pPr>
              <a:defRPr/>
            </a:pPr>
            <a:r>
              <a:rPr lang="en-US" sz="2400" dirty="0" err="1"/>
              <a:t>Dx</a:t>
            </a:r>
            <a:r>
              <a:rPr lang="en-US" sz="2400" dirty="0"/>
              <a:t>: CSF studies, AFB stain, WBC, cult, glucose, protein.</a:t>
            </a:r>
            <a:endParaRPr lang="en-GB" sz="2400" dirty="0"/>
          </a:p>
          <a:p>
            <a:pPr>
              <a:defRPr/>
            </a:pPr>
            <a:endParaRPr lang="en-US" sz="2400" dirty="0"/>
          </a:p>
          <a:p>
            <a:pPr marL="0" indent="0" rtl="0" eaLnBrk="1" hangingPunct="1">
              <a:buNone/>
              <a:defRPr/>
            </a:pPr>
            <a:endParaRPr lang="en-US" dirty="0"/>
          </a:p>
        </p:txBody>
      </p:sp>
      <p:pic>
        <p:nvPicPr>
          <p:cNvPr id="71" name="Graphic 70" descr="Brain in head">
            <a:extLst>
              <a:ext uri="{FF2B5EF4-FFF2-40B4-BE49-F238E27FC236}">
                <a16:creationId xmlns:a16="http://schemas.microsoft.com/office/drawing/2014/main" id="{178C7498-FA04-4430-97D7-80E900328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246801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a:t>
            </a:r>
          </a:p>
        </p:txBody>
      </p:sp>
      <p:sp>
        <p:nvSpPr>
          <p:cNvPr id="20483" name="Rectangle 3"/>
          <p:cNvSpPr>
            <a:spLocks noGrp="1" noChangeArrowheads="1"/>
          </p:cNvSpPr>
          <p:nvPr>
            <p:ph idx="1"/>
          </p:nvPr>
        </p:nvSpPr>
        <p:spPr>
          <a:xfrm>
            <a:off x="507998" y="2194560"/>
            <a:ext cx="8312474" cy="4024125"/>
          </a:xfrm>
        </p:spPr>
        <p:txBody>
          <a:bodyPr>
            <a:normAutofit/>
          </a:bodyPr>
          <a:lstStyle/>
          <a:p>
            <a:pPr>
              <a:defRPr/>
            </a:pPr>
            <a:r>
              <a:rPr lang="en-US" dirty="0"/>
              <a:t>Malnutrition.</a:t>
            </a:r>
          </a:p>
          <a:p>
            <a:pPr>
              <a:defRPr/>
            </a:pPr>
            <a:r>
              <a:rPr lang="en-US" dirty="0"/>
              <a:t>HIV.</a:t>
            </a:r>
          </a:p>
          <a:p>
            <a:pPr>
              <a:defRPr/>
            </a:pPr>
            <a:r>
              <a:rPr lang="en-US" dirty="0"/>
              <a:t>Severe cases:</a:t>
            </a:r>
          </a:p>
          <a:p>
            <a:pPr lvl="1">
              <a:defRPr/>
            </a:pPr>
            <a:r>
              <a:rPr lang="en-US" sz="2200" dirty="0"/>
              <a:t>primary lesion progress to clinical illness.</a:t>
            </a:r>
          </a:p>
          <a:p>
            <a:pPr lvl="1">
              <a:defRPr/>
            </a:pPr>
            <a:r>
              <a:rPr lang="en-US" sz="2200" dirty="0"/>
              <a:t>cavitating pneumonia.</a:t>
            </a:r>
          </a:p>
          <a:p>
            <a:pPr lvl="1">
              <a:defRPr/>
            </a:pPr>
            <a:r>
              <a:rPr lang="en-US" sz="2200" dirty="0"/>
              <a:t>lymphatic spread and lobar collapse due to LN.</a:t>
            </a:r>
          </a:p>
          <a:p>
            <a:pPr>
              <a:defRPr/>
            </a:pPr>
            <a:r>
              <a:rPr lang="en-US" dirty="0"/>
              <a:t>40% hematogenous dissemination.</a:t>
            </a:r>
            <a:endParaRPr lang="en-GB" dirty="0"/>
          </a:p>
          <a:p>
            <a:pPr marL="0" indent="0" rtl="0" eaLnBrk="1" hangingPunct="1">
              <a:buNone/>
              <a:defRPr/>
            </a:pPr>
            <a:endParaRPr lang="en-US" dirty="0"/>
          </a:p>
        </p:txBody>
      </p:sp>
    </p:spTree>
    <p:extLst>
      <p:ext uri="{BB962C8B-B14F-4D97-AF65-F5344CB8AC3E}">
        <p14:creationId xmlns:p14="http://schemas.microsoft.com/office/powerpoint/2010/main" val="3376719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Clinical Features</a:t>
            </a:r>
          </a:p>
        </p:txBody>
      </p:sp>
      <p:graphicFrame>
        <p:nvGraphicFramePr>
          <p:cNvPr id="13317" name="Rectangle 3">
            <a:extLst>
              <a:ext uri="{FF2B5EF4-FFF2-40B4-BE49-F238E27FC236}">
                <a16:creationId xmlns:a16="http://schemas.microsoft.com/office/drawing/2014/main" id="{37F4132B-1BC6-4A7B-850B-95080469B397}"/>
              </a:ext>
            </a:extLst>
          </p:cNvPr>
          <p:cNvGraphicFramePr>
            <a:graphicFrameLocks noGrp="1"/>
          </p:cNvGraphicFramePr>
          <p:nvPr>
            <p:ph idx="1"/>
            <p:extLst>
              <p:ext uri="{D42A27DB-BD31-4B8C-83A1-F6EECF244321}">
                <p14:modId xmlns:p14="http://schemas.microsoft.com/office/powerpoint/2010/main" val="2917564793"/>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268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Person with active TB are more frequent to have HIV than general population.</a:t>
            </a:r>
          </a:p>
          <a:p>
            <a:pPr rtl="0" eaLnBrk="1" hangingPunct="1">
              <a:defRPr/>
            </a:pPr>
            <a:r>
              <a:rPr lang="en-US" dirty="0"/>
              <a:t>AIDS in HAITIANS: almost all children are positive for PPD (active TB in 60%).</a:t>
            </a:r>
          </a:p>
          <a:p>
            <a:pPr rtl="0" eaLnBrk="1" hangingPunct="1">
              <a:buFont typeface="Wingdings" pitchFamily="2" charset="2"/>
              <a:buNone/>
              <a:defRPr/>
            </a:pPr>
            <a:endParaRPr lang="en-US" dirty="0"/>
          </a:p>
          <a:p>
            <a:pPr rtl="0" eaLnBrk="1" hangingPunct="1">
              <a:defRPr/>
            </a:pPr>
            <a:r>
              <a:rPr lang="en-US" dirty="0"/>
              <a:t>New York: 50% of active TB patients are HIV+.</a:t>
            </a:r>
          </a:p>
        </p:txBody>
      </p:sp>
      <p:pic>
        <p:nvPicPr>
          <p:cNvPr id="71" name="Graphic 70" descr="Group">
            <a:extLst>
              <a:ext uri="{FF2B5EF4-FFF2-40B4-BE49-F238E27FC236}">
                <a16:creationId xmlns:a16="http://schemas.microsoft.com/office/drawing/2014/main"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78996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554600"/>
            <a:ext cx="4362450" cy="2170544"/>
          </a:xfrm>
        </p:spPr>
        <p:txBody>
          <a:bodyPr>
            <a:normAutofit/>
          </a:bodyPr>
          <a:lstStyle/>
          <a:p>
            <a:pPr>
              <a:defRPr/>
            </a:pPr>
            <a:r>
              <a:rPr lang="en-US" sz="2000" dirty="0"/>
              <a:t>Africans: 60% of active TB patients are HIV+.</a:t>
            </a:r>
          </a:p>
          <a:p>
            <a:pPr>
              <a:defRPr/>
            </a:pPr>
            <a:r>
              <a:rPr lang="en-US" sz="2000" dirty="0"/>
              <a:t>TB can appear at any stage of HIV infection but presentation varies with the stage.</a:t>
            </a:r>
            <a:endParaRPr lang="en-GB" sz="2000" dirty="0"/>
          </a:p>
        </p:txBody>
      </p:sp>
      <p:pic>
        <p:nvPicPr>
          <p:cNvPr id="71" name="Graphic 70" descr="Group">
            <a:extLst>
              <a:ext uri="{FF2B5EF4-FFF2-40B4-BE49-F238E27FC236}">
                <a16:creationId xmlns:a16="http://schemas.microsoft.com/office/drawing/2014/main"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795129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057401"/>
            <a:ext cx="4362450" cy="3730465"/>
          </a:xfrm>
        </p:spPr>
        <p:txBody>
          <a:bodyPr>
            <a:noAutofit/>
          </a:bodyPr>
          <a:lstStyle/>
          <a:p>
            <a:pPr marL="0" indent="0">
              <a:buNone/>
              <a:defRPr/>
            </a:pPr>
            <a:r>
              <a:rPr lang="en-US" sz="2000" b="1" dirty="0"/>
              <a:t>Early:</a:t>
            </a:r>
          </a:p>
          <a:p>
            <a:pPr lvl="1">
              <a:defRPr/>
            </a:pPr>
            <a:r>
              <a:rPr lang="en-US" dirty="0"/>
              <a:t>Typical pattern of upper lobe infiltrate -/+cavitation.</a:t>
            </a:r>
          </a:p>
          <a:p>
            <a:pPr marL="0" indent="0">
              <a:buNone/>
              <a:defRPr/>
            </a:pPr>
            <a:r>
              <a:rPr lang="en-US" sz="2000" b="1" dirty="0"/>
              <a:t>Late: </a:t>
            </a:r>
          </a:p>
          <a:p>
            <a:pPr lvl="1">
              <a:defRPr/>
            </a:pPr>
            <a:r>
              <a:rPr lang="en-US" dirty="0"/>
              <a:t>Diffuse infiltrate .. no cavitation .. LN.</a:t>
            </a:r>
          </a:p>
          <a:p>
            <a:pPr>
              <a:defRPr/>
            </a:pPr>
            <a:r>
              <a:rPr lang="en-US" sz="2000" dirty="0"/>
              <a:t>Sputum is less frequent to be +</a:t>
            </a:r>
            <a:r>
              <a:rPr lang="en-US" sz="2000" dirty="0" err="1"/>
              <a:t>ve</a:t>
            </a:r>
            <a:r>
              <a:rPr lang="en-US" sz="2000" dirty="0"/>
              <a:t> for AFB with HIV than without.</a:t>
            </a:r>
          </a:p>
          <a:p>
            <a:pPr>
              <a:defRPr/>
            </a:pPr>
            <a:r>
              <a:rPr lang="en-US" sz="2000" dirty="0"/>
              <a:t>Extra pulmonary is more common (40%).</a:t>
            </a:r>
            <a:endParaRPr lang="en-GB" sz="2000" dirty="0"/>
          </a:p>
          <a:p>
            <a:pPr>
              <a:defRPr/>
            </a:pPr>
            <a:endParaRPr lang="en-GB" sz="2000" dirty="0"/>
          </a:p>
        </p:txBody>
      </p:sp>
      <p:pic>
        <p:nvPicPr>
          <p:cNvPr id="71" name="Graphic 70" descr="Group">
            <a:extLst>
              <a:ext uri="{FF2B5EF4-FFF2-40B4-BE49-F238E27FC236}">
                <a16:creationId xmlns:a16="http://schemas.microsoft.com/office/drawing/2014/main"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102329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71700" y="764373"/>
            <a:ext cx="6457950" cy="1293028"/>
          </a:xfrm>
        </p:spPr>
        <p:txBody>
          <a:bodyPr>
            <a:normAutofit/>
          </a:bodyPr>
          <a:lstStyle/>
          <a:p>
            <a:pPr rtl="0">
              <a:defRPr/>
            </a:pPr>
            <a:r>
              <a:rPr lang="en-US" b="1"/>
              <a:t>TB &amp; Aids</a:t>
            </a:r>
            <a:endParaRPr lang="en-US"/>
          </a:p>
        </p:txBody>
      </p:sp>
      <p:sp>
        <p:nvSpPr>
          <p:cNvPr id="23555"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Pulmonary TB and HIV --- diagnosis is difficult</a:t>
            </a:r>
          </a:p>
          <a:p>
            <a:pPr lvl="1" rtl="0" eaLnBrk="1" hangingPunct="1">
              <a:defRPr/>
            </a:pPr>
            <a:r>
              <a:rPr lang="en-US" dirty="0"/>
              <a:t>sputum (-) in 40 %.</a:t>
            </a:r>
          </a:p>
          <a:p>
            <a:pPr lvl="1" rtl="0" eaLnBrk="1" hangingPunct="1">
              <a:defRPr/>
            </a:pPr>
            <a:r>
              <a:rPr lang="en-US" dirty="0"/>
              <a:t>atypical  CXR.</a:t>
            </a:r>
          </a:p>
          <a:p>
            <a:pPr lvl="1" rtl="0" eaLnBrk="1" hangingPunct="1">
              <a:defRPr/>
            </a:pPr>
            <a:r>
              <a:rPr lang="en-US" dirty="0" err="1" smtClean="0"/>
              <a:t>negativeTST</a:t>
            </a:r>
            <a:r>
              <a:rPr lang="en-US" dirty="0" smtClean="0"/>
              <a:t>( PPD).</a:t>
            </a:r>
            <a:endParaRPr lang="en-GB" dirty="0"/>
          </a:p>
        </p:txBody>
      </p:sp>
      <p:pic>
        <p:nvPicPr>
          <p:cNvPr id="71" name="Graphic 70" descr="Warning">
            <a:extLst>
              <a:ext uri="{FF2B5EF4-FFF2-40B4-BE49-F238E27FC236}">
                <a16:creationId xmlns:a16="http://schemas.microsoft.com/office/drawing/2014/main" id="{9E3FAAFD-11C7-4044-A568-8C15BF84A8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852018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Latent TB Infection (LTBI)</a:t>
            </a:r>
          </a:p>
        </p:txBody>
      </p:sp>
      <p:graphicFrame>
        <p:nvGraphicFramePr>
          <p:cNvPr id="5" name="Content Placeholder 2">
            <a:extLst>
              <a:ext uri="{FF2B5EF4-FFF2-40B4-BE49-F238E27FC236}">
                <a16:creationId xmlns:a16="http://schemas.microsoft.com/office/drawing/2014/main" id="{5760BC17-441D-4077-848E-402C343B2473}"/>
              </a:ext>
            </a:extLst>
          </p:cNvPr>
          <p:cNvGraphicFramePr>
            <a:graphicFrameLocks noGrp="1"/>
          </p:cNvGraphicFramePr>
          <p:nvPr>
            <p:ph idx="1"/>
            <p:extLst>
              <p:ext uri="{D42A27DB-BD31-4B8C-83A1-F6EECF244321}">
                <p14:modId xmlns:p14="http://schemas.microsoft.com/office/powerpoint/2010/main" val="3463543392"/>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04641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TB Disease</a:t>
            </a:r>
          </a:p>
        </p:txBody>
      </p:sp>
      <p:graphicFrame>
        <p:nvGraphicFramePr>
          <p:cNvPr id="5" name="Content Placeholder 2">
            <a:extLst>
              <a:ext uri="{FF2B5EF4-FFF2-40B4-BE49-F238E27FC236}">
                <a16:creationId xmlns:a16="http://schemas.microsoft.com/office/drawing/2014/main" id="{EEDCBAAC-B4AD-48C2-AAB8-42F07CBAC3D6}"/>
              </a:ext>
            </a:extLst>
          </p:cNvPr>
          <p:cNvGraphicFramePr>
            <a:graphicFrameLocks noGrp="1"/>
          </p:cNvGraphicFramePr>
          <p:nvPr>
            <p:ph idx="1"/>
            <p:extLst>
              <p:ext uri="{D42A27DB-BD31-4B8C-83A1-F6EECF244321}">
                <p14:modId xmlns:p14="http://schemas.microsoft.com/office/powerpoint/2010/main" val="2560732719"/>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53624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7128792" cy="1940769"/>
          </a:xfrm>
        </p:spPr>
        <p:txBody>
          <a:bodyPr>
            <a:normAutofit/>
          </a:bodyPr>
          <a:lstStyle/>
          <a:p>
            <a:pPr lvl="1" algn="r">
              <a:defRPr/>
            </a:pPr>
            <a:r>
              <a:rPr lang="en-GB" sz="2400" b="1" dirty="0">
                <a:solidFill>
                  <a:schemeClr val="tx1"/>
                </a:solidFill>
              </a:rPr>
              <a:t/>
            </a:r>
            <a:br>
              <a:rPr lang="en-GB" sz="2400" b="1" dirty="0">
                <a:solidFill>
                  <a:schemeClr val="tx1"/>
                </a:solidFill>
              </a:rPr>
            </a:br>
            <a:r>
              <a:rPr lang="en-US" sz="2400" b="1" kern="1200" dirty="0">
                <a:solidFill>
                  <a:schemeClr val="tx1"/>
                </a:solidFill>
                <a:latin typeface="+mj-lt"/>
                <a:ea typeface="+mj-ea"/>
                <a:cs typeface="+mj-cs"/>
              </a:rPr>
              <a:t>OVERVIEW OF TUBERCULOSIS (TB) EPIDEMIOLOGY</a:t>
            </a:r>
            <a:r>
              <a:rPr lang="en-US" sz="2400" b="1" kern="1200" dirty="0">
                <a:solidFill>
                  <a:schemeClr val="tx1"/>
                </a:solidFill>
              </a:rPr>
              <a:t/>
            </a:r>
            <a:br>
              <a:rPr lang="en-US" sz="2400" b="1" kern="1200" dirty="0">
                <a:solidFill>
                  <a:schemeClr val="tx1"/>
                </a:solidFill>
              </a:rPr>
            </a:br>
            <a:r>
              <a:rPr lang="en-GB" sz="2400" b="1" dirty="0">
                <a:solidFill>
                  <a:schemeClr val="tx1"/>
                </a:solidFill>
              </a:rPr>
              <a:t/>
            </a:r>
            <a:br>
              <a:rPr lang="en-GB" sz="2400" b="1" dirty="0">
                <a:solidFill>
                  <a:schemeClr val="tx1"/>
                </a:solidFill>
              </a:rPr>
            </a:br>
            <a:endParaRPr lang="en-GB" sz="2400" b="1" dirty="0">
              <a:solidFill>
                <a:schemeClr val="tx1"/>
              </a:solidFill>
            </a:endParaRPr>
          </a:p>
        </p:txBody>
      </p:sp>
      <p:sp>
        <p:nvSpPr>
          <p:cNvPr id="3" name="Content Placeholder 2"/>
          <p:cNvSpPr>
            <a:spLocks noGrp="1"/>
          </p:cNvSpPr>
          <p:nvPr>
            <p:ph idx="1"/>
          </p:nvPr>
        </p:nvSpPr>
        <p:spPr>
          <a:xfrm>
            <a:off x="464820" y="2194560"/>
            <a:ext cx="4971276" cy="4024125"/>
          </a:xfrm>
        </p:spPr>
        <p:txBody>
          <a:bodyPr>
            <a:normAutofit/>
          </a:bodyPr>
          <a:lstStyle/>
          <a:p>
            <a:pPr marL="0" indent="0" rtl="0">
              <a:buNone/>
              <a:defRPr/>
            </a:pPr>
            <a:r>
              <a:rPr lang="en-GB" dirty="0"/>
              <a:t>Bacterial infection.</a:t>
            </a:r>
          </a:p>
          <a:p>
            <a:pPr marL="0" indent="0" rtl="0">
              <a:buNone/>
              <a:defRPr/>
            </a:pPr>
            <a:endParaRPr lang="en-GB" dirty="0"/>
          </a:p>
          <a:p>
            <a:pPr marL="0" indent="0" rtl="0">
              <a:buNone/>
              <a:defRPr/>
            </a:pPr>
            <a:r>
              <a:rPr lang="en-GB" dirty="0"/>
              <a:t>Caused by Mycobacterium tuberculosis (also called tubercle bacillus).</a:t>
            </a:r>
          </a:p>
          <a:p>
            <a:pPr marL="0" indent="0" rtl="0">
              <a:buNone/>
              <a:defRPr/>
            </a:pPr>
            <a:endParaRPr lang="en-GB" dirty="0"/>
          </a:p>
          <a:p>
            <a:pPr marL="0" indent="0" rtl="0">
              <a:buNone/>
              <a:defRPr/>
            </a:pPr>
            <a:r>
              <a:rPr lang="en-GB" dirty="0"/>
              <a:t>Damages a person’s lungs or other parts of the body.</a:t>
            </a:r>
          </a:p>
          <a:p>
            <a:pPr marL="0" indent="0" rtl="0">
              <a:buNone/>
              <a:defRPr/>
            </a:pPr>
            <a:endParaRPr lang="en-GB" dirty="0"/>
          </a:p>
          <a:p>
            <a:pPr marL="0" indent="0" rtl="0">
              <a:buNone/>
              <a:defRPr/>
            </a:pPr>
            <a:r>
              <a:rPr lang="en-GB" dirty="0"/>
              <a:t>Fatal if not treated properly.</a:t>
            </a:r>
          </a:p>
        </p:txBody>
      </p:sp>
      <p:pic>
        <p:nvPicPr>
          <p:cNvPr id="5" name="Graphic 4" descr="Bio-Hazard">
            <a:extLst>
              <a:ext uri="{FF2B5EF4-FFF2-40B4-BE49-F238E27FC236}">
                <a16:creationId xmlns:a16="http://schemas.microsoft.com/office/drawing/2014/main" id="{4BD3CFE5-5A81-1340-9874-CA55B9109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29572" y="2396966"/>
            <a:ext cx="3390900" cy="3390900"/>
          </a:xfrm>
          <a:prstGeom prst="rect">
            <a:avLst/>
          </a:prstGeom>
        </p:spPr>
      </p:pic>
    </p:spTree>
    <p:extLst>
      <p:ext uri="{BB962C8B-B14F-4D97-AF65-F5344CB8AC3E}">
        <p14:creationId xmlns:p14="http://schemas.microsoft.com/office/powerpoint/2010/main" val="1617672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nSpc>
                <a:spcPct val="90000"/>
              </a:lnSpc>
            </a:pPr>
            <a:r>
              <a:rPr lang="en-US" sz="3600" dirty="0">
                <a:solidFill>
                  <a:schemeClr val="tx1"/>
                </a:solidFill>
              </a:rPr>
              <a:t>LTBI vs. TB Disease</a:t>
            </a:r>
          </a:p>
        </p:txBody>
      </p:sp>
      <p:graphicFrame>
        <p:nvGraphicFramePr>
          <p:cNvPr id="7" name="Table 6"/>
          <p:cNvGraphicFramePr>
            <a:graphicFrameLocks noGrp="1"/>
          </p:cNvGraphicFramePr>
          <p:nvPr>
            <p:extLst>
              <p:ext uri="{D42A27DB-BD31-4B8C-83A1-F6EECF244321}">
                <p14:modId xmlns:p14="http://schemas.microsoft.com/office/powerpoint/2010/main" val="2310866320"/>
              </p:ext>
            </p:extLst>
          </p:nvPr>
        </p:nvGraphicFramePr>
        <p:xfrm>
          <a:off x="395536" y="2118644"/>
          <a:ext cx="8352927" cy="4536648"/>
        </p:xfrm>
        <a:graphic>
          <a:graphicData uri="http://schemas.openxmlformats.org/drawingml/2006/table">
            <a:tbl>
              <a:tblPr firstRow="1" bandRow="1">
                <a:noFill/>
              </a:tblPr>
              <a:tblGrid>
                <a:gridCol w="4031608">
                  <a:extLst>
                    <a:ext uri="{9D8B030D-6E8A-4147-A177-3AD203B41FA5}">
                      <a16:colId xmlns:a16="http://schemas.microsoft.com/office/drawing/2014/main" val="20000"/>
                    </a:ext>
                  </a:extLst>
                </a:gridCol>
                <a:gridCol w="4321319">
                  <a:extLst>
                    <a:ext uri="{9D8B030D-6E8A-4147-A177-3AD203B41FA5}">
                      <a16:colId xmlns:a16="http://schemas.microsoft.com/office/drawing/2014/main" val="20001"/>
                    </a:ext>
                  </a:extLst>
                </a:gridCol>
              </a:tblGrid>
              <a:tr h="406696">
                <a:tc>
                  <a:txBody>
                    <a:bodyPr/>
                    <a:lstStyle/>
                    <a:p>
                      <a:pPr marL="0" marR="0" algn="ctr" rtl="0">
                        <a:spcBef>
                          <a:spcPts val="0"/>
                        </a:spcBef>
                        <a:spcAft>
                          <a:spcPts val="0"/>
                        </a:spcAft>
                      </a:pPr>
                      <a:r>
                        <a:rPr lang="en-US" sz="1400" b="0" cap="all" spc="150" baseline="0" dirty="0">
                          <a:solidFill>
                            <a:schemeClr val="lt1"/>
                          </a:solidFill>
                          <a:latin typeface="Arial"/>
                          <a:ea typeface="Times New Roman"/>
                          <a:cs typeface="Times New Roman"/>
                        </a:rPr>
                        <a:t>Person with LTBI (Infected)</a:t>
                      </a:r>
                      <a:endParaRPr lang="en-US" sz="1400" b="0" cap="all" spc="150" baseline="0" dirty="0">
                        <a:solidFill>
                          <a:schemeClr val="lt1"/>
                        </a:solidFill>
                        <a:latin typeface="Times New Roman"/>
                        <a:ea typeface="Times New Roman"/>
                        <a:cs typeface="Times New Roman"/>
                      </a:endParaRPr>
                    </a:p>
                  </a:txBody>
                  <a:tcPr marL="83577" marR="83577" marT="83577" marB="83577" anchor="ctr">
                    <a:lnL w="12700" cmpd="sng">
                      <a:noFill/>
                    </a:lnL>
                    <a:lnR w="12700" cmpd="sng">
                      <a:noFill/>
                    </a:lnR>
                    <a:lnT w="12700" cmpd="sng">
                      <a:noFill/>
                    </a:lnT>
                    <a:lnB w="38100" cmpd="sng">
                      <a:noFill/>
                    </a:lnB>
                    <a:solidFill>
                      <a:srgbClr val="505356"/>
                    </a:solidFill>
                  </a:tcPr>
                </a:tc>
                <a:tc>
                  <a:txBody>
                    <a:bodyPr/>
                    <a:lstStyle/>
                    <a:p>
                      <a:pPr marL="0" marR="0" algn="ctr" rtl="0">
                        <a:spcBef>
                          <a:spcPts val="0"/>
                        </a:spcBef>
                        <a:spcAft>
                          <a:spcPts val="0"/>
                        </a:spcAft>
                      </a:pPr>
                      <a:r>
                        <a:rPr lang="en-US" sz="1400" b="0" cap="all" spc="150" baseline="0">
                          <a:solidFill>
                            <a:schemeClr val="lt1"/>
                          </a:solidFill>
                          <a:latin typeface="Arial"/>
                          <a:ea typeface="Times New Roman"/>
                          <a:cs typeface="Times New Roman"/>
                        </a:rPr>
                        <a:t>Person with TB Disease (Infectious)</a:t>
                      </a:r>
                      <a:endParaRPr lang="en-US" sz="1400" b="0" cap="all" spc="150" baseline="0">
                        <a:solidFill>
                          <a:schemeClr val="lt1"/>
                        </a:solidFill>
                        <a:latin typeface="Times New Roman"/>
                        <a:ea typeface="Times New Roman"/>
                        <a:cs typeface="Times New Roman"/>
                      </a:endParaRPr>
                    </a:p>
                  </a:txBody>
                  <a:tcPr marL="83577" marR="83577" marT="83577" marB="83577"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0000"/>
                  </a:ext>
                </a:extLst>
              </a:tr>
              <a:tr h="547801">
                <a:tc>
                  <a:txBody>
                    <a:bodyPr/>
                    <a:lstStyle/>
                    <a:p>
                      <a:pPr marL="0" marR="0" algn="l" rtl="0">
                        <a:lnSpc>
                          <a:spcPct val="115000"/>
                        </a:lnSpc>
                        <a:spcBef>
                          <a:spcPts val="0"/>
                        </a:spcBef>
                        <a:spcAft>
                          <a:spcPts val="0"/>
                        </a:spcAft>
                      </a:pPr>
                      <a:r>
                        <a:rPr lang="en-US" sz="1100" b="1" cap="none" spc="0" dirty="0">
                          <a:solidFill>
                            <a:schemeClr val="tx1"/>
                          </a:solidFill>
                          <a:latin typeface="+mn-lt"/>
                          <a:ea typeface="Times New Roman"/>
                          <a:cs typeface="Times New Roman"/>
                        </a:rPr>
                        <a:t>Has a small amount of TB bacteria in his/her body that are alive, but inactive</a:t>
                      </a:r>
                    </a:p>
                  </a:txBody>
                  <a:tcPr marL="83577" marR="83577" marT="83577" marB="83577">
                    <a:lnL w="12700" cmpd="sng">
                      <a:noFill/>
                      <a:prstDash val="solid"/>
                    </a:lnL>
                    <a:lnR w="12700" cmpd="sng">
                      <a:noFill/>
                      <a:prstDash val="solid"/>
                    </a:lnR>
                    <a:lnT w="38100" cmpd="sng">
                      <a:noFill/>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Has a large amount of active TB bacteria in his/her body</a:t>
                      </a:r>
                    </a:p>
                  </a:txBody>
                  <a:tcPr marL="83577" marR="83577" marT="83577" marB="8357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Cannot spread TB bacteria to others</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spread TB bacteria to others</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2"/>
                  </a:ext>
                </a:extLst>
              </a:tr>
              <a:tr h="547801">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Does not feel sick, but may become sick if the bacteria become active in his/her body</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feel sick and may have symptoms such as a cough, fever, and/or weight loss</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3"/>
                  </a:ext>
                </a:extLst>
              </a:tr>
              <a:tr h="547801">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Usually has a TB skin test or TB blood test reaction indicating TB infection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Usually has a TB skin test or TB blood test reaction indicating TB infection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4"/>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Radiograph is typically normal</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Radiograph may be abnormal</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5"/>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Sputum smears and cultures are negative</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Sputum smears and cultures may be positive</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6"/>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Should consider treatment for LTBI to prevent TB disease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Needs treatment for TB disease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7"/>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Does not require respiratory isolation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require respiratory isolation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8"/>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Not a TB case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dirty="0">
                          <a:solidFill>
                            <a:schemeClr val="tx1"/>
                          </a:solidFill>
                          <a:latin typeface="+mn-lt"/>
                          <a:ea typeface="Times New Roman"/>
                          <a:cs typeface="Times New Roman"/>
                        </a:rPr>
                        <a:t>A TB case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7998518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rtl="0">
              <a:defRPr/>
            </a:pPr>
            <a:r>
              <a:rPr lang="en-GB" b="1" dirty="0"/>
              <a:t>Most Susceptible</a:t>
            </a:r>
          </a:p>
        </p:txBody>
      </p:sp>
      <p:sp>
        <p:nvSpPr>
          <p:cNvPr id="3" name="Content Placeholder 2"/>
          <p:cNvSpPr>
            <a:spLocks noGrp="1"/>
          </p:cNvSpPr>
          <p:nvPr>
            <p:ph idx="1"/>
          </p:nvPr>
        </p:nvSpPr>
        <p:spPr>
          <a:xfrm>
            <a:off x="-68065" y="1844824"/>
            <a:ext cx="5504161" cy="4824536"/>
          </a:xfrm>
        </p:spPr>
        <p:txBody>
          <a:bodyPr>
            <a:normAutofit/>
          </a:bodyPr>
          <a:lstStyle/>
          <a:p>
            <a:pPr rtl="0">
              <a:buFont typeface="Wingdings" pitchFamily="2" charset="2"/>
              <a:buChar char="Ø"/>
              <a:defRPr/>
            </a:pPr>
            <a:endParaRPr lang="en-GB" sz="2000" dirty="0"/>
          </a:p>
          <a:p>
            <a:pPr marL="457200" lvl="1" indent="0" rtl="0">
              <a:buNone/>
              <a:defRPr/>
            </a:pPr>
            <a:r>
              <a:rPr lang="en-GB" b="1" dirty="0"/>
              <a:t>People at higher risk of TB infection: </a:t>
            </a:r>
          </a:p>
          <a:p>
            <a:pPr marL="457200" lvl="1" indent="0" rtl="0">
              <a:buNone/>
              <a:defRPr/>
            </a:pPr>
            <a:endParaRPr lang="en-GB" b="1" dirty="0"/>
          </a:p>
          <a:p>
            <a:pPr lvl="2" rtl="0">
              <a:defRPr/>
            </a:pPr>
            <a:r>
              <a:rPr lang="en-GB" sz="2000" dirty="0"/>
              <a:t>Close contacts with people with infectious TB.</a:t>
            </a:r>
          </a:p>
          <a:p>
            <a:pPr lvl="2" rtl="0">
              <a:defRPr/>
            </a:pPr>
            <a:r>
              <a:rPr lang="en-GB" sz="2000" dirty="0"/>
              <a:t>People born in areas where TB is common.</a:t>
            </a:r>
          </a:p>
          <a:p>
            <a:pPr lvl="2" rtl="0">
              <a:defRPr/>
            </a:pPr>
            <a:r>
              <a:rPr lang="en-GB" sz="2000" dirty="0"/>
              <a:t>People with poor access to health care.</a:t>
            </a:r>
          </a:p>
          <a:p>
            <a:pPr lvl="2" rtl="0">
              <a:defRPr/>
            </a:pPr>
            <a:r>
              <a:rPr lang="en-GB" sz="2000" dirty="0"/>
              <a:t>People who inject illicit drugs.</a:t>
            </a:r>
          </a:p>
          <a:p>
            <a:pPr lvl="2" rtl="0">
              <a:defRPr/>
            </a:pPr>
            <a:r>
              <a:rPr lang="en-GB" sz="2000" dirty="0"/>
              <a:t>People who live or work in residential facilities.</a:t>
            </a:r>
          </a:p>
          <a:p>
            <a:pPr lvl="2" rtl="0">
              <a:defRPr/>
            </a:pPr>
            <a:r>
              <a:rPr lang="en-GB" sz="2000" dirty="0"/>
              <a:t>Health care professionals.</a:t>
            </a:r>
          </a:p>
          <a:p>
            <a:pPr lvl="2" rtl="0">
              <a:defRPr/>
            </a:pPr>
            <a:r>
              <a:rPr lang="en-GB" sz="2000" dirty="0"/>
              <a:t>The elderly.</a:t>
            </a:r>
          </a:p>
        </p:txBody>
      </p:sp>
      <p:pic>
        <p:nvPicPr>
          <p:cNvPr id="5" name="Graphic 4" descr="User">
            <a:extLst>
              <a:ext uri="{FF2B5EF4-FFF2-40B4-BE49-F238E27FC236}">
                <a16:creationId xmlns:a16="http://schemas.microsoft.com/office/drawing/2014/main" id="{BA24A806-2E22-D647-A988-9E9DD6174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083920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rtl="0">
              <a:defRPr/>
            </a:pPr>
            <a:r>
              <a:rPr lang="en-GB" b="1" dirty="0">
                <a:effectLst>
                  <a:outerShdw blurRad="50800" dist="38100" algn="tr" rotWithShape="0">
                    <a:prstClr val="black">
                      <a:alpha val="40000"/>
                    </a:prstClr>
                  </a:outerShdw>
                </a:effectLst>
              </a:rPr>
              <a:t>Most Susceptible (Cont.)</a:t>
            </a:r>
            <a:endParaRPr lang="en-GB" b="1" dirty="0"/>
          </a:p>
        </p:txBody>
      </p:sp>
      <p:sp>
        <p:nvSpPr>
          <p:cNvPr id="3" name="Content Placeholder 2"/>
          <p:cNvSpPr>
            <a:spLocks noGrp="1"/>
          </p:cNvSpPr>
          <p:nvPr>
            <p:ph idx="1"/>
          </p:nvPr>
        </p:nvSpPr>
        <p:spPr>
          <a:xfrm>
            <a:off x="179512" y="2420888"/>
            <a:ext cx="5400600" cy="4024125"/>
          </a:xfrm>
        </p:spPr>
        <p:txBody>
          <a:bodyPr>
            <a:normAutofit/>
          </a:bodyPr>
          <a:lstStyle/>
          <a:p>
            <a:pPr marL="0" indent="0" rtl="0">
              <a:buNone/>
              <a:defRPr/>
            </a:pPr>
            <a:r>
              <a:rPr lang="en-GB" sz="2000" b="1" dirty="0"/>
              <a:t>People at higher risk of active TB disease:</a:t>
            </a:r>
            <a:br>
              <a:rPr lang="en-GB" sz="2000" b="1" dirty="0"/>
            </a:br>
            <a:endParaRPr lang="en-GB" sz="2000" b="1" dirty="0"/>
          </a:p>
          <a:p>
            <a:pPr lvl="2" rtl="0">
              <a:defRPr/>
            </a:pPr>
            <a:r>
              <a:rPr lang="en-GB" sz="2000" dirty="0"/>
              <a:t>People with weak immune systems (especially those with HIV or AIDS).</a:t>
            </a:r>
          </a:p>
          <a:p>
            <a:pPr lvl="2" rtl="0">
              <a:defRPr/>
            </a:pPr>
            <a:r>
              <a:rPr lang="en-GB" sz="2000" dirty="0"/>
              <a:t>People with diabetes or silicosis.</a:t>
            </a:r>
          </a:p>
          <a:p>
            <a:pPr lvl="2" rtl="0">
              <a:defRPr/>
            </a:pPr>
            <a:r>
              <a:rPr lang="en-GB" sz="2000" dirty="0"/>
              <a:t>People infected within the last 2 years.</a:t>
            </a:r>
          </a:p>
          <a:p>
            <a:pPr lvl="2" rtl="0">
              <a:defRPr/>
            </a:pPr>
            <a:r>
              <a:rPr lang="en-GB" sz="2000" dirty="0"/>
              <a:t>People with chest x-rays that show previous TB disease.</a:t>
            </a:r>
          </a:p>
          <a:p>
            <a:pPr lvl="2" rtl="0">
              <a:defRPr/>
            </a:pPr>
            <a:r>
              <a:rPr lang="en-GB" sz="2000" dirty="0"/>
              <a:t>Illicit drug and alcohol abusers.</a:t>
            </a:r>
          </a:p>
          <a:p>
            <a:pPr rtl="0">
              <a:defRPr/>
            </a:pPr>
            <a:endParaRPr lang="en-GB" sz="2000" dirty="0"/>
          </a:p>
        </p:txBody>
      </p:sp>
      <p:pic>
        <p:nvPicPr>
          <p:cNvPr id="7" name="Graphic 6" descr="User">
            <a:extLst>
              <a:ext uri="{FF2B5EF4-FFF2-40B4-BE49-F238E27FC236}">
                <a16:creationId xmlns:a16="http://schemas.microsoft.com/office/drawing/2014/main" id="{7F2CA255-7D1D-404A-B95E-44A0394305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590063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Persons at Higher Risk for Exposure to or Infection with TB</a:t>
            </a:r>
          </a:p>
        </p:txBody>
      </p:sp>
      <p:sp>
        <p:nvSpPr>
          <p:cNvPr id="3" name="Content Placeholder 2"/>
          <p:cNvSpPr>
            <a:spLocks noGrp="1"/>
          </p:cNvSpPr>
          <p:nvPr>
            <p:ph idx="1"/>
          </p:nvPr>
        </p:nvSpPr>
        <p:spPr>
          <a:xfrm>
            <a:off x="251520" y="2194560"/>
            <a:ext cx="498723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Close contacts of person known or suspected to have active TB.</a:t>
            </a:r>
          </a:p>
          <a:p>
            <a:pPr lvl="0">
              <a:buFont typeface="Arial" panose="020B0604020202020204" pitchFamily="34" charset="0"/>
              <a:buChar char="•"/>
            </a:pPr>
            <a:r>
              <a:rPr lang="en-US" b="0" dirty="0">
                <a:solidFill>
                  <a:schemeClr val="tx1"/>
                </a:solidFill>
              </a:rPr>
              <a:t>Foreign-born persons from areas where TB is common.</a:t>
            </a:r>
          </a:p>
          <a:p>
            <a:pPr lvl="0">
              <a:buFont typeface="Arial" panose="020B0604020202020204" pitchFamily="34" charset="0"/>
              <a:buChar char="•"/>
            </a:pPr>
            <a:r>
              <a:rPr lang="en-US" b="0" dirty="0">
                <a:solidFill>
                  <a:schemeClr val="tx1"/>
                </a:solidFill>
              </a:rPr>
              <a:t>Persons who visit TB-prevalent countries.</a:t>
            </a:r>
          </a:p>
          <a:p>
            <a:pPr lvl="0">
              <a:buFont typeface="Arial" panose="020B0604020202020204" pitchFamily="34" charset="0"/>
              <a:buChar char="•"/>
            </a:pPr>
            <a:r>
              <a:rPr lang="en-US" b="0" dirty="0">
                <a:solidFill>
                  <a:schemeClr val="tx1"/>
                </a:solidFill>
              </a:rPr>
              <a:t>Residents and employees of high-risk congregate settings.</a:t>
            </a:r>
          </a:p>
        </p:txBody>
      </p:sp>
      <p:pic>
        <p:nvPicPr>
          <p:cNvPr id="6" name="Graphic 5" descr="User">
            <a:extLst>
              <a:ext uri="{FF2B5EF4-FFF2-40B4-BE49-F238E27FC236}">
                <a16:creationId xmlns:a16="http://schemas.microsoft.com/office/drawing/2014/main" id="{1E41B977-9D29-E246-8CE5-6941B5C31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46071611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Drug-Resistant TB</a:t>
            </a:r>
          </a:p>
        </p:txBody>
      </p:sp>
      <p:sp>
        <p:nvSpPr>
          <p:cNvPr id="3" name="Content Placeholder 2"/>
          <p:cNvSpPr>
            <a:spLocks noGrp="1"/>
          </p:cNvSpPr>
          <p:nvPr>
            <p:ph idx="1"/>
          </p:nvPr>
        </p:nvSpPr>
        <p:spPr>
          <a:xfrm>
            <a:off x="507998" y="2194560"/>
            <a:ext cx="5720186"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Caused by organisms resistant to one or more TB drugs.</a:t>
            </a:r>
          </a:p>
          <a:p>
            <a:pPr lvl="0">
              <a:buFont typeface="Arial" panose="020B0604020202020204" pitchFamily="34" charset="0"/>
              <a:buChar char="•"/>
            </a:pPr>
            <a:r>
              <a:rPr lang="en-US" b="0" dirty="0">
                <a:solidFill>
                  <a:schemeClr val="tx1"/>
                </a:solidFill>
              </a:rPr>
              <a:t>Transmitted same way as drug-susceptible TB, and no more infectious.</a:t>
            </a:r>
          </a:p>
          <a:p>
            <a:pPr lvl="0">
              <a:buFont typeface="Arial" panose="020B0604020202020204" pitchFamily="34" charset="0"/>
              <a:buChar char="•"/>
            </a:pPr>
            <a:r>
              <a:rPr lang="en-US" b="0" dirty="0">
                <a:solidFill>
                  <a:schemeClr val="tx1"/>
                </a:solidFill>
              </a:rPr>
              <a:t>Delay in detecting drug resistance may prolong period of infectiousness because of delay in starting correct treatment.</a:t>
            </a:r>
          </a:p>
        </p:txBody>
      </p:sp>
      <p:pic>
        <p:nvPicPr>
          <p:cNvPr id="7" name="Graphic 6" descr="Medicine">
            <a:extLst>
              <a:ext uri="{FF2B5EF4-FFF2-40B4-BE49-F238E27FC236}">
                <a16:creationId xmlns:a16="http://schemas.microsoft.com/office/drawing/2014/main" id="{A09101F3-9EC0-4EE9-993E-0E9BF7389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61620" y="2396966"/>
            <a:ext cx="3390900" cy="3390900"/>
          </a:xfrm>
          <a:prstGeom prst="rect">
            <a:avLst/>
          </a:prstGeom>
        </p:spPr>
      </p:pic>
    </p:spTree>
    <p:extLst>
      <p:ext uri="{BB962C8B-B14F-4D97-AF65-F5344CB8AC3E}">
        <p14:creationId xmlns:p14="http://schemas.microsoft.com/office/powerpoint/2010/main" val="186408967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 y="764373"/>
            <a:ext cx="8164830" cy="1293028"/>
          </a:xfrm>
        </p:spPr>
        <p:txBody>
          <a:bodyPr vert="horz" lIns="91440" tIns="45720" rIns="91440" bIns="45720" rtlCol="0" anchor="ctr">
            <a:normAutofit fontScale="90000"/>
          </a:bodyPr>
          <a:lstStyle/>
          <a:p>
            <a:pPr>
              <a:lnSpc>
                <a:spcPct val="90000"/>
              </a:lnSpc>
            </a:pPr>
            <a:r>
              <a:rPr lang="en-US" sz="4000" dirty="0">
                <a:solidFill>
                  <a:schemeClr val="tx1"/>
                </a:solidFill>
              </a:rPr>
              <a:t>Multidrug-Resistant (MDR) and Extensively Drug-Resistant (XDR) TB</a:t>
            </a:r>
            <a:endParaRPr lang="en-US" sz="4000" kern="1200" cap="all" baseline="0" dirty="0">
              <a:solidFill>
                <a:schemeClr val="tx1"/>
              </a:solidFill>
            </a:endParaRPr>
          </a:p>
        </p:txBody>
      </p:sp>
      <p:sp>
        <p:nvSpPr>
          <p:cNvPr id="3" name="Content Placeholder 2"/>
          <p:cNvSpPr>
            <a:spLocks noGrp="1"/>
          </p:cNvSpPr>
          <p:nvPr>
            <p:ph idx="1"/>
          </p:nvPr>
        </p:nvSpPr>
        <p:spPr>
          <a:xfrm>
            <a:off x="464820" y="2194560"/>
            <a:ext cx="512445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MDR TB caused by bacteria resistant to best TB drugs, isoniazid and rifampin.</a:t>
            </a:r>
          </a:p>
          <a:p>
            <a:pPr lvl="0">
              <a:buFont typeface="Arial" panose="020B0604020202020204" pitchFamily="34" charset="0"/>
              <a:buChar char="•"/>
            </a:pPr>
            <a:r>
              <a:rPr lang="en-US" b="0" dirty="0">
                <a:solidFill>
                  <a:schemeClr val="tx1"/>
                </a:solidFill>
              </a:rPr>
              <a:t>XDR TB caused by organisms resistant to isoniazid and rifampin, plus fluoroquinolones and ≥1 of the 3 injectable second-line drugs.</a:t>
            </a:r>
          </a:p>
          <a:p>
            <a:pPr lvl="0">
              <a:buFont typeface="Arial" panose="020B0604020202020204" pitchFamily="34" charset="0"/>
              <a:buChar char="•"/>
            </a:pPr>
            <a:endParaRPr lang="en-US" b="0" dirty="0">
              <a:solidFill>
                <a:schemeClr val="tx1"/>
              </a:solidFill>
            </a:endParaRPr>
          </a:p>
        </p:txBody>
      </p:sp>
      <p:pic>
        <p:nvPicPr>
          <p:cNvPr id="7" name="Graphic 6" descr="Medicine">
            <a:extLst>
              <a:ext uri="{FF2B5EF4-FFF2-40B4-BE49-F238E27FC236}">
                <a16:creationId xmlns:a16="http://schemas.microsoft.com/office/drawing/2014/main" id="{A09101F3-9EC0-4EE9-993E-0E9BF7389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76753855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Multidrug-Resistant (MDR) and Extensively Drug-Resistant (XDR) TB</a:t>
            </a:r>
          </a:p>
        </p:txBody>
      </p:sp>
      <p:grpSp>
        <p:nvGrpSpPr>
          <p:cNvPr id="8" name="Group 15">
            <a:extLst>
              <a:ext uri="{FF2B5EF4-FFF2-40B4-BE49-F238E27FC236}">
                <a16:creationId xmlns:a16="http://schemas.microsoft.com/office/drawing/2014/main" id="{FC57E65D-BDF2-CE4A-9110-3AA95FAA5CBF}"/>
              </a:ext>
            </a:extLst>
          </p:cNvPr>
          <p:cNvGrpSpPr>
            <a:grpSpLocks noChangeAspect="1"/>
          </p:cNvGrpSpPr>
          <p:nvPr/>
        </p:nvGrpSpPr>
        <p:grpSpPr bwMode="auto">
          <a:xfrm>
            <a:off x="467544" y="2289661"/>
            <a:ext cx="8352928" cy="2278678"/>
            <a:chOff x="2286" y="8194"/>
            <a:chExt cx="9330" cy="3346"/>
          </a:xfrm>
        </p:grpSpPr>
        <p:sp>
          <p:nvSpPr>
            <p:cNvPr id="9" name="AutoShape 23">
              <a:extLst>
                <a:ext uri="{FF2B5EF4-FFF2-40B4-BE49-F238E27FC236}">
                  <a16:creationId xmlns:a16="http://schemas.microsoft.com/office/drawing/2014/main" id="{57C12FC5-0F53-2049-AA58-F38D5B58CB6F}"/>
                </a:ext>
              </a:extLst>
            </p:cNvPr>
            <p:cNvSpPr>
              <a:spLocks noChangeAspect="1" noChangeArrowheads="1" noTextEdit="1"/>
            </p:cNvSpPr>
            <p:nvPr/>
          </p:nvSpPr>
          <p:spPr bwMode="auto">
            <a:xfrm>
              <a:off x="2286" y="8194"/>
              <a:ext cx="933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Oval 22">
              <a:extLst>
                <a:ext uri="{FF2B5EF4-FFF2-40B4-BE49-F238E27FC236}">
                  <a16:creationId xmlns:a16="http://schemas.microsoft.com/office/drawing/2014/main" id="{F188A4AB-A6F3-144B-B9C7-1A9A1F3D0F82}"/>
                </a:ext>
              </a:extLst>
            </p:cNvPr>
            <p:cNvSpPr>
              <a:spLocks noChangeArrowheads="1"/>
            </p:cNvSpPr>
            <p:nvPr/>
          </p:nvSpPr>
          <p:spPr bwMode="auto">
            <a:xfrm>
              <a:off x="2390" y="8313"/>
              <a:ext cx="9133" cy="3227"/>
            </a:xfrm>
            <a:prstGeom prst="ellipse">
              <a:avLst/>
            </a:prstGeom>
            <a:solidFill>
              <a:schemeClr val="accent1">
                <a:lumMod val="40000"/>
                <a:lumOff val="60000"/>
                <a:alpha val="92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21">
              <a:extLst>
                <a:ext uri="{FF2B5EF4-FFF2-40B4-BE49-F238E27FC236}">
                  <a16:creationId xmlns:a16="http://schemas.microsoft.com/office/drawing/2014/main" id="{72FCF531-B9A7-9146-B4DC-78685BCF470E}"/>
                </a:ext>
              </a:extLst>
            </p:cNvPr>
            <p:cNvSpPr>
              <a:spLocks noChangeArrowheads="1"/>
            </p:cNvSpPr>
            <p:nvPr/>
          </p:nvSpPr>
          <p:spPr bwMode="auto">
            <a:xfrm>
              <a:off x="3270" y="8466"/>
              <a:ext cx="7980" cy="2894"/>
            </a:xfrm>
            <a:prstGeom prst="ellipse">
              <a:avLst/>
            </a:prstGeom>
            <a:solidFill>
              <a:schemeClr val="accent1">
                <a:lumMod val="60000"/>
                <a:lumOff val="40000"/>
                <a:alpha val="92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20">
              <a:extLst>
                <a:ext uri="{FF2B5EF4-FFF2-40B4-BE49-F238E27FC236}">
                  <a16:creationId xmlns:a16="http://schemas.microsoft.com/office/drawing/2014/main" id="{CC7797CC-AAF3-2B45-94EE-D3DD53B00372}"/>
                </a:ext>
              </a:extLst>
            </p:cNvPr>
            <p:cNvSpPr>
              <a:spLocks noChangeArrowheads="1"/>
            </p:cNvSpPr>
            <p:nvPr/>
          </p:nvSpPr>
          <p:spPr bwMode="auto">
            <a:xfrm>
              <a:off x="4856" y="8661"/>
              <a:ext cx="6135" cy="2499"/>
            </a:xfrm>
            <a:prstGeom prst="ellipse">
              <a:avLst/>
            </a:prstGeom>
            <a:solidFill>
              <a:schemeClr val="accent1">
                <a:lumMod val="75000"/>
                <a:alpha val="89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9">
              <a:extLst>
                <a:ext uri="{FF2B5EF4-FFF2-40B4-BE49-F238E27FC236}">
                  <a16:creationId xmlns:a16="http://schemas.microsoft.com/office/drawing/2014/main" id="{A24C6A12-F7F2-F343-8E31-C7F0624EB243}"/>
                </a:ext>
              </a:extLst>
            </p:cNvPr>
            <p:cNvSpPr>
              <a:spLocks noChangeArrowheads="1"/>
            </p:cNvSpPr>
            <p:nvPr/>
          </p:nvSpPr>
          <p:spPr bwMode="auto">
            <a:xfrm>
              <a:off x="7418" y="8868"/>
              <a:ext cx="3206" cy="2093"/>
            </a:xfrm>
            <a:prstGeom prst="ellipse">
              <a:avLst/>
            </a:prstGeom>
            <a:solidFill>
              <a:schemeClr val="accent1">
                <a:lumMod val="50000"/>
              </a:schemeClr>
            </a:solidFill>
            <a:ln w="9525">
              <a:solidFill>
                <a:srgbClr val="000000"/>
              </a:solidFill>
              <a:round/>
              <a:headEnd/>
              <a:tailEnd/>
            </a:ln>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Text Box 18">
              <a:extLst>
                <a:ext uri="{FF2B5EF4-FFF2-40B4-BE49-F238E27FC236}">
                  <a16:creationId xmlns:a16="http://schemas.microsoft.com/office/drawing/2014/main" id="{4B27EF15-D0CC-C045-A192-4454CFA70FA8}"/>
                </a:ext>
              </a:extLst>
            </p:cNvPr>
            <p:cNvSpPr txBox="1">
              <a:spLocks noChangeArrowheads="1"/>
            </p:cNvSpPr>
            <p:nvPr/>
          </p:nvSpPr>
          <p:spPr bwMode="auto">
            <a:xfrm>
              <a:off x="5263" y="8992"/>
              <a:ext cx="2237"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MDR TB*</a:t>
              </a:r>
              <a:endParaRPr kumimoji="0" lang="en-US" sz="110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with drug resistance to at least the first-line drugs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isoniazid</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rifampin</a:t>
              </a:r>
              <a:endParaRPr kumimoji="0" lang="en-US" sz="1800" i="0" u="none" strike="noStrike" cap="none" normalizeH="0" baseline="0" dirty="0">
                <a:ln>
                  <a:noFill/>
                </a:ln>
                <a:solidFill>
                  <a:schemeClr val="tx1"/>
                </a:solidFill>
                <a:effectLst/>
                <a:latin typeface="Century Gothic" panose="020B0502020202020204" pitchFamily="34" charset="0"/>
              </a:endParaRPr>
            </a:p>
          </p:txBody>
        </p:sp>
        <p:sp>
          <p:nvSpPr>
            <p:cNvPr id="16" name="Text Box 17">
              <a:extLst>
                <a:ext uri="{FF2B5EF4-FFF2-40B4-BE49-F238E27FC236}">
                  <a16:creationId xmlns:a16="http://schemas.microsoft.com/office/drawing/2014/main" id="{5860C12A-B062-BA49-AB2C-A6C53FE5E44D}"/>
                </a:ext>
              </a:extLst>
            </p:cNvPr>
            <p:cNvSpPr txBox="1">
              <a:spLocks noChangeArrowheads="1"/>
            </p:cNvSpPr>
            <p:nvPr/>
          </p:nvSpPr>
          <p:spPr bwMode="auto">
            <a:xfrm>
              <a:off x="2975" y="9207"/>
              <a:ext cx="2486" cy="1275"/>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TB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with </a:t>
              </a:r>
              <a:r>
                <a:rPr kumimoji="0" lang="en-US" sz="1200" i="0" u="sng" strike="noStrike" cap="none" normalizeH="0" baseline="0" dirty="0">
                  <a:ln>
                    <a:noFill/>
                  </a:ln>
                  <a:effectLst/>
                  <a:latin typeface="Century Gothic" panose="020B0502020202020204" pitchFamily="34" charset="0"/>
                  <a:ea typeface="Times New Roman" pitchFamily="18" charset="0"/>
                  <a:cs typeface="Arial" pitchFamily="34" charset="0"/>
                </a:rPr>
                <a:t>any</a:t>
              </a: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drug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resistance</a:t>
              </a:r>
              <a:endParaRPr kumimoji="0" lang="en-US" sz="1800" i="0" u="none" strike="noStrike" cap="none" normalizeH="0" baseline="0" dirty="0">
                <a:ln>
                  <a:noFill/>
                </a:ln>
                <a:effectLst/>
                <a:latin typeface="Century Gothic" panose="020B0502020202020204" pitchFamily="34" charset="0"/>
              </a:endParaRPr>
            </a:p>
          </p:txBody>
        </p:sp>
        <p:sp>
          <p:nvSpPr>
            <p:cNvPr id="17" name="Text Box 16">
              <a:extLst>
                <a:ext uri="{FF2B5EF4-FFF2-40B4-BE49-F238E27FC236}">
                  <a16:creationId xmlns:a16="http://schemas.microsoft.com/office/drawing/2014/main" id="{7C85909D-F890-3A46-A65B-0B84D0672124}"/>
                </a:ext>
              </a:extLst>
            </p:cNvPr>
            <p:cNvSpPr txBox="1">
              <a:spLocks noChangeArrowheads="1"/>
            </p:cNvSpPr>
            <p:nvPr/>
          </p:nvSpPr>
          <p:spPr bwMode="auto">
            <a:xfrm>
              <a:off x="7616" y="8991"/>
              <a:ext cx="2834"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Arial" pitchFamily="34" charset="0"/>
                  <a:ea typeface="Times New Roman" pitchFamily="18" charset="0"/>
                  <a:cs typeface="Arial" pitchFamily="34" charset="0"/>
                </a:rPr>
                <a:t>XDR TB**</a:t>
              </a:r>
              <a:endParaRPr kumimoji="0" lang="en-US" sz="110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with drug resistance</a:t>
              </a:r>
              <a:b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to the first-line drugs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isoniazid</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rifampin</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to specific second-line drugs</a:t>
              </a:r>
              <a:endParaRPr kumimoji="0" lang="en-US" sz="1800" i="0" u="none" strike="noStrike" cap="none" normalizeH="0" baseline="0" dirty="0">
                <a:ln>
                  <a:noFill/>
                </a:ln>
                <a:solidFill>
                  <a:schemeClr val="tx1"/>
                </a:solidFill>
                <a:effectLst/>
                <a:latin typeface="Century Gothic" panose="020B0502020202020204" pitchFamily="34" charset="0"/>
              </a:endParaRPr>
            </a:p>
          </p:txBody>
        </p:sp>
      </p:grpSp>
      <p:sp>
        <p:nvSpPr>
          <p:cNvPr id="6" name="TextBox 5">
            <a:extLst>
              <a:ext uri="{FF2B5EF4-FFF2-40B4-BE49-F238E27FC236}">
                <a16:creationId xmlns:a16="http://schemas.microsoft.com/office/drawing/2014/main" id="{D4FAA933-1DEE-1046-9717-2EAEF30D7185}"/>
              </a:ext>
            </a:extLst>
          </p:cNvPr>
          <p:cNvSpPr txBox="1"/>
          <p:nvPr/>
        </p:nvSpPr>
        <p:spPr>
          <a:xfrm>
            <a:off x="256195" y="5685055"/>
            <a:ext cx="8780301" cy="1200329"/>
          </a:xfrm>
          <a:prstGeom prst="rect">
            <a:avLst/>
          </a:prstGeom>
          <a:noFill/>
        </p:spPr>
        <p:txBody>
          <a:bodyPr wrap="square" rtlCol="0">
            <a:spAutoFit/>
          </a:bodyPr>
          <a:lstStyle/>
          <a:p>
            <a:r>
              <a:rPr lang="en-US" dirty="0"/>
              <a:t>*Often resistant to additional drugs.</a:t>
            </a:r>
          </a:p>
          <a:p>
            <a:r>
              <a:rPr lang="en-US" dirty="0"/>
              <a:t>**Resistant to any fluoroquinolone and at least one of three injectable second-line drugs  (i.e., amikacin, kanamycin, or capreomycin).</a:t>
            </a:r>
          </a:p>
          <a:p>
            <a:endParaRPr lang="en-US" dirty="0"/>
          </a:p>
        </p:txBody>
      </p:sp>
      <p:sp>
        <p:nvSpPr>
          <p:cNvPr id="19" name="TextBox 18">
            <a:extLst>
              <a:ext uri="{FF2B5EF4-FFF2-40B4-BE49-F238E27FC236}">
                <a16:creationId xmlns:a16="http://schemas.microsoft.com/office/drawing/2014/main" id="{F14B6842-FDB1-A340-B801-54FD5C180D0D}"/>
              </a:ext>
            </a:extLst>
          </p:cNvPr>
          <p:cNvSpPr txBox="1"/>
          <p:nvPr/>
        </p:nvSpPr>
        <p:spPr>
          <a:xfrm>
            <a:off x="676293" y="3320124"/>
            <a:ext cx="556563" cy="276999"/>
          </a:xfrm>
          <a:prstGeom prst="rect">
            <a:avLst/>
          </a:prstGeom>
          <a:noFill/>
        </p:spPr>
        <p:txBody>
          <a:bodyPr wrap="none" rtlCol="0">
            <a:spAutoFit/>
          </a:bodyPr>
          <a:lstStyle/>
          <a:p>
            <a:r>
              <a:rPr lang="en-US" sz="1200" dirty="0"/>
              <a:t>All </a:t>
            </a:r>
            <a:r>
              <a:rPr lang="en-US" sz="1200" dirty="0">
                <a:latin typeface="Century Gothic" panose="020B0502020202020204" pitchFamily="34" charset="0"/>
              </a:rPr>
              <a:t>TB</a:t>
            </a:r>
          </a:p>
        </p:txBody>
      </p:sp>
    </p:spTree>
    <p:extLst>
      <p:ext uri="{BB962C8B-B14F-4D97-AF65-F5344CB8AC3E}">
        <p14:creationId xmlns:p14="http://schemas.microsoft.com/office/powerpoint/2010/main" val="32444140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Diagnosis </a:t>
            </a:r>
            <a:br>
              <a:rPr lang="en-US" sz="4000" kern="1200" cap="all" baseline="0" dirty="0">
                <a:solidFill>
                  <a:schemeClr val="tx1"/>
                </a:solidFill>
                <a:latin typeface="+mj-lt"/>
                <a:ea typeface="+mj-ea"/>
                <a:cs typeface="+mj-cs"/>
              </a:rPr>
            </a:br>
            <a:r>
              <a:rPr lang="en-US" sz="4000" kern="1200" cap="all" baseline="0" dirty="0">
                <a:solidFill>
                  <a:schemeClr val="tx1"/>
                </a:solidFill>
                <a:latin typeface="+mj-lt"/>
                <a:ea typeface="+mj-ea"/>
                <a:cs typeface="+mj-cs"/>
              </a:rPr>
              <a:t> </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marL="0" lvl="0" indent="0">
              <a:buNone/>
            </a:pPr>
            <a:r>
              <a:rPr lang="en-US" dirty="0">
                <a:solidFill>
                  <a:schemeClr val="tx1"/>
                </a:solidFill>
              </a:rPr>
              <a:t>Medical Evaluation for TB:</a:t>
            </a:r>
            <a:br>
              <a:rPr lang="en-US" dirty="0">
                <a:solidFill>
                  <a:schemeClr val="tx1"/>
                </a:solidFill>
              </a:rPr>
            </a:br>
            <a:endParaRPr lang="en-US" dirty="0">
              <a:solidFill>
                <a:schemeClr val="tx1"/>
              </a:solidFill>
            </a:endParaRPr>
          </a:p>
          <a:p>
            <a:pPr lvl="0">
              <a:buFont typeface="Arial" panose="020B0604020202020204" pitchFamily="34" charset="0"/>
              <a:buChar char="•"/>
            </a:pPr>
            <a:r>
              <a:rPr lang="en-US" b="0" dirty="0">
                <a:solidFill>
                  <a:schemeClr val="tx1"/>
                </a:solidFill>
              </a:rPr>
              <a:t>Medical history.</a:t>
            </a:r>
          </a:p>
          <a:p>
            <a:pPr lvl="0">
              <a:buFont typeface="Arial" panose="020B0604020202020204" pitchFamily="34" charset="0"/>
              <a:buChar char="•"/>
            </a:pPr>
            <a:r>
              <a:rPr lang="en-US" b="0" dirty="0">
                <a:solidFill>
                  <a:schemeClr val="tx1"/>
                </a:solidFill>
              </a:rPr>
              <a:t>Physical examination.</a:t>
            </a:r>
          </a:p>
          <a:p>
            <a:pPr lvl="0">
              <a:buFont typeface="Arial" panose="020B0604020202020204" pitchFamily="34" charset="0"/>
              <a:buChar char="•"/>
            </a:pPr>
            <a:r>
              <a:rPr lang="en-US" b="0" dirty="0">
                <a:solidFill>
                  <a:schemeClr val="tx1"/>
                </a:solidFill>
              </a:rPr>
              <a:t>Test for TB infection.</a:t>
            </a:r>
          </a:p>
          <a:p>
            <a:pPr lvl="0">
              <a:buFont typeface="Arial" panose="020B0604020202020204" pitchFamily="34" charset="0"/>
              <a:buChar char="•"/>
            </a:pPr>
            <a:r>
              <a:rPr lang="en-US" b="0" dirty="0">
                <a:solidFill>
                  <a:schemeClr val="tx1"/>
                </a:solidFill>
              </a:rPr>
              <a:t>Chest radiograph.</a:t>
            </a:r>
          </a:p>
          <a:p>
            <a:pPr lvl="0">
              <a:buFont typeface="Arial" panose="020B0604020202020204" pitchFamily="34" charset="0"/>
              <a:buChar char="•"/>
            </a:pPr>
            <a:r>
              <a:rPr lang="en-US" b="0" dirty="0">
                <a:solidFill>
                  <a:schemeClr val="tx1"/>
                </a:solidFill>
              </a:rPr>
              <a:t>Bacteriologic examination.</a:t>
            </a:r>
          </a:p>
        </p:txBody>
      </p:sp>
      <p:pic>
        <p:nvPicPr>
          <p:cNvPr id="7" name="Graphic 6" descr="Stethoscope">
            <a:extLst>
              <a:ext uri="{FF2B5EF4-FFF2-40B4-BE49-F238E27FC236}">
                <a16:creationId xmlns:a16="http://schemas.microsoft.com/office/drawing/2014/main" id="{52228748-6303-4BA4-801D-14A98CFEE3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0948754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Medical Evaluation for TB (cont.)</a:t>
            </a:r>
            <a:br>
              <a:rPr lang="en-US" kern="1200" cap="all" baseline="0" dirty="0">
                <a:solidFill>
                  <a:schemeClr val="tx1"/>
                </a:solidFill>
                <a:latin typeface="+mj-lt"/>
                <a:ea typeface="+mj-ea"/>
                <a:cs typeface="+mj-cs"/>
              </a:rPr>
            </a:br>
            <a:r>
              <a:rPr lang="en-US" kern="1200" cap="all" baseline="0" dirty="0">
                <a:solidFill>
                  <a:schemeClr val="tx1"/>
                </a:solidFill>
                <a:latin typeface="+mj-lt"/>
                <a:ea typeface="+mj-ea"/>
                <a:cs typeface="+mj-cs"/>
              </a:rPr>
              <a:t>1. Medical History (cont.)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a:buFont typeface="Arial" panose="020B0604020202020204" pitchFamily="34" charset="0"/>
              <a:buChar char="•"/>
            </a:pPr>
            <a:r>
              <a:rPr lang="en-US" dirty="0">
                <a:solidFill>
                  <a:schemeClr val="tx1"/>
                </a:solidFill>
              </a:rPr>
              <a:t>Symptoms of pulmonary TB:</a:t>
            </a:r>
          </a:p>
          <a:p>
            <a:pPr lvl="0">
              <a:buFont typeface="Arial" panose="020B0604020202020204" pitchFamily="34" charset="0"/>
              <a:buChar char="•"/>
            </a:pPr>
            <a:r>
              <a:rPr lang="en-US" b="0" dirty="0">
                <a:solidFill>
                  <a:schemeClr val="tx1"/>
                </a:solidFill>
              </a:rPr>
              <a:t>Prolonged cough (3 weeks or longer), hemoptysis.</a:t>
            </a:r>
          </a:p>
          <a:p>
            <a:pPr lvl="0">
              <a:buFont typeface="Arial" panose="020B0604020202020204" pitchFamily="34" charset="0"/>
              <a:buChar char="•"/>
            </a:pPr>
            <a:r>
              <a:rPr lang="en-US" b="0" dirty="0">
                <a:solidFill>
                  <a:schemeClr val="tx1"/>
                </a:solidFill>
              </a:rPr>
              <a:t>Chest pain.</a:t>
            </a:r>
          </a:p>
          <a:p>
            <a:pPr lvl="0">
              <a:buFont typeface="Arial" panose="020B0604020202020204" pitchFamily="34" charset="0"/>
              <a:buChar char="•"/>
            </a:pPr>
            <a:r>
              <a:rPr lang="en-US" b="0" dirty="0">
                <a:solidFill>
                  <a:schemeClr val="tx1"/>
                </a:solidFill>
              </a:rPr>
              <a:t>Loss of appetite, unexplained weight loss.</a:t>
            </a:r>
          </a:p>
          <a:p>
            <a:pPr lvl="0">
              <a:buFont typeface="Arial" panose="020B0604020202020204" pitchFamily="34" charset="0"/>
              <a:buChar char="•"/>
            </a:pPr>
            <a:r>
              <a:rPr lang="en-US" b="0" dirty="0">
                <a:solidFill>
                  <a:schemeClr val="tx1"/>
                </a:solidFill>
              </a:rPr>
              <a:t>Night sweats, fever.</a:t>
            </a:r>
          </a:p>
          <a:p>
            <a:pPr lvl="0">
              <a:buFont typeface="Arial" panose="020B0604020202020204" pitchFamily="34" charset="0"/>
              <a:buChar char="•"/>
            </a:pPr>
            <a:r>
              <a:rPr lang="en-US" b="0" dirty="0">
                <a:solidFill>
                  <a:schemeClr val="tx1"/>
                </a:solidFill>
              </a:rPr>
              <a:t>Fatigue.</a:t>
            </a:r>
          </a:p>
        </p:txBody>
      </p:sp>
      <p:pic>
        <p:nvPicPr>
          <p:cNvPr id="7" name="Graphic 6" descr="Stethoscope">
            <a:extLst>
              <a:ext uri="{FF2B5EF4-FFF2-40B4-BE49-F238E27FC236}">
                <a16:creationId xmlns:a16="http://schemas.microsoft.com/office/drawing/2014/main" id="{2B140D7E-DFA1-4596-9AFF-DA0DACA4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26723290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diagnosis</a:t>
            </a:r>
          </a:p>
        </p:txBody>
      </p:sp>
      <p:sp>
        <p:nvSpPr>
          <p:cNvPr id="3" name="Content Placeholder 2"/>
          <p:cNvSpPr>
            <a:spLocks noGrp="1"/>
          </p:cNvSpPr>
          <p:nvPr>
            <p:ph idx="1"/>
          </p:nvPr>
        </p:nvSpPr>
        <p:spPr>
          <a:xfrm>
            <a:off x="507999" y="2194560"/>
            <a:ext cx="4362450" cy="4330784"/>
          </a:xfrm>
        </p:spPr>
        <p:txBody>
          <a:bodyPr vert="horz" lIns="91440" tIns="45720" rIns="91440" bIns="45720" rtlCol="0">
            <a:normAutofit lnSpcReduction="10000"/>
          </a:bodyPr>
          <a:lstStyle/>
          <a:p>
            <a:pPr marL="0" indent="0">
              <a:buNone/>
              <a:defRPr/>
            </a:pPr>
            <a:r>
              <a:rPr lang="en-US" dirty="0">
                <a:solidFill>
                  <a:schemeClr val="tx1"/>
                </a:solidFill>
              </a:rPr>
              <a:t>For any respiratory symptoms:</a:t>
            </a:r>
          </a:p>
          <a:p>
            <a:pPr>
              <a:buFont typeface="Arial" panose="020B0604020202020204" pitchFamily="34" charset="0"/>
              <a:buChar char="•"/>
              <a:defRPr/>
            </a:pPr>
            <a:r>
              <a:rPr lang="en-US" b="0" dirty="0">
                <a:solidFill>
                  <a:schemeClr val="tx1"/>
                </a:solidFill>
              </a:rPr>
              <a:t>Do chest x-ray … if abnormal ---</a:t>
            </a:r>
          </a:p>
          <a:p>
            <a:pPr lvl="1">
              <a:buFont typeface="Arial" panose="020B0604020202020204" pitchFamily="34" charset="0"/>
              <a:buChar char="•"/>
              <a:defRPr/>
            </a:pPr>
            <a:r>
              <a:rPr lang="en-US" dirty="0">
                <a:solidFill>
                  <a:schemeClr val="tx1"/>
                </a:solidFill>
              </a:rPr>
              <a:t>Sputum for:</a:t>
            </a:r>
          </a:p>
          <a:p>
            <a:pPr lvl="2">
              <a:defRPr/>
            </a:pPr>
            <a:r>
              <a:rPr lang="en-US" dirty="0">
                <a:solidFill>
                  <a:schemeClr val="tx1"/>
                </a:solidFill>
              </a:rPr>
              <a:t>Zn stain.</a:t>
            </a:r>
          </a:p>
          <a:p>
            <a:pPr lvl="2">
              <a:defRPr/>
            </a:pPr>
            <a:r>
              <a:rPr lang="en-US" dirty="0">
                <a:solidFill>
                  <a:schemeClr val="tx1"/>
                </a:solidFill>
              </a:rPr>
              <a:t>culture ..definite  diagnosis.</a:t>
            </a:r>
          </a:p>
          <a:p>
            <a:pPr lvl="1">
              <a:buFont typeface="Arial" panose="020B0604020202020204" pitchFamily="34" charset="0"/>
              <a:buChar char="•"/>
              <a:defRPr/>
            </a:pPr>
            <a:r>
              <a:rPr lang="en-US" dirty="0">
                <a:solidFill>
                  <a:schemeClr val="tx1"/>
                </a:solidFill>
              </a:rPr>
              <a:t>Use </a:t>
            </a:r>
            <a:r>
              <a:rPr lang="en-US" dirty="0" err="1">
                <a:solidFill>
                  <a:schemeClr val="tx1"/>
                </a:solidFill>
              </a:rPr>
              <a:t>lowenstein-jansen</a:t>
            </a:r>
            <a:r>
              <a:rPr lang="en-US" dirty="0">
                <a:solidFill>
                  <a:schemeClr val="tx1"/>
                </a:solidFill>
              </a:rPr>
              <a:t> media.</a:t>
            </a:r>
          </a:p>
          <a:p>
            <a:pPr>
              <a:buFont typeface="Arial" panose="020B0604020202020204" pitchFamily="34" charset="0"/>
              <a:buChar char="•"/>
              <a:defRPr/>
            </a:pPr>
            <a:r>
              <a:rPr lang="en-US" b="0" dirty="0">
                <a:solidFill>
                  <a:schemeClr val="tx1"/>
                </a:solidFill>
              </a:rPr>
              <a:t>Slow growth … 3 - 6 wks.</a:t>
            </a:r>
          </a:p>
          <a:p>
            <a:pPr>
              <a:buFont typeface="Arial" panose="020B0604020202020204" pitchFamily="34" charset="0"/>
              <a:buChar char="•"/>
              <a:defRPr/>
            </a:pPr>
            <a:r>
              <a:rPr lang="en-US" b="0" dirty="0" err="1">
                <a:solidFill>
                  <a:schemeClr val="tx1"/>
                </a:solidFill>
              </a:rPr>
              <a:t>Bactic</a:t>
            </a:r>
            <a:r>
              <a:rPr lang="en-US" b="0" dirty="0">
                <a:solidFill>
                  <a:schemeClr val="tx1"/>
                </a:solidFill>
              </a:rPr>
              <a:t> liquid media.</a:t>
            </a:r>
            <a:endParaRPr lang="en-GB" b="0" dirty="0">
              <a:solidFill>
                <a:schemeClr val="tx1"/>
              </a:solidFill>
            </a:endParaRPr>
          </a:p>
          <a:p>
            <a:pPr>
              <a:buFont typeface="Arial" panose="020B0604020202020204" pitchFamily="34" charset="0"/>
              <a:buChar char="•"/>
            </a:pPr>
            <a:endParaRPr lang="en-US" b="0" dirty="0">
              <a:solidFill>
                <a:schemeClr val="tx1"/>
              </a:solidFill>
            </a:endParaRPr>
          </a:p>
        </p:txBody>
      </p:sp>
      <p:pic>
        <p:nvPicPr>
          <p:cNvPr id="7" name="Graphic 6" descr="Stethoscope">
            <a:extLst>
              <a:ext uri="{FF2B5EF4-FFF2-40B4-BE49-F238E27FC236}">
                <a16:creationId xmlns:a16="http://schemas.microsoft.com/office/drawing/2014/main" id="{2B140D7E-DFA1-4596-9AFF-DA0DACA4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5355181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71700" y="764373"/>
            <a:ext cx="6457950" cy="1293028"/>
          </a:xfrm>
        </p:spPr>
        <p:txBody>
          <a:bodyPr>
            <a:normAutofit/>
          </a:bodyPr>
          <a:lstStyle/>
          <a:p>
            <a:pPr>
              <a:defRPr/>
            </a:pPr>
            <a:r>
              <a:rPr lang="en-US" b="1" dirty="0"/>
              <a:t>Epidemiology</a:t>
            </a:r>
            <a:endParaRPr lang="en-GB" b="1" dirty="0"/>
          </a:p>
        </p:txBody>
      </p:sp>
      <p:graphicFrame>
        <p:nvGraphicFramePr>
          <p:cNvPr id="4101" name="Rectangle 3">
            <a:extLst>
              <a:ext uri="{FF2B5EF4-FFF2-40B4-BE49-F238E27FC236}">
                <a16:creationId xmlns:a16="http://schemas.microsoft.com/office/drawing/2014/main" id="{12F3CC29-61DF-48ED-8ECF-9374E16789BD}"/>
              </a:ext>
            </a:extLst>
          </p:cNvPr>
          <p:cNvGraphicFramePr>
            <a:graphicFrameLocks noGrp="1"/>
          </p:cNvGraphicFramePr>
          <p:nvPr>
            <p:ph idx="1"/>
            <p:extLst>
              <p:ext uri="{D42A27DB-BD31-4B8C-83A1-F6EECF244321}">
                <p14:modId xmlns:p14="http://schemas.microsoft.com/office/powerpoint/2010/main" val="331856376"/>
              </p:ext>
            </p:extLst>
          </p:nvPr>
        </p:nvGraphicFramePr>
        <p:xfrm>
          <a:off x="514350" y="1988840"/>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4046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8916" name="Picture 3" descr="C:\Users\awadh alanazi\Desktop\TB_CX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600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awadh alanazi\Desktop\Slid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awadh alanazi\Desktop\CXR_TB_LUL_Bwani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0"/>
            <a:ext cx="428396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7"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a:solidFill>
                  <a:schemeClr val="tx1"/>
                </a:solidFill>
              </a:rPr>
              <a:t>AFB Smear</a:t>
            </a:r>
            <a:br>
              <a:rPr lang="en-US" sz="2900">
                <a:solidFill>
                  <a:schemeClr val="tx1"/>
                </a:solidFill>
              </a:rPr>
            </a:br>
            <a:r>
              <a:rPr lang="en-US" sz="2900">
                <a:solidFill>
                  <a:schemeClr val="tx1"/>
                </a:solidFill>
              </a:rPr>
              <a:t>AFB (shown in red) are tubercle bacilli</a:t>
            </a:r>
          </a:p>
        </p:txBody>
      </p:sp>
      <p:sp>
        <p:nvSpPr>
          <p:cNvPr id="18" name="Rectangle 13">
            <a:extLst>
              <a:ext uri="{FF2B5EF4-FFF2-40B4-BE49-F238E27FC236}">
                <a16:creationId xmlns:a16="http://schemas.microsoft.com/office/drawing/2014/main"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
          <p:cNvPicPr/>
          <p:nvPr/>
        </p:nvPicPr>
        <p:blipFill>
          <a:blip r:embed="rId4" cstate="print"/>
          <a:srcRect/>
          <a:stretch>
            <a:fillRect/>
          </a:stretch>
        </p:blipFill>
        <p:spPr bwMode="auto">
          <a:xfrm>
            <a:off x="576469" y="2422498"/>
            <a:ext cx="8244003" cy="3602736"/>
          </a:xfrm>
          <a:prstGeom prst="rect">
            <a:avLst/>
          </a:prstGeom>
          <a:noFill/>
        </p:spPr>
      </p:pic>
    </p:spTree>
    <p:extLst>
      <p:ext uri="{BB962C8B-B14F-4D97-AF65-F5344CB8AC3E}">
        <p14:creationId xmlns:p14="http://schemas.microsoft.com/office/powerpoint/2010/main" val="37985863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0FD700-069E-45B7-99EE-9FD40B196D0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2" name="Rectangle 11">
            <a:extLst>
              <a:ext uri="{FF2B5EF4-FFF2-40B4-BE49-F238E27FC236}">
                <a16:creationId xmlns:a16="http://schemas.microsoft.com/office/drawing/2014/main" id="{30BD2399-7475-404C-BAC9-E55E16769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748104-6E76-4AD9-9940-82154F97E7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Culture</a:t>
            </a:r>
          </a:p>
        </p:txBody>
      </p:sp>
      <p:graphicFrame>
        <p:nvGraphicFramePr>
          <p:cNvPr id="5" name="Content Placeholder 2">
            <a:extLst>
              <a:ext uri="{FF2B5EF4-FFF2-40B4-BE49-F238E27FC236}">
                <a16:creationId xmlns:a16="http://schemas.microsoft.com/office/drawing/2014/main" id="{0ECFEE12-D839-4538-AD8F-DD0894360720}"/>
              </a:ext>
            </a:extLst>
          </p:cNvPr>
          <p:cNvGraphicFramePr>
            <a:graphicFrameLocks noGrp="1"/>
          </p:cNvGraphicFramePr>
          <p:nvPr>
            <p:ph idx="1"/>
            <p:extLst>
              <p:ext uri="{D42A27DB-BD31-4B8C-83A1-F6EECF244321}">
                <p14:modId xmlns:p14="http://schemas.microsoft.com/office/powerpoint/2010/main" val="1859426764"/>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89614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72" name="Picture 71">
            <a:extLst>
              <a:ext uri="{FF2B5EF4-FFF2-40B4-BE49-F238E27FC236}">
                <a16:creationId xmlns:a16="http://schemas.microsoft.com/office/drawing/2014/main"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a:solidFill>
                  <a:schemeClr val="tx1"/>
                </a:solidFill>
              </a:rPr>
              <a:t>Colonies of </a:t>
            </a:r>
            <a:r>
              <a:rPr lang="en-US" sz="2900" i="1">
                <a:solidFill>
                  <a:schemeClr val="tx1"/>
                </a:solidFill>
              </a:rPr>
              <a:t>M. tuberculosis</a:t>
            </a:r>
            <a:r>
              <a:rPr lang="en-US" sz="2900">
                <a:solidFill>
                  <a:schemeClr val="tx1"/>
                </a:solidFill>
              </a:rPr>
              <a:t> Growing on Media</a:t>
            </a:r>
          </a:p>
        </p:txBody>
      </p:sp>
      <p:sp>
        <p:nvSpPr>
          <p:cNvPr id="74" name="Rectangle 73">
            <a:extLst>
              <a:ext uri="{FF2B5EF4-FFF2-40B4-BE49-F238E27FC236}">
                <a16:creationId xmlns:a16="http://schemas.microsoft.com/office/drawing/2014/main"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545" name="Picture 1" descr="Fig"/>
          <p:cNvPicPr>
            <a:picLocks noChangeAspect="1" noChangeArrowheads="1"/>
          </p:cNvPicPr>
          <p:nvPr/>
        </p:nvPicPr>
        <p:blipFill>
          <a:blip r:embed="rId4" cstate="print"/>
          <a:srcRect/>
          <a:stretch>
            <a:fillRect/>
          </a:stretch>
        </p:blipFill>
        <p:spPr bwMode="auto">
          <a:xfrm>
            <a:off x="576468" y="1844824"/>
            <a:ext cx="8115299" cy="4180410"/>
          </a:xfrm>
          <a:prstGeom prst="rect">
            <a:avLst/>
          </a:prstGeom>
          <a:noFill/>
        </p:spPr>
      </p:pic>
    </p:spTree>
    <p:extLst>
      <p:ext uri="{BB962C8B-B14F-4D97-AF65-F5344CB8AC3E}">
        <p14:creationId xmlns:p14="http://schemas.microsoft.com/office/powerpoint/2010/main" val="177566307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Diagnosis</a:t>
            </a:r>
            <a:endParaRPr lang="en-GB" b="1"/>
          </a:p>
        </p:txBody>
      </p:sp>
      <p:sp>
        <p:nvSpPr>
          <p:cNvPr id="25603"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smtClean="0"/>
              <a:t>TST(PPD) </a:t>
            </a:r>
            <a:r>
              <a:rPr lang="en-US" dirty="0"/>
              <a:t>… </a:t>
            </a:r>
            <a:r>
              <a:rPr lang="en-US" dirty="0" err="1"/>
              <a:t>intradermally</a:t>
            </a:r>
            <a:r>
              <a:rPr lang="en-US" dirty="0"/>
              <a:t>.</a:t>
            </a:r>
          </a:p>
          <a:p>
            <a:pPr rtl="0" eaLnBrk="1" hangingPunct="1">
              <a:defRPr/>
            </a:pPr>
            <a:r>
              <a:rPr lang="en-US" dirty="0"/>
              <a:t>5 unit in o.1 ml.</a:t>
            </a:r>
          </a:p>
          <a:p>
            <a:pPr rtl="0" eaLnBrk="1" hangingPunct="1">
              <a:defRPr/>
            </a:pPr>
            <a:r>
              <a:rPr lang="en-US" dirty="0"/>
              <a:t>10 mm: 90 % infected.</a:t>
            </a:r>
          </a:p>
          <a:p>
            <a:pPr rtl="0" eaLnBrk="1" hangingPunct="1">
              <a:defRPr/>
            </a:pPr>
            <a:r>
              <a:rPr lang="en-US" dirty="0"/>
              <a:t>More than 15 mm: 100% infected.</a:t>
            </a:r>
          </a:p>
          <a:p>
            <a:pPr rtl="0" eaLnBrk="1" hangingPunct="1">
              <a:defRPr/>
            </a:pPr>
            <a:endParaRPr lang="en-US" dirty="0"/>
          </a:p>
          <a:p>
            <a:pPr marL="0" indent="0" rtl="0" eaLnBrk="1" hangingPunct="1">
              <a:buNone/>
              <a:defRPr/>
            </a:pPr>
            <a:r>
              <a:rPr lang="en-US" dirty="0"/>
              <a:t>BCG and positive </a:t>
            </a:r>
            <a:r>
              <a:rPr lang="en-US" dirty="0" smtClean="0"/>
              <a:t>TST(PPD):</a:t>
            </a:r>
            <a:endParaRPr lang="en-US" dirty="0"/>
          </a:p>
          <a:p>
            <a:pPr rtl="0" eaLnBrk="1" hangingPunct="1">
              <a:defRPr/>
            </a:pPr>
            <a:r>
              <a:rPr lang="en-US" dirty="0"/>
              <a:t>Unless very recent: positive </a:t>
            </a:r>
            <a:r>
              <a:rPr lang="en-US" dirty="0" smtClean="0"/>
              <a:t>TST(PPD) </a:t>
            </a:r>
            <a:r>
              <a:rPr lang="en-US" dirty="0"/>
              <a:t>of more than 10mm should not be due to BCG</a:t>
            </a:r>
            <a:endParaRPr lang="en-GB" dirty="0"/>
          </a:p>
        </p:txBody>
      </p:sp>
      <p:pic>
        <p:nvPicPr>
          <p:cNvPr id="5" name="Picture 4" descr="A close up of a piece of paper&#10;&#10;Description automatically generated">
            <a:extLst>
              <a:ext uri="{FF2B5EF4-FFF2-40B4-BE49-F238E27FC236}">
                <a16:creationId xmlns:a16="http://schemas.microsoft.com/office/drawing/2014/main" id="{ECCB1EB3-9E22-4944-B5C8-5DEA67B62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039372"/>
            <a:ext cx="1656184" cy="813564"/>
          </a:xfrm>
          <a:prstGeom prst="rect">
            <a:avLst/>
          </a:prstGeom>
        </p:spPr>
      </p:pic>
      <p:pic>
        <p:nvPicPr>
          <p:cNvPr id="7" name="Picture 6" descr="A close up of a piece of paper&#10;&#10;Description automatically generated">
            <a:extLst>
              <a:ext uri="{FF2B5EF4-FFF2-40B4-BE49-F238E27FC236}">
                <a16:creationId xmlns:a16="http://schemas.microsoft.com/office/drawing/2014/main" id="{BFBB3767-5486-5546-8B3A-57DA5B1A6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501008"/>
            <a:ext cx="1656184" cy="813564"/>
          </a:xfrm>
          <a:prstGeom prst="rect">
            <a:avLst/>
          </a:prstGeom>
        </p:spPr>
      </p:pic>
      <p:pic>
        <p:nvPicPr>
          <p:cNvPr id="9" name="Picture 8">
            <a:extLst>
              <a:ext uri="{FF2B5EF4-FFF2-40B4-BE49-F238E27FC236}">
                <a16:creationId xmlns:a16="http://schemas.microsoft.com/office/drawing/2014/main" id="{A544D146-6F0F-FD40-A078-CC0167DB4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5157192"/>
            <a:ext cx="1677974" cy="813563"/>
          </a:xfrm>
          <a:prstGeom prst="rect">
            <a:avLst/>
          </a:prstGeom>
        </p:spPr>
      </p:pic>
      <p:sp>
        <p:nvSpPr>
          <p:cNvPr id="10" name="TextBox 9">
            <a:extLst>
              <a:ext uri="{FF2B5EF4-FFF2-40B4-BE49-F238E27FC236}">
                <a16:creationId xmlns:a16="http://schemas.microsoft.com/office/drawing/2014/main" id="{54F9F30B-FC3F-9A46-82B9-5A579EAD7DDF}"/>
              </a:ext>
            </a:extLst>
          </p:cNvPr>
          <p:cNvSpPr txBox="1"/>
          <p:nvPr/>
        </p:nvSpPr>
        <p:spPr>
          <a:xfrm>
            <a:off x="7970509" y="2219464"/>
            <a:ext cx="452368" cy="369332"/>
          </a:xfrm>
          <a:prstGeom prst="rect">
            <a:avLst/>
          </a:prstGeom>
          <a:noFill/>
        </p:spPr>
        <p:txBody>
          <a:bodyPr wrap="none" rtlCol="0">
            <a:spAutoFit/>
          </a:bodyPr>
          <a:lstStyle/>
          <a:p>
            <a:r>
              <a:rPr lang="en-US" dirty="0"/>
              <a:t>&gt;5</a:t>
            </a:r>
          </a:p>
        </p:txBody>
      </p:sp>
      <p:sp>
        <p:nvSpPr>
          <p:cNvPr id="14" name="TextBox 13">
            <a:extLst>
              <a:ext uri="{FF2B5EF4-FFF2-40B4-BE49-F238E27FC236}">
                <a16:creationId xmlns:a16="http://schemas.microsoft.com/office/drawing/2014/main" id="{8FB98BAA-C526-2A46-A94B-C363C0EE226D}"/>
              </a:ext>
            </a:extLst>
          </p:cNvPr>
          <p:cNvSpPr txBox="1"/>
          <p:nvPr/>
        </p:nvSpPr>
        <p:spPr>
          <a:xfrm>
            <a:off x="7906389" y="3723124"/>
            <a:ext cx="580608" cy="369332"/>
          </a:xfrm>
          <a:prstGeom prst="rect">
            <a:avLst/>
          </a:prstGeom>
          <a:noFill/>
        </p:spPr>
        <p:txBody>
          <a:bodyPr wrap="none" rtlCol="0">
            <a:spAutoFit/>
          </a:bodyPr>
          <a:lstStyle/>
          <a:p>
            <a:r>
              <a:rPr lang="en-US" dirty="0"/>
              <a:t>&gt;10</a:t>
            </a:r>
          </a:p>
        </p:txBody>
      </p:sp>
      <p:sp>
        <p:nvSpPr>
          <p:cNvPr id="15" name="TextBox 14">
            <a:extLst>
              <a:ext uri="{FF2B5EF4-FFF2-40B4-BE49-F238E27FC236}">
                <a16:creationId xmlns:a16="http://schemas.microsoft.com/office/drawing/2014/main" id="{E775D4D5-217E-044F-95C3-6478A5A0D5B4}"/>
              </a:ext>
            </a:extLst>
          </p:cNvPr>
          <p:cNvSpPr txBox="1"/>
          <p:nvPr/>
        </p:nvSpPr>
        <p:spPr>
          <a:xfrm>
            <a:off x="7906389" y="5453720"/>
            <a:ext cx="580608" cy="369332"/>
          </a:xfrm>
          <a:prstGeom prst="rect">
            <a:avLst/>
          </a:prstGeom>
          <a:noFill/>
        </p:spPr>
        <p:txBody>
          <a:bodyPr wrap="none" rtlCol="0">
            <a:spAutoFit/>
          </a:bodyPr>
          <a:lstStyle/>
          <a:p>
            <a:r>
              <a:rPr lang="en-US" dirty="0"/>
              <a:t>&gt;15</a:t>
            </a:r>
          </a:p>
        </p:txBody>
      </p:sp>
    </p:spTree>
    <p:extLst>
      <p:ext uri="{BB962C8B-B14F-4D97-AF65-F5344CB8AC3E}">
        <p14:creationId xmlns:p14="http://schemas.microsoft.com/office/powerpoint/2010/main" val="8794421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a:defRPr/>
            </a:pPr>
            <a:r>
              <a:rPr lang="en-GB" b="1"/>
              <a:t>Diagnosis</a:t>
            </a:r>
          </a:p>
        </p:txBody>
      </p:sp>
      <p:sp>
        <p:nvSpPr>
          <p:cNvPr id="3" name="Content Placeholder 2"/>
          <p:cNvSpPr>
            <a:spLocks noGrp="1"/>
          </p:cNvSpPr>
          <p:nvPr>
            <p:ph idx="1"/>
          </p:nvPr>
        </p:nvSpPr>
        <p:spPr>
          <a:xfrm>
            <a:off x="507999" y="2194560"/>
            <a:ext cx="4362450" cy="4024125"/>
          </a:xfrm>
        </p:spPr>
        <p:txBody>
          <a:bodyPr>
            <a:normAutofit/>
          </a:bodyPr>
          <a:lstStyle/>
          <a:p>
            <a:pPr marL="0" indent="0" rtl="0">
              <a:buNone/>
              <a:defRPr/>
            </a:pPr>
            <a:r>
              <a:rPr lang="en-GB" sz="1700" b="1" dirty="0"/>
              <a:t>TST (</a:t>
            </a:r>
            <a:r>
              <a:rPr lang="en-GB" sz="1700" b="1" dirty="0" err="1"/>
              <a:t>Mantoux</a:t>
            </a:r>
            <a:r>
              <a:rPr lang="en-GB" sz="1700" b="1" dirty="0"/>
              <a:t> test),(PPD)</a:t>
            </a:r>
          </a:p>
          <a:p>
            <a:pPr marL="0" indent="0" rtl="0">
              <a:buNone/>
              <a:defRPr/>
            </a:pPr>
            <a:endParaRPr lang="en-GB" sz="1700" b="1" dirty="0"/>
          </a:p>
          <a:p>
            <a:pPr rtl="0">
              <a:defRPr/>
            </a:pPr>
            <a:r>
              <a:rPr lang="en-GB" sz="1700" dirty="0" smtClean="0"/>
              <a:t>TST(PPD) </a:t>
            </a:r>
            <a:r>
              <a:rPr lang="en-GB" sz="1700" dirty="0"/>
              <a:t>injected in forearm and examined 2-3 days later(24,48&amp;72hrs).</a:t>
            </a:r>
          </a:p>
          <a:p>
            <a:pPr rtl="0">
              <a:defRPr/>
            </a:pPr>
            <a:r>
              <a:rPr lang="en-GB" sz="1700" dirty="0"/>
              <a:t>Induration around injection site indicates infection.           </a:t>
            </a:r>
          </a:p>
          <a:p>
            <a:pPr rtl="0">
              <a:defRPr/>
            </a:pPr>
            <a:r>
              <a:rPr lang="en-GB" sz="1700" dirty="0"/>
              <a:t>Measure Induration NOT redness.</a:t>
            </a:r>
          </a:p>
          <a:p>
            <a:pPr rtl="0">
              <a:defRPr/>
            </a:pPr>
            <a:r>
              <a:rPr lang="en-GB" sz="1700" dirty="0"/>
              <a:t>Examine medical history, x-rays and sputum,</a:t>
            </a:r>
          </a:p>
          <a:p>
            <a:pPr rtl="0">
              <a:defRPr/>
            </a:pPr>
            <a:r>
              <a:rPr lang="en-GB" sz="1700" dirty="0"/>
              <a:t>Blood tests(B-</a:t>
            </a:r>
            <a:r>
              <a:rPr lang="en-GB" sz="1700" dirty="0" err="1"/>
              <a:t>interferone</a:t>
            </a:r>
            <a:r>
              <a:rPr lang="en-GB" sz="1700" dirty="0"/>
              <a:t>).</a:t>
            </a:r>
          </a:p>
          <a:p>
            <a:pPr rtl="0">
              <a:defRPr/>
            </a:pPr>
            <a:r>
              <a:rPr lang="en-GB" sz="1700" dirty="0"/>
              <a:t>PCR.</a:t>
            </a:r>
          </a:p>
          <a:p>
            <a:pPr rtl="0">
              <a:defRPr/>
            </a:pPr>
            <a:endParaRPr lang="en-GB" sz="1700" dirty="0"/>
          </a:p>
        </p:txBody>
      </p:sp>
      <p:pic>
        <p:nvPicPr>
          <p:cNvPr id="7" name="Picture 6">
            <a:extLst>
              <a:ext uri="{FF2B5EF4-FFF2-40B4-BE49-F238E27FC236}">
                <a16:creationId xmlns:a16="http://schemas.microsoft.com/office/drawing/2014/main" id="{92646354-BD39-2C40-8798-6E084D719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0" y="2636912"/>
            <a:ext cx="3725738" cy="2510921"/>
          </a:xfrm>
          <a:prstGeom prst="rect">
            <a:avLst/>
          </a:prstGeom>
        </p:spPr>
      </p:pic>
    </p:spTree>
    <p:extLst>
      <p:ext uri="{BB962C8B-B14F-4D97-AF65-F5344CB8AC3E}">
        <p14:creationId xmlns:p14="http://schemas.microsoft.com/office/powerpoint/2010/main" val="19559253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Administering the TST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Inject 0.1 ml of PPD (5 tuberculin units) into forearm between skin layers.</a:t>
            </a:r>
          </a:p>
          <a:p>
            <a:pPr lvl="0">
              <a:buFont typeface="Arial" panose="020B0604020202020204" pitchFamily="34" charset="0"/>
              <a:buChar char="•"/>
            </a:pPr>
            <a:r>
              <a:rPr lang="en-US" b="0" dirty="0">
                <a:solidFill>
                  <a:schemeClr val="tx1"/>
                </a:solidFill>
              </a:rPr>
              <a:t>Produce wheal (raised area) 6–10 mm in diameter.</a:t>
            </a:r>
          </a:p>
          <a:p>
            <a:pPr lvl="0">
              <a:buFont typeface="Arial" panose="020B0604020202020204" pitchFamily="34" charset="0"/>
              <a:buChar char="•"/>
            </a:pPr>
            <a:r>
              <a:rPr lang="en-US" b="0" dirty="0">
                <a:solidFill>
                  <a:schemeClr val="tx1"/>
                </a:solidFill>
              </a:rPr>
              <a:t>Follow universal precautions for infection control.</a:t>
            </a:r>
          </a:p>
          <a:p>
            <a:pPr>
              <a:buFont typeface="Arial" panose="020B0604020202020204" pitchFamily="34" charset="0"/>
              <a:buChar char="•"/>
            </a:pPr>
            <a:endParaRPr lang="en-US" b="0" dirty="0">
              <a:solidFill>
                <a:schemeClr val="tx1"/>
              </a:solidFill>
            </a:endParaRPr>
          </a:p>
        </p:txBody>
      </p:sp>
      <p:pic>
        <p:nvPicPr>
          <p:cNvPr id="6" name="Picture 5" descr="A picture containing indoor, person&#10;&#10;Description automatically generated">
            <a:extLst>
              <a:ext uri="{FF2B5EF4-FFF2-40B4-BE49-F238E27FC236}">
                <a16:creationId xmlns:a16="http://schemas.microsoft.com/office/drawing/2014/main" id="{F81939A7-64E8-6944-B58E-6C47B7D2A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449" y="2348880"/>
            <a:ext cx="4127500" cy="3009900"/>
          </a:xfrm>
          <a:prstGeom prst="rect">
            <a:avLst/>
          </a:prstGeom>
        </p:spPr>
      </p:pic>
    </p:spTree>
    <p:extLst>
      <p:ext uri="{BB962C8B-B14F-4D97-AF65-F5344CB8AC3E}">
        <p14:creationId xmlns:p14="http://schemas.microsoft.com/office/powerpoint/2010/main" val="65767749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a:solidFill>
                  <a:schemeClr val="tx1"/>
                </a:solidFill>
              </a:rPr>
              <a:t>Reading the TST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sz="2000" b="0">
                <a:solidFill>
                  <a:schemeClr val="tx1"/>
                </a:solidFill>
              </a:rPr>
              <a:t>Trained health care worker assesses reaction 48–72 hours after injection.</a:t>
            </a:r>
          </a:p>
          <a:p>
            <a:pPr lvl="0">
              <a:buFont typeface="Arial" panose="020B0604020202020204" pitchFamily="34" charset="0"/>
              <a:buChar char="•"/>
            </a:pPr>
            <a:r>
              <a:rPr lang="en-US" sz="2000" b="0">
                <a:solidFill>
                  <a:schemeClr val="tx1"/>
                </a:solidFill>
              </a:rPr>
              <a:t>Palpate (feel) injection site to find raised area.</a:t>
            </a:r>
          </a:p>
          <a:p>
            <a:pPr lvl="0">
              <a:buFont typeface="Arial" panose="020B0604020202020204" pitchFamily="34" charset="0"/>
              <a:buChar char="•"/>
            </a:pPr>
            <a:r>
              <a:rPr lang="en-US" sz="2000" b="0">
                <a:solidFill>
                  <a:schemeClr val="tx1"/>
                </a:solidFill>
              </a:rPr>
              <a:t>Measure diameter of induration across forearm; only measure induration, not redness.</a:t>
            </a:r>
          </a:p>
          <a:p>
            <a:pPr lvl="0">
              <a:buFont typeface="Arial" panose="020B0604020202020204" pitchFamily="34" charset="0"/>
              <a:buChar char="•"/>
            </a:pPr>
            <a:r>
              <a:rPr lang="en-US" sz="2000" b="0">
                <a:solidFill>
                  <a:schemeClr val="tx1"/>
                </a:solidFill>
              </a:rPr>
              <a:t>Record size of induration in millimeters; record “0” if no induration found.</a:t>
            </a:r>
          </a:p>
        </p:txBody>
      </p:sp>
      <p:pic>
        <p:nvPicPr>
          <p:cNvPr id="6" name="Picture 5" descr="A close up of a device&#10;&#10;Description automatically generated">
            <a:extLst>
              <a:ext uri="{FF2B5EF4-FFF2-40B4-BE49-F238E27FC236}">
                <a16:creationId xmlns:a16="http://schemas.microsoft.com/office/drawing/2014/main" id="{B6371551-88C4-1D46-9EC7-6115D8C8D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1" y="2492896"/>
            <a:ext cx="3492500" cy="2692400"/>
          </a:xfrm>
          <a:prstGeom prst="rect">
            <a:avLst/>
          </a:prstGeom>
        </p:spPr>
      </p:pic>
    </p:spTree>
    <p:extLst>
      <p:ext uri="{BB962C8B-B14F-4D97-AF65-F5344CB8AC3E}">
        <p14:creationId xmlns:p14="http://schemas.microsoft.com/office/powerpoint/2010/main" val="350413363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dirty="0">
                <a:solidFill>
                  <a:schemeClr val="tx1"/>
                </a:solidFill>
              </a:rPr>
              <a:t>Mantoux Tuberculin Skin Test (TST)</a:t>
            </a:r>
            <a:endParaRPr lang="en-US" sz="4000" kern="1200" cap="all" baseline="0" dirty="0">
              <a:solidFill>
                <a:schemeClr val="tx1"/>
              </a:solidFill>
            </a:endParaRPr>
          </a:p>
        </p:txBody>
      </p:sp>
      <p:sp>
        <p:nvSpPr>
          <p:cNvPr id="3" name="Content Placeholder 2"/>
          <p:cNvSpPr>
            <a:spLocks noGrp="1"/>
          </p:cNvSpPr>
          <p:nvPr>
            <p:ph idx="1"/>
          </p:nvPr>
        </p:nvSpPr>
        <p:spPr>
          <a:xfrm>
            <a:off x="507999" y="2420888"/>
            <a:ext cx="8121651" cy="4024125"/>
          </a:xfrm>
        </p:spPr>
        <p:txBody>
          <a:bodyPr vert="horz" lIns="91440" tIns="45720" rIns="91440" bIns="45720" rtlCol="0">
            <a:normAutofit/>
          </a:bodyPr>
          <a:lstStyle/>
          <a:p>
            <a:pPr lvl="0">
              <a:buFont typeface="Arial" panose="020B0604020202020204" pitchFamily="34" charset="0"/>
              <a:buChar char="•"/>
            </a:pPr>
            <a:r>
              <a:rPr lang="en-US" sz="2000" b="0" dirty="0">
                <a:solidFill>
                  <a:schemeClr val="tx1"/>
                </a:solidFill>
              </a:rPr>
              <a:t>Purified protein derivative (PPD), derived from tuberculin, is injected between skin layers using the Mantoux technique</a:t>
            </a:r>
          </a:p>
          <a:p>
            <a:pPr lvl="0">
              <a:buFont typeface="Arial" panose="020B0604020202020204" pitchFamily="34" charset="0"/>
              <a:buChar char="•"/>
            </a:pPr>
            <a:r>
              <a:rPr lang="en-US" sz="2000" b="0" dirty="0">
                <a:solidFill>
                  <a:schemeClr val="tx1"/>
                </a:solidFill>
              </a:rPr>
              <a:t>Infected person’s immune cells recognize TB proteins in PPD, respond to site, causing wheal to rise.</a:t>
            </a:r>
          </a:p>
          <a:p>
            <a:pPr lvl="0">
              <a:buFont typeface="Arial" panose="020B0604020202020204" pitchFamily="34" charset="0"/>
              <a:buChar char="•"/>
            </a:pPr>
            <a:r>
              <a:rPr lang="en-US" sz="2000" b="0" dirty="0">
                <a:solidFill>
                  <a:schemeClr val="tx1"/>
                </a:solidFill>
              </a:rPr>
              <a:t>Takes 2-8 weeks after exposure and infection for the  immune system to react to PPD.</a:t>
            </a:r>
          </a:p>
          <a:p>
            <a:pPr lvl="0">
              <a:buFont typeface="Arial" panose="020B0604020202020204" pitchFamily="34" charset="0"/>
              <a:buChar char="•"/>
            </a:pPr>
            <a:r>
              <a:rPr lang="en-US" sz="2000" b="0" dirty="0">
                <a:solidFill>
                  <a:schemeClr val="tx1"/>
                </a:solidFill>
              </a:rPr>
              <a:t>Reading and interpretation of TST reaction must be done within 48–72 hours.</a:t>
            </a:r>
          </a:p>
          <a:p>
            <a:pPr lvl="0">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73197301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Diagnosis</a:t>
            </a:r>
            <a:endParaRPr lang="en-GB" b="1"/>
          </a:p>
        </p:txBody>
      </p:sp>
      <p:sp>
        <p:nvSpPr>
          <p:cNvPr id="26627" name="Rectangle 3"/>
          <p:cNvSpPr>
            <a:spLocks noGrp="1" noChangeArrowheads="1"/>
          </p:cNvSpPr>
          <p:nvPr>
            <p:ph idx="1"/>
          </p:nvPr>
        </p:nvSpPr>
        <p:spPr>
          <a:xfrm>
            <a:off x="507998" y="2194560"/>
            <a:ext cx="5000105" cy="4024125"/>
          </a:xfrm>
        </p:spPr>
        <p:txBody>
          <a:bodyPr>
            <a:normAutofit/>
          </a:bodyPr>
          <a:lstStyle/>
          <a:p>
            <a:pPr marL="0" indent="0" rtl="0" eaLnBrk="1" hangingPunct="1">
              <a:buNone/>
              <a:defRPr/>
            </a:pPr>
            <a:r>
              <a:rPr lang="en-US" sz="2000" b="1" dirty="0"/>
              <a:t>False negative TST:</a:t>
            </a:r>
          </a:p>
          <a:p>
            <a:pPr rtl="0" eaLnBrk="1" hangingPunct="1">
              <a:defRPr/>
            </a:pPr>
            <a:r>
              <a:rPr lang="en-US" sz="2000" dirty="0"/>
              <a:t>20 % of active disease.</a:t>
            </a:r>
          </a:p>
          <a:p>
            <a:pPr rtl="0" eaLnBrk="1" hangingPunct="1">
              <a:defRPr/>
            </a:pPr>
            <a:r>
              <a:rPr lang="en-US" sz="2000" dirty="0"/>
              <a:t>Malnutrition.</a:t>
            </a:r>
          </a:p>
          <a:p>
            <a:pPr rtl="0" eaLnBrk="1" hangingPunct="1">
              <a:defRPr/>
            </a:pPr>
            <a:r>
              <a:rPr lang="en-US" sz="2000" dirty="0"/>
              <a:t>Sarcoid.</a:t>
            </a:r>
          </a:p>
          <a:p>
            <a:pPr rtl="0" eaLnBrk="1" hangingPunct="1">
              <a:defRPr/>
            </a:pPr>
            <a:r>
              <a:rPr lang="en-US" sz="2000" dirty="0"/>
              <a:t>Lymphoproliferative dis.(lymphoma).</a:t>
            </a:r>
          </a:p>
          <a:p>
            <a:pPr rtl="0" eaLnBrk="1" hangingPunct="1">
              <a:defRPr/>
            </a:pPr>
            <a:r>
              <a:rPr lang="en-US" sz="2000" dirty="0"/>
              <a:t>Viral infection.</a:t>
            </a:r>
          </a:p>
          <a:p>
            <a:pPr rtl="0" eaLnBrk="1" hangingPunct="1">
              <a:defRPr/>
            </a:pPr>
            <a:r>
              <a:rPr lang="en-US" sz="2000" dirty="0"/>
              <a:t>Steroid.</a:t>
            </a:r>
          </a:p>
          <a:p>
            <a:pPr rtl="0" eaLnBrk="1" hangingPunct="1">
              <a:defRPr/>
            </a:pPr>
            <a:r>
              <a:rPr lang="en-US" sz="2000" dirty="0" smtClean="0"/>
              <a:t>TST(PPD): </a:t>
            </a:r>
            <a:r>
              <a:rPr lang="en-US" sz="2000" dirty="0"/>
              <a:t>is of limited value because of low sensitivity and specificity</a:t>
            </a:r>
            <a:endParaRPr lang="en-GB" sz="2000" dirty="0"/>
          </a:p>
        </p:txBody>
      </p:sp>
      <p:pic>
        <p:nvPicPr>
          <p:cNvPr id="5" name="Graphic 4" descr="Microscope">
            <a:extLst>
              <a:ext uri="{FF2B5EF4-FFF2-40B4-BE49-F238E27FC236}">
                <a16:creationId xmlns:a16="http://schemas.microsoft.com/office/drawing/2014/main" id="{51D3BBDC-AC64-9642-901F-41017FEBD7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933746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96022" y="764373"/>
            <a:ext cx="5124450" cy="1293028"/>
          </a:xfrm>
        </p:spPr>
        <p:txBody>
          <a:bodyPr>
            <a:normAutofit/>
          </a:bodyPr>
          <a:lstStyle/>
          <a:p>
            <a:pPr rtl="0" eaLnBrk="1" hangingPunct="1">
              <a:defRPr/>
            </a:pPr>
            <a:r>
              <a:rPr lang="en-US" b="1" dirty="0"/>
              <a:t>Epidemiology</a:t>
            </a:r>
          </a:p>
        </p:txBody>
      </p:sp>
      <p:sp>
        <p:nvSpPr>
          <p:cNvPr id="5123" name="Rectangle 3"/>
          <p:cNvSpPr>
            <a:spLocks noGrp="1" noChangeArrowheads="1"/>
          </p:cNvSpPr>
          <p:nvPr>
            <p:ph idx="1"/>
          </p:nvPr>
        </p:nvSpPr>
        <p:spPr>
          <a:xfrm>
            <a:off x="464820" y="2194560"/>
            <a:ext cx="5124450" cy="4024125"/>
          </a:xfrm>
        </p:spPr>
        <p:txBody>
          <a:bodyPr>
            <a:normAutofit/>
          </a:bodyPr>
          <a:lstStyle/>
          <a:p>
            <a:pPr rtl="0" eaLnBrk="1" hangingPunct="1">
              <a:buFont typeface="Wingdings" pitchFamily="2" charset="2"/>
              <a:buNone/>
              <a:defRPr/>
            </a:pPr>
            <a:endParaRPr lang="en-US" dirty="0"/>
          </a:p>
          <a:p>
            <a:pPr rtl="0" eaLnBrk="1" hangingPunct="1">
              <a:defRPr/>
            </a:pPr>
            <a:r>
              <a:rPr lang="en-US" b="1" dirty="0"/>
              <a:t>Tuberculous infection:</a:t>
            </a:r>
            <a:r>
              <a:rPr lang="en-US" dirty="0"/>
              <a:t> a state in which the tubercle bacillus is established in the body without symptoms.</a:t>
            </a:r>
          </a:p>
          <a:p>
            <a:pPr rtl="0" eaLnBrk="1" hangingPunct="1">
              <a:defRPr/>
            </a:pPr>
            <a:endParaRPr lang="en-US" dirty="0"/>
          </a:p>
          <a:p>
            <a:pPr rtl="0" eaLnBrk="1" hangingPunct="1">
              <a:defRPr/>
            </a:pPr>
            <a:r>
              <a:rPr lang="en-US" b="1" dirty="0"/>
              <a:t>Tuberculous disease: </a:t>
            </a:r>
            <a:r>
              <a:rPr lang="en-US" dirty="0"/>
              <a:t>a state in which one or more organs of the body becomes diseased by the disease.</a:t>
            </a:r>
          </a:p>
        </p:txBody>
      </p:sp>
      <p:pic>
        <p:nvPicPr>
          <p:cNvPr id="71" name="Graphic 70" descr="Stethoscope">
            <a:extLst>
              <a:ext uri="{FF2B5EF4-FFF2-40B4-BE49-F238E27FC236}">
                <a16:creationId xmlns:a16="http://schemas.microsoft.com/office/drawing/2014/main" id="{97D271A3-6DBC-46D3-9877-6AD66C83A3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388060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2" name="Picture 11">
            <a:extLst>
              <a:ext uri="{FF2B5EF4-FFF2-40B4-BE49-F238E27FC236}">
                <a16:creationId xmlns:a16="http://schemas.microsoft.com/office/drawing/2014/main"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dirty="0">
                <a:solidFill>
                  <a:schemeClr val="tx1"/>
                </a:solidFill>
              </a:rPr>
              <a:t>Factors that May Affect the Skin Test Reaction</a:t>
            </a:r>
          </a:p>
        </p:txBody>
      </p:sp>
      <p:sp>
        <p:nvSpPr>
          <p:cNvPr id="14" name="Rectangle 13">
            <a:extLst>
              <a:ext uri="{FF2B5EF4-FFF2-40B4-BE49-F238E27FC236}">
                <a16:creationId xmlns:a16="http://schemas.microsoft.com/office/drawing/2014/main"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086608"/>
              </p:ext>
            </p:extLst>
          </p:nvPr>
        </p:nvGraphicFramePr>
        <p:xfrm>
          <a:off x="323528" y="1772816"/>
          <a:ext cx="8424936" cy="4582133"/>
        </p:xfrm>
        <a:graphic>
          <a:graphicData uri="http://schemas.openxmlformats.org/drawingml/2006/table">
            <a:tbl>
              <a:tblPr firstRow="1" bandRow="1">
                <a:tableStyleId>{9D7B26C5-4107-4FEC-AEDC-1716B250A1EF}</a:tableStyleId>
              </a:tblPr>
              <a:tblGrid>
                <a:gridCol w="3151693">
                  <a:extLst>
                    <a:ext uri="{9D8B030D-6E8A-4147-A177-3AD203B41FA5}">
                      <a16:colId xmlns:a16="http://schemas.microsoft.com/office/drawing/2014/main" val="20000"/>
                    </a:ext>
                  </a:extLst>
                </a:gridCol>
                <a:gridCol w="5273243">
                  <a:extLst>
                    <a:ext uri="{9D8B030D-6E8A-4147-A177-3AD203B41FA5}">
                      <a16:colId xmlns:a16="http://schemas.microsoft.com/office/drawing/2014/main" val="20001"/>
                    </a:ext>
                  </a:extLst>
                </a:gridCol>
              </a:tblGrid>
              <a:tr h="398753">
                <a:tc>
                  <a:txBody>
                    <a:bodyPr/>
                    <a:lstStyle/>
                    <a:p>
                      <a:pPr marL="0" marR="0" algn="l" rtl="0">
                        <a:lnSpc>
                          <a:spcPts val="600"/>
                        </a:lnSpc>
                        <a:spcBef>
                          <a:spcPts val="0"/>
                        </a:spcBef>
                        <a:spcAft>
                          <a:spcPts val="0"/>
                        </a:spcAft>
                      </a:pPr>
                      <a:endParaRPr lang="en-US" sz="2000"/>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a:t>Type of Reaction</a:t>
                      </a:r>
                      <a:endParaRPr lang="en-US" sz="20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pPr>
                      <a:endParaRPr lang="en-US" sz="2000"/>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a:t>Possible Cause</a:t>
                      </a:r>
                      <a:endParaRPr lang="en-US" sz="2000" b="1">
                        <a:solidFill>
                          <a:schemeClr val="bg2"/>
                        </a:solidFill>
                        <a:latin typeface="+mj-lt"/>
                        <a:ea typeface="Times New Roman"/>
                      </a:endParaRPr>
                    </a:p>
                  </a:txBody>
                  <a:tcPr marL="53185" marR="53185" marT="0" marB="0"/>
                </a:tc>
                <a:extLst>
                  <a:ext uri="{0D108BD9-81ED-4DB2-BD59-A6C34878D82A}">
                    <a16:rowId xmlns:a16="http://schemas.microsoft.com/office/drawing/2014/main" val="10000"/>
                  </a:ext>
                </a:extLst>
              </a:tr>
              <a:tr h="861453">
                <a:tc>
                  <a:txBody>
                    <a:bodyPr/>
                    <a:lstStyle/>
                    <a:p>
                      <a:pPr marL="0" marR="0" algn="l" rtl="0">
                        <a:lnSpc>
                          <a:spcPts val="600"/>
                        </a:lnSpc>
                        <a:spcBef>
                          <a:spcPts val="0"/>
                        </a:spcBef>
                        <a:spcAft>
                          <a:spcPts val="0"/>
                        </a:spcAft>
                      </a:pPr>
                      <a:endParaRPr lang="en-US" sz="1800"/>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a:t>False-positive</a:t>
                      </a:r>
                      <a:endParaRPr lang="en-US" sz="18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buFont typeface="Arial" pitchFamily="34" charset="0"/>
                        <a:buChar char="•"/>
                      </a:pPr>
                      <a:endParaRPr lang="en-US" sz="1800"/>
                    </a:p>
                    <a:p>
                      <a:pPr marL="236538" marR="0" indent="-236538" algn="l" rtl="0">
                        <a:spcBef>
                          <a:spcPts val="0"/>
                        </a:spcBef>
                        <a:spcAft>
                          <a:spcPts val="0"/>
                        </a:spcAft>
                        <a:buFont typeface="Arial" pitchFamily="34" charset="0"/>
                        <a:buChar char="•"/>
                      </a:pPr>
                      <a:r>
                        <a:rPr lang="en-US" sz="1800" err="1"/>
                        <a:t>Nontuberculous</a:t>
                      </a:r>
                      <a:r>
                        <a:rPr lang="en-US" sz="1800"/>
                        <a:t> </a:t>
                      </a:r>
                      <a:r>
                        <a:rPr lang="en-US" sz="1800" err="1"/>
                        <a:t>mycobacteria</a:t>
                      </a:r>
                      <a:endParaRPr lang="en-US" sz="1800"/>
                    </a:p>
                    <a:p>
                      <a:pPr marL="236538" marR="0" indent="-236538" algn="l" rtl="0">
                        <a:spcBef>
                          <a:spcPts val="0"/>
                        </a:spcBef>
                        <a:spcAft>
                          <a:spcPts val="0"/>
                        </a:spcAft>
                        <a:buFont typeface="Arial" pitchFamily="34" charset="0"/>
                        <a:buChar char="•"/>
                      </a:pPr>
                      <a:r>
                        <a:rPr lang="en-US" sz="1800"/>
                        <a:t>BCG vaccination</a:t>
                      </a:r>
                    </a:p>
                    <a:p>
                      <a:pPr marL="236538" marR="0" indent="-236538" algn="l" rtl="0">
                        <a:spcBef>
                          <a:spcPts val="0"/>
                        </a:spcBef>
                        <a:spcAft>
                          <a:spcPts val="0"/>
                        </a:spcAft>
                        <a:buFont typeface="Arial" pitchFamily="34" charset="0"/>
                        <a:buChar char="•"/>
                      </a:pPr>
                      <a:r>
                        <a:rPr lang="en-US" sz="1800"/>
                        <a:t>Problems with TST administration</a:t>
                      </a:r>
                      <a:endParaRPr lang="en-US" sz="1800" b="1">
                        <a:solidFill>
                          <a:schemeClr val="bg2"/>
                        </a:solidFill>
                        <a:latin typeface="+mj-lt"/>
                        <a:ea typeface="Times New Roman"/>
                      </a:endParaRPr>
                    </a:p>
                  </a:txBody>
                  <a:tcPr marL="53185" marR="53185" marT="0" marB="0"/>
                </a:tc>
                <a:extLst>
                  <a:ext uri="{0D108BD9-81ED-4DB2-BD59-A6C34878D82A}">
                    <a16:rowId xmlns:a16="http://schemas.microsoft.com/office/drawing/2014/main" val="10001"/>
                  </a:ext>
                </a:extLst>
              </a:tr>
              <a:tr h="3146494">
                <a:tc>
                  <a:txBody>
                    <a:bodyPr/>
                    <a:lstStyle/>
                    <a:p>
                      <a:pPr marL="0" marR="0" algn="l" rtl="0">
                        <a:lnSpc>
                          <a:spcPts val="600"/>
                        </a:lnSpc>
                        <a:spcBef>
                          <a:spcPts val="0"/>
                        </a:spcBef>
                        <a:spcAft>
                          <a:spcPts val="0"/>
                        </a:spcAft>
                      </a:pPr>
                      <a:endParaRPr lang="en-US" sz="1800"/>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a:t>False-negative</a:t>
                      </a:r>
                      <a:endParaRPr lang="en-US" sz="18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buFont typeface="Arial" pitchFamily="34" charset="0"/>
                        <a:buChar char="•"/>
                      </a:pPr>
                      <a:endParaRPr lang="en-US" sz="1800" dirty="0"/>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err="1"/>
                        <a:t>Anergy</a:t>
                      </a:r>
                      <a:endParaRPr lang="en-US" sz="1800" dirty="0"/>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Viral, bacterial, fungal coinfection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Recent TB 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Very young age; advanced age</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Live-virus vaccination </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Overwhelming TB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Renal failure/disease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Lymphoid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Low protein states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Immunosuppressive</a:t>
                      </a:r>
                      <a:r>
                        <a:rPr lang="en-US" sz="1800" baseline="0" dirty="0"/>
                        <a:t> drugs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aseline="0" dirty="0"/>
                        <a:t>Problems with TST administration</a:t>
                      </a:r>
                      <a:endParaRPr lang="en-US" sz="1800" b="1" dirty="0">
                        <a:solidFill>
                          <a:schemeClr val="bg2"/>
                        </a:solidFill>
                        <a:latin typeface="+mj-lt"/>
                        <a:ea typeface="Times New Roman"/>
                      </a:endParaRPr>
                    </a:p>
                  </a:txBody>
                  <a:tcPr marL="53185" marR="5318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86645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Interferon Gamma Release Assays (IGRAs)</a:t>
            </a:r>
          </a:p>
        </p:txBody>
      </p:sp>
      <p:sp>
        <p:nvSpPr>
          <p:cNvPr id="3" name="Content Placeholder 2"/>
          <p:cNvSpPr>
            <a:spLocks noGrp="1"/>
          </p:cNvSpPr>
          <p:nvPr>
            <p:ph idx="1"/>
          </p:nvPr>
        </p:nvSpPr>
        <p:spPr>
          <a:xfrm>
            <a:off x="507999" y="2396966"/>
            <a:ext cx="5137597" cy="4024125"/>
          </a:xfrm>
        </p:spPr>
        <p:txBody>
          <a:bodyPr vert="horz" lIns="91440" tIns="45720" rIns="91440" bIns="45720" rtlCol="0">
            <a:normAutofit/>
          </a:bodyPr>
          <a:lstStyle/>
          <a:p>
            <a:pPr lvl="0">
              <a:buFont typeface="Arial" panose="020B0604020202020204" pitchFamily="34" charset="0"/>
              <a:buChar char="•"/>
            </a:pPr>
            <a:r>
              <a:rPr lang="en-US" sz="2000" b="0" dirty="0">
                <a:solidFill>
                  <a:schemeClr val="tx1"/>
                </a:solidFill>
              </a:rPr>
              <a:t>IGRAs detect </a:t>
            </a:r>
            <a:r>
              <a:rPr lang="en-US" sz="2000" b="0" i="1" dirty="0">
                <a:solidFill>
                  <a:schemeClr val="tx1"/>
                </a:solidFill>
              </a:rPr>
              <a:t>M. tb</a:t>
            </a:r>
            <a:r>
              <a:rPr lang="en-US" sz="2000" b="0" dirty="0">
                <a:solidFill>
                  <a:schemeClr val="tx1"/>
                </a:solidFill>
              </a:rPr>
              <a:t> infection by measuring immune response in blood.</a:t>
            </a:r>
          </a:p>
          <a:p>
            <a:pPr lvl="0">
              <a:buFont typeface="Arial" panose="020B0604020202020204" pitchFamily="34" charset="0"/>
              <a:buChar char="•"/>
            </a:pPr>
            <a:r>
              <a:rPr lang="en-US" sz="2000" b="0" dirty="0">
                <a:solidFill>
                  <a:schemeClr val="tx1"/>
                </a:solidFill>
              </a:rPr>
              <a:t>Cannot differentiate between TB and LTBI; other tests needed.</a:t>
            </a:r>
          </a:p>
          <a:p>
            <a:pPr lvl="0">
              <a:buFont typeface="Arial" panose="020B0604020202020204" pitchFamily="34" charset="0"/>
              <a:buChar char="•"/>
            </a:pPr>
            <a:r>
              <a:rPr lang="en-US" sz="2000" b="0" dirty="0">
                <a:solidFill>
                  <a:schemeClr val="tx1"/>
                </a:solidFill>
              </a:rPr>
              <a:t>May be used for surveillance/screening, or to find those who will benefit from treatment.</a:t>
            </a:r>
          </a:p>
          <a:p>
            <a:pPr lvl="0">
              <a:buFont typeface="Arial" panose="020B0604020202020204" pitchFamily="34" charset="0"/>
              <a:buChar char="•"/>
            </a:pPr>
            <a:r>
              <a:rPr lang="en-US" sz="2000" b="0" dirty="0">
                <a:solidFill>
                  <a:schemeClr val="tx1"/>
                </a:solidFill>
              </a:rPr>
              <a:t>FDA-approved IGRAs are QFT Gold In-Tube and T-Spot.</a:t>
            </a:r>
            <a:r>
              <a:rPr lang="en-US" sz="2000" b="0" i="1" dirty="0">
                <a:solidFill>
                  <a:schemeClr val="tx1"/>
                </a:solidFill>
              </a:rPr>
              <a:t>TB</a:t>
            </a:r>
            <a:r>
              <a:rPr lang="en-US" sz="2000" b="0" dirty="0">
                <a:solidFill>
                  <a:schemeClr val="tx1"/>
                </a:solidFill>
              </a:rPr>
              <a:t> test.</a:t>
            </a:r>
          </a:p>
        </p:txBody>
      </p:sp>
      <p:pic>
        <p:nvPicPr>
          <p:cNvPr id="7" name="Graphic 6" descr="Needle">
            <a:extLst>
              <a:ext uri="{FF2B5EF4-FFF2-40B4-BE49-F238E27FC236}">
                <a16:creationId xmlns:a16="http://schemas.microsoft.com/office/drawing/2014/main" id="{1B42A532-5B63-4279-A1C1-564FD8D07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45596" y="2396966"/>
            <a:ext cx="3390900" cy="3390900"/>
          </a:xfrm>
          <a:prstGeom prst="rect">
            <a:avLst/>
          </a:prstGeom>
        </p:spPr>
      </p:pic>
    </p:spTree>
    <p:extLst>
      <p:ext uri="{BB962C8B-B14F-4D97-AF65-F5344CB8AC3E}">
        <p14:creationId xmlns:p14="http://schemas.microsoft.com/office/powerpoint/2010/main" val="102467905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err="1"/>
              <a:t>Bcg</a:t>
            </a:r>
            <a:r>
              <a:rPr lang="en-US" b="1" dirty="0"/>
              <a:t> vaccination</a:t>
            </a:r>
            <a:endParaRPr lang="en-GB" b="1" dirty="0"/>
          </a:p>
        </p:txBody>
      </p:sp>
      <p:sp>
        <p:nvSpPr>
          <p:cNvPr id="26627" name="Rectangle 3"/>
          <p:cNvSpPr>
            <a:spLocks noGrp="1" noChangeArrowheads="1"/>
          </p:cNvSpPr>
          <p:nvPr>
            <p:ph idx="1"/>
          </p:nvPr>
        </p:nvSpPr>
        <p:spPr>
          <a:xfrm>
            <a:off x="395536" y="2708920"/>
            <a:ext cx="7160346" cy="2818616"/>
          </a:xfrm>
        </p:spPr>
        <p:txBody>
          <a:bodyPr>
            <a:normAutofit/>
          </a:bodyPr>
          <a:lstStyle/>
          <a:p>
            <a:pPr lvl="0"/>
            <a:r>
              <a:rPr lang="en-US" sz="2000" dirty="0"/>
              <a:t>Vaccine made from live, attenuated (weakened) strain of </a:t>
            </a:r>
            <a:r>
              <a:rPr lang="en-US" sz="2000" i="1" dirty="0"/>
              <a:t>M. </a:t>
            </a:r>
            <a:r>
              <a:rPr lang="en-US" sz="2000" i="1" dirty="0" err="1"/>
              <a:t>bovis</a:t>
            </a:r>
            <a:r>
              <a:rPr lang="en-US" sz="2000" i="1" dirty="0"/>
              <a:t>.</a:t>
            </a:r>
            <a:endParaRPr lang="en-US" sz="2000" dirty="0"/>
          </a:p>
          <a:p>
            <a:pPr lvl="0"/>
            <a:r>
              <a:rPr lang="en-US" sz="2000" dirty="0"/>
              <a:t>Early version first given to humans in 1921.</a:t>
            </a:r>
          </a:p>
          <a:p>
            <a:pPr lvl="0"/>
            <a:r>
              <a:rPr lang="en-US" sz="2000" dirty="0"/>
              <a:t>Many TB-prevalent countries vaccinate infants to prevent severe TB disease.</a:t>
            </a:r>
          </a:p>
        </p:txBody>
      </p:sp>
    </p:spTree>
    <p:extLst>
      <p:ext uri="{BB962C8B-B14F-4D97-AF65-F5344CB8AC3E}">
        <p14:creationId xmlns:p14="http://schemas.microsoft.com/office/powerpoint/2010/main" val="23247248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BCG Contraindications</a:t>
            </a:r>
          </a:p>
        </p:txBody>
      </p:sp>
      <p:sp>
        <p:nvSpPr>
          <p:cNvPr id="3" name="Content Placeholder 2"/>
          <p:cNvSpPr>
            <a:spLocks noGrp="1"/>
          </p:cNvSpPr>
          <p:nvPr>
            <p:ph idx="1"/>
          </p:nvPr>
        </p:nvSpPr>
        <p:spPr>
          <a:xfrm>
            <a:off x="174903" y="2562868"/>
            <a:ext cx="8456489" cy="3962475"/>
          </a:xfrm>
        </p:spPr>
        <p:txBody>
          <a:bodyPr vert="horz" lIns="91440" tIns="45720" rIns="91440" bIns="45720" rtlCol="0">
            <a:normAutofit fontScale="92500" lnSpcReduction="10000"/>
          </a:bodyPr>
          <a:lstStyle/>
          <a:p>
            <a:pPr marL="0" lvl="0" indent="0">
              <a:buNone/>
            </a:pPr>
            <a:r>
              <a:rPr lang="en-US" dirty="0">
                <a:solidFill>
                  <a:schemeClr val="tx1"/>
                </a:solidFill>
              </a:rPr>
              <a:t>Contraindicated in persons with impaired immune response from:</a:t>
            </a:r>
          </a:p>
          <a:p>
            <a:pPr marL="0" lvl="0" indent="0">
              <a:buNone/>
            </a:pPr>
            <a:endParaRPr lang="en-US" dirty="0">
              <a:solidFill>
                <a:schemeClr val="tx1"/>
              </a:solidFill>
            </a:endParaRPr>
          </a:p>
          <a:p>
            <a:pPr lvl="1">
              <a:buFont typeface="Arial" panose="020B0604020202020204" pitchFamily="34" charset="0"/>
              <a:buChar char="•"/>
            </a:pPr>
            <a:r>
              <a:rPr lang="en-US" dirty="0">
                <a:solidFill>
                  <a:schemeClr val="tx1"/>
                </a:solidFill>
              </a:rPr>
              <a:t>HIV infection, congenital immunodeficiency.</a:t>
            </a:r>
          </a:p>
          <a:p>
            <a:pPr lvl="1">
              <a:buFont typeface="Arial" panose="020B0604020202020204" pitchFamily="34" charset="0"/>
              <a:buChar char="•"/>
            </a:pPr>
            <a:r>
              <a:rPr lang="en-US" dirty="0">
                <a:solidFill>
                  <a:schemeClr val="tx1"/>
                </a:solidFill>
              </a:rPr>
              <a:t>Leukemia, lymphoma, generalized malignancy</a:t>
            </a:r>
          </a:p>
          <a:p>
            <a:pPr lvl="1">
              <a:buFont typeface="Arial" panose="020B0604020202020204" pitchFamily="34" charset="0"/>
              <a:buChar char="•"/>
            </a:pPr>
            <a:r>
              <a:rPr lang="en-US" dirty="0">
                <a:solidFill>
                  <a:schemeClr val="tx1"/>
                </a:solidFill>
              </a:rPr>
              <a:t>High-dose steroid therapy.</a:t>
            </a:r>
          </a:p>
          <a:p>
            <a:pPr lvl="1">
              <a:buFont typeface="Arial" panose="020B0604020202020204" pitchFamily="34" charset="0"/>
              <a:buChar char="•"/>
            </a:pPr>
            <a:r>
              <a:rPr lang="en-US" dirty="0">
                <a:solidFill>
                  <a:schemeClr val="tx1"/>
                </a:solidFill>
              </a:rPr>
              <a:t>Alkylating agents.</a:t>
            </a:r>
          </a:p>
          <a:p>
            <a:pPr lvl="1">
              <a:buFont typeface="Arial" panose="020B0604020202020204" pitchFamily="34" charset="0"/>
              <a:buChar char="•"/>
            </a:pPr>
            <a:r>
              <a:rPr lang="en-US" dirty="0">
                <a:solidFill>
                  <a:schemeClr val="tx1"/>
                </a:solidFill>
              </a:rPr>
              <a:t>Antimetabolites.</a:t>
            </a:r>
          </a:p>
          <a:p>
            <a:pPr lvl="1">
              <a:buFont typeface="Arial" panose="020B0604020202020204" pitchFamily="34" charset="0"/>
              <a:buChar char="•"/>
            </a:pPr>
            <a:r>
              <a:rPr lang="en-US" dirty="0">
                <a:solidFill>
                  <a:schemeClr val="tx1"/>
                </a:solidFill>
              </a:rPr>
              <a:t>Radiation therapy.</a:t>
            </a:r>
          </a:p>
          <a:p>
            <a:pPr lvl="1">
              <a:buFont typeface="Arial" panose="020B0604020202020204" pitchFamily="34" charset="0"/>
              <a:buChar char="•"/>
            </a:pPr>
            <a:endParaRPr lang="en-US" dirty="0">
              <a:solidFill>
                <a:schemeClr val="tx1"/>
              </a:solidFill>
            </a:endParaRPr>
          </a:p>
          <a:p>
            <a:pPr marL="0" lvl="0" indent="0">
              <a:buNone/>
            </a:pPr>
            <a:r>
              <a:rPr lang="en-US" dirty="0">
                <a:solidFill>
                  <a:srgbClr val="FF0000"/>
                </a:solidFill>
              </a:rPr>
              <a:t>BCG vaccination should not be given to pregnant women </a:t>
            </a:r>
          </a:p>
        </p:txBody>
      </p:sp>
    </p:spTree>
    <p:extLst>
      <p:ext uri="{BB962C8B-B14F-4D97-AF65-F5344CB8AC3E}">
        <p14:creationId xmlns:p14="http://schemas.microsoft.com/office/powerpoint/2010/main" val="17896560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3100" kern="1200" cap="all" baseline="0" dirty="0">
                <a:solidFill>
                  <a:schemeClr val="tx1"/>
                </a:solidFill>
                <a:latin typeface="+mj-lt"/>
                <a:ea typeface="+mj-ea"/>
                <a:cs typeface="+mj-cs"/>
              </a:rPr>
              <a:t>General Recommendations for Using IGRAs</a:t>
            </a:r>
          </a:p>
        </p:txBody>
      </p:sp>
      <p:sp>
        <p:nvSpPr>
          <p:cNvPr id="3" name="Content Placeholder 2"/>
          <p:cNvSpPr>
            <a:spLocks noGrp="1"/>
          </p:cNvSpPr>
          <p:nvPr>
            <p:ph idx="1"/>
          </p:nvPr>
        </p:nvSpPr>
        <p:spPr>
          <a:xfrm>
            <a:off x="507998" y="2338576"/>
            <a:ext cx="4730751" cy="4474800"/>
          </a:xfrm>
        </p:spPr>
        <p:txBody>
          <a:bodyPr vert="horz" lIns="91440" tIns="45720" rIns="91440" bIns="45720" rtlCol="0">
            <a:normAutofit/>
          </a:bodyPr>
          <a:lstStyle/>
          <a:p>
            <a:pPr marL="0" lvl="0" indent="0">
              <a:buNone/>
            </a:pPr>
            <a:r>
              <a:rPr lang="en-US" sz="2000" b="0" dirty="0">
                <a:solidFill>
                  <a:schemeClr val="tx1"/>
                </a:solidFill>
              </a:rPr>
              <a:t>May be used in place of, but not in addition to, TST.</a:t>
            </a:r>
          </a:p>
          <a:p>
            <a:pPr marL="0" lvl="0">
              <a:buFont typeface="Arial" panose="020B0604020202020204" pitchFamily="34" charset="0"/>
              <a:buChar char="•"/>
            </a:pPr>
            <a:endParaRPr lang="en-US" sz="2000" b="0" dirty="0">
              <a:solidFill>
                <a:schemeClr val="tx1"/>
              </a:solidFill>
            </a:endParaRPr>
          </a:p>
          <a:p>
            <a:pPr marL="0" lvl="0" indent="0">
              <a:buNone/>
            </a:pPr>
            <a:r>
              <a:rPr lang="en-US" sz="2000" b="0" dirty="0">
                <a:solidFill>
                  <a:schemeClr val="tx1"/>
                </a:solidFill>
              </a:rPr>
              <a:t>Preferred when testing persons:</a:t>
            </a:r>
          </a:p>
          <a:p>
            <a:pPr lvl="1">
              <a:buFont typeface="Arial" panose="020B0604020202020204" pitchFamily="34" charset="0"/>
              <a:buChar char="•"/>
            </a:pPr>
            <a:r>
              <a:rPr lang="en-US" sz="2000" dirty="0">
                <a:solidFill>
                  <a:schemeClr val="tx1"/>
                </a:solidFill>
              </a:rPr>
              <a:t>Who might not return for TST reading.</a:t>
            </a:r>
          </a:p>
          <a:p>
            <a:pPr lvl="1">
              <a:buFont typeface="Arial" panose="020B0604020202020204" pitchFamily="34" charset="0"/>
              <a:buChar char="•"/>
            </a:pPr>
            <a:r>
              <a:rPr lang="en-US" sz="2000" dirty="0">
                <a:solidFill>
                  <a:schemeClr val="tx1"/>
                </a:solidFill>
              </a:rPr>
              <a:t>Who have received BCG vaccination.</a:t>
            </a:r>
          </a:p>
          <a:p>
            <a:pPr lvl="1">
              <a:buFont typeface="Arial" panose="020B0604020202020204" pitchFamily="34" charset="0"/>
              <a:buChar char="•"/>
            </a:pPr>
            <a:endParaRPr lang="en-US" sz="2000" dirty="0">
              <a:solidFill>
                <a:schemeClr val="tx1"/>
              </a:solidFill>
            </a:endParaRPr>
          </a:p>
          <a:p>
            <a:pPr marL="0" lvl="0" indent="0">
              <a:buNone/>
            </a:pPr>
            <a:r>
              <a:rPr lang="en-US" sz="2000" b="0" dirty="0">
                <a:solidFill>
                  <a:schemeClr val="tx1"/>
                </a:solidFill>
              </a:rPr>
              <a:t>Generally should not be used to test children &lt;5 years of age, unless used in conjunction with TST.</a:t>
            </a:r>
          </a:p>
        </p:txBody>
      </p:sp>
      <p:pic>
        <p:nvPicPr>
          <p:cNvPr id="7" name="Graphic 6" descr="Warning">
            <a:extLst>
              <a:ext uri="{FF2B5EF4-FFF2-40B4-BE49-F238E27FC236}">
                <a16:creationId xmlns:a16="http://schemas.microsoft.com/office/drawing/2014/main" id="{AE941A8C-B73F-4A47-BC7F-B905649B09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50685306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Medical Evaluation for TB (cont.)</a:t>
            </a:r>
            <a:br>
              <a:rPr lang="en-US" kern="1200" cap="all" baseline="0" dirty="0">
                <a:solidFill>
                  <a:schemeClr val="tx1"/>
                </a:solidFill>
                <a:latin typeface="+mj-lt"/>
                <a:ea typeface="+mj-ea"/>
                <a:cs typeface="+mj-cs"/>
              </a:rPr>
            </a:br>
            <a:r>
              <a:rPr lang="en-US" kern="1200" cap="all" baseline="0" dirty="0">
                <a:solidFill>
                  <a:schemeClr val="tx1"/>
                </a:solidFill>
                <a:latin typeface="+mj-lt"/>
                <a:ea typeface="+mj-ea"/>
                <a:cs typeface="+mj-cs"/>
              </a:rPr>
              <a:t>1. Medical History (cont.)</a:t>
            </a:r>
          </a:p>
        </p:txBody>
      </p:sp>
      <p:sp>
        <p:nvSpPr>
          <p:cNvPr id="3" name="Content Placeholder 2"/>
          <p:cNvSpPr>
            <a:spLocks noGrp="1"/>
          </p:cNvSpPr>
          <p:nvPr>
            <p:ph idx="1"/>
          </p:nvPr>
        </p:nvSpPr>
        <p:spPr>
          <a:xfrm>
            <a:off x="323528" y="2410584"/>
            <a:ext cx="5000105" cy="4402792"/>
          </a:xfrm>
        </p:spPr>
        <p:txBody>
          <a:bodyPr vert="horz" lIns="91440" tIns="45720" rIns="91440" bIns="45720" rtlCol="0">
            <a:normAutofit/>
          </a:bodyPr>
          <a:lstStyle/>
          <a:p>
            <a:pPr marL="0" indent="0">
              <a:buNone/>
            </a:pPr>
            <a:r>
              <a:rPr lang="en-US" sz="2000" dirty="0">
                <a:solidFill>
                  <a:schemeClr val="tx1"/>
                </a:solidFill>
              </a:rPr>
              <a:t>Symptoms of possible extrapulmonary TB:</a:t>
            </a:r>
          </a:p>
          <a:p>
            <a:pPr lvl="0">
              <a:buFont typeface="Arial" panose="020B0604020202020204" pitchFamily="34" charset="0"/>
              <a:buChar char="•"/>
            </a:pPr>
            <a:r>
              <a:rPr lang="en-US" sz="2000" b="0" dirty="0">
                <a:solidFill>
                  <a:schemeClr val="tx1"/>
                </a:solidFill>
              </a:rPr>
              <a:t>Blood in the urine (TB of the kidney).</a:t>
            </a:r>
          </a:p>
          <a:p>
            <a:pPr lvl="0">
              <a:buFont typeface="Arial" panose="020B0604020202020204" pitchFamily="34" charset="0"/>
              <a:buChar char="•"/>
            </a:pPr>
            <a:r>
              <a:rPr lang="en-US" sz="2000" b="0" dirty="0">
                <a:solidFill>
                  <a:schemeClr val="tx1"/>
                </a:solidFill>
              </a:rPr>
              <a:t>Headache/confusion (TB meningitis).</a:t>
            </a:r>
          </a:p>
          <a:p>
            <a:pPr lvl="0">
              <a:buFont typeface="Arial" panose="020B0604020202020204" pitchFamily="34" charset="0"/>
              <a:buChar char="•"/>
            </a:pPr>
            <a:r>
              <a:rPr lang="en-US" sz="2000" b="0" dirty="0">
                <a:solidFill>
                  <a:schemeClr val="tx1"/>
                </a:solidFill>
              </a:rPr>
              <a:t>Back pain (TB of the spine).</a:t>
            </a:r>
          </a:p>
          <a:p>
            <a:pPr lvl="0">
              <a:buFont typeface="Arial" panose="020B0604020202020204" pitchFamily="34" charset="0"/>
              <a:buChar char="•"/>
            </a:pPr>
            <a:r>
              <a:rPr lang="en-US" sz="2000" b="0" dirty="0">
                <a:solidFill>
                  <a:schemeClr val="tx1"/>
                </a:solidFill>
              </a:rPr>
              <a:t>Hoarseness (TB of the larynx).</a:t>
            </a:r>
          </a:p>
          <a:p>
            <a:pPr lvl="0">
              <a:buFont typeface="Arial" panose="020B0604020202020204" pitchFamily="34" charset="0"/>
              <a:buChar char="•"/>
            </a:pPr>
            <a:r>
              <a:rPr lang="en-US" sz="2000" b="0" dirty="0">
                <a:solidFill>
                  <a:schemeClr val="tx1"/>
                </a:solidFill>
              </a:rPr>
              <a:t>Loss of appetite, unexplained weight loss.</a:t>
            </a:r>
          </a:p>
          <a:p>
            <a:pPr lvl="0">
              <a:buFont typeface="Arial" panose="020B0604020202020204" pitchFamily="34" charset="0"/>
              <a:buChar char="•"/>
            </a:pPr>
            <a:r>
              <a:rPr lang="en-US" sz="2000" b="0" dirty="0">
                <a:solidFill>
                  <a:schemeClr val="tx1"/>
                </a:solidFill>
              </a:rPr>
              <a:t>Night sweats, fever.</a:t>
            </a:r>
          </a:p>
          <a:p>
            <a:pPr lvl="0">
              <a:buFont typeface="Arial" panose="020B0604020202020204" pitchFamily="34" charset="0"/>
              <a:buChar char="•"/>
            </a:pPr>
            <a:r>
              <a:rPr lang="en-US" sz="2000" b="0" dirty="0">
                <a:solidFill>
                  <a:schemeClr val="tx1"/>
                </a:solidFill>
              </a:rPr>
              <a:t>Fatigue</a:t>
            </a:r>
          </a:p>
        </p:txBody>
      </p:sp>
      <p:pic>
        <p:nvPicPr>
          <p:cNvPr id="6" name="Graphic 5" descr="Stethoscope">
            <a:extLst>
              <a:ext uri="{FF2B5EF4-FFF2-40B4-BE49-F238E27FC236}">
                <a16:creationId xmlns:a16="http://schemas.microsoft.com/office/drawing/2014/main" id="{01CA4EEC-6421-6A43-A124-0D6955972D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943580772"/>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Direct Detection Using Nucleic Acid Amplification (NAA)</a:t>
            </a:r>
          </a:p>
        </p:txBody>
      </p:sp>
      <p:sp>
        <p:nvSpPr>
          <p:cNvPr id="3" name="Content Placeholder 2"/>
          <p:cNvSpPr>
            <a:spLocks noGrp="1"/>
          </p:cNvSpPr>
          <p:nvPr>
            <p:ph idx="1"/>
          </p:nvPr>
        </p:nvSpPr>
        <p:spPr>
          <a:xfrm>
            <a:off x="507998" y="2194560"/>
            <a:ext cx="6008218" cy="4330784"/>
          </a:xfrm>
        </p:spPr>
        <p:txBody>
          <a:bodyPr vert="horz" lIns="91440" tIns="45720" rIns="91440" bIns="45720" rtlCol="0">
            <a:normAutofit fontScale="92500" lnSpcReduction="10000"/>
          </a:bodyPr>
          <a:lstStyle/>
          <a:p>
            <a:pPr marL="0" lvl="0" indent="0">
              <a:buNone/>
            </a:pPr>
            <a:r>
              <a:rPr lang="en-US" sz="2000" b="0" dirty="0">
                <a:solidFill>
                  <a:schemeClr val="tx1"/>
                </a:solidFill>
              </a:rPr>
              <a:t>NAA tests rapidly identify a specimen via DNA and RNA amplification.</a:t>
            </a:r>
          </a:p>
          <a:p>
            <a:pPr marL="0" lvl="0" indent="0">
              <a:buNone/>
            </a:pPr>
            <a:endParaRPr lang="en-US" sz="2000" b="0" dirty="0">
              <a:solidFill>
                <a:schemeClr val="tx1"/>
              </a:solidFill>
            </a:endParaRPr>
          </a:p>
          <a:p>
            <a:pPr marL="0" lvl="0" indent="0">
              <a:buNone/>
            </a:pPr>
            <a:r>
              <a:rPr lang="en-US" sz="2000" b="0" dirty="0">
                <a:solidFill>
                  <a:schemeClr val="tx1"/>
                </a:solidFill>
              </a:rPr>
              <a:t>Benefits may include:</a:t>
            </a:r>
          </a:p>
          <a:p>
            <a:pPr lvl="1">
              <a:buFont typeface="Arial" panose="020B0604020202020204" pitchFamily="34" charset="0"/>
              <a:buChar char="•"/>
            </a:pPr>
            <a:r>
              <a:rPr lang="en-US" sz="2000" dirty="0">
                <a:solidFill>
                  <a:schemeClr val="tx1"/>
                </a:solidFill>
              </a:rPr>
              <a:t>Earlier lab confirmation of TB disease</a:t>
            </a:r>
          </a:p>
          <a:p>
            <a:pPr lvl="1">
              <a:buFont typeface="Arial" panose="020B0604020202020204" pitchFamily="34" charset="0"/>
              <a:buChar char="•"/>
            </a:pPr>
            <a:r>
              <a:rPr lang="en-US" sz="2000" dirty="0">
                <a:solidFill>
                  <a:schemeClr val="tx1"/>
                </a:solidFill>
              </a:rPr>
              <a:t>Earlier respiratory isolation and treatment initiation</a:t>
            </a:r>
          </a:p>
          <a:p>
            <a:pPr lvl="1">
              <a:buFont typeface="Arial" panose="020B0604020202020204" pitchFamily="34" charset="0"/>
              <a:buChar char="•"/>
            </a:pPr>
            <a:r>
              <a:rPr lang="en-US" sz="2000" dirty="0">
                <a:solidFill>
                  <a:schemeClr val="tx1"/>
                </a:solidFill>
              </a:rPr>
              <a:t>Improved patient outcomes; interruption of transmission</a:t>
            </a:r>
          </a:p>
          <a:p>
            <a:pPr lvl="1">
              <a:buFont typeface="Arial" panose="020B0604020202020204" pitchFamily="34" charset="0"/>
              <a:buChar char="•"/>
            </a:pPr>
            <a:endParaRPr lang="en-US" sz="2000" dirty="0">
              <a:solidFill>
                <a:schemeClr val="tx1"/>
              </a:solidFill>
            </a:endParaRPr>
          </a:p>
          <a:p>
            <a:pPr marL="0" lvl="0" indent="0">
              <a:buNone/>
            </a:pPr>
            <a:r>
              <a:rPr lang="en-US" sz="2000" b="0" dirty="0">
                <a:solidFill>
                  <a:schemeClr val="tx1"/>
                </a:solidFill>
              </a:rPr>
              <a:t>Perform at least 1 NAA test on each pulmonary TB suspect.</a:t>
            </a:r>
          </a:p>
          <a:p>
            <a:pPr marL="0" lvl="0" indent="0">
              <a:buNone/>
            </a:pPr>
            <a:endParaRPr lang="en-US" sz="2000" b="0" dirty="0">
              <a:solidFill>
                <a:schemeClr val="tx1"/>
              </a:solidFill>
            </a:endParaRPr>
          </a:p>
          <a:p>
            <a:pPr marL="0" lvl="0" indent="0">
              <a:buNone/>
            </a:pPr>
            <a:r>
              <a:rPr lang="en-US" sz="2000" b="0" dirty="0">
                <a:solidFill>
                  <a:schemeClr val="tx1"/>
                </a:solidFill>
              </a:rPr>
              <a:t>A single negative NAA test does not exclude TB.</a:t>
            </a:r>
          </a:p>
        </p:txBody>
      </p:sp>
      <p:pic>
        <p:nvPicPr>
          <p:cNvPr id="6" name="Graphic 5" descr="Microscope">
            <a:extLst>
              <a:ext uri="{FF2B5EF4-FFF2-40B4-BE49-F238E27FC236}">
                <a16:creationId xmlns:a16="http://schemas.microsoft.com/office/drawing/2014/main" id="{B6773CFE-D3DA-4A44-AF8D-6024ADCB40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74782" y="2423470"/>
            <a:ext cx="2733722" cy="2733722"/>
          </a:xfrm>
          <a:prstGeom prst="rect">
            <a:avLst/>
          </a:prstGeom>
        </p:spPr>
      </p:pic>
    </p:spTree>
    <p:extLst>
      <p:ext uri="{BB962C8B-B14F-4D97-AF65-F5344CB8AC3E}">
        <p14:creationId xmlns:p14="http://schemas.microsoft.com/office/powerpoint/2010/main" val="2297915421"/>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Treatment for Latent TB Infection (LTBI)</a:t>
            </a:r>
          </a:p>
        </p:txBody>
      </p:sp>
      <p:sp>
        <p:nvSpPr>
          <p:cNvPr id="3" name="Content Placeholder 2"/>
          <p:cNvSpPr>
            <a:spLocks noGrp="1"/>
          </p:cNvSpPr>
          <p:nvPr>
            <p:ph idx="1"/>
          </p:nvPr>
        </p:nvSpPr>
        <p:spPr>
          <a:xfrm>
            <a:off x="507998" y="2501219"/>
            <a:ext cx="5648177" cy="4024125"/>
          </a:xfrm>
        </p:spPr>
        <p:txBody>
          <a:bodyPr vert="horz" lIns="91440" tIns="45720" rIns="91440" bIns="45720" rtlCol="0">
            <a:normAutofit/>
          </a:bodyPr>
          <a:lstStyle/>
          <a:p>
            <a:pPr lvl="0">
              <a:buFont typeface="Arial" panose="020B0604020202020204" pitchFamily="34" charset="0"/>
              <a:buChar char="•"/>
            </a:pPr>
            <a:r>
              <a:rPr lang="en-US" sz="2200" b="0" dirty="0">
                <a:solidFill>
                  <a:schemeClr val="tx1"/>
                </a:solidFill>
              </a:rPr>
              <a:t>Treatment of LTBI essential to controlling and eliminating TB disease.</a:t>
            </a:r>
          </a:p>
          <a:p>
            <a:pPr lvl="0">
              <a:buFont typeface="Arial" panose="020B0604020202020204" pitchFamily="34" charset="0"/>
              <a:buChar char="•"/>
            </a:pPr>
            <a:r>
              <a:rPr lang="en-US" sz="2200" b="0" dirty="0">
                <a:solidFill>
                  <a:schemeClr val="tx1"/>
                </a:solidFill>
              </a:rPr>
              <a:t>Reduces risk of LTBI to TB disease progression.</a:t>
            </a:r>
          </a:p>
          <a:p>
            <a:pPr lvl="0">
              <a:buFont typeface="Arial" panose="020B0604020202020204" pitchFamily="34" charset="0"/>
              <a:buChar char="•"/>
            </a:pPr>
            <a:r>
              <a:rPr lang="en-US" sz="2200" b="0" dirty="0">
                <a:solidFill>
                  <a:schemeClr val="tx1"/>
                </a:solidFill>
              </a:rPr>
              <a:t>Use targeted testing to find persons at high risk for TB who would benefit from LTBI treatment.</a:t>
            </a:r>
          </a:p>
          <a:p>
            <a:pPr lvl="0">
              <a:buFont typeface="Arial" panose="020B0604020202020204" pitchFamily="34" charset="0"/>
              <a:buChar char="•"/>
            </a:pPr>
            <a:r>
              <a:rPr lang="en-US" sz="2200" b="0" dirty="0">
                <a:solidFill>
                  <a:schemeClr val="tx1"/>
                </a:solidFill>
              </a:rPr>
              <a:t>Several treatment regimens available.</a:t>
            </a:r>
          </a:p>
        </p:txBody>
      </p:sp>
      <p:pic>
        <p:nvPicPr>
          <p:cNvPr id="6" name="Graphic 5" descr="Medicine">
            <a:extLst>
              <a:ext uri="{FF2B5EF4-FFF2-40B4-BE49-F238E27FC236}">
                <a16:creationId xmlns:a16="http://schemas.microsoft.com/office/drawing/2014/main" id="{BD5F3413-BBCC-6444-953C-3E0EC38AF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61620" y="2396966"/>
            <a:ext cx="3390900" cy="3390900"/>
          </a:xfrm>
          <a:prstGeom prst="rect">
            <a:avLst/>
          </a:prstGeom>
        </p:spPr>
      </p:pic>
    </p:spTree>
    <p:extLst>
      <p:ext uri="{BB962C8B-B14F-4D97-AF65-F5344CB8AC3E}">
        <p14:creationId xmlns:p14="http://schemas.microsoft.com/office/powerpoint/2010/main" val="18866934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1619672" y="764373"/>
            <a:ext cx="7009978" cy="1293028"/>
          </a:xfrm>
        </p:spPr>
        <p:txBody>
          <a:bodyPr vert="horz" lIns="91440" tIns="45720" rIns="91440" bIns="45720" rtlCol="0" anchor="ctr">
            <a:normAutofit/>
          </a:bodyPr>
          <a:lstStyle/>
          <a:p>
            <a:pPr>
              <a:lnSpc>
                <a:spcPct val="90000"/>
              </a:lnSpc>
            </a:pPr>
            <a:r>
              <a:rPr lang="en-US" sz="4000" dirty="0">
                <a:solidFill>
                  <a:schemeClr val="tx1"/>
                </a:solidFill>
              </a:rPr>
              <a:t>Candidates for Treatment of LTBI (cont.)</a:t>
            </a:r>
            <a:endParaRPr lang="en-US" sz="4000" kern="1200" cap="all" baseline="0" dirty="0">
              <a:solidFill>
                <a:schemeClr val="tx1"/>
              </a:solidFill>
            </a:endParaRPr>
          </a:p>
        </p:txBody>
      </p:sp>
      <p:sp>
        <p:nvSpPr>
          <p:cNvPr id="3" name="Content Placeholder 2"/>
          <p:cNvSpPr>
            <a:spLocks noGrp="1"/>
          </p:cNvSpPr>
          <p:nvPr>
            <p:ph idx="1"/>
          </p:nvPr>
        </p:nvSpPr>
        <p:spPr>
          <a:xfrm>
            <a:off x="379759" y="2420888"/>
            <a:ext cx="8384481" cy="4024125"/>
          </a:xfrm>
        </p:spPr>
        <p:txBody>
          <a:bodyPr vert="horz" lIns="91440" tIns="45720" rIns="91440" bIns="45720" rtlCol="0">
            <a:normAutofit/>
          </a:bodyPr>
          <a:lstStyle/>
          <a:p>
            <a:pPr marL="0" indent="0">
              <a:buNone/>
            </a:pPr>
            <a:r>
              <a:rPr lang="en-US" sz="2000" dirty="0">
                <a:solidFill>
                  <a:schemeClr val="tx1"/>
                </a:solidFill>
              </a:rPr>
              <a:t>High-risk persons with positive IGRA test or TST reaction of ≥10 mm (cont.):</a:t>
            </a:r>
          </a:p>
          <a:p>
            <a:pPr marL="0" lvl="0" indent="0">
              <a:buNone/>
            </a:pPr>
            <a:r>
              <a:rPr lang="en-US" sz="2000" dirty="0">
                <a:solidFill>
                  <a:schemeClr val="tx1"/>
                </a:solidFill>
              </a:rPr>
              <a:t>Persons with conditions that increase risk for TB:</a:t>
            </a:r>
          </a:p>
          <a:p>
            <a:pPr lvl="1">
              <a:buFont typeface="Arial" panose="020B0604020202020204" pitchFamily="34" charset="0"/>
              <a:buChar char="•"/>
            </a:pPr>
            <a:r>
              <a:rPr lang="en-US" sz="2000" dirty="0">
                <a:solidFill>
                  <a:schemeClr val="tx1"/>
                </a:solidFill>
              </a:rPr>
              <a:t>Silicosis.</a:t>
            </a:r>
          </a:p>
          <a:p>
            <a:pPr lvl="1">
              <a:buFont typeface="Arial" panose="020B0604020202020204" pitchFamily="34" charset="0"/>
              <a:buChar char="•"/>
            </a:pPr>
            <a:r>
              <a:rPr lang="en-US" sz="2000" dirty="0">
                <a:solidFill>
                  <a:schemeClr val="tx1"/>
                </a:solidFill>
              </a:rPr>
              <a:t>Diabetes mellitus.</a:t>
            </a:r>
          </a:p>
          <a:p>
            <a:pPr lvl="1">
              <a:buFont typeface="Arial" panose="020B0604020202020204" pitchFamily="34" charset="0"/>
              <a:buChar char="•"/>
            </a:pPr>
            <a:r>
              <a:rPr lang="en-US" sz="2000" dirty="0">
                <a:solidFill>
                  <a:schemeClr val="tx1"/>
                </a:solidFill>
              </a:rPr>
              <a:t>Chronic renal failure.</a:t>
            </a:r>
          </a:p>
          <a:p>
            <a:pPr lvl="1">
              <a:buFont typeface="Arial" panose="020B0604020202020204" pitchFamily="34" charset="0"/>
              <a:buChar char="•"/>
            </a:pPr>
            <a:r>
              <a:rPr lang="en-US" sz="2000" dirty="0">
                <a:solidFill>
                  <a:schemeClr val="tx1"/>
                </a:solidFill>
              </a:rPr>
              <a:t>Certain cancers (e.g., leukemia and lymphomas, or cancer of the head, neck, or lung).</a:t>
            </a:r>
          </a:p>
          <a:p>
            <a:pPr lvl="1">
              <a:buFont typeface="Arial" panose="020B0604020202020204" pitchFamily="34" charset="0"/>
              <a:buChar char="•"/>
            </a:pPr>
            <a:r>
              <a:rPr lang="en-US" sz="2000" dirty="0">
                <a:solidFill>
                  <a:schemeClr val="tx1"/>
                </a:solidFill>
              </a:rPr>
              <a:t>Gastrectomy or jejunoileal bypass.</a:t>
            </a:r>
          </a:p>
          <a:p>
            <a:pPr lvl="1">
              <a:buFont typeface="Arial" panose="020B0604020202020204" pitchFamily="34" charset="0"/>
              <a:buChar char="•"/>
            </a:pPr>
            <a:r>
              <a:rPr lang="en-US" sz="2000" dirty="0">
                <a:solidFill>
                  <a:schemeClr val="tx1"/>
                </a:solidFill>
              </a:rPr>
              <a:t>Weight loss of at least 10% below ideal body weight.</a:t>
            </a:r>
          </a:p>
          <a:p>
            <a:pPr lvl="1">
              <a:buFont typeface="Arial" panose="020B0604020202020204" pitchFamily="34" charset="0"/>
              <a:buChar char="•"/>
            </a:pPr>
            <a:r>
              <a:rPr lang="en-US" sz="2000" dirty="0">
                <a:solidFill>
                  <a:schemeClr val="tx1"/>
                </a:solidFill>
              </a:rPr>
              <a:t>Children &lt;4 </a:t>
            </a:r>
            <a:r>
              <a:rPr lang="en-US" sz="2000" dirty="0" err="1">
                <a:solidFill>
                  <a:schemeClr val="tx1"/>
                </a:solidFill>
              </a:rPr>
              <a:t>yrs</a:t>
            </a:r>
            <a:r>
              <a:rPr lang="en-US" sz="2000" dirty="0">
                <a:solidFill>
                  <a:schemeClr val="tx1"/>
                </a:solidFill>
              </a:rPr>
              <a:t> of age; children/adolescents exposed to adults in high-risk categories.</a:t>
            </a:r>
          </a:p>
          <a:p>
            <a:pPr lvl="0"/>
            <a:endParaRPr lang="en-US" sz="2000" dirty="0">
              <a:solidFill>
                <a:schemeClr val="tx1"/>
              </a:solidFill>
            </a:endParaRPr>
          </a:p>
          <a:p>
            <a:endParaRPr lang="en-US" sz="2000" dirty="0">
              <a:solidFill>
                <a:schemeClr val="tx1"/>
              </a:solidFill>
            </a:endParaRPr>
          </a:p>
          <a:p>
            <a:pPr lvl="0">
              <a:buFont typeface="Arial" panose="020B0604020202020204" pitchFamily="34" charset="0"/>
              <a:buChar char="•"/>
            </a:pPr>
            <a:endParaRPr lang="en-US" sz="1800" b="0" dirty="0">
              <a:solidFill>
                <a:schemeClr val="tx1"/>
              </a:solidFill>
            </a:endParaRPr>
          </a:p>
        </p:txBody>
      </p:sp>
    </p:spTree>
    <p:extLst>
      <p:ext uri="{BB962C8B-B14F-4D97-AF65-F5344CB8AC3E}">
        <p14:creationId xmlns:p14="http://schemas.microsoft.com/office/powerpoint/2010/main" val="294881287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Major Goals of TB Treatment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sz="1900" b="0" dirty="0">
                <a:solidFill>
                  <a:schemeClr val="tx1"/>
                </a:solidFill>
              </a:rPr>
              <a:t>Cure patient, minimize risk of death/disability, prevent transmission to others.</a:t>
            </a:r>
          </a:p>
          <a:p>
            <a:pPr lvl="0">
              <a:buFont typeface="Arial" panose="020B0604020202020204" pitchFamily="34" charset="0"/>
              <a:buChar char="•"/>
            </a:pPr>
            <a:r>
              <a:rPr lang="en-US" sz="1900" b="0" dirty="0">
                <a:solidFill>
                  <a:schemeClr val="tx1"/>
                </a:solidFill>
              </a:rPr>
              <a:t>Provide safest, most effective therapy in shortest time.</a:t>
            </a:r>
          </a:p>
          <a:p>
            <a:pPr lvl="0">
              <a:buFont typeface="Arial" panose="020B0604020202020204" pitchFamily="34" charset="0"/>
              <a:buChar char="•"/>
            </a:pPr>
            <a:r>
              <a:rPr lang="en-US" sz="1900" b="0" dirty="0">
                <a:solidFill>
                  <a:schemeClr val="tx1"/>
                </a:solidFill>
              </a:rPr>
              <a:t>Prescribe multiple drugs to which the organisms are susceptible.</a:t>
            </a:r>
          </a:p>
          <a:p>
            <a:pPr lvl="0">
              <a:buFont typeface="Arial" panose="020B0604020202020204" pitchFamily="34" charset="0"/>
              <a:buChar char="•"/>
            </a:pPr>
            <a:r>
              <a:rPr lang="en-US" sz="1900" b="0" dirty="0">
                <a:solidFill>
                  <a:schemeClr val="tx1"/>
                </a:solidFill>
              </a:rPr>
              <a:t>Never treat with a single drug or add single drug to failing regimen.</a:t>
            </a:r>
          </a:p>
          <a:p>
            <a:pPr lvl="0">
              <a:buFont typeface="Arial" panose="020B0604020202020204" pitchFamily="34" charset="0"/>
              <a:buChar char="•"/>
            </a:pPr>
            <a:r>
              <a:rPr lang="en-US" sz="1900" b="0" dirty="0">
                <a:solidFill>
                  <a:schemeClr val="tx1"/>
                </a:solidFill>
              </a:rPr>
              <a:t>Ensure adherence and completion of therapy.</a:t>
            </a:r>
          </a:p>
        </p:txBody>
      </p:sp>
      <p:pic>
        <p:nvPicPr>
          <p:cNvPr id="7" name="Graphic 6" descr="First Aid Kit">
            <a:extLst>
              <a:ext uri="{FF2B5EF4-FFF2-40B4-BE49-F238E27FC236}">
                <a16:creationId xmlns:a16="http://schemas.microsoft.com/office/drawing/2014/main" id="{8E0CE9F9-1D88-46B6-9FE8-5932E950B5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05705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19872" y="764373"/>
            <a:ext cx="5124450" cy="1293028"/>
          </a:xfrm>
        </p:spPr>
        <p:txBody>
          <a:bodyPr>
            <a:normAutofit/>
          </a:bodyPr>
          <a:lstStyle/>
          <a:p>
            <a:pPr rtl="0">
              <a:defRPr/>
            </a:pPr>
            <a:r>
              <a:rPr lang="en-US" b="1" dirty="0"/>
              <a:t>Epidemiology</a:t>
            </a:r>
          </a:p>
        </p:txBody>
      </p:sp>
      <p:sp>
        <p:nvSpPr>
          <p:cNvPr id="6147" name="Rectangle 3"/>
          <p:cNvSpPr>
            <a:spLocks noGrp="1" noChangeArrowheads="1"/>
          </p:cNvSpPr>
          <p:nvPr>
            <p:ph idx="1"/>
          </p:nvPr>
        </p:nvSpPr>
        <p:spPr>
          <a:xfrm>
            <a:off x="464820" y="2194560"/>
            <a:ext cx="5124450" cy="4024125"/>
          </a:xfrm>
        </p:spPr>
        <p:txBody>
          <a:bodyPr>
            <a:normAutofit/>
          </a:bodyPr>
          <a:lstStyle/>
          <a:p>
            <a:pPr marL="0" indent="0" rtl="0" eaLnBrk="1" hangingPunct="1">
              <a:buNone/>
              <a:defRPr/>
            </a:pPr>
            <a:r>
              <a:rPr lang="en-US" dirty="0"/>
              <a:t>What increases the spread of the disease: </a:t>
            </a:r>
          </a:p>
          <a:p>
            <a:pPr lvl="1">
              <a:defRPr/>
            </a:pPr>
            <a:r>
              <a:rPr lang="en-US" dirty="0"/>
              <a:t>crowding of living.</a:t>
            </a:r>
          </a:p>
          <a:p>
            <a:pPr lvl="1">
              <a:defRPr/>
            </a:pPr>
            <a:r>
              <a:rPr lang="en-US" dirty="0"/>
              <a:t>migration of people from endemic area.</a:t>
            </a:r>
          </a:p>
          <a:p>
            <a:pPr marL="0" indent="0" rtl="0" eaLnBrk="1" hangingPunct="1">
              <a:buNone/>
              <a:defRPr/>
            </a:pPr>
            <a:r>
              <a:rPr lang="en-US" dirty="0"/>
              <a:t>10% of infected people ---- active disease</a:t>
            </a:r>
          </a:p>
          <a:p>
            <a:pPr marL="0" indent="0" rtl="0" eaLnBrk="1" hangingPunct="1">
              <a:buNone/>
              <a:defRPr/>
            </a:pPr>
            <a:r>
              <a:rPr lang="en-US" dirty="0"/>
              <a:t>50%of active disease --- contagious</a:t>
            </a:r>
            <a:endParaRPr lang="en-GB" dirty="0"/>
          </a:p>
        </p:txBody>
      </p:sp>
      <p:pic>
        <p:nvPicPr>
          <p:cNvPr id="71" name="Graphic 70" descr="Group">
            <a:extLst>
              <a:ext uri="{FF2B5EF4-FFF2-40B4-BE49-F238E27FC236}">
                <a16:creationId xmlns:a16="http://schemas.microsoft.com/office/drawing/2014/main" id="{09834C87-FA4F-4879-AEC7-6EA720DEC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7195382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dirty="0">
                <a:solidFill>
                  <a:schemeClr val="tx1"/>
                </a:solidFill>
              </a:rPr>
              <a:t>Current Anti-TB Drugs</a:t>
            </a:r>
            <a:endParaRPr lang="en-US" sz="4000" kern="1200" cap="all" baseline="0" dirty="0">
              <a:solidFill>
                <a:schemeClr val="tx1"/>
              </a:solidFill>
            </a:endParaRPr>
          </a:p>
        </p:txBody>
      </p:sp>
      <p:sp>
        <p:nvSpPr>
          <p:cNvPr id="3" name="Content Placeholder 2"/>
          <p:cNvSpPr>
            <a:spLocks noGrp="1"/>
          </p:cNvSpPr>
          <p:nvPr>
            <p:ph idx="1"/>
          </p:nvPr>
        </p:nvSpPr>
        <p:spPr>
          <a:xfrm>
            <a:off x="507998" y="3293307"/>
            <a:ext cx="4064002" cy="2871997"/>
          </a:xfrm>
        </p:spPr>
        <p:txBody>
          <a:bodyPr vert="horz" lIns="91440" tIns="45720" rIns="91440" bIns="45720" rtlCol="0">
            <a:normAutofit/>
          </a:bodyPr>
          <a:lstStyle/>
          <a:p>
            <a:pPr lvl="1">
              <a:buFont typeface="Arial" panose="020B0604020202020204" pitchFamily="34" charset="0"/>
              <a:buChar char="•"/>
            </a:pPr>
            <a:r>
              <a:rPr lang="en-US" dirty="0">
                <a:solidFill>
                  <a:schemeClr val="tx1"/>
                </a:solidFill>
              </a:rPr>
              <a:t>Isoniazid (INH).</a:t>
            </a:r>
          </a:p>
          <a:p>
            <a:pPr lvl="1">
              <a:buFont typeface="Arial" panose="020B0604020202020204" pitchFamily="34" charset="0"/>
              <a:buChar char="•"/>
            </a:pPr>
            <a:r>
              <a:rPr lang="en-US" dirty="0">
                <a:solidFill>
                  <a:schemeClr val="tx1"/>
                </a:solidFill>
              </a:rPr>
              <a:t>Rifampin (RIF).</a:t>
            </a:r>
          </a:p>
          <a:p>
            <a:pPr lvl="1">
              <a:buFont typeface="Arial" panose="020B0604020202020204" pitchFamily="34" charset="0"/>
              <a:buChar char="•"/>
            </a:pPr>
            <a:r>
              <a:rPr lang="en-US" dirty="0">
                <a:solidFill>
                  <a:schemeClr val="tx1"/>
                </a:solidFill>
              </a:rPr>
              <a:t>Pyrazinamide (PZA).</a:t>
            </a:r>
          </a:p>
          <a:p>
            <a:pPr lvl="1">
              <a:buFont typeface="Arial" panose="020B0604020202020204" pitchFamily="34" charset="0"/>
              <a:buChar char="•"/>
            </a:pPr>
            <a:r>
              <a:rPr lang="en-US" dirty="0">
                <a:solidFill>
                  <a:schemeClr val="tx1"/>
                </a:solidFill>
              </a:rPr>
              <a:t>Ethambutol (EMB).</a:t>
            </a:r>
          </a:p>
          <a:p>
            <a:pPr lvl="1">
              <a:buFont typeface="Arial" panose="020B0604020202020204" pitchFamily="34" charset="0"/>
              <a:buChar char="•"/>
            </a:pPr>
            <a:r>
              <a:rPr lang="en-US" dirty="0">
                <a:solidFill>
                  <a:schemeClr val="tx1"/>
                </a:solidFill>
              </a:rPr>
              <a:t>Rifapentine (RPT).</a:t>
            </a:r>
          </a:p>
          <a:p>
            <a:pPr lvl="0">
              <a:buFont typeface="Arial" panose="020B0604020202020204" pitchFamily="34" charset="0"/>
              <a:buChar char="•"/>
            </a:pPr>
            <a:endParaRPr lang="en-US" b="0" dirty="0">
              <a:solidFill>
                <a:schemeClr val="tx1"/>
              </a:solidFill>
            </a:endParaRPr>
          </a:p>
        </p:txBody>
      </p:sp>
      <p:sp>
        <p:nvSpPr>
          <p:cNvPr id="6" name="Content Placeholder 2">
            <a:extLst>
              <a:ext uri="{FF2B5EF4-FFF2-40B4-BE49-F238E27FC236}">
                <a16:creationId xmlns:a16="http://schemas.microsoft.com/office/drawing/2014/main" id="{8D1FE96C-34FD-5845-B82D-7427D276FC4A}"/>
              </a:ext>
            </a:extLst>
          </p:cNvPr>
          <p:cNvSpPr txBox="1">
            <a:spLocks/>
          </p:cNvSpPr>
          <p:nvPr/>
        </p:nvSpPr>
        <p:spPr>
          <a:xfrm>
            <a:off x="4108398" y="2780928"/>
            <a:ext cx="4064002"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lumMod val="20000"/>
                  <a:lumOff val="80000"/>
                </a:schemeClr>
              </a:buClr>
              <a:buSzPct val="70000"/>
              <a:buFont typeface="Wingdings" pitchFamily="2" charset="2"/>
              <a:buChar char="q"/>
              <a:defRPr sz="2400" b="1" kern="120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accent1">
                  <a:lumMod val="20000"/>
                  <a:lumOff val="80000"/>
                </a:schemeClr>
              </a:buClr>
              <a:buSzPct val="100000"/>
              <a:buFont typeface="Wingdings" pitchFamily="2" charset="2"/>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20000"/>
                  <a:lumOff val="80000"/>
                </a:schemeClr>
              </a:buClr>
              <a:buSzPct val="100000"/>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20000"/>
                  <a:lumOff val="80000"/>
                </a:schemeClr>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20000"/>
                  <a:lumOff val="80000"/>
                </a:schemeClr>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Char char="•"/>
            </a:pPr>
            <a:endParaRPr lang="en-US" b="0" dirty="0">
              <a:solidFill>
                <a:schemeClr val="tx1"/>
              </a:solidFill>
            </a:endParaRPr>
          </a:p>
        </p:txBody>
      </p:sp>
      <p:sp>
        <p:nvSpPr>
          <p:cNvPr id="5" name="TextBox 4">
            <a:extLst>
              <a:ext uri="{FF2B5EF4-FFF2-40B4-BE49-F238E27FC236}">
                <a16:creationId xmlns:a16="http://schemas.microsoft.com/office/drawing/2014/main" id="{CB074580-5D6F-8F42-8FA6-089EE7160376}"/>
              </a:ext>
            </a:extLst>
          </p:cNvPr>
          <p:cNvSpPr txBox="1"/>
          <p:nvPr/>
        </p:nvSpPr>
        <p:spPr>
          <a:xfrm>
            <a:off x="4572000" y="3188348"/>
            <a:ext cx="4256293" cy="3841052"/>
          </a:xfrm>
          <a:prstGeom prst="rect">
            <a:avLst/>
          </a:prstGeom>
          <a:noFill/>
        </p:spPr>
        <p:txBody>
          <a:bodyPr wrap="none" rtlCol="0">
            <a:spAutoFit/>
          </a:bodyPr>
          <a:lstStyle/>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Streptomycin (SM).</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err="1"/>
              <a:t>Cycloserine</a:t>
            </a:r>
            <a:r>
              <a:rPr lang="en-US" sz="2400" dirty="0"/>
              <a:t>.</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Capreomycin.</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i="1" dirty="0" err="1"/>
              <a:t>ρ</a:t>
            </a:r>
            <a:r>
              <a:rPr lang="en-US" sz="2400" dirty="0" err="1"/>
              <a:t>-Aminosalicylic</a:t>
            </a:r>
            <a:r>
              <a:rPr lang="en-US" sz="2400" dirty="0"/>
              <a:t> acid.</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Ethionamide.</a:t>
            </a:r>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endParaRPr lang="en-US" dirty="0"/>
          </a:p>
        </p:txBody>
      </p:sp>
      <p:sp>
        <p:nvSpPr>
          <p:cNvPr id="9" name="TextBox 8">
            <a:extLst>
              <a:ext uri="{FF2B5EF4-FFF2-40B4-BE49-F238E27FC236}">
                <a16:creationId xmlns:a16="http://schemas.microsoft.com/office/drawing/2014/main" id="{2953D23E-F576-5742-8D85-5A246A9280A1}"/>
              </a:ext>
            </a:extLst>
          </p:cNvPr>
          <p:cNvSpPr txBox="1"/>
          <p:nvPr/>
        </p:nvSpPr>
        <p:spPr>
          <a:xfrm>
            <a:off x="1219200" y="2146443"/>
            <a:ext cx="6705600" cy="830997"/>
          </a:xfrm>
          <a:prstGeom prst="rect">
            <a:avLst/>
          </a:prstGeom>
          <a:noFill/>
        </p:spPr>
        <p:txBody>
          <a:bodyPr wrap="square" rtlCol="0">
            <a:spAutoFit/>
          </a:bodyPr>
          <a:lstStyle/>
          <a:p>
            <a:pPr lvl="0" algn="ctr"/>
            <a:r>
              <a:rPr lang="en-US" sz="2400" dirty="0" smtClean="0"/>
              <a:t>10 or more  </a:t>
            </a:r>
            <a:r>
              <a:rPr lang="en-US" sz="2400" dirty="0"/>
              <a:t>drugs FDA-approved for treatment of TB:</a:t>
            </a:r>
          </a:p>
        </p:txBody>
      </p:sp>
    </p:spTree>
    <p:extLst>
      <p:ext uri="{BB962C8B-B14F-4D97-AF65-F5344CB8AC3E}">
        <p14:creationId xmlns:p14="http://schemas.microsoft.com/office/powerpoint/2010/main" val="406652759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Treatment</a:t>
            </a:r>
            <a:endParaRPr lang="en-GB" b="1"/>
          </a:p>
        </p:txBody>
      </p:sp>
      <p:sp>
        <p:nvSpPr>
          <p:cNvPr id="27651" name="Rectangle 3"/>
          <p:cNvSpPr>
            <a:spLocks noGrp="1" noChangeArrowheads="1"/>
          </p:cNvSpPr>
          <p:nvPr>
            <p:ph idx="1"/>
          </p:nvPr>
        </p:nvSpPr>
        <p:spPr>
          <a:xfrm>
            <a:off x="507998" y="2194560"/>
            <a:ext cx="5216129" cy="4024125"/>
          </a:xfrm>
        </p:spPr>
        <p:txBody>
          <a:bodyPr>
            <a:normAutofit/>
          </a:bodyPr>
          <a:lstStyle/>
          <a:p>
            <a:pPr marL="0" indent="0" rtl="0" eaLnBrk="1" hangingPunct="1">
              <a:buNone/>
              <a:defRPr/>
            </a:pPr>
            <a:r>
              <a:rPr lang="en-US" sz="1700" dirty="0"/>
              <a:t>Chemotherapy: cure </a:t>
            </a:r>
          </a:p>
          <a:p>
            <a:pPr rtl="0" eaLnBrk="1" hangingPunct="1">
              <a:defRPr/>
            </a:pPr>
            <a:r>
              <a:rPr lang="en-US" sz="1700" dirty="0" err="1"/>
              <a:t>Isonised</a:t>
            </a:r>
            <a:r>
              <a:rPr lang="en-US" sz="1700" dirty="0"/>
              <a:t>.</a:t>
            </a:r>
          </a:p>
          <a:p>
            <a:pPr rtl="0" eaLnBrk="1" hangingPunct="1">
              <a:defRPr/>
            </a:pPr>
            <a:r>
              <a:rPr lang="en-US" sz="1700" dirty="0"/>
              <a:t>Rifampicin.</a:t>
            </a:r>
          </a:p>
          <a:p>
            <a:pPr rtl="0" eaLnBrk="1" hangingPunct="1">
              <a:defRPr/>
            </a:pPr>
            <a:r>
              <a:rPr lang="en-US" sz="1700" dirty="0"/>
              <a:t>Pyrazinamide.</a:t>
            </a:r>
          </a:p>
          <a:p>
            <a:pPr rtl="0" eaLnBrk="1" hangingPunct="1">
              <a:defRPr/>
            </a:pPr>
            <a:r>
              <a:rPr lang="en-US" sz="1700" dirty="0"/>
              <a:t>Ethambutol/</a:t>
            </a:r>
            <a:r>
              <a:rPr lang="en-US" sz="1700" dirty="0" err="1"/>
              <a:t>streotomycin</a:t>
            </a:r>
            <a:r>
              <a:rPr lang="en-US" sz="1700" dirty="0"/>
              <a:t>.</a:t>
            </a:r>
          </a:p>
          <a:p>
            <a:pPr rtl="0" eaLnBrk="1" hangingPunct="1">
              <a:defRPr/>
            </a:pPr>
            <a:endParaRPr lang="en-US" sz="1700" dirty="0"/>
          </a:p>
          <a:p>
            <a:pPr lvl="1" rtl="0" eaLnBrk="1" hangingPunct="1">
              <a:defRPr/>
            </a:pPr>
            <a:r>
              <a:rPr lang="en-US" sz="1700" dirty="0"/>
              <a:t>rapidly reduce the number of viable organism.</a:t>
            </a:r>
          </a:p>
          <a:p>
            <a:pPr lvl="1" rtl="0" eaLnBrk="1" hangingPunct="1">
              <a:defRPr/>
            </a:pPr>
            <a:r>
              <a:rPr lang="en-US" sz="1700" dirty="0"/>
              <a:t>kill the bacilli.</a:t>
            </a:r>
          </a:p>
          <a:p>
            <a:pPr lvl="1" rtl="0" eaLnBrk="1" hangingPunct="1">
              <a:defRPr/>
            </a:pPr>
            <a:r>
              <a:rPr lang="en-US" sz="1700" dirty="0"/>
              <a:t>slow rate of induction of drug resistance.</a:t>
            </a:r>
            <a:endParaRPr lang="en-GB" sz="1700" dirty="0"/>
          </a:p>
        </p:txBody>
      </p:sp>
      <p:pic>
        <p:nvPicPr>
          <p:cNvPr id="71" name="Graphic 70" descr="Medicine">
            <a:extLst>
              <a:ext uri="{FF2B5EF4-FFF2-40B4-BE49-F238E27FC236}">
                <a16:creationId xmlns:a16="http://schemas.microsoft.com/office/drawing/2014/main" id="{24D3E813-9665-4D88-AE77-2B9A281A8F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2364923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792788" cy="1293028"/>
          </a:xfrm>
        </p:spPr>
        <p:txBody>
          <a:bodyPr vert="horz" lIns="91440" tIns="45720" rIns="91440" bIns="45720" rtlCol="0" anchor="ctr">
            <a:normAutofit/>
          </a:bodyPr>
          <a:lstStyle/>
          <a:p>
            <a:pPr>
              <a:lnSpc>
                <a:spcPct val="90000"/>
              </a:lnSpc>
            </a:pPr>
            <a:r>
              <a:rPr lang="en-US" sz="2400" kern="1200" cap="all" baseline="0" dirty="0">
                <a:solidFill>
                  <a:schemeClr val="tx1"/>
                </a:solidFill>
                <a:latin typeface="+mj-lt"/>
                <a:ea typeface="+mj-ea"/>
                <a:cs typeface="+mj-cs"/>
              </a:rPr>
              <a:t>Regimen 1 for Treatment of Pulmonary,</a:t>
            </a:r>
            <a:br>
              <a:rPr lang="en-US" sz="2400" kern="1200" cap="all" baseline="0" dirty="0">
                <a:solidFill>
                  <a:schemeClr val="tx1"/>
                </a:solidFill>
                <a:latin typeface="+mj-lt"/>
                <a:ea typeface="+mj-ea"/>
                <a:cs typeface="+mj-cs"/>
              </a:rPr>
            </a:br>
            <a:r>
              <a:rPr lang="en-US" sz="2400" kern="1200" cap="all" baseline="0" dirty="0">
                <a:solidFill>
                  <a:schemeClr val="tx1"/>
                </a:solidFill>
                <a:latin typeface="+mj-lt"/>
                <a:ea typeface="+mj-ea"/>
                <a:cs typeface="+mj-cs"/>
              </a:rPr>
              <a:t>Drug-Susceptible TB</a:t>
            </a:r>
            <a:br>
              <a:rPr lang="en-US" sz="2400" kern="1200" cap="all" baseline="0" dirty="0">
                <a:solidFill>
                  <a:schemeClr val="tx1"/>
                </a:solidFill>
                <a:latin typeface="+mj-lt"/>
                <a:ea typeface="+mj-ea"/>
                <a:cs typeface="+mj-cs"/>
              </a:rPr>
            </a:br>
            <a:endParaRPr lang="en-US" sz="2400" kern="1200" cap="all" baseline="0" dirty="0">
              <a:solidFill>
                <a:schemeClr val="tx1"/>
              </a:solidFill>
              <a:latin typeface="+mj-lt"/>
              <a:ea typeface="+mj-ea"/>
              <a:cs typeface="+mj-cs"/>
            </a:endParaRPr>
          </a:p>
        </p:txBody>
      </p:sp>
      <p:sp>
        <p:nvSpPr>
          <p:cNvPr id="3" name="Content Placeholder 2"/>
          <p:cNvSpPr>
            <a:spLocks noGrp="1"/>
          </p:cNvSpPr>
          <p:nvPr>
            <p:ph idx="1"/>
          </p:nvPr>
        </p:nvSpPr>
        <p:spPr>
          <a:xfrm>
            <a:off x="507998" y="2205823"/>
            <a:ext cx="5216129" cy="4463537"/>
          </a:xfrm>
        </p:spPr>
        <p:txBody>
          <a:bodyPr vert="horz" lIns="91440" tIns="45720" rIns="91440" bIns="45720" rtlCol="0">
            <a:normAutofit lnSpcReduction="10000"/>
          </a:bodyPr>
          <a:lstStyle/>
          <a:p>
            <a:pPr marL="0" indent="0">
              <a:buNone/>
            </a:pPr>
            <a:r>
              <a:rPr lang="en-US" sz="2000" b="0" dirty="0">
                <a:solidFill>
                  <a:schemeClr val="tx1"/>
                </a:solidFill>
              </a:rPr>
              <a:t>6-month standard regimen for most patients.</a:t>
            </a:r>
          </a:p>
          <a:p>
            <a:pPr>
              <a:buFont typeface="Arial" panose="020B0604020202020204" pitchFamily="34" charset="0"/>
              <a:buChar char="•"/>
            </a:pPr>
            <a:endParaRPr lang="en-US" sz="2000" b="0" u="sng" dirty="0">
              <a:solidFill>
                <a:schemeClr val="tx1"/>
              </a:solidFill>
            </a:endParaRPr>
          </a:p>
          <a:p>
            <a:pPr marL="0" indent="0">
              <a:buNone/>
            </a:pPr>
            <a:r>
              <a:rPr lang="en-US" sz="2000" b="0" u="sng" dirty="0">
                <a:solidFill>
                  <a:schemeClr val="tx1"/>
                </a:solidFill>
              </a:rPr>
              <a:t>Initial phase:</a:t>
            </a:r>
            <a:endParaRPr lang="en-US" sz="2000" b="0" dirty="0">
              <a:solidFill>
                <a:schemeClr val="tx1"/>
              </a:solidFill>
            </a:endParaRPr>
          </a:p>
          <a:p>
            <a:pPr>
              <a:buFont typeface="Arial" panose="020B0604020202020204" pitchFamily="34" charset="0"/>
              <a:buChar char="•"/>
            </a:pPr>
            <a:r>
              <a:rPr lang="en-US" sz="2000" b="0" dirty="0">
                <a:solidFill>
                  <a:schemeClr val="tx1"/>
                </a:solidFill>
              </a:rPr>
              <a:t>INH, RIF, PZA, EMB daily (7 or 5 days/week) for 8 weeks.</a:t>
            </a:r>
          </a:p>
          <a:p>
            <a:pPr marL="0" indent="0">
              <a:buNone/>
            </a:pPr>
            <a:endParaRPr lang="en-US" sz="2000" b="0" dirty="0">
              <a:solidFill>
                <a:schemeClr val="tx1"/>
              </a:solidFill>
            </a:endParaRPr>
          </a:p>
          <a:p>
            <a:pPr marL="0" indent="0">
              <a:buNone/>
            </a:pPr>
            <a:r>
              <a:rPr lang="en-US" sz="2000" b="0" u="sng" dirty="0">
                <a:solidFill>
                  <a:schemeClr val="tx1"/>
                </a:solidFill>
              </a:rPr>
              <a:t>4-month continuation phase options:</a:t>
            </a:r>
            <a:endParaRPr lang="en-US" sz="2000" b="0" dirty="0">
              <a:solidFill>
                <a:schemeClr val="tx1"/>
              </a:solidFill>
            </a:endParaRPr>
          </a:p>
          <a:p>
            <a:pPr marL="457200">
              <a:buFont typeface="Arial" panose="020B0604020202020204" pitchFamily="34" charset="0"/>
              <a:buChar char="•"/>
            </a:pPr>
            <a:r>
              <a:rPr lang="en-US" sz="2000" b="0" dirty="0">
                <a:solidFill>
                  <a:schemeClr val="tx1"/>
                </a:solidFill>
              </a:rPr>
              <a:t>INH, RIF daily (7 or 5 days/week) for 18 weeks.</a:t>
            </a:r>
          </a:p>
          <a:p>
            <a:pPr marL="457200">
              <a:buFont typeface="Arial" panose="020B0604020202020204" pitchFamily="34" charset="0"/>
              <a:buChar char="•"/>
            </a:pPr>
            <a:r>
              <a:rPr lang="en-US" sz="2000" b="0" dirty="0">
                <a:solidFill>
                  <a:schemeClr val="tx1"/>
                </a:solidFill>
              </a:rPr>
              <a:t>INH, RIF intermittently (2 days/week or 1 day/week for INH, rifapentine) for 18 weeks.</a:t>
            </a:r>
          </a:p>
        </p:txBody>
      </p:sp>
      <p:pic>
        <p:nvPicPr>
          <p:cNvPr id="7" name="Graphic 6" descr="Medicine">
            <a:extLst>
              <a:ext uri="{FF2B5EF4-FFF2-40B4-BE49-F238E27FC236}">
                <a16:creationId xmlns:a16="http://schemas.microsoft.com/office/drawing/2014/main" id="{B231B1F5-C387-447F-AD4C-BA71E8DD1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847641"/>
            <a:ext cx="3390900" cy="3390900"/>
          </a:xfrm>
          <a:prstGeom prst="rect">
            <a:avLst/>
          </a:prstGeom>
        </p:spPr>
      </p:pic>
    </p:spTree>
    <p:extLst>
      <p:ext uri="{BB962C8B-B14F-4D97-AF65-F5344CB8AC3E}">
        <p14:creationId xmlns:p14="http://schemas.microsoft.com/office/powerpoint/2010/main" val="352265482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Treatment cont.</a:t>
            </a:r>
          </a:p>
        </p:txBody>
      </p:sp>
      <p:sp>
        <p:nvSpPr>
          <p:cNvPr id="28675" name="Rectangle 3"/>
          <p:cNvSpPr>
            <a:spLocks noGrp="1" noChangeArrowheads="1"/>
          </p:cNvSpPr>
          <p:nvPr>
            <p:ph idx="1"/>
          </p:nvPr>
        </p:nvSpPr>
        <p:spPr>
          <a:xfrm>
            <a:off x="507999" y="2708920"/>
            <a:ext cx="4362450" cy="4024125"/>
          </a:xfrm>
        </p:spPr>
        <p:txBody>
          <a:bodyPr>
            <a:normAutofit/>
          </a:bodyPr>
          <a:lstStyle/>
          <a:p>
            <a:pPr marL="0" indent="0" rtl="0" eaLnBrk="1" hangingPunct="1">
              <a:buNone/>
              <a:defRPr/>
            </a:pPr>
            <a:r>
              <a:rPr lang="en-US" sz="2400" dirty="0"/>
              <a:t>Drug failure:</a:t>
            </a:r>
          </a:p>
          <a:p>
            <a:pPr lvl="1" rtl="0" eaLnBrk="1" hangingPunct="1">
              <a:defRPr/>
            </a:pPr>
            <a:r>
              <a:rPr lang="en-US" sz="2400" dirty="0"/>
              <a:t>None compliance.</a:t>
            </a:r>
          </a:p>
          <a:p>
            <a:pPr lvl="1" rtl="0" eaLnBrk="1" hangingPunct="1">
              <a:defRPr/>
            </a:pPr>
            <a:r>
              <a:rPr lang="en-US" sz="2400" dirty="0"/>
              <a:t>Inappropriate drug.</a:t>
            </a:r>
          </a:p>
          <a:p>
            <a:pPr lvl="1" rtl="0" eaLnBrk="1" hangingPunct="1">
              <a:defRPr/>
            </a:pPr>
            <a:r>
              <a:rPr lang="en-US" sz="2400" dirty="0"/>
              <a:t>Drug resistance.</a:t>
            </a:r>
            <a:endParaRPr lang="en-GB" sz="2400" dirty="0"/>
          </a:p>
        </p:txBody>
      </p:sp>
      <p:pic>
        <p:nvPicPr>
          <p:cNvPr id="71" name="Graphic 70" descr="Medicine">
            <a:extLst>
              <a:ext uri="{FF2B5EF4-FFF2-40B4-BE49-F238E27FC236}">
                <a16:creationId xmlns:a16="http://schemas.microsoft.com/office/drawing/2014/main" id="{1DD521AB-0712-4D73-AB48-BB0D995BAC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8903328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Infection Control</a:t>
            </a:r>
            <a:endParaRPr lang="en-GB" b="1" dirty="0"/>
          </a:p>
        </p:txBody>
      </p:sp>
      <p:sp>
        <p:nvSpPr>
          <p:cNvPr id="29699" name="Rectangle 3"/>
          <p:cNvSpPr>
            <a:spLocks noGrp="1" noChangeArrowheads="1"/>
          </p:cNvSpPr>
          <p:nvPr>
            <p:ph idx="1"/>
          </p:nvPr>
        </p:nvSpPr>
        <p:spPr>
          <a:xfrm>
            <a:off x="395536" y="2645235"/>
            <a:ext cx="4730751" cy="4024125"/>
          </a:xfrm>
        </p:spPr>
        <p:txBody>
          <a:bodyPr>
            <a:normAutofit/>
          </a:bodyPr>
          <a:lstStyle/>
          <a:p>
            <a:pPr marL="0" indent="0" rtl="0" eaLnBrk="1" hangingPunct="1">
              <a:buNone/>
              <a:defRPr/>
            </a:pPr>
            <a:r>
              <a:rPr lang="en-US" dirty="0"/>
              <a:t>Active pulmonary tuberculosis:</a:t>
            </a:r>
          </a:p>
          <a:p>
            <a:pPr marL="0" indent="0" rtl="0" eaLnBrk="1" hangingPunct="1">
              <a:buNone/>
              <a:defRPr/>
            </a:pPr>
            <a:endParaRPr lang="en-US" dirty="0"/>
          </a:p>
          <a:p>
            <a:pPr lvl="1" rtl="0" eaLnBrk="1" hangingPunct="1">
              <a:defRPr/>
            </a:pPr>
            <a:r>
              <a:rPr lang="en-US" dirty="0"/>
              <a:t>Isolation of the patient (2wks).</a:t>
            </a:r>
          </a:p>
          <a:p>
            <a:pPr lvl="1" rtl="0" eaLnBrk="1" hangingPunct="1">
              <a:defRPr/>
            </a:pPr>
            <a:r>
              <a:rPr lang="en-US" dirty="0"/>
              <a:t>Isolation room should be negative pressure.</a:t>
            </a:r>
          </a:p>
          <a:p>
            <a:pPr lvl="1" rtl="0" eaLnBrk="1" hangingPunct="1">
              <a:defRPr/>
            </a:pPr>
            <a:r>
              <a:rPr lang="en-US" dirty="0"/>
              <a:t>Patient remain until 3 negative smears and there is clinical  improvement.</a:t>
            </a:r>
            <a:endParaRPr lang="en-GB" dirty="0"/>
          </a:p>
        </p:txBody>
      </p:sp>
      <p:pic>
        <p:nvPicPr>
          <p:cNvPr id="71" name="Graphic 70" descr="Bio-Hazard">
            <a:extLst>
              <a:ext uri="{FF2B5EF4-FFF2-40B4-BE49-F238E27FC236}">
                <a16:creationId xmlns:a16="http://schemas.microsoft.com/office/drawing/2014/main" id="{B0D6350D-2A4F-42EA-BAE0-0D1A7769DE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1114832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TB Infection Control Measures</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marL="0" indent="0">
              <a:buNone/>
            </a:pPr>
            <a:r>
              <a:rPr lang="en-US" sz="2000" b="0" dirty="0">
                <a:solidFill>
                  <a:schemeClr val="tx1"/>
                </a:solidFill>
              </a:rPr>
              <a:t>TB infection control (IC) measures should be based on TB risk assessment for the setting.</a:t>
            </a:r>
          </a:p>
          <a:p>
            <a:pPr marL="0">
              <a:buFont typeface="Arial" panose="020B0604020202020204" pitchFamily="34" charset="0"/>
              <a:buChar char="•"/>
            </a:pPr>
            <a:endParaRPr lang="en-US" sz="2000" b="0" dirty="0">
              <a:solidFill>
                <a:schemeClr val="tx1"/>
              </a:solidFill>
            </a:endParaRPr>
          </a:p>
          <a:p>
            <a:pPr marL="0" indent="0">
              <a:buNone/>
            </a:pPr>
            <a:r>
              <a:rPr lang="en-US" sz="2000" b="0" dirty="0">
                <a:solidFill>
                  <a:schemeClr val="tx1"/>
                </a:solidFill>
              </a:rPr>
              <a:t>The goals of IC programs are:</a:t>
            </a:r>
          </a:p>
          <a:p>
            <a:pPr lvl="1">
              <a:buFont typeface="Arial" panose="020B0604020202020204" pitchFamily="34" charset="0"/>
              <a:buChar char="•"/>
            </a:pPr>
            <a:r>
              <a:rPr lang="en-US" sz="2000" dirty="0">
                <a:solidFill>
                  <a:schemeClr val="tx1"/>
                </a:solidFill>
              </a:rPr>
              <a:t>Detect TB disease early and promptly.</a:t>
            </a:r>
          </a:p>
          <a:p>
            <a:pPr lvl="1">
              <a:buFont typeface="Arial" panose="020B0604020202020204" pitchFamily="34" charset="0"/>
              <a:buChar char="•"/>
            </a:pPr>
            <a:r>
              <a:rPr lang="en-US" sz="2000" dirty="0">
                <a:solidFill>
                  <a:schemeClr val="tx1"/>
                </a:solidFill>
              </a:rPr>
              <a:t>Isolate persons with known/suspected TB.</a:t>
            </a:r>
          </a:p>
          <a:p>
            <a:pPr lvl="1">
              <a:buFont typeface="Arial" panose="020B0604020202020204" pitchFamily="34" charset="0"/>
              <a:buChar char="•"/>
            </a:pPr>
            <a:r>
              <a:rPr lang="en-US" sz="2000" dirty="0">
                <a:solidFill>
                  <a:schemeClr val="tx1"/>
                </a:solidFill>
              </a:rPr>
              <a:t>Start treatment in persons with known/suspected TB.</a:t>
            </a:r>
          </a:p>
        </p:txBody>
      </p:sp>
      <p:pic>
        <p:nvPicPr>
          <p:cNvPr id="7" name="Graphic 6" descr="Medical">
            <a:extLst>
              <a:ext uri="{FF2B5EF4-FFF2-40B4-BE49-F238E27FC236}">
                <a16:creationId xmlns:a16="http://schemas.microsoft.com/office/drawing/2014/main" id="{37C5AF84-B1A0-4E36-A93A-11F0F181A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39838228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1" name="Picture 10">
            <a:extLst>
              <a:ext uri="{FF2B5EF4-FFF2-40B4-BE49-F238E27FC236}">
                <a16:creationId xmlns:a16="http://schemas.microsoft.com/office/drawing/2014/main" id="{A995140B-9736-47E4-9A7D-ABB32F3AAA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13" name="Rectangle 12">
            <a:extLst>
              <a:ext uri="{FF2B5EF4-FFF2-40B4-BE49-F238E27FC236}">
                <a16:creationId xmlns:a16="http://schemas.microsoft.com/office/drawing/2014/main" id="{E770CA6A-B3B0-4826-A91F-B2B1F8922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C51B9DA-B0CC-480A-8EA5-4D5C3E0515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4" name="Title 3"/>
          <p:cNvSpPr>
            <a:spLocks noGrp="1"/>
          </p:cNvSpPr>
          <p:nvPr>
            <p:ph type="title"/>
          </p:nvPr>
        </p:nvSpPr>
        <p:spPr>
          <a:xfrm>
            <a:off x="3732021" y="965200"/>
            <a:ext cx="4628207" cy="4329641"/>
          </a:xfrm>
        </p:spPr>
        <p:txBody>
          <a:bodyPr vert="horz" lIns="91440" tIns="45720" rIns="91440" bIns="45720" rtlCol="0" anchor="ctr">
            <a:normAutofit/>
          </a:bodyPr>
          <a:lstStyle/>
          <a:p>
            <a:pPr algn="l"/>
            <a:r>
              <a:rPr lang="en-US" sz="4700" b="1"/>
              <a:t>Thank You for Your Attention</a:t>
            </a:r>
            <a:r>
              <a:rPr lang="en-US" sz="4700"/>
              <a:t/>
            </a:r>
            <a:br>
              <a:rPr lang="en-US" sz="4700"/>
            </a:br>
            <a:endParaRPr lang="en-US" sz="4700"/>
          </a:p>
        </p:txBody>
      </p:sp>
      <p:cxnSp>
        <p:nvCxnSpPr>
          <p:cNvPr id="17" name="Straight Connector 16">
            <a:extLst>
              <a:ext uri="{FF2B5EF4-FFF2-40B4-BE49-F238E27FC236}">
                <a16:creationId xmlns:a16="http://schemas.microsoft.com/office/drawing/2014/main" id="{6FE641DB-A503-41DE-ACA6-36B41C6C2BE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824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0720-AE62-7C43-BB70-5BE3BF78DDBD}"/>
              </a:ext>
            </a:extLst>
          </p:cNvPr>
          <p:cNvSpPr>
            <a:spLocks noGrp="1"/>
          </p:cNvSpPr>
          <p:nvPr>
            <p:ph type="title"/>
          </p:nvPr>
        </p:nvSpPr>
        <p:spPr/>
        <p:txBody>
          <a:bodyPr/>
          <a:lstStyle/>
          <a:p>
            <a:r>
              <a:rPr lang="en-US" b="1" dirty="0"/>
              <a:t>EPIDEMIOLOGY</a:t>
            </a:r>
          </a:p>
        </p:txBody>
      </p:sp>
      <p:sp>
        <p:nvSpPr>
          <p:cNvPr id="3" name="Content Placeholder 2">
            <a:extLst>
              <a:ext uri="{FF2B5EF4-FFF2-40B4-BE49-F238E27FC236}">
                <a16:creationId xmlns:a16="http://schemas.microsoft.com/office/drawing/2014/main" id="{81FF509C-A4BB-CA47-B345-9E8393861576}"/>
              </a:ext>
            </a:extLst>
          </p:cNvPr>
          <p:cNvSpPr>
            <a:spLocks noGrp="1"/>
          </p:cNvSpPr>
          <p:nvPr>
            <p:ph idx="1"/>
          </p:nvPr>
        </p:nvSpPr>
        <p:spPr/>
        <p:txBody>
          <a:bodyPr/>
          <a:lstStyle/>
          <a:p>
            <a:pPr marL="0" indent="0">
              <a:buNone/>
              <a:defRPr/>
            </a:pPr>
            <a:r>
              <a:rPr lang="en-US" sz="2400" dirty="0"/>
              <a:t>What increases the risk of developing disease after TB infection ?</a:t>
            </a:r>
          </a:p>
          <a:p>
            <a:pPr lvl="1">
              <a:defRPr/>
            </a:pPr>
            <a:r>
              <a:rPr lang="en-US" sz="2400" dirty="0"/>
              <a:t>Infecting dose.</a:t>
            </a:r>
          </a:p>
          <a:p>
            <a:pPr lvl="1">
              <a:defRPr/>
            </a:pPr>
            <a:r>
              <a:rPr lang="en-US" sz="2400" dirty="0"/>
              <a:t>Host factors:</a:t>
            </a:r>
          </a:p>
          <a:p>
            <a:pPr lvl="2">
              <a:defRPr/>
            </a:pPr>
            <a:r>
              <a:rPr lang="en-US" dirty="0"/>
              <a:t>Age: under 5 </a:t>
            </a:r>
            <a:r>
              <a:rPr lang="en-US" dirty="0" err="1"/>
              <a:t>yrs</a:t>
            </a:r>
            <a:r>
              <a:rPr lang="en-US" dirty="0"/>
              <a:t> .</a:t>
            </a:r>
          </a:p>
          <a:p>
            <a:pPr lvl="2">
              <a:defRPr/>
            </a:pPr>
            <a:r>
              <a:rPr lang="en-US" dirty="0"/>
              <a:t>Debilitating illness and poor nutrition.</a:t>
            </a:r>
          </a:p>
          <a:p>
            <a:pPr lvl="2">
              <a:defRPr/>
            </a:pPr>
            <a:r>
              <a:rPr lang="en-US" dirty="0"/>
              <a:t>Alcoholism.</a:t>
            </a:r>
          </a:p>
          <a:p>
            <a:pPr lvl="2">
              <a:defRPr/>
            </a:pPr>
            <a:r>
              <a:rPr lang="en-US" dirty="0"/>
              <a:t>Gastrectomy.</a:t>
            </a:r>
          </a:p>
          <a:p>
            <a:pPr lvl="2">
              <a:defRPr/>
            </a:pPr>
            <a:r>
              <a:rPr lang="en-US" dirty="0"/>
              <a:t>Diabetes mellitus.</a:t>
            </a:r>
            <a:endParaRPr lang="en-GB" dirty="0"/>
          </a:p>
          <a:p>
            <a:endParaRPr lang="en-US" dirty="0"/>
          </a:p>
        </p:txBody>
      </p:sp>
    </p:spTree>
    <p:extLst>
      <p:ext uri="{BB962C8B-B14F-4D97-AF65-F5344CB8AC3E}">
        <p14:creationId xmlns:p14="http://schemas.microsoft.com/office/powerpoint/2010/main" val="125475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085FC6C6-3F80-E443-8802-F7EB44F2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909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3622</Words>
  <Application>Microsoft Office PowerPoint</Application>
  <PresentationFormat>On-screen Show (4:3)</PresentationFormat>
  <Paragraphs>521</Paragraphs>
  <Slides>76</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Calibri</vt:lpstr>
      <vt:lpstr>Century Gothic</vt:lpstr>
      <vt:lpstr>Courier New</vt:lpstr>
      <vt:lpstr>Tahoma</vt:lpstr>
      <vt:lpstr>Times New Roman</vt:lpstr>
      <vt:lpstr>Wingdings</vt:lpstr>
      <vt:lpstr>Vapor Trail</vt:lpstr>
      <vt:lpstr>TUBERCULOSIS</vt:lpstr>
      <vt:lpstr>PowerPoint Presentation</vt:lpstr>
      <vt:lpstr>Objectives</vt:lpstr>
      <vt:lpstr> OVERVIEW OF TUBERCULOSIS (TB) EPIDEMIOLOGY  </vt:lpstr>
      <vt:lpstr>Epidemiology</vt:lpstr>
      <vt:lpstr>Epidemiology</vt:lpstr>
      <vt:lpstr>Epidemiology</vt:lpstr>
      <vt:lpstr>EPIDEMIOLOGY</vt:lpstr>
      <vt:lpstr>PowerPoint Presentation</vt:lpstr>
      <vt:lpstr>Mode of Spread &amp; Transmission</vt:lpstr>
      <vt:lpstr>Transmission of M. tuberculosis</vt:lpstr>
      <vt:lpstr>PATHOGENISIS</vt:lpstr>
      <vt:lpstr>PATHOGENISIS</vt:lpstr>
      <vt:lpstr>PATHOGENISIS</vt:lpstr>
      <vt:lpstr>PATHOGENISIS</vt:lpstr>
      <vt:lpstr>Inside the Body</vt:lpstr>
      <vt:lpstr>Inside the Body (Cont.)</vt:lpstr>
      <vt:lpstr>Inside the Body (Cont.)</vt:lpstr>
      <vt:lpstr>Immunological Feature</vt:lpstr>
      <vt:lpstr>Microbiology</vt:lpstr>
      <vt:lpstr>Clinical Features Active VS. Latent Infection</vt:lpstr>
      <vt:lpstr>Symptoms</vt:lpstr>
      <vt:lpstr>Clinical Features</vt:lpstr>
      <vt:lpstr>Clinical Features</vt:lpstr>
      <vt:lpstr>CLINICAL FEATURES (cont.)</vt:lpstr>
      <vt:lpstr>CLINICAL FEATURES (cont.)</vt:lpstr>
      <vt:lpstr>CLINICAL FEATURES (cont.)</vt:lpstr>
      <vt:lpstr>Clinical features (cont.)</vt:lpstr>
      <vt:lpstr>CLINICAL FEATURES (cont.)</vt:lpstr>
      <vt:lpstr>CLINICAL FEATURES (cont.)</vt:lpstr>
      <vt:lpstr>CLINICAL FEATURES (cont.)</vt:lpstr>
      <vt:lpstr>CLINICAL FEATURES</vt:lpstr>
      <vt:lpstr>Clinical Features</vt:lpstr>
      <vt:lpstr>TB &amp; Aids</vt:lpstr>
      <vt:lpstr>TB &amp; Aids</vt:lpstr>
      <vt:lpstr>TB &amp; Aids</vt:lpstr>
      <vt:lpstr>TB &amp; Aids</vt:lpstr>
      <vt:lpstr>Latent TB Infection (LTBI)</vt:lpstr>
      <vt:lpstr>TB Disease</vt:lpstr>
      <vt:lpstr>LTBI vs. TB Disease</vt:lpstr>
      <vt:lpstr>Most Susceptible</vt:lpstr>
      <vt:lpstr>Most Susceptible (Cont.)</vt:lpstr>
      <vt:lpstr>Persons at Higher Risk for Exposure to or Infection with TB</vt:lpstr>
      <vt:lpstr>Drug-Resistant TB</vt:lpstr>
      <vt:lpstr>Multidrug-Resistant (MDR) and Extensively Drug-Resistant (XDR) TB</vt:lpstr>
      <vt:lpstr>Multidrug-Resistant (MDR) and Extensively Drug-Resistant (XDR) TB</vt:lpstr>
      <vt:lpstr>Diagnosis   </vt:lpstr>
      <vt:lpstr>Medical Evaluation for TB (cont.) 1. Medical History (cont.)</vt:lpstr>
      <vt:lpstr>diagnosis</vt:lpstr>
      <vt:lpstr>PowerPoint Presentation</vt:lpstr>
      <vt:lpstr>AFB Smear AFB (shown in red) are tubercle bacilli</vt:lpstr>
      <vt:lpstr>Culture</vt:lpstr>
      <vt:lpstr>Colonies of M. tuberculosis Growing on Media</vt:lpstr>
      <vt:lpstr>Diagnosis</vt:lpstr>
      <vt:lpstr>Diagnosis</vt:lpstr>
      <vt:lpstr>Administering the TST</vt:lpstr>
      <vt:lpstr>Reading the TST</vt:lpstr>
      <vt:lpstr>Mantoux Tuberculin Skin Test (TST)</vt:lpstr>
      <vt:lpstr>Diagnosis</vt:lpstr>
      <vt:lpstr>Factors that May Affect the Skin Test Reaction</vt:lpstr>
      <vt:lpstr>Interferon Gamma Release Assays (IGRAs)</vt:lpstr>
      <vt:lpstr>Bcg vaccination</vt:lpstr>
      <vt:lpstr>BCG Contraindications</vt:lpstr>
      <vt:lpstr>General Recommendations for Using IGRAs</vt:lpstr>
      <vt:lpstr>Medical Evaluation for TB (cont.) 1. Medical History (cont.)</vt:lpstr>
      <vt:lpstr>Direct Detection Using Nucleic Acid Amplification (NAA)</vt:lpstr>
      <vt:lpstr>Treatment for Latent TB Infection (LTBI)</vt:lpstr>
      <vt:lpstr>Candidates for Treatment of LTBI (cont.)</vt:lpstr>
      <vt:lpstr>Major Goals of TB Treatment</vt:lpstr>
      <vt:lpstr>Current Anti-TB Drugs</vt:lpstr>
      <vt:lpstr>Treatment</vt:lpstr>
      <vt:lpstr>Regimen 1 for Treatment of Pulmonary, Drug-Susceptible TB </vt:lpstr>
      <vt:lpstr>Treatment cont.</vt:lpstr>
      <vt:lpstr>Infection Control</vt:lpstr>
      <vt:lpstr>TB Infection Control Measures</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Mizy .</dc:creator>
  <cp:lastModifiedBy>Windows User</cp:lastModifiedBy>
  <cp:revision>7</cp:revision>
  <dcterms:created xsi:type="dcterms:W3CDTF">2018-12-04T16:12:29Z</dcterms:created>
  <dcterms:modified xsi:type="dcterms:W3CDTF">2019-01-17T05:56:06Z</dcterms:modified>
</cp:coreProperties>
</file>