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5"/>
  </p:notesMasterIdLst>
  <p:sldIdLst>
    <p:sldId id="440" r:id="rId2"/>
    <p:sldId id="441" r:id="rId3"/>
    <p:sldId id="257" r:id="rId4"/>
    <p:sldId id="500" r:id="rId5"/>
    <p:sldId id="411" r:id="rId6"/>
    <p:sldId id="427" r:id="rId7"/>
    <p:sldId id="396" r:id="rId8"/>
    <p:sldId id="260" r:id="rId9"/>
    <p:sldId id="406" r:id="rId10"/>
    <p:sldId id="397" r:id="rId11"/>
    <p:sldId id="442" r:id="rId12"/>
    <p:sldId id="271" r:id="rId13"/>
    <p:sldId id="273" r:id="rId14"/>
    <p:sldId id="275" r:id="rId15"/>
    <p:sldId id="412" r:id="rId16"/>
    <p:sldId id="417" r:id="rId17"/>
    <p:sldId id="354" r:id="rId18"/>
    <p:sldId id="405" r:id="rId19"/>
    <p:sldId id="364" r:id="rId20"/>
    <p:sldId id="421" r:id="rId21"/>
    <p:sldId id="365" r:id="rId22"/>
    <p:sldId id="420" r:id="rId23"/>
    <p:sldId id="418" r:id="rId24"/>
    <p:sldId id="415" r:id="rId25"/>
    <p:sldId id="372" r:id="rId26"/>
    <p:sldId id="422" r:id="rId27"/>
    <p:sldId id="423" r:id="rId28"/>
    <p:sldId id="425" r:id="rId29"/>
    <p:sldId id="424" r:id="rId30"/>
    <p:sldId id="426" r:id="rId31"/>
    <p:sldId id="497" r:id="rId32"/>
    <p:sldId id="498" r:id="rId33"/>
    <p:sldId id="404" r:id="rId34"/>
    <p:sldId id="394" r:id="rId35"/>
    <p:sldId id="431" r:id="rId36"/>
    <p:sldId id="432" r:id="rId37"/>
    <p:sldId id="403" r:id="rId38"/>
    <p:sldId id="393" r:id="rId39"/>
    <p:sldId id="433" r:id="rId40"/>
    <p:sldId id="438" r:id="rId41"/>
    <p:sldId id="437" r:id="rId42"/>
    <p:sldId id="392" r:id="rId43"/>
    <p:sldId id="4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54"/>
    <p:restoredTop sz="94629"/>
  </p:normalViewPr>
  <p:slideViewPr>
    <p:cSldViewPr snapToGrid="0" snapToObjects="1">
      <p:cViewPr varScale="1">
        <p:scale>
          <a:sx n="47" d="100"/>
          <a:sy n="47" d="100"/>
        </p:scale>
        <p:origin x="48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0C088-B1F6-9A49-B660-7FFEECDE545A}" type="doc">
      <dgm:prSet loTypeId="urn:microsoft.com/office/officeart/2005/8/layout/hChevron3" loCatId="" qsTypeId="urn:microsoft.com/office/officeart/2005/8/quickstyle/3D2" qsCatId="3D" csTypeId="urn:microsoft.com/office/officeart/2005/8/colors/accent1_2" csCatId="accent1" phldr="1"/>
      <dgm:spPr/>
    </dgm:pt>
    <dgm:pt modelId="{E5B33B46-DDDD-E54D-96AE-3A7710C49D6C}">
      <dgm:prSet phldrT="[Text]" custT="1"/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400" dirty="0" smtClean="0"/>
            <a:t>&lt; 30</a:t>
          </a:r>
          <a:endParaRPr lang="en-US" sz="2400" dirty="0"/>
        </a:p>
      </dgm:t>
    </dgm:pt>
    <dgm:pt modelId="{6672200E-D5A4-A94B-8F16-CFA8BB1130F3}" type="parTrans" cxnId="{C2F47C1F-DB5C-0F46-A0AC-50A8F3D60E25}">
      <dgm:prSet/>
      <dgm:spPr/>
      <dgm:t>
        <a:bodyPr/>
        <a:lstStyle/>
        <a:p>
          <a:endParaRPr lang="en-US"/>
        </a:p>
      </dgm:t>
    </dgm:pt>
    <dgm:pt modelId="{4295AA96-51F5-FC4C-91C2-662FE42930B2}" type="sibTrans" cxnId="{C2F47C1F-DB5C-0F46-A0AC-50A8F3D60E25}">
      <dgm:prSet/>
      <dgm:spPr/>
      <dgm:t>
        <a:bodyPr/>
        <a:lstStyle/>
        <a:p>
          <a:endParaRPr lang="en-US"/>
        </a:p>
      </dgm:t>
    </dgm:pt>
    <dgm:pt modelId="{B8EF6217-8EE5-7C4B-B4F4-CE6BC3F96DA5}">
      <dgm:prSet phldrT="[Text]" custT="1"/>
      <dgm:spPr/>
      <dgm:t>
        <a:bodyPr/>
        <a:lstStyle/>
        <a:p>
          <a:r>
            <a:rPr lang="en-US" sz="2400" dirty="0" smtClean="0"/>
            <a:t>30-39</a:t>
          </a:r>
          <a:endParaRPr lang="en-US" sz="2400" dirty="0"/>
        </a:p>
      </dgm:t>
    </dgm:pt>
    <dgm:pt modelId="{87EFBE01-B68C-E541-A650-BC8BCE65ABF7}" type="parTrans" cxnId="{987BF66C-430A-0747-A1FC-83F93C88F965}">
      <dgm:prSet/>
      <dgm:spPr/>
      <dgm:t>
        <a:bodyPr/>
        <a:lstStyle/>
        <a:p>
          <a:endParaRPr lang="en-US"/>
        </a:p>
      </dgm:t>
    </dgm:pt>
    <dgm:pt modelId="{573ED8ED-2A7B-724A-983A-64918BECDEE9}" type="sibTrans" cxnId="{987BF66C-430A-0747-A1FC-83F93C88F965}">
      <dgm:prSet/>
      <dgm:spPr/>
      <dgm:t>
        <a:bodyPr/>
        <a:lstStyle/>
        <a:p>
          <a:endParaRPr lang="en-US"/>
        </a:p>
      </dgm:t>
    </dgm:pt>
    <dgm:pt modelId="{AEC08819-31E0-5143-9589-6FB545BF543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/>
            <a:t>≥40</a:t>
          </a:r>
          <a:endParaRPr lang="en-US" sz="2400" dirty="0"/>
        </a:p>
      </dgm:t>
    </dgm:pt>
    <dgm:pt modelId="{F6B0353F-16C8-3F47-87DE-3F79A26BE3FE}" type="parTrans" cxnId="{74AF6BDD-C4A1-A44A-99A7-6606B96250EC}">
      <dgm:prSet/>
      <dgm:spPr/>
      <dgm:t>
        <a:bodyPr/>
        <a:lstStyle/>
        <a:p>
          <a:endParaRPr lang="en-US"/>
        </a:p>
      </dgm:t>
    </dgm:pt>
    <dgm:pt modelId="{6FC5CC78-9628-C542-B933-B0958A9FC3A0}" type="sibTrans" cxnId="{74AF6BDD-C4A1-A44A-99A7-6606B96250EC}">
      <dgm:prSet/>
      <dgm:spPr/>
      <dgm:t>
        <a:bodyPr/>
        <a:lstStyle/>
        <a:p>
          <a:pPr rtl="0"/>
          <a:endParaRPr lang="en-US"/>
        </a:p>
      </dgm:t>
    </dgm:pt>
    <dgm:pt modelId="{C33DC453-E7FD-FD4A-94A7-7D88FF01EE8C}" type="pres">
      <dgm:prSet presAssocID="{99B0C088-B1F6-9A49-B660-7FFEECDE545A}" presName="Name0" presStyleCnt="0">
        <dgm:presLayoutVars>
          <dgm:dir/>
          <dgm:resizeHandles val="exact"/>
        </dgm:presLayoutVars>
      </dgm:prSet>
      <dgm:spPr/>
    </dgm:pt>
    <dgm:pt modelId="{15EF6DDC-4281-3742-ACA4-08D8F71AF3A0}" type="pres">
      <dgm:prSet presAssocID="{E5B33B46-DDDD-E54D-96AE-3A7710C49D6C}" presName="parTxOnly" presStyleLbl="node1" presStyleIdx="0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6AA30-B121-D247-A4FE-1BA919443EBC}" type="pres">
      <dgm:prSet presAssocID="{4295AA96-51F5-FC4C-91C2-662FE42930B2}" presName="parSpace" presStyleCnt="0"/>
      <dgm:spPr/>
    </dgm:pt>
    <dgm:pt modelId="{5DF17760-293B-A649-A701-57C677AA18FD}" type="pres">
      <dgm:prSet presAssocID="{B8EF6217-8EE5-7C4B-B4F4-CE6BC3F96DA5}" presName="parTxOnly" presStyleLbl="node1" presStyleIdx="1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25C89-470F-2646-911F-F462BFA43AE6}" type="pres">
      <dgm:prSet presAssocID="{573ED8ED-2A7B-724A-983A-64918BECDEE9}" presName="parSpace" presStyleCnt="0"/>
      <dgm:spPr/>
    </dgm:pt>
    <dgm:pt modelId="{CC2463C6-382A-E241-898F-9C7E04EBFD2F}" type="pres">
      <dgm:prSet presAssocID="{AEC08819-31E0-5143-9589-6FB545BF5430}" presName="parTxOnly" presStyleLbl="node1" presStyleIdx="2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AF6BDD-C4A1-A44A-99A7-6606B96250EC}" srcId="{99B0C088-B1F6-9A49-B660-7FFEECDE545A}" destId="{AEC08819-31E0-5143-9589-6FB545BF5430}" srcOrd="2" destOrd="0" parTransId="{F6B0353F-16C8-3F47-87DE-3F79A26BE3FE}" sibTransId="{6FC5CC78-9628-C542-B933-B0958A9FC3A0}"/>
    <dgm:cxn modelId="{189774D7-0ED7-394E-850C-12994DF7D833}" type="presOf" srcId="{B8EF6217-8EE5-7C4B-B4F4-CE6BC3F96DA5}" destId="{5DF17760-293B-A649-A701-57C677AA18FD}" srcOrd="0" destOrd="0" presId="urn:microsoft.com/office/officeart/2005/8/layout/hChevron3"/>
    <dgm:cxn modelId="{987BF66C-430A-0747-A1FC-83F93C88F965}" srcId="{99B0C088-B1F6-9A49-B660-7FFEECDE545A}" destId="{B8EF6217-8EE5-7C4B-B4F4-CE6BC3F96DA5}" srcOrd="1" destOrd="0" parTransId="{87EFBE01-B68C-E541-A650-BC8BCE65ABF7}" sibTransId="{573ED8ED-2A7B-724A-983A-64918BECDEE9}"/>
    <dgm:cxn modelId="{AA551C4B-ED58-AD43-897B-D1330C55948D}" type="presOf" srcId="{99B0C088-B1F6-9A49-B660-7FFEECDE545A}" destId="{C33DC453-E7FD-FD4A-94A7-7D88FF01EE8C}" srcOrd="0" destOrd="0" presId="urn:microsoft.com/office/officeart/2005/8/layout/hChevron3"/>
    <dgm:cxn modelId="{BB80DBC8-E41F-834F-8CC5-8DE012058F00}" type="presOf" srcId="{E5B33B46-DDDD-E54D-96AE-3A7710C49D6C}" destId="{15EF6DDC-4281-3742-ACA4-08D8F71AF3A0}" srcOrd="0" destOrd="0" presId="urn:microsoft.com/office/officeart/2005/8/layout/hChevron3"/>
    <dgm:cxn modelId="{379F3D24-0857-6A48-A2C1-E19E64D3CF24}" type="presOf" srcId="{AEC08819-31E0-5143-9589-6FB545BF5430}" destId="{CC2463C6-382A-E241-898F-9C7E04EBFD2F}" srcOrd="0" destOrd="0" presId="urn:microsoft.com/office/officeart/2005/8/layout/hChevron3"/>
    <dgm:cxn modelId="{C2F47C1F-DB5C-0F46-A0AC-50A8F3D60E25}" srcId="{99B0C088-B1F6-9A49-B660-7FFEECDE545A}" destId="{E5B33B46-DDDD-E54D-96AE-3A7710C49D6C}" srcOrd="0" destOrd="0" parTransId="{6672200E-D5A4-A94B-8F16-CFA8BB1130F3}" sibTransId="{4295AA96-51F5-FC4C-91C2-662FE42930B2}"/>
    <dgm:cxn modelId="{8970762B-3B03-494F-AB33-2D33868A3086}" type="presParOf" srcId="{C33DC453-E7FD-FD4A-94A7-7D88FF01EE8C}" destId="{15EF6DDC-4281-3742-ACA4-08D8F71AF3A0}" srcOrd="0" destOrd="0" presId="urn:microsoft.com/office/officeart/2005/8/layout/hChevron3"/>
    <dgm:cxn modelId="{AC0D11AD-A990-6D4D-BE0C-02CE313C0014}" type="presParOf" srcId="{C33DC453-E7FD-FD4A-94A7-7D88FF01EE8C}" destId="{5226AA30-B121-D247-A4FE-1BA919443EBC}" srcOrd="1" destOrd="0" presId="urn:microsoft.com/office/officeart/2005/8/layout/hChevron3"/>
    <dgm:cxn modelId="{28E24F84-78D4-8C4A-AF85-D0C4A15BE017}" type="presParOf" srcId="{C33DC453-E7FD-FD4A-94A7-7D88FF01EE8C}" destId="{5DF17760-293B-A649-A701-57C677AA18FD}" srcOrd="2" destOrd="0" presId="urn:microsoft.com/office/officeart/2005/8/layout/hChevron3"/>
    <dgm:cxn modelId="{8A06ADAC-9AA0-A64F-BA4B-B07820150F07}" type="presParOf" srcId="{C33DC453-E7FD-FD4A-94A7-7D88FF01EE8C}" destId="{68025C89-470F-2646-911F-F462BFA43AE6}" srcOrd="3" destOrd="0" presId="urn:microsoft.com/office/officeart/2005/8/layout/hChevron3"/>
    <dgm:cxn modelId="{F6F97FBF-1CE2-5F4E-B714-215E4D3FB980}" type="presParOf" srcId="{C33DC453-E7FD-FD4A-94A7-7D88FF01EE8C}" destId="{CC2463C6-382A-E241-898F-9C7E04EBFD2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9DE35-09F8-504B-8AA9-1942EB8B4BD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BC9FF4-C040-F644-832B-D26B29403211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MG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06617B79-9C90-684B-BC7D-00D9FD588073}" type="parTrans" cxnId="{7BAFBCDB-830D-D541-98C7-C5968DCA4F76}">
      <dgm:prSet/>
      <dgm:spPr/>
      <dgm:t>
        <a:bodyPr/>
        <a:lstStyle/>
        <a:p>
          <a:endParaRPr lang="en-US"/>
        </a:p>
      </dgm:t>
    </dgm:pt>
    <dgm:pt modelId="{B17317BF-B2CC-2C45-BAEB-B2D1ACED0F96}" type="sibTrans" cxnId="{7BAFBCDB-830D-D541-98C7-C5968DCA4F76}">
      <dgm:prSet/>
      <dgm:spPr/>
      <dgm:t>
        <a:bodyPr/>
        <a:lstStyle/>
        <a:p>
          <a:endParaRPr lang="en-US"/>
        </a:p>
      </dgm:t>
    </dgm:pt>
    <dgm:pt modelId="{2B309E76-7B41-164B-884F-2881AFF22F17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+ </a:t>
          </a:r>
          <a:r>
            <a:rPr lang="en-US" sz="24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D8B28836-6515-FC46-9E89-78572DC8AF6F}" type="parTrans" cxnId="{1F3A509C-2C07-C84F-BCEA-C068F95EFA93}">
      <dgm:prSet/>
      <dgm:spPr/>
      <dgm:t>
        <a:bodyPr/>
        <a:lstStyle/>
        <a:p>
          <a:endParaRPr lang="en-US"/>
        </a:p>
      </dgm:t>
    </dgm:pt>
    <dgm:pt modelId="{3A3CE41F-E351-8745-8516-B76FD80DFC5A}" type="sibTrans" cxnId="{1F3A509C-2C07-C84F-BCEA-C068F95EFA93}">
      <dgm:prSet/>
      <dgm:spPr/>
      <dgm:t>
        <a:bodyPr/>
        <a:lstStyle/>
        <a:p>
          <a:endParaRPr lang="en-US"/>
        </a:p>
      </dgm:t>
    </dgm:pt>
    <dgm:pt modelId="{0F9E0410-92E2-304D-9A75-942E5B1A43E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- </a:t>
          </a:r>
          <a:r>
            <a:rPr lang="en-US" sz="24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5D36723-30E7-F945-8D8F-B05A3576BF54}" type="parTrans" cxnId="{B501459A-FACF-0049-B4AD-8DA3C09BC6CB}">
      <dgm:prSet/>
      <dgm:spPr/>
      <dgm:t>
        <a:bodyPr/>
        <a:lstStyle/>
        <a:p>
          <a:endParaRPr lang="en-US"/>
        </a:p>
      </dgm:t>
    </dgm:pt>
    <dgm:pt modelId="{D4D73924-57AB-B149-AD4A-F1AE8BE661E9}" type="sibTrans" cxnId="{B501459A-FACF-0049-B4AD-8DA3C09BC6CB}">
      <dgm:prSet/>
      <dgm:spPr/>
      <dgm:t>
        <a:bodyPr/>
        <a:lstStyle/>
        <a:p>
          <a:pPr rtl="0"/>
          <a:endParaRPr lang="en-US"/>
        </a:p>
      </dgm:t>
    </dgm:pt>
    <dgm:pt modelId="{5F8FBA65-4DB2-6D46-B9F6-E7A523E8874E}">
      <dgm:prSet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75F0EE6-91CD-C448-8F13-3F2C84C1CE45}" type="parTrans" cxnId="{B203F58F-C1E7-EF45-9316-409E8414850F}">
      <dgm:prSet/>
      <dgm:spPr/>
      <dgm:t>
        <a:bodyPr/>
        <a:lstStyle/>
        <a:p>
          <a:endParaRPr lang="en-US"/>
        </a:p>
      </dgm:t>
    </dgm:pt>
    <dgm:pt modelId="{241BF270-B3F7-3246-8854-3A8CD3A1B263}" type="sibTrans" cxnId="{B203F58F-C1E7-EF45-9316-409E8414850F}">
      <dgm:prSet/>
      <dgm:spPr/>
      <dgm:t>
        <a:bodyPr/>
        <a:lstStyle/>
        <a:p>
          <a:endParaRPr lang="en-US"/>
        </a:p>
      </dgm:t>
    </dgm:pt>
    <dgm:pt modelId="{13CFD90D-8789-A449-B5F6-6B56ACAF780E}">
      <dgm:prSet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DONE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E8319E0D-768D-D04E-8A3A-06A10B989B8C}" type="parTrans" cxnId="{2A3A7325-6958-D14A-BDDF-F38B41ABF2D8}">
      <dgm:prSet/>
      <dgm:spPr/>
      <dgm:t>
        <a:bodyPr/>
        <a:lstStyle/>
        <a:p>
          <a:endParaRPr lang="en-US"/>
        </a:p>
      </dgm:t>
    </dgm:pt>
    <dgm:pt modelId="{1CD1D26B-87F6-9940-BE37-0D447935D5DC}" type="sibTrans" cxnId="{2A3A7325-6958-D14A-BDDF-F38B41ABF2D8}">
      <dgm:prSet/>
      <dgm:spPr/>
      <dgm:t>
        <a:bodyPr/>
        <a:lstStyle/>
        <a:p>
          <a:endParaRPr lang="en-US"/>
        </a:p>
      </dgm:t>
    </dgm:pt>
    <dgm:pt modelId="{5B852D9F-8F58-794C-B774-8DE5DC26AAC4}" type="pres">
      <dgm:prSet presAssocID="{2A79DE35-09F8-504B-8AA9-1942EB8B4B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681D59-2EC3-0C41-AC91-49B996B1C783}" type="pres">
      <dgm:prSet presAssocID="{95BC9FF4-C040-F644-832B-D26B29403211}" presName="hierRoot1" presStyleCnt="0">
        <dgm:presLayoutVars>
          <dgm:hierBranch val="init"/>
        </dgm:presLayoutVars>
      </dgm:prSet>
      <dgm:spPr/>
    </dgm:pt>
    <dgm:pt modelId="{C07381A9-38A3-3840-8BFA-5CD85DEFACE7}" type="pres">
      <dgm:prSet presAssocID="{95BC9FF4-C040-F644-832B-D26B29403211}" presName="rootComposite1" presStyleCnt="0"/>
      <dgm:spPr/>
    </dgm:pt>
    <dgm:pt modelId="{261CFECC-1756-D54A-A895-E85369C7D7CA}" type="pres">
      <dgm:prSet presAssocID="{95BC9FF4-C040-F644-832B-D26B2940321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2503C2-3236-3C48-9F53-ECE9E2EC1950}" type="pres">
      <dgm:prSet presAssocID="{95BC9FF4-C040-F644-832B-D26B2940321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182CCF4-88D2-C34E-819A-23DCDE734667}" type="pres">
      <dgm:prSet presAssocID="{95BC9FF4-C040-F644-832B-D26B29403211}" presName="hierChild2" presStyleCnt="0"/>
      <dgm:spPr/>
    </dgm:pt>
    <dgm:pt modelId="{8B52A59F-5849-1E43-815B-1F8215BFBF5A}" type="pres">
      <dgm:prSet presAssocID="{D8B28836-6515-FC46-9E89-78572DC8AF6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3D28E9E-9FC0-A843-8F25-907A74B38CB3}" type="pres">
      <dgm:prSet presAssocID="{2B309E76-7B41-164B-884F-2881AFF22F17}" presName="hierRoot2" presStyleCnt="0">
        <dgm:presLayoutVars>
          <dgm:hierBranch val="init"/>
        </dgm:presLayoutVars>
      </dgm:prSet>
      <dgm:spPr/>
    </dgm:pt>
    <dgm:pt modelId="{0CE3DA4C-7177-8844-87AC-25E415DC8C90}" type="pres">
      <dgm:prSet presAssocID="{2B309E76-7B41-164B-884F-2881AFF22F17}" presName="rootComposite" presStyleCnt="0"/>
      <dgm:spPr/>
    </dgm:pt>
    <dgm:pt modelId="{F512140C-975C-BF4E-9B48-CB99F1A599A5}" type="pres">
      <dgm:prSet presAssocID="{2B309E76-7B41-164B-884F-2881AFF22F17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E5973F-62E6-C84A-BBB9-75ABE70996FD}" type="pres">
      <dgm:prSet presAssocID="{2B309E76-7B41-164B-884F-2881AFF22F17}" presName="rootConnector" presStyleLbl="node2" presStyleIdx="0" presStyleCnt="2"/>
      <dgm:spPr/>
      <dgm:t>
        <a:bodyPr/>
        <a:lstStyle/>
        <a:p>
          <a:endParaRPr lang="en-US"/>
        </a:p>
      </dgm:t>
    </dgm:pt>
    <dgm:pt modelId="{C4EF9A4D-918B-604F-AF56-A6EF7347D302}" type="pres">
      <dgm:prSet presAssocID="{2B309E76-7B41-164B-884F-2881AFF22F17}" presName="hierChild4" presStyleCnt="0"/>
      <dgm:spPr/>
    </dgm:pt>
    <dgm:pt modelId="{046A0E66-EFCD-7442-ABB6-4044EBCF96E3}" type="pres">
      <dgm:prSet presAssocID="{675F0EE6-91CD-C448-8F13-3F2C84C1CE45}" presName="Name37" presStyleLbl="parChTrans1D3" presStyleIdx="0" presStyleCnt="2"/>
      <dgm:spPr/>
      <dgm:t>
        <a:bodyPr/>
        <a:lstStyle/>
        <a:p>
          <a:endParaRPr lang="en-US"/>
        </a:p>
      </dgm:t>
    </dgm:pt>
    <dgm:pt modelId="{228724F9-9D71-354C-A211-869B396B1ADE}" type="pres">
      <dgm:prSet presAssocID="{5F8FBA65-4DB2-6D46-B9F6-E7A523E8874E}" presName="hierRoot2" presStyleCnt="0">
        <dgm:presLayoutVars>
          <dgm:hierBranch val="init"/>
        </dgm:presLayoutVars>
      </dgm:prSet>
      <dgm:spPr/>
    </dgm:pt>
    <dgm:pt modelId="{9D892993-237F-AA4B-9914-CE126F73298B}" type="pres">
      <dgm:prSet presAssocID="{5F8FBA65-4DB2-6D46-B9F6-E7A523E8874E}" presName="rootComposite" presStyleCnt="0"/>
      <dgm:spPr/>
    </dgm:pt>
    <dgm:pt modelId="{A4031C55-89FA-9342-811B-9557F93BDED4}" type="pres">
      <dgm:prSet presAssocID="{5F8FBA65-4DB2-6D46-B9F6-E7A523E8874E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765C31-AEBD-E64E-87F7-481A5F3D838C}" type="pres">
      <dgm:prSet presAssocID="{5F8FBA65-4DB2-6D46-B9F6-E7A523E8874E}" presName="rootConnector" presStyleLbl="node3" presStyleIdx="0" presStyleCnt="2"/>
      <dgm:spPr/>
      <dgm:t>
        <a:bodyPr/>
        <a:lstStyle/>
        <a:p>
          <a:endParaRPr lang="en-US"/>
        </a:p>
      </dgm:t>
    </dgm:pt>
    <dgm:pt modelId="{A2074D5A-8AD5-6A49-81FD-FCFDC0091A45}" type="pres">
      <dgm:prSet presAssocID="{5F8FBA65-4DB2-6D46-B9F6-E7A523E8874E}" presName="hierChild4" presStyleCnt="0"/>
      <dgm:spPr/>
    </dgm:pt>
    <dgm:pt modelId="{D88181DC-9004-FD4B-BED8-806552E85C0A}" type="pres">
      <dgm:prSet presAssocID="{5F8FBA65-4DB2-6D46-B9F6-E7A523E8874E}" presName="hierChild5" presStyleCnt="0"/>
      <dgm:spPr/>
    </dgm:pt>
    <dgm:pt modelId="{CEF73CF7-E32E-4846-AA33-FC50495001A9}" type="pres">
      <dgm:prSet presAssocID="{2B309E76-7B41-164B-884F-2881AFF22F17}" presName="hierChild5" presStyleCnt="0"/>
      <dgm:spPr/>
    </dgm:pt>
    <dgm:pt modelId="{3558FFFA-33D5-5645-A34B-6A3A73994447}" type="pres">
      <dgm:prSet presAssocID="{65D36723-30E7-F945-8D8F-B05A3576BF5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021313A6-0A97-3C40-AD4F-322885F31D73}" type="pres">
      <dgm:prSet presAssocID="{0F9E0410-92E2-304D-9A75-942E5B1A43E8}" presName="hierRoot2" presStyleCnt="0">
        <dgm:presLayoutVars>
          <dgm:hierBranch val="init"/>
        </dgm:presLayoutVars>
      </dgm:prSet>
      <dgm:spPr/>
    </dgm:pt>
    <dgm:pt modelId="{7A623106-87C6-9E4E-98BF-A46F6E6E0D00}" type="pres">
      <dgm:prSet presAssocID="{0F9E0410-92E2-304D-9A75-942E5B1A43E8}" presName="rootComposite" presStyleCnt="0"/>
      <dgm:spPr/>
    </dgm:pt>
    <dgm:pt modelId="{DE97028D-3B1D-0244-983A-C6EC3EC0FDC4}" type="pres">
      <dgm:prSet presAssocID="{0F9E0410-92E2-304D-9A75-942E5B1A43E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B32126-D5C2-FA47-8355-6D414B1C5EA6}" type="pres">
      <dgm:prSet presAssocID="{0F9E0410-92E2-304D-9A75-942E5B1A43E8}" presName="rootConnector" presStyleLbl="node2" presStyleIdx="1" presStyleCnt="2"/>
      <dgm:spPr/>
      <dgm:t>
        <a:bodyPr/>
        <a:lstStyle/>
        <a:p>
          <a:endParaRPr lang="en-US"/>
        </a:p>
      </dgm:t>
    </dgm:pt>
    <dgm:pt modelId="{6003B2B2-E3F1-BD4C-95E1-7A4AAD9D58FD}" type="pres">
      <dgm:prSet presAssocID="{0F9E0410-92E2-304D-9A75-942E5B1A43E8}" presName="hierChild4" presStyleCnt="0"/>
      <dgm:spPr/>
    </dgm:pt>
    <dgm:pt modelId="{D00E46F3-EA01-0142-9411-D3E123B755F4}" type="pres">
      <dgm:prSet presAssocID="{E8319E0D-768D-D04E-8A3A-06A10B989B8C}" presName="Name37" presStyleLbl="parChTrans1D3" presStyleIdx="1" presStyleCnt="2"/>
      <dgm:spPr/>
      <dgm:t>
        <a:bodyPr/>
        <a:lstStyle/>
        <a:p>
          <a:endParaRPr lang="en-US"/>
        </a:p>
      </dgm:t>
    </dgm:pt>
    <dgm:pt modelId="{9F3FE0F2-8526-054D-AA2E-AAFAEB1B58E8}" type="pres">
      <dgm:prSet presAssocID="{13CFD90D-8789-A449-B5F6-6B56ACAF780E}" presName="hierRoot2" presStyleCnt="0">
        <dgm:presLayoutVars>
          <dgm:hierBranch val="init"/>
        </dgm:presLayoutVars>
      </dgm:prSet>
      <dgm:spPr/>
    </dgm:pt>
    <dgm:pt modelId="{DDB08855-E1C8-E84B-9EC9-F26A8A736B2B}" type="pres">
      <dgm:prSet presAssocID="{13CFD90D-8789-A449-B5F6-6B56ACAF780E}" presName="rootComposite" presStyleCnt="0"/>
      <dgm:spPr/>
    </dgm:pt>
    <dgm:pt modelId="{4AC7569A-79D6-5046-ABDA-E30AC4C06C75}" type="pres">
      <dgm:prSet presAssocID="{13CFD90D-8789-A449-B5F6-6B56ACAF780E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F2E4AD-BC09-1A48-A7B7-48E040014AA4}" type="pres">
      <dgm:prSet presAssocID="{13CFD90D-8789-A449-B5F6-6B56ACAF780E}" presName="rootConnector" presStyleLbl="node3" presStyleIdx="1" presStyleCnt="2"/>
      <dgm:spPr/>
      <dgm:t>
        <a:bodyPr/>
        <a:lstStyle/>
        <a:p>
          <a:endParaRPr lang="en-US"/>
        </a:p>
      </dgm:t>
    </dgm:pt>
    <dgm:pt modelId="{3717487A-3CE1-FF42-8F0E-317451A8FD92}" type="pres">
      <dgm:prSet presAssocID="{13CFD90D-8789-A449-B5F6-6B56ACAF780E}" presName="hierChild4" presStyleCnt="0"/>
      <dgm:spPr/>
    </dgm:pt>
    <dgm:pt modelId="{9CDDB6D5-D579-AB41-9526-474645DAC27D}" type="pres">
      <dgm:prSet presAssocID="{13CFD90D-8789-A449-B5F6-6B56ACAF780E}" presName="hierChild5" presStyleCnt="0"/>
      <dgm:spPr/>
    </dgm:pt>
    <dgm:pt modelId="{EF0990B2-8FBB-ED40-A8D8-93E82469CF1B}" type="pres">
      <dgm:prSet presAssocID="{0F9E0410-92E2-304D-9A75-942E5B1A43E8}" presName="hierChild5" presStyleCnt="0"/>
      <dgm:spPr/>
    </dgm:pt>
    <dgm:pt modelId="{6F0AA989-A746-2349-8A5C-F67792767CF1}" type="pres">
      <dgm:prSet presAssocID="{95BC9FF4-C040-F644-832B-D26B29403211}" presName="hierChild3" presStyleCnt="0"/>
      <dgm:spPr/>
    </dgm:pt>
  </dgm:ptLst>
  <dgm:cxnLst>
    <dgm:cxn modelId="{5D97B785-D04F-A942-8BD8-DB68D40E9B3E}" type="presOf" srcId="{2B309E76-7B41-164B-884F-2881AFF22F17}" destId="{F512140C-975C-BF4E-9B48-CB99F1A599A5}" srcOrd="0" destOrd="0" presId="urn:microsoft.com/office/officeart/2005/8/layout/orgChart1"/>
    <dgm:cxn modelId="{B9FF8882-7FFA-9B46-B6CE-2FA12CFDCB01}" type="presOf" srcId="{95BC9FF4-C040-F644-832B-D26B29403211}" destId="{261CFECC-1756-D54A-A895-E85369C7D7CA}" srcOrd="0" destOrd="0" presId="urn:microsoft.com/office/officeart/2005/8/layout/orgChart1"/>
    <dgm:cxn modelId="{F8B78792-298B-8844-9690-BF255D6B5EF3}" type="presOf" srcId="{2A79DE35-09F8-504B-8AA9-1942EB8B4BD2}" destId="{5B852D9F-8F58-794C-B774-8DE5DC26AAC4}" srcOrd="0" destOrd="0" presId="urn:microsoft.com/office/officeart/2005/8/layout/orgChart1"/>
    <dgm:cxn modelId="{507F0E8A-B4C5-A247-8AA1-FD4CD53ADC26}" type="presOf" srcId="{2B309E76-7B41-164B-884F-2881AFF22F17}" destId="{6DE5973F-62E6-C84A-BBB9-75ABE70996FD}" srcOrd="1" destOrd="0" presId="urn:microsoft.com/office/officeart/2005/8/layout/orgChart1"/>
    <dgm:cxn modelId="{9CC9CC7C-5236-E645-B734-D29C52BEE308}" type="presOf" srcId="{675F0EE6-91CD-C448-8F13-3F2C84C1CE45}" destId="{046A0E66-EFCD-7442-ABB6-4044EBCF96E3}" srcOrd="0" destOrd="0" presId="urn:microsoft.com/office/officeart/2005/8/layout/orgChart1"/>
    <dgm:cxn modelId="{F8D5BD55-4FE5-C24E-8A9F-AD629D28847E}" type="presOf" srcId="{E8319E0D-768D-D04E-8A3A-06A10B989B8C}" destId="{D00E46F3-EA01-0142-9411-D3E123B755F4}" srcOrd="0" destOrd="0" presId="urn:microsoft.com/office/officeart/2005/8/layout/orgChart1"/>
    <dgm:cxn modelId="{2E12641E-8CF8-E94F-A449-E05E299FD3E2}" type="presOf" srcId="{0F9E0410-92E2-304D-9A75-942E5B1A43E8}" destId="{BDB32126-D5C2-FA47-8355-6D414B1C5EA6}" srcOrd="1" destOrd="0" presId="urn:microsoft.com/office/officeart/2005/8/layout/orgChart1"/>
    <dgm:cxn modelId="{9E557E60-2AE1-5C4C-A1C8-FB93232C7018}" type="presOf" srcId="{65D36723-30E7-F945-8D8F-B05A3576BF54}" destId="{3558FFFA-33D5-5645-A34B-6A3A73994447}" srcOrd="0" destOrd="0" presId="urn:microsoft.com/office/officeart/2005/8/layout/orgChart1"/>
    <dgm:cxn modelId="{1F3A509C-2C07-C84F-BCEA-C068F95EFA93}" srcId="{95BC9FF4-C040-F644-832B-D26B29403211}" destId="{2B309E76-7B41-164B-884F-2881AFF22F17}" srcOrd="0" destOrd="0" parTransId="{D8B28836-6515-FC46-9E89-78572DC8AF6F}" sibTransId="{3A3CE41F-E351-8745-8516-B76FD80DFC5A}"/>
    <dgm:cxn modelId="{DACF0CAF-785E-D147-9D75-23DD7880CE6A}" type="presOf" srcId="{95BC9FF4-C040-F644-832B-D26B29403211}" destId="{E52503C2-3236-3C48-9F53-ECE9E2EC1950}" srcOrd="1" destOrd="0" presId="urn:microsoft.com/office/officeart/2005/8/layout/orgChart1"/>
    <dgm:cxn modelId="{0FD51E99-2DB0-734F-9B0E-FA41D1BEE46B}" type="presOf" srcId="{D8B28836-6515-FC46-9E89-78572DC8AF6F}" destId="{8B52A59F-5849-1E43-815B-1F8215BFBF5A}" srcOrd="0" destOrd="0" presId="urn:microsoft.com/office/officeart/2005/8/layout/orgChart1"/>
    <dgm:cxn modelId="{A928E81F-22F1-4B4E-9DDD-29152357C57C}" type="presOf" srcId="{5F8FBA65-4DB2-6D46-B9F6-E7A523E8874E}" destId="{E6765C31-AEBD-E64E-87F7-481A5F3D838C}" srcOrd="1" destOrd="0" presId="urn:microsoft.com/office/officeart/2005/8/layout/orgChart1"/>
    <dgm:cxn modelId="{D8A0592F-790D-6F4B-B1EA-B8417B5AFF40}" type="presOf" srcId="{5F8FBA65-4DB2-6D46-B9F6-E7A523E8874E}" destId="{A4031C55-89FA-9342-811B-9557F93BDED4}" srcOrd="0" destOrd="0" presId="urn:microsoft.com/office/officeart/2005/8/layout/orgChart1"/>
    <dgm:cxn modelId="{19F5DA01-D9A4-5341-8681-6BED2296C8B3}" type="presOf" srcId="{0F9E0410-92E2-304D-9A75-942E5B1A43E8}" destId="{DE97028D-3B1D-0244-983A-C6EC3EC0FDC4}" srcOrd="0" destOrd="0" presId="urn:microsoft.com/office/officeart/2005/8/layout/orgChart1"/>
    <dgm:cxn modelId="{7BAFBCDB-830D-D541-98C7-C5968DCA4F76}" srcId="{2A79DE35-09F8-504B-8AA9-1942EB8B4BD2}" destId="{95BC9FF4-C040-F644-832B-D26B29403211}" srcOrd="0" destOrd="0" parTransId="{06617B79-9C90-684B-BC7D-00D9FD588073}" sibTransId="{B17317BF-B2CC-2C45-BAEB-B2D1ACED0F96}"/>
    <dgm:cxn modelId="{B501459A-FACF-0049-B4AD-8DA3C09BC6CB}" srcId="{95BC9FF4-C040-F644-832B-D26B29403211}" destId="{0F9E0410-92E2-304D-9A75-942E5B1A43E8}" srcOrd="1" destOrd="0" parTransId="{65D36723-30E7-F945-8D8F-B05A3576BF54}" sibTransId="{D4D73924-57AB-B149-AD4A-F1AE8BE661E9}"/>
    <dgm:cxn modelId="{2A3A7325-6958-D14A-BDDF-F38B41ABF2D8}" srcId="{0F9E0410-92E2-304D-9A75-942E5B1A43E8}" destId="{13CFD90D-8789-A449-B5F6-6B56ACAF780E}" srcOrd="0" destOrd="0" parTransId="{E8319E0D-768D-D04E-8A3A-06A10B989B8C}" sibTransId="{1CD1D26B-87F6-9940-BE37-0D447935D5DC}"/>
    <dgm:cxn modelId="{B203F58F-C1E7-EF45-9316-409E8414850F}" srcId="{2B309E76-7B41-164B-884F-2881AFF22F17}" destId="{5F8FBA65-4DB2-6D46-B9F6-E7A523E8874E}" srcOrd="0" destOrd="0" parTransId="{675F0EE6-91CD-C448-8F13-3F2C84C1CE45}" sibTransId="{241BF270-B3F7-3246-8854-3A8CD3A1B263}"/>
    <dgm:cxn modelId="{18625F76-2FBB-6247-A773-87BDF9AC4070}" type="presOf" srcId="{13CFD90D-8789-A449-B5F6-6B56ACAF780E}" destId="{6BF2E4AD-BC09-1A48-A7B7-48E040014AA4}" srcOrd="1" destOrd="0" presId="urn:microsoft.com/office/officeart/2005/8/layout/orgChart1"/>
    <dgm:cxn modelId="{32A31C13-69B2-0149-BA76-678B3E3746B5}" type="presOf" srcId="{13CFD90D-8789-A449-B5F6-6B56ACAF780E}" destId="{4AC7569A-79D6-5046-ABDA-E30AC4C06C75}" srcOrd="0" destOrd="0" presId="urn:microsoft.com/office/officeart/2005/8/layout/orgChart1"/>
    <dgm:cxn modelId="{2BA4B2B0-7190-8744-98FD-8F1D7C9B99F0}" type="presParOf" srcId="{5B852D9F-8F58-794C-B774-8DE5DC26AAC4}" destId="{C9681D59-2EC3-0C41-AC91-49B996B1C783}" srcOrd="0" destOrd="0" presId="urn:microsoft.com/office/officeart/2005/8/layout/orgChart1"/>
    <dgm:cxn modelId="{C36130A1-4ABC-C147-8E92-EE6C4BDCEEB5}" type="presParOf" srcId="{C9681D59-2EC3-0C41-AC91-49B996B1C783}" destId="{C07381A9-38A3-3840-8BFA-5CD85DEFACE7}" srcOrd="0" destOrd="0" presId="urn:microsoft.com/office/officeart/2005/8/layout/orgChart1"/>
    <dgm:cxn modelId="{1E71E579-B981-8746-9020-1D90CAD328AA}" type="presParOf" srcId="{C07381A9-38A3-3840-8BFA-5CD85DEFACE7}" destId="{261CFECC-1756-D54A-A895-E85369C7D7CA}" srcOrd="0" destOrd="0" presId="urn:microsoft.com/office/officeart/2005/8/layout/orgChart1"/>
    <dgm:cxn modelId="{8FA0CB22-4607-1042-A18A-AF7D43CBA487}" type="presParOf" srcId="{C07381A9-38A3-3840-8BFA-5CD85DEFACE7}" destId="{E52503C2-3236-3C48-9F53-ECE9E2EC1950}" srcOrd="1" destOrd="0" presId="urn:microsoft.com/office/officeart/2005/8/layout/orgChart1"/>
    <dgm:cxn modelId="{75DDC03E-98AF-7B49-88B3-5E425C7F183C}" type="presParOf" srcId="{C9681D59-2EC3-0C41-AC91-49B996B1C783}" destId="{6182CCF4-88D2-C34E-819A-23DCDE734667}" srcOrd="1" destOrd="0" presId="urn:microsoft.com/office/officeart/2005/8/layout/orgChart1"/>
    <dgm:cxn modelId="{340746E9-9B32-854F-B428-7A2A0C31F176}" type="presParOf" srcId="{6182CCF4-88D2-C34E-819A-23DCDE734667}" destId="{8B52A59F-5849-1E43-815B-1F8215BFBF5A}" srcOrd="0" destOrd="0" presId="urn:microsoft.com/office/officeart/2005/8/layout/orgChart1"/>
    <dgm:cxn modelId="{BD594D9A-D830-2742-85BA-135523A361F2}" type="presParOf" srcId="{6182CCF4-88D2-C34E-819A-23DCDE734667}" destId="{D3D28E9E-9FC0-A843-8F25-907A74B38CB3}" srcOrd="1" destOrd="0" presId="urn:microsoft.com/office/officeart/2005/8/layout/orgChart1"/>
    <dgm:cxn modelId="{3B635070-AECA-D14C-B826-88CE79887D0C}" type="presParOf" srcId="{D3D28E9E-9FC0-A843-8F25-907A74B38CB3}" destId="{0CE3DA4C-7177-8844-87AC-25E415DC8C90}" srcOrd="0" destOrd="0" presId="urn:microsoft.com/office/officeart/2005/8/layout/orgChart1"/>
    <dgm:cxn modelId="{1322CB26-E8B9-9A49-89A3-1FC43B92DFEE}" type="presParOf" srcId="{0CE3DA4C-7177-8844-87AC-25E415DC8C90}" destId="{F512140C-975C-BF4E-9B48-CB99F1A599A5}" srcOrd="0" destOrd="0" presId="urn:microsoft.com/office/officeart/2005/8/layout/orgChart1"/>
    <dgm:cxn modelId="{F3F7BE0A-CBE9-A849-8C47-9A2D2816D615}" type="presParOf" srcId="{0CE3DA4C-7177-8844-87AC-25E415DC8C90}" destId="{6DE5973F-62E6-C84A-BBB9-75ABE70996FD}" srcOrd="1" destOrd="0" presId="urn:microsoft.com/office/officeart/2005/8/layout/orgChart1"/>
    <dgm:cxn modelId="{1591443C-D7BC-0043-9C01-0A9402366AFF}" type="presParOf" srcId="{D3D28E9E-9FC0-A843-8F25-907A74B38CB3}" destId="{C4EF9A4D-918B-604F-AF56-A6EF7347D302}" srcOrd="1" destOrd="0" presId="urn:microsoft.com/office/officeart/2005/8/layout/orgChart1"/>
    <dgm:cxn modelId="{173F1589-7A05-5247-99D5-CB058AB043F2}" type="presParOf" srcId="{C4EF9A4D-918B-604F-AF56-A6EF7347D302}" destId="{046A0E66-EFCD-7442-ABB6-4044EBCF96E3}" srcOrd="0" destOrd="0" presId="urn:microsoft.com/office/officeart/2005/8/layout/orgChart1"/>
    <dgm:cxn modelId="{18A27F86-5C5A-F045-AF83-152960EC7138}" type="presParOf" srcId="{C4EF9A4D-918B-604F-AF56-A6EF7347D302}" destId="{228724F9-9D71-354C-A211-869B396B1ADE}" srcOrd="1" destOrd="0" presId="urn:microsoft.com/office/officeart/2005/8/layout/orgChart1"/>
    <dgm:cxn modelId="{5DBC5ECB-211B-8B43-ACF7-34E10BCD5E5C}" type="presParOf" srcId="{228724F9-9D71-354C-A211-869B396B1ADE}" destId="{9D892993-237F-AA4B-9914-CE126F73298B}" srcOrd="0" destOrd="0" presId="urn:microsoft.com/office/officeart/2005/8/layout/orgChart1"/>
    <dgm:cxn modelId="{4EE270CB-F340-5644-833F-665ACA1E4734}" type="presParOf" srcId="{9D892993-237F-AA4B-9914-CE126F73298B}" destId="{A4031C55-89FA-9342-811B-9557F93BDED4}" srcOrd="0" destOrd="0" presId="urn:microsoft.com/office/officeart/2005/8/layout/orgChart1"/>
    <dgm:cxn modelId="{C2D9E646-8E74-ED4B-B4B5-7E37AD161290}" type="presParOf" srcId="{9D892993-237F-AA4B-9914-CE126F73298B}" destId="{E6765C31-AEBD-E64E-87F7-481A5F3D838C}" srcOrd="1" destOrd="0" presId="urn:microsoft.com/office/officeart/2005/8/layout/orgChart1"/>
    <dgm:cxn modelId="{8ADECF8E-BA29-7E44-89A4-BB7E0B39ED71}" type="presParOf" srcId="{228724F9-9D71-354C-A211-869B396B1ADE}" destId="{A2074D5A-8AD5-6A49-81FD-FCFDC0091A45}" srcOrd="1" destOrd="0" presId="urn:microsoft.com/office/officeart/2005/8/layout/orgChart1"/>
    <dgm:cxn modelId="{2E7DCD4B-6A27-1440-BF34-00D3DFA8FDCB}" type="presParOf" srcId="{228724F9-9D71-354C-A211-869B396B1ADE}" destId="{D88181DC-9004-FD4B-BED8-806552E85C0A}" srcOrd="2" destOrd="0" presId="urn:microsoft.com/office/officeart/2005/8/layout/orgChart1"/>
    <dgm:cxn modelId="{C5433177-06BE-264D-9AF4-E62D4BEDEB26}" type="presParOf" srcId="{D3D28E9E-9FC0-A843-8F25-907A74B38CB3}" destId="{CEF73CF7-E32E-4846-AA33-FC50495001A9}" srcOrd="2" destOrd="0" presId="urn:microsoft.com/office/officeart/2005/8/layout/orgChart1"/>
    <dgm:cxn modelId="{772ED09F-166C-4946-938D-F82F2F579652}" type="presParOf" srcId="{6182CCF4-88D2-C34E-819A-23DCDE734667}" destId="{3558FFFA-33D5-5645-A34B-6A3A73994447}" srcOrd="2" destOrd="0" presId="urn:microsoft.com/office/officeart/2005/8/layout/orgChart1"/>
    <dgm:cxn modelId="{1AA3FE79-8FCE-6E49-8EAD-DC1B188D1672}" type="presParOf" srcId="{6182CCF4-88D2-C34E-819A-23DCDE734667}" destId="{021313A6-0A97-3C40-AD4F-322885F31D73}" srcOrd="3" destOrd="0" presId="urn:microsoft.com/office/officeart/2005/8/layout/orgChart1"/>
    <dgm:cxn modelId="{F66193E0-0290-D042-A0E4-82E28BAE82B8}" type="presParOf" srcId="{021313A6-0A97-3C40-AD4F-322885F31D73}" destId="{7A623106-87C6-9E4E-98BF-A46F6E6E0D00}" srcOrd="0" destOrd="0" presId="urn:microsoft.com/office/officeart/2005/8/layout/orgChart1"/>
    <dgm:cxn modelId="{7F58DC34-B031-1A45-87D7-93A28090450B}" type="presParOf" srcId="{7A623106-87C6-9E4E-98BF-A46F6E6E0D00}" destId="{DE97028D-3B1D-0244-983A-C6EC3EC0FDC4}" srcOrd="0" destOrd="0" presId="urn:microsoft.com/office/officeart/2005/8/layout/orgChart1"/>
    <dgm:cxn modelId="{6AC240AC-79A1-2B49-B4DB-1FA2AC40C2BF}" type="presParOf" srcId="{7A623106-87C6-9E4E-98BF-A46F6E6E0D00}" destId="{BDB32126-D5C2-FA47-8355-6D414B1C5EA6}" srcOrd="1" destOrd="0" presId="urn:microsoft.com/office/officeart/2005/8/layout/orgChart1"/>
    <dgm:cxn modelId="{922EF2D5-248C-E642-9479-3D477660CCEF}" type="presParOf" srcId="{021313A6-0A97-3C40-AD4F-322885F31D73}" destId="{6003B2B2-E3F1-BD4C-95E1-7A4AAD9D58FD}" srcOrd="1" destOrd="0" presId="urn:microsoft.com/office/officeart/2005/8/layout/orgChart1"/>
    <dgm:cxn modelId="{2945223D-AA58-D744-9594-9226D1D4C473}" type="presParOf" srcId="{6003B2B2-E3F1-BD4C-95E1-7A4AAD9D58FD}" destId="{D00E46F3-EA01-0142-9411-D3E123B755F4}" srcOrd="0" destOrd="0" presId="urn:microsoft.com/office/officeart/2005/8/layout/orgChart1"/>
    <dgm:cxn modelId="{6630B5B2-ED63-614F-9B4A-7EC5B5D270C2}" type="presParOf" srcId="{6003B2B2-E3F1-BD4C-95E1-7A4AAD9D58FD}" destId="{9F3FE0F2-8526-054D-AA2E-AAFAEB1B58E8}" srcOrd="1" destOrd="0" presId="urn:microsoft.com/office/officeart/2005/8/layout/orgChart1"/>
    <dgm:cxn modelId="{7674237F-9F9C-014D-AB25-57C35B168F9B}" type="presParOf" srcId="{9F3FE0F2-8526-054D-AA2E-AAFAEB1B58E8}" destId="{DDB08855-E1C8-E84B-9EC9-F26A8A736B2B}" srcOrd="0" destOrd="0" presId="urn:microsoft.com/office/officeart/2005/8/layout/orgChart1"/>
    <dgm:cxn modelId="{B8DEDE9C-E515-1F4E-AD58-34EACAF82880}" type="presParOf" srcId="{DDB08855-E1C8-E84B-9EC9-F26A8A736B2B}" destId="{4AC7569A-79D6-5046-ABDA-E30AC4C06C75}" srcOrd="0" destOrd="0" presId="urn:microsoft.com/office/officeart/2005/8/layout/orgChart1"/>
    <dgm:cxn modelId="{1F951AC4-8DFB-7349-9153-12D619E8082C}" type="presParOf" srcId="{DDB08855-E1C8-E84B-9EC9-F26A8A736B2B}" destId="{6BF2E4AD-BC09-1A48-A7B7-48E040014AA4}" srcOrd="1" destOrd="0" presId="urn:microsoft.com/office/officeart/2005/8/layout/orgChart1"/>
    <dgm:cxn modelId="{BB34B065-84AA-6B48-A561-06549AFDBBEE}" type="presParOf" srcId="{9F3FE0F2-8526-054D-AA2E-AAFAEB1B58E8}" destId="{3717487A-3CE1-FF42-8F0E-317451A8FD92}" srcOrd="1" destOrd="0" presId="urn:microsoft.com/office/officeart/2005/8/layout/orgChart1"/>
    <dgm:cxn modelId="{025CDB8E-E8EE-6C48-B9AF-B788B037893C}" type="presParOf" srcId="{9F3FE0F2-8526-054D-AA2E-AAFAEB1B58E8}" destId="{9CDDB6D5-D579-AB41-9526-474645DAC27D}" srcOrd="2" destOrd="0" presId="urn:microsoft.com/office/officeart/2005/8/layout/orgChart1"/>
    <dgm:cxn modelId="{8A58A0F9-2FE8-A648-88E8-99643F9E3A4B}" type="presParOf" srcId="{021313A6-0A97-3C40-AD4F-322885F31D73}" destId="{EF0990B2-8FBB-ED40-A8D8-93E82469CF1B}" srcOrd="2" destOrd="0" presId="urn:microsoft.com/office/officeart/2005/8/layout/orgChart1"/>
    <dgm:cxn modelId="{CB38A2AC-FF32-FA4C-B3B1-E1F540708CBA}" type="presParOf" srcId="{C9681D59-2EC3-0C41-AC91-49B996B1C783}" destId="{6F0AA989-A746-2349-8A5C-F67792767C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1A7E1-AD07-FB4F-A5DA-2C03B89E0CE8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13D9F4-4898-3E46-B541-4DFF86C2D617}" type="pres">
      <dgm:prSet presAssocID="{1401A7E1-AD07-FB4F-A5DA-2C03B89E0C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D62E9F9C-AA9D-B741-89AE-ACA056BB6C09}" type="presOf" srcId="{1401A7E1-AD07-FB4F-A5DA-2C03B89E0CE8}" destId="{5813D9F4-4898-3E46-B541-4DFF86C2D617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469E32-6236-B447-A8D2-07C7536CBF63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20E3B-F039-BC4C-A704-0C020D507C76}">
      <dgm:prSet phldrT="[Text]"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No complain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A32DE4E3-A408-294E-A4E4-0DFDF00FDB0A}" type="parTrans" cxnId="{0C836A10-B668-2745-ABD0-B986945B9396}">
      <dgm:prSet/>
      <dgm:spPr/>
      <dgm:t>
        <a:bodyPr/>
        <a:lstStyle/>
        <a:p>
          <a:endParaRPr lang="en-US"/>
        </a:p>
      </dgm:t>
    </dgm:pt>
    <dgm:pt modelId="{BDB69E66-257D-6E4E-A6FA-90DE5515ADBC}" type="sibTrans" cxnId="{0C836A10-B668-2745-ABD0-B986945B9396}">
      <dgm:prSet/>
      <dgm:spPr/>
      <dgm:t>
        <a:bodyPr/>
        <a:lstStyle/>
        <a:p>
          <a:endParaRPr lang="en-US"/>
        </a:p>
      </dgm:t>
    </dgm:pt>
    <dgm:pt modelId="{76EDF780-6C4C-B148-B353-389C7918BE86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Complain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EE3B125-999C-0C45-8C82-14D9E63D09F9}" type="parTrans" cxnId="{91154A6D-1578-FD4C-8BBF-2E9CB06DD239}">
      <dgm:prSet/>
      <dgm:spPr/>
      <dgm:t>
        <a:bodyPr/>
        <a:lstStyle/>
        <a:p>
          <a:endParaRPr lang="en-US"/>
        </a:p>
      </dgm:t>
    </dgm:pt>
    <dgm:pt modelId="{9C544C25-C3CA-AD48-ADD6-6675D1BA7026}" type="sibTrans" cxnId="{91154A6D-1578-FD4C-8BBF-2E9CB06DD239}">
      <dgm:prSet/>
      <dgm:spPr/>
      <dgm:t>
        <a:bodyPr/>
        <a:lstStyle/>
        <a:p>
          <a:endParaRPr lang="en-US"/>
        </a:p>
      </dgm:t>
    </dgm:pt>
    <dgm:pt modelId="{9B44519E-6121-4040-A9F9-041A240D145B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C7D4CD50-3973-8C46-8852-BC43D280CDA6}" type="parTrans" cxnId="{F0D958CB-357F-ED4D-991A-236291A8C150}">
      <dgm:prSet/>
      <dgm:spPr/>
      <dgm:t>
        <a:bodyPr/>
        <a:lstStyle/>
        <a:p>
          <a:endParaRPr lang="en-US"/>
        </a:p>
      </dgm:t>
    </dgm:pt>
    <dgm:pt modelId="{5777B25C-6799-FD46-BD5B-ACC252F8D0F7}" type="sibTrans" cxnId="{F0D958CB-357F-ED4D-991A-236291A8C150}">
      <dgm:prSet/>
      <dgm:spPr/>
      <dgm:t>
        <a:bodyPr/>
        <a:lstStyle/>
        <a:p>
          <a:endParaRPr lang="en-US"/>
        </a:p>
      </dgm:t>
    </dgm:pt>
    <dgm:pt modelId="{8952D161-AE18-E149-BE92-EEE661DC531F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MG then US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8AA0C75F-3F7F-6146-8ED1-EECC2C8E9313}" type="parTrans" cxnId="{664DBE7B-423C-C24A-A440-080B9E629E11}">
      <dgm:prSet/>
      <dgm:spPr/>
      <dgm:t>
        <a:bodyPr/>
        <a:lstStyle/>
        <a:p>
          <a:endParaRPr lang="en-US"/>
        </a:p>
      </dgm:t>
    </dgm:pt>
    <dgm:pt modelId="{43E01503-4EF5-5F49-9380-3764645CFAD9}" type="sibTrans" cxnId="{664DBE7B-423C-C24A-A440-080B9E629E11}">
      <dgm:prSet/>
      <dgm:spPr/>
      <dgm:t>
        <a:bodyPr/>
        <a:lstStyle/>
        <a:p>
          <a:endParaRPr lang="en-US"/>
        </a:p>
      </dgm:t>
    </dgm:pt>
    <dgm:pt modelId="{FDA8653C-974B-094D-A887-206A722FA4EE}" type="pres">
      <dgm:prSet presAssocID="{AA469E32-6236-B447-A8D2-07C7536CBF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6D14B0-7D9A-544B-BFEA-536F082FF2E2}" type="pres">
      <dgm:prSet presAssocID="{8A220E3B-F039-BC4C-A704-0C020D507C76}" presName="hierRoot1" presStyleCnt="0">
        <dgm:presLayoutVars>
          <dgm:hierBranch val="init"/>
        </dgm:presLayoutVars>
      </dgm:prSet>
      <dgm:spPr/>
    </dgm:pt>
    <dgm:pt modelId="{5CE8A8A9-51FA-7144-8EBE-71C7EB510AB1}" type="pres">
      <dgm:prSet presAssocID="{8A220E3B-F039-BC4C-A704-0C020D507C76}" presName="rootComposite1" presStyleCnt="0"/>
      <dgm:spPr/>
    </dgm:pt>
    <dgm:pt modelId="{F9540BB4-366E-0648-922C-F7D7816ED125}" type="pres">
      <dgm:prSet presAssocID="{8A220E3B-F039-BC4C-A704-0C020D507C76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9338D6-6E68-464A-973A-B9ABAD2B49DE}" type="pres">
      <dgm:prSet presAssocID="{8A220E3B-F039-BC4C-A704-0C020D507C7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763ED35-285F-974D-82C3-DDEB655D0172}" type="pres">
      <dgm:prSet presAssocID="{8A220E3B-F039-BC4C-A704-0C020D507C76}" presName="hierChild2" presStyleCnt="0"/>
      <dgm:spPr/>
    </dgm:pt>
    <dgm:pt modelId="{9A6F30C5-CD57-5B43-851D-81EDDFB46612}" type="pres">
      <dgm:prSet presAssocID="{C7D4CD50-3973-8C46-8852-BC43D280CDA6}" presName="Name37" presStyleLbl="parChTrans1D2" presStyleIdx="0" presStyleCnt="2"/>
      <dgm:spPr/>
      <dgm:t>
        <a:bodyPr/>
        <a:lstStyle/>
        <a:p>
          <a:endParaRPr lang="en-US"/>
        </a:p>
      </dgm:t>
    </dgm:pt>
    <dgm:pt modelId="{F43F68F6-9A49-C440-A720-AB0769588C76}" type="pres">
      <dgm:prSet presAssocID="{9B44519E-6121-4040-A9F9-041A240D145B}" presName="hierRoot2" presStyleCnt="0">
        <dgm:presLayoutVars>
          <dgm:hierBranch val="init"/>
        </dgm:presLayoutVars>
      </dgm:prSet>
      <dgm:spPr/>
    </dgm:pt>
    <dgm:pt modelId="{DF980B71-31DE-F145-A39C-0FEE44C3816E}" type="pres">
      <dgm:prSet presAssocID="{9B44519E-6121-4040-A9F9-041A240D145B}" presName="rootComposite" presStyleCnt="0"/>
      <dgm:spPr/>
    </dgm:pt>
    <dgm:pt modelId="{00321726-FBF1-AA43-B865-6DD75F923ACC}" type="pres">
      <dgm:prSet presAssocID="{9B44519E-6121-4040-A9F9-041A240D145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BE9B03-CC21-6448-915E-AE2A67AF551E}" type="pres">
      <dgm:prSet presAssocID="{9B44519E-6121-4040-A9F9-041A240D145B}" presName="rootConnector" presStyleLbl="node2" presStyleIdx="0" presStyleCnt="2"/>
      <dgm:spPr/>
      <dgm:t>
        <a:bodyPr/>
        <a:lstStyle/>
        <a:p>
          <a:endParaRPr lang="en-US"/>
        </a:p>
      </dgm:t>
    </dgm:pt>
    <dgm:pt modelId="{F69A617E-9787-8D42-8A78-7DC198A9D210}" type="pres">
      <dgm:prSet presAssocID="{9B44519E-6121-4040-A9F9-041A240D145B}" presName="hierChild4" presStyleCnt="0"/>
      <dgm:spPr/>
    </dgm:pt>
    <dgm:pt modelId="{D5B10348-FAF6-B048-AEF1-077BCCCD8464}" type="pres">
      <dgm:prSet presAssocID="{9B44519E-6121-4040-A9F9-041A240D145B}" presName="hierChild5" presStyleCnt="0"/>
      <dgm:spPr/>
    </dgm:pt>
    <dgm:pt modelId="{41D4EDFD-46E5-F04A-A662-517CDBE3441B}" type="pres">
      <dgm:prSet presAssocID="{8A220E3B-F039-BC4C-A704-0C020D507C76}" presName="hierChild3" presStyleCnt="0"/>
      <dgm:spPr/>
    </dgm:pt>
    <dgm:pt modelId="{8A7E76AD-8AE8-DF46-93FB-4CCDFF7C435D}" type="pres">
      <dgm:prSet presAssocID="{76EDF780-6C4C-B148-B353-389C7918BE86}" presName="hierRoot1" presStyleCnt="0">
        <dgm:presLayoutVars>
          <dgm:hierBranch val="init"/>
        </dgm:presLayoutVars>
      </dgm:prSet>
      <dgm:spPr/>
    </dgm:pt>
    <dgm:pt modelId="{CBFA35E1-2BE9-D147-A4F3-4D32D433E6FF}" type="pres">
      <dgm:prSet presAssocID="{76EDF780-6C4C-B148-B353-389C7918BE86}" presName="rootComposite1" presStyleCnt="0"/>
      <dgm:spPr/>
    </dgm:pt>
    <dgm:pt modelId="{C0901944-2CBB-7246-BDA6-E73B5E8BE187}" type="pres">
      <dgm:prSet presAssocID="{76EDF780-6C4C-B148-B353-389C7918BE86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F8AB2D-F724-5D4D-AE4B-4134D6B7B6E1}" type="pres">
      <dgm:prSet presAssocID="{76EDF780-6C4C-B148-B353-389C7918BE8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B65932A-9903-394A-AFA7-58C1DD228545}" type="pres">
      <dgm:prSet presAssocID="{76EDF780-6C4C-B148-B353-389C7918BE86}" presName="hierChild2" presStyleCnt="0"/>
      <dgm:spPr/>
    </dgm:pt>
    <dgm:pt modelId="{5C196528-7E10-7E45-A106-3A227178119F}" type="pres">
      <dgm:prSet presAssocID="{8AA0C75F-3F7F-6146-8ED1-EECC2C8E9313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1989C50-8D36-7E41-AC69-E59712BE7949}" type="pres">
      <dgm:prSet presAssocID="{8952D161-AE18-E149-BE92-EEE661DC531F}" presName="hierRoot2" presStyleCnt="0">
        <dgm:presLayoutVars>
          <dgm:hierBranch val="init"/>
        </dgm:presLayoutVars>
      </dgm:prSet>
      <dgm:spPr/>
    </dgm:pt>
    <dgm:pt modelId="{C68DC58C-36AF-A34A-89BA-FA4AAA767947}" type="pres">
      <dgm:prSet presAssocID="{8952D161-AE18-E149-BE92-EEE661DC531F}" presName="rootComposite" presStyleCnt="0"/>
      <dgm:spPr/>
    </dgm:pt>
    <dgm:pt modelId="{B29933C9-563C-7C41-AFA0-96CA8A73F08D}" type="pres">
      <dgm:prSet presAssocID="{8952D161-AE18-E149-BE92-EEE661DC531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8A0486-2FED-8C46-96AF-A0818C898BE5}" type="pres">
      <dgm:prSet presAssocID="{8952D161-AE18-E149-BE92-EEE661DC531F}" presName="rootConnector" presStyleLbl="node2" presStyleIdx="1" presStyleCnt="2"/>
      <dgm:spPr/>
      <dgm:t>
        <a:bodyPr/>
        <a:lstStyle/>
        <a:p>
          <a:endParaRPr lang="en-US"/>
        </a:p>
      </dgm:t>
    </dgm:pt>
    <dgm:pt modelId="{ED33CD70-A1B5-3D45-AC9A-F627D42814DD}" type="pres">
      <dgm:prSet presAssocID="{8952D161-AE18-E149-BE92-EEE661DC531F}" presName="hierChild4" presStyleCnt="0"/>
      <dgm:spPr/>
    </dgm:pt>
    <dgm:pt modelId="{C7F70A88-A67D-8E49-8973-98E538871423}" type="pres">
      <dgm:prSet presAssocID="{8952D161-AE18-E149-BE92-EEE661DC531F}" presName="hierChild5" presStyleCnt="0"/>
      <dgm:spPr/>
    </dgm:pt>
    <dgm:pt modelId="{02C08F86-872A-5A4D-B24F-C267AA3ADFC1}" type="pres">
      <dgm:prSet presAssocID="{76EDF780-6C4C-B148-B353-389C7918BE86}" presName="hierChild3" presStyleCnt="0"/>
      <dgm:spPr/>
    </dgm:pt>
  </dgm:ptLst>
  <dgm:cxnLst>
    <dgm:cxn modelId="{FE9242A2-D3B9-0A43-8A68-622B2AC130D0}" type="presOf" srcId="{8952D161-AE18-E149-BE92-EEE661DC531F}" destId="{328A0486-2FED-8C46-96AF-A0818C898BE5}" srcOrd="1" destOrd="0" presId="urn:microsoft.com/office/officeart/2005/8/layout/orgChart1"/>
    <dgm:cxn modelId="{91154A6D-1578-FD4C-8BBF-2E9CB06DD239}" srcId="{AA469E32-6236-B447-A8D2-07C7536CBF63}" destId="{76EDF780-6C4C-B148-B353-389C7918BE86}" srcOrd="1" destOrd="0" parTransId="{DEE3B125-999C-0C45-8C82-14D9E63D09F9}" sibTransId="{9C544C25-C3CA-AD48-ADD6-6675D1BA7026}"/>
    <dgm:cxn modelId="{05F8D321-7FFD-474D-BFA1-CA9E78CAB7F4}" type="presOf" srcId="{76EDF780-6C4C-B148-B353-389C7918BE86}" destId="{73F8AB2D-F724-5D4D-AE4B-4134D6B7B6E1}" srcOrd="1" destOrd="0" presId="urn:microsoft.com/office/officeart/2005/8/layout/orgChart1"/>
    <dgm:cxn modelId="{1BFE1A75-DE4C-7846-BDE8-9C36AA871CD2}" type="presOf" srcId="{8A220E3B-F039-BC4C-A704-0C020D507C76}" destId="{219338D6-6E68-464A-973A-B9ABAD2B49DE}" srcOrd="1" destOrd="0" presId="urn:microsoft.com/office/officeart/2005/8/layout/orgChart1"/>
    <dgm:cxn modelId="{0DA58FA6-5983-E14B-982A-8814D51490D5}" type="presOf" srcId="{C7D4CD50-3973-8C46-8852-BC43D280CDA6}" destId="{9A6F30C5-CD57-5B43-851D-81EDDFB46612}" srcOrd="0" destOrd="0" presId="urn:microsoft.com/office/officeart/2005/8/layout/orgChart1"/>
    <dgm:cxn modelId="{F0D958CB-357F-ED4D-991A-236291A8C150}" srcId="{8A220E3B-F039-BC4C-A704-0C020D507C76}" destId="{9B44519E-6121-4040-A9F9-041A240D145B}" srcOrd="0" destOrd="0" parTransId="{C7D4CD50-3973-8C46-8852-BC43D280CDA6}" sibTransId="{5777B25C-6799-FD46-BD5B-ACC252F8D0F7}"/>
    <dgm:cxn modelId="{664DBE7B-423C-C24A-A440-080B9E629E11}" srcId="{76EDF780-6C4C-B148-B353-389C7918BE86}" destId="{8952D161-AE18-E149-BE92-EEE661DC531F}" srcOrd="0" destOrd="0" parTransId="{8AA0C75F-3F7F-6146-8ED1-EECC2C8E9313}" sibTransId="{43E01503-4EF5-5F49-9380-3764645CFAD9}"/>
    <dgm:cxn modelId="{0C836A10-B668-2745-ABD0-B986945B9396}" srcId="{AA469E32-6236-B447-A8D2-07C7536CBF63}" destId="{8A220E3B-F039-BC4C-A704-0C020D507C76}" srcOrd="0" destOrd="0" parTransId="{A32DE4E3-A408-294E-A4E4-0DFDF00FDB0A}" sibTransId="{BDB69E66-257D-6E4E-A6FA-90DE5515ADBC}"/>
    <dgm:cxn modelId="{70262EA5-87F1-A74A-B5AB-160A46C8D7F1}" type="presOf" srcId="{76EDF780-6C4C-B148-B353-389C7918BE86}" destId="{C0901944-2CBB-7246-BDA6-E73B5E8BE187}" srcOrd="0" destOrd="0" presId="urn:microsoft.com/office/officeart/2005/8/layout/orgChart1"/>
    <dgm:cxn modelId="{35F53E99-B9E6-C643-9D7A-48B82782BF6E}" type="presOf" srcId="{8AA0C75F-3F7F-6146-8ED1-EECC2C8E9313}" destId="{5C196528-7E10-7E45-A106-3A227178119F}" srcOrd="0" destOrd="0" presId="urn:microsoft.com/office/officeart/2005/8/layout/orgChart1"/>
    <dgm:cxn modelId="{DC38D83D-AFCF-D347-A642-43F973A0916D}" type="presOf" srcId="{AA469E32-6236-B447-A8D2-07C7536CBF63}" destId="{FDA8653C-974B-094D-A887-206A722FA4EE}" srcOrd="0" destOrd="0" presId="urn:microsoft.com/office/officeart/2005/8/layout/orgChart1"/>
    <dgm:cxn modelId="{6A513160-E2C2-5D45-A16E-5B55D6E6490B}" type="presOf" srcId="{8952D161-AE18-E149-BE92-EEE661DC531F}" destId="{B29933C9-563C-7C41-AFA0-96CA8A73F08D}" srcOrd="0" destOrd="0" presId="urn:microsoft.com/office/officeart/2005/8/layout/orgChart1"/>
    <dgm:cxn modelId="{F6E2CC2E-2CC0-484E-8E3A-0C32997E99CE}" type="presOf" srcId="{9B44519E-6121-4040-A9F9-041A240D145B}" destId="{6CBE9B03-CC21-6448-915E-AE2A67AF551E}" srcOrd="1" destOrd="0" presId="urn:microsoft.com/office/officeart/2005/8/layout/orgChart1"/>
    <dgm:cxn modelId="{2FBE3D4D-8586-864A-A0F0-8297A760015F}" type="presOf" srcId="{8A220E3B-F039-BC4C-A704-0C020D507C76}" destId="{F9540BB4-366E-0648-922C-F7D7816ED125}" srcOrd="0" destOrd="0" presId="urn:microsoft.com/office/officeart/2005/8/layout/orgChart1"/>
    <dgm:cxn modelId="{685776F2-DBD9-0B47-8DEA-BA93189F2201}" type="presOf" srcId="{9B44519E-6121-4040-A9F9-041A240D145B}" destId="{00321726-FBF1-AA43-B865-6DD75F923ACC}" srcOrd="0" destOrd="0" presId="urn:microsoft.com/office/officeart/2005/8/layout/orgChart1"/>
    <dgm:cxn modelId="{D12B097E-893D-A146-B96F-870AEE34B2FA}" type="presParOf" srcId="{FDA8653C-974B-094D-A887-206A722FA4EE}" destId="{456D14B0-7D9A-544B-BFEA-536F082FF2E2}" srcOrd="0" destOrd="0" presId="urn:microsoft.com/office/officeart/2005/8/layout/orgChart1"/>
    <dgm:cxn modelId="{FDE7C9D6-851B-EA4F-AF62-C1F35C849702}" type="presParOf" srcId="{456D14B0-7D9A-544B-BFEA-536F082FF2E2}" destId="{5CE8A8A9-51FA-7144-8EBE-71C7EB510AB1}" srcOrd="0" destOrd="0" presId="urn:microsoft.com/office/officeart/2005/8/layout/orgChart1"/>
    <dgm:cxn modelId="{B69159E6-5D0F-E148-8266-61D5702C5FA6}" type="presParOf" srcId="{5CE8A8A9-51FA-7144-8EBE-71C7EB510AB1}" destId="{F9540BB4-366E-0648-922C-F7D7816ED125}" srcOrd="0" destOrd="0" presId="urn:microsoft.com/office/officeart/2005/8/layout/orgChart1"/>
    <dgm:cxn modelId="{CA0D7F60-F271-FD44-B2EE-D79A75C2466F}" type="presParOf" srcId="{5CE8A8A9-51FA-7144-8EBE-71C7EB510AB1}" destId="{219338D6-6E68-464A-973A-B9ABAD2B49DE}" srcOrd="1" destOrd="0" presId="urn:microsoft.com/office/officeart/2005/8/layout/orgChart1"/>
    <dgm:cxn modelId="{4CC7FE45-C250-0549-864E-18B7AF24A93D}" type="presParOf" srcId="{456D14B0-7D9A-544B-BFEA-536F082FF2E2}" destId="{3763ED35-285F-974D-82C3-DDEB655D0172}" srcOrd="1" destOrd="0" presId="urn:microsoft.com/office/officeart/2005/8/layout/orgChart1"/>
    <dgm:cxn modelId="{B0E28206-E82E-FF47-B68C-F52D18372E4C}" type="presParOf" srcId="{3763ED35-285F-974D-82C3-DDEB655D0172}" destId="{9A6F30C5-CD57-5B43-851D-81EDDFB46612}" srcOrd="0" destOrd="0" presId="urn:microsoft.com/office/officeart/2005/8/layout/orgChart1"/>
    <dgm:cxn modelId="{F07C4BBC-11B4-2146-B9FD-8AFB520BD2C0}" type="presParOf" srcId="{3763ED35-285F-974D-82C3-DDEB655D0172}" destId="{F43F68F6-9A49-C440-A720-AB0769588C76}" srcOrd="1" destOrd="0" presId="urn:microsoft.com/office/officeart/2005/8/layout/orgChart1"/>
    <dgm:cxn modelId="{AE105527-FE69-F94A-B403-875F393E86DF}" type="presParOf" srcId="{F43F68F6-9A49-C440-A720-AB0769588C76}" destId="{DF980B71-31DE-F145-A39C-0FEE44C3816E}" srcOrd="0" destOrd="0" presId="urn:microsoft.com/office/officeart/2005/8/layout/orgChart1"/>
    <dgm:cxn modelId="{C97B316C-3CF1-6C4D-9849-0C7F9E683BF9}" type="presParOf" srcId="{DF980B71-31DE-F145-A39C-0FEE44C3816E}" destId="{00321726-FBF1-AA43-B865-6DD75F923ACC}" srcOrd="0" destOrd="0" presId="urn:microsoft.com/office/officeart/2005/8/layout/orgChart1"/>
    <dgm:cxn modelId="{D43BCFBC-0C93-CD44-9AC0-17D97A7781F5}" type="presParOf" srcId="{DF980B71-31DE-F145-A39C-0FEE44C3816E}" destId="{6CBE9B03-CC21-6448-915E-AE2A67AF551E}" srcOrd="1" destOrd="0" presId="urn:microsoft.com/office/officeart/2005/8/layout/orgChart1"/>
    <dgm:cxn modelId="{10C81BBD-F0EF-1C40-A5F1-1527A954BD75}" type="presParOf" srcId="{F43F68F6-9A49-C440-A720-AB0769588C76}" destId="{F69A617E-9787-8D42-8A78-7DC198A9D210}" srcOrd="1" destOrd="0" presId="urn:microsoft.com/office/officeart/2005/8/layout/orgChart1"/>
    <dgm:cxn modelId="{F6BF3A24-75FF-E74D-AFE9-01A72BC96C52}" type="presParOf" srcId="{F43F68F6-9A49-C440-A720-AB0769588C76}" destId="{D5B10348-FAF6-B048-AEF1-077BCCCD8464}" srcOrd="2" destOrd="0" presId="urn:microsoft.com/office/officeart/2005/8/layout/orgChart1"/>
    <dgm:cxn modelId="{FD26EE03-A8C5-2242-BFA0-706AE76571C1}" type="presParOf" srcId="{456D14B0-7D9A-544B-BFEA-536F082FF2E2}" destId="{41D4EDFD-46E5-F04A-A662-517CDBE3441B}" srcOrd="2" destOrd="0" presId="urn:microsoft.com/office/officeart/2005/8/layout/orgChart1"/>
    <dgm:cxn modelId="{735C0BD7-B30D-9F41-92A4-B07BF46D23C6}" type="presParOf" srcId="{FDA8653C-974B-094D-A887-206A722FA4EE}" destId="{8A7E76AD-8AE8-DF46-93FB-4CCDFF7C435D}" srcOrd="1" destOrd="0" presId="urn:microsoft.com/office/officeart/2005/8/layout/orgChart1"/>
    <dgm:cxn modelId="{F43CA2A4-3DEC-954F-8A5E-63E950674864}" type="presParOf" srcId="{8A7E76AD-8AE8-DF46-93FB-4CCDFF7C435D}" destId="{CBFA35E1-2BE9-D147-A4F3-4D32D433E6FF}" srcOrd="0" destOrd="0" presId="urn:microsoft.com/office/officeart/2005/8/layout/orgChart1"/>
    <dgm:cxn modelId="{917D0359-0A56-2648-B88F-1AB850048D08}" type="presParOf" srcId="{CBFA35E1-2BE9-D147-A4F3-4D32D433E6FF}" destId="{C0901944-2CBB-7246-BDA6-E73B5E8BE187}" srcOrd="0" destOrd="0" presId="urn:microsoft.com/office/officeart/2005/8/layout/orgChart1"/>
    <dgm:cxn modelId="{74003DE7-4060-BA4C-835B-BE1C9A5375EF}" type="presParOf" srcId="{CBFA35E1-2BE9-D147-A4F3-4D32D433E6FF}" destId="{73F8AB2D-F724-5D4D-AE4B-4134D6B7B6E1}" srcOrd="1" destOrd="0" presId="urn:microsoft.com/office/officeart/2005/8/layout/orgChart1"/>
    <dgm:cxn modelId="{8C60E580-186C-C645-A38F-B37478FEDEA2}" type="presParOf" srcId="{8A7E76AD-8AE8-DF46-93FB-4CCDFF7C435D}" destId="{CB65932A-9903-394A-AFA7-58C1DD228545}" srcOrd="1" destOrd="0" presId="urn:microsoft.com/office/officeart/2005/8/layout/orgChart1"/>
    <dgm:cxn modelId="{D8DE8D16-693C-AE45-8289-9524D70187D3}" type="presParOf" srcId="{CB65932A-9903-394A-AFA7-58C1DD228545}" destId="{5C196528-7E10-7E45-A106-3A227178119F}" srcOrd="0" destOrd="0" presId="urn:microsoft.com/office/officeart/2005/8/layout/orgChart1"/>
    <dgm:cxn modelId="{836A10F9-AC64-5247-8D37-5B7958EC4423}" type="presParOf" srcId="{CB65932A-9903-394A-AFA7-58C1DD228545}" destId="{71989C50-8D36-7E41-AC69-E59712BE7949}" srcOrd="1" destOrd="0" presId="urn:microsoft.com/office/officeart/2005/8/layout/orgChart1"/>
    <dgm:cxn modelId="{618D6F18-BB8B-5349-A448-56E00987B6A9}" type="presParOf" srcId="{71989C50-8D36-7E41-AC69-E59712BE7949}" destId="{C68DC58C-36AF-A34A-89BA-FA4AAA767947}" srcOrd="0" destOrd="0" presId="urn:microsoft.com/office/officeart/2005/8/layout/orgChart1"/>
    <dgm:cxn modelId="{ADFEC84A-13F1-754A-B088-A99E6BDB858B}" type="presParOf" srcId="{C68DC58C-36AF-A34A-89BA-FA4AAA767947}" destId="{B29933C9-563C-7C41-AFA0-96CA8A73F08D}" srcOrd="0" destOrd="0" presId="urn:microsoft.com/office/officeart/2005/8/layout/orgChart1"/>
    <dgm:cxn modelId="{68354B70-193B-624F-936C-80F37D35D29F}" type="presParOf" srcId="{C68DC58C-36AF-A34A-89BA-FA4AAA767947}" destId="{328A0486-2FED-8C46-96AF-A0818C898BE5}" srcOrd="1" destOrd="0" presId="urn:microsoft.com/office/officeart/2005/8/layout/orgChart1"/>
    <dgm:cxn modelId="{C0D1F48B-2BFA-5F4A-9654-AF0FA030F4D3}" type="presParOf" srcId="{71989C50-8D36-7E41-AC69-E59712BE7949}" destId="{ED33CD70-A1B5-3D45-AC9A-F627D42814DD}" srcOrd="1" destOrd="0" presId="urn:microsoft.com/office/officeart/2005/8/layout/orgChart1"/>
    <dgm:cxn modelId="{D7DFF43E-26D1-9842-A6AF-BDE258C67BBF}" type="presParOf" srcId="{71989C50-8D36-7E41-AC69-E59712BE7949}" destId="{C7F70A88-A67D-8E49-8973-98E538871423}" srcOrd="2" destOrd="0" presId="urn:microsoft.com/office/officeart/2005/8/layout/orgChart1"/>
    <dgm:cxn modelId="{B3437352-C2F9-D24A-A214-F94F1E38FE78}" type="presParOf" srcId="{8A7E76AD-8AE8-DF46-93FB-4CCDFF7C435D}" destId="{02C08F86-872A-5A4D-B24F-C267AA3ADF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F6DDC-4281-3742-ACA4-08D8F71AF3A0}">
      <dsp:nvSpPr>
        <dsp:cNvPr id="0" name=""/>
        <dsp:cNvSpPr/>
      </dsp:nvSpPr>
      <dsp:spPr>
        <a:xfrm>
          <a:off x="4621" y="313174"/>
          <a:ext cx="4040906" cy="690154"/>
        </a:xfrm>
        <a:prstGeom prst="homePlate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&lt; 30</a:t>
          </a:r>
          <a:endParaRPr lang="en-US" sz="2400" kern="1200" dirty="0"/>
        </a:p>
      </dsp:txBody>
      <dsp:txXfrm>
        <a:off x="4621" y="313174"/>
        <a:ext cx="3868368" cy="690154"/>
      </dsp:txXfrm>
    </dsp:sp>
    <dsp:sp modelId="{5DF17760-293B-A649-A701-57C677AA18FD}">
      <dsp:nvSpPr>
        <dsp:cNvPr id="0" name=""/>
        <dsp:cNvSpPr/>
      </dsp:nvSpPr>
      <dsp:spPr>
        <a:xfrm>
          <a:off x="3237346" y="313174"/>
          <a:ext cx="4040906" cy="69015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30-39</a:t>
          </a:r>
          <a:endParaRPr lang="en-US" sz="2400" kern="1200" dirty="0"/>
        </a:p>
      </dsp:txBody>
      <dsp:txXfrm>
        <a:off x="3582423" y="313174"/>
        <a:ext cx="3350752" cy="690154"/>
      </dsp:txXfrm>
    </dsp:sp>
    <dsp:sp modelId="{CC2463C6-382A-E241-898F-9C7E04EBFD2F}">
      <dsp:nvSpPr>
        <dsp:cNvPr id="0" name=""/>
        <dsp:cNvSpPr/>
      </dsp:nvSpPr>
      <dsp:spPr>
        <a:xfrm>
          <a:off x="6470072" y="313174"/>
          <a:ext cx="4040906" cy="690154"/>
        </a:xfrm>
        <a:prstGeom prst="chevron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≥40</a:t>
          </a:r>
          <a:endParaRPr lang="en-US" sz="2400" kern="1200" dirty="0"/>
        </a:p>
      </dsp:txBody>
      <dsp:txXfrm>
        <a:off x="6815149" y="313174"/>
        <a:ext cx="3350752" cy="690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E46F3-EA01-0142-9411-D3E123B755F4}">
      <dsp:nvSpPr>
        <dsp:cNvPr id="0" name=""/>
        <dsp:cNvSpPr/>
      </dsp:nvSpPr>
      <dsp:spPr>
        <a:xfrm>
          <a:off x="1663697" y="1635653"/>
          <a:ext cx="190495" cy="58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4185"/>
              </a:lnTo>
              <a:lnTo>
                <a:pt x="190495" y="58418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8FFFA-33D5-5645-A34B-6A3A73994447}">
      <dsp:nvSpPr>
        <dsp:cNvPr id="0" name=""/>
        <dsp:cNvSpPr/>
      </dsp:nvSpPr>
      <dsp:spPr>
        <a:xfrm>
          <a:off x="1403353" y="733975"/>
          <a:ext cx="768331" cy="266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6"/>
              </a:lnTo>
              <a:lnTo>
                <a:pt x="768331" y="133346"/>
              </a:lnTo>
              <a:lnTo>
                <a:pt x="768331" y="26669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A0E66-EFCD-7442-ABB6-4044EBCF96E3}">
      <dsp:nvSpPr>
        <dsp:cNvPr id="0" name=""/>
        <dsp:cNvSpPr/>
      </dsp:nvSpPr>
      <dsp:spPr>
        <a:xfrm>
          <a:off x="127035" y="1635653"/>
          <a:ext cx="190495" cy="58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4185"/>
              </a:lnTo>
              <a:lnTo>
                <a:pt x="190495" y="58418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2A59F-5849-1E43-815B-1F8215BFBF5A}">
      <dsp:nvSpPr>
        <dsp:cNvPr id="0" name=""/>
        <dsp:cNvSpPr/>
      </dsp:nvSpPr>
      <dsp:spPr>
        <a:xfrm>
          <a:off x="635022" y="733975"/>
          <a:ext cx="768331" cy="266693"/>
        </a:xfrm>
        <a:custGeom>
          <a:avLst/>
          <a:gdLst/>
          <a:ahLst/>
          <a:cxnLst/>
          <a:rect l="0" t="0" r="0" b="0"/>
          <a:pathLst>
            <a:path>
              <a:moveTo>
                <a:pt x="768331" y="0"/>
              </a:moveTo>
              <a:lnTo>
                <a:pt x="768331" y="133346"/>
              </a:lnTo>
              <a:lnTo>
                <a:pt x="0" y="133346"/>
              </a:lnTo>
              <a:lnTo>
                <a:pt x="0" y="26669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CFECC-1756-D54A-A895-E85369C7D7CA}">
      <dsp:nvSpPr>
        <dsp:cNvPr id="0" name=""/>
        <dsp:cNvSpPr/>
      </dsp:nvSpPr>
      <dsp:spPr>
        <a:xfrm>
          <a:off x="768369" y="98990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MG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768369" y="98990"/>
        <a:ext cx="1269968" cy="634984"/>
      </dsp:txXfrm>
    </dsp:sp>
    <dsp:sp modelId="{F512140C-975C-BF4E-9B48-CB99F1A599A5}">
      <dsp:nvSpPr>
        <dsp:cNvPr id="0" name=""/>
        <dsp:cNvSpPr/>
      </dsp:nvSpPr>
      <dsp:spPr>
        <a:xfrm>
          <a:off x="38" y="1000668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+ </a:t>
          </a:r>
          <a:r>
            <a:rPr lang="en-US" sz="2400" kern="12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8" y="1000668"/>
        <a:ext cx="1269968" cy="634984"/>
      </dsp:txXfrm>
    </dsp:sp>
    <dsp:sp modelId="{A4031C55-89FA-9342-811B-9557F93BDED4}">
      <dsp:nvSpPr>
        <dsp:cNvPr id="0" name=""/>
        <dsp:cNvSpPr/>
      </dsp:nvSpPr>
      <dsp:spPr>
        <a:xfrm>
          <a:off x="317530" y="1902346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17530" y="1902346"/>
        <a:ext cx="1269968" cy="634984"/>
      </dsp:txXfrm>
    </dsp:sp>
    <dsp:sp modelId="{DE97028D-3B1D-0244-983A-C6EC3EC0FDC4}">
      <dsp:nvSpPr>
        <dsp:cNvPr id="0" name=""/>
        <dsp:cNvSpPr/>
      </dsp:nvSpPr>
      <dsp:spPr>
        <a:xfrm>
          <a:off x="1536700" y="1000668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- </a:t>
          </a:r>
          <a:r>
            <a:rPr lang="en-US" sz="2400" kern="12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536700" y="1000668"/>
        <a:ext cx="1269968" cy="634984"/>
      </dsp:txXfrm>
    </dsp:sp>
    <dsp:sp modelId="{4AC7569A-79D6-5046-ABDA-E30AC4C06C75}">
      <dsp:nvSpPr>
        <dsp:cNvPr id="0" name=""/>
        <dsp:cNvSpPr/>
      </dsp:nvSpPr>
      <dsp:spPr>
        <a:xfrm>
          <a:off x="1854192" y="1902346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DONE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854192" y="1902346"/>
        <a:ext cx="1269968" cy="634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96528-7E10-7E45-A106-3A227178119F}">
      <dsp:nvSpPr>
        <dsp:cNvPr id="0" name=""/>
        <dsp:cNvSpPr/>
      </dsp:nvSpPr>
      <dsp:spPr>
        <a:xfrm>
          <a:off x="2934725" y="839353"/>
          <a:ext cx="91440" cy="352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22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F30C5-CD57-5B43-851D-81EDDFB46612}">
      <dsp:nvSpPr>
        <dsp:cNvPr id="0" name=""/>
        <dsp:cNvSpPr/>
      </dsp:nvSpPr>
      <dsp:spPr>
        <a:xfrm>
          <a:off x="905226" y="839353"/>
          <a:ext cx="91440" cy="352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22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40BB4-366E-0648-922C-F7D7816ED125}">
      <dsp:nvSpPr>
        <dsp:cNvPr id="0" name=""/>
        <dsp:cNvSpPr/>
      </dsp:nvSpPr>
      <dsp:spPr>
        <a:xfrm>
          <a:off x="112310" y="717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No complain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2310" y="717"/>
        <a:ext cx="1677272" cy="838636"/>
      </dsp:txXfrm>
    </dsp:sp>
    <dsp:sp modelId="{00321726-FBF1-AA43-B865-6DD75F923ACC}">
      <dsp:nvSpPr>
        <dsp:cNvPr id="0" name=""/>
        <dsp:cNvSpPr/>
      </dsp:nvSpPr>
      <dsp:spPr>
        <a:xfrm>
          <a:off x="112310" y="1191581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2310" y="1191581"/>
        <a:ext cx="1677272" cy="838636"/>
      </dsp:txXfrm>
    </dsp:sp>
    <dsp:sp modelId="{C0901944-2CBB-7246-BDA6-E73B5E8BE187}">
      <dsp:nvSpPr>
        <dsp:cNvPr id="0" name=""/>
        <dsp:cNvSpPr/>
      </dsp:nvSpPr>
      <dsp:spPr>
        <a:xfrm>
          <a:off x="2141809" y="717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Complain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141809" y="717"/>
        <a:ext cx="1677272" cy="838636"/>
      </dsp:txXfrm>
    </dsp:sp>
    <dsp:sp modelId="{B29933C9-563C-7C41-AFA0-96CA8A73F08D}">
      <dsp:nvSpPr>
        <dsp:cNvPr id="0" name=""/>
        <dsp:cNvSpPr/>
      </dsp:nvSpPr>
      <dsp:spPr>
        <a:xfrm>
          <a:off x="2141809" y="1191581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MG then US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141809" y="1191581"/>
        <a:ext cx="1677272" cy="838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9C19F-1937-6340-BDD3-7B7699D064A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142C1-A09D-754E-9096-EE7D199B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1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/////////</a:t>
            </a:r>
          </a:p>
        </p:txBody>
      </p:sp>
    </p:spTree>
    <p:extLst>
      <p:ext uri="{BB962C8B-B14F-4D97-AF65-F5344CB8AC3E}">
        <p14:creationId xmlns:p14="http://schemas.microsoft.com/office/powerpoint/2010/main" val="55413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3CC809-7E7C-B04E-968D-4470B81CDBDE}" type="slidenum">
              <a:rPr lang="ar-SA" altLang="en-US">
                <a:latin typeface="Arial" charset="0"/>
              </a:rPr>
              <a:pPr eaLnBrk="1" hangingPunct="1"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0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C6E741-3A17-444C-9744-7D49CED113BF}" type="slidenum">
              <a:rPr lang="ar-SA" altLang="en-US">
                <a:latin typeface="Arial" charset="0"/>
              </a:rPr>
              <a:pPr eaLnBrk="1" hangingPunct="1"/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6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42C1-A09D-754E-9096-EE7D199B75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453A36-B279-844C-A6EE-4F4C3114DA3C}" type="slidenum">
              <a:rPr lang="ar-SA" altLang="en-US">
                <a:latin typeface="Arial" charset="0"/>
              </a:rPr>
              <a:pPr eaLnBrk="1" hangingPunct="1"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83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42C1-A09D-754E-9096-EE7D199B75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19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48DCD8-2605-3B4A-B2F3-CDAA122B1532}" type="slidenum">
              <a:rPr lang="ar-SA" altLang="en-US">
                <a:latin typeface="Arial" charset="0"/>
              </a:rPr>
              <a:pPr eaLnBrk="1" hangingPunct="1"/>
              <a:t>39</a:t>
            </a:fld>
            <a:endParaRPr lang="en-US" altLang="en-US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57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6740-B638-1B4E-91F2-C495FCC137A0}" type="slidenum">
              <a:rPr lang="ar-SA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846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616" y="6260123"/>
            <a:ext cx="5863065" cy="4689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 v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013616" y="6260123"/>
            <a:ext cx="5863065" cy="4689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86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5FB8D-7A57-7048-B87D-1E65B4016021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4" r:id="rId13"/>
    <p:sldLayoutId id="2147483799" r:id="rId14"/>
    <p:sldLayoutId id="21474838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DR. MOHAMMED AYESH </a:t>
            </a:r>
          </a:p>
          <a:p>
            <a:r>
              <a:rPr lang="en-US" sz="2000" b="1" dirty="0" smtClean="0">
                <a:latin typeface="+mj-lt"/>
              </a:rPr>
              <a:t>CONSULTANT RADIOLOGIST </a:t>
            </a:r>
          </a:p>
          <a:p>
            <a:pPr algn="r"/>
            <a:endParaRPr lang="en-US" sz="2000" dirty="0">
              <a:solidFill>
                <a:schemeClr val="accent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DR.SARAH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ALSULTAN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BREAST </a:t>
            </a:r>
            <a:r>
              <a:rPr lang="en-US" sz="2000" smtClean="0">
                <a:solidFill>
                  <a:srgbClr val="000000"/>
                </a:solidFill>
                <a:latin typeface="+mj-lt"/>
              </a:rPr>
              <a:t>IMAGING </a:t>
            </a:r>
            <a:r>
              <a:rPr lang="en-US" sz="2000" smtClean="0">
                <a:solidFill>
                  <a:srgbClr val="000000"/>
                </a:solidFill>
                <a:latin typeface="+mj-lt"/>
              </a:rPr>
              <a:t>CONSULTANT</a:t>
            </a:r>
          </a:p>
          <a:p>
            <a:pPr algn="r"/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algn="r"/>
            <a:r>
              <a:rPr lang="en-US" sz="2000" dirty="0">
                <a:solidFill>
                  <a:schemeClr val="accent1"/>
                </a:solidFill>
                <a:latin typeface="+mj-lt"/>
              </a:rPr>
              <a:t>KING KHALID UNIVERSITY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HOSPITAL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27" y="740025"/>
            <a:ext cx="4034890" cy="13173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32887" y="2259484"/>
            <a:ext cx="611128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BREAST IMAGING </a:t>
            </a:r>
            <a:endParaRPr lang="en-US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188175" y="1864517"/>
            <a:ext cx="14287" cy="312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MAMMOGRAM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dirty="0" smtClean="0">
                <a:latin typeface="+mj-lt"/>
              </a:rPr>
              <a:t>Screening </a:t>
            </a:r>
            <a:r>
              <a:rPr lang="en-US" b="1" dirty="0" smtClean="0">
                <a:latin typeface="+mj-lt"/>
              </a:rPr>
              <a:t>[ No Complain]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atients 40 Y and above.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Young patient with first degree relative (Mother/ Sister) diagnosed with breast cancer.</a:t>
            </a: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+mj-lt"/>
              </a:rPr>
              <a:t>Diagnostic </a:t>
            </a:r>
            <a:r>
              <a:rPr lang="en-US" b="1" dirty="0" smtClean="0">
                <a:latin typeface="+mj-lt"/>
              </a:rPr>
              <a:t>[ Complain]</a:t>
            </a:r>
            <a:endParaRPr lang="en-US" b="1" dirty="0">
              <a:latin typeface="+mj-lt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Palpable mass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Nipple discharge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Skin changes</a:t>
            </a:r>
          </a:p>
          <a:p>
            <a:pPr>
              <a:buBlip>
                <a:blip r:embed="rId3"/>
              </a:buBlip>
            </a:pP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5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895600" y="5718175"/>
            <a:ext cx="2514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MLO</a:t>
            </a:r>
          </a:p>
        </p:txBody>
      </p:sp>
      <p:pic>
        <p:nvPicPr>
          <p:cNvPr id="16387" name="Picture 10" descr="ser007img0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 r="40309"/>
          <a:stretch>
            <a:fillRect/>
          </a:stretch>
        </p:blipFill>
        <p:spPr>
          <a:xfrm>
            <a:off x="8696324" y="1277144"/>
            <a:ext cx="2678112" cy="4495800"/>
          </a:xfrm>
        </p:spPr>
      </p:pic>
      <p:pic>
        <p:nvPicPr>
          <p:cNvPr id="16388" name="Picture 11" descr="ser007img00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 t="7552" b="9380"/>
          <a:stretch>
            <a:fillRect/>
          </a:stretch>
        </p:blipFill>
        <p:spPr>
          <a:xfrm>
            <a:off x="6486524" y="1187450"/>
            <a:ext cx="2268538" cy="4572000"/>
          </a:xfrm>
        </p:spPr>
      </p:pic>
      <p:pic>
        <p:nvPicPr>
          <p:cNvPr id="16389" name="Picture 12" descr="ser007img000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6"/>
          <a:stretch>
            <a:fillRect/>
          </a:stretch>
        </p:blipFill>
        <p:spPr>
          <a:xfrm>
            <a:off x="3573464" y="1124744"/>
            <a:ext cx="2209800" cy="4800600"/>
          </a:xfrm>
        </p:spPr>
      </p:pic>
      <p:pic>
        <p:nvPicPr>
          <p:cNvPr id="16390" name="Picture 13" descr="ser007img00007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 t="2158"/>
          <a:stretch/>
        </p:blipFill>
        <p:spPr>
          <a:xfrm>
            <a:off x="1524001" y="1124744"/>
            <a:ext cx="2049463" cy="4697016"/>
          </a:xfrm>
        </p:spPr>
      </p:pic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8129588" y="5821760"/>
            <a:ext cx="1428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385763"/>
            <a:ext cx="9544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x-none" sz="4400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STANDARD MAMMOGRAM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x-none" dirty="0" smtClean="0">
                <a:latin typeface="Times New Roman" charset="0"/>
                <a:ea typeface="ＭＳ Ｐゴシック" charset="-128"/>
              </a:rPr>
              <a:t>CC view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pic>
        <p:nvPicPr>
          <p:cNvPr id="16387" name="Content Placeholder 3" descr="cc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8" y="1524516"/>
            <a:ext cx="5029200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F0029371-Mammography-S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03" y="1133197"/>
            <a:ext cx="4322618" cy="48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x-none" dirty="0" smtClean="0">
                <a:latin typeface="Times New Roman" charset="0"/>
                <a:ea typeface="ＭＳ Ｐゴシック" charset="-128"/>
              </a:rPr>
              <a:t>MLO view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pic>
        <p:nvPicPr>
          <p:cNvPr id="18435" name="Content Placeholder 3" descr="mlo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1" y="1690688"/>
            <a:ext cx="41910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M4150296-Mammography_woman_s_breast_being_screened-S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7" y="1454666"/>
            <a:ext cx="4249387" cy="45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8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6200000" flipH="1">
            <a:off x="6515100" y="2628900"/>
            <a:ext cx="1828800" cy="990600"/>
          </a:xfrm>
          <a:prstGeom prst="line">
            <a:avLst/>
          </a:prstGeom>
          <a:noFill/>
          <a:ln w="76200">
            <a:solidFill>
              <a:srgbClr val="FF008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676400"/>
            <a:ext cx="4546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452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30680" y="1021080"/>
            <a:ext cx="3032760" cy="2971800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54" grpId="0" animBg="1"/>
      <p:bldP spid="55" grpId="0" animBg="1"/>
      <p:bldP spid="58" grpId="0" animBg="1"/>
      <p:bldP spid="13" grpId="0" animBg="1"/>
      <p:bldP spid="59" grpId="0" animBg="1"/>
      <p:bldP spid="60" grpId="0" animBg="1"/>
      <p:bldP spid="15" grpId="0"/>
      <p:bldP spid="61" grpId="0" animBg="1"/>
      <p:bldP spid="16" grpId="0"/>
      <p:bldP spid="17" grpId="0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006075" y="241509"/>
            <a:ext cx="6179850" cy="723267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id-ID" sz="4400" b="1" dirty="0" smtClean="0">
                <a:latin typeface="Lato Regular"/>
                <a:cs typeface="Lato Regular"/>
              </a:rPr>
              <a:t>MASS </a:t>
            </a:r>
            <a:endParaRPr lang="id-ID" sz="4400" b="1" dirty="0">
              <a:latin typeface="Lato Regular"/>
              <a:cs typeface="Lato Regular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49796" y="5675214"/>
            <a:ext cx="5076634" cy="809889"/>
            <a:chOff x="6111902" y="3291948"/>
            <a:chExt cx="5077956" cy="461665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580927" y="3305801"/>
              <a:ext cx="4608931" cy="371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580927" y="3305801"/>
              <a:ext cx="3949604" cy="3712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 bwMode="auto">
            <a:xfrm>
              <a:off x="6559731" y="3291948"/>
              <a:ext cx="11861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Lato Black"/>
                  <a:cs typeface="Lato Black"/>
                </a:rPr>
                <a:t>D</a:t>
              </a: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ensity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111902" y="3293153"/>
              <a:ext cx="419675" cy="4196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 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214097" y="3379464"/>
              <a:ext cx="223777" cy="239331"/>
              <a:chOff x="494476" y="2241785"/>
              <a:chExt cx="239742" cy="256405"/>
            </a:xfrm>
            <a:solidFill>
              <a:schemeClr val="bg1"/>
            </a:solidFill>
          </p:grpSpPr>
          <p:sp>
            <p:nvSpPr>
              <p:cNvPr id="68" name="Freeform 67"/>
              <p:cNvSpPr>
                <a:spLocks noEditPoints="1"/>
              </p:cNvSpPr>
              <p:nvPr/>
            </p:nvSpPr>
            <p:spPr bwMode="auto">
              <a:xfrm>
                <a:off x="494476" y="2241785"/>
                <a:ext cx="239742" cy="256405"/>
              </a:xfrm>
              <a:custGeom>
                <a:avLst/>
                <a:gdLst>
                  <a:gd name="T0" fmla="*/ 190 w 219"/>
                  <a:gd name="T1" fmla="*/ 0 h 234"/>
                  <a:gd name="T2" fmla="*/ 30 w 219"/>
                  <a:gd name="T3" fmla="*/ 0 h 234"/>
                  <a:gd name="T4" fmla="*/ 0 w 219"/>
                  <a:gd name="T5" fmla="*/ 29 h 234"/>
                  <a:gd name="T6" fmla="*/ 0 w 219"/>
                  <a:gd name="T7" fmla="*/ 205 h 234"/>
                  <a:gd name="T8" fmla="*/ 30 w 219"/>
                  <a:gd name="T9" fmla="*/ 234 h 234"/>
                  <a:gd name="T10" fmla="*/ 190 w 219"/>
                  <a:gd name="T11" fmla="*/ 234 h 234"/>
                  <a:gd name="T12" fmla="*/ 219 w 219"/>
                  <a:gd name="T13" fmla="*/ 205 h 234"/>
                  <a:gd name="T14" fmla="*/ 219 w 219"/>
                  <a:gd name="T15" fmla="*/ 29 h 234"/>
                  <a:gd name="T16" fmla="*/ 190 w 219"/>
                  <a:gd name="T17" fmla="*/ 0 h 234"/>
                  <a:gd name="T18" fmla="*/ 205 w 219"/>
                  <a:gd name="T19" fmla="*/ 205 h 234"/>
                  <a:gd name="T20" fmla="*/ 190 w 219"/>
                  <a:gd name="T21" fmla="*/ 219 h 234"/>
                  <a:gd name="T22" fmla="*/ 30 w 219"/>
                  <a:gd name="T23" fmla="*/ 219 h 234"/>
                  <a:gd name="T24" fmla="*/ 15 w 219"/>
                  <a:gd name="T25" fmla="*/ 205 h 234"/>
                  <a:gd name="T26" fmla="*/ 15 w 219"/>
                  <a:gd name="T27" fmla="*/ 29 h 234"/>
                  <a:gd name="T28" fmla="*/ 30 w 219"/>
                  <a:gd name="T29" fmla="*/ 15 h 234"/>
                  <a:gd name="T30" fmla="*/ 190 w 219"/>
                  <a:gd name="T31" fmla="*/ 15 h 234"/>
                  <a:gd name="T32" fmla="*/ 205 w 219"/>
                  <a:gd name="T33" fmla="*/ 29 h 234"/>
                  <a:gd name="T34" fmla="*/ 205 w 219"/>
                  <a:gd name="T35" fmla="*/ 205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9" h="234">
                    <a:moveTo>
                      <a:pt x="19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21"/>
                      <a:pt x="13" y="234"/>
                      <a:pt x="30" y="234"/>
                    </a:cubicBezTo>
                    <a:cubicBezTo>
                      <a:pt x="190" y="234"/>
                      <a:pt x="190" y="234"/>
                      <a:pt x="190" y="234"/>
                    </a:cubicBezTo>
                    <a:cubicBezTo>
                      <a:pt x="206" y="234"/>
                      <a:pt x="219" y="221"/>
                      <a:pt x="219" y="205"/>
                    </a:cubicBezTo>
                    <a:cubicBezTo>
                      <a:pt x="219" y="29"/>
                      <a:pt x="219" y="29"/>
                      <a:pt x="219" y="29"/>
                    </a:cubicBezTo>
                    <a:cubicBezTo>
                      <a:pt x="219" y="13"/>
                      <a:pt x="206" y="0"/>
                      <a:pt x="190" y="0"/>
                    </a:cubicBezTo>
                    <a:close/>
                    <a:moveTo>
                      <a:pt x="205" y="205"/>
                    </a:moveTo>
                    <a:cubicBezTo>
                      <a:pt x="205" y="213"/>
                      <a:pt x="198" y="219"/>
                      <a:pt x="190" y="219"/>
                    </a:cubicBezTo>
                    <a:cubicBezTo>
                      <a:pt x="30" y="219"/>
                      <a:pt x="30" y="219"/>
                      <a:pt x="30" y="219"/>
                    </a:cubicBezTo>
                    <a:cubicBezTo>
                      <a:pt x="21" y="219"/>
                      <a:pt x="15" y="213"/>
                      <a:pt x="15" y="205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1"/>
                      <a:pt x="21" y="15"/>
                      <a:pt x="3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8" y="15"/>
                      <a:pt x="205" y="21"/>
                      <a:pt x="205" y="29"/>
                    </a:cubicBezTo>
                    <a:lnTo>
                      <a:pt x="205" y="2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78" name="Freeform 68"/>
              <p:cNvSpPr>
                <a:spLocks noEditPoints="1"/>
              </p:cNvSpPr>
              <p:nvPr/>
            </p:nvSpPr>
            <p:spPr bwMode="auto">
              <a:xfrm>
                <a:off x="527337" y="2273716"/>
                <a:ext cx="175411" cy="160601"/>
              </a:xfrm>
              <a:custGeom>
                <a:avLst/>
                <a:gdLst>
                  <a:gd name="T0" fmla="*/ 153 w 160"/>
                  <a:gd name="T1" fmla="*/ 0 h 147"/>
                  <a:gd name="T2" fmla="*/ 7 w 160"/>
                  <a:gd name="T3" fmla="*/ 0 h 147"/>
                  <a:gd name="T4" fmla="*/ 0 w 160"/>
                  <a:gd name="T5" fmla="*/ 8 h 147"/>
                  <a:gd name="T6" fmla="*/ 0 w 160"/>
                  <a:gd name="T7" fmla="*/ 139 h 147"/>
                  <a:gd name="T8" fmla="*/ 7 w 160"/>
                  <a:gd name="T9" fmla="*/ 147 h 147"/>
                  <a:gd name="T10" fmla="*/ 153 w 160"/>
                  <a:gd name="T11" fmla="*/ 147 h 147"/>
                  <a:gd name="T12" fmla="*/ 160 w 160"/>
                  <a:gd name="T13" fmla="*/ 139 h 147"/>
                  <a:gd name="T14" fmla="*/ 160 w 160"/>
                  <a:gd name="T15" fmla="*/ 8 h 147"/>
                  <a:gd name="T16" fmla="*/ 153 w 160"/>
                  <a:gd name="T17" fmla="*/ 0 h 147"/>
                  <a:gd name="T18" fmla="*/ 153 w 160"/>
                  <a:gd name="T19" fmla="*/ 8 h 147"/>
                  <a:gd name="T20" fmla="*/ 153 w 160"/>
                  <a:gd name="T21" fmla="*/ 109 h 147"/>
                  <a:gd name="T22" fmla="*/ 129 w 160"/>
                  <a:gd name="T23" fmla="*/ 83 h 147"/>
                  <a:gd name="T24" fmla="*/ 124 w 160"/>
                  <a:gd name="T25" fmla="*/ 81 h 147"/>
                  <a:gd name="T26" fmla="*/ 118 w 160"/>
                  <a:gd name="T27" fmla="*/ 83 h 147"/>
                  <a:gd name="T28" fmla="*/ 99 w 160"/>
                  <a:gd name="T29" fmla="*/ 105 h 147"/>
                  <a:gd name="T30" fmla="*/ 42 w 160"/>
                  <a:gd name="T31" fmla="*/ 39 h 147"/>
                  <a:gd name="T32" fmla="*/ 36 w 160"/>
                  <a:gd name="T33" fmla="*/ 37 h 147"/>
                  <a:gd name="T34" fmla="*/ 31 w 160"/>
                  <a:gd name="T35" fmla="*/ 39 h 147"/>
                  <a:gd name="T36" fmla="*/ 7 w 160"/>
                  <a:gd name="T37" fmla="*/ 67 h 147"/>
                  <a:gd name="T38" fmla="*/ 7 w 160"/>
                  <a:gd name="T39" fmla="*/ 8 h 147"/>
                  <a:gd name="T40" fmla="*/ 153 w 160"/>
                  <a:gd name="T41" fmla="*/ 8 h 147"/>
                  <a:gd name="T42" fmla="*/ 7 w 160"/>
                  <a:gd name="T43" fmla="*/ 78 h 147"/>
                  <a:gd name="T44" fmla="*/ 36 w 160"/>
                  <a:gd name="T45" fmla="*/ 44 h 147"/>
                  <a:gd name="T46" fmla="*/ 95 w 160"/>
                  <a:gd name="T47" fmla="*/ 111 h 147"/>
                  <a:gd name="T48" fmla="*/ 99 w 160"/>
                  <a:gd name="T49" fmla="*/ 116 h 147"/>
                  <a:gd name="T50" fmla="*/ 119 w 160"/>
                  <a:gd name="T51" fmla="*/ 139 h 147"/>
                  <a:gd name="T52" fmla="*/ 7 w 160"/>
                  <a:gd name="T53" fmla="*/ 139 h 147"/>
                  <a:gd name="T54" fmla="*/ 7 w 160"/>
                  <a:gd name="T55" fmla="*/ 78 h 147"/>
                  <a:gd name="T56" fmla="*/ 129 w 160"/>
                  <a:gd name="T57" fmla="*/ 139 h 147"/>
                  <a:gd name="T58" fmla="*/ 104 w 160"/>
                  <a:gd name="T59" fmla="*/ 110 h 147"/>
                  <a:gd name="T60" fmla="*/ 124 w 160"/>
                  <a:gd name="T61" fmla="*/ 88 h 147"/>
                  <a:gd name="T62" fmla="*/ 153 w 160"/>
                  <a:gd name="T63" fmla="*/ 120 h 147"/>
                  <a:gd name="T64" fmla="*/ 153 w 160"/>
                  <a:gd name="T65" fmla="*/ 139 h 147"/>
                  <a:gd name="T66" fmla="*/ 129 w 160"/>
                  <a:gd name="T67" fmla="*/ 139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0" h="147">
                    <a:moveTo>
                      <a:pt x="15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3"/>
                      <a:pt x="3" y="147"/>
                      <a:pt x="7" y="147"/>
                    </a:cubicBezTo>
                    <a:cubicBezTo>
                      <a:pt x="153" y="147"/>
                      <a:pt x="153" y="147"/>
                      <a:pt x="153" y="147"/>
                    </a:cubicBezTo>
                    <a:cubicBezTo>
                      <a:pt x="157" y="147"/>
                      <a:pt x="160" y="143"/>
                      <a:pt x="160" y="139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4"/>
                      <a:pt x="157" y="0"/>
                      <a:pt x="153" y="0"/>
                    </a:cubicBezTo>
                    <a:close/>
                    <a:moveTo>
                      <a:pt x="153" y="8"/>
                    </a:move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29" y="83"/>
                      <a:pt x="129" y="83"/>
                      <a:pt x="129" y="83"/>
                    </a:cubicBezTo>
                    <a:cubicBezTo>
                      <a:pt x="128" y="82"/>
                      <a:pt x="126" y="81"/>
                      <a:pt x="124" y="81"/>
                    </a:cubicBezTo>
                    <a:cubicBezTo>
                      <a:pt x="122" y="81"/>
                      <a:pt x="120" y="82"/>
                      <a:pt x="118" y="83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0" y="38"/>
                      <a:pt x="38" y="37"/>
                      <a:pt x="36" y="37"/>
                    </a:cubicBezTo>
                    <a:cubicBezTo>
                      <a:pt x="34" y="37"/>
                      <a:pt x="32" y="38"/>
                      <a:pt x="31" y="39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8"/>
                      <a:pt x="7" y="8"/>
                      <a:pt x="7" y="8"/>
                    </a:cubicBezTo>
                    <a:lnTo>
                      <a:pt x="153" y="8"/>
                    </a:lnTo>
                    <a:close/>
                    <a:moveTo>
                      <a:pt x="7" y="78"/>
                    </a:moveTo>
                    <a:cubicBezTo>
                      <a:pt x="36" y="44"/>
                      <a:pt x="36" y="44"/>
                      <a:pt x="36" y="44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119" y="139"/>
                      <a:pt x="119" y="139"/>
                      <a:pt x="119" y="139"/>
                    </a:cubicBezTo>
                    <a:cubicBezTo>
                      <a:pt x="7" y="139"/>
                      <a:pt x="7" y="139"/>
                      <a:pt x="7" y="139"/>
                    </a:cubicBezTo>
                    <a:lnTo>
                      <a:pt x="7" y="78"/>
                    </a:lnTo>
                    <a:close/>
                    <a:moveTo>
                      <a:pt x="129" y="139"/>
                    </a:moveTo>
                    <a:cubicBezTo>
                      <a:pt x="104" y="110"/>
                      <a:pt x="104" y="110"/>
                      <a:pt x="104" y="110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53" y="120"/>
                      <a:pt x="153" y="120"/>
                      <a:pt x="153" y="120"/>
                    </a:cubicBezTo>
                    <a:cubicBezTo>
                      <a:pt x="153" y="139"/>
                      <a:pt x="153" y="139"/>
                      <a:pt x="153" y="139"/>
                    </a:cubicBezTo>
                    <a:lnTo>
                      <a:pt x="129" y="1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80" name="Freeform 69"/>
              <p:cNvSpPr>
                <a:spLocks noEditPoints="1"/>
              </p:cNvSpPr>
              <p:nvPr/>
            </p:nvSpPr>
            <p:spPr bwMode="auto">
              <a:xfrm>
                <a:off x="622677" y="2297776"/>
                <a:ext cx="48134" cy="48134"/>
              </a:xfrm>
              <a:custGeom>
                <a:avLst/>
                <a:gdLst>
                  <a:gd name="T0" fmla="*/ 22 w 44"/>
                  <a:gd name="T1" fmla="*/ 44 h 44"/>
                  <a:gd name="T2" fmla="*/ 44 w 44"/>
                  <a:gd name="T3" fmla="*/ 22 h 44"/>
                  <a:gd name="T4" fmla="*/ 22 w 44"/>
                  <a:gd name="T5" fmla="*/ 0 h 44"/>
                  <a:gd name="T6" fmla="*/ 0 w 44"/>
                  <a:gd name="T7" fmla="*/ 22 h 44"/>
                  <a:gd name="T8" fmla="*/ 22 w 44"/>
                  <a:gd name="T9" fmla="*/ 44 h 44"/>
                  <a:gd name="T10" fmla="*/ 22 w 44"/>
                  <a:gd name="T11" fmla="*/ 8 h 44"/>
                  <a:gd name="T12" fmla="*/ 37 w 44"/>
                  <a:gd name="T13" fmla="*/ 22 h 44"/>
                  <a:gd name="T14" fmla="*/ 22 w 44"/>
                  <a:gd name="T15" fmla="*/ 37 h 44"/>
                  <a:gd name="T16" fmla="*/ 7 w 44"/>
                  <a:gd name="T17" fmla="*/ 22 h 44"/>
                  <a:gd name="T18" fmla="*/ 22 w 44"/>
                  <a:gd name="T1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8"/>
                    </a:moveTo>
                    <a:cubicBezTo>
                      <a:pt x="30" y="8"/>
                      <a:pt x="37" y="14"/>
                      <a:pt x="37" y="22"/>
                    </a:cubicBezTo>
                    <a:cubicBezTo>
                      <a:pt x="37" y="30"/>
                      <a:pt x="30" y="37"/>
                      <a:pt x="22" y="37"/>
                    </a:cubicBezTo>
                    <a:cubicBezTo>
                      <a:pt x="14" y="37"/>
                      <a:pt x="7" y="30"/>
                      <a:pt x="7" y="22"/>
                    </a:cubicBezTo>
                    <a:cubicBezTo>
                      <a:pt x="7" y="14"/>
                      <a:pt x="14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602439" y="4870722"/>
            <a:ext cx="5091346" cy="705303"/>
            <a:chOff x="6097186" y="2703168"/>
            <a:chExt cx="5092672" cy="419954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6580927" y="2717631"/>
              <a:ext cx="4608931" cy="373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580926" y="2717631"/>
              <a:ext cx="3949605" cy="373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08" name="Content Placeholder 2"/>
            <p:cNvSpPr txBox="1">
              <a:spLocks/>
            </p:cNvSpPr>
            <p:nvPr/>
          </p:nvSpPr>
          <p:spPr bwMode="auto">
            <a:xfrm>
              <a:off x="6559731" y="2703168"/>
              <a:ext cx="1976214" cy="27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Margins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7186" y="2703449"/>
              <a:ext cx="419673" cy="4196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rtlCol="0" anchor="ctr"/>
            <a:lstStyle/>
            <a:p>
              <a:pPr algn="ctr"/>
              <a:endParaRPr lang="en-US" sz="900" dirty="0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230986" y="2797494"/>
              <a:ext cx="163729" cy="239331"/>
              <a:chOff x="527333" y="1217552"/>
              <a:chExt cx="175409" cy="256405"/>
            </a:xfrm>
            <a:solidFill>
              <a:schemeClr val="bg1"/>
            </a:solidFill>
          </p:grpSpPr>
          <p:sp>
            <p:nvSpPr>
              <p:cNvPr id="111" name="Freeform 79"/>
              <p:cNvSpPr>
                <a:spLocks noEditPoints="1"/>
              </p:cNvSpPr>
              <p:nvPr/>
            </p:nvSpPr>
            <p:spPr bwMode="auto">
              <a:xfrm>
                <a:off x="527333" y="1217552"/>
                <a:ext cx="175409" cy="256405"/>
              </a:xfrm>
              <a:custGeom>
                <a:avLst/>
                <a:gdLst>
                  <a:gd name="T0" fmla="*/ 80 w 160"/>
                  <a:gd name="T1" fmla="*/ 0 h 234"/>
                  <a:gd name="T2" fmla="*/ 0 w 160"/>
                  <a:gd name="T3" fmla="*/ 81 h 234"/>
                  <a:gd name="T4" fmla="*/ 36 w 160"/>
                  <a:gd name="T5" fmla="*/ 169 h 234"/>
                  <a:gd name="T6" fmla="*/ 80 w 160"/>
                  <a:gd name="T7" fmla="*/ 234 h 234"/>
                  <a:gd name="T8" fmla="*/ 123 w 160"/>
                  <a:gd name="T9" fmla="*/ 169 h 234"/>
                  <a:gd name="T10" fmla="*/ 160 w 160"/>
                  <a:gd name="T11" fmla="*/ 81 h 234"/>
                  <a:gd name="T12" fmla="*/ 80 w 160"/>
                  <a:gd name="T13" fmla="*/ 0 h 234"/>
                  <a:gd name="T14" fmla="*/ 99 w 160"/>
                  <a:gd name="T15" fmla="*/ 199 h 234"/>
                  <a:gd name="T16" fmla="*/ 63 w 160"/>
                  <a:gd name="T17" fmla="*/ 203 h 234"/>
                  <a:gd name="T18" fmla="*/ 58 w 160"/>
                  <a:gd name="T19" fmla="*/ 190 h 234"/>
                  <a:gd name="T20" fmla="*/ 58 w 160"/>
                  <a:gd name="T21" fmla="*/ 189 h 234"/>
                  <a:gd name="T22" fmla="*/ 103 w 160"/>
                  <a:gd name="T23" fmla="*/ 184 h 234"/>
                  <a:gd name="T24" fmla="*/ 101 w 160"/>
                  <a:gd name="T25" fmla="*/ 190 h 234"/>
                  <a:gd name="T26" fmla="*/ 99 w 160"/>
                  <a:gd name="T27" fmla="*/ 199 h 234"/>
                  <a:gd name="T28" fmla="*/ 56 w 160"/>
                  <a:gd name="T29" fmla="*/ 182 h 234"/>
                  <a:gd name="T30" fmla="*/ 52 w 160"/>
                  <a:gd name="T31" fmla="*/ 168 h 234"/>
                  <a:gd name="T32" fmla="*/ 108 w 160"/>
                  <a:gd name="T33" fmla="*/ 168 h 234"/>
                  <a:gd name="T34" fmla="*/ 106 w 160"/>
                  <a:gd name="T35" fmla="*/ 176 h 234"/>
                  <a:gd name="T36" fmla="*/ 56 w 160"/>
                  <a:gd name="T37" fmla="*/ 182 h 234"/>
                  <a:gd name="T38" fmla="*/ 80 w 160"/>
                  <a:gd name="T39" fmla="*/ 220 h 234"/>
                  <a:gd name="T40" fmla="*/ 65 w 160"/>
                  <a:gd name="T41" fmla="*/ 210 h 234"/>
                  <a:gd name="T42" fmla="*/ 96 w 160"/>
                  <a:gd name="T43" fmla="*/ 207 h 234"/>
                  <a:gd name="T44" fmla="*/ 80 w 160"/>
                  <a:gd name="T45" fmla="*/ 220 h 234"/>
                  <a:gd name="T46" fmla="*/ 114 w 160"/>
                  <a:gd name="T47" fmla="*/ 154 h 234"/>
                  <a:gd name="T48" fmla="*/ 46 w 160"/>
                  <a:gd name="T49" fmla="*/ 154 h 234"/>
                  <a:gd name="T50" fmla="*/ 34 w 160"/>
                  <a:gd name="T51" fmla="*/ 130 h 234"/>
                  <a:gd name="T52" fmla="*/ 14 w 160"/>
                  <a:gd name="T53" fmla="*/ 81 h 234"/>
                  <a:gd name="T54" fmla="*/ 80 w 160"/>
                  <a:gd name="T55" fmla="*/ 15 h 234"/>
                  <a:gd name="T56" fmla="*/ 146 w 160"/>
                  <a:gd name="T57" fmla="*/ 81 h 234"/>
                  <a:gd name="T58" fmla="*/ 126 w 160"/>
                  <a:gd name="T59" fmla="*/ 130 h 234"/>
                  <a:gd name="T60" fmla="*/ 114 w 160"/>
                  <a:gd name="T61" fmla="*/ 15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0" h="234">
                    <a:moveTo>
                      <a:pt x="80" y="0"/>
                    </a:moveTo>
                    <a:cubicBezTo>
                      <a:pt x="35" y="0"/>
                      <a:pt x="0" y="36"/>
                      <a:pt x="0" y="81"/>
                    </a:cubicBezTo>
                    <a:cubicBezTo>
                      <a:pt x="0" y="110"/>
                      <a:pt x="26" y="141"/>
                      <a:pt x="36" y="169"/>
                    </a:cubicBezTo>
                    <a:cubicBezTo>
                      <a:pt x="51" y="210"/>
                      <a:pt x="49" y="234"/>
                      <a:pt x="80" y="234"/>
                    </a:cubicBezTo>
                    <a:cubicBezTo>
                      <a:pt x="111" y="234"/>
                      <a:pt x="109" y="210"/>
                      <a:pt x="123" y="169"/>
                    </a:cubicBezTo>
                    <a:cubicBezTo>
                      <a:pt x="133" y="142"/>
                      <a:pt x="160" y="110"/>
                      <a:pt x="160" y="81"/>
                    </a:cubicBezTo>
                    <a:cubicBezTo>
                      <a:pt x="160" y="36"/>
                      <a:pt x="124" y="0"/>
                      <a:pt x="80" y="0"/>
                    </a:cubicBezTo>
                    <a:close/>
                    <a:moveTo>
                      <a:pt x="99" y="199"/>
                    </a:moveTo>
                    <a:cubicBezTo>
                      <a:pt x="63" y="203"/>
                      <a:pt x="63" y="203"/>
                      <a:pt x="63" y="203"/>
                    </a:cubicBezTo>
                    <a:cubicBezTo>
                      <a:pt x="61" y="200"/>
                      <a:pt x="60" y="195"/>
                      <a:pt x="58" y="190"/>
                    </a:cubicBezTo>
                    <a:cubicBezTo>
                      <a:pt x="58" y="190"/>
                      <a:pt x="58" y="189"/>
                      <a:pt x="58" y="189"/>
                    </a:cubicBezTo>
                    <a:cubicBezTo>
                      <a:pt x="103" y="184"/>
                      <a:pt x="103" y="184"/>
                      <a:pt x="103" y="184"/>
                    </a:cubicBezTo>
                    <a:cubicBezTo>
                      <a:pt x="103" y="186"/>
                      <a:pt x="102" y="188"/>
                      <a:pt x="101" y="190"/>
                    </a:cubicBezTo>
                    <a:cubicBezTo>
                      <a:pt x="100" y="193"/>
                      <a:pt x="100" y="196"/>
                      <a:pt x="99" y="199"/>
                    </a:cubicBezTo>
                    <a:close/>
                    <a:moveTo>
                      <a:pt x="56" y="182"/>
                    </a:moveTo>
                    <a:cubicBezTo>
                      <a:pt x="55" y="178"/>
                      <a:pt x="53" y="173"/>
                      <a:pt x="52" y="168"/>
                    </a:cubicBezTo>
                    <a:cubicBezTo>
                      <a:pt x="108" y="168"/>
                      <a:pt x="108" y="168"/>
                      <a:pt x="108" y="168"/>
                    </a:cubicBezTo>
                    <a:cubicBezTo>
                      <a:pt x="107" y="171"/>
                      <a:pt x="106" y="174"/>
                      <a:pt x="106" y="176"/>
                    </a:cubicBezTo>
                    <a:lnTo>
                      <a:pt x="56" y="182"/>
                    </a:lnTo>
                    <a:close/>
                    <a:moveTo>
                      <a:pt x="80" y="220"/>
                    </a:moveTo>
                    <a:cubicBezTo>
                      <a:pt x="72" y="220"/>
                      <a:pt x="69" y="219"/>
                      <a:pt x="65" y="210"/>
                    </a:cubicBezTo>
                    <a:cubicBezTo>
                      <a:pt x="96" y="207"/>
                      <a:pt x="96" y="207"/>
                      <a:pt x="96" y="207"/>
                    </a:cubicBezTo>
                    <a:cubicBezTo>
                      <a:pt x="92" y="219"/>
                      <a:pt x="88" y="220"/>
                      <a:pt x="80" y="220"/>
                    </a:cubicBezTo>
                    <a:close/>
                    <a:moveTo>
                      <a:pt x="114" y="154"/>
                    </a:moveTo>
                    <a:cubicBezTo>
                      <a:pt x="46" y="154"/>
                      <a:pt x="46" y="154"/>
                      <a:pt x="46" y="154"/>
                    </a:cubicBezTo>
                    <a:cubicBezTo>
                      <a:pt x="42" y="146"/>
                      <a:pt x="38" y="138"/>
                      <a:pt x="34" y="130"/>
                    </a:cubicBezTo>
                    <a:cubicBezTo>
                      <a:pt x="24" y="113"/>
                      <a:pt x="14" y="96"/>
                      <a:pt x="14" y="81"/>
                    </a:cubicBezTo>
                    <a:cubicBezTo>
                      <a:pt x="14" y="45"/>
                      <a:pt x="44" y="15"/>
                      <a:pt x="80" y="15"/>
                    </a:cubicBezTo>
                    <a:cubicBezTo>
                      <a:pt x="116" y="15"/>
                      <a:pt x="146" y="45"/>
                      <a:pt x="146" y="81"/>
                    </a:cubicBezTo>
                    <a:cubicBezTo>
                      <a:pt x="146" y="96"/>
                      <a:pt x="136" y="113"/>
                      <a:pt x="126" y="130"/>
                    </a:cubicBezTo>
                    <a:cubicBezTo>
                      <a:pt x="122" y="138"/>
                      <a:pt x="118" y="146"/>
                      <a:pt x="114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12" name="Freeform 80"/>
              <p:cNvSpPr>
                <a:spLocks/>
              </p:cNvSpPr>
              <p:nvPr/>
            </p:nvSpPr>
            <p:spPr bwMode="auto">
              <a:xfrm>
                <a:off x="566675" y="1258276"/>
                <a:ext cx="52762" cy="51373"/>
              </a:xfrm>
              <a:custGeom>
                <a:avLst/>
                <a:gdLst>
                  <a:gd name="T0" fmla="*/ 44 w 48"/>
                  <a:gd name="T1" fmla="*/ 0 h 47"/>
                  <a:gd name="T2" fmla="*/ 0 w 48"/>
                  <a:gd name="T3" fmla="*/ 44 h 47"/>
                  <a:gd name="T4" fmla="*/ 4 w 48"/>
                  <a:gd name="T5" fmla="*/ 47 h 47"/>
                  <a:gd name="T6" fmla="*/ 7 w 48"/>
                  <a:gd name="T7" fmla="*/ 44 h 47"/>
                  <a:gd name="T8" fmla="*/ 44 w 48"/>
                  <a:gd name="T9" fmla="*/ 7 h 47"/>
                  <a:gd name="T10" fmla="*/ 48 w 48"/>
                  <a:gd name="T11" fmla="*/ 4 h 47"/>
                  <a:gd name="T12" fmla="*/ 44 w 48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7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46"/>
                      <a:pt x="2" y="47"/>
                      <a:pt x="4" y="47"/>
                    </a:cubicBezTo>
                    <a:cubicBezTo>
                      <a:pt x="6" y="47"/>
                      <a:pt x="7" y="46"/>
                      <a:pt x="7" y="44"/>
                    </a:cubicBezTo>
                    <a:cubicBezTo>
                      <a:pt x="7" y="24"/>
                      <a:pt x="24" y="7"/>
                      <a:pt x="44" y="7"/>
                    </a:cubicBezTo>
                    <a:cubicBezTo>
                      <a:pt x="46" y="7"/>
                      <a:pt x="48" y="6"/>
                      <a:pt x="48" y="4"/>
                    </a:cubicBezTo>
                    <a:cubicBezTo>
                      <a:pt x="48" y="2"/>
                      <a:pt x="46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635084" y="4086380"/>
            <a:ext cx="5091348" cy="775356"/>
            <a:chOff x="6097186" y="2148475"/>
            <a:chExt cx="5092674" cy="461665"/>
          </a:xfrm>
        </p:grpSpPr>
        <p:sp>
          <p:nvSpPr>
            <p:cNvPr id="114" name="Rectangle 113"/>
            <p:cNvSpPr/>
            <p:nvPr/>
          </p:nvSpPr>
          <p:spPr bwMode="auto">
            <a:xfrm>
              <a:off x="6580927" y="2160797"/>
              <a:ext cx="4608933" cy="3736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580927" y="2160797"/>
              <a:ext cx="3949605" cy="3736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29" name="Content Placeholder 2"/>
            <p:cNvSpPr txBox="1">
              <a:spLocks/>
            </p:cNvSpPr>
            <p:nvPr/>
          </p:nvSpPr>
          <p:spPr bwMode="auto">
            <a:xfrm>
              <a:off x="6559731" y="2148475"/>
              <a:ext cx="9879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Shape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097186" y="2150352"/>
              <a:ext cx="419673" cy="4196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rtlCol="0" anchor="ctr"/>
            <a:lstStyle/>
            <a:p>
              <a:pPr algn="ctr"/>
              <a:endParaRPr lang="en-US" sz="900" dirty="0"/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6188294" y="2251049"/>
              <a:ext cx="239764" cy="201746"/>
              <a:chOff x="1511296" y="730196"/>
              <a:chExt cx="256867" cy="216138"/>
            </a:xfrm>
            <a:solidFill>
              <a:schemeClr val="bg1"/>
            </a:solidFill>
          </p:grpSpPr>
          <p:sp>
            <p:nvSpPr>
              <p:cNvPr id="132" name="Freeform 81"/>
              <p:cNvSpPr>
                <a:spLocks noEditPoints="1"/>
              </p:cNvSpPr>
              <p:nvPr/>
            </p:nvSpPr>
            <p:spPr bwMode="auto">
              <a:xfrm>
                <a:off x="1575166" y="786197"/>
                <a:ext cx="128202" cy="128202"/>
              </a:xfrm>
              <a:custGeom>
                <a:avLst/>
                <a:gdLst>
                  <a:gd name="T0" fmla="*/ 59 w 117"/>
                  <a:gd name="T1" fmla="*/ 0 h 117"/>
                  <a:gd name="T2" fmla="*/ 0 w 117"/>
                  <a:gd name="T3" fmla="*/ 58 h 117"/>
                  <a:gd name="T4" fmla="*/ 59 w 117"/>
                  <a:gd name="T5" fmla="*/ 117 h 117"/>
                  <a:gd name="T6" fmla="*/ 117 w 117"/>
                  <a:gd name="T7" fmla="*/ 58 h 117"/>
                  <a:gd name="T8" fmla="*/ 59 w 117"/>
                  <a:gd name="T9" fmla="*/ 0 h 117"/>
                  <a:gd name="T10" fmla="*/ 92 w 117"/>
                  <a:gd name="T11" fmla="*/ 87 h 117"/>
                  <a:gd name="T12" fmla="*/ 30 w 117"/>
                  <a:gd name="T13" fmla="*/ 92 h 117"/>
                  <a:gd name="T14" fmla="*/ 25 w 117"/>
                  <a:gd name="T15" fmla="*/ 30 h 117"/>
                  <a:gd name="T16" fmla="*/ 87 w 117"/>
                  <a:gd name="T17" fmla="*/ 25 h 117"/>
                  <a:gd name="T18" fmla="*/ 92 w 117"/>
                  <a:gd name="T19" fmla="*/ 8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117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9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  <a:close/>
                    <a:moveTo>
                      <a:pt x="92" y="87"/>
                    </a:moveTo>
                    <a:cubicBezTo>
                      <a:pt x="76" y="105"/>
                      <a:pt x="49" y="107"/>
                      <a:pt x="30" y="92"/>
                    </a:cubicBezTo>
                    <a:cubicBezTo>
                      <a:pt x="12" y="76"/>
                      <a:pt x="10" y="48"/>
                      <a:pt x="25" y="30"/>
                    </a:cubicBezTo>
                    <a:cubicBezTo>
                      <a:pt x="41" y="12"/>
                      <a:pt x="69" y="9"/>
                      <a:pt x="87" y="25"/>
                    </a:cubicBezTo>
                    <a:cubicBezTo>
                      <a:pt x="106" y="41"/>
                      <a:pt x="108" y="69"/>
                      <a:pt x="92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33" name="Freeform 82"/>
              <p:cNvSpPr>
                <a:spLocks/>
              </p:cNvSpPr>
              <p:nvPr/>
            </p:nvSpPr>
            <p:spPr bwMode="auto">
              <a:xfrm>
                <a:off x="1608026" y="818132"/>
                <a:ext cx="35175" cy="36100"/>
              </a:xfrm>
              <a:custGeom>
                <a:avLst/>
                <a:gdLst>
                  <a:gd name="T0" fmla="*/ 29 w 32"/>
                  <a:gd name="T1" fmla="*/ 0 h 33"/>
                  <a:gd name="T2" fmla="*/ 0 w 32"/>
                  <a:gd name="T3" fmla="*/ 29 h 33"/>
                  <a:gd name="T4" fmla="*/ 0 w 32"/>
                  <a:gd name="T5" fmla="*/ 29 h 33"/>
                  <a:gd name="T6" fmla="*/ 3 w 32"/>
                  <a:gd name="T7" fmla="*/ 33 h 33"/>
                  <a:gd name="T8" fmla="*/ 7 w 32"/>
                  <a:gd name="T9" fmla="*/ 29 h 33"/>
                  <a:gd name="T10" fmla="*/ 7 w 32"/>
                  <a:gd name="T11" fmla="*/ 29 h 33"/>
                  <a:gd name="T12" fmla="*/ 29 w 32"/>
                  <a:gd name="T13" fmla="*/ 8 h 33"/>
                  <a:gd name="T14" fmla="*/ 32 w 32"/>
                  <a:gd name="T15" fmla="*/ 4 h 33"/>
                  <a:gd name="T16" fmla="*/ 29 w 32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3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3" y="33"/>
                    </a:cubicBezTo>
                    <a:cubicBezTo>
                      <a:pt x="5" y="33"/>
                      <a:pt x="7" y="31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31" y="8"/>
                      <a:pt x="32" y="6"/>
                      <a:pt x="32" y="4"/>
                    </a:cubicBezTo>
                    <a:cubicBezTo>
                      <a:pt x="32" y="2"/>
                      <a:pt x="31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34" name="Freeform 83"/>
              <p:cNvSpPr>
                <a:spLocks noEditPoints="1"/>
              </p:cNvSpPr>
              <p:nvPr/>
            </p:nvSpPr>
            <p:spPr bwMode="auto">
              <a:xfrm>
                <a:off x="1511296" y="730196"/>
                <a:ext cx="256867" cy="216138"/>
              </a:xfrm>
              <a:custGeom>
                <a:avLst/>
                <a:gdLst>
                  <a:gd name="T0" fmla="*/ 215 w 234"/>
                  <a:gd name="T1" fmla="*/ 44 h 197"/>
                  <a:gd name="T2" fmla="*/ 184 w 234"/>
                  <a:gd name="T3" fmla="*/ 39 h 197"/>
                  <a:gd name="T4" fmla="*/ 174 w 234"/>
                  <a:gd name="T5" fmla="*/ 14 h 197"/>
                  <a:gd name="T6" fmla="*/ 153 w 234"/>
                  <a:gd name="T7" fmla="*/ 0 h 197"/>
                  <a:gd name="T8" fmla="*/ 80 w 234"/>
                  <a:gd name="T9" fmla="*/ 0 h 197"/>
                  <a:gd name="T10" fmla="*/ 60 w 234"/>
                  <a:gd name="T11" fmla="*/ 14 h 197"/>
                  <a:gd name="T12" fmla="*/ 50 w 234"/>
                  <a:gd name="T13" fmla="*/ 39 h 197"/>
                  <a:gd name="T14" fmla="*/ 18 w 234"/>
                  <a:gd name="T15" fmla="*/ 44 h 197"/>
                  <a:gd name="T16" fmla="*/ 0 w 234"/>
                  <a:gd name="T17" fmla="*/ 66 h 197"/>
                  <a:gd name="T18" fmla="*/ 0 w 234"/>
                  <a:gd name="T19" fmla="*/ 175 h 197"/>
                  <a:gd name="T20" fmla="*/ 22 w 234"/>
                  <a:gd name="T21" fmla="*/ 197 h 197"/>
                  <a:gd name="T22" fmla="*/ 212 w 234"/>
                  <a:gd name="T23" fmla="*/ 197 h 197"/>
                  <a:gd name="T24" fmla="*/ 234 w 234"/>
                  <a:gd name="T25" fmla="*/ 175 h 197"/>
                  <a:gd name="T26" fmla="*/ 234 w 234"/>
                  <a:gd name="T27" fmla="*/ 66 h 197"/>
                  <a:gd name="T28" fmla="*/ 215 w 234"/>
                  <a:gd name="T29" fmla="*/ 44 h 197"/>
                  <a:gd name="T30" fmla="*/ 219 w 234"/>
                  <a:gd name="T31" fmla="*/ 175 h 197"/>
                  <a:gd name="T32" fmla="*/ 212 w 234"/>
                  <a:gd name="T33" fmla="*/ 182 h 197"/>
                  <a:gd name="T34" fmla="*/ 22 w 234"/>
                  <a:gd name="T35" fmla="*/ 182 h 197"/>
                  <a:gd name="T36" fmla="*/ 14 w 234"/>
                  <a:gd name="T37" fmla="*/ 175 h 197"/>
                  <a:gd name="T38" fmla="*/ 14 w 234"/>
                  <a:gd name="T39" fmla="*/ 66 h 197"/>
                  <a:gd name="T40" fmla="*/ 21 w 234"/>
                  <a:gd name="T41" fmla="*/ 58 h 197"/>
                  <a:gd name="T42" fmla="*/ 60 w 234"/>
                  <a:gd name="T43" fmla="*/ 52 h 197"/>
                  <a:gd name="T44" fmla="*/ 73 w 234"/>
                  <a:gd name="T45" fmla="*/ 19 h 197"/>
                  <a:gd name="T46" fmla="*/ 80 w 234"/>
                  <a:gd name="T47" fmla="*/ 15 h 197"/>
                  <a:gd name="T48" fmla="*/ 153 w 234"/>
                  <a:gd name="T49" fmla="*/ 15 h 197"/>
                  <a:gd name="T50" fmla="*/ 160 w 234"/>
                  <a:gd name="T51" fmla="*/ 19 h 197"/>
                  <a:gd name="T52" fmla="*/ 173 w 234"/>
                  <a:gd name="T53" fmla="*/ 52 h 197"/>
                  <a:gd name="T54" fmla="*/ 213 w 234"/>
                  <a:gd name="T55" fmla="*/ 58 h 197"/>
                  <a:gd name="T56" fmla="*/ 219 w 234"/>
                  <a:gd name="T57" fmla="*/ 66 h 197"/>
                  <a:gd name="T58" fmla="*/ 219 w 234"/>
                  <a:gd name="T59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4" h="197">
                    <a:moveTo>
                      <a:pt x="215" y="44"/>
                    </a:moveTo>
                    <a:cubicBezTo>
                      <a:pt x="184" y="39"/>
                      <a:pt x="184" y="39"/>
                      <a:pt x="184" y="39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0" y="5"/>
                      <a:pt x="162" y="0"/>
                      <a:pt x="153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1" y="0"/>
                      <a:pt x="63" y="5"/>
                      <a:pt x="60" y="14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8" y="46"/>
                      <a:pt x="0" y="55"/>
                      <a:pt x="0" y="66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87"/>
                      <a:pt x="10" y="197"/>
                      <a:pt x="2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24" y="197"/>
                      <a:pt x="234" y="187"/>
                      <a:pt x="234" y="175"/>
                    </a:cubicBezTo>
                    <a:cubicBezTo>
                      <a:pt x="234" y="66"/>
                      <a:pt x="234" y="66"/>
                      <a:pt x="234" y="66"/>
                    </a:cubicBezTo>
                    <a:cubicBezTo>
                      <a:pt x="234" y="55"/>
                      <a:pt x="226" y="46"/>
                      <a:pt x="215" y="44"/>
                    </a:cubicBezTo>
                    <a:close/>
                    <a:moveTo>
                      <a:pt x="219" y="175"/>
                    </a:moveTo>
                    <a:cubicBezTo>
                      <a:pt x="219" y="179"/>
                      <a:pt x="216" y="182"/>
                      <a:pt x="212" y="182"/>
                    </a:cubicBezTo>
                    <a:cubicBezTo>
                      <a:pt x="22" y="182"/>
                      <a:pt x="22" y="182"/>
                      <a:pt x="22" y="182"/>
                    </a:cubicBezTo>
                    <a:cubicBezTo>
                      <a:pt x="18" y="182"/>
                      <a:pt x="14" y="179"/>
                      <a:pt x="14" y="175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4" y="62"/>
                      <a:pt x="17" y="59"/>
                      <a:pt x="21" y="58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5" y="16"/>
                      <a:pt x="77" y="15"/>
                      <a:pt x="80" y="15"/>
                    </a:cubicBezTo>
                    <a:cubicBezTo>
                      <a:pt x="153" y="15"/>
                      <a:pt x="153" y="15"/>
                      <a:pt x="153" y="15"/>
                    </a:cubicBezTo>
                    <a:cubicBezTo>
                      <a:pt x="156" y="15"/>
                      <a:pt x="159" y="16"/>
                      <a:pt x="160" y="19"/>
                    </a:cubicBezTo>
                    <a:cubicBezTo>
                      <a:pt x="173" y="52"/>
                      <a:pt x="173" y="52"/>
                      <a:pt x="173" y="52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6" y="59"/>
                      <a:pt x="219" y="62"/>
                      <a:pt x="219" y="66"/>
                    </a:cubicBezTo>
                    <a:lnTo>
                      <a:pt x="219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816234" y="6670431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/>
          </a:p>
        </p:txBody>
      </p:sp>
      <p:sp>
        <p:nvSpPr>
          <p:cNvPr id="3" name="Left Arrow 2"/>
          <p:cNvSpPr/>
          <p:nvPr/>
        </p:nvSpPr>
        <p:spPr>
          <a:xfrm>
            <a:off x="5169028" y="5105326"/>
            <a:ext cx="1294411" cy="34900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4654" y="1945075"/>
            <a:ext cx="667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id-ID" sz="2400" b="1" dirty="0" err="1" smtClean="0">
                <a:latin typeface="Lato Regular"/>
                <a:cs typeface="Lato Regular"/>
              </a:rPr>
              <a:t>Both</a:t>
            </a:r>
            <a:r>
              <a:rPr lang="id-ID" sz="2400" b="1" dirty="0" smtClean="0">
                <a:latin typeface="Lato Regular"/>
                <a:cs typeface="Lato Regular"/>
              </a:rPr>
              <a:t> </a:t>
            </a:r>
            <a:r>
              <a:rPr lang="id-ID" sz="2400" b="1" dirty="0" err="1" smtClean="0">
                <a:latin typeface="Lato Regular"/>
                <a:cs typeface="Lato Regular"/>
              </a:rPr>
              <a:t>views</a:t>
            </a:r>
            <a:r>
              <a:rPr lang="id-ID" sz="2400" b="1" dirty="0" smtClean="0">
                <a:latin typeface="Lato Regular"/>
                <a:cs typeface="Lato Regular"/>
              </a:rPr>
              <a:t> CC &amp;MLO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b="1" dirty="0">
                <a:latin typeface="Lato Regular"/>
                <a:cs typeface="Lato Regular"/>
              </a:rPr>
              <a:t>P</a:t>
            </a:r>
            <a:r>
              <a:rPr lang="id-ID" sz="2400" b="1" dirty="0" err="1" smtClean="0">
                <a:latin typeface="Lato Regular"/>
                <a:cs typeface="Lato Regular"/>
              </a:rPr>
              <a:t>esrsist</a:t>
            </a:r>
            <a:r>
              <a:rPr lang="id-ID" sz="2400" b="1" dirty="0" smtClean="0">
                <a:latin typeface="Lato Regular"/>
                <a:cs typeface="Lato Regular"/>
              </a:rPr>
              <a:t> (</a:t>
            </a:r>
            <a:r>
              <a:rPr lang="id-ID" sz="2400" b="1" dirty="0" err="1" smtClean="0">
                <a:latin typeface="Lato Regular"/>
                <a:cs typeface="Lato Regular"/>
              </a:rPr>
              <a:t>spot</a:t>
            </a:r>
            <a:r>
              <a:rPr lang="id-ID" sz="2400" b="1" dirty="0" smtClean="0">
                <a:latin typeface="Lato Regular"/>
                <a:cs typeface="Lato Regular"/>
              </a:rPr>
              <a:t> </a:t>
            </a:r>
            <a:r>
              <a:rPr lang="id-ID" sz="2400" b="1" dirty="0" err="1" smtClean="0">
                <a:latin typeface="Lato Regular"/>
                <a:cs typeface="Lato Regular"/>
              </a:rPr>
              <a:t>compression</a:t>
            </a:r>
            <a:r>
              <a:rPr lang="id-ID" sz="2400" b="1" dirty="0" smtClean="0">
                <a:latin typeface="Lato Regular"/>
                <a:cs typeface="Lato Regular"/>
              </a:rPr>
              <a:t> </a:t>
            </a:r>
            <a:r>
              <a:rPr lang="id-ID" sz="2400" b="1" dirty="0" err="1" smtClean="0">
                <a:latin typeface="Lato Regular"/>
                <a:cs typeface="Lato Regular"/>
              </a:rPr>
              <a:t>view</a:t>
            </a:r>
            <a:r>
              <a:rPr lang="id-ID" sz="2400" b="1" dirty="0" smtClean="0">
                <a:latin typeface="Lato Regular"/>
                <a:cs typeface="Lato Regular"/>
              </a:rPr>
              <a:t>) </a:t>
            </a:r>
            <a:endParaRPr lang="id-ID" sz="2400" b="1" dirty="0"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125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959174"/>
          </a:xfrm>
          <a:solidFill>
            <a:schemeClr val="accent1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SHAPE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104883"/>
              </p:ext>
            </p:extLst>
          </p:nvPr>
        </p:nvGraphicFramePr>
        <p:xfrm>
          <a:off x="1752600" y="1600200"/>
          <a:ext cx="8686800" cy="4800600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ROUNDED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OVAL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IRRIGULAR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3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1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525"/>
          <a:stretch/>
        </p:blipFill>
        <p:spPr bwMode="auto">
          <a:xfrm>
            <a:off x="1752600" y="2743200"/>
            <a:ext cx="3657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 b="17066"/>
          <a:stretch/>
        </p:blipFill>
        <p:spPr bwMode="auto">
          <a:xfrm>
            <a:off x="4717256" y="2743200"/>
            <a:ext cx="27574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9478"/>
          <a:stretch/>
        </p:blipFill>
        <p:spPr bwMode="auto">
          <a:xfrm>
            <a:off x="7710488" y="2743200"/>
            <a:ext cx="2605088" cy="33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975273" y="1816925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915035"/>
          </a:xfrm>
          <a:solidFill>
            <a:schemeClr val="accent2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MARGIN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27037"/>
              </p:ext>
            </p:extLst>
          </p:nvPr>
        </p:nvGraphicFramePr>
        <p:xfrm>
          <a:off x="442915" y="1585913"/>
          <a:ext cx="11444285" cy="4843462"/>
        </p:xfrm>
        <a:graphic>
          <a:graphicData uri="http://schemas.openxmlformats.org/drawingml/2006/table">
            <a:tbl>
              <a:tblPr/>
              <a:tblGrid>
                <a:gridCol w="2288857"/>
                <a:gridCol w="2288857"/>
                <a:gridCol w="2288857"/>
                <a:gridCol w="2288857"/>
                <a:gridCol w="2288857"/>
              </a:tblGrid>
              <a:tr h="76880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Circumscribed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Obscured</a:t>
                      </a:r>
                      <a:endParaRPr kumimoji="0" lang="en-US" altLang="x-non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err="1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Microlobulated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Indistinct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err="1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Spiculated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74659">
                <a:tc>
                  <a:txBody>
                    <a:bodyPr/>
                    <a:lstStyle/>
                    <a:p>
                      <a:r>
                        <a:rPr lang="en-US" altLang="x-none" dirty="0" smtClean="0">
                          <a:latin typeface="+mj-lt"/>
                          <a:ea typeface="ＭＳ Ｐゴシック" charset="-128"/>
                        </a:rPr>
                        <a:t>Abrupt transition between lesion and tissue.</a:t>
                      </a: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DDx</a:t>
                      </a:r>
                      <a:endParaRPr kumimoji="0" lang="en-US" altLang="x-none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1.Cyst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2.Fibroadenoma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Margins (suspected to be circumscribed) hidden by </a:t>
                      </a: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adjacent superimposed </a:t>
                      </a: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normal tissue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Ask for compression or magnification views.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Margin undulated with short cycle 1-2 mm.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Ill defined.</a:t>
                      </a:r>
                    </a:p>
                    <a:p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Possible infiltration.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lines radiating from margins of a mass.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DDx</a:t>
                      </a:r>
                      <a:endParaRPr kumimoji="0" lang="en-US" altLang="x-non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1.Cancer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2.Surgical scar.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3.Fat necrosis.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4236" r="21673" b="20400"/>
          <a:stretch/>
        </p:blipFill>
        <p:spPr bwMode="auto">
          <a:xfrm>
            <a:off x="435613" y="3929062"/>
            <a:ext cx="230108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9290" r="9637" b="6081"/>
          <a:stretch/>
        </p:blipFill>
        <p:spPr bwMode="auto">
          <a:xfrm>
            <a:off x="5045085" y="4543425"/>
            <a:ext cx="226991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13814" b="5982"/>
          <a:stretch/>
        </p:blipFill>
        <p:spPr bwMode="auto">
          <a:xfrm>
            <a:off x="2744000" y="3246834"/>
            <a:ext cx="2330296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21961" r="32889" b="22569"/>
          <a:stretch/>
        </p:blipFill>
        <p:spPr bwMode="auto">
          <a:xfrm>
            <a:off x="7315002" y="3393282"/>
            <a:ext cx="2357438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r="26147" b="17538"/>
          <a:stretch/>
        </p:blipFill>
        <p:spPr bwMode="auto">
          <a:xfrm>
            <a:off x="9672440" y="3489730"/>
            <a:ext cx="2240706" cy="29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1353800" y="1941948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048811" y="1964491"/>
            <a:ext cx="285590" cy="277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75715" y="1969325"/>
            <a:ext cx="139287" cy="1919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899795"/>
          </a:xfrm>
          <a:solidFill>
            <a:schemeClr val="accent3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DENSITY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75671"/>
              </p:ext>
            </p:extLst>
          </p:nvPr>
        </p:nvGraphicFramePr>
        <p:xfrm>
          <a:off x="838200" y="1600200"/>
          <a:ext cx="10515600" cy="4267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11080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Fat only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Mixed density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Low dense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Equal dense</a:t>
                      </a: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High dense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</a:tr>
              <a:tr h="31591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Oil cyst/fat necrosis.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Lipoma</a:t>
                      </a:r>
                      <a:r>
                        <a:rPr kumimoji="0" lang="en-US" altLang="x-non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Hamartoma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Lymph node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Fat necrosis </a:t>
                      </a:r>
                      <a:endParaRPr kumimoji="0" lang="en-US" altLang="x-none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Galactocele</a:t>
                      </a: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5859" name="Rectangle 4"/>
          <p:cNvSpPr>
            <a:spLocks noChangeArrowheads="1"/>
          </p:cNvSpPr>
          <p:nvPr/>
        </p:nvSpPr>
        <p:spPr bwMode="auto">
          <a:xfrm>
            <a:off x="1638300" y="4709160"/>
            <a:ext cx="2667000" cy="9906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If you see fat in a mass, it is benign!! </a:t>
            </a:r>
          </a:p>
        </p:txBody>
      </p:sp>
      <p:sp>
        <p:nvSpPr>
          <p:cNvPr id="35860" name="Rectangle 5"/>
          <p:cNvSpPr>
            <a:spLocks noChangeArrowheads="1"/>
          </p:cNvSpPr>
          <p:nvPr/>
        </p:nvSpPr>
        <p:spPr bwMode="auto">
          <a:xfrm>
            <a:off x="5303520" y="5242560"/>
            <a:ext cx="3870960" cy="4572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Cancer is less likely but still possible </a:t>
            </a:r>
          </a:p>
        </p:txBody>
      </p:sp>
      <p:sp>
        <p:nvSpPr>
          <p:cNvPr id="35861" name="Rectangle 6"/>
          <p:cNvSpPr>
            <a:spLocks noChangeArrowheads="1"/>
          </p:cNvSpPr>
          <p:nvPr/>
        </p:nvSpPr>
        <p:spPr bwMode="auto">
          <a:xfrm>
            <a:off x="9296400" y="4853940"/>
            <a:ext cx="1996440" cy="8763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+mj-lt" charset="0"/>
              <a:buNone/>
            </a:pPr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altLang="x-none" sz="1800" b="1" dirty="0" smtClean="0">
                <a:solidFill>
                  <a:srgbClr val="000000"/>
                </a:solidFill>
                <a:latin typeface="Times New Roman" charset="0"/>
              </a:rPr>
              <a:t>uspicious </a:t>
            </a:r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for malignancy</a:t>
            </a:r>
            <a:endParaRPr lang="en-US" altLang="x-none" sz="18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28279"/>
            <a:ext cx="21336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66" y="2766060"/>
            <a:ext cx="2113934" cy="20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 descr="fig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14783" r="5079" b="17971"/>
          <a:stretch/>
        </p:blipFill>
        <p:spPr bwMode="auto">
          <a:xfrm>
            <a:off x="9296400" y="2766060"/>
            <a:ext cx="191738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0734690" y="2254036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OBJECTIVES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Blip>
                <a:blip r:embed="rId3"/>
              </a:buBlip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Radiological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anatomy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of </a:t>
            </a:r>
            <a:r>
              <a:rPr lang="en-US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breast.</a:t>
            </a:r>
          </a:p>
          <a:p>
            <a:pPr>
              <a:buBlip>
                <a:blip r:embed="rId3"/>
              </a:buBlip>
              <a:defRPr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highlight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suitable modality </a:t>
            </a:r>
            <a:r>
              <a:rPr lang="en-US" dirty="0" smtClean="0">
                <a:latin typeface="+mj-lt"/>
              </a:rPr>
              <a:t>for each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age.</a:t>
            </a:r>
          </a:p>
          <a:p>
            <a:pPr>
              <a:buBlip>
                <a:blip r:embed="rId3"/>
              </a:buBlip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Role of imaging/radiology </a:t>
            </a: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diagnosing breast lesions particularly breast cancer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529138" y="1685925"/>
            <a:ext cx="14287" cy="312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318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7404" b="10983"/>
          <a:stretch>
            <a:fillRect/>
          </a:stretch>
        </p:blipFill>
        <p:spPr>
          <a:xfrm>
            <a:off x="263525" y="112713"/>
            <a:ext cx="2921000" cy="6745287"/>
          </a:xfrm>
        </p:spPr>
      </p:pic>
      <p:pic>
        <p:nvPicPr>
          <p:cNvPr id="9318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 r="51315" b="6586"/>
          <a:stretch>
            <a:fillRect/>
          </a:stretch>
        </p:blipFill>
        <p:spPr>
          <a:xfrm>
            <a:off x="3184525" y="261938"/>
            <a:ext cx="3062288" cy="6367462"/>
          </a:xfrm>
        </p:spPr>
      </p:pic>
      <p:pic>
        <p:nvPicPr>
          <p:cNvPr id="9318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4" t="5324" b="5496"/>
          <a:stretch>
            <a:fillRect/>
          </a:stretch>
        </p:blipFill>
        <p:spPr bwMode="auto">
          <a:xfrm>
            <a:off x="6043613" y="407988"/>
            <a:ext cx="328453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40697" b="10696"/>
          <a:stretch>
            <a:fillRect/>
          </a:stretch>
        </p:blipFill>
        <p:spPr bwMode="auto">
          <a:xfrm>
            <a:off x="9166225" y="407988"/>
            <a:ext cx="324008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5880" y="563880"/>
            <a:ext cx="239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LIPOMA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1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GALACTOCELE</a:t>
            </a:r>
          </a:p>
        </p:txBody>
      </p:sp>
      <p:pic>
        <p:nvPicPr>
          <p:cNvPr id="36866" name="Content Placeholder 4" descr="F17.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5486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1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838200" y="180340"/>
            <a:ext cx="10515600" cy="1325563"/>
          </a:xfrm>
        </p:spPr>
        <p:txBody>
          <a:bodyPr/>
          <a:lstStyle/>
          <a:p>
            <a:pPr algn="ctr"/>
            <a:r>
              <a:rPr lang="en-US" altLang="x-none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FAT NECROSIS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6041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5910"/>
          <a:stretch>
            <a:fillRect/>
          </a:stretch>
        </p:blipFill>
        <p:spPr>
          <a:xfrm>
            <a:off x="2443163" y="1194753"/>
            <a:ext cx="3841750" cy="5921375"/>
          </a:xfrm>
        </p:spPr>
      </p:pic>
      <p:pic>
        <p:nvPicPr>
          <p:cNvPr id="6041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14088"/>
          <a:stretch>
            <a:fillRect/>
          </a:stretch>
        </p:blipFill>
        <p:spPr>
          <a:xfrm>
            <a:off x="6284913" y="1505903"/>
            <a:ext cx="3854450" cy="5299075"/>
          </a:xfrm>
        </p:spPr>
      </p:pic>
    </p:spTree>
    <p:extLst>
      <p:ext uri="{BB962C8B-B14F-4D97-AF65-F5344CB8AC3E}">
        <p14:creationId xmlns:p14="http://schemas.microsoft.com/office/powerpoint/2010/main" val="14479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8633" b="5753"/>
          <a:stretch>
            <a:fillRect/>
          </a:stretch>
        </p:blipFill>
        <p:spPr>
          <a:xfrm>
            <a:off x="263525" y="1643698"/>
            <a:ext cx="2547938" cy="5013325"/>
          </a:xfrm>
        </p:spPr>
      </p:pic>
      <p:pic>
        <p:nvPicPr>
          <p:cNvPr id="5837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r="33633"/>
          <a:stretch>
            <a:fillRect/>
          </a:stretch>
        </p:blipFill>
        <p:spPr>
          <a:xfrm>
            <a:off x="2832100" y="1643698"/>
            <a:ext cx="2890838" cy="5130800"/>
          </a:xfrm>
        </p:spPr>
      </p:pic>
      <p:pic>
        <p:nvPicPr>
          <p:cNvPr id="5837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t="8643" b="4938"/>
          <a:stretch>
            <a:fillRect/>
          </a:stretch>
        </p:blipFill>
        <p:spPr bwMode="auto">
          <a:xfrm>
            <a:off x="5816600" y="1643698"/>
            <a:ext cx="299878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r="32111" b="-2"/>
          <a:stretch>
            <a:fillRect/>
          </a:stretch>
        </p:blipFill>
        <p:spPr bwMode="auto">
          <a:xfrm>
            <a:off x="8815388" y="1643698"/>
            <a:ext cx="32416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3429" y="441960"/>
            <a:ext cx="6276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3200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HAMARTOMA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fibroadenolipoma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9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19429" y="1159119"/>
            <a:ext cx="3221294" cy="314943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ARCHTICTURAL DISTORTION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 bwMode="auto">
          <a:xfrm>
            <a:off x="709612" y="1285876"/>
            <a:ext cx="41148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en-US" altLang="x-none" dirty="0">
              <a:ea typeface="ＭＳ Ｐゴシック" charset="-128"/>
            </a:endParaRPr>
          </a:p>
          <a:p>
            <a:pPr>
              <a:buBlip>
                <a:blip r:embed="rId2"/>
              </a:buBlip>
            </a:pPr>
            <a:r>
              <a:rPr lang="en-US" altLang="x-none" dirty="0" smtClean="0">
                <a:latin typeface="Times New Roman" charset="0"/>
                <a:ea typeface="ＭＳ Ｐゴシック" charset="-128"/>
              </a:rPr>
              <a:t>Lines </a:t>
            </a:r>
            <a:r>
              <a:rPr lang="en-US" altLang="x-none" dirty="0">
                <a:latin typeface="Times New Roman" charset="0"/>
                <a:ea typeface="ＭＳ Ｐゴシック" charset="-128"/>
              </a:rPr>
              <a:t>radiating from a point.</a:t>
            </a:r>
          </a:p>
          <a:p>
            <a:pPr>
              <a:buBlip>
                <a:blip r:embed="rId2"/>
              </a:buBlip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Focal retraction/ distortion of parenchymal edge.</a:t>
            </a:r>
          </a:p>
          <a:p>
            <a:pPr>
              <a:buBlip>
                <a:blip r:embed="rId2"/>
              </a:buBlip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Main findings or associated findings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.</a:t>
            </a:r>
          </a:p>
          <a:p>
            <a:endParaRPr lang="en-US" altLang="x-none" dirty="0" smtClean="0">
              <a:latin typeface="Times New Roman" charset="0"/>
              <a:ea typeface="ＭＳ Ｐゴシック" charset="-128"/>
            </a:endParaRPr>
          </a:p>
          <a:p>
            <a:pPr>
              <a:buFont typeface="Arial" charset="0"/>
              <a:buNone/>
            </a:pPr>
            <a:r>
              <a:rPr lang="en-US" altLang="x-none" b="1" u="sng" dirty="0">
                <a:latin typeface="Times New Roman" charset="0"/>
                <a:ea typeface="ＭＳ Ｐゴシック" charset="-128"/>
              </a:rPr>
              <a:t>Differential diagnosis:</a:t>
            </a: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Breast cancer.</a:t>
            </a: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Radial 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Scar (complex </a:t>
            </a:r>
            <a:r>
              <a:rPr lang="en-US" altLang="x-none" dirty="0" err="1" smtClean="0">
                <a:latin typeface="Times New Roman" charset="0"/>
                <a:ea typeface="ＭＳ Ｐゴシック" charset="-128"/>
              </a:rPr>
              <a:t>sclerosing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 lesion).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Surgical Scar.</a:t>
            </a:r>
          </a:p>
          <a:p>
            <a:endParaRPr lang="en-US" altLang="x-none" dirty="0" smtClean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r="48093" b="15000"/>
          <a:stretch/>
        </p:blipFill>
        <p:spPr bwMode="auto">
          <a:xfrm>
            <a:off x="8392000" y="1027906"/>
            <a:ext cx="3324225" cy="553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Oval 5"/>
          <p:cNvSpPr>
            <a:spLocks noChangeArrowheads="1"/>
          </p:cNvSpPr>
          <p:nvPr/>
        </p:nvSpPr>
        <p:spPr bwMode="auto">
          <a:xfrm>
            <a:off x="8625958" y="3294776"/>
            <a:ext cx="1597581" cy="1902063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122784" y="3130766"/>
            <a:ext cx="2566749" cy="3429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0" y="3139441"/>
            <a:ext cx="831533" cy="86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40437" r="60177" b="33857"/>
          <a:stretch/>
        </p:blipFill>
        <p:spPr bwMode="auto">
          <a:xfrm>
            <a:off x="7689533" y="2147440"/>
            <a:ext cx="3939230" cy="39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" name="Oval 2"/>
          <p:cNvSpPr/>
          <p:nvPr/>
        </p:nvSpPr>
        <p:spPr>
          <a:xfrm>
            <a:off x="7988198" y="843953"/>
            <a:ext cx="3221294" cy="314943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548900" y="3885360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+mj-lt"/>
                <a:cs typeface="Lato Regular"/>
              </a:rPr>
              <a:t>Skin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62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97285" y="3894824"/>
            <a:ext cx="117842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+mj-lt"/>
                <a:cs typeface="Lato Regular"/>
              </a:rPr>
              <a:t>Vascular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0838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6995" y="3851234"/>
            <a:ext cx="659119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Lato Regular"/>
              </a:rPr>
              <a:t>Rim</a:t>
            </a:r>
            <a:endParaRPr lang="id-ID" sz="2000" b="1" dirty="0">
              <a:latin typeface="+mj-lt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0395" y="3866248"/>
            <a:ext cx="1111165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Lato Regular"/>
                <a:cs typeface="Lato Regular"/>
              </a:rPr>
              <a:t>P</a:t>
            </a:r>
            <a:r>
              <a:rPr lang="en-US" sz="2000" b="1" dirty="0" smtClean="0">
                <a:latin typeface="Lato Regular"/>
                <a:cs typeface="Lato Regular"/>
              </a:rPr>
              <a:t>opcorn</a:t>
            </a:r>
            <a:endParaRPr lang="en-US" sz="2000" b="1" dirty="0">
              <a:latin typeface="Lato Regular"/>
              <a:cs typeface="Lato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428511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5635946" y="2396028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3532313" y="2384428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7656524" y="2410565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30" y="2488641"/>
            <a:ext cx="1304560" cy="1007773"/>
          </a:xfrm>
          <a:prstGeom prst="rect">
            <a:avLst/>
          </a:prstGeom>
          <a:ln>
            <a:noFill/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7" y="2600000"/>
            <a:ext cx="1229344" cy="92200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277" y="2633888"/>
            <a:ext cx="749030" cy="89838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511" y="2500899"/>
            <a:ext cx="1092088" cy="1092088"/>
          </a:xfrm>
          <a:prstGeom prst="rect">
            <a:avLst/>
          </a:prstGeom>
        </p:spPr>
      </p:pic>
      <p:sp>
        <p:nvSpPr>
          <p:cNvPr id="45" name="Round Diagonal Corner Rectangle 53"/>
          <p:cNvSpPr/>
          <p:nvPr/>
        </p:nvSpPr>
        <p:spPr>
          <a:xfrm>
            <a:off x="9856750" y="2432473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744074" y="3757831"/>
            <a:ext cx="15346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latin typeface="+mj-lt"/>
                <a:ea typeface="Times New Roman" charset="0"/>
                <a:cs typeface="Times New Roman" charset="0"/>
              </a:rPr>
              <a:t>Rod-Like</a:t>
            </a:r>
            <a:endParaRPr lang="ar-SA" sz="1600" b="1" dirty="0">
              <a:latin typeface="+mj-lt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881" y="2785118"/>
            <a:ext cx="1126616" cy="624832"/>
          </a:xfrm>
          <a:prstGeom prst="rect">
            <a:avLst/>
          </a:prstGeom>
        </p:spPr>
      </p:pic>
      <p:sp>
        <p:nvSpPr>
          <p:cNvPr id="58" name="Round Diagonal Corner Rectangle 53"/>
          <p:cNvSpPr/>
          <p:nvPr/>
        </p:nvSpPr>
        <p:spPr>
          <a:xfrm>
            <a:off x="2251957" y="4475836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2297844" y="5957718"/>
            <a:ext cx="1326051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 Punctate</a:t>
            </a:r>
            <a:endParaRPr lang="en-US" sz="2000" b="1" dirty="0">
              <a:latin typeface="+mj-lt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444252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86351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139707" y="6017790"/>
            <a:ext cx="190468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Milk of calcium</a:t>
            </a:r>
            <a:endParaRPr lang="ar-SA" sz="2000" b="1" dirty="0">
              <a:latin typeface="+mj-lt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672573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4599839"/>
            <a:ext cx="4305207" cy="1271128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6936995" y="6027851"/>
            <a:ext cx="92063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Suture</a:t>
            </a:r>
            <a:endParaRPr lang="ar-SA" sz="2000" b="1" dirty="0">
              <a:latin typeface="+mj-lt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863683" y="6044900"/>
            <a:ext cx="13903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Dystrophic</a:t>
            </a:r>
            <a:endParaRPr lang="ar-SA" sz="2000" b="1" dirty="0">
              <a:latin typeface="+mj-lt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390" y="4673832"/>
            <a:ext cx="978011" cy="978011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793" y="4553897"/>
            <a:ext cx="1083736" cy="1083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BENIGN CALCIFICATIONS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33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54" grpId="0" animBg="1"/>
      <p:bldP spid="53" grpId="0" animBg="1"/>
      <p:bldP spid="55" grpId="0" animBg="1"/>
      <p:bldP spid="46" grpId="0" animBg="1"/>
      <p:bldP spid="45" grpId="0" animBg="1"/>
      <p:bldP spid="9" grpId="0"/>
      <p:bldP spid="58" grpId="0" animBg="1"/>
      <p:bldP spid="13" grpId="0" animBg="1"/>
      <p:bldP spid="59" grpId="0" animBg="1"/>
      <p:bldP spid="60" grpId="0" animBg="1"/>
      <p:bldP spid="15" grpId="0"/>
      <p:bldP spid="61" grpId="0" animBg="1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55918" y="3702791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Lato Regular"/>
                <a:cs typeface="Lato Regular"/>
              </a:rPr>
              <a:t>Skin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62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04303" y="3712255"/>
            <a:ext cx="117842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Lato Regular"/>
                <a:cs typeface="Lato Regular"/>
              </a:rPr>
              <a:t>Vascular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0838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4013" y="3668665"/>
            <a:ext cx="659119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Lato Regular"/>
                <a:cs typeface="Lato Regular"/>
              </a:rPr>
              <a:t>Rim</a:t>
            </a:r>
            <a:endParaRPr lang="id-ID" sz="2000" b="1" dirty="0"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95352" y="3683679"/>
            <a:ext cx="1175285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latin typeface="Lato Regular"/>
                <a:cs typeface="Lato Regular"/>
              </a:rPr>
              <a:t> </a:t>
            </a:r>
            <a:r>
              <a:rPr lang="id-ID" sz="2000" b="1" dirty="0" err="1" smtClean="0">
                <a:latin typeface="Lato Regular"/>
                <a:cs typeface="Lato Regular"/>
              </a:rPr>
              <a:t>Popcorn</a:t>
            </a:r>
            <a:endParaRPr lang="id-ID" sz="2000" b="1" dirty="0">
              <a:latin typeface="Lato Regular"/>
              <a:cs typeface="Lato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795757" y="1255650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4849664" y="1436124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2899559" y="1270996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6870245" y="1450659"/>
            <a:ext cx="2202462" cy="1895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45" name="Round Diagonal Corner Rectangle 53"/>
          <p:cNvSpPr/>
          <p:nvPr/>
        </p:nvSpPr>
        <p:spPr>
          <a:xfrm>
            <a:off x="9223996" y="1319041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573651" y="3717115"/>
            <a:ext cx="15346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latin typeface="Lato Regular"/>
                <a:ea typeface="Times New Roman" charset="0"/>
                <a:cs typeface="Times New Roman" charset="0"/>
              </a:rPr>
              <a:t>Rod-Like</a:t>
            </a:r>
            <a:endParaRPr lang="ar-SA" sz="1600" b="1" dirty="0">
              <a:latin typeface="Lato Regular"/>
            </a:endParaRPr>
          </a:p>
        </p:txBody>
      </p:sp>
      <p:sp>
        <p:nvSpPr>
          <p:cNvPr id="58" name="Round Diagonal Corner Rectangle 53"/>
          <p:cNvSpPr/>
          <p:nvPr/>
        </p:nvSpPr>
        <p:spPr>
          <a:xfrm>
            <a:off x="1855723" y="4217599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2058764" y="6427961"/>
            <a:ext cx="1525364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b="1" smtClean="0">
                <a:latin typeface="Lato Regular"/>
              </a:rPr>
              <a:t>punctate</a:t>
            </a:r>
            <a:endParaRPr lang="en-US" sz="2000" b="1" dirty="0">
              <a:latin typeface="Lato Regular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4074492" y="4394033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709986" y="4464542"/>
            <a:ext cx="2202463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140508" y="6457890"/>
            <a:ext cx="190468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Milk of calcium</a:t>
            </a:r>
            <a:endParaRPr lang="ar-SA" sz="2000" b="1" dirty="0"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6572207" y="4421721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127682" y="6427961"/>
            <a:ext cx="92063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Suture</a:t>
            </a:r>
            <a:endParaRPr lang="ar-SA" sz="2000" b="1" dirty="0"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9056163" y="6458321"/>
            <a:ext cx="13903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Dystrophic</a:t>
            </a:r>
            <a:endParaRPr lang="ar-SA" sz="2000" b="1" dirty="0">
              <a:latin typeface="Lato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BENIGN CALCIFICATIONS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33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0" t="87727" b="3900"/>
          <a:stretch/>
        </p:blipFill>
        <p:spPr>
          <a:xfrm>
            <a:off x="890281" y="1451348"/>
            <a:ext cx="1706019" cy="18188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1" r="35688" b="15627"/>
          <a:stretch/>
        </p:blipFill>
        <p:spPr>
          <a:xfrm>
            <a:off x="2899559" y="1938624"/>
            <a:ext cx="1798818" cy="963295"/>
          </a:xfrm>
          <a:prstGeom prst="rect">
            <a:avLst/>
          </a:prstGeom>
        </p:spPr>
      </p:pic>
      <p:pic>
        <p:nvPicPr>
          <p:cNvPr id="43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3" t="58424" r="11634" b="27104"/>
          <a:stretch/>
        </p:blipFill>
        <p:spPr>
          <a:xfrm>
            <a:off x="5260253" y="1741014"/>
            <a:ext cx="1381286" cy="12828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4" t="40668" r="26500" b="40265"/>
          <a:stretch/>
        </p:blipFill>
        <p:spPr>
          <a:xfrm>
            <a:off x="7295486" y="1718137"/>
            <a:ext cx="1184012" cy="1307604"/>
          </a:xfrm>
          <a:prstGeom prst="rect">
            <a:avLst/>
          </a:prstGeom>
        </p:spPr>
      </p:pic>
      <p:pic>
        <p:nvPicPr>
          <p:cNvPr id="47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3" t="36025" r="28253" b="41618"/>
          <a:stretch/>
        </p:blipFill>
        <p:spPr>
          <a:xfrm>
            <a:off x="9573651" y="1348382"/>
            <a:ext cx="1363531" cy="2151044"/>
          </a:xfrm>
          <a:prstGeom prst="rect">
            <a:avLst/>
          </a:prstGeom>
        </p:spPr>
      </p:pic>
      <p:pic>
        <p:nvPicPr>
          <p:cNvPr id="48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43745" r="62516" b="33606"/>
          <a:stretch/>
        </p:blipFill>
        <p:spPr>
          <a:xfrm>
            <a:off x="1927377" y="4592561"/>
            <a:ext cx="1746243" cy="1569701"/>
          </a:xfrm>
          <a:prstGeom prst="rect">
            <a:avLst/>
          </a:prstGeom>
        </p:spPr>
      </p:pic>
      <p:pic>
        <p:nvPicPr>
          <p:cNvPr id="49" name="Content Placeholder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34486" r="47681" b="36762"/>
          <a:stretch/>
        </p:blipFill>
        <p:spPr>
          <a:xfrm>
            <a:off x="4282731" y="4371806"/>
            <a:ext cx="1775661" cy="1939522"/>
          </a:xfrm>
          <a:prstGeom prst="rect">
            <a:avLst/>
          </a:prstGeom>
        </p:spPr>
      </p:pic>
      <p:pic>
        <p:nvPicPr>
          <p:cNvPr id="50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31973" r="40591" b="37902"/>
          <a:stretch/>
        </p:blipFill>
        <p:spPr bwMode="auto">
          <a:xfrm>
            <a:off x="6804257" y="4797732"/>
            <a:ext cx="1627181" cy="11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19355" r="53951" b="41025"/>
          <a:stretch/>
        </p:blipFill>
        <p:spPr>
          <a:xfrm>
            <a:off x="8960987" y="4450610"/>
            <a:ext cx="1700460" cy="188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3270334" y="241509"/>
            <a:ext cx="6066707" cy="723267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Suspicious</a:t>
            </a:r>
            <a:r>
              <a:rPr lang="id-ID" sz="4400" b="1" dirty="0" smtClean="0">
                <a:solidFill>
                  <a:srgbClr val="C00000"/>
                </a:solidFill>
                <a:latin typeface="Lato Regular"/>
                <a:cs typeface="Lato Regular"/>
              </a:rPr>
              <a:t> </a:t>
            </a:r>
            <a:r>
              <a:rPr lang="id-ID" sz="4400" b="1" dirty="0" err="1">
                <a:solidFill>
                  <a:srgbClr val="C00000"/>
                </a:solidFill>
                <a:latin typeface="Lato Regular"/>
                <a:cs typeface="Lato Regular"/>
              </a:rPr>
              <a:t>C</a:t>
            </a:r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alcifications</a:t>
            </a:r>
            <a:endParaRPr lang="id-ID" sz="4400" b="1" dirty="0">
              <a:solidFill>
                <a:srgbClr val="C00000"/>
              </a:solidFill>
              <a:latin typeface="Lato Regular"/>
              <a:cs typeface="Lato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24700" y="3866248"/>
            <a:ext cx="1644881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Amorphous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4300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6621" y="3866248"/>
            <a:ext cx="1632334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Coarse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heterogenous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526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28076" y="3851234"/>
            <a:ext cx="157924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Pleomorphic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77447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8145" y="3866248"/>
            <a:ext cx="2257954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Branching </a:t>
            </a:r>
            <a:endParaRPr lang="en-US" b="1" dirty="0">
              <a:solidFill>
                <a:srgbClr val="000000"/>
              </a:solidFill>
              <a:latin typeface="Lato Regular"/>
              <a:cs typeface="Lato Regular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Lato Regular"/>
                <a:cs typeface="Lato Regular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linear branching</a:t>
            </a:r>
            <a:endParaRPr lang="id-ID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459649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>
            <a:off x="6667084" y="236942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r>
              <a:rPr lang="en-US" sz="2000" dirty="0"/>
              <a:t>Size</a:t>
            </a:r>
          </a:p>
          <a:p>
            <a:pPr algn="ctr"/>
            <a:r>
              <a:rPr lang="en-US" sz="2000" dirty="0"/>
              <a:t>Shape</a:t>
            </a:r>
          </a:p>
          <a:p>
            <a:pPr algn="ctr"/>
            <a:r>
              <a:rPr lang="en-US" sz="2000" dirty="0"/>
              <a:t>Density</a:t>
            </a:r>
            <a:endParaRPr lang="bg-BG" sz="2000" dirty="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4563451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8678965" y="2365154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42" y="2538919"/>
            <a:ext cx="1042810" cy="99578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61" y="2259592"/>
            <a:ext cx="1274582" cy="15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1" grpId="0"/>
      <p:bldP spid="54" grpId="0" animBg="1"/>
      <p:bldP spid="53" grpId="0" animBg="1"/>
      <p:bldP spid="5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346"/>
            <a:ext cx="10515600" cy="1325563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" y="1477909"/>
            <a:ext cx="6765882" cy="463028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5" y="697455"/>
            <a:ext cx="3751675" cy="5634333"/>
          </a:xfrm>
        </p:spPr>
      </p:pic>
    </p:spTree>
    <p:extLst>
      <p:ext uri="{BB962C8B-B14F-4D97-AF65-F5344CB8AC3E}">
        <p14:creationId xmlns:p14="http://schemas.microsoft.com/office/powerpoint/2010/main" val="5967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3270334" y="241509"/>
            <a:ext cx="6066707" cy="723267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Suspicious</a:t>
            </a:r>
            <a:r>
              <a:rPr lang="id-ID" sz="4400" b="1" dirty="0" smtClean="0">
                <a:solidFill>
                  <a:srgbClr val="C00000"/>
                </a:solidFill>
                <a:latin typeface="Lato Regular"/>
                <a:cs typeface="Lato Regular"/>
              </a:rPr>
              <a:t> </a:t>
            </a:r>
            <a:r>
              <a:rPr lang="id-ID" sz="4400" b="1" dirty="0" err="1">
                <a:solidFill>
                  <a:srgbClr val="C00000"/>
                </a:solidFill>
                <a:latin typeface="Lato Regular"/>
                <a:cs typeface="Lato Regular"/>
              </a:rPr>
              <a:t>C</a:t>
            </a:r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alcifications</a:t>
            </a:r>
            <a:endParaRPr lang="id-ID" sz="4400" b="1" dirty="0">
              <a:solidFill>
                <a:srgbClr val="C00000"/>
              </a:solidFill>
              <a:latin typeface="Lato Regular"/>
              <a:cs typeface="Lato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500" y="5071696"/>
            <a:ext cx="1644881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Amorphous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31455" y="4917808"/>
            <a:ext cx="205373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Coarse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Heterogeneous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44888" y="4794696"/>
            <a:ext cx="157924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Pleomorphic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83529" y="4825474"/>
            <a:ext cx="2257954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Branching </a:t>
            </a:r>
            <a:endParaRPr lang="en-US" b="1" dirty="0">
              <a:solidFill>
                <a:srgbClr val="000000"/>
              </a:solidFill>
              <a:latin typeface="Lato Regular"/>
              <a:cs typeface="Lato Regular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Lato Regular"/>
                <a:cs typeface="Lato Regular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linear branching</a:t>
            </a:r>
            <a:endParaRPr lang="id-ID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558474" y="1541408"/>
            <a:ext cx="2564597" cy="2790846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>
            <a:off x="6451876" y="1416032"/>
            <a:ext cx="2565266" cy="27901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2000" dirty="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3542494" y="1419694"/>
            <a:ext cx="2564597" cy="2790846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9163761" y="1528518"/>
            <a:ext cx="2790846" cy="256459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16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31974" r="66451" b="54725"/>
          <a:stretch/>
        </p:blipFill>
        <p:spPr>
          <a:xfrm>
            <a:off x="985050" y="1785442"/>
            <a:ext cx="1945094" cy="230277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34163" r="32679" b="29519"/>
          <a:stretch/>
        </p:blipFill>
        <p:spPr>
          <a:xfrm>
            <a:off x="3731599" y="2269561"/>
            <a:ext cx="2270760" cy="1334538"/>
          </a:xfrm>
          <a:prstGeom prst="rect">
            <a:avLst/>
          </a:prstGeom>
        </p:spPr>
      </p:pic>
      <p:pic>
        <p:nvPicPr>
          <p:cNvPr id="18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1" t="59772" r="15500" b="23284"/>
          <a:stretch/>
        </p:blipFill>
        <p:spPr>
          <a:xfrm>
            <a:off x="6840403" y="1614909"/>
            <a:ext cx="1703170" cy="2309022"/>
          </a:xfrm>
          <a:prstGeom prst="rect">
            <a:avLst/>
          </a:prstGeom>
        </p:spPr>
      </p:pic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28338" r="16789" b="41703"/>
          <a:stretch/>
        </p:blipFill>
        <p:spPr>
          <a:xfrm>
            <a:off x="9405669" y="1988518"/>
            <a:ext cx="2280718" cy="16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4152450" y="157760"/>
            <a:ext cx="3801315" cy="867417"/>
            <a:chOff x="4684235" y="483017"/>
            <a:chExt cx="7602630" cy="1734833"/>
          </a:xfrm>
        </p:grpSpPr>
        <p:sp>
          <p:nvSpPr>
            <p:cNvPr id="106" name="TextBox 105"/>
            <p:cNvSpPr txBox="1"/>
            <p:nvPr/>
          </p:nvSpPr>
          <p:spPr>
            <a:xfrm>
              <a:off x="12102109" y="483017"/>
              <a:ext cx="184756" cy="1446533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endParaRPr lang="id-ID" sz="44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8" name="Subtitle 2"/>
            <p:cNvSpPr txBox="1">
              <a:spLocks/>
            </p:cNvSpPr>
            <p:nvPr/>
          </p:nvSpPr>
          <p:spPr>
            <a:xfrm>
              <a:off x="4684235" y="784697"/>
              <a:ext cx="7261610" cy="1433153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DISTRIBUTION</a:t>
              </a:r>
              <a:endParaRPr lang="en-US" sz="36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3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13008" b="47791"/>
          <a:stretch/>
        </p:blipFill>
        <p:spPr>
          <a:xfrm>
            <a:off x="496253" y="1383989"/>
            <a:ext cx="10970749" cy="2471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415" y="4235513"/>
            <a:ext cx="1247648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 err="1" smtClean="0">
                <a:solidFill>
                  <a:srgbClr val="000000"/>
                </a:solidFill>
                <a:latin typeface="Lato Regular"/>
                <a:cs typeface="Lato Regular"/>
              </a:rPr>
              <a:t>Grouped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3258" y="4235513"/>
            <a:ext cx="115284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Regional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4758" y="4247840"/>
            <a:ext cx="9252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Linear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116" y="4227544"/>
            <a:ext cx="1322762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Segmental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20100" y="4214783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000" b="1" dirty="0" err="1" smtClean="0">
                <a:solidFill>
                  <a:srgbClr val="000000"/>
                </a:solidFill>
                <a:latin typeface="Lato Regular"/>
                <a:cs typeface="Lato Regular"/>
              </a:rPr>
              <a:t>Diffused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415" y="4627635"/>
            <a:ext cx="1687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&lt; 2 cm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5 Calcifications or more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7405" y="4614893"/>
            <a:ext cx="146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Entire breast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7796" y="4614893"/>
            <a:ext cx="1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&gt; 2 cm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28" y="249919"/>
            <a:ext cx="2856469" cy="1325563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GROUPED</a:t>
            </a:r>
            <a:endParaRPr lang="en-US" sz="3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6" r="31048" b="10816"/>
          <a:stretch/>
        </p:blipFill>
        <p:spPr>
          <a:xfrm>
            <a:off x="6813494" y="1538780"/>
            <a:ext cx="4277325" cy="4925028"/>
          </a:xfrm>
        </p:spPr>
      </p:pic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7" r="31048" b="22018"/>
          <a:stretch/>
        </p:blipFill>
        <p:spPr>
          <a:xfrm>
            <a:off x="5443561" y="-87576"/>
            <a:ext cx="7192771" cy="68148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59063" y="3482115"/>
            <a:ext cx="849933" cy="10070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43102" y="3597638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879619" y="2370437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411730" y="1328013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464378" y="2384854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43220" y="4679946"/>
            <a:ext cx="1482693" cy="1300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336837" y="3282540"/>
            <a:ext cx="920452" cy="1206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5" name="Round Diagonal Corner Rectangle 54"/>
          <p:cNvSpPr/>
          <p:nvPr/>
        </p:nvSpPr>
        <p:spPr>
          <a:xfrm>
            <a:off x="4110982" y="1181894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BREAST US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705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Differentiation of both palpable and mammographic lesions as either 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cystic or </a:t>
            </a:r>
            <a:r>
              <a:rPr lang="en-US" sz="2400" b="1" u="sng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solid.</a:t>
            </a:r>
            <a:endParaRPr lang="en-US" sz="2400" b="1" u="sng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Evaluation </a:t>
            </a:r>
            <a:r>
              <a:rPr lang="en-US" sz="2400" dirty="0" smtClean="0">
                <a:latin typeface="+mj-lt"/>
              </a:rPr>
              <a:t>of </a:t>
            </a:r>
            <a:r>
              <a:rPr lang="en-US" sz="2400" dirty="0">
                <a:latin typeface="+mj-lt"/>
              </a:rPr>
              <a:t>solid masses according to certain sonographic features.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Initial imaging evaluation of palpable breast masses in patients under 30 years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dirty="0">
                <a:latin typeface="+mj-lt"/>
              </a:rPr>
              <a:t>in lactating and pregnant </a:t>
            </a:r>
            <a:r>
              <a:rPr lang="en-US" sz="2400" dirty="0" smtClean="0">
                <a:latin typeface="+mj-lt"/>
              </a:rPr>
              <a:t>women. 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creening </a:t>
            </a:r>
            <a:r>
              <a:rPr lang="en-US" sz="2400" dirty="0">
                <a:latin typeface="+mj-lt"/>
              </a:rPr>
              <a:t>for occult cancers in certain populations, including of women with heterogeneously or extremely dense </a:t>
            </a:r>
            <a:r>
              <a:rPr lang="en-US" sz="2400" dirty="0" smtClean="0">
                <a:latin typeface="+mj-lt"/>
              </a:rPr>
              <a:t>breasts.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Follow-up </a:t>
            </a:r>
            <a:r>
              <a:rPr lang="en-US" sz="2400" dirty="0">
                <a:latin typeface="+mj-lt"/>
              </a:rPr>
              <a:t>of breast cancer treated with </a:t>
            </a:r>
            <a:r>
              <a:rPr lang="en-US" sz="2400" dirty="0" smtClean="0">
                <a:latin typeface="+mj-lt"/>
              </a:rPr>
              <a:t>neoadjuvant chemotherapy.</a:t>
            </a:r>
            <a:r>
              <a:rPr lang="en-US" sz="2400" dirty="0">
                <a:latin typeface="+mj-lt"/>
              </a:rPr>
              <a:t> 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Guidance </a:t>
            </a:r>
            <a:r>
              <a:rPr lang="en-US" sz="2400" dirty="0">
                <a:latin typeface="+mj-lt"/>
              </a:rPr>
              <a:t>for breast biopsy and other interventional </a:t>
            </a:r>
            <a:r>
              <a:rPr lang="en-US" sz="2400" dirty="0" smtClean="0">
                <a:latin typeface="+mj-lt"/>
              </a:rPr>
              <a:t>procedures.</a:t>
            </a:r>
          </a:p>
        </p:txBody>
      </p:sp>
    </p:spTree>
    <p:extLst>
      <p:ext uri="{BB962C8B-B14F-4D97-AF65-F5344CB8AC3E}">
        <p14:creationId xmlns:p14="http://schemas.microsoft.com/office/powerpoint/2010/main" val="2907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0" y="365125"/>
            <a:ext cx="1079566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MALIGNANT VS BENIGN </a:t>
            </a:r>
            <a:br>
              <a:rPr lang="en-US" sz="2800" dirty="0" smtClean="0"/>
            </a:br>
            <a:r>
              <a:rPr lang="en-US" sz="2800" dirty="0" smtClean="0"/>
              <a:t>SONOGRAPHIC FEATURES OF SOLID MASSES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985176"/>
              </p:ext>
            </p:extLst>
          </p:nvPr>
        </p:nvGraphicFramePr>
        <p:xfrm>
          <a:off x="698170" y="2110635"/>
          <a:ext cx="10515600" cy="43495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57800"/>
                <a:gridCol w="5257800"/>
              </a:tblGrid>
              <a:tr h="4064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MALIGNANT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BENIGN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74305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9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Spiculation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Circumscribed, hyperechoic tissue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Angular margins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Parallel</a:t>
                      </a:r>
                      <a:r>
                        <a:rPr lang="en-US" sz="2000" baseline="0" dirty="0" smtClean="0">
                          <a:latin typeface="+mj-lt"/>
                        </a:rPr>
                        <a:t> </a:t>
                      </a:r>
                      <a:r>
                        <a:rPr lang="en-US" sz="2000" baseline="0" dirty="0" err="1" smtClean="0">
                          <a:latin typeface="+mj-lt"/>
                        </a:rPr>
                        <a:t>orinted</a:t>
                      </a:r>
                      <a:r>
                        <a:rPr lang="en-US" sz="2000" baseline="0" dirty="0" smtClean="0">
                          <a:latin typeface="+mj-lt"/>
                        </a:rPr>
                        <a:t> –wider than taller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Hypoechogenicity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Gently curving smooth </a:t>
                      </a:r>
                      <a:r>
                        <a:rPr lang="en-US" sz="2000" kern="1200" dirty="0" err="1" smtClean="0">
                          <a:effectLst/>
                          <a:latin typeface="+mj-lt"/>
                        </a:rPr>
                        <a:t>lobulations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Shadowing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Thin echogenic </a:t>
                      </a:r>
                      <a:r>
                        <a:rPr lang="en-US" sz="2000" kern="1200" dirty="0" err="1" smtClean="0">
                          <a:effectLst/>
                          <a:latin typeface="+mj-lt"/>
                        </a:rPr>
                        <a:t>pseudocapsule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Calcification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Duct extension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Branch pattern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Microlobulation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3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/>
        </p:blipFill>
        <p:spPr>
          <a:xfrm>
            <a:off x="4326467" y="1954168"/>
            <a:ext cx="3547534" cy="2640446"/>
          </a:xfrm>
        </p:spPr>
      </p:pic>
      <p:pic>
        <p:nvPicPr>
          <p:cNvPr id="9" name="Picture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10233" r="6203" b="22935"/>
          <a:stretch/>
        </p:blipFill>
        <p:spPr bwMode="auto">
          <a:xfrm>
            <a:off x="838200" y="1825625"/>
            <a:ext cx="3259667" cy="27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26829" r="22381" b="17169"/>
          <a:stretch/>
        </p:blipFill>
        <p:spPr>
          <a:xfrm>
            <a:off x="8060268" y="2106568"/>
            <a:ext cx="3539066" cy="24880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1314424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Cyst</a:t>
            </a:r>
            <a:endParaRPr lang="en-US" sz="2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466" y="1314425"/>
            <a:ext cx="72728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</a:t>
            </a:r>
            <a:r>
              <a:rPr lang="en-US" sz="2400" b="1" dirty="0" smtClean="0">
                <a:latin typeface="+mj-lt"/>
              </a:rPr>
              <a:t>olid</a:t>
            </a:r>
            <a:endParaRPr lang="en-US" sz="24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0467" y="5884511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+mj-lt"/>
              </a:rPr>
              <a:t>Benign</a:t>
            </a:r>
            <a:endParaRPr lang="en-US" sz="2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9799" y="5884511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Malignant</a:t>
            </a:r>
            <a:endParaRPr lang="en-US" sz="24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31735" y="545041"/>
            <a:ext cx="0" cy="6231467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286933" y="2912534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19197" y="3999443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27664" y="3728509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286932" y="4297028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534836" y="3364831"/>
            <a:ext cx="541865" cy="126611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530598" y="3660775"/>
            <a:ext cx="795868" cy="135468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488267" y="3965576"/>
            <a:ext cx="778934" cy="33867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6265" y="2727868"/>
            <a:ext cx="1236133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+mj-lt"/>
              </a:rPr>
              <a:t>A</a:t>
            </a:r>
            <a:r>
              <a:rPr lang="en-US" sz="2000" smtClean="0">
                <a:solidFill>
                  <a:schemeClr val="bg1"/>
                </a:solidFill>
                <a:latin typeface="+mj-lt"/>
              </a:rPr>
              <a:t>nechoic</a:t>
            </a:r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532" y="4477798"/>
            <a:ext cx="1777999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Posterior enhancement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257799" y="3509175"/>
            <a:ext cx="448735" cy="438667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80467" y="3995000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+mj-lt"/>
              </a:rPr>
              <a:t>Echogenic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Psudocapsule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029200" y="2943590"/>
            <a:ext cx="1676400" cy="15497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807075" y="2595906"/>
            <a:ext cx="0" cy="768925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354609" y="3127978"/>
            <a:ext cx="1042458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9838267" y="2595906"/>
            <a:ext cx="33866" cy="135193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xplosion 1 56"/>
          <p:cNvSpPr/>
          <p:nvPr/>
        </p:nvSpPr>
        <p:spPr>
          <a:xfrm>
            <a:off x="9105371" y="2298321"/>
            <a:ext cx="1533524" cy="1998707"/>
          </a:xfrm>
          <a:prstGeom prst="irregularSeal1">
            <a:avLst/>
          </a:prstGeom>
          <a:solidFill>
            <a:schemeClr val="accent3">
              <a:alpha val="19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580467" y="4670217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ircumscribed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93666" y="4400861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+mj-lt"/>
              </a:rPr>
              <a:t>Spiculated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7915" y="5070327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hadowing</a:t>
            </a:r>
          </a:p>
        </p:txBody>
      </p:sp>
    </p:spTree>
    <p:extLst>
      <p:ext uri="{BB962C8B-B14F-4D97-AF65-F5344CB8AC3E}">
        <p14:creationId xmlns:p14="http://schemas.microsoft.com/office/powerpoint/2010/main" val="1115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57" grpId="0" animBg="1"/>
      <p:bldP spid="58" grpId="0" animBg="1"/>
      <p:bldP spid="59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7593308" y="1520795"/>
            <a:ext cx="4291831" cy="361403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MRI </a:t>
            </a:r>
            <a:r>
              <a:rPr lang="en-US" dirty="0"/>
              <a:t>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Staging.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High risk patients.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Response to therapy.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Post </a:t>
            </a:r>
            <a:r>
              <a:rPr lang="en-US" sz="2400" dirty="0">
                <a:latin typeface="+mj-lt"/>
              </a:rPr>
              <a:t>operative to differentiate surgical scar versus recurrence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Occult breast cancer.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Assess the contralateral breast.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Breast implant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3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23208" y="34137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MRI </a:t>
            </a:r>
            <a:r>
              <a:rPr lang="en-US" sz="3600" dirty="0" smtClean="0"/>
              <a:t>breast-</a:t>
            </a:r>
            <a:r>
              <a:rPr lang="en-US" sz="3600" dirty="0"/>
              <a:t> M</a:t>
            </a:r>
            <a:r>
              <a:rPr lang="en-US" sz="3600" dirty="0" smtClean="0"/>
              <a:t>inimum equipment</a:t>
            </a:r>
            <a:r>
              <a:rPr lang="en-US" sz="3600" dirty="0"/>
              <a:t> 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43039" y="1769424"/>
            <a:ext cx="600075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>
                <a:latin typeface="+mj-lt"/>
              </a:rPr>
              <a:t>System with field </a:t>
            </a:r>
            <a:r>
              <a:rPr lang="en-US" sz="2000" dirty="0" err="1">
                <a:latin typeface="+mj-lt"/>
              </a:rPr>
              <a:t>strenghts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1.5 T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>
                <a:latin typeface="+mj-lt"/>
              </a:rPr>
              <a:t>Dedicated bilateral breast surface coil </a:t>
            </a:r>
            <a:endParaRPr lang="en-US" sz="2000" dirty="0" smtClean="0"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Prone positioning.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Images </a:t>
            </a:r>
            <a:r>
              <a:rPr lang="en-US" sz="2000" dirty="0">
                <a:latin typeface="+mj-lt"/>
              </a:rPr>
              <a:t>obtained prior to gadolinium </a:t>
            </a:r>
            <a:r>
              <a:rPr lang="en-US" sz="2000" dirty="0" smtClean="0">
                <a:latin typeface="+mj-lt"/>
              </a:rPr>
              <a:t>and multiple phases following </a:t>
            </a:r>
            <a:r>
              <a:rPr lang="en-US" sz="2000" dirty="0">
                <a:latin typeface="+mj-lt"/>
              </a:rPr>
              <a:t>gadolinium </a:t>
            </a:r>
            <a:r>
              <a:rPr lang="en-US" sz="2000" dirty="0" smtClean="0">
                <a:latin typeface="+mj-lt"/>
              </a:rPr>
              <a:t>administration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(Dynamic).</a:t>
            </a:r>
          </a:p>
        </p:txBody>
      </p:sp>
      <p:pic>
        <p:nvPicPr>
          <p:cNvPr id="27652" name="Picture 4" descr="siem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3" y="3374781"/>
            <a:ext cx="4505737" cy="34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spule5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2" y="132403"/>
            <a:ext cx="1895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" y="2180806"/>
            <a:ext cx="4635977" cy="40129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4"/>
          <a:stretch/>
        </p:blipFill>
        <p:spPr>
          <a:xfrm>
            <a:off x="5559458" y="1690688"/>
            <a:ext cx="5794342" cy="4584809"/>
          </a:xfrm>
        </p:spPr>
      </p:pic>
    </p:spTree>
    <p:extLst>
      <p:ext uri="{BB962C8B-B14F-4D97-AF65-F5344CB8AC3E}">
        <p14:creationId xmlns:p14="http://schemas.microsoft.com/office/powerpoint/2010/main" val="2215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624" y="4716463"/>
            <a:ext cx="4344914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T1 fat sat with </a:t>
            </a:r>
            <a:r>
              <a:rPr lang="en-US" sz="2800" dirty="0">
                <a:solidFill>
                  <a:schemeClr val="bg1"/>
                </a:solidFill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adolinium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96" y="508000"/>
            <a:ext cx="285254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46" y="365125"/>
            <a:ext cx="287913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45878" y="4716463"/>
            <a:ext cx="32099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  </a:t>
            </a:r>
            <a:r>
              <a:rPr lang="en-US" sz="2800" dirty="0" smtClean="0">
                <a:solidFill>
                  <a:schemeClr val="bg1"/>
                </a:solidFill>
              </a:rPr>
              <a:t>T2 Fat Saturation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99" y="1739465"/>
            <a:ext cx="6946413" cy="3926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6306" y="961901"/>
            <a:ext cx="813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Subtracted images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=  Enhanced – Unenhanced Images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61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 smtClean="0">
                <a:latin typeface="Times New Roman" charset="0"/>
                <a:ea typeface="ＭＳ Ｐゴシック" charset="-128"/>
              </a:rPr>
              <a:t>BI-RADS</a:t>
            </a:r>
            <a:br>
              <a:rPr lang="en-US" altLang="x-none" dirty="0" smtClean="0">
                <a:latin typeface="Times New Roman" charset="0"/>
                <a:ea typeface="ＭＳ Ｐゴシック" charset="-128"/>
              </a:rPr>
            </a:br>
            <a:r>
              <a:rPr lang="en-US" altLang="x-none" b="1" dirty="0">
                <a:latin typeface="Times New Roman" charset="0"/>
                <a:ea typeface="ＭＳ Ｐゴシック" charset="-128"/>
              </a:rPr>
              <a:t>B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reast </a:t>
            </a:r>
            <a:r>
              <a:rPr lang="en-US" altLang="x-none" b="1" dirty="0">
                <a:latin typeface="Times New Roman" charset="0"/>
                <a:ea typeface="ＭＳ Ｐゴシック" charset="-128"/>
              </a:rPr>
              <a:t>I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maging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R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eporting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A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nd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D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ata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S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ystem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 bwMode="auto">
          <a:xfrm>
            <a:off x="470064" y="1789999"/>
            <a:ext cx="11357759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US" altLang="x-none" sz="2400" dirty="0" smtClean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0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Incomplete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	A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dditional imaging/view.</a:t>
            </a:r>
            <a:endParaRPr lang="en-US" altLang="x-none" sz="2400" dirty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1 =	</a:t>
            </a:r>
            <a:r>
              <a:rPr lang="en-US" altLang="x-none" sz="2400" b="1" u="sng" dirty="0" smtClean="0">
                <a:latin typeface="Times New Roman" charset="0"/>
                <a:ea typeface="ＭＳ Ｐゴシック" charset="-128"/>
              </a:rPr>
              <a:t>Negative</a:t>
            </a:r>
            <a:r>
              <a:rPr lang="en-US" altLang="x-none" sz="2400" b="1" dirty="0" smtClean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 Routine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screening recommended.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2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Benign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      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       Routine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screening recommended.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3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Probably Benign</a:t>
            </a:r>
            <a:r>
              <a:rPr lang="en-US" altLang="x-none" sz="2400" b="1" dirty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(&lt;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2% malignant); six-month short interval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follow-up.</a:t>
            </a:r>
            <a:endParaRPr lang="en-US" altLang="x-none" sz="2400" dirty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4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Suspicious of Malignancy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(≥ 2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to 95%); biopsy should be considered.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5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Highly Suspicious of Malignancy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(&gt; 95%); take appropriate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action.</a:t>
            </a:r>
          </a:p>
          <a:p>
            <a:pPr marL="0" indent="0">
              <a:buNone/>
            </a:pP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6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Known </a:t>
            </a:r>
            <a:r>
              <a:rPr lang="en-US" altLang="x-none" sz="2400" b="1" u="sng" dirty="0" smtClean="0">
                <a:latin typeface="Times New Roman" charset="0"/>
                <a:ea typeface="ＭＳ Ｐゴシック" charset="-128"/>
              </a:rPr>
              <a:t>Biopsy-Proven 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Malignancy</a:t>
            </a:r>
            <a:r>
              <a:rPr lang="en-US" altLang="x-none" sz="2400" b="1" dirty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	</a:t>
            </a:r>
          </a:p>
          <a:p>
            <a:pPr eaLnBrk="1" hangingPunct="1">
              <a:buFont typeface="Arial" charset="0"/>
              <a:buNone/>
            </a:pPr>
            <a:endParaRPr lang="en-US" altLang="x-none" sz="2400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5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 rot="5400000">
            <a:off x="2667528" y="-2664473"/>
            <a:ext cx="6856942" cy="1218694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47" tIns="60923" rIns="121847" bIns="60923" rtlCol="0" anchor="ctr"/>
          <a:lstStyle/>
          <a:p>
            <a:pPr algn="ctr" defTabSz="914126"/>
            <a:endParaRPr lang="en-US" sz="1200" dirty="0">
              <a:solidFill>
                <a:schemeClr val="accent1"/>
              </a:solidFill>
              <a:latin typeface="STC" panose="01000500000000020006" pitchFamily="2" charset="-78"/>
              <a:cs typeface="STC" panose="01000500000000020006" pitchFamily="2" charset="-78"/>
            </a:endParaRPr>
          </a:p>
        </p:txBody>
      </p:sp>
      <p:sp>
        <p:nvSpPr>
          <p:cNvPr id="23" name="AutoShape 5"/>
          <p:cNvSpPr>
            <a:spLocks/>
          </p:cNvSpPr>
          <p:nvPr/>
        </p:nvSpPr>
        <p:spPr bwMode="auto">
          <a:xfrm>
            <a:off x="3493142" y="2676448"/>
            <a:ext cx="5234050" cy="19935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391" tIns="25391" rIns="25391" bIns="25391" anchor="ctr"/>
          <a:lstStyle/>
          <a:p>
            <a:pPr algn="ctr" defTabSz="914126">
              <a:defRPr/>
            </a:pPr>
            <a:r>
              <a:rPr lang="es-ES" sz="4600" dirty="0">
                <a:solidFill>
                  <a:prstClr val="white"/>
                </a:solidFill>
                <a:latin typeface="+mj-lt"/>
                <a:cs typeface="STC" panose="01000500000000020006" pitchFamily="2" charset="-78"/>
              </a:rPr>
              <a:t>THANK </a:t>
            </a:r>
            <a:r>
              <a:rPr lang="es-ES" sz="4600" dirty="0" smtClean="0">
                <a:solidFill>
                  <a:prstClr val="white"/>
                </a:solidFill>
                <a:latin typeface="+mj-lt"/>
                <a:cs typeface="STC" panose="01000500000000020006" pitchFamily="2" charset="-78"/>
              </a:rPr>
              <a:t>YOU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4913880" y="4135899"/>
            <a:ext cx="2397234" cy="0"/>
          </a:xfrm>
          <a:prstGeom prst="line">
            <a:avLst/>
          </a:prstGeom>
          <a:noFill/>
          <a:ln w="25400" cap="flat" cmpd="sng">
            <a:solidFill>
              <a:srgbClr val="DCDEE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14126">
              <a:defRPr/>
            </a:pPr>
            <a:endParaRPr lang="es-ES" sz="2800">
              <a:solidFill>
                <a:srgbClr val="44546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TC" panose="01000500000000020006" pitchFamily="2" charset="-78"/>
              <a:cs typeface="STC" panose="01000500000000020006" pitchFamily="2" charset="-78"/>
              <a:sym typeface="Gill Sans" charset="0"/>
            </a:endParaRPr>
          </a:p>
        </p:txBody>
      </p:sp>
      <p:sp>
        <p:nvSpPr>
          <p:cNvPr id="16" name="AutoShape 119"/>
          <p:cNvSpPr>
            <a:spLocks/>
          </p:cNvSpPr>
          <p:nvPr/>
        </p:nvSpPr>
        <p:spPr bwMode="auto">
          <a:xfrm>
            <a:off x="4947295" y="782841"/>
            <a:ext cx="2306416" cy="22977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50781" tIns="50781" rIns="50781" bIns="50781" anchor="ctr"/>
          <a:lstStyle/>
          <a:p>
            <a:pPr defTabSz="457052">
              <a:defRPr/>
            </a:pPr>
            <a:endParaRPr lang="es-ES" sz="29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TC" panose="01000500000000020006" pitchFamily="2" charset="-78"/>
              <a:cs typeface="STC" panose="01000500000000020006" pitchFamily="2" charset="-78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075" y="4788976"/>
            <a:ext cx="4293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+mj-lt"/>
              </a:rPr>
              <a:t>Questions?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37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3" name="Rectangle 36455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5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39" y="2061998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100" b="1" dirty="0">
                <a:solidFill>
                  <a:schemeClr val="bg1"/>
                </a:solidFill>
              </a:rPr>
              <a:t>Most breast cancer develops in the terminal ductal lobular unit (TDLU)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/>
          <a:stretch/>
        </p:blipFill>
        <p:spPr>
          <a:xfrm>
            <a:off x="4178165" y="0"/>
            <a:ext cx="8103050" cy="5345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684" y="730972"/>
            <a:ext cx="6965131" cy="46143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069502" y="3308971"/>
            <a:ext cx="756507" cy="240057"/>
          </a:xfrm>
          <a:prstGeom prst="line">
            <a:avLst/>
          </a:prstGeom>
          <a:ln w="130175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90881" y="3437996"/>
            <a:ext cx="141640" cy="120029"/>
          </a:xfrm>
          <a:prstGeom prst="line">
            <a:avLst/>
          </a:prstGeom>
          <a:ln w="130175">
            <a:solidFill>
              <a:schemeClr val="accent3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1293" y="3271903"/>
            <a:ext cx="733915" cy="97081"/>
          </a:xfrm>
          <a:prstGeom prst="line">
            <a:avLst/>
          </a:prstGeom>
          <a:ln w="130175">
            <a:solidFill>
              <a:srgbClr val="FFFF0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30713" y="3489013"/>
            <a:ext cx="404085" cy="384617"/>
          </a:xfrm>
          <a:prstGeom prst="ellipse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ea typeface="+mj-ea"/>
              </a:rPr>
              <a:t>Breast cancer can be divided into two major groups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  <a:ea typeface="+mn-ea"/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latin typeface="+mj-lt"/>
              <a:ea typeface="+mn-ea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-5400000" flipH="1" flipV="1">
            <a:off x="6188869" y="2574132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5400000" flipV="1">
            <a:off x="5274469" y="2574132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441036" y="2514600"/>
            <a:ext cx="2971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+mj-lt"/>
                <a:ea typeface="ＭＳ Ｐゴシック" charset="-128"/>
              </a:rPr>
              <a:t>IN SITU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+mj-lt"/>
                <a:ea typeface="ＭＳ Ｐゴシック" charset="-128"/>
              </a:rPr>
              <a:t>Tumor </a:t>
            </a:r>
            <a:r>
              <a:rPr lang="en-US" altLang="en-US" sz="2400" dirty="0" smtClean="0">
                <a:latin typeface="+mj-lt"/>
                <a:ea typeface="ＭＳ Ｐゴシック" charset="-128"/>
              </a:rPr>
              <a:t>cells, they </a:t>
            </a:r>
            <a:r>
              <a:rPr lang="en-US" altLang="en-US" sz="2400" b="1" dirty="0" smtClean="0">
                <a:latin typeface="+mj-lt"/>
                <a:ea typeface="ＭＳ Ｐゴシック" charset="-128"/>
              </a:rPr>
              <a:t>do </a:t>
            </a:r>
            <a:r>
              <a:rPr lang="en-US" altLang="en-US" sz="2400" b="1" dirty="0">
                <a:latin typeface="+mj-lt"/>
                <a:ea typeface="ＭＳ Ｐゴシック" charset="-128"/>
              </a:rPr>
              <a:t>not </a:t>
            </a:r>
            <a:r>
              <a:rPr lang="en-US" altLang="en-US" sz="2400" dirty="0" smtClean="0">
                <a:latin typeface="+mj-lt"/>
                <a:ea typeface="ＭＳ Ｐゴシック" charset="-128"/>
              </a:rPr>
              <a:t>invade </a:t>
            </a:r>
            <a:r>
              <a:rPr lang="en-US" altLang="en-US" sz="2400" dirty="0">
                <a:latin typeface="+mj-lt"/>
                <a:ea typeface="ＭＳ Ｐゴシック" charset="-128"/>
              </a:rPr>
              <a:t>the basement membrane.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T</a:t>
            </a:r>
            <a:r>
              <a:rPr lang="en-US" altLang="en-US" sz="2400" dirty="0" smtClean="0">
                <a:solidFill>
                  <a:srgbClr val="00B050"/>
                </a:solidFill>
                <a:latin typeface="+mj-lt"/>
                <a:ea typeface="ＭＳ Ｐゴシック" charset="-128"/>
              </a:rPr>
              <a:t>umor </a:t>
            </a: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cells remain confined to the ducts or </a:t>
            </a:r>
            <a:r>
              <a:rPr lang="en-US" altLang="en-US" sz="2400" dirty="0" smtClean="0">
                <a:solidFill>
                  <a:srgbClr val="00B050"/>
                </a:solidFill>
                <a:latin typeface="+mj-lt"/>
                <a:ea typeface="ＭＳ Ｐゴシック" charset="-128"/>
              </a:rPr>
              <a:t>lobules.</a:t>
            </a:r>
            <a:endParaRPr lang="en-US" altLang="en-US" sz="2400" dirty="0">
              <a:solidFill>
                <a:srgbClr val="00B05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852729" y="2514600"/>
            <a:ext cx="3352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+mj-lt"/>
                <a:ea typeface="ＭＳ Ｐゴシック" charset="-128"/>
              </a:rPr>
              <a:t>INVASIVE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+mj-lt"/>
                <a:ea typeface="ＭＳ Ｐゴシック" charset="-128"/>
              </a:rPr>
              <a:t>Tumor cells </a:t>
            </a:r>
            <a:r>
              <a:rPr lang="en-US" altLang="en-US" sz="2400" b="1" dirty="0">
                <a:latin typeface="+mj-lt"/>
                <a:ea typeface="ＭＳ Ｐゴシック" charset="-128"/>
              </a:rPr>
              <a:t>invade</a:t>
            </a:r>
            <a:r>
              <a:rPr lang="en-US" altLang="en-US" sz="2400" dirty="0">
                <a:latin typeface="+mj-lt"/>
                <a:ea typeface="ＭＳ Ｐゴシック" charset="-128"/>
              </a:rPr>
              <a:t> the breast stroma.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They have the potential to metastasize and result in death of the patient</a:t>
            </a:r>
            <a:r>
              <a:rPr lang="en-US" altLang="en-US" sz="2400" dirty="0">
                <a:latin typeface="+mj-lt"/>
                <a:ea typeface="ＭＳ Ｐゴシック" charset="-128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+mj-lt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2" b="11233"/>
          <a:stretch/>
        </p:blipFill>
        <p:spPr>
          <a:xfrm>
            <a:off x="10102460" y="4147734"/>
            <a:ext cx="1578635" cy="2231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3" r="19768" b="11233"/>
          <a:stretch/>
        </p:blipFill>
        <p:spPr>
          <a:xfrm>
            <a:off x="459690" y="4147734"/>
            <a:ext cx="1654051" cy="23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Diagonal Corner Rectangle 53"/>
          <p:cNvSpPr/>
          <p:nvPr/>
        </p:nvSpPr>
        <p:spPr>
          <a:xfrm>
            <a:off x="289756" y="1181893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7593308" y="1520795"/>
            <a:ext cx="4291831" cy="361403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4110982" y="1181894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  <p:bldP spid="37" grpId="0"/>
      <p:bldP spid="39" grpId="0"/>
      <p:bldP spid="53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MODALITY AND AGE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012114"/>
              </p:ext>
            </p:extLst>
          </p:nvPr>
        </p:nvGraphicFramePr>
        <p:xfrm>
          <a:off x="838200" y="1579418"/>
          <a:ext cx="10515600" cy="106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65956791"/>
              </p:ext>
            </p:extLst>
          </p:nvPr>
        </p:nvGraphicFramePr>
        <p:xfrm>
          <a:off x="8229600" y="2833936"/>
          <a:ext cx="3124200" cy="263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3037351"/>
              </p:ext>
            </p:extLst>
          </p:nvPr>
        </p:nvGraphicFramePr>
        <p:xfrm>
          <a:off x="1816925" y="3210479"/>
          <a:ext cx="1519381" cy="713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16925" y="2918091"/>
            <a:ext cx="111628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US</a:t>
            </a:r>
            <a:endParaRPr lang="en-US" sz="2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283782600"/>
              </p:ext>
            </p:extLst>
          </p:nvPr>
        </p:nvGraphicFramePr>
        <p:xfrm>
          <a:off x="3889540" y="2910107"/>
          <a:ext cx="3931392" cy="203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7886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Graphic spid="10" grpId="0">
        <p:bldAsOne/>
      </p:bldGraphic>
      <p:bldP spid="12" grpId="0" animBg="1"/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Diagonal Corner Rectangle 53"/>
          <p:cNvSpPr/>
          <p:nvPr/>
        </p:nvSpPr>
        <p:spPr>
          <a:xfrm>
            <a:off x="289756" y="1181893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35" name="TextBox 34"/>
          <p:cNvSpPr txBox="1"/>
          <p:nvPr/>
        </p:nvSpPr>
        <p:spPr>
          <a:xfrm>
            <a:off x="1313433" y="5822678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1330</TotalTime>
  <Words>700</Words>
  <Application>Microsoft Office PowerPoint</Application>
  <PresentationFormat>Widescreen</PresentationFormat>
  <Paragraphs>275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ＭＳ Ｐゴシック</vt:lpstr>
      <vt:lpstr>Arial</vt:lpstr>
      <vt:lpstr>Calibri</vt:lpstr>
      <vt:lpstr>Gill Sans</vt:lpstr>
      <vt:lpstr>Lato Black</vt:lpstr>
      <vt:lpstr>Lato Light</vt:lpstr>
      <vt:lpstr>Lato Regular</vt:lpstr>
      <vt:lpstr>STC</vt:lpstr>
      <vt:lpstr>Times New Roman</vt:lpstr>
      <vt:lpstr>Wingdings</vt:lpstr>
      <vt:lpstr>Office Theme</vt:lpstr>
      <vt:lpstr>PowerPoint Presentation</vt:lpstr>
      <vt:lpstr>OBJECTIVES</vt:lpstr>
      <vt:lpstr>ANATOMY</vt:lpstr>
      <vt:lpstr>ANATOMY</vt:lpstr>
      <vt:lpstr>Most breast cancer develops in the terminal ductal lobular unit (TDLU)</vt:lpstr>
      <vt:lpstr>Breast cancer can be divided into two major groups</vt:lpstr>
      <vt:lpstr>PowerPoint Presentation</vt:lpstr>
      <vt:lpstr>MODALITY AND AGE</vt:lpstr>
      <vt:lpstr>PowerPoint Presentation</vt:lpstr>
      <vt:lpstr>MAMMOGRAM INDICATIONS</vt:lpstr>
      <vt:lpstr>MLO</vt:lpstr>
      <vt:lpstr>CC view</vt:lpstr>
      <vt:lpstr>MLO view</vt:lpstr>
      <vt:lpstr>PowerPoint Presentation</vt:lpstr>
      <vt:lpstr>PowerPoint Presentation</vt:lpstr>
      <vt:lpstr>PowerPoint Presentation</vt:lpstr>
      <vt:lpstr>MASS SHAPE</vt:lpstr>
      <vt:lpstr>MASS MARGIN</vt:lpstr>
      <vt:lpstr>MASS DENSITY</vt:lpstr>
      <vt:lpstr>PowerPoint Presentation</vt:lpstr>
      <vt:lpstr>GALACTOCELE</vt:lpstr>
      <vt:lpstr>FAT NECROSIS</vt:lpstr>
      <vt:lpstr>PowerPoint Presentation</vt:lpstr>
      <vt:lpstr>PowerPoint Presentation</vt:lpstr>
      <vt:lpstr>ARCHTICTURAL DISTORTION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GROUPED</vt:lpstr>
      <vt:lpstr>PowerPoint Presentation</vt:lpstr>
      <vt:lpstr>BREAST US INDICATIONS</vt:lpstr>
      <vt:lpstr>MALIGNANT VS BENIGN  SONOGRAPHIC FEATURES OF SOLID MASSES</vt:lpstr>
      <vt:lpstr>PowerPoint Presentation</vt:lpstr>
      <vt:lpstr>PowerPoint Presentation</vt:lpstr>
      <vt:lpstr>MRI INDICATIONS</vt:lpstr>
      <vt:lpstr>MRI breast- Minimum equipment </vt:lpstr>
      <vt:lpstr>T1 fat sat with Gadolinium</vt:lpstr>
      <vt:lpstr>PowerPoint Presentation</vt:lpstr>
      <vt:lpstr>BI-RADS Breast Imaging Reporting And Data System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alsultan</dc:creator>
  <cp:lastModifiedBy>medtst medtst</cp:lastModifiedBy>
  <cp:revision>125</cp:revision>
  <dcterms:created xsi:type="dcterms:W3CDTF">2017-02-10T15:07:34Z</dcterms:created>
  <dcterms:modified xsi:type="dcterms:W3CDTF">2019-02-04T09:39:16Z</dcterms:modified>
</cp:coreProperties>
</file>