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360" r:id="rId3"/>
    <p:sldId id="2362" r:id="rId4"/>
    <p:sldId id="2364" r:id="rId5"/>
    <p:sldId id="2365" r:id="rId6"/>
    <p:sldId id="2366" r:id="rId7"/>
    <p:sldId id="2367" r:id="rId8"/>
    <p:sldId id="2371" r:id="rId9"/>
    <p:sldId id="2369" r:id="rId10"/>
    <p:sldId id="2368" r:id="rId11"/>
    <p:sldId id="2372" r:id="rId12"/>
    <p:sldId id="2374" r:id="rId13"/>
    <p:sldId id="2375" r:id="rId14"/>
    <p:sldId id="2376" r:id="rId15"/>
    <p:sldId id="2377" r:id="rId16"/>
    <p:sldId id="2378" r:id="rId17"/>
    <p:sldId id="2379" r:id="rId18"/>
    <p:sldId id="2380" r:id="rId19"/>
    <p:sldId id="2381" r:id="rId20"/>
    <p:sldId id="2382" r:id="rId21"/>
    <p:sldId id="2383" r:id="rId22"/>
    <p:sldId id="2384" r:id="rId23"/>
    <p:sldId id="2388" r:id="rId24"/>
    <p:sldId id="2389" r:id="rId25"/>
    <p:sldId id="2390" r:id="rId26"/>
    <p:sldId id="2392" r:id="rId27"/>
    <p:sldId id="2394" r:id="rId28"/>
    <p:sldId id="2395" r:id="rId29"/>
    <p:sldId id="2396" r:id="rId30"/>
    <p:sldId id="2397" r:id="rId31"/>
    <p:sldId id="2398" r:id="rId32"/>
    <p:sldId id="2399" r:id="rId33"/>
    <p:sldId id="2400" r:id="rId34"/>
    <p:sldId id="2401" r:id="rId35"/>
    <p:sldId id="2402" r:id="rId36"/>
    <p:sldId id="2403" r:id="rId37"/>
    <p:sldId id="2404" r:id="rId38"/>
    <p:sldId id="2405" r:id="rId39"/>
    <p:sldId id="2406" r:id="rId40"/>
    <p:sldId id="2407" r:id="rId41"/>
    <p:sldId id="2408" r:id="rId42"/>
    <p:sldId id="2409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1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B276C-1D77-4B86-97F7-4A8EAD0A5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303DE2-9FD6-4411-B81B-B12DAE1FF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9B91B-004D-4FCC-ACE8-C617538E6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7AF4-35DC-4A1C-B29C-7EC90FECFBB2}" type="datetimeFigureOut">
              <a:rPr lang="en-CA" smtClean="0"/>
              <a:t>2019-01-07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39418-410A-4E99-BF2B-D46B7416B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82341-0434-4455-A83E-27543BA63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D014-7A78-48E6-B22D-BA70719FCE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9069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EE387-CB6B-433D-ACDD-D8F8EE81D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4C5F7B-1A8D-4D1F-87AD-A7EBD2F88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3880D-6641-4056-A505-B852FE7AA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7AF4-35DC-4A1C-B29C-7EC90FECFBB2}" type="datetimeFigureOut">
              <a:rPr lang="en-CA" smtClean="0"/>
              <a:t>2019-01-07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5C82D-0D44-4980-9040-A05394AF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1101A-CF95-49FF-9DC7-16F73BB02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D014-7A78-48E6-B22D-BA70719FCE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4427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B5166B-BE94-480A-9328-3AA7E7634B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60C78B-2A5A-4367-A8C6-62E24B1F02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882FB-286B-46F5-8777-5D4A70BDF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7AF4-35DC-4A1C-B29C-7EC90FECFBB2}" type="datetimeFigureOut">
              <a:rPr lang="en-CA" smtClean="0"/>
              <a:t>2019-01-07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8B32B-CBB1-46E3-8100-0C1313C8D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E446C-3510-46C0-A780-5B225AA74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D014-7A78-48E6-B22D-BA70719FCE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845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B58B9-2190-4584-8E89-5377E6C92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52643-48BD-481A-A61E-841A838CE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27F47-3002-460F-AD3D-2768A4905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7AF4-35DC-4A1C-B29C-7EC90FECFBB2}" type="datetimeFigureOut">
              <a:rPr lang="en-CA" smtClean="0"/>
              <a:t>2019-01-07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1A966-2C63-4F0E-A3B4-A815F942C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AC6F7-BDD8-4023-890B-8DA708A60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D014-7A78-48E6-B22D-BA70719FCE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0306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DEBE6-B72D-46C7-96AD-873015D43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328DB-FC42-4181-9428-120BE7D41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CBE3A-27B8-49B0-A182-D8D129792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7AF4-35DC-4A1C-B29C-7EC90FECFBB2}" type="datetimeFigureOut">
              <a:rPr lang="en-CA" smtClean="0"/>
              <a:t>2019-01-07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6F925-C669-4E22-B657-91D8F446E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EF158-F7C6-45CA-A5D2-C623C049E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D014-7A78-48E6-B22D-BA70719FCE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5448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2B794-3030-474B-B63C-63DD306AB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02C5F-63C1-4FE7-A283-3B074B948E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7C2D13-5A82-4B3C-9EB9-346ED0128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CFC40F-8148-4F5C-A1EE-458190E44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7AF4-35DC-4A1C-B29C-7EC90FECFBB2}" type="datetimeFigureOut">
              <a:rPr lang="en-CA" smtClean="0"/>
              <a:t>2019-01-07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27E979-D4E8-4E60-BB6A-5B3AC23FA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CEE612-EDBC-4388-9FA6-CFFE624D7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D014-7A78-48E6-B22D-BA70719FCE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8120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8D0BF-271C-441D-88E3-E137CEB59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38BDDC-BE45-4AE1-AE63-8DF86621A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5724D1-2946-49D8-BEF8-5F9485C34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A9E677-A03A-4B2B-9B07-440D160E48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306F4F-E0B0-4CD3-BEC6-DFADBED2F5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D8F6B2-85BA-428E-9182-A563F6B14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7AF4-35DC-4A1C-B29C-7EC90FECFBB2}" type="datetimeFigureOut">
              <a:rPr lang="en-CA" smtClean="0"/>
              <a:t>2019-01-07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ED3844-5423-4CC9-A659-C43AB07AB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AECA9B-4FEC-491E-9E56-75A627E35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D014-7A78-48E6-B22D-BA70719FCE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3095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EECC9-0F52-4357-8339-E0F2672B4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7A83C2-E8B7-4AB0-BF93-032943274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7AF4-35DC-4A1C-B29C-7EC90FECFBB2}" type="datetimeFigureOut">
              <a:rPr lang="en-CA" smtClean="0"/>
              <a:t>2019-01-07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C4D10F-FEC4-47AD-81EE-410B4A5B2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BBC599-7080-47F3-A58B-9FE73AA46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D014-7A78-48E6-B22D-BA70719FCE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3906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0EEFA1-ED29-42C3-A7A5-880247433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7AF4-35DC-4A1C-B29C-7EC90FECFBB2}" type="datetimeFigureOut">
              <a:rPr lang="en-CA" smtClean="0"/>
              <a:t>2019-01-07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48F1A3-BD0E-4689-B7C1-AFC15F712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16534A-2D53-42CF-B5B6-6D3074576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D014-7A78-48E6-B22D-BA70719FCE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671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115FC-EC82-4DBC-A5F5-F35393BBB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B286C-E7DA-499F-9D7D-1D0F42C33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6038FA-8EB4-423F-978E-E2BA1DDAB5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8AC5BB-EA13-4AC1-A7E7-0BF51A9D4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7AF4-35DC-4A1C-B29C-7EC90FECFBB2}" type="datetimeFigureOut">
              <a:rPr lang="en-CA" smtClean="0"/>
              <a:t>2019-01-07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7274E3-9222-4574-9511-B92DBF19B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020B2-9479-4CAF-BFFE-A75D265D3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D014-7A78-48E6-B22D-BA70719FCE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2895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7C819-7D8D-4EBC-90BA-2DEEA25DD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194AB8-ABFD-482F-ADAE-17DD539B9D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169E6D-8847-4ABC-88E0-845EDD2CE5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4F64-A69F-4901-8B01-69061560E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7AF4-35DC-4A1C-B29C-7EC90FECFBB2}" type="datetimeFigureOut">
              <a:rPr lang="en-CA" smtClean="0"/>
              <a:t>2019-01-07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5578A3-5E0C-42EA-8456-AFB61994B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78708-2FD1-4981-8566-073E477B6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D014-7A78-48E6-B22D-BA70719FCE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871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BB985A-C69F-4545-B5FA-7AE309CFE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7201B6-AA1B-4B5A-A2D9-58E36AC86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E6AF8-185C-4812-AD3C-E02333030B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37AF4-35DC-4A1C-B29C-7EC90FECFBB2}" type="datetimeFigureOut">
              <a:rPr lang="en-CA" smtClean="0"/>
              <a:t>2019-01-07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B787C-E02C-408E-9520-0AC0A4BC9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1D86C-76BA-4E7B-882C-58EF5A276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ED014-7A78-48E6-B22D-BA70719FCE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218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E9FC5-937F-4187-B767-A87121C4DB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Mechanisms of Injury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01DB69-AEBD-4607-BCBB-47ECE0C1EE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Ahmed Alburakan, MD, MSc ,FRCSC , FRCPC</a:t>
            </a:r>
          </a:p>
          <a:p>
            <a:r>
              <a:rPr lang="en-CA" dirty="0"/>
              <a:t>Assistant professor &amp; consultant</a:t>
            </a:r>
          </a:p>
          <a:p>
            <a:r>
              <a:rPr lang="en-CA" dirty="0"/>
              <a:t>King Saud University</a:t>
            </a:r>
          </a:p>
        </p:txBody>
      </p:sp>
    </p:spTree>
    <p:extLst>
      <p:ext uri="{BB962C8B-B14F-4D97-AF65-F5344CB8AC3E}">
        <p14:creationId xmlns:p14="http://schemas.microsoft.com/office/powerpoint/2010/main" val="2973191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>
            <a:extLst>
              <a:ext uri="{FF2B5EF4-FFF2-40B4-BE49-F238E27FC236}">
                <a16:creationId xmlns:a16="http://schemas.microsoft.com/office/drawing/2014/main" id="{D80DB522-9371-478F-8069-A3F087DF7D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8929" y="629266"/>
            <a:ext cx="3651467" cy="167660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altLang="en-US"/>
              <a:t>Kinetics</a:t>
            </a:r>
          </a:p>
        </p:txBody>
      </p:sp>
      <p:sp>
        <p:nvSpPr>
          <p:cNvPr id="15363" name="Rectangle 6">
            <a:extLst>
              <a:ext uri="{FF2B5EF4-FFF2-40B4-BE49-F238E27FC236}">
                <a16:creationId xmlns:a16="http://schemas.microsoft.com/office/drawing/2014/main" id="{9980E62B-1F95-4AC0-91F5-2A49A02E9F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Kinetic energy of a subject in motion that stops suddenly must be transformed or applied to another object.</a:t>
            </a:r>
          </a:p>
        </p:txBody>
      </p:sp>
      <p:pic>
        <p:nvPicPr>
          <p:cNvPr id="15364" name="Picture 7" descr="41511_CH29_FIG04">
            <a:extLst>
              <a:ext uri="{FF2B5EF4-FFF2-40B4-BE49-F238E27FC236}">
                <a16:creationId xmlns:a16="http://schemas.microsoft.com/office/drawing/2014/main" id="{617CE2F0-F533-41CA-B6A7-4D3C0312CC4E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1" r="14687" b="1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B37A280A-8E2D-487D-94FA-3BEC13BD37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Kinetics</a:t>
            </a:r>
          </a:p>
        </p:txBody>
      </p:sp>
      <p:sp>
        <p:nvSpPr>
          <p:cNvPr id="16387" name="Rectangle 5">
            <a:extLst>
              <a:ext uri="{FF2B5EF4-FFF2-40B4-BE49-F238E27FC236}">
                <a16:creationId xmlns:a16="http://schemas.microsoft.com/office/drawing/2014/main" id="{C941F3E6-F7B7-4A23-B78C-DEA5EB0266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Other factors that will affect energy dissipation in a crash include:</a:t>
            </a:r>
          </a:p>
          <a:p>
            <a:pPr lvl="1"/>
            <a:r>
              <a:rPr lang="en-US" altLang="en-US" dirty="0"/>
              <a:t>Vehicle’s angle of impact </a:t>
            </a:r>
          </a:p>
          <a:p>
            <a:pPr lvl="1"/>
            <a:r>
              <a:rPr lang="en-US" altLang="en-US" dirty="0"/>
              <a:t>Differences in sizes of the two vehicles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Restraint</a:t>
            </a:r>
            <a:r>
              <a:rPr lang="en-US" altLang="en-US" dirty="0"/>
              <a:t> status and </a:t>
            </a:r>
            <a:r>
              <a:rPr lang="en-US" altLang="en-US" dirty="0">
                <a:solidFill>
                  <a:srgbClr val="FF0000"/>
                </a:solidFill>
              </a:rPr>
              <a:t>protective</a:t>
            </a:r>
            <a:r>
              <a:rPr lang="en-US" altLang="en-US" dirty="0"/>
              <a:t> gear of occupants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 Energy dissipation: Process by which KE is transformed into mechanical energy</a:t>
            </a:r>
          </a:p>
          <a:p>
            <a:pPr lvl="1"/>
            <a:r>
              <a:rPr lang="en-US" altLang="en-US" dirty="0"/>
              <a:t>Protective devices can manipulate the way in which energy is dissipated.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>
            <a:extLst>
              <a:ext uri="{FF2B5EF4-FFF2-40B4-BE49-F238E27FC236}">
                <a16:creationId xmlns:a16="http://schemas.microsoft.com/office/drawing/2014/main" id="{39240DCD-B0A0-453F-9602-DD8BA22C09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Blunt Trauma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1976C63F-EFAE-4B49-B40B-B9CBA13913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Injuries in which tissues are not penetrated by external object </a:t>
            </a:r>
          </a:p>
        </p:txBody>
      </p:sp>
      <p:pic>
        <p:nvPicPr>
          <p:cNvPr id="20484" name="Picture 7" descr="41511_CH29_FIG05">
            <a:extLst>
              <a:ext uri="{FF2B5EF4-FFF2-40B4-BE49-F238E27FC236}">
                <a16:creationId xmlns:a16="http://schemas.microsoft.com/office/drawing/2014/main" id="{4BDF330B-83F9-45D0-BA34-575EEDF53193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67001"/>
            <a:ext cx="5029200" cy="3351213"/>
          </a:xfrm>
          <a:prstGeom prst="rect">
            <a:avLst/>
          </a:prstGeom>
          <a:noFill/>
          <a:ln w="19050">
            <a:solidFill>
              <a:srgbClr val="B3B3B3">
                <a:alpha val="39999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5" name="Rectangle 8">
            <a:extLst>
              <a:ext uri="{FF2B5EF4-FFF2-40B4-BE49-F238E27FC236}">
                <a16:creationId xmlns:a16="http://schemas.microsoft.com/office/drawing/2014/main" id="{571FF5F1-9DC7-4D4C-A5B8-43E573438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5327" y="8118960"/>
            <a:ext cx="25352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 eaLnBrk="1" hangingPunct="1"/>
            <a:r>
              <a:rPr lang="en-US" altLang="en-US" sz="900" dirty="0"/>
              <a:t>© Jack </a:t>
            </a:r>
            <a:r>
              <a:rPr lang="en-US" altLang="en-US" sz="900" dirty="0" err="1"/>
              <a:t>Dagley</a:t>
            </a:r>
            <a:r>
              <a:rPr lang="en-US" altLang="en-US" sz="900" dirty="0"/>
              <a:t> Photography/</a:t>
            </a:r>
            <a:r>
              <a:rPr lang="en-US" altLang="en-US" sz="900" dirty="0" err="1"/>
              <a:t>ShutterStock</a:t>
            </a:r>
            <a:r>
              <a:rPr lang="en-US" altLang="en-US" sz="900" dirty="0"/>
              <a:t>, Inc.</a:t>
            </a: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>
            <a:extLst>
              <a:ext uri="{FF2B5EF4-FFF2-40B4-BE49-F238E27FC236}">
                <a16:creationId xmlns:a16="http://schemas.microsoft.com/office/drawing/2014/main" id="{DD00343F-41A0-40E2-9E8A-6736DD5583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Motor Vehicle Crashes</a:t>
            </a:r>
          </a:p>
        </p:txBody>
      </p:sp>
      <p:sp>
        <p:nvSpPr>
          <p:cNvPr id="21507" name="Rectangle 6">
            <a:extLst>
              <a:ext uri="{FF2B5EF4-FFF2-40B4-BE49-F238E27FC236}">
                <a16:creationId xmlns:a16="http://schemas.microsoft.com/office/drawing/2014/main" id="{517F3E06-6188-4AB4-92AE-88AA834E1C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4142" y="1905000"/>
            <a:ext cx="4214752" cy="5837712"/>
          </a:xfrm>
        </p:spPr>
        <p:txBody>
          <a:bodyPr/>
          <a:lstStyle/>
          <a:p>
            <a:r>
              <a:rPr lang="en-US" altLang="en-US" dirty="0"/>
              <a:t>Five phases of trauma:</a:t>
            </a:r>
          </a:p>
          <a:p>
            <a:pPr lvl="1"/>
            <a:r>
              <a:rPr lang="en-US" altLang="en-US" dirty="0"/>
              <a:t>Phase 1: Vehicle Deceleration</a:t>
            </a:r>
          </a:p>
          <a:p>
            <a:pPr marL="457200" lvl="1" indent="0">
              <a:buNone/>
            </a:pPr>
            <a:endParaRPr lang="en-US" altLang="en-US" dirty="0"/>
          </a:p>
          <a:p>
            <a:pPr lvl="1"/>
            <a:r>
              <a:rPr lang="en-US" altLang="en-US" dirty="0"/>
              <a:t>Phase 2: Occupant deceleration</a:t>
            </a:r>
          </a:p>
        </p:txBody>
      </p:sp>
      <p:pic>
        <p:nvPicPr>
          <p:cNvPr id="21508" name="Picture 7" descr="41511_CH29_FIG06">
            <a:extLst>
              <a:ext uri="{FF2B5EF4-FFF2-40B4-BE49-F238E27FC236}">
                <a16:creationId xmlns:a16="http://schemas.microsoft.com/office/drawing/2014/main" id="{9665A091-1695-42DF-8189-E57323E4A58B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752600"/>
            <a:ext cx="4114800" cy="2865438"/>
          </a:xfrm>
          <a:prstGeom prst="rect">
            <a:avLst/>
          </a:prstGeom>
          <a:noFill/>
          <a:ln w="19050">
            <a:solidFill>
              <a:srgbClr val="B3B3B3">
                <a:alpha val="39999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9" name="Rectangle 8">
            <a:extLst>
              <a:ext uri="{FF2B5EF4-FFF2-40B4-BE49-F238E27FC236}">
                <a16:creationId xmlns:a16="http://schemas.microsoft.com/office/drawing/2014/main" id="{5450A892-704B-487B-8EB0-994A82D3A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648200"/>
            <a:ext cx="38481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 eaLnBrk="1" hangingPunct="1"/>
            <a:r>
              <a:rPr lang="en-US" altLang="en-US" sz="900"/>
              <a:t>Courtesy of Captain David Jackson, Saginaw Township Fire Department</a:t>
            </a: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>
            <a:extLst>
              <a:ext uri="{FF2B5EF4-FFF2-40B4-BE49-F238E27FC236}">
                <a16:creationId xmlns:a16="http://schemas.microsoft.com/office/drawing/2014/main" id="{03C55AFA-E4F7-44B6-AFD8-642C5068B9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Motor Vehicle Crashes</a:t>
            </a:r>
          </a:p>
        </p:txBody>
      </p:sp>
      <p:sp>
        <p:nvSpPr>
          <p:cNvPr id="22531" name="Rectangle 6">
            <a:extLst>
              <a:ext uri="{FF2B5EF4-FFF2-40B4-BE49-F238E27FC236}">
                <a16:creationId xmlns:a16="http://schemas.microsoft.com/office/drawing/2014/main" id="{DC153A36-804E-4F42-86F7-D270640C78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199" y="1905000"/>
            <a:ext cx="4458195" cy="5481452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25000"/>
              </a:spcBef>
            </a:pPr>
            <a:r>
              <a:rPr lang="en-US" altLang="en-US" dirty="0"/>
              <a:t>Five phases of trauma (cont’d):</a:t>
            </a:r>
          </a:p>
          <a:p>
            <a:pPr lvl="1">
              <a:lnSpc>
                <a:spcPct val="95000"/>
              </a:lnSpc>
            </a:pPr>
            <a:r>
              <a:rPr lang="en-US" altLang="en-US" dirty="0"/>
              <a:t>Phase 3: Deceleration of internal organs</a:t>
            </a:r>
          </a:p>
          <a:p>
            <a:pPr lvl="1">
              <a:lnSpc>
                <a:spcPct val="95000"/>
              </a:lnSpc>
            </a:pPr>
            <a:r>
              <a:rPr lang="en-US" altLang="en-US" dirty="0"/>
              <a:t>Phase 4: Secondary collisions</a:t>
            </a:r>
          </a:p>
          <a:p>
            <a:pPr lvl="1">
              <a:lnSpc>
                <a:spcPct val="95000"/>
              </a:lnSpc>
            </a:pPr>
            <a:r>
              <a:rPr lang="en-US" altLang="en-US" dirty="0"/>
              <a:t>Phase 5: Additional impacts received by the vehicle</a:t>
            </a:r>
          </a:p>
        </p:txBody>
      </p:sp>
      <p:pic>
        <p:nvPicPr>
          <p:cNvPr id="22532" name="Picture 7" descr="41511_CH29_FIG07">
            <a:extLst>
              <a:ext uri="{FF2B5EF4-FFF2-40B4-BE49-F238E27FC236}">
                <a16:creationId xmlns:a16="http://schemas.microsoft.com/office/drawing/2014/main" id="{1AEFECE7-3DD9-47AC-A7CD-6707B973999D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231" y="1905000"/>
            <a:ext cx="4114800" cy="3136900"/>
          </a:xfrm>
          <a:prstGeom prst="rect">
            <a:avLst/>
          </a:prstGeom>
          <a:noFill/>
          <a:ln w="19050">
            <a:solidFill>
              <a:srgbClr val="B3B3B3">
                <a:alpha val="39999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3B088AA7-117D-4E17-82E5-42178F7676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Impact Patterns</a:t>
            </a:r>
          </a:p>
        </p:txBody>
      </p:sp>
      <p:sp>
        <p:nvSpPr>
          <p:cNvPr id="23555" name="Rectangle 5">
            <a:extLst>
              <a:ext uri="{FF2B5EF4-FFF2-40B4-BE49-F238E27FC236}">
                <a16:creationId xmlns:a16="http://schemas.microsoft.com/office/drawing/2014/main" id="{2148DF99-F9AC-4969-9ABC-50C80B1378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/>
              <a:t>Frontal or head-on impacts</a:t>
            </a:r>
          </a:p>
          <a:p>
            <a:pPr lvl="1"/>
            <a:r>
              <a:rPr lang="en-US" altLang="en-US" dirty="0"/>
              <a:t>Front end of the car distorts. </a:t>
            </a:r>
          </a:p>
          <a:p>
            <a:pPr lvl="1"/>
            <a:r>
              <a:rPr lang="en-US" altLang="en-US" dirty="0"/>
              <a:t>Passengers decelerate at same rate as vehicle. </a:t>
            </a:r>
          </a:p>
          <a:p>
            <a:pPr lvl="1"/>
            <a:r>
              <a:rPr lang="en-US" altLang="en-US" dirty="0"/>
              <a:t>Abrupt deceleration injuries are produced by a sudden stop of a body’s forward motion. </a:t>
            </a: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>
            <a:extLst>
              <a:ext uri="{FF2B5EF4-FFF2-40B4-BE49-F238E27FC236}">
                <a16:creationId xmlns:a16="http://schemas.microsoft.com/office/drawing/2014/main" id="{ED39E842-45AE-46D8-A1F0-71797CDDAE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Impact Patterns</a:t>
            </a:r>
          </a:p>
        </p:txBody>
      </p:sp>
      <p:sp>
        <p:nvSpPr>
          <p:cNvPr id="24579" name="Rectangle 6">
            <a:extLst>
              <a:ext uri="{FF2B5EF4-FFF2-40B4-BE49-F238E27FC236}">
                <a16:creationId xmlns:a16="http://schemas.microsoft.com/office/drawing/2014/main" id="{B7ECC3B1-5B2D-4BC1-B73F-472103CCCB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Frontal or head-on impacts (cont’d)</a:t>
            </a:r>
          </a:p>
          <a:p>
            <a:pPr lvl="1"/>
            <a:r>
              <a:rPr lang="en-US" altLang="en-US"/>
              <a:t>Unrestrained occupants usually follow one of two trajectories:</a:t>
            </a:r>
          </a:p>
          <a:p>
            <a:pPr lvl="2"/>
            <a:r>
              <a:rPr lang="en-US" altLang="en-US"/>
              <a:t>Down-and-under pathway </a:t>
            </a:r>
          </a:p>
          <a:p>
            <a:pPr lvl="2"/>
            <a:r>
              <a:rPr lang="en-US" altLang="en-US"/>
              <a:t>Up-and-over pathway</a:t>
            </a:r>
          </a:p>
        </p:txBody>
      </p:sp>
      <p:pic>
        <p:nvPicPr>
          <p:cNvPr id="24580" name="Picture 7" descr="41511_CH29_FIG08A">
            <a:extLst>
              <a:ext uri="{FF2B5EF4-FFF2-40B4-BE49-F238E27FC236}">
                <a16:creationId xmlns:a16="http://schemas.microsoft.com/office/drawing/2014/main" id="{649FABCB-DBE3-46A2-AA02-25A5165FCD42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088" y="3429000"/>
            <a:ext cx="2327337" cy="2951933"/>
          </a:xfrm>
          <a:prstGeom prst="rect">
            <a:avLst/>
          </a:prstGeom>
          <a:noFill/>
          <a:ln w="19050">
            <a:solidFill>
              <a:srgbClr val="B3B3B3">
                <a:alpha val="39999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8" descr="41511_CH29_FIG08B">
            <a:extLst>
              <a:ext uri="{FF2B5EF4-FFF2-40B4-BE49-F238E27FC236}">
                <a16:creationId xmlns:a16="http://schemas.microsoft.com/office/drawing/2014/main" id="{65FE1588-93C3-49AB-97CD-45A38C27EBE0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128" y="3429000"/>
            <a:ext cx="3163333" cy="2951932"/>
          </a:xfrm>
          <a:prstGeom prst="rect">
            <a:avLst/>
          </a:prstGeom>
          <a:noFill/>
          <a:ln w="19050">
            <a:solidFill>
              <a:srgbClr val="B3B3B3">
                <a:alpha val="39999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>
            <a:extLst>
              <a:ext uri="{FF2B5EF4-FFF2-40B4-BE49-F238E27FC236}">
                <a16:creationId xmlns:a16="http://schemas.microsoft.com/office/drawing/2014/main" id="{30B9603F-AADD-465E-B98D-52A0BAEEF1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Impact Patterns</a:t>
            </a:r>
          </a:p>
        </p:txBody>
      </p:sp>
      <p:sp>
        <p:nvSpPr>
          <p:cNvPr id="25603" name="Rectangle 6">
            <a:extLst>
              <a:ext uri="{FF2B5EF4-FFF2-40B4-BE49-F238E27FC236}">
                <a16:creationId xmlns:a16="http://schemas.microsoft.com/office/drawing/2014/main" id="{0D6E469C-36A3-45B4-A4EB-CC4C43AA0D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00201"/>
            <a:ext cx="4114800" cy="4953000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altLang="en-US" dirty="0"/>
              <a:t>Lateral or side impacts</a:t>
            </a:r>
          </a:p>
          <a:p>
            <a:pPr lvl="1"/>
            <a:r>
              <a:rPr lang="en-US" altLang="en-US" dirty="0"/>
              <a:t>Impart energy to the near-side occupant</a:t>
            </a:r>
          </a:p>
          <a:p>
            <a:pPr lvl="1"/>
            <a:r>
              <a:rPr lang="en-US" altLang="en-US" dirty="0"/>
              <a:t>Seat belts offer little protection. </a:t>
            </a:r>
          </a:p>
          <a:p>
            <a:pPr lvl="1"/>
            <a:r>
              <a:rPr lang="en-US" altLang="en-US" dirty="0"/>
              <a:t>The body is pushed in one direction, while the head moves toward the impacting object. </a:t>
            </a:r>
          </a:p>
        </p:txBody>
      </p:sp>
      <p:pic>
        <p:nvPicPr>
          <p:cNvPr id="25604" name="Picture 7" descr="41511_CH29_FIG10">
            <a:extLst>
              <a:ext uri="{FF2B5EF4-FFF2-40B4-BE49-F238E27FC236}">
                <a16:creationId xmlns:a16="http://schemas.microsoft.com/office/drawing/2014/main" id="{C3751A43-5104-44E3-87EE-FCDBC96759A9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00201"/>
            <a:ext cx="4038600" cy="2690813"/>
          </a:xfrm>
          <a:prstGeom prst="rect">
            <a:avLst/>
          </a:prstGeom>
          <a:noFill/>
          <a:ln w="19050">
            <a:solidFill>
              <a:srgbClr val="B3B3B3">
                <a:alpha val="39999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5" name="Rectangle 8">
            <a:extLst>
              <a:ext uri="{FF2B5EF4-FFF2-40B4-BE49-F238E27FC236}">
                <a16:creationId xmlns:a16="http://schemas.microsoft.com/office/drawing/2014/main" id="{63073DC3-7F1A-45C9-BCED-0BF90F646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914" y="4343400"/>
            <a:ext cx="22748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 eaLnBrk="1" hangingPunct="1"/>
            <a:r>
              <a:rPr lang="en-US" altLang="en-US" sz="900"/>
              <a:t>© Alexander Gordeyev/ShutterStock, Inc.</a:t>
            </a: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>
            <a:extLst>
              <a:ext uri="{FF2B5EF4-FFF2-40B4-BE49-F238E27FC236}">
                <a16:creationId xmlns:a16="http://schemas.microsoft.com/office/drawing/2014/main" id="{CC2C1B9E-DDD9-4BB8-95F5-D77B1C237D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Impact Patterns</a:t>
            </a:r>
          </a:p>
        </p:txBody>
      </p:sp>
      <p:sp>
        <p:nvSpPr>
          <p:cNvPr id="26627" name="Rectangle 6">
            <a:extLst>
              <a:ext uri="{FF2B5EF4-FFF2-40B4-BE49-F238E27FC236}">
                <a16:creationId xmlns:a16="http://schemas.microsoft.com/office/drawing/2014/main" id="{3BCBF0CC-7074-4E81-998F-6212A80D2E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5668" y="1866900"/>
            <a:ext cx="3886200" cy="4953000"/>
          </a:xfrm>
        </p:spPr>
        <p:txBody>
          <a:bodyPr/>
          <a:lstStyle/>
          <a:p>
            <a:r>
              <a:rPr lang="en-US" altLang="en-US" dirty="0"/>
              <a:t>Rear impacts</a:t>
            </a:r>
          </a:p>
          <a:p>
            <a:pPr lvl="1"/>
            <a:r>
              <a:rPr lang="en-US" altLang="en-US" dirty="0"/>
              <a:t>Have the most survivors</a:t>
            </a:r>
          </a:p>
          <a:p>
            <a:pPr lvl="1"/>
            <a:r>
              <a:rPr lang="en-US" altLang="en-US" dirty="0"/>
              <a:t>Whiplash injury is common.</a:t>
            </a:r>
          </a:p>
          <a:p>
            <a:pPr lvl="1"/>
            <a:r>
              <a:rPr lang="en-US" altLang="en-US" dirty="0"/>
              <a:t>Energy is imparted to the front vehicle.</a:t>
            </a:r>
          </a:p>
        </p:txBody>
      </p:sp>
      <p:pic>
        <p:nvPicPr>
          <p:cNvPr id="26628" name="Picture 7" descr="41511_CH29_FIG11">
            <a:extLst>
              <a:ext uri="{FF2B5EF4-FFF2-40B4-BE49-F238E27FC236}">
                <a16:creationId xmlns:a16="http://schemas.microsoft.com/office/drawing/2014/main" id="{2EEBE037-5C08-4F94-B215-BFEB5A635521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20838"/>
            <a:ext cx="4267200" cy="2722562"/>
          </a:xfrm>
          <a:prstGeom prst="rect">
            <a:avLst/>
          </a:prstGeom>
          <a:noFill/>
          <a:ln w="19050">
            <a:solidFill>
              <a:srgbClr val="B3B3B3">
                <a:alpha val="39999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9" name="Rectangle 8">
            <a:extLst>
              <a:ext uri="{FF2B5EF4-FFF2-40B4-BE49-F238E27FC236}">
                <a16:creationId xmlns:a16="http://schemas.microsoft.com/office/drawing/2014/main" id="{DA41B827-DD53-47B0-80E9-6F71108CE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1464" y="4343400"/>
            <a:ext cx="14303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 eaLnBrk="1" hangingPunct="1"/>
            <a:r>
              <a:rPr lang="en-US" altLang="en-US" sz="900"/>
              <a:t>© Dennis Wetherhold, Jr</a:t>
            </a: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>
            <a:extLst>
              <a:ext uri="{FF2B5EF4-FFF2-40B4-BE49-F238E27FC236}">
                <a16:creationId xmlns:a16="http://schemas.microsoft.com/office/drawing/2014/main" id="{B7F7A04D-6935-45CC-9400-3E92860BD0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Impact Patterns</a:t>
            </a:r>
          </a:p>
        </p:txBody>
      </p:sp>
      <p:sp>
        <p:nvSpPr>
          <p:cNvPr id="27651" name="Rectangle 5">
            <a:extLst>
              <a:ext uri="{FF2B5EF4-FFF2-40B4-BE49-F238E27FC236}">
                <a16:creationId xmlns:a16="http://schemas.microsoft.com/office/drawing/2014/main" id="{373590F9-EA0F-49A5-ACB1-1468E5F2EF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Rotational or quarter-panel impacts</a:t>
            </a:r>
          </a:p>
          <a:p>
            <a:pPr lvl="1"/>
            <a:r>
              <a:rPr lang="en-US" altLang="en-US"/>
              <a:t>Occurs when a lateral crash is off center </a:t>
            </a:r>
          </a:p>
          <a:p>
            <a:pPr lvl="1"/>
            <a:r>
              <a:rPr lang="en-US" altLang="en-US"/>
              <a:t>The vehicle’s forward motion stops, but the side continues in rotational motion. 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21AF97EB-90F7-4F85-A164-0C0F7F86C2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Introduction</a:t>
            </a:r>
          </a:p>
        </p:txBody>
      </p:sp>
      <p:sp>
        <p:nvSpPr>
          <p:cNvPr id="7171" name="Rectangle 5">
            <a:extLst>
              <a:ext uri="{FF2B5EF4-FFF2-40B4-BE49-F238E27FC236}">
                <a16:creationId xmlns:a16="http://schemas.microsoft.com/office/drawing/2014/main" id="{C7367A4D-042A-4970-B6E6-F4BEEF68B5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2444750"/>
            <a:ext cx="10515600" cy="4351338"/>
          </a:xfrm>
        </p:spPr>
        <p:txBody>
          <a:bodyPr/>
          <a:lstStyle/>
          <a:p>
            <a:r>
              <a:rPr lang="en-US" altLang="en-US" dirty="0"/>
              <a:t>Trauma is the primary cause of death and disability between ages 1 to 44 years. </a:t>
            </a:r>
          </a:p>
          <a:p>
            <a:r>
              <a:rPr lang="en-US" altLang="en-US" dirty="0"/>
              <a:t>Analyzing a trauma scene is a vital skill.</a:t>
            </a:r>
          </a:p>
          <a:p>
            <a:r>
              <a:rPr lang="en-US" altLang="en-US" dirty="0"/>
              <a:t>Determining the events that lead to trauma, often predict the injuries encountered.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>
            <a:extLst>
              <a:ext uri="{FF2B5EF4-FFF2-40B4-BE49-F238E27FC236}">
                <a16:creationId xmlns:a16="http://schemas.microsoft.com/office/drawing/2014/main" id="{4040E66B-172F-4835-B3E0-411DAA2ACF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Impact Patterns</a:t>
            </a:r>
          </a:p>
        </p:txBody>
      </p:sp>
      <p:sp>
        <p:nvSpPr>
          <p:cNvPr id="28675" name="Rectangle 6">
            <a:extLst>
              <a:ext uri="{FF2B5EF4-FFF2-40B4-BE49-F238E27FC236}">
                <a16:creationId xmlns:a16="http://schemas.microsoft.com/office/drawing/2014/main" id="{3C1DB0EA-7EAC-48A0-949C-DD834E2117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008" y="2112818"/>
            <a:ext cx="3886200" cy="4953000"/>
          </a:xfrm>
        </p:spPr>
        <p:txBody>
          <a:bodyPr/>
          <a:lstStyle/>
          <a:p>
            <a:r>
              <a:rPr lang="en-US" altLang="en-US" dirty="0"/>
              <a:t>Rollovers</a:t>
            </a:r>
          </a:p>
          <a:p>
            <a:pPr lvl="1"/>
            <a:r>
              <a:rPr lang="en-US" altLang="en-US" dirty="0"/>
              <a:t>Patients may be ejected.</a:t>
            </a:r>
          </a:p>
          <a:p>
            <a:pPr lvl="1"/>
            <a:r>
              <a:rPr lang="en-US" altLang="en-US" dirty="0"/>
              <a:t>Patients may be struck hard against the interior of the vehicle.</a:t>
            </a:r>
          </a:p>
        </p:txBody>
      </p:sp>
      <p:pic>
        <p:nvPicPr>
          <p:cNvPr id="28676" name="Picture 7" descr="41511_CH29_FIG12">
            <a:extLst>
              <a:ext uri="{FF2B5EF4-FFF2-40B4-BE49-F238E27FC236}">
                <a16:creationId xmlns:a16="http://schemas.microsoft.com/office/drawing/2014/main" id="{CE6BC93E-768B-4EC9-BE33-D6A24179C031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447800"/>
            <a:ext cx="3048000" cy="4572000"/>
          </a:xfrm>
          <a:prstGeom prst="rect">
            <a:avLst/>
          </a:prstGeom>
          <a:noFill/>
          <a:ln w="19050">
            <a:solidFill>
              <a:srgbClr val="B3B3B3">
                <a:alpha val="39999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7" name="Rectangle 8">
            <a:extLst>
              <a:ext uri="{FF2B5EF4-FFF2-40B4-BE49-F238E27FC236}">
                <a16:creationId xmlns:a16="http://schemas.microsoft.com/office/drawing/2014/main" id="{2F672141-5A5D-4B15-BC49-A1320E8AF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3614" y="6096000"/>
            <a:ext cx="14747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 eaLnBrk="1" hangingPunct="1"/>
            <a:r>
              <a:rPr lang="en-US" altLang="en-US" sz="900"/>
              <a:t>© iStockphoto/Thinkstock</a:t>
            </a: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>
            <a:extLst>
              <a:ext uri="{FF2B5EF4-FFF2-40B4-BE49-F238E27FC236}">
                <a16:creationId xmlns:a16="http://schemas.microsoft.com/office/drawing/2014/main" id="{EBAC20AD-E266-48FF-8D1E-FB23453F03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Restrained Versus Unrestrained Occupants</a:t>
            </a:r>
          </a:p>
        </p:txBody>
      </p:sp>
      <p:sp>
        <p:nvSpPr>
          <p:cNvPr id="29699" name="Rectangle 5">
            <a:extLst>
              <a:ext uri="{FF2B5EF4-FFF2-40B4-BE49-F238E27FC236}">
                <a16:creationId xmlns:a16="http://schemas.microsoft.com/office/drawing/2014/main" id="{E580A113-7F06-472B-917A-79622AC188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2312513"/>
            <a:ext cx="10515600" cy="4351338"/>
          </a:xfrm>
        </p:spPr>
        <p:txBody>
          <a:bodyPr/>
          <a:lstStyle/>
          <a:p>
            <a:r>
              <a:rPr lang="en-US" altLang="en-US" dirty="0"/>
              <a:t>Seat belts stop the motion of an occupant traveling at the same speed as the vehicle. </a:t>
            </a:r>
          </a:p>
          <a:p>
            <a:pPr lvl="1"/>
            <a:r>
              <a:rPr lang="en-US" altLang="en-US" dirty="0"/>
              <a:t>Associated injuries include cervical fractures and neck sprains. </a:t>
            </a: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>
            <a:extLst>
              <a:ext uri="{FF2B5EF4-FFF2-40B4-BE49-F238E27FC236}">
                <a16:creationId xmlns:a16="http://schemas.microsoft.com/office/drawing/2014/main" id="{B1B2EF09-EACD-4890-8C11-83413FB771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Restrained Versus Unrestrained Occupants</a:t>
            </a:r>
          </a:p>
        </p:txBody>
      </p:sp>
      <p:sp>
        <p:nvSpPr>
          <p:cNvPr id="30723" name="Rectangle 6">
            <a:extLst>
              <a:ext uri="{FF2B5EF4-FFF2-40B4-BE49-F238E27FC236}">
                <a16:creationId xmlns:a16="http://schemas.microsoft.com/office/drawing/2014/main" id="{DB1B350D-DA51-431B-89DF-E50DC6D7AE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943100"/>
            <a:ext cx="3886200" cy="4953000"/>
          </a:xfrm>
        </p:spPr>
        <p:txBody>
          <a:bodyPr/>
          <a:lstStyle/>
          <a:p>
            <a:r>
              <a:rPr lang="en-US" altLang="en-US" dirty="0"/>
              <a:t>Air bags have reportedly reduced deaths in direct frontal crashes by about 30%. </a:t>
            </a:r>
          </a:p>
          <a:p>
            <a:pPr lvl="1"/>
            <a:r>
              <a:rPr lang="en-US" altLang="en-US" dirty="0"/>
              <a:t>Can also result in secondary injuries: </a:t>
            </a:r>
          </a:p>
          <a:p>
            <a:pPr lvl="2"/>
            <a:r>
              <a:rPr lang="en-US" altLang="en-US" dirty="0"/>
              <a:t>Direct contact </a:t>
            </a:r>
          </a:p>
          <a:p>
            <a:pPr lvl="2"/>
            <a:r>
              <a:rPr lang="en-US" altLang="en-US" dirty="0"/>
              <a:t>Chemicals</a:t>
            </a:r>
          </a:p>
        </p:txBody>
      </p:sp>
      <p:pic>
        <p:nvPicPr>
          <p:cNvPr id="30724" name="Picture 7" descr="41511_CH29_FIG13">
            <a:extLst>
              <a:ext uri="{FF2B5EF4-FFF2-40B4-BE49-F238E27FC236}">
                <a16:creationId xmlns:a16="http://schemas.microsoft.com/office/drawing/2014/main" id="{C3E9E288-80A2-44AE-849C-BA7ECB6CB6C8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058194"/>
            <a:ext cx="4853049" cy="3677588"/>
          </a:xfrm>
          <a:prstGeom prst="rect">
            <a:avLst/>
          </a:prstGeom>
          <a:noFill/>
          <a:ln w="19050">
            <a:solidFill>
              <a:srgbClr val="B3B3B3">
                <a:alpha val="39999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5" name="Rectangle 8">
            <a:extLst>
              <a:ext uri="{FF2B5EF4-FFF2-40B4-BE49-F238E27FC236}">
                <a16:creationId xmlns:a16="http://schemas.microsoft.com/office/drawing/2014/main" id="{50140CFF-4276-4B7D-844A-E85F81DAD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1800" y="4419600"/>
            <a:ext cx="1117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 eaLnBrk="1" hangingPunct="1"/>
            <a:r>
              <a:rPr lang="en-US" altLang="en-US" sz="900"/>
              <a:t>Courtesy of AAOS</a:t>
            </a: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>
            <a:extLst>
              <a:ext uri="{FF2B5EF4-FFF2-40B4-BE49-F238E27FC236}">
                <a16:creationId xmlns:a16="http://schemas.microsoft.com/office/drawing/2014/main" id="{4E33A187-2C22-4730-B52F-0D1335A322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Pedestrian Injuries</a:t>
            </a:r>
          </a:p>
        </p:txBody>
      </p:sp>
      <p:sp>
        <p:nvSpPr>
          <p:cNvPr id="35843" name="Rectangle 5">
            <a:extLst>
              <a:ext uri="{FF2B5EF4-FFF2-40B4-BE49-F238E27FC236}">
                <a16:creationId xmlns:a16="http://schemas.microsoft.com/office/drawing/2014/main" id="{117FBB02-F119-49E8-85A2-673BC4143B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Three predominant MOIs: </a:t>
            </a:r>
          </a:p>
          <a:p>
            <a:pPr lvl="1"/>
            <a:r>
              <a:rPr lang="en-US" altLang="en-US" dirty="0"/>
              <a:t>First impact: </a:t>
            </a:r>
          </a:p>
          <a:p>
            <a:pPr marL="457200" lvl="1" indent="0">
              <a:buNone/>
            </a:pPr>
            <a:r>
              <a:rPr lang="en-US" altLang="en-US" dirty="0"/>
              <a:t>	- Car strikes body with its bumpers.</a:t>
            </a:r>
          </a:p>
          <a:p>
            <a:pPr lvl="1"/>
            <a:r>
              <a:rPr lang="en-US" altLang="en-US" dirty="0"/>
              <a:t>Second impact: </a:t>
            </a:r>
          </a:p>
          <a:p>
            <a:pPr marL="457200" lvl="1" indent="0">
              <a:buNone/>
            </a:pPr>
            <a:r>
              <a:rPr lang="en-US" altLang="en-US" dirty="0"/>
              <a:t>	- Adult is thrown on hood and/or grille of vehicle.</a:t>
            </a:r>
          </a:p>
          <a:p>
            <a:pPr lvl="1"/>
            <a:r>
              <a:rPr lang="en-US" altLang="en-US" dirty="0"/>
              <a:t>Third impact: </a:t>
            </a:r>
          </a:p>
          <a:p>
            <a:pPr marL="457200" lvl="1" indent="0">
              <a:buNone/>
            </a:pPr>
            <a:r>
              <a:rPr lang="en-US" altLang="en-US" dirty="0"/>
              <a:t>	- Body strikes the ground or some other object.</a:t>
            </a:r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>
            <a:extLst>
              <a:ext uri="{FF2B5EF4-FFF2-40B4-BE49-F238E27FC236}">
                <a16:creationId xmlns:a16="http://schemas.microsoft.com/office/drawing/2014/main" id="{DDA700FF-05ED-43F1-91E1-C325A2E6C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Pedestrian Injuries</a:t>
            </a:r>
          </a:p>
        </p:txBody>
      </p:sp>
      <p:sp>
        <p:nvSpPr>
          <p:cNvPr id="36867" name="Rectangle 6">
            <a:extLst>
              <a:ext uri="{FF2B5EF4-FFF2-40B4-BE49-F238E27FC236}">
                <a16:creationId xmlns:a16="http://schemas.microsoft.com/office/drawing/2014/main" id="{FEEB23E7-F5A0-4404-9D98-B3422B232F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46238"/>
            <a:ext cx="4038600" cy="4953000"/>
          </a:xfrm>
        </p:spPr>
        <p:txBody>
          <a:bodyPr/>
          <a:lstStyle/>
          <a:p>
            <a:r>
              <a:rPr lang="en-US" altLang="en-US" b="1" dirty="0"/>
              <a:t>Waddell triad</a:t>
            </a:r>
            <a:r>
              <a:rPr lang="en-US" altLang="en-US" dirty="0"/>
              <a:t>: Pattern of injuries in children and people of short stature</a:t>
            </a:r>
          </a:p>
          <a:p>
            <a:pPr lvl="1"/>
            <a:r>
              <a:rPr lang="en-US" altLang="en-US" dirty="0"/>
              <a:t>Bumper hits pelvis and femur.</a:t>
            </a:r>
          </a:p>
          <a:p>
            <a:pPr lvl="1"/>
            <a:r>
              <a:rPr lang="en-US" altLang="en-US" dirty="0"/>
              <a:t>Chest and abdomen hit grille.</a:t>
            </a:r>
          </a:p>
          <a:p>
            <a:pPr lvl="1"/>
            <a:r>
              <a:rPr lang="en-US" altLang="en-US" dirty="0"/>
              <a:t>Head strikes vehicle and ground.</a:t>
            </a:r>
          </a:p>
        </p:txBody>
      </p:sp>
      <p:pic>
        <p:nvPicPr>
          <p:cNvPr id="36868" name="Picture 7" descr="41511_CH29_FIG15">
            <a:extLst>
              <a:ext uri="{FF2B5EF4-FFF2-40B4-BE49-F238E27FC236}">
                <a16:creationId xmlns:a16="http://schemas.microsoft.com/office/drawing/2014/main" id="{7CA1404B-827B-4D6B-B997-CB1D76B22681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46238"/>
            <a:ext cx="4038600" cy="3382962"/>
          </a:xfrm>
          <a:prstGeom prst="rect">
            <a:avLst/>
          </a:prstGeom>
          <a:noFill/>
          <a:ln w="19050">
            <a:solidFill>
              <a:srgbClr val="B3B3B3">
                <a:alpha val="39999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>
            <a:extLst>
              <a:ext uri="{FF2B5EF4-FFF2-40B4-BE49-F238E27FC236}">
                <a16:creationId xmlns:a16="http://schemas.microsoft.com/office/drawing/2014/main" id="{7F2962A5-4A9B-433E-862A-215FA36DB3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Falls from Heights</a:t>
            </a:r>
          </a:p>
        </p:txBody>
      </p:sp>
      <p:sp>
        <p:nvSpPr>
          <p:cNvPr id="37891" name="Rectangle 6">
            <a:extLst>
              <a:ext uri="{FF2B5EF4-FFF2-40B4-BE49-F238E27FC236}">
                <a16:creationId xmlns:a16="http://schemas.microsoft.com/office/drawing/2014/main" id="{C2860D5D-84CB-40AB-9DCE-3E41182D3B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904010"/>
            <a:ext cx="5181600" cy="4953000"/>
          </a:xfrm>
        </p:spPr>
        <p:txBody>
          <a:bodyPr/>
          <a:lstStyle/>
          <a:p>
            <a:r>
              <a:rPr lang="en-US" altLang="en-US" dirty="0"/>
              <a:t>Severity of injuries impacted by:</a:t>
            </a:r>
          </a:p>
          <a:p>
            <a:pPr lvl="1"/>
            <a:r>
              <a:rPr lang="en-US" altLang="en-US" dirty="0"/>
              <a:t>Height</a:t>
            </a:r>
          </a:p>
          <a:p>
            <a:pPr lvl="1"/>
            <a:r>
              <a:rPr lang="en-US" altLang="en-US" dirty="0"/>
              <a:t>Position</a:t>
            </a:r>
          </a:p>
          <a:p>
            <a:pPr lvl="1"/>
            <a:r>
              <a:rPr lang="en-US" altLang="en-US" dirty="0"/>
              <a:t>Surface</a:t>
            </a:r>
          </a:p>
          <a:p>
            <a:pPr lvl="1"/>
            <a:r>
              <a:rPr lang="en-US" altLang="en-US" dirty="0"/>
              <a:t>Physical condition</a:t>
            </a:r>
          </a:p>
        </p:txBody>
      </p:sp>
      <p:pic>
        <p:nvPicPr>
          <p:cNvPr id="37892" name="Picture 7" descr="41511_CH29_FIG16">
            <a:extLst>
              <a:ext uri="{FF2B5EF4-FFF2-40B4-BE49-F238E27FC236}">
                <a16:creationId xmlns:a16="http://schemas.microsoft.com/office/drawing/2014/main" id="{A0A57693-4626-49FD-8743-B91B89D237FE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1447800"/>
            <a:ext cx="2513012" cy="4953000"/>
          </a:xfrm>
          <a:prstGeom prst="rect">
            <a:avLst/>
          </a:prstGeom>
          <a:noFill/>
          <a:ln w="19050">
            <a:solidFill>
              <a:srgbClr val="B3B3B3">
                <a:alpha val="39999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>
            <a:extLst>
              <a:ext uri="{FF2B5EF4-FFF2-40B4-BE49-F238E27FC236}">
                <a16:creationId xmlns:a16="http://schemas.microsoft.com/office/drawing/2014/main" id="{296F31F2-8BDD-4CF2-BEA1-6B06DB37CD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Penetrating Trauma</a:t>
            </a:r>
          </a:p>
        </p:txBody>
      </p:sp>
      <p:sp>
        <p:nvSpPr>
          <p:cNvPr id="38915" name="Rectangle 6">
            <a:extLst>
              <a:ext uri="{FF2B5EF4-FFF2-40B4-BE49-F238E27FC236}">
                <a16:creationId xmlns:a16="http://schemas.microsoft.com/office/drawing/2014/main" id="{2309C7D7-E534-458D-AE00-AC058C2670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83" y="1690688"/>
            <a:ext cx="4808517" cy="5318125"/>
          </a:xfrm>
        </p:spPr>
        <p:txBody>
          <a:bodyPr/>
          <a:lstStyle/>
          <a:p>
            <a:r>
              <a:rPr lang="en-US" altLang="en-US" dirty="0"/>
              <a:t>Involves disruption of skin and tissues in a focused area </a:t>
            </a:r>
          </a:p>
          <a:p>
            <a:pPr lvl="1"/>
            <a:r>
              <a:rPr lang="en-US" altLang="en-US" dirty="0"/>
              <a:t>Low velocity: Caused by sharp edges</a:t>
            </a:r>
          </a:p>
          <a:p>
            <a:pPr lvl="1"/>
            <a:r>
              <a:rPr lang="en-US" altLang="en-US" dirty="0"/>
              <a:t>Medium and high velocity: Object might flatten out, tumble, or ricochet.</a:t>
            </a:r>
          </a:p>
        </p:txBody>
      </p:sp>
      <p:pic>
        <p:nvPicPr>
          <p:cNvPr id="38916" name="Picture 7" descr="41511_CH29_FIG17">
            <a:extLst>
              <a:ext uri="{FF2B5EF4-FFF2-40B4-BE49-F238E27FC236}">
                <a16:creationId xmlns:a16="http://schemas.microsoft.com/office/drawing/2014/main" id="{7CA8E511-32D7-4308-AF52-E31C1A32CCC0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60526"/>
            <a:ext cx="4191000" cy="2454275"/>
          </a:xfrm>
          <a:prstGeom prst="rect">
            <a:avLst/>
          </a:prstGeom>
          <a:noFill/>
          <a:ln w="19050">
            <a:solidFill>
              <a:srgbClr val="B3B3B3">
                <a:alpha val="39999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>
            <a:extLst>
              <a:ext uri="{FF2B5EF4-FFF2-40B4-BE49-F238E27FC236}">
                <a16:creationId xmlns:a16="http://schemas.microsoft.com/office/drawing/2014/main" id="{7388BB93-0473-405E-80C1-5FF33D1836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Stab Wounds</a:t>
            </a:r>
          </a:p>
        </p:txBody>
      </p:sp>
      <p:sp>
        <p:nvSpPr>
          <p:cNvPr id="40963" name="Rectangle 5">
            <a:extLst>
              <a:ext uri="{FF2B5EF4-FFF2-40B4-BE49-F238E27FC236}">
                <a16:creationId xmlns:a16="http://schemas.microsoft.com/office/drawing/2014/main" id="{9FE2E0D4-03B9-475B-A362-14A48B739E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Severity depends on:</a:t>
            </a:r>
          </a:p>
          <a:p>
            <a:pPr lvl="1"/>
            <a:r>
              <a:rPr lang="en-US" altLang="en-US"/>
              <a:t>Anatomic area involved</a:t>
            </a:r>
          </a:p>
          <a:p>
            <a:pPr lvl="1"/>
            <a:r>
              <a:rPr lang="en-US" altLang="en-US"/>
              <a:t>Depth of penetration</a:t>
            </a:r>
          </a:p>
          <a:p>
            <a:pPr lvl="1"/>
            <a:r>
              <a:rPr lang="en-US" altLang="en-US"/>
              <a:t>Blade length</a:t>
            </a:r>
          </a:p>
          <a:p>
            <a:pPr lvl="1"/>
            <a:r>
              <a:rPr lang="en-US" altLang="en-US"/>
              <a:t>Angle of penetration </a:t>
            </a:r>
          </a:p>
        </p:txBody>
      </p: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>
            <a:extLst>
              <a:ext uri="{FF2B5EF4-FFF2-40B4-BE49-F238E27FC236}">
                <a16:creationId xmlns:a16="http://schemas.microsoft.com/office/drawing/2014/main" id="{808B4204-6066-47BE-9F0D-8C5DD377AB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Gunshot Wounds</a:t>
            </a:r>
          </a:p>
        </p:txBody>
      </p:sp>
      <p:sp>
        <p:nvSpPr>
          <p:cNvPr id="41987" name="Rectangle 5">
            <a:extLst>
              <a:ext uri="{FF2B5EF4-FFF2-40B4-BE49-F238E27FC236}">
                <a16:creationId xmlns:a16="http://schemas.microsoft.com/office/drawing/2014/main" id="{435C1BB8-9091-4C8D-9F6C-4F7D87CDCC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Severity depends on:</a:t>
            </a:r>
          </a:p>
          <a:p>
            <a:pPr lvl="1"/>
            <a:r>
              <a:rPr lang="en-US" altLang="en-US"/>
              <a:t>Type of firearm</a:t>
            </a:r>
          </a:p>
          <a:p>
            <a:pPr lvl="1"/>
            <a:r>
              <a:rPr lang="en-US" altLang="en-US"/>
              <a:t>Velocity of projectile</a:t>
            </a:r>
          </a:p>
          <a:p>
            <a:pPr lvl="1"/>
            <a:r>
              <a:rPr lang="en-US" altLang="en-US"/>
              <a:t>Physical design/size of projectile</a:t>
            </a:r>
          </a:p>
          <a:p>
            <a:pPr lvl="1"/>
            <a:r>
              <a:rPr lang="en-US" altLang="en-US"/>
              <a:t>Distance of victim from muzzle</a:t>
            </a:r>
          </a:p>
          <a:p>
            <a:pPr lvl="1"/>
            <a:r>
              <a:rPr lang="en-US" altLang="en-US"/>
              <a:t>Type of tissue struck</a:t>
            </a:r>
          </a:p>
        </p:txBody>
      </p: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79BA3BC-2CA3-47CB-8F4A-BDF134240B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Gunshot Wounds</a:t>
            </a:r>
          </a:p>
        </p:txBody>
      </p:sp>
      <p:sp>
        <p:nvSpPr>
          <p:cNvPr id="43011" name="Rectangle 8">
            <a:extLst>
              <a:ext uri="{FF2B5EF4-FFF2-40B4-BE49-F238E27FC236}">
                <a16:creationId xmlns:a16="http://schemas.microsoft.com/office/drawing/2014/main" id="{C0458619-09C6-490B-B7A8-461C349F27D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905000"/>
            <a:ext cx="3810000" cy="4953000"/>
          </a:xfrm>
        </p:spPr>
        <p:txBody>
          <a:bodyPr/>
          <a:lstStyle/>
          <a:p>
            <a:r>
              <a:rPr lang="en-US" altLang="en-US" sz="2400" dirty="0"/>
              <a:t>Handgun</a:t>
            </a:r>
          </a:p>
          <a:p>
            <a:pPr lvl="1"/>
            <a:r>
              <a:rPr lang="en-US" altLang="en-US" sz="2000" dirty="0"/>
              <a:t>Revolver holds 6 to 10 rounds of ammunition</a:t>
            </a:r>
          </a:p>
          <a:p>
            <a:pPr lvl="1"/>
            <a:r>
              <a:rPr lang="en-US" altLang="en-US" sz="2000" dirty="0"/>
              <a:t>Pistol holds up to 17 rounds of ammunition</a:t>
            </a:r>
          </a:p>
          <a:p>
            <a:pPr lvl="1"/>
            <a:r>
              <a:rPr lang="en-US" altLang="en-US" sz="2000" dirty="0"/>
              <a:t>Accuracy is limited.</a:t>
            </a:r>
          </a:p>
        </p:txBody>
      </p:sp>
      <p:sp>
        <p:nvSpPr>
          <p:cNvPr id="43012" name="Rectangle 9">
            <a:extLst>
              <a:ext uri="{FF2B5EF4-FFF2-40B4-BE49-F238E27FC236}">
                <a16:creationId xmlns:a16="http://schemas.microsoft.com/office/drawing/2014/main" id="{7436DB60-C7AF-4563-899E-608C3FB5645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409706" y="1905000"/>
            <a:ext cx="3810000" cy="4953000"/>
          </a:xfrm>
        </p:spPr>
        <p:txBody>
          <a:bodyPr/>
          <a:lstStyle/>
          <a:p>
            <a:r>
              <a:rPr lang="en-US" altLang="en-US" sz="2400" dirty="0"/>
              <a:t>Shotguns</a:t>
            </a:r>
          </a:p>
          <a:p>
            <a:pPr lvl="1"/>
            <a:r>
              <a:rPr lang="en-US" altLang="en-US" sz="2000" dirty="0"/>
              <a:t>Fire round pellets </a:t>
            </a:r>
          </a:p>
          <a:p>
            <a:r>
              <a:rPr lang="en-US" altLang="en-US" sz="2400" dirty="0"/>
              <a:t>Rifles</a:t>
            </a:r>
          </a:p>
          <a:p>
            <a:pPr lvl="1"/>
            <a:r>
              <a:rPr lang="en-US" altLang="en-US" sz="2000" dirty="0"/>
              <a:t>Fire single projectile at a very high velocity</a:t>
            </a:r>
          </a:p>
          <a:p>
            <a:pPr lvl="1"/>
            <a:r>
              <a:rPr lang="en-US" altLang="en-US" sz="2000" dirty="0"/>
              <a:t>Impart a spin for accuracy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>
            <a:extLst>
              <a:ext uri="{FF2B5EF4-FFF2-40B4-BE49-F238E27FC236}">
                <a16:creationId xmlns:a16="http://schemas.microsoft.com/office/drawing/2014/main" id="{AF0584BB-0856-4A74-AE3D-DF2B2D5118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Trauma</a:t>
            </a:r>
          </a:p>
        </p:txBody>
      </p:sp>
      <p:sp>
        <p:nvSpPr>
          <p:cNvPr id="8195" name="Rectangle 6">
            <a:extLst>
              <a:ext uri="{FF2B5EF4-FFF2-40B4-BE49-F238E27FC236}">
                <a16:creationId xmlns:a16="http://schemas.microsoft.com/office/drawing/2014/main" id="{720103D0-D79A-4CA3-8980-5AAC3C9087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780309"/>
            <a:ext cx="3886200" cy="4953000"/>
          </a:xfrm>
        </p:spPr>
        <p:txBody>
          <a:bodyPr/>
          <a:lstStyle/>
          <a:p>
            <a:r>
              <a:rPr lang="en-US" altLang="en-US" dirty="0"/>
              <a:t>Injury occurs when an external source of energy affects the body beyond its ability to sustain and dissipate energy.</a:t>
            </a:r>
          </a:p>
        </p:txBody>
      </p:sp>
      <p:pic>
        <p:nvPicPr>
          <p:cNvPr id="8196" name="Picture 7" descr="41511_CH29_FIG01">
            <a:extLst>
              <a:ext uri="{FF2B5EF4-FFF2-40B4-BE49-F238E27FC236}">
                <a16:creationId xmlns:a16="http://schemas.microsoft.com/office/drawing/2014/main" id="{C19C569A-1084-4CDB-9168-2C599BE5018B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76400"/>
            <a:ext cx="4267200" cy="2794000"/>
          </a:xfrm>
          <a:prstGeom prst="rect">
            <a:avLst/>
          </a:prstGeom>
          <a:noFill/>
          <a:ln w="19050">
            <a:solidFill>
              <a:srgbClr val="B3B3B3">
                <a:alpha val="39999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" name="Rectangle 8">
            <a:extLst>
              <a:ext uri="{FF2B5EF4-FFF2-40B4-BE49-F238E27FC236}">
                <a16:creationId xmlns:a16="http://schemas.microsoft.com/office/drawing/2014/main" id="{5AF619D2-D0A4-4097-8E39-9637932FE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9914" y="4572000"/>
            <a:ext cx="10429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 eaLnBrk="1" hangingPunct="1"/>
            <a:r>
              <a:rPr lang="en-US" altLang="en-US" sz="900"/>
              <a:t>© Shout Pictures</a:t>
            </a:r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>
            <a:extLst>
              <a:ext uri="{FF2B5EF4-FFF2-40B4-BE49-F238E27FC236}">
                <a16:creationId xmlns:a16="http://schemas.microsoft.com/office/drawing/2014/main" id="{B1C1CF85-976C-4AFD-88C5-CBCA516159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Gunshot Wounds</a:t>
            </a:r>
          </a:p>
        </p:txBody>
      </p:sp>
      <p:sp>
        <p:nvSpPr>
          <p:cNvPr id="44035" name="Rectangle 5">
            <a:extLst>
              <a:ext uri="{FF2B5EF4-FFF2-40B4-BE49-F238E27FC236}">
                <a16:creationId xmlns:a16="http://schemas.microsoft.com/office/drawing/2014/main" id="{83CF11F8-C97A-4467-B6F4-9032D7DC55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most important factor for seriousness of wound is type of tissue involved.</a:t>
            </a:r>
          </a:p>
          <a:p>
            <a:r>
              <a:rPr lang="en-US" altLang="en-US"/>
              <a:t>Entry wound is characterized by the effects of the initial contact and implosion. </a:t>
            </a:r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>
            <a:extLst>
              <a:ext uri="{FF2B5EF4-FFF2-40B4-BE49-F238E27FC236}">
                <a16:creationId xmlns:a16="http://schemas.microsoft.com/office/drawing/2014/main" id="{F876848D-B8D2-43AD-AEDB-5BAC85A32C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Gunshot Wounds</a:t>
            </a:r>
          </a:p>
        </p:txBody>
      </p:sp>
      <p:sp>
        <p:nvSpPr>
          <p:cNvPr id="45059" name="Rectangle 5">
            <a:extLst>
              <a:ext uri="{FF2B5EF4-FFF2-40B4-BE49-F238E27FC236}">
                <a16:creationId xmlns:a16="http://schemas.microsoft.com/office/drawing/2014/main" id="{DF9EB076-6A68-4C9D-AAB1-492F58AC38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Deformation/ tissue destruction is based on:</a:t>
            </a:r>
          </a:p>
          <a:p>
            <a:pPr lvl="1"/>
            <a:r>
              <a:rPr lang="en-US" altLang="en-US"/>
              <a:t>Density</a:t>
            </a:r>
          </a:p>
          <a:p>
            <a:pPr lvl="1"/>
            <a:r>
              <a:rPr lang="en-US" altLang="en-US"/>
              <a:t>Compressibility</a:t>
            </a:r>
          </a:p>
          <a:p>
            <a:pPr lvl="1"/>
            <a:r>
              <a:rPr lang="en-US" altLang="en-US"/>
              <a:t>Missile velocity</a:t>
            </a:r>
          </a:p>
          <a:p>
            <a:pPr lvl="1"/>
            <a:r>
              <a:rPr lang="en-US" altLang="en-US"/>
              <a:t>Missile fragmentation</a:t>
            </a:r>
          </a:p>
        </p:txBody>
      </p:sp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>
            <a:extLst>
              <a:ext uri="{FF2B5EF4-FFF2-40B4-BE49-F238E27FC236}">
                <a16:creationId xmlns:a16="http://schemas.microsoft.com/office/drawing/2014/main" id="{95A6132C-DC99-4A53-9108-143722D426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8929" y="629266"/>
            <a:ext cx="5127031" cy="167660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altLang="en-US"/>
              <a:t>Gunshot Wounds</a:t>
            </a:r>
          </a:p>
        </p:txBody>
      </p:sp>
      <p:sp>
        <p:nvSpPr>
          <p:cNvPr id="46083" name="Rectangle 5">
            <a:extLst>
              <a:ext uri="{FF2B5EF4-FFF2-40B4-BE49-F238E27FC236}">
                <a16:creationId xmlns:a16="http://schemas.microsoft.com/office/drawing/2014/main" id="{D9365E27-047E-42B6-A2C6-36FA8CB466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en-US" altLang="en-US"/>
              <a:t>Projectile creates a permanent cavity.</a:t>
            </a:r>
          </a:p>
          <a:p>
            <a:pPr lvl="1"/>
            <a:r>
              <a:rPr lang="en-US" altLang="en-US"/>
              <a:t>May be straight line or irregular pathway</a:t>
            </a:r>
          </a:p>
          <a:p>
            <a:pPr lvl="1"/>
            <a:r>
              <a:rPr lang="en-US" altLang="en-US"/>
              <a:t>Pathway expansion: Tissue displacement that results from low-displacement sonic pressure</a:t>
            </a:r>
          </a:p>
          <a:p>
            <a:pPr lvl="1"/>
            <a:r>
              <a:rPr lang="en-US" altLang="en-US"/>
              <a:t>Missile fragmentation: Projectile sends off fragments that create paths through tissues. </a:t>
            </a:r>
          </a:p>
        </p:txBody>
      </p:sp>
      <p:pic>
        <p:nvPicPr>
          <p:cNvPr id="3" name="Picture 2" descr="A picture containing sitting, indoor&#10;&#10;Description automatically generated">
            <a:extLst>
              <a:ext uri="{FF2B5EF4-FFF2-40B4-BE49-F238E27FC236}">
                <a16:creationId xmlns:a16="http://schemas.microsoft.com/office/drawing/2014/main" id="{FD841A0E-A35E-4BFA-8594-D61E82DD01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" r="1514" b="3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>
            <a:extLst>
              <a:ext uri="{FF2B5EF4-FFF2-40B4-BE49-F238E27FC236}">
                <a16:creationId xmlns:a16="http://schemas.microsoft.com/office/drawing/2014/main" id="{21C6F0C8-CAF4-44F6-A7D8-2D44AC21B6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Gunshot Wounds</a:t>
            </a:r>
          </a:p>
        </p:txBody>
      </p:sp>
      <p:sp>
        <p:nvSpPr>
          <p:cNvPr id="47107" name="Rectangle 6">
            <a:extLst>
              <a:ext uri="{FF2B5EF4-FFF2-40B4-BE49-F238E27FC236}">
                <a16:creationId xmlns:a16="http://schemas.microsoft.com/office/drawing/2014/main" id="{B1A93DA1-5B10-455E-81D2-CDB62ADD30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Exit wounds occur when projectile’s energy is not entirely dissipated.</a:t>
            </a:r>
          </a:p>
          <a:p>
            <a:pPr lvl="1"/>
            <a:r>
              <a:rPr lang="en-US" altLang="en-US"/>
              <a:t>Size depends on energy dissipated and degree of cavitation.</a:t>
            </a:r>
          </a:p>
        </p:txBody>
      </p:sp>
      <p:pic>
        <p:nvPicPr>
          <p:cNvPr id="47108" name="Picture 7" descr="41511_CH29_FIG19A">
            <a:extLst>
              <a:ext uri="{FF2B5EF4-FFF2-40B4-BE49-F238E27FC236}">
                <a16:creationId xmlns:a16="http://schemas.microsoft.com/office/drawing/2014/main" id="{D389B35F-B82E-42B2-8092-22D1CA269982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836" y="2753189"/>
            <a:ext cx="2937165" cy="341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9" name="Rectangle 8">
            <a:extLst>
              <a:ext uri="{FF2B5EF4-FFF2-40B4-BE49-F238E27FC236}">
                <a16:creationId xmlns:a16="http://schemas.microsoft.com/office/drawing/2014/main" id="{9640EA62-BDD6-478D-9E1E-5DFA3CB03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714" y="6172200"/>
            <a:ext cx="12842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 eaLnBrk="1" hangingPunct="1"/>
            <a:r>
              <a:rPr lang="en-US" altLang="en-US" sz="900"/>
              <a:t>© Chuck Stewart, MD</a:t>
            </a:r>
          </a:p>
        </p:txBody>
      </p:sp>
      <p:pic>
        <p:nvPicPr>
          <p:cNvPr id="47110" name="Picture 9" descr="41511_CH29_FIG19B">
            <a:extLst>
              <a:ext uri="{FF2B5EF4-FFF2-40B4-BE49-F238E27FC236}">
                <a16:creationId xmlns:a16="http://schemas.microsoft.com/office/drawing/2014/main" id="{480D2512-5C70-488B-88B5-446FFBEE71CD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9" y="2762916"/>
            <a:ext cx="2937165" cy="340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11" name="Rectangle 10">
            <a:extLst>
              <a:ext uri="{FF2B5EF4-FFF2-40B4-BE49-F238E27FC236}">
                <a16:creationId xmlns:a16="http://schemas.microsoft.com/office/drawing/2014/main" id="{C2D7118C-ACBF-453C-8049-30C7FF65F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6172200"/>
            <a:ext cx="27051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 eaLnBrk="1" hangingPunct="1"/>
            <a:r>
              <a:rPr lang="en-US" altLang="en-US" sz="900"/>
              <a:t>D.Willoughby/Custom Medical Stock Photography</a:t>
            </a:r>
          </a:p>
        </p:txBody>
      </p:sp>
      <p:sp>
        <p:nvSpPr>
          <p:cNvPr id="47112" name="Rectangle 11">
            <a:extLst>
              <a:ext uri="{FF2B5EF4-FFF2-40B4-BE49-F238E27FC236}">
                <a16:creationId xmlns:a16="http://schemas.microsoft.com/office/drawing/2014/main" id="{0C5054C6-310C-4B34-8079-9D5815E12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033" y="5549244"/>
            <a:ext cx="10525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eaLnBrk="1" hangingPunct="1"/>
            <a:r>
              <a:rPr lang="en-US" altLang="en-US" sz="1600" b="1" dirty="0"/>
              <a:t>Entrance</a:t>
            </a:r>
            <a:br>
              <a:rPr lang="en-US" altLang="en-US" sz="1600" b="1" dirty="0"/>
            </a:br>
            <a:r>
              <a:rPr lang="en-US" altLang="en-US" sz="1600" b="1" dirty="0"/>
              <a:t>wound</a:t>
            </a:r>
          </a:p>
        </p:txBody>
      </p:sp>
      <p:sp>
        <p:nvSpPr>
          <p:cNvPr id="47113" name="Rectangle 12">
            <a:extLst>
              <a:ext uri="{FF2B5EF4-FFF2-40B4-BE49-F238E27FC236}">
                <a16:creationId xmlns:a16="http://schemas.microsoft.com/office/drawing/2014/main" id="{114FF79E-AE33-4000-9F85-2CF44778F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5742" y="5553448"/>
            <a:ext cx="838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 eaLnBrk="1" hangingPunct="1"/>
            <a:r>
              <a:rPr lang="en-US" altLang="en-US" sz="1600" b="1" dirty="0"/>
              <a:t>Exit </a:t>
            </a:r>
            <a:br>
              <a:rPr lang="en-US" altLang="en-US" sz="1600" b="1" dirty="0"/>
            </a:br>
            <a:r>
              <a:rPr lang="en-US" altLang="en-US" sz="1600" b="1" dirty="0"/>
              <a:t>wound</a:t>
            </a:r>
          </a:p>
        </p:txBody>
      </p:sp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>
            <a:extLst>
              <a:ext uri="{FF2B5EF4-FFF2-40B4-BE49-F238E27FC236}">
                <a16:creationId xmlns:a16="http://schemas.microsoft.com/office/drawing/2014/main" id="{606918A2-A40B-40A3-9C20-8C76D047D6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Gunshot Wounds</a:t>
            </a:r>
          </a:p>
        </p:txBody>
      </p:sp>
      <p:sp>
        <p:nvSpPr>
          <p:cNvPr id="48131" name="Rectangle 5">
            <a:extLst>
              <a:ext uri="{FF2B5EF4-FFF2-40B4-BE49-F238E27FC236}">
                <a16:creationId xmlns:a16="http://schemas.microsoft.com/office/drawing/2014/main" id="{F3FD51A6-4A26-46B5-9AC1-1F48D003D4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Wounding potential depends on:</a:t>
            </a:r>
          </a:p>
          <a:p>
            <a:pPr lvl="1"/>
            <a:r>
              <a:rPr lang="en-US" altLang="en-US" dirty="0"/>
              <a:t>Powder charge</a:t>
            </a:r>
          </a:p>
          <a:p>
            <a:pPr lvl="1"/>
            <a:r>
              <a:rPr lang="en-US" altLang="en-US" dirty="0"/>
              <a:t>Size and number of pellets</a:t>
            </a:r>
          </a:p>
          <a:p>
            <a:pPr lvl="1"/>
            <a:r>
              <a:rPr lang="en-US" altLang="en-US" dirty="0"/>
              <a:t>Dispersion of the pellets</a:t>
            </a:r>
          </a:p>
          <a:p>
            <a:pPr lvl="2"/>
            <a:r>
              <a:rPr lang="en-US" altLang="en-US" dirty="0"/>
              <a:t>Range at which the weapon was fired</a:t>
            </a:r>
          </a:p>
          <a:p>
            <a:pPr lvl="2"/>
            <a:r>
              <a:rPr lang="en-US" altLang="en-US" dirty="0"/>
              <a:t>Barrel length </a:t>
            </a:r>
          </a:p>
          <a:p>
            <a:pPr lvl="2"/>
            <a:r>
              <a:rPr lang="en-US" altLang="en-US" dirty="0"/>
              <a:t>Type of choke at the end of the barrel</a:t>
            </a:r>
          </a:p>
        </p:txBody>
      </p:sp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5F3C15F5-F5CC-4E81-878B-E3E5FF0739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Gunshot Wounds</a:t>
            </a:r>
          </a:p>
        </p:txBody>
      </p:sp>
      <p:sp>
        <p:nvSpPr>
          <p:cNvPr id="49155" name="Rectangle 8">
            <a:extLst>
              <a:ext uri="{FF2B5EF4-FFF2-40B4-BE49-F238E27FC236}">
                <a16:creationId xmlns:a16="http://schemas.microsoft.com/office/drawing/2014/main" id="{39C7AE42-198D-4209-9149-387645D9AA6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88523" y="1868384"/>
            <a:ext cx="3810000" cy="4953000"/>
          </a:xfrm>
        </p:spPr>
        <p:txBody>
          <a:bodyPr/>
          <a:lstStyle/>
          <a:p>
            <a:r>
              <a:rPr lang="en-US" altLang="en-US" dirty="0"/>
              <a:t>Try to obtain the following:</a:t>
            </a:r>
          </a:p>
          <a:p>
            <a:pPr lvl="1"/>
            <a:r>
              <a:rPr lang="en-US" altLang="en-US" dirty="0"/>
              <a:t>Weapon used </a:t>
            </a:r>
          </a:p>
          <a:p>
            <a:pPr lvl="1"/>
            <a:r>
              <a:rPr lang="en-US" altLang="en-US" dirty="0"/>
              <a:t>Range fired</a:t>
            </a:r>
          </a:p>
          <a:p>
            <a:pPr lvl="1"/>
            <a:r>
              <a:rPr lang="en-US" altLang="en-US" dirty="0"/>
              <a:t>Bullet used</a:t>
            </a:r>
          </a:p>
        </p:txBody>
      </p:sp>
      <p:sp>
        <p:nvSpPr>
          <p:cNvPr id="49156" name="Rectangle 9">
            <a:extLst>
              <a:ext uri="{FF2B5EF4-FFF2-40B4-BE49-F238E27FC236}">
                <a16:creationId xmlns:a16="http://schemas.microsoft.com/office/drawing/2014/main" id="{45D6B826-21B2-48C7-8550-9413F170F79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979722" y="1868384"/>
            <a:ext cx="3810000" cy="4953000"/>
          </a:xfrm>
        </p:spPr>
        <p:txBody>
          <a:bodyPr/>
          <a:lstStyle/>
          <a:p>
            <a:r>
              <a:rPr lang="en-US" altLang="en-US" dirty="0"/>
              <a:t>Look for:</a:t>
            </a:r>
          </a:p>
          <a:p>
            <a:pPr lvl="1"/>
            <a:r>
              <a:rPr lang="en-US" altLang="en-US" dirty="0"/>
              <a:t>Powder residue around the wound</a:t>
            </a:r>
          </a:p>
          <a:p>
            <a:pPr lvl="1"/>
            <a:r>
              <a:rPr lang="en-US" altLang="en-US" dirty="0"/>
              <a:t>Entrance and exit wounds</a:t>
            </a:r>
          </a:p>
        </p:txBody>
      </p:sp>
    </p:spTree>
    <p:custDataLst>
      <p:tags r:id="rId1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>
            <a:extLst>
              <a:ext uri="{FF2B5EF4-FFF2-40B4-BE49-F238E27FC236}">
                <a16:creationId xmlns:a16="http://schemas.microsoft.com/office/drawing/2014/main" id="{13D3E85F-1EFF-4AE5-8070-6CDF7B49C2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Primary Blast Injuries</a:t>
            </a:r>
          </a:p>
        </p:txBody>
      </p:sp>
      <p:sp>
        <p:nvSpPr>
          <p:cNvPr id="50179" name="Rectangle 5">
            <a:extLst>
              <a:ext uri="{FF2B5EF4-FFF2-40B4-BE49-F238E27FC236}">
                <a16:creationId xmlns:a16="http://schemas.microsoft.com/office/drawing/2014/main" id="{376C594C-CD02-40FE-B78A-3DD02F930F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Damage is caused by pressure wave generated by explosion</a:t>
            </a:r>
          </a:p>
          <a:p>
            <a:r>
              <a:rPr lang="en-US" altLang="en-US"/>
              <a:t>Close proximity to the origin of the pressure wave carries a high risk of injury or death. </a:t>
            </a:r>
          </a:p>
        </p:txBody>
      </p:sp>
    </p:spTree>
    <p:custDataLst>
      <p:tags r:id="rId1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>
            <a:extLst>
              <a:ext uri="{FF2B5EF4-FFF2-40B4-BE49-F238E27FC236}">
                <a16:creationId xmlns:a16="http://schemas.microsoft.com/office/drawing/2014/main" id="{3865B6B4-5F95-469E-88E1-F69BEA193A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Secondary Blast Injuries</a:t>
            </a:r>
          </a:p>
        </p:txBody>
      </p:sp>
      <p:sp>
        <p:nvSpPr>
          <p:cNvPr id="51203" name="Rectangle 5">
            <a:extLst>
              <a:ext uri="{FF2B5EF4-FFF2-40B4-BE49-F238E27FC236}">
                <a16:creationId xmlns:a16="http://schemas.microsoft.com/office/drawing/2014/main" id="{B698C105-AE17-4769-8063-9FAD49298E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Result from being struck by flying debris</a:t>
            </a:r>
          </a:p>
          <a:p>
            <a:r>
              <a:rPr lang="en-US" altLang="en-US"/>
              <a:t>A blast wind occurs. </a:t>
            </a:r>
          </a:p>
          <a:p>
            <a:r>
              <a:rPr lang="en-US" altLang="en-US"/>
              <a:t>Flying debris may cause blunt and penetrating injuries. </a:t>
            </a:r>
          </a:p>
        </p:txBody>
      </p:sp>
    </p:spTree>
    <p:custDataLst>
      <p:tags r:id="rId1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>
            <a:extLst>
              <a:ext uri="{FF2B5EF4-FFF2-40B4-BE49-F238E27FC236}">
                <a16:creationId xmlns:a16="http://schemas.microsoft.com/office/drawing/2014/main" id="{C7932559-4787-4B49-A67B-D65E866E0F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Tertiary Blast Injuries</a:t>
            </a:r>
          </a:p>
        </p:txBody>
      </p:sp>
      <p:sp>
        <p:nvSpPr>
          <p:cNvPr id="52227" name="Rectangle 5">
            <a:extLst>
              <a:ext uri="{FF2B5EF4-FFF2-40B4-BE49-F238E27FC236}">
                <a16:creationId xmlns:a16="http://schemas.microsoft.com/office/drawing/2014/main" id="{A13F8A18-9CF0-4F10-905D-D8DB3E713B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Occur when a person is hurled against stationary, rigid objects </a:t>
            </a:r>
          </a:p>
          <a:p>
            <a:r>
              <a:rPr lang="en-US" altLang="en-US"/>
              <a:t>Ground shock: Physical displacement when the body impacts the ground </a:t>
            </a:r>
          </a:p>
        </p:txBody>
      </p:sp>
    </p:spTree>
    <p:custDataLst>
      <p:tags r:id="rId1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>
            <a:extLst>
              <a:ext uri="{FF2B5EF4-FFF2-40B4-BE49-F238E27FC236}">
                <a16:creationId xmlns:a16="http://schemas.microsoft.com/office/drawing/2014/main" id="{567D48D3-312F-4E75-921D-FB552279D8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Quaternary (Miscellaneous) Blast Injuries</a:t>
            </a:r>
          </a:p>
        </p:txBody>
      </p:sp>
      <p:sp>
        <p:nvSpPr>
          <p:cNvPr id="53251" name="Rectangle 5">
            <a:extLst>
              <a:ext uri="{FF2B5EF4-FFF2-40B4-BE49-F238E27FC236}">
                <a16:creationId xmlns:a16="http://schemas.microsoft.com/office/drawing/2014/main" id="{C05BB7CE-2E90-427B-8548-DEC05137C2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Occur from the miscellaneous events that occur during an explosion </a:t>
            </a:r>
          </a:p>
          <a:p>
            <a:r>
              <a:rPr lang="en-US" altLang="en-US"/>
              <a:t>May include: </a:t>
            </a:r>
          </a:p>
          <a:p>
            <a:pPr lvl="1"/>
            <a:r>
              <a:rPr lang="en-US" altLang="en-US"/>
              <a:t>Burns</a:t>
            </a:r>
          </a:p>
          <a:p>
            <a:pPr lvl="1"/>
            <a:r>
              <a:rPr lang="en-US" altLang="en-US"/>
              <a:t>Respiratory injury</a:t>
            </a:r>
          </a:p>
          <a:p>
            <a:pPr lvl="1"/>
            <a:r>
              <a:rPr lang="en-US" altLang="en-US"/>
              <a:t>Crush injury</a:t>
            </a:r>
          </a:p>
          <a:p>
            <a:pPr lvl="1"/>
            <a:r>
              <a:rPr lang="en-US" altLang="en-US"/>
              <a:t>Entrapment 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id="{28D3AEED-AC9E-4827-B7C7-733D30C06F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Trauma</a:t>
            </a:r>
          </a:p>
        </p:txBody>
      </p:sp>
      <p:sp>
        <p:nvSpPr>
          <p:cNvPr id="9219" name="Rectangle 5">
            <a:extLst>
              <a:ext uri="{FF2B5EF4-FFF2-40B4-BE49-F238E27FC236}">
                <a16:creationId xmlns:a16="http://schemas.microsoft.com/office/drawing/2014/main" id="{04A2BBC2-DE6C-4F81-90D8-FE0760C774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Different forms of energy produce different kinds of trauma.</a:t>
            </a:r>
          </a:p>
          <a:p>
            <a:pPr lvl="1"/>
            <a:r>
              <a:rPr lang="en-US" altLang="en-US" dirty="0"/>
              <a:t>Mechanical energy</a:t>
            </a:r>
          </a:p>
          <a:p>
            <a:pPr lvl="1"/>
            <a:r>
              <a:rPr lang="en-US" altLang="en-US" dirty="0"/>
              <a:t>Chemical energy</a:t>
            </a:r>
          </a:p>
          <a:p>
            <a:pPr lvl="1"/>
            <a:r>
              <a:rPr lang="en-US" altLang="en-US" dirty="0"/>
              <a:t>Electrical energy</a:t>
            </a:r>
          </a:p>
          <a:p>
            <a:pPr lvl="1"/>
            <a:r>
              <a:rPr lang="en-US" altLang="en-US" dirty="0"/>
              <a:t>Barometric energy</a:t>
            </a:r>
          </a:p>
        </p:txBody>
      </p:sp>
    </p:spTree>
    <p:custDataLst>
      <p:tags r:id="rId1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>
            <a:extLst>
              <a:ext uri="{FF2B5EF4-FFF2-40B4-BE49-F238E27FC236}">
                <a16:creationId xmlns:a16="http://schemas.microsoft.com/office/drawing/2014/main" id="{86BA11FD-92E9-4F3D-9C95-93EC63D5B4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Quinary Blast Injuries</a:t>
            </a:r>
          </a:p>
        </p:txBody>
      </p:sp>
      <p:sp>
        <p:nvSpPr>
          <p:cNvPr id="54275" name="Rectangle 5">
            <a:extLst>
              <a:ext uri="{FF2B5EF4-FFF2-40B4-BE49-F238E27FC236}">
                <a16:creationId xmlns:a16="http://schemas.microsoft.com/office/drawing/2014/main" id="{70E81EA5-3958-4D86-B86E-9D6A7EFA15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Caused by biologic, chemical, or radioactive contaminants added to an explosive</a:t>
            </a:r>
          </a:p>
          <a:p>
            <a:r>
              <a:rPr lang="en-US" altLang="en-US"/>
              <a:t>Associated with “dirty bombs” </a:t>
            </a:r>
          </a:p>
        </p:txBody>
      </p:sp>
    </p:spTree>
    <p:custDataLst>
      <p:tags r:id="rId1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5DDEE-C1B0-4514-B95F-33CF3E227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7BDFA-DFC4-4EFD-8AAF-1B43C4C05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Trauma is the primary cause of death and disability in people between ages 1 and 44 years.</a:t>
            </a:r>
          </a:p>
          <a:p>
            <a:endParaRPr lang="en-CA" dirty="0"/>
          </a:p>
          <a:p>
            <a:r>
              <a:rPr lang="en-CA" dirty="0"/>
              <a:t>Understanding mechanisms of injuries will help in management of trauma victims by predicting injuries.</a:t>
            </a:r>
          </a:p>
          <a:p>
            <a:endParaRPr lang="en-CA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1480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29157-43C2-43D9-AAFF-65B27195A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5731"/>
            <a:ext cx="10515600" cy="1325563"/>
          </a:xfrm>
        </p:spPr>
        <p:txBody>
          <a:bodyPr/>
          <a:lstStyle/>
          <a:p>
            <a:pPr algn="ctr"/>
            <a:r>
              <a:rPr lang="en-CA" dirty="0"/>
              <a:t>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0AC96-1D89-4CAE-9584-A5717FA8D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9812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A5DB7E13-7971-414D-BC7B-94B7400855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Factors Affecting Types of Injury</a:t>
            </a:r>
          </a:p>
        </p:txBody>
      </p:sp>
      <p:sp>
        <p:nvSpPr>
          <p:cNvPr id="11267" name="Rectangle 8">
            <a:extLst>
              <a:ext uri="{FF2B5EF4-FFF2-40B4-BE49-F238E27FC236}">
                <a16:creationId xmlns:a16="http://schemas.microsoft.com/office/drawing/2014/main" id="{5C48D36B-9921-481C-BE63-3CA95D7ABD2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26226" y="1539875"/>
            <a:ext cx="3810000" cy="4953000"/>
          </a:xfrm>
        </p:spPr>
        <p:txBody>
          <a:bodyPr/>
          <a:lstStyle/>
          <a:p>
            <a:r>
              <a:rPr lang="en-US" altLang="en-US" sz="2400" dirty="0"/>
              <a:t>Ability of body to disperse energy delivered</a:t>
            </a:r>
          </a:p>
          <a:p>
            <a:r>
              <a:rPr lang="en-US" altLang="en-US" sz="2400" dirty="0"/>
              <a:t>Force and energy</a:t>
            </a:r>
          </a:p>
          <a:p>
            <a:pPr lvl="1"/>
            <a:r>
              <a:rPr lang="en-US" altLang="en-US" sz="2000" dirty="0"/>
              <a:t>Size of object</a:t>
            </a:r>
          </a:p>
          <a:p>
            <a:pPr lvl="1"/>
            <a:r>
              <a:rPr lang="en-US" altLang="en-US" sz="2000" dirty="0"/>
              <a:t>Velocity</a:t>
            </a:r>
          </a:p>
          <a:p>
            <a:pPr lvl="1"/>
            <a:r>
              <a:rPr lang="en-US" altLang="en-US" sz="2000" dirty="0"/>
              <a:t>Acceleration or deceleration</a:t>
            </a:r>
          </a:p>
          <a:p>
            <a:pPr lvl="1"/>
            <a:r>
              <a:rPr lang="en-US" altLang="en-US" sz="2000" dirty="0"/>
              <a:t>Affected body area</a:t>
            </a:r>
          </a:p>
        </p:txBody>
      </p:sp>
      <p:sp>
        <p:nvSpPr>
          <p:cNvPr id="11268" name="Rectangle 9">
            <a:extLst>
              <a:ext uri="{FF2B5EF4-FFF2-40B4-BE49-F238E27FC236}">
                <a16:creationId xmlns:a16="http://schemas.microsoft.com/office/drawing/2014/main" id="{122040C0-E078-4296-A027-680598FD3E6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754091" y="1615282"/>
            <a:ext cx="3810000" cy="4953000"/>
          </a:xfrm>
        </p:spPr>
        <p:txBody>
          <a:bodyPr/>
          <a:lstStyle/>
          <a:p>
            <a:r>
              <a:rPr lang="en-US" altLang="en-US" sz="2400" dirty="0"/>
              <a:t>Duration and direction</a:t>
            </a:r>
          </a:p>
          <a:p>
            <a:pPr lvl="1"/>
            <a:r>
              <a:rPr lang="en-US" altLang="en-US" sz="2000" dirty="0"/>
              <a:t>The larger the area, the more energy will be dissipated.</a:t>
            </a:r>
          </a:p>
          <a:p>
            <a:r>
              <a:rPr lang="en-US" altLang="en-US" dirty="0"/>
              <a:t>Position of victim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:a16="http://schemas.microsoft.com/office/drawing/2014/main" id="{20909B9B-206F-46B1-BB65-CD343E70BF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Factors Affecting Types of Injury</a:t>
            </a:r>
          </a:p>
        </p:txBody>
      </p:sp>
      <p:sp>
        <p:nvSpPr>
          <p:cNvPr id="12291" name="Rectangle 5">
            <a:extLst>
              <a:ext uri="{FF2B5EF4-FFF2-40B4-BE49-F238E27FC236}">
                <a16:creationId xmlns:a16="http://schemas.microsoft.com/office/drawing/2014/main" id="{73962928-B5CD-4717-86FC-0E57DAC457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en-US"/>
              <a:t>The impact resistance of body parts has a bearing on types of tissue disruption.</a:t>
            </a:r>
          </a:p>
          <a:p>
            <a:pPr lvl="1"/>
            <a:r>
              <a:rPr lang="en-US" altLang="en-US"/>
              <a:t>Organs that have gas inside are easily compressed.</a:t>
            </a:r>
          </a:p>
          <a:p>
            <a:pPr lvl="1"/>
            <a:r>
              <a:rPr lang="en-US" altLang="en-US"/>
              <a:t>Liquid-containing organs are less compressible.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49FAA-C990-43CB-80F9-430E14F36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CA" dirty="0"/>
              <a:t>Kinetics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1922F-428A-4912-A6B2-BA3BB2DA4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Study of the relationship among speed, mass, direction of force, and physical injury caused by these factors</a:t>
            </a:r>
            <a:endParaRPr lang="en-CA" sz="2400" dirty="0"/>
          </a:p>
        </p:txBody>
      </p:sp>
      <p:pic>
        <p:nvPicPr>
          <p:cNvPr id="4" name="Picture 7" descr="41511_CH29_FIG02">
            <a:extLst>
              <a:ext uri="{FF2B5EF4-FFF2-40B4-BE49-F238E27FC236}">
                <a16:creationId xmlns:a16="http://schemas.microsoft.com/office/drawing/2014/main" id="{52B1C612-6B54-480B-8983-BF39A2709BA4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7" r="15779" b="-1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603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88A85C9C-A4C1-48E3-A8E5-D8702B65C1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Kinetics</a:t>
            </a:r>
          </a:p>
        </p:txBody>
      </p:sp>
      <p:sp>
        <p:nvSpPr>
          <p:cNvPr id="18435" name="Rectangle 5">
            <a:extLst>
              <a:ext uri="{FF2B5EF4-FFF2-40B4-BE49-F238E27FC236}">
                <a16:creationId xmlns:a16="http://schemas.microsoft.com/office/drawing/2014/main" id="{FAE6969A-68FD-4BC4-A173-8A68E69155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/>
              <a:t>Newton’s first law of motion</a:t>
            </a:r>
            <a:r>
              <a:rPr lang="en-US" altLang="en-US" dirty="0"/>
              <a:t>: A body at rest will remain at rest unless acted on by an outside force.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b="1" dirty="0"/>
              <a:t>Newton’s second law of motion</a:t>
            </a:r>
            <a:r>
              <a:rPr lang="en-US" altLang="en-US" dirty="0"/>
              <a:t>: The force an object can exert is the product of its </a:t>
            </a:r>
            <a:r>
              <a:rPr lang="en-US" altLang="en-US" dirty="0">
                <a:solidFill>
                  <a:srgbClr val="FF0000"/>
                </a:solidFill>
              </a:rPr>
              <a:t>mass</a:t>
            </a:r>
            <a:r>
              <a:rPr lang="en-US" altLang="en-US" dirty="0"/>
              <a:t> times its </a:t>
            </a:r>
            <a:r>
              <a:rPr lang="en-US" altLang="en-US" dirty="0">
                <a:solidFill>
                  <a:srgbClr val="FF0000"/>
                </a:solidFill>
              </a:rPr>
              <a:t>acceleration</a:t>
            </a:r>
            <a:r>
              <a:rPr lang="en-US" altLang="en-US" dirty="0"/>
              <a:t>.</a:t>
            </a: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5A2E6920-B493-4747-BEC7-7BE48FA772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ffectLst>
            <a:outerShdw dist="12700" dir="2700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Kinetics</a:t>
            </a:r>
          </a:p>
        </p:txBody>
      </p:sp>
      <p:sp>
        <p:nvSpPr>
          <p:cNvPr id="14339" name="Rectangle 5">
            <a:extLst>
              <a:ext uri="{FF2B5EF4-FFF2-40B4-BE49-F238E27FC236}">
                <a16:creationId xmlns:a16="http://schemas.microsoft.com/office/drawing/2014/main" id="{517D2265-2B3A-4E2F-91DA-FE10DF9DDD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Velocity (V): Distance per unit of time</a:t>
            </a:r>
          </a:p>
          <a:p>
            <a:r>
              <a:rPr lang="en-US" altLang="en-US" dirty="0"/>
              <a:t>Acceleration (a): Rate of change of velocity</a:t>
            </a:r>
          </a:p>
          <a:p>
            <a:r>
              <a:rPr lang="en-US" altLang="en-US" dirty="0"/>
              <a:t>Gravity (g): Downward acceleration imparted to any object moving toward earth </a:t>
            </a:r>
          </a:p>
          <a:p>
            <a:r>
              <a:rPr lang="en-US" altLang="en-US" b="1" dirty="0">
                <a:solidFill>
                  <a:srgbClr val="FF0000"/>
                </a:solidFill>
              </a:rPr>
              <a:t>Kinetic energy = mass/2 × velocity</a:t>
            </a:r>
            <a:r>
              <a:rPr lang="en-US" altLang="en-US" b="1" baseline="30000" dirty="0">
                <a:solidFill>
                  <a:srgbClr val="FF0000"/>
                </a:solidFill>
              </a:rPr>
              <a:t>2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  <p:tag name="STICKYSTYLE" val="Caroline FIG STROK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  <p:tag name="STICKYSTYLE" val="Caroline FIG STROK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  <p:tag name="STICKYSTYLE" val="Caroline FIG STROK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  <p:tag name="STICKYSTYLE" val="Caroline FIG STROK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  <p:tag name="STICKYSTYLE" val="Caroline FIG STROK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  <p:tag name="STICKYSTYLE" val="Caroline FIG STROK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  <p:tag name="STICKYSTYLE" val="Caroline FIG STROK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  <p:tag name="STICKYSTYLE" val="Caroline FIG STROK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  <p:tag name="STICKYSTYLE" val="Caroline FIG STROK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  <p:tag name="STICKYSTYLE" val="Caroline FIG STROK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  <p:tag name="STICKYSTYLE" val="Caroline FIG STROK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  <p:tag name="STICKYSTYLE" val="Caroline FIG STROK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  <p:tag name="STICKYSTYLE" val="Caroline FIG STROK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  <p:tag name="STICKYSTYLE" val="Caroline FIG STROK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  <p:tag name="STICKYSTYLE" val="Caroline FIG STROK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KGPATH" val="..\..\..\BKGD\PHOTO_SLIDE04.PN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1204</Words>
  <Application>Microsoft Office PowerPoint</Application>
  <PresentationFormat>Widescreen</PresentationFormat>
  <Paragraphs>215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Office Theme</vt:lpstr>
      <vt:lpstr>Mechanisms of Injury</vt:lpstr>
      <vt:lpstr>Introduction</vt:lpstr>
      <vt:lpstr>Trauma</vt:lpstr>
      <vt:lpstr>Trauma</vt:lpstr>
      <vt:lpstr>Factors Affecting Types of Injury</vt:lpstr>
      <vt:lpstr>Factors Affecting Types of Injury</vt:lpstr>
      <vt:lpstr>Kinetics</vt:lpstr>
      <vt:lpstr>Kinetics</vt:lpstr>
      <vt:lpstr>Kinetics</vt:lpstr>
      <vt:lpstr>Kinetics</vt:lpstr>
      <vt:lpstr>Kinetics</vt:lpstr>
      <vt:lpstr>Blunt Trauma</vt:lpstr>
      <vt:lpstr>Motor Vehicle Crashes</vt:lpstr>
      <vt:lpstr>Motor Vehicle Crashes</vt:lpstr>
      <vt:lpstr>Impact Patterns</vt:lpstr>
      <vt:lpstr>Impact Patterns</vt:lpstr>
      <vt:lpstr>Impact Patterns</vt:lpstr>
      <vt:lpstr>Impact Patterns</vt:lpstr>
      <vt:lpstr>Impact Patterns</vt:lpstr>
      <vt:lpstr>Impact Patterns</vt:lpstr>
      <vt:lpstr>Restrained Versus Unrestrained Occupants</vt:lpstr>
      <vt:lpstr>Restrained Versus Unrestrained Occupants</vt:lpstr>
      <vt:lpstr>Pedestrian Injuries</vt:lpstr>
      <vt:lpstr>Pedestrian Injuries</vt:lpstr>
      <vt:lpstr>Falls from Heights</vt:lpstr>
      <vt:lpstr>Penetrating Trauma</vt:lpstr>
      <vt:lpstr>Stab Wounds</vt:lpstr>
      <vt:lpstr>Gunshot Wounds</vt:lpstr>
      <vt:lpstr>Gunshot Wounds</vt:lpstr>
      <vt:lpstr>Gunshot Wounds</vt:lpstr>
      <vt:lpstr>Gunshot Wounds</vt:lpstr>
      <vt:lpstr>Gunshot Wounds</vt:lpstr>
      <vt:lpstr>Gunshot Wounds</vt:lpstr>
      <vt:lpstr>Gunshot Wounds</vt:lpstr>
      <vt:lpstr>Gunshot Wounds</vt:lpstr>
      <vt:lpstr>Primary Blast Injuries</vt:lpstr>
      <vt:lpstr>Secondary Blast Injuries</vt:lpstr>
      <vt:lpstr>Tertiary Blast Injuries</vt:lpstr>
      <vt:lpstr>Quaternary (Miscellaneous) Blast Injuries</vt:lpstr>
      <vt:lpstr>Quinary Blast Injuries</vt:lpstr>
      <vt:lpstr>Summary</vt:lpstr>
      <vt:lpstr>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Mechanisms of Injury</dc:title>
  <dc:creator>Ahmed Alburakan</dc:creator>
  <cp:lastModifiedBy>Ahmed Alburakan</cp:lastModifiedBy>
  <cp:revision>4</cp:revision>
  <dcterms:created xsi:type="dcterms:W3CDTF">2019-01-06T08:43:08Z</dcterms:created>
  <dcterms:modified xsi:type="dcterms:W3CDTF">2019-01-06T21:07:35Z</dcterms:modified>
</cp:coreProperties>
</file>