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3886" r:id="rId2"/>
  </p:sldMasterIdLst>
  <p:sldIdLst>
    <p:sldId id="256" r:id="rId3"/>
    <p:sldId id="313" r:id="rId4"/>
    <p:sldId id="316" r:id="rId5"/>
    <p:sldId id="284" r:id="rId6"/>
    <p:sldId id="261" r:id="rId7"/>
    <p:sldId id="266" r:id="rId8"/>
    <p:sldId id="312" r:id="rId9"/>
    <p:sldId id="307" r:id="rId10"/>
    <p:sldId id="285" r:id="rId11"/>
    <p:sldId id="260" r:id="rId12"/>
    <p:sldId id="348" r:id="rId13"/>
    <p:sldId id="271" r:id="rId14"/>
    <p:sldId id="308" r:id="rId15"/>
    <p:sldId id="276" r:id="rId16"/>
    <p:sldId id="301" r:id="rId17"/>
    <p:sldId id="309" r:id="rId18"/>
    <p:sldId id="310" r:id="rId19"/>
    <p:sldId id="300" r:id="rId20"/>
    <p:sldId id="350" r:id="rId21"/>
    <p:sldId id="351" r:id="rId22"/>
    <p:sldId id="352" r:id="rId23"/>
    <p:sldId id="353" r:id="rId24"/>
    <p:sldId id="34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9F2D89-4E3C-41E8-8125-84EDA084A961}">
          <p14:sldIdLst>
            <p14:sldId id="256"/>
            <p14:sldId id="313"/>
            <p14:sldId id="316"/>
            <p14:sldId id="284"/>
            <p14:sldId id="261"/>
            <p14:sldId id="266"/>
            <p14:sldId id="312"/>
            <p14:sldId id="307"/>
            <p14:sldId id="285"/>
            <p14:sldId id="260"/>
            <p14:sldId id="348"/>
            <p14:sldId id="271"/>
            <p14:sldId id="308"/>
            <p14:sldId id="276"/>
            <p14:sldId id="301"/>
            <p14:sldId id="309"/>
            <p14:sldId id="310"/>
            <p14:sldId id="300"/>
            <p14:sldId id="350"/>
            <p14:sldId id="351"/>
            <p14:sldId id="352"/>
            <p14:sldId id="353"/>
            <p14:sldId id="347"/>
          </p14:sldIdLst>
        </p14:section>
        <p14:section name="Untitled Section" id="{D8640720-3FC0-46A3-97CB-47C5114DD96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2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7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0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19A35-C447-4E57-A2C7-D428068374BB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2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60FC58-D4F1-414F-B68D-2AED3C09478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D19A35-C447-4E57-A2C7-D4280683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60FC58-D4F1-414F-B68D-2AED3C094787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D19A35-C447-4E57-A2C7-D428068374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17B762-3200-4122-B1E4-90E8E98E0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2666" b="2199"/>
          <a:stretch/>
        </p:blipFill>
        <p:spPr>
          <a:xfrm>
            <a:off x="6172200" y="685800"/>
            <a:ext cx="2743200" cy="3564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14800"/>
            <a:ext cx="6781800" cy="1276063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br>
              <a:rPr lang="en-US" sz="4000" dirty="0"/>
            </a:br>
            <a:r>
              <a:rPr lang="en-US" sz="4000" dirty="0"/>
              <a:t>Dietitian: Rashed </a:t>
            </a:r>
            <a:r>
              <a:rPr lang="en-US" sz="4000"/>
              <a:t>alnafa</a:t>
            </a:r>
            <a:br>
              <a:rPr lang="en-US" sz="4000" dirty="0"/>
            </a:br>
            <a:r>
              <a:rPr lang="en-US" sz="4000" dirty="0"/>
              <a:t>KKUH</a:t>
            </a:r>
            <a:endParaRPr lang="en-US" sz="6000" dirty="0"/>
          </a:p>
        </p:txBody>
      </p:sp>
      <p:pic>
        <p:nvPicPr>
          <p:cNvPr id="6" name="Picture 4" descr="Inline image 4">
            <a:extLst>
              <a:ext uri="{FF2B5EF4-FFF2-40B4-BE49-F238E27FC236}">
                <a16:creationId xmlns:a16="http://schemas.microsoft.com/office/drawing/2014/main" id="{60ECC5F0-7EFE-4DB3-B70E-FC9E6680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619459"/>
            <a:ext cx="2000264" cy="91440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89426-6271-407F-A8BF-C38F0C71B4BC}"/>
              </a:ext>
            </a:extLst>
          </p:cNvPr>
          <p:cNvSpPr/>
          <p:nvPr/>
        </p:nvSpPr>
        <p:spPr>
          <a:xfrm>
            <a:off x="914400" y="2362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Nutrition in surgery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47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WHO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Patient at Nutrition risk/or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Malnutrished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Postoperative complications:</a:t>
            </a:r>
          </a:p>
          <a:p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      - Ileus more than 4 days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       - Sepsis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       - Fistula formation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       - Massive bowel resection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6699FF"/>
              </a:buClr>
              <a:buFont typeface="Wingdings" panose="05000000000000000000" pitchFamily="2" charset="2"/>
              <a:buChar char="Ø"/>
            </a:pPr>
            <a:r>
              <a:rPr lang="en-US" altLang="en-US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Intractable vomiting;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6699FF"/>
              </a:buClr>
              <a:buNone/>
            </a:pPr>
            <a:r>
              <a:rPr lang="en-US" altLang="en-US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OTHER CONDITIONS :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6699FF"/>
              </a:buClr>
              <a:buFont typeface="Wingdings" panose="05000000000000000000" pitchFamily="2" charset="2"/>
              <a:buChar char="Ø"/>
            </a:pPr>
            <a:r>
              <a:rPr lang="en-US" altLang="en-US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Maxillofacial and esophageal surgery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CDE4-4EC5-44F3-BB15-F0752012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2666" b="2199"/>
          <a:stretch/>
        </p:blipFill>
        <p:spPr>
          <a:xfrm>
            <a:off x="7765010" y="176441"/>
            <a:ext cx="1116415" cy="145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120A6-C3A7-4B8C-BF85-91E1C2D5E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52760"/>
            <a:ext cx="2590957" cy="24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8916C-FA6E-4948-9C27-CFB3D89D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Pre-op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Fasting from midnight is unnecessary in most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ALLOW clear fluids until two hours before </a:t>
            </a:r>
            <a:r>
              <a:rPr lang="en-US" dirty="0" err="1"/>
              <a:t>anaesthesia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Nutritional Support prior to major surgery, appropriate period of (7-14 )days, For patient with sever nutrition risk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POST-op</a:t>
            </a:r>
          </a:p>
          <a:p>
            <a:r>
              <a:rPr lang="en-US" dirty="0"/>
              <a:t>Oral intake, including clear liquids, can  be initiated within hours after surgery in most patients.</a:t>
            </a:r>
          </a:p>
          <a:p>
            <a:r>
              <a:rPr lang="en-US" dirty="0"/>
              <a:t>Early tube feeding (within 24 h) shall be initiated in patients in whom early oral nutrition cannot be started, and in whom oral intake will be inadequate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dirty="0"/>
              <a:t>(patients undergoing major head and neck surgery or gastrointestinal surgery for cancer, patients with obvious malnutrition at the time of surgery )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8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Lucida Sans Unicode" pitchFamily="34" charset="0"/>
              </a:rPr>
              <a:t>Modes of administration </a:t>
            </a:r>
            <a:b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Lucida Sans Unicode" pitchFamily="34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3657599" cy="4023360"/>
          </a:xfrm>
        </p:spPr>
        <p:txBody>
          <a:bodyPr>
            <a:normAutofit/>
          </a:bodyPr>
          <a:lstStyle/>
          <a:p>
            <a:pPr algn="ctr"/>
            <a:endParaRPr lang="en-US" altLang="en-US" sz="36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Lucida Sans Unicode" pitchFamily="34" charset="0"/>
              </a:rPr>
              <a:t>What Route should be used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Lucida Sans Unicode" pitchFamily="34" charset="0"/>
              </a:rPr>
              <a:t>EN vs PN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0778"/>
            <a:ext cx="4484286" cy="4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Enteral feeding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845734"/>
            <a:ext cx="3810000" cy="447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Indications: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Malnourished patient expected to be unable to eat adequately for &gt; 5-7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Adequately nourished patient expected to be unable to eat &gt; 7-9 days</a:t>
            </a:r>
          </a:p>
          <a:p>
            <a:pPr marL="0" indent="0">
              <a:buNone/>
            </a:pPr>
            <a:r>
              <a:rPr lang="en-US" altLang="en-US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(</a:t>
            </a:r>
            <a:r>
              <a:rPr lang="en-US" altLang="en-US" sz="1400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Maxillofacial and esophageal surgery</a:t>
            </a:r>
            <a:r>
              <a:rPr lang="en-US" altLang="en-US" b="1" kern="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)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Adaptive phase of short bowel syndrome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Contraindications: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Intestinal obstructions or ileus,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Severe shock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Intestinal ischemia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High output fistula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Severe GI bleeding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Parenteral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543801" cy="4023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For the surgical patient PN is beneficial in the following ;</a:t>
            </a:r>
          </a:p>
          <a:p>
            <a:r>
              <a:rPr lang="en-US" dirty="0"/>
              <a:t>Ileus</a:t>
            </a:r>
          </a:p>
          <a:p>
            <a:r>
              <a:rPr lang="en-US" dirty="0"/>
              <a:t> Intestinal fistula (high-output)</a:t>
            </a:r>
          </a:p>
          <a:p>
            <a:r>
              <a:rPr lang="en-US" dirty="0"/>
              <a:t>Initial phase in case of short bowel or after small bowel transplant or during periods of rejection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PN should only be initiated if the duration of therapy is anticipated to be &gt;7 days.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IN some cases, Combined EN/PN showed clinical benefits when compared with EN or PN alone.</a:t>
            </a:r>
          </a:p>
        </p:txBody>
      </p:sp>
    </p:spTree>
    <p:extLst>
      <p:ext uri="{BB962C8B-B14F-4D97-AF65-F5344CB8AC3E}">
        <p14:creationId xmlns:p14="http://schemas.microsoft.com/office/powerpoint/2010/main" val="80701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50A9-4B7C-4455-AF9F-766EA1BA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Assess nutrition needs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42A549-C5CE-4279-8829-62053A7E0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7" y="1905000"/>
            <a:ext cx="4149725" cy="4135893"/>
          </a:xfrm>
        </p:spPr>
      </p:pic>
    </p:spTree>
    <p:extLst>
      <p:ext uri="{BB962C8B-B14F-4D97-AF65-F5344CB8AC3E}">
        <p14:creationId xmlns:p14="http://schemas.microsoft.com/office/powerpoint/2010/main" val="130475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protein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38" y="1905000"/>
            <a:ext cx="7543801" cy="40233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94346"/>
              </p:ext>
            </p:extLst>
          </p:nvPr>
        </p:nvGraphicFramePr>
        <p:xfrm>
          <a:off x="571500" y="1752600"/>
          <a:ext cx="7239000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BMI (kg/m2)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Weight (kg)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Kcal/kg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Protein* 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(gm/kg)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30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Actual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20-25 (minor)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25-30 (major)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1g/kg/day (minor)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1.5-2.0 (major)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30-50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Actual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Ideal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11-14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22-25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1.9-2.0 (IBW)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 50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Ideal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22-25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 (IBW)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F34B7E1-2A76-4324-9880-FA2370C71C65}"/>
              </a:ext>
            </a:extLst>
          </p:cNvPr>
          <p:cNvPicPr/>
          <p:nvPr/>
        </p:nvPicPr>
        <p:blipFill rotWithShape="1">
          <a:blip r:embed="rId2"/>
          <a:srcRect l="19801" t="39632" r="23071" b="44960"/>
          <a:stretch/>
        </p:blipFill>
        <p:spPr bwMode="auto">
          <a:xfrm>
            <a:off x="381000" y="3810001"/>
            <a:ext cx="76962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03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4768850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Fluids needs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3049104"/>
              </p:ext>
            </p:extLst>
          </p:nvPr>
        </p:nvGraphicFramePr>
        <p:xfrm>
          <a:off x="609600" y="1676400"/>
          <a:ext cx="7772400" cy="2863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Age (years)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ml/kg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Increased Fluid needs (30-35 ml/kg actual BW): short gut syndrome, high output ileostomy or fistula, excessive diarrhea, high NGT output, large draining wounds, chest tube and JP drain losses. 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18-65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30-35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65+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25 -30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56388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http:health.qld.gov.au/masters/copyright.asp </a:t>
            </a:r>
          </a:p>
        </p:txBody>
      </p:sp>
    </p:spTree>
    <p:extLst>
      <p:ext uri="{BB962C8B-B14F-4D97-AF65-F5344CB8AC3E}">
        <p14:creationId xmlns:p14="http://schemas.microsoft.com/office/powerpoint/2010/main" val="138934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Immunonutrition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In the preoperative phase, formulas enriched with arginine, omega-3 fatty acids  have been shown to improve postoperative immune response, gut oxygenation and enhance recovery.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Antioxidants, including vitamins C and E, </a:t>
            </a:r>
            <a:r>
              <a:rPr lang="en-US" b="1" dirty="0" err="1">
                <a:solidFill>
                  <a:srgbClr val="002060"/>
                </a:solidFill>
              </a:rPr>
              <a:t>betacarotene</a:t>
            </a:r>
            <a:r>
              <a:rPr lang="en-US" b="1" dirty="0">
                <a:solidFill>
                  <a:srgbClr val="002060"/>
                </a:solidFill>
              </a:rPr>
              <a:t>, and selenium are often added in an effort to reduce oxidative stress among patients with acute metabolic stress.  (wound healing)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8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Select Formula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Georgia"/>
                <a:ea typeface="Times New Roman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5" name="AutoShape 2" descr="نتيجة بحث الصور عن ‪ENSURE ENERGY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نتيجة بحث الصور عن ‪ENSURE ENERGY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نتيجة بحث الصور عن ‪ENSURE ENER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94" y="2057400"/>
            <a:ext cx="481904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A783-726B-4235-93FC-71F0B6E8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Aims of Nutrition in surgery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D1040-3EAC-4CD4-AC08-D0976363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= PREPARE/ENHANCE RECOVERY</a:t>
            </a:r>
          </a:p>
          <a:p>
            <a:pPr marL="0" indent="0">
              <a:buNone/>
            </a:pPr>
            <a:r>
              <a:rPr lang="en-US" dirty="0"/>
              <a:t>= PREVENT MALNUTRITION OR DIET-RELATED CONSEQUENCES,(</a:t>
            </a:r>
            <a:r>
              <a:rPr lang="en-US" dirty="0" err="1"/>
              <a:t>eg,nausea</a:t>
            </a:r>
            <a:r>
              <a:rPr lang="en-US" dirty="0"/>
              <a:t>, vomiting, </a:t>
            </a:r>
            <a:r>
              <a:rPr lang="en-US" dirty="0" err="1"/>
              <a:t>diarrhea,dumping</a:t>
            </a:r>
            <a:r>
              <a:rPr lang="en-US" dirty="0"/>
              <a:t> syndrome and dehydration)</a:t>
            </a:r>
          </a:p>
          <a:p>
            <a:pPr marL="0" indent="0">
              <a:buNone/>
            </a:pPr>
            <a:r>
              <a:rPr lang="en-US" dirty="0"/>
              <a:t>=DEFINE PATIENT WHO AT RISK AND WHO NEEDS FOR NUTRITION SUPPORT</a:t>
            </a:r>
          </a:p>
          <a:p>
            <a:pPr marL="0" indent="0">
              <a:buNone/>
            </a:pPr>
            <a:r>
              <a:rPr lang="en-US" dirty="0"/>
              <a:t>=DEFINE SPECIAL NUTRITION NEEDS FOR PATIENTS UNDERGOING MAJOR SURGERYS e.g. for cancer</a:t>
            </a:r>
          </a:p>
        </p:txBody>
      </p:sp>
    </p:spTree>
    <p:extLst>
      <p:ext uri="{BB962C8B-B14F-4D97-AF65-F5344CB8AC3E}">
        <p14:creationId xmlns:p14="http://schemas.microsoft.com/office/powerpoint/2010/main" val="70589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68095"/>
              </p:ext>
            </p:extLst>
          </p:nvPr>
        </p:nvGraphicFramePr>
        <p:xfrm>
          <a:off x="304800" y="228600"/>
          <a:ext cx="8305803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Branched-Chain Amino Acid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1.5kcal/1ml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Nutrihep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Hepatic Encephalopathy,</a:t>
                      </a:r>
                    </a:p>
                    <a:p>
                      <a:pPr rt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Nutrition support for hepatic disease with elevated ammonia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28">
                <a:tc>
                  <a:txBody>
                    <a:bodyPr/>
                    <a:lstStyle/>
                    <a:p>
                      <a:r>
                        <a:rPr lang="en-US" b="1" dirty="0"/>
                        <a:t>Low carbohydrate </a:t>
                      </a:r>
                    </a:p>
                    <a:p>
                      <a:r>
                        <a:rPr lang="en-US" b="1" dirty="0"/>
                        <a:t>1.5kcal/ml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Oxepa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Pulmocare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modulate the inflammatory response in critically ill, mechanically ventilated patients, especially those with SIRS (systemic inflammatory response syndrome,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sepsis, trauma, burns), ALI (acute lung injury) or ARDS (acute respiratory distress syndrome)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Nutrient Dense/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Immunonutrients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1.2-1.6kcal/ml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RECOVERY </a:t>
                      </a:r>
                    </a:p>
                    <a:p>
                      <a:pPr lvl="0" algn="l" rtl="0"/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FORTICARE </a:t>
                      </a:r>
                      <a:endParaRPr lang="en-US" b="1" dirty="0"/>
                    </a:p>
                    <a:p>
                      <a:pPr lvl="1" algn="l" rtl="0"/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faster recovery ( before and after surgery),Severe trauma/injury, support colonic health, Pressure ulcer/wound,</a:t>
                      </a:r>
                    </a:p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Dietary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Cachexia in cancer ,   pancreatic cancer, lung cancer undergoing chemotherapy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28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Liquids with Protein/ Fat-Free 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1.5kcal/ml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Breeze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Fortijuice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Liquid High Protein, bowel prep,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malabsorptive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/fat restricted, pre or post-surgical , nausea/vomiting/oncology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8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30879"/>
              </p:ext>
            </p:extLst>
          </p:nvPr>
        </p:nvGraphicFramePr>
        <p:xfrm>
          <a:off x="381000" y="381000"/>
          <a:ext cx="8382000" cy="558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2432">
                <a:tc>
                  <a:txBody>
                    <a:bodyPr/>
                    <a:lstStyle/>
                    <a:p>
                      <a:r>
                        <a:rPr lang="en-US" b="1" dirty="0"/>
                        <a:t>Standard</a:t>
                      </a:r>
                    </a:p>
                    <a:p>
                      <a:r>
                        <a:rPr lang="en-US" b="1" dirty="0"/>
                        <a:t>1kcal/1ml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</a:t>
                      </a:r>
                    </a:p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Nutren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1.0</a:t>
                      </a:r>
                    </a:p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Osmolite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RTF</a:t>
                      </a:r>
                    </a:p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zip 1.0</a:t>
                      </a:r>
                    </a:p>
                    <a:p>
                      <a:r>
                        <a:rPr lang="en-US" b="1" dirty="0" err="1"/>
                        <a:t>Jevity</a:t>
                      </a:r>
                      <a:endParaRPr lang="en-US" b="1" dirty="0"/>
                    </a:p>
                    <a:p>
                      <a:r>
                        <a:rPr lang="en-US" b="1" dirty="0"/>
                        <a:t>Trophic with fiber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Standard formula can be used via ENETRAL</a:t>
                      </a:r>
                      <a:r>
                        <a:rPr lang="en-US" b="1" baseline="0" dirty="0"/>
                        <a:t> FEEDING OR orally</a:t>
                      </a:r>
                    </a:p>
                    <a:p>
                      <a:r>
                        <a:rPr lang="en-US" b="1" baseline="0" dirty="0"/>
                        <a:t>- Can be used for all cases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454">
                <a:tc>
                  <a:txBody>
                    <a:bodyPr/>
                    <a:lstStyle/>
                    <a:p>
                      <a:r>
                        <a:rPr lang="en-US" b="1" dirty="0"/>
                        <a:t>Dens-calories</a:t>
                      </a:r>
                    </a:p>
                    <a:p>
                      <a:r>
                        <a:rPr lang="en-US" b="1" dirty="0"/>
                        <a:t>1.5g/ml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Plus</a:t>
                      </a:r>
                    </a:p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Fortisip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Plus</a:t>
                      </a:r>
                    </a:p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Two-Cal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stressed patients and those requiring low-volume feedings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964">
                <a:tc>
                  <a:txBody>
                    <a:bodyPr/>
                    <a:lstStyle/>
                    <a:p>
                      <a:r>
                        <a:rPr lang="en-US" b="1" dirty="0"/>
                        <a:t>Modified carbohydrate </a:t>
                      </a:r>
                    </a:p>
                    <a:p>
                      <a:r>
                        <a:rPr lang="en-US" b="1" dirty="0"/>
                        <a:t>1kcal/1ml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Glucerna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Diabetic</a:t>
                      </a:r>
                    </a:p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Diamax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Mellitus, Hyperglycemia,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Glucose Intolerance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964">
                <a:tc>
                  <a:txBody>
                    <a:bodyPr/>
                    <a:lstStyle/>
                    <a:p>
                      <a:r>
                        <a:rPr lang="en-US" b="1" dirty="0"/>
                        <a:t>Low </a:t>
                      </a:r>
                      <a:r>
                        <a:rPr lang="en-US" b="1" dirty="0" err="1"/>
                        <a:t>elctrolyets</a:t>
                      </a:r>
                      <a:r>
                        <a:rPr lang="en-US" b="1" dirty="0"/>
                        <a:t> </a:t>
                      </a:r>
                    </a:p>
                    <a:p>
                      <a:r>
                        <a:rPr lang="en-US" b="1" dirty="0"/>
                        <a:t>1.5-2kcal/1ml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Novasource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</a:p>
                    <a:p>
                      <a:pPr lvl="0" rtl="0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Dialysis / Renal Failure /</a:t>
                      </a:r>
                    </a:p>
                    <a:p>
                      <a:pPr rt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Disease,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Electrolyte and Fluid restriction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259166"/>
              </p:ext>
            </p:extLst>
          </p:nvPr>
        </p:nvGraphicFramePr>
        <p:xfrm>
          <a:off x="685800" y="533400"/>
          <a:ext cx="79247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Semi-Elemental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Perative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1.3</a:t>
                      </a: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Pivot 1.5</a:t>
                      </a: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Peptamen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Complete</a:t>
                      </a: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Alitraq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Malabsorption syndrome, impaired gastrointestinal function, short bowel syndrome, inflammatory bowel disease, pancreatic insufficiency, chronic diarrhea, radiation enteritis, HIV/AIDS-related malabsorption, transition diet from TPN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8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Protein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6g per scoop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en-US" sz="18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Beneprotein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18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Prosource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Protein-calorie malnutrition, wound healing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burns, pressure ulcers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1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Prebiotics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Banatrol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Diarrhea and loose stool associated with tube feeding, antibiotics</a:t>
                      </a:r>
                      <a:r>
                        <a:rPr lang="en-US" baseline="0" dirty="0"/>
                        <a:t> , oncology treatment and Clostridium difficile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0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30871-2174-4B26-A035-037F56CEA672}"/>
              </a:ext>
            </a:extLst>
          </p:cNvPr>
          <p:cNvSpPr txBox="1"/>
          <p:nvPr/>
        </p:nvSpPr>
        <p:spPr>
          <a:xfrm>
            <a:off x="1524000" y="1752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38916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8713-CBF3-45A5-A74A-74079ED4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Nutrition care for patient undergoing surgery is vary, in related to: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 The type of surgery (Minor, Major, Elective, urgent)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 THE  require OF extensive nutrition support.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  Route of Nutrition, orally or via TF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Postoperative complications such as obstruction, fistula, or anastomotic leaks, delayed recovery.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9DA5-DA09-4AC7-A5DE-DC4AB6E6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MALNUTRITON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0C4A-F492-40A7-BD00-B6545463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Malnutrition is a broad term that can be used to describe any imbalance in nutrition; from over-nutrition to under-nutrition.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Observed up to40-60% of surgical patient on admission/remines under-diagnose in 70% of patient in hospital settings.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malnutrition seen in hospitalized patients is often a combination of cachexia (disease-related) and malnutrition (inadequate consumption of nutrients) as opposed to malnutrition alone.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D0EEC-B2D9-4082-992A-54728E596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2666" b="2199"/>
          <a:stretch/>
        </p:blipFill>
        <p:spPr>
          <a:xfrm>
            <a:off x="7765010" y="263527"/>
            <a:ext cx="1116415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How to detect patient at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Nutritional risk screening in all patients on hospital admission or first contact: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BMI &lt;18kg/m2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Combined: weight loss &gt;10% or &gt;5% over 3 months and reduced BMI or a low fat free mass index (FFMI)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Preoperative serum albumin &lt; 30 g/l (with no evidence of hepatic or renal dysfunction)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02F09-EC51-406F-8104-37025085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2666" b="2199"/>
          <a:stretch/>
        </p:blipFill>
        <p:spPr>
          <a:xfrm>
            <a:off x="7765010" y="263527"/>
            <a:ext cx="1116415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54629"/>
            <a:ext cx="7543800" cy="3984171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Lucida Sans Unicode" pitchFamily="34" charset="0"/>
              </a:rPr>
              <a:t>LABORATORY MEASURES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Serum proteins such as albumin and prealbumin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Transferrin,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Nitrogen balance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Electrolytes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Total cholesterol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Indicators of inflammation such as C-reactive protein (CRP) and total lymphocyte count (TLC),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7D0F9-FB0C-48BD-AED7-B761E0C7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2666" b="2199"/>
          <a:stretch/>
        </p:blipFill>
        <p:spPr>
          <a:xfrm>
            <a:off x="7765010" y="263527"/>
            <a:ext cx="1116415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E4B3-DEA5-485C-A1DF-6909AC3B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3200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34A-40FE-4F94-B225-ADB55D4F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ENHANCE RECOVERY AFTER SURGERY</a:t>
            </a:r>
          </a:p>
        </p:txBody>
      </p:sp>
    </p:spTree>
    <p:extLst>
      <p:ext uri="{BB962C8B-B14F-4D97-AF65-F5344CB8AC3E}">
        <p14:creationId xmlns:p14="http://schemas.microsoft.com/office/powerpoint/2010/main" val="27815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Enhanced recovery of patients after surgery </a:t>
            </a:r>
            <a:r>
              <a:rPr lang="en-US" sz="2400" b="1" u="sng" dirty="0">
                <a:solidFill>
                  <a:srgbClr val="C00000"/>
                </a:solidFill>
              </a:rPr>
              <a:t>(‘‘ERAS’’) </a:t>
            </a:r>
            <a:r>
              <a:rPr lang="en-US" sz="2400" b="1" dirty="0">
                <a:solidFill>
                  <a:srgbClr val="00B050"/>
                </a:solidFill>
              </a:rPr>
              <a:t>has become an important focus of perioperative management.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From a metabolic and nutritional point of view, the key aspects of perioperative care include: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Avoidance of long periods of pre-operative fasting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Re-establishment of oral feeding as early as possible after surgery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Integration of nutrition into the overall management of the patient metabolic control, e.g. of blood glucose;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Reduction of factors which exacerbate stress-related catabolism or impair gastrointestinal function;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Early mobilization</a:t>
            </a:r>
          </a:p>
        </p:txBody>
      </p:sp>
    </p:spTree>
    <p:extLst>
      <p:ext uri="{BB962C8B-B14F-4D97-AF65-F5344CB8AC3E}">
        <p14:creationId xmlns:p14="http://schemas.microsoft.com/office/powerpoint/2010/main" val="227712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C680-8574-4710-AC14-398C807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 nutrition Support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0E1943-B932-4F45-B8C7-7173E6338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9576"/>
            <a:ext cx="7772400" cy="3393948"/>
          </a:xfrm>
        </p:spPr>
      </p:pic>
    </p:spTree>
    <p:extLst>
      <p:ext uri="{BB962C8B-B14F-4D97-AF65-F5344CB8AC3E}">
        <p14:creationId xmlns:p14="http://schemas.microsoft.com/office/powerpoint/2010/main" val="83978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1829</TotalTime>
  <Words>1010</Words>
  <Application>Microsoft Office PowerPoint</Application>
  <PresentationFormat>On-screen Show (4:3)</PresentationFormat>
  <Paragraphs>202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Wood Type</vt:lpstr>
      <vt:lpstr>Retrospect</vt:lpstr>
      <vt:lpstr>  Dietitian: Rashed alnafa KKUH</vt:lpstr>
      <vt:lpstr>Aims of Nutrition in surgery </vt:lpstr>
      <vt:lpstr>PowerPoint Presentation</vt:lpstr>
      <vt:lpstr>MALNUTRITON </vt:lpstr>
      <vt:lpstr>How to detect patient at risk</vt:lpstr>
      <vt:lpstr>PowerPoint Presentation</vt:lpstr>
      <vt:lpstr>ERAS</vt:lpstr>
      <vt:lpstr>PowerPoint Presentation</vt:lpstr>
      <vt:lpstr> nutrition Support</vt:lpstr>
      <vt:lpstr>WHO NEEDS </vt:lpstr>
      <vt:lpstr>PowerPoint Presentation</vt:lpstr>
      <vt:lpstr>Modes of administration  </vt:lpstr>
      <vt:lpstr>Enteral feeding </vt:lpstr>
      <vt:lpstr>Parenteral nutrition</vt:lpstr>
      <vt:lpstr>Assess nutrition needs </vt:lpstr>
      <vt:lpstr>Energy and protein needs </vt:lpstr>
      <vt:lpstr>Fluids needs </vt:lpstr>
      <vt:lpstr>Immunonutrition </vt:lpstr>
      <vt:lpstr>Select Formula 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surgical patient</dc:title>
  <dc:creator>Arwa Alajaji</dc:creator>
  <cp:lastModifiedBy>عبدالملك</cp:lastModifiedBy>
  <cp:revision>158</cp:revision>
  <dcterms:created xsi:type="dcterms:W3CDTF">2018-02-13T10:16:08Z</dcterms:created>
  <dcterms:modified xsi:type="dcterms:W3CDTF">2019-02-26T10:54:32Z</dcterms:modified>
</cp:coreProperties>
</file>