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76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2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5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7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1EB0-A2F0-4F39-B21D-6E13A467F69B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36DC-9410-41B3-B7D0-CC56B5426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9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url=http://www.howtoremovethat.com/how-to-get-rid-of-keloid-scars.html&amp;rct=j&amp;frm=1&amp;q=&amp;esrc=s&amp;sa=U&amp;ved=0ahUKEwj-u5D09IrLAhXMeT4KHYzdBOgQwW4IFzAB&amp;usg=AFQjCNHUHnoX2JDUkq5bhfSjrTwKxsXd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url=http://www.brighterlooks.com/how-it-works/&amp;rct=j&amp;frm=1&amp;q=&amp;esrc=s&amp;sa=U&amp;ved=0ahUKEwjd07ep8YrLAhVC8z4KHQvNAukQwW4ILDAL&amp;usg=AFQjCNEXROe5G_IikXtyNLBJAjhgVzlwy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url=http://emedicine.medscape.com/article/876214-overview&amp;rct=j&amp;frm=1&amp;q=&amp;esrc=s&amp;sa=U&amp;ved=0ahUKEwiQieqm9IrLAhXKPz4KHY7ABegQwW4IHjAE&amp;usg=AFQjCNGQfPkKJzQJ6qWdA4zXRGt-MVHVy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url=http://firesidepharmacy.com/scars-can-help-heal/&amp;rct=j&amp;frm=1&amp;q=&amp;esrc=s&amp;sa=U&amp;ved=0ahUKEwiQieqm9IrLAhXKPz4KHY7ABegQwW4INDAP&amp;usg=AFQjCNGyDGVqW7RcTZabX2Ih7b0J-2cFMQ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url=http://www.coloradoskinandvein.com/diagnoses/hypertrophic-scars/&amp;rct=j&amp;frm=1&amp;q=&amp;esrc=s&amp;sa=U&amp;ved=0ahUKEwiQieqm9IrLAhXKPz4KHY7ABegQwW4IKDAJ&amp;usg=AFQjCNFnfljg07FV6BQjOdEvWp64vma3z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0205"/>
          </a:xfrm>
        </p:spPr>
        <p:txBody>
          <a:bodyPr/>
          <a:lstStyle/>
          <a:p>
            <a:r>
              <a:rPr lang="en-US" dirty="0" smtClean="0"/>
              <a:t>SUPERFASCIAL LUMPS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 smtClean="0">
                <a:latin typeface="Arial" charset="0"/>
              </a:rPr>
              <a:t>Tariq Altokhais</a:t>
            </a:r>
          </a:p>
          <a:p>
            <a:r>
              <a:rPr lang="en-GB" b="1" i="1" dirty="0" smtClean="0">
                <a:latin typeface="Arial" charset="0"/>
              </a:rPr>
              <a:t>Associate Professor</a:t>
            </a:r>
          </a:p>
          <a:p>
            <a:r>
              <a:rPr lang="en-GB" b="1" i="1" dirty="0" smtClean="0">
                <a:latin typeface="Arial" charset="0"/>
              </a:rPr>
              <a:t>Consultant, </a:t>
            </a:r>
            <a:r>
              <a:rPr lang="en-GB" b="1" i="1" dirty="0" err="1" smtClean="0">
                <a:latin typeface="Arial" charset="0"/>
              </a:rPr>
              <a:t>Pediatric</a:t>
            </a:r>
            <a:r>
              <a:rPr lang="en-GB" b="1" i="1" dirty="0" smtClean="0">
                <a:latin typeface="Arial" charset="0"/>
              </a:rPr>
              <a:t> Surgeon</a:t>
            </a:r>
          </a:p>
          <a:p>
            <a:r>
              <a:rPr lang="en-GB" b="1" i="1" dirty="0" smtClean="0">
                <a:latin typeface="Arial" charset="0"/>
              </a:rPr>
              <a:t>Department of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Keloid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6900" dirty="0" smtClean="0"/>
              <a:t> </a:t>
            </a:r>
            <a:r>
              <a:rPr lang="en-US" sz="3600" dirty="0" smtClean="0"/>
              <a:t>Excessive </a:t>
            </a:r>
            <a:r>
              <a:rPr lang="en-US" sz="3600" dirty="0"/>
              <a:t>fibrous and collagen tissue</a:t>
            </a:r>
            <a:r>
              <a:rPr lang="ar-SA" sz="3600" dirty="0"/>
              <a:t>  </a:t>
            </a:r>
            <a:r>
              <a:rPr lang="en-US" sz="3600" dirty="0"/>
              <a:t>with </a:t>
            </a:r>
            <a:r>
              <a:rPr lang="en-US" sz="3600" b="1" i="1" dirty="0" err="1">
                <a:solidFill>
                  <a:srgbClr val="FFFF00"/>
                </a:solidFill>
              </a:rPr>
              <a:t>neovascular</a:t>
            </a:r>
            <a:r>
              <a:rPr lang="en-US" sz="3600" b="1" i="1" dirty="0">
                <a:solidFill>
                  <a:srgbClr val="FFFF00"/>
                </a:solidFill>
              </a:rPr>
              <a:t> proliferation </a:t>
            </a:r>
            <a:r>
              <a:rPr lang="en-US" sz="3600" dirty="0"/>
              <a:t>in a </a:t>
            </a:r>
            <a:r>
              <a:rPr lang="en-US" sz="3600" dirty="0" smtClean="0"/>
              <a:t>scar.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 smtClean="0"/>
              <a:t> usually </a:t>
            </a:r>
            <a:r>
              <a:rPr lang="en-US" sz="3600" dirty="0"/>
              <a:t>extends beyond the original scar</a:t>
            </a:r>
            <a:endParaRPr lang="ar-SA" sz="3600" dirty="0"/>
          </a:p>
          <a:p>
            <a:endParaRPr lang="en-US" dirty="0"/>
          </a:p>
        </p:txBody>
      </p:sp>
      <p:pic>
        <p:nvPicPr>
          <p:cNvPr id="4" name="Picture 6" descr="نتيجة بحث الصور عن ‪keloid scar‬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3748" y="4337510"/>
            <a:ext cx="2692350" cy="197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eloi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2390" y="4337510"/>
            <a:ext cx="3242426" cy="18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8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Haemangioma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scan01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0435"/>
          <a:stretch>
            <a:fillRect/>
          </a:stretch>
        </p:blipFill>
        <p:spPr bwMode="auto">
          <a:xfrm>
            <a:off x="5709699" y="2179974"/>
            <a:ext cx="4200392" cy="28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an0107"/>
          <p:cNvPicPr>
            <a:picLocks noChangeAspect="1" noChangeArrowheads="1"/>
          </p:cNvPicPr>
          <p:nvPr/>
        </p:nvPicPr>
        <p:blipFill>
          <a:blip r:embed="rId3"/>
          <a:srcRect b="29713"/>
          <a:stretch>
            <a:fillRect/>
          </a:stretch>
        </p:blipFill>
        <p:spPr bwMode="auto">
          <a:xfrm>
            <a:off x="838200" y="2179974"/>
            <a:ext cx="295751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09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Papilloma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scan01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921"/>
          <a:stretch>
            <a:fillRect/>
          </a:stretch>
        </p:blipFill>
        <p:spPr bwMode="auto">
          <a:xfrm>
            <a:off x="7010400" y="1987656"/>
            <a:ext cx="2836846" cy="400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lipArt Placeholder 5" descr="acrochordonSkinTag_44061_lg-1.jpg"/>
          <p:cNvPicPr>
            <a:picLocks/>
          </p:cNvPicPr>
          <p:nvPr/>
        </p:nvPicPr>
        <p:blipFill>
          <a:blip r:embed="rId3"/>
          <a:srcRect t="-25024" b="-25024"/>
          <a:stretch>
            <a:fillRect/>
          </a:stretch>
        </p:blipFill>
        <p:spPr>
          <a:xfrm>
            <a:off x="1423737" y="1027906"/>
            <a:ext cx="3763962" cy="62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Sebaceous Cyst</a:t>
            </a:r>
          </a:p>
        </p:txBody>
      </p:sp>
      <p:pic>
        <p:nvPicPr>
          <p:cNvPr id="4" name="Picture 4" descr="scan01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221"/>
          <a:stretch>
            <a:fillRect/>
          </a:stretch>
        </p:blipFill>
        <p:spPr bwMode="auto">
          <a:xfrm>
            <a:off x="659451" y="1690688"/>
            <a:ext cx="3204972" cy="35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images (5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563" y="1721499"/>
            <a:ext cx="3256548" cy="351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an0148"/>
          <p:cNvPicPr>
            <a:picLocks noChangeAspect="1" noChangeArrowheads="1"/>
          </p:cNvPicPr>
          <p:nvPr/>
        </p:nvPicPr>
        <p:blipFill>
          <a:blip r:embed="rId4"/>
          <a:srcRect b="13211"/>
          <a:stretch>
            <a:fillRect/>
          </a:stretch>
        </p:blipFill>
        <p:spPr bwMode="auto">
          <a:xfrm>
            <a:off x="8091035" y="1721499"/>
            <a:ext cx="2880512" cy="328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0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Dermoid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3200" b="1" u="sng" dirty="0"/>
              <a:t>Clinical features</a:t>
            </a:r>
            <a:r>
              <a:rPr lang="en-US" sz="3200" dirty="0"/>
              <a:t>:</a:t>
            </a:r>
          </a:p>
          <a:p>
            <a:pPr>
              <a:buNone/>
              <a:defRPr/>
            </a:pPr>
            <a:r>
              <a:rPr lang="en-US" sz="3200" dirty="0"/>
              <a:t>    </a:t>
            </a:r>
            <a:endParaRPr lang="en-US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 Painless, </a:t>
            </a:r>
            <a:r>
              <a:rPr lang="en-US" dirty="0" err="1"/>
              <a:t>spherical,cystic</a:t>
            </a:r>
            <a:r>
              <a:rPr lang="en-US" dirty="0"/>
              <a:t> mass.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 </a:t>
            </a:r>
            <a:r>
              <a:rPr lang="en-US" sz="2400" dirty="0"/>
              <a:t>Appears in childhood or adults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 Smooth surface.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 Not attached to </a:t>
            </a:r>
            <a:r>
              <a:rPr lang="en-US" dirty="0" smtClean="0"/>
              <a:t>skin</a:t>
            </a: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 No </a:t>
            </a:r>
            <a:r>
              <a:rPr lang="en-US" dirty="0" err="1" smtClean="0"/>
              <a:t>punctum</a:t>
            </a: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 Not </a:t>
            </a:r>
            <a:r>
              <a:rPr lang="en-US" dirty="0" smtClean="0"/>
              <a:t>compressible</a:t>
            </a:r>
            <a:endParaRPr lang="en-US" sz="2000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Trans-illumination </a:t>
            </a:r>
            <a:r>
              <a:rPr lang="en-US" dirty="0"/>
              <a:t>test - </a:t>
            </a:r>
            <a:r>
              <a:rPr lang="en-US" dirty="0" err="1"/>
              <a:t>ve</a:t>
            </a:r>
            <a:r>
              <a:rPr lang="en-US" sz="3200" dirty="0"/>
              <a:t> .                       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C:\Users\USER\Pictures\images (7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73516" y="2589380"/>
            <a:ext cx="3889208" cy="329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Pictures\download (1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68842" y="1925053"/>
            <a:ext cx="5887151" cy="3868092"/>
          </a:xfrm>
        </p:spPr>
      </p:pic>
    </p:spTree>
    <p:extLst>
      <p:ext uri="{BB962C8B-B14F-4D97-AF65-F5344CB8AC3E}">
        <p14:creationId xmlns:p14="http://schemas.microsoft.com/office/powerpoint/2010/main" val="36077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Lymphatic Malformation</a:t>
            </a:r>
            <a:endParaRPr lang="en-US" dirty="0"/>
          </a:p>
        </p:txBody>
      </p:sp>
      <p:pic>
        <p:nvPicPr>
          <p:cNvPr id="4" name="Picture 4" descr="scan03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1199"/>
          <a:stretch>
            <a:fillRect/>
          </a:stretch>
        </p:blipFill>
        <p:spPr bwMode="auto">
          <a:xfrm>
            <a:off x="4372356" y="2596209"/>
            <a:ext cx="3447288" cy="281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Lymphatic Malformation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4" descr="scan033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0061"/>
          <a:stretch>
            <a:fillRect/>
          </a:stretch>
        </p:blipFill>
        <p:spPr bwMode="auto">
          <a:xfrm>
            <a:off x="3625517" y="2059153"/>
            <a:ext cx="4395536" cy="443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5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Ganglion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Pictures\download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7862" y="2211572"/>
            <a:ext cx="3643684" cy="28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download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9126" y="2123572"/>
            <a:ext cx="3041985" cy="304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an0172"/>
          <p:cNvPicPr>
            <a:picLocks noChangeAspect="1" noChangeArrowheads="1"/>
          </p:cNvPicPr>
          <p:nvPr/>
        </p:nvPicPr>
        <p:blipFill>
          <a:blip r:embed="rId4"/>
          <a:srcRect b="29436"/>
          <a:stretch>
            <a:fillRect/>
          </a:stretch>
        </p:blipFill>
        <p:spPr bwMode="auto">
          <a:xfrm>
            <a:off x="310322" y="2781755"/>
            <a:ext cx="3333750" cy="229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6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Lipoma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USER\Pictures\download (2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4179" y="1880944"/>
            <a:ext cx="4203031" cy="425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download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57473" y="1880944"/>
            <a:ext cx="3701715" cy="43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Pictures\images (7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22357" y="2142310"/>
            <a:ext cx="4464907" cy="37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9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Lipoma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Pictures\lipoma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2527" y="1947707"/>
            <a:ext cx="4821169" cy="3619656"/>
          </a:xfrm>
          <a:prstGeom prst="rect">
            <a:avLst/>
          </a:prstGeom>
          <a:noFill/>
        </p:spPr>
      </p:pic>
      <p:pic>
        <p:nvPicPr>
          <p:cNvPr id="5" name="Picture 3" descr="C:\Users\USER\Pictures\download (2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5970" y="2082715"/>
            <a:ext cx="4697830" cy="33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9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b="1">
                <a:solidFill>
                  <a:srgbClr val="FFFF00"/>
                </a:solidFill>
              </a:rPr>
              <a:t>شكراً</a:t>
            </a:r>
            <a:endParaRPr lang="ar-SA" sz="6000" b="1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Thank you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History of a lump or an ulcer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Duration (when was the first time noticed)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First symptom (how the patient noticed it)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Other symptoms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Progression (change since notice)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Persistence (has it ever disappear or healed)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Any other lumps or ulcers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Cause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9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Examination of a lump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7" y="2093119"/>
            <a:ext cx="5157787" cy="823912"/>
          </a:xfrm>
        </p:spPr>
        <p:txBody>
          <a:bodyPr/>
          <a:lstStyle/>
          <a:p>
            <a:r>
              <a:rPr lang="en-US" sz="4000" u="sng" dirty="0">
                <a:solidFill>
                  <a:srgbClr val="FFFF00"/>
                </a:solidFill>
              </a:rPr>
              <a:t>Inspection: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</a:p>
          <a:p>
            <a:r>
              <a:rPr lang="en-US" dirty="0" smtClean="0"/>
              <a:t>Site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Size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</a:rPr>
              <a:t>Palpation: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Surface</a:t>
            </a:r>
          </a:p>
          <a:p>
            <a:r>
              <a:rPr lang="en-US" dirty="0" smtClean="0"/>
              <a:t>Edges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Mobility </a:t>
            </a:r>
          </a:p>
          <a:p>
            <a:r>
              <a:rPr lang="en-US" dirty="0" smtClean="0"/>
              <a:t>Pulsation </a:t>
            </a:r>
          </a:p>
          <a:p>
            <a:r>
              <a:rPr lang="en-US" dirty="0" smtClean="0"/>
              <a:t>Compressibility</a:t>
            </a:r>
          </a:p>
          <a:p>
            <a:r>
              <a:rPr lang="en-US" dirty="0" smtClean="0"/>
              <a:t>Fluctuation</a:t>
            </a:r>
          </a:p>
          <a:p>
            <a:r>
              <a:rPr lang="en-US" dirty="0" err="1" smtClean="0"/>
              <a:t>Transillumination</a:t>
            </a:r>
            <a:r>
              <a:rPr lang="en-US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5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Classification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Congenital</a:t>
            </a:r>
          </a:p>
          <a:p>
            <a:r>
              <a:rPr lang="en-US" sz="4000" dirty="0" smtClean="0"/>
              <a:t>Acquired:</a:t>
            </a:r>
          </a:p>
          <a:p>
            <a:pPr lvl="2"/>
            <a:r>
              <a:rPr lang="en-US" sz="3600" dirty="0" smtClean="0"/>
              <a:t>Infection</a:t>
            </a:r>
          </a:p>
          <a:p>
            <a:pPr lvl="2"/>
            <a:r>
              <a:rPr lang="en-US" sz="3600" dirty="0" smtClean="0"/>
              <a:t>Trauma 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Cystic</a:t>
            </a:r>
          </a:p>
          <a:p>
            <a:r>
              <a:rPr lang="en-US" sz="4000" dirty="0" smtClean="0"/>
              <a:t>Solid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1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822326"/>
            <a:ext cx="7010400" cy="15271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Skin anatomy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482850"/>
            <a:ext cx="7010400" cy="4114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endParaRPr lang="en-US" sz="3900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Epidermis</a:t>
            </a:r>
            <a:r>
              <a:rPr lang="en-US" sz="2400" dirty="0"/>
              <a:t>:  openings of glands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dirty="0"/>
              <a:t>              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1700" dirty="0"/>
              <a:t>        </a:t>
            </a:r>
            <a:r>
              <a:rPr lang="en-US" dirty="0" smtClean="0"/>
              <a:t>Papillary dermis</a:t>
            </a:r>
            <a:r>
              <a:rPr lang="en-US" sz="2400" dirty="0"/>
              <a:t>:  basal cell layer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1700" dirty="0"/>
              <a:t>                 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1700" dirty="0"/>
              <a:t>       </a:t>
            </a:r>
            <a:r>
              <a:rPr lang="en-US" dirty="0" smtClean="0"/>
              <a:t> Dermis</a:t>
            </a:r>
            <a:r>
              <a:rPr lang="en-US" sz="1700" dirty="0"/>
              <a:t>  </a:t>
            </a:r>
            <a:r>
              <a:rPr lang="en-US" sz="2400" dirty="0"/>
              <a:t>:  contains sweat &amp; sebaceous glands</a:t>
            </a:r>
          </a:p>
        </p:txBody>
      </p:sp>
      <p:pic>
        <p:nvPicPr>
          <p:cNvPr id="5124" name="Picture 2" descr="Image result for ski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25" y="257175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766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Image result for hypertrophic sca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87111" y="2329614"/>
            <a:ext cx="4560825" cy="31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age result for hypertrophic sca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6537" y="2329614"/>
            <a:ext cx="4455695" cy="330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402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Scar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dirty="0" smtClean="0"/>
              <a:t> Fibrous </a:t>
            </a:r>
            <a:r>
              <a:rPr lang="en-US" sz="4000" dirty="0"/>
              <a:t>tissue proliferation following </a:t>
            </a:r>
            <a:r>
              <a:rPr lang="en-US" sz="3200" dirty="0"/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/>
              <a:t>                                                                      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dirty="0"/>
              <a:t>                                                                                </a:t>
            </a:r>
            <a:r>
              <a:rPr lang="en-US" sz="3200" dirty="0"/>
              <a:t>. </a:t>
            </a:r>
            <a:r>
              <a:rPr lang="en-US" sz="3200" dirty="0" smtClean="0"/>
              <a:t>Trauma</a:t>
            </a:r>
            <a:endParaRPr lang="en-US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/>
              <a:t>                                       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/>
              <a:t>                                              </a:t>
            </a:r>
            <a:r>
              <a:rPr lang="en-US" sz="3200" dirty="0" smtClean="0"/>
              <a:t>. Surgery</a:t>
            </a:r>
            <a:endParaRPr lang="en-US" sz="3200" dirty="0"/>
          </a:p>
          <a:p>
            <a:pPr>
              <a:lnSpc>
                <a:spcPct val="80000"/>
              </a:lnSpc>
              <a:buNone/>
              <a:defRPr/>
            </a:pPr>
            <a:endParaRPr lang="en-US" sz="3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/>
              <a:t>                                         </a:t>
            </a:r>
            <a:r>
              <a:rPr lang="en-US" sz="3200" dirty="0" smtClean="0"/>
              <a:t>. Infection</a:t>
            </a:r>
            <a:endParaRPr lang="en-US" sz="32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dirty="0"/>
              <a:t>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  </a:t>
            </a:r>
            <a:r>
              <a:rPr lang="en-US" sz="3600" dirty="0" smtClean="0"/>
              <a:t>It </a:t>
            </a:r>
            <a:r>
              <a:rPr lang="en-US" sz="3600" dirty="0"/>
              <a:t>is usually flat.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Hyper trophic scar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1">
              <a:lnSpc>
                <a:spcPct val="80000"/>
              </a:lnSpc>
              <a:buNone/>
              <a:defRPr/>
            </a:pPr>
            <a:r>
              <a:rPr lang="en-US" sz="8600" dirty="0"/>
              <a:t>Excessive fibrous tissue in a scar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19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500" dirty="0"/>
              <a:t>                                                         </a:t>
            </a:r>
            <a:r>
              <a:rPr lang="en-US" sz="6200" dirty="0"/>
              <a:t>.  confined to the scar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 smtClean="0"/>
              <a:t>           </a:t>
            </a:r>
            <a:endParaRPr lang="en-US" sz="6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/>
              <a:t>         .  no neovascularization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 smtClean="0"/>
              <a:t>      </a:t>
            </a:r>
            <a:endParaRPr lang="en-US" sz="6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/>
              <a:t>           .wound infection is an important factor    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 smtClean="0"/>
              <a:t>           </a:t>
            </a:r>
            <a:r>
              <a:rPr lang="en-US" sz="6200" dirty="0"/>
              <a:t>.clinically it is a raised , non tender swelling with no itching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/>
              <a:t>           .it may regress gradually in six months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/>
              <a:t> </a:t>
            </a:r>
            <a:r>
              <a:rPr lang="en-US" sz="6200" dirty="0" smtClean="0"/>
              <a:t>                     </a:t>
            </a:r>
            <a:endParaRPr lang="en-US" sz="62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6200" dirty="0"/>
              <a:t>           . does not usually recur after excision   </a:t>
            </a:r>
          </a:p>
          <a:p>
            <a:endParaRPr lang="en-US" dirty="0"/>
          </a:p>
        </p:txBody>
      </p:sp>
      <p:pic>
        <p:nvPicPr>
          <p:cNvPr id="4" name="Picture 13" descr="Image result for hypertrophic sca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3768" y="1825624"/>
            <a:ext cx="2746459" cy="31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275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SUPERFASCIAL LUMPS</vt:lpstr>
      <vt:lpstr>PowerPoint Presentation</vt:lpstr>
      <vt:lpstr>History of a lump or an ulcer</vt:lpstr>
      <vt:lpstr>Examination of a lump </vt:lpstr>
      <vt:lpstr>Classification </vt:lpstr>
      <vt:lpstr>Skin anatomy</vt:lpstr>
      <vt:lpstr>PowerPoint Presentation</vt:lpstr>
      <vt:lpstr>Scar </vt:lpstr>
      <vt:lpstr>Hyper trophic scar</vt:lpstr>
      <vt:lpstr>Keloid </vt:lpstr>
      <vt:lpstr>Haemangioma </vt:lpstr>
      <vt:lpstr>Papilloma</vt:lpstr>
      <vt:lpstr>Sebaceous Cyst</vt:lpstr>
      <vt:lpstr>Dermoid </vt:lpstr>
      <vt:lpstr>PowerPoint Presentation</vt:lpstr>
      <vt:lpstr>Lymphatic Malformation</vt:lpstr>
      <vt:lpstr>Lymphatic Malformation</vt:lpstr>
      <vt:lpstr>Ganglion</vt:lpstr>
      <vt:lpstr>Lipoma </vt:lpstr>
      <vt:lpstr>Lipoma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SUPERFASCIAL LUMPS</dc:title>
  <dc:creator>Tariq Altokhais</dc:creator>
  <cp:lastModifiedBy>Tariq Altokhais</cp:lastModifiedBy>
  <cp:revision>7</cp:revision>
  <dcterms:created xsi:type="dcterms:W3CDTF">2019-01-15T04:37:24Z</dcterms:created>
  <dcterms:modified xsi:type="dcterms:W3CDTF">2019-01-22T10:45:42Z</dcterms:modified>
</cp:coreProperties>
</file>