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45"/>
  </p:notesMasterIdLst>
  <p:sldIdLst>
    <p:sldId id="256" r:id="rId2"/>
    <p:sldId id="341" r:id="rId3"/>
    <p:sldId id="345" r:id="rId4"/>
    <p:sldId id="318" r:id="rId5"/>
    <p:sldId id="272" r:id="rId6"/>
    <p:sldId id="323" r:id="rId7"/>
    <p:sldId id="324" r:id="rId8"/>
    <p:sldId id="337" r:id="rId9"/>
    <p:sldId id="325" r:id="rId10"/>
    <p:sldId id="326" r:id="rId11"/>
    <p:sldId id="315" r:id="rId12"/>
    <p:sldId id="327" r:id="rId13"/>
    <p:sldId id="333" r:id="rId14"/>
    <p:sldId id="328" r:id="rId15"/>
    <p:sldId id="329" r:id="rId16"/>
    <p:sldId id="330" r:id="rId17"/>
    <p:sldId id="331" r:id="rId18"/>
    <p:sldId id="332" r:id="rId19"/>
    <p:sldId id="334" r:id="rId20"/>
    <p:sldId id="265" r:id="rId21"/>
    <p:sldId id="335" r:id="rId22"/>
    <p:sldId id="267" r:id="rId23"/>
    <p:sldId id="319" r:id="rId24"/>
    <p:sldId id="320" r:id="rId25"/>
    <p:sldId id="321" r:id="rId26"/>
    <p:sldId id="322" r:id="rId27"/>
    <p:sldId id="317" r:id="rId28"/>
    <p:sldId id="347" r:id="rId29"/>
    <p:sldId id="348" r:id="rId30"/>
    <p:sldId id="349" r:id="rId31"/>
    <p:sldId id="350" r:id="rId32"/>
    <p:sldId id="346" r:id="rId33"/>
    <p:sldId id="284" r:id="rId34"/>
    <p:sldId id="289" r:id="rId35"/>
    <p:sldId id="287" r:id="rId36"/>
    <p:sldId id="312" r:id="rId37"/>
    <p:sldId id="313" r:id="rId38"/>
    <p:sldId id="298" r:id="rId39"/>
    <p:sldId id="342" r:id="rId40"/>
    <p:sldId id="343" r:id="rId41"/>
    <p:sldId id="344" r:id="rId42"/>
    <p:sldId id="278" r:id="rId43"/>
    <p:sldId id="304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Prof M-Y-Alshehri" initials="MYS" lastIdx="4" clrIdx="1"/>
  <p:cmAuthor id="2" name="Windows User" initials="WU" lastIdx="3" clrIdx="2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7" autoAdjust="0"/>
    <p:restoredTop sz="86655" autoAdjust="0"/>
  </p:normalViewPr>
  <p:slideViewPr>
    <p:cSldViewPr>
      <p:cViewPr varScale="1">
        <p:scale>
          <a:sx n="91" d="100"/>
          <a:sy n="91" d="100"/>
        </p:scale>
        <p:origin x="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34:37.648" idx="1">
    <p:pos x="2075" y="2295"/>
    <p:text>5% of cases are familial both papilary and follicular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47:16.661" idx="2">
    <p:pos x="3762" y="1998"/>
    <p:text>Most of the primary lymphoma are of the non-Hodgkins B-cell type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04T12:18:30.839" idx="3">
    <p:pos x="4158" y="1611"/>
    <p:text>Non hodjikins lymphoma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04T11:04:16.551" idx="1">
    <p:pos x="1379" y="2745"/>
    <p:text>Nerves (Shwanoma, neurofibroma). Related to muscle (haematoma, Fibrosarcoma). Cervical rib.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04T11:13:53.939" idx="2">
    <p:pos x="1328" y="2927"/>
    <p:text>Innominate artery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5D1614-71F2-44A1-85D6-0F8F38C550D9}" type="datetimeFigureOut">
              <a:rPr lang="ar-SA" smtClean="0"/>
              <a:t>30/05/1440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A63D64-B054-4D52-A2D6-6D78C0FA70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1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r" rt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yshehri@ksu.edu.s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857375"/>
            <a:ext cx="8458200" cy="1470025"/>
          </a:xfrm>
        </p:spPr>
        <p:txBody>
          <a:bodyPr/>
          <a:lstStyle/>
          <a:p>
            <a:r>
              <a:rPr lang="en-GB" dirty="0" err="1" smtClean="0"/>
              <a:t>COmmon</a:t>
            </a:r>
            <a:r>
              <a:rPr lang="en-GB" dirty="0" smtClean="0"/>
              <a:t> Neck swellings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429125"/>
            <a:ext cx="8258175" cy="1581150"/>
          </a:xfrm>
        </p:spPr>
        <p:txBody>
          <a:bodyPr>
            <a:normAutofit/>
          </a:bodyPr>
          <a:lstStyle/>
          <a:p>
            <a:pPr marL="63500"/>
            <a:r>
              <a:rPr lang="en-GB" dirty="0" smtClean="0"/>
              <a:t>Dr Mohammad </a:t>
            </a:r>
            <a:r>
              <a:rPr lang="en-GB" dirty="0" err="1" smtClean="0"/>
              <a:t>AlShehri</a:t>
            </a:r>
            <a:r>
              <a:rPr lang="en-GB" dirty="0" smtClean="0"/>
              <a:t>, Can. Board, FACS, D Med </a:t>
            </a:r>
            <a:r>
              <a:rPr lang="en-GB" dirty="0" err="1" smtClean="0"/>
              <a:t>Edu</a:t>
            </a:r>
            <a:r>
              <a:rPr lang="en-GB" dirty="0" smtClean="0"/>
              <a:t>.</a:t>
            </a:r>
          </a:p>
          <a:p>
            <a:pPr marL="63500"/>
            <a:r>
              <a:rPr lang="en-GB" dirty="0" smtClean="0"/>
              <a:t>Professor of Surgery</a:t>
            </a:r>
          </a:p>
          <a:p>
            <a:pPr marL="6350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enlarging nodule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Hoarseness of voice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 is usually normal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Malignancy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3311"/>
              </p:ext>
            </p:extLst>
          </p:nvPr>
        </p:nvGraphicFramePr>
        <p:xfrm>
          <a:off x="359870" y="2276872"/>
          <a:ext cx="8760296" cy="4092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Papillary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82"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&lt; 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Lymphoma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82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Medullary</a:t>
                      </a:r>
                      <a:r>
                        <a:rPr lang="en-US" baseline="0" dirty="0" smtClean="0"/>
                        <a:t>                                            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Undifferentiated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</a:t>
            </a:r>
          </a:p>
          <a:p>
            <a:r>
              <a:rPr lang="en-US" dirty="0" smtClean="0"/>
              <a:t>Incidence is increasing</a:t>
            </a:r>
          </a:p>
          <a:p>
            <a:r>
              <a:rPr lang="en-US" dirty="0" smtClean="0"/>
              <a:t>Exposure to radiation</a:t>
            </a:r>
          </a:p>
          <a:p>
            <a:r>
              <a:rPr lang="en-US" dirty="0" smtClean="0"/>
              <a:t>Familial types   </a:t>
            </a:r>
          </a:p>
          <a:p>
            <a:r>
              <a:rPr lang="en-US" dirty="0" smtClean="0"/>
              <a:t>Painless nodule</a:t>
            </a:r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Young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F : M 3:1</a:t>
            </a:r>
          </a:p>
          <a:p>
            <a:r>
              <a:rPr lang="en-US" dirty="0" smtClean="0"/>
              <a:t>Spreads to lymphatics</a:t>
            </a:r>
          </a:p>
          <a:p>
            <a:r>
              <a:rPr lang="en-US" dirty="0" smtClean="0"/>
              <a:t>Mets to lung &amp; bone</a:t>
            </a:r>
          </a:p>
          <a:p>
            <a:r>
              <a:rPr lang="en-US" dirty="0" smtClean="0"/>
              <a:t>Good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than papillary</a:t>
            </a:r>
          </a:p>
          <a:p>
            <a:r>
              <a:rPr lang="en-US" dirty="0" smtClean="0"/>
              <a:t>Mets by blood to lung &amp; bone </a:t>
            </a:r>
          </a:p>
          <a:p>
            <a:r>
              <a:rPr lang="en-US" dirty="0" smtClean="0"/>
              <a:t>Takes radio-nuclear iodine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1-5% of all thyroid malignancy</a:t>
            </a:r>
          </a:p>
          <a:p>
            <a:r>
              <a:rPr lang="en-US" dirty="0" smtClean="0"/>
              <a:t>Risk increased in Hashimoto’s thyroiditis</a:t>
            </a:r>
          </a:p>
          <a:p>
            <a:r>
              <a:rPr lang="en-US" dirty="0" smtClean="0"/>
              <a:t>Usually diagnosed by pathology</a:t>
            </a:r>
          </a:p>
          <a:p>
            <a:r>
              <a:rPr lang="en-US" dirty="0" smtClean="0"/>
              <a:t>Treat as lymphoma any where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C-cells</a:t>
            </a:r>
          </a:p>
          <a:p>
            <a:r>
              <a:rPr lang="en-US" dirty="0" smtClean="0"/>
              <a:t>25% </a:t>
            </a:r>
            <a:r>
              <a:rPr lang="en-US" dirty="0" err="1" smtClean="0"/>
              <a:t>heredetary</a:t>
            </a:r>
            <a:endParaRPr lang="en-US" dirty="0" smtClean="0"/>
          </a:p>
          <a:p>
            <a:r>
              <a:rPr lang="en-US" dirty="0" smtClean="0"/>
              <a:t>MEN 2 syndrome</a:t>
            </a:r>
          </a:p>
          <a:p>
            <a:r>
              <a:rPr lang="en-US" dirty="0" smtClean="0"/>
              <a:t>Bad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patients</a:t>
            </a:r>
          </a:p>
          <a:p>
            <a:r>
              <a:rPr lang="en-US" dirty="0" smtClean="0"/>
              <a:t>Locally invasive</a:t>
            </a:r>
          </a:p>
          <a:p>
            <a:r>
              <a:rPr lang="en-US" dirty="0" smtClean="0"/>
              <a:t>Worst prognosis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1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a solitary thyroid nodule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Dominant nodule in a multinodular goiter</a:t>
            </a:r>
          </a:p>
          <a:p>
            <a:r>
              <a:rPr lang="en-US" dirty="0" smtClean="0"/>
              <a:t>Degeneration or hemorrhage into a colloid cyst or nodule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1085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ltrasoun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ultrasoun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</a:t>
            </a:r>
            <a:r>
              <a:rPr lang="en-US" dirty="0"/>
              <a:t>N</a:t>
            </a:r>
            <a:r>
              <a:rPr lang="en-US" dirty="0" smtClean="0"/>
              <a:t>eedle Aspiration (FNA)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879986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454995" cy="2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s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702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s[1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16338"/>
            <a:ext cx="31543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Thyroglossal Cyst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6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16623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1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7362"/>
            <a:ext cx="4536503" cy="44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Lymphadenopathy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sz="3100" dirty="0" smtClean="0"/>
              <a:t>Inflammatory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492896"/>
            <a:ext cx="5200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2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sz="3100" dirty="0" smtClean="0"/>
              <a:t>Inflammatory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733006" cy="38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Parathyroid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dirty="0" smtClean="0"/>
              <a:t>Neoplastic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57842"/>
            <a:ext cx="4261174" cy="2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dirty="0" smtClean="0"/>
              <a:t>Neoplastic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9224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8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Hyperparathyroidim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1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from Western countries indicate a 0.1-0.5% prevalence rate for PHP.</a:t>
            </a:r>
          </a:p>
          <a:p>
            <a:r>
              <a:rPr lang="en-US" dirty="0" smtClean="0"/>
              <a:t>No evidence for geographical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west  60  -  70% detected by routine screening.</a:t>
            </a:r>
          </a:p>
          <a:p>
            <a:r>
              <a:rPr lang="en-US" smtClean="0"/>
              <a:t>Many are asymptomatic</a:t>
            </a:r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84%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Adenoma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Hyperplasia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Carcinoma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6776"/>
            <a:ext cx="38100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عنصر نائب للمحتوى 3" descr="hyperparathyroidis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006600"/>
            <a:ext cx="5080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Renal stones</a:t>
            </a:r>
          </a:p>
          <a:p>
            <a:r>
              <a:rPr lang="en-US" smtClean="0"/>
              <a:t>Bone and joint pains</a:t>
            </a:r>
          </a:p>
          <a:p>
            <a:r>
              <a:rPr lang="en-US" smtClean="0"/>
              <a:t>Abdominal groans</a:t>
            </a:r>
          </a:p>
          <a:p>
            <a:r>
              <a:rPr lang="en-US" smtClean="0"/>
              <a:t>Psychic moans</a:t>
            </a:r>
          </a:p>
          <a:p>
            <a:r>
              <a:rPr lang="en-US" smtClean="0"/>
              <a:t>Fatigue overtones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Serum Calcium</a:t>
            </a:r>
          </a:p>
          <a:p>
            <a:r>
              <a:rPr lang="en-US" smtClean="0"/>
              <a:t>PTH</a:t>
            </a:r>
          </a:p>
          <a:p>
            <a:r>
              <a:rPr lang="en-US" smtClean="0"/>
              <a:t>Serum Phosphate</a:t>
            </a:r>
          </a:p>
          <a:p>
            <a:r>
              <a:rPr lang="en-US" smtClean="0"/>
              <a:t>Chloride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endParaRPr lang="ar-SA" smtClean="0"/>
          </a:p>
        </p:txBody>
      </p:sp>
      <p:sp>
        <p:nvSpPr>
          <p:cNvPr id="4" name="سهم للأسفل 3"/>
          <p:cNvSpPr/>
          <p:nvPr/>
        </p:nvSpPr>
        <p:spPr>
          <a:xfrm>
            <a:off x="3347864" y="2556347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2132171" y="2981638"/>
            <a:ext cx="214312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2725579" y="1484784"/>
            <a:ext cx="214312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سهم لأعلى 6"/>
          <p:cNvSpPr/>
          <p:nvPr/>
        </p:nvSpPr>
        <p:spPr>
          <a:xfrm>
            <a:off x="2167890" y="2056284"/>
            <a:ext cx="142875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/>
              <a:t>N</a:t>
            </a:r>
            <a:r>
              <a:rPr lang="en-US" dirty="0" smtClean="0"/>
              <a:t>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Submandibular gland</a:t>
            </a:r>
          </a:p>
          <a:p>
            <a:r>
              <a:rPr lang="en-US" dirty="0" smtClean="0"/>
              <a:t>Tail of parotid gland</a:t>
            </a:r>
          </a:p>
          <a:p>
            <a:r>
              <a:rPr lang="en-US" dirty="0" smtClean="0"/>
              <a:t>Carotid body tumor</a:t>
            </a:r>
          </a:p>
          <a:p>
            <a:r>
              <a:rPr lang="en-US" dirty="0" smtClean="0"/>
              <a:t>Lipoma.</a:t>
            </a:r>
          </a:p>
          <a:p>
            <a:r>
              <a:rPr lang="en-US" dirty="0" smtClean="0"/>
              <a:t>Laryngocele</a:t>
            </a:r>
          </a:p>
        </p:txBody>
      </p:sp>
    </p:spTree>
    <p:extLst>
      <p:ext uri="{BB962C8B-B14F-4D97-AF65-F5344CB8AC3E}">
        <p14:creationId xmlns:p14="http://schemas.microsoft.com/office/powerpoint/2010/main" val="148306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/>
              <a:t>N</a:t>
            </a:r>
            <a:r>
              <a:rPr lang="en-US" dirty="0" smtClean="0"/>
              <a:t>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Pharyngeal diverticulum</a:t>
            </a:r>
          </a:p>
          <a:p>
            <a:r>
              <a:rPr lang="en-US" dirty="0" smtClean="0"/>
              <a:t>Branchial cyst</a:t>
            </a:r>
          </a:p>
          <a:p>
            <a:r>
              <a:rPr lang="en-US" dirty="0" smtClean="0"/>
              <a:t>Cystic </a:t>
            </a:r>
            <a:r>
              <a:rPr lang="en-US" dirty="0" err="1" smtClean="0"/>
              <a:t>hygroma</a:t>
            </a:r>
            <a:endParaRPr lang="en-US" dirty="0" smtClean="0"/>
          </a:p>
          <a:p>
            <a:r>
              <a:rPr lang="en-US" dirty="0" smtClean="0"/>
              <a:t>Sebaceous cyst</a:t>
            </a:r>
          </a:p>
          <a:p>
            <a:r>
              <a:rPr lang="en-US" dirty="0" smtClean="0"/>
              <a:t>Hemangioma</a:t>
            </a:r>
          </a:p>
          <a:p>
            <a:r>
              <a:rPr lang="en-US" dirty="0" smtClean="0"/>
              <a:t>Aneurysm</a:t>
            </a:r>
          </a:p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66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Triangle Neck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Lipoma</a:t>
            </a:r>
          </a:p>
          <a:p>
            <a:r>
              <a:rPr lang="en-US" dirty="0" err="1" smtClean="0"/>
              <a:t>Dermoid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Sebaceous cyst</a:t>
            </a:r>
          </a:p>
          <a:p>
            <a:r>
              <a:rPr lang="en-US" dirty="0" smtClean="0"/>
              <a:t>Hemangioma</a:t>
            </a:r>
          </a:p>
          <a:p>
            <a:r>
              <a:rPr lang="en-US" dirty="0" smtClean="0"/>
              <a:t>Aneurysm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1" descr="8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9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252072">
            <a:off x="2677786" y="677680"/>
            <a:ext cx="5545138" cy="1568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Than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14405" y="2967335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myshehri@ksu.edu.sa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myshehri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Goiter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Physiological goiter</a:t>
            </a:r>
          </a:p>
          <a:p>
            <a:r>
              <a:rPr lang="en-US" dirty="0" smtClean="0"/>
              <a:t>Multinodular goiter</a:t>
            </a:r>
          </a:p>
          <a:p>
            <a:r>
              <a:rPr lang="en-US" dirty="0" smtClean="0"/>
              <a:t>Inflammatory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630168" cy="272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2" y="299695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Multinodular Goiter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114675"/>
            <a:ext cx="2466975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1399"/>
            <a:ext cx="6120680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Thyroiditis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is Hashimoto’s Thyroiditis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32" y="3428999"/>
            <a:ext cx="3571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tumors of the Thyroid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2346</TotalTime>
  <Words>346</Words>
  <Application>Microsoft Office PowerPoint</Application>
  <PresentationFormat>On-screen Show (4:3)</PresentationFormat>
  <Paragraphs>137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Georgia</vt:lpstr>
      <vt:lpstr>Impact</vt:lpstr>
      <vt:lpstr>Tahoma</vt:lpstr>
      <vt:lpstr>Clarity</vt:lpstr>
      <vt:lpstr>COmmon Neck swellings</vt:lpstr>
      <vt:lpstr>PowerPoint Presentation</vt:lpstr>
      <vt:lpstr>Common Neck Swellings</vt:lpstr>
      <vt:lpstr>Thyroid</vt:lpstr>
      <vt:lpstr>Causes of Goiter</vt:lpstr>
      <vt:lpstr>Thyroid cyst</vt:lpstr>
      <vt:lpstr>Multinodular Goiter</vt:lpstr>
      <vt:lpstr>Inflammatory Thyroiditis</vt:lpstr>
      <vt:lpstr>Malignant tumors of the Thyroid</vt:lpstr>
      <vt:lpstr>Characteristics</vt:lpstr>
      <vt:lpstr>Thyroid Malignancy</vt:lpstr>
      <vt:lpstr>Papillary Carcinoma</vt:lpstr>
      <vt:lpstr>Papillary Carcinoma</vt:lpstr>
      <vt:lpstr>Follicular Carcinoma</vt:lpstr>
      <vt:lpstr>Lymphoma</vt:lpstr>
      <vt:lpstr>Medullary Carcinoma</vt:lpstr>
      <vt:lpstr>Undifferentiated</vt:lpstr>
      <vt:lpstr>Causes of a solitary thyroid nodule</vt:lpstr>
      <vt:lpstr>Investigations</vt:lpstr>
      <vt:lpstr>PowerPoint Presentation</vt:lpstr>
      <vt:lpstr>Fine Needle Aspiration (FNA)</vt:lpstr>
      <vt:lpstr>PowerPoint Presentation</vt:lpstr>
      <vt:lpstr>Thyroglossal Cyst</vt:lpstr>
      <vt:lpstr>PowerPoint Presentation</vt:lpstr>
      <vt:lpstr>PowerPoint Presentation</vt:lpstr>
      <vt:lpstr>PowerPoint Presentation</vt:lpstr>
      <vt:lpstr>Lymphadenopathy</vt:lpstr>
      <vt:lpstr>Lymph Node Swellings Inflammatory</vt:lpstr>
      <vt:lpstr>Lymph Node Swellings Inflammatory</vt:lpstr>
      <vt:lpstr>Lymph Node Swellings Neoplastic</vt:lpstr>
      <vt:lpstr>Lymph Node Swellings Neoplastic</vt:lpstr>
      <vt:lpstr>Primary Hyperparathyroidim</vt:lpstr>
      <vt:lpstr>PowerPoint Presentation</vt:lpstr>
      <vt:lpstr>Clinical presentation</vt:lpstr>
      <vt:lpstr>PowerPoint Presentation</vt:lpstr>
      <vt:lpstr>PowerPoint Presentation</vt:lpstr>
      <vt:lpstr>Clinical manifestations</vt:lpstr>
      <vt:lpstr>Investigations</vt:lpstr>
      <vt:lpstr>Lateral Neck Swellings</vt:lpstr>
      <vt:lpstr>Lateral Neck Swellings</vt:lpstr>
      <vt:lpstr>Anterior Triangle Neck Swellings</vt:lpstr>
      <vt:lpstr>PowerPoint Presentation</vt:lpstr>
      <vt:lpstr>PowerPoint Presentation</vt:lpstr>
    </vt:vector>
  </TitlesOfParts>
  <Company>KKU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MYSHEHRI</dc:creator>
  <cp:lastModifiedBy>Asma MYA</cp:lastModifiedBy>
  <cp:revision>58</cp:revision>
  <dcterms:created xsi:type="dcterms:W3CDTF">2003-12-09T09:13:33Z</dcterms:created>
  <dcterms:modified xsi:type="dcterms:W3CDTF">2019-02-05T04:04:12Z</dcterms:modified>
</cp:coreProperties>
</file>