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3" r:id="rId24"/>
    <p:sldId id="284" r:id="rId25"/>
    <p:sldId id="285" r:id="rId26"/>
    <p:sldId id="286" r:id="rId27"/>
    <p:sldId id="287" r:id="rId28"/>
    <p:sldId id="280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3"/>
    <p:restoredTop sz="94681"/>
  </p:normalViewPr>
  <p:slideViewPr>
    <p:cSldViewPr snapToGrid="0" snapToObjects="1">
      <p:cViewPr varScale="1">
        <p:scale>
          <a:sx n="98" d="100"/>
          <a:sy n="98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9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6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2FF0-7099-BC42-A3C2-F01DBB5FF4FA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4FB1-4410-DE46-A9D5-97567CAFF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482282"/>
            <a:ext cx="11782697" cy="2953249"/>
          </a:xfrm>
        </p:spPr>
        <p:txBody>
          <a:bodyPr/>
          <a:lstStyle/>
          <a:p>
            <a:r>
              <a:rPr lang="en-US" b="1" i="1" dirty="0" smtClean="0"/>
              <a:t>General Complications of Surgery 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1568"/>
            <a:ext cx="9144000" cy="2263185"/>
          </a:xfrm>
        </p:spPr>
        <p:txBody>
          <a:bodyPr/>
          <a:lstStyle/>
          <a:p>
            <a:r>
              <a:rPr lang="en-US" sz="3200" b="1" i="1" dirty="0" smtClean="0"/>
              <a:t>Hamad Alsubaie, MD, FRCSC </a:t>
            </a:r>
          </a:p>
          <a:p>
            <a:endParaRPr lang="en-US" b="1" i="1" dirty="0" smtClean="0"/>
          </a:p>
          <a:p>
            <a:r>
              <a:rPr lang="en-US" b="1" i="1" dirty="0" smtClean="0"/>
              <a:t>Assistant Professor Bariatric, Upper GI, MIS and General Surgery  </a:t>
            </a:r>
          </a:p>
        </p:txBody>
      </p:sp>
    </p:spTree>
    <p:extLst>
      <p:ext uri="{BB962C8B-B14F-4D97-AF65-F5344CB8AC3E}">
        <p14:creationId xmlns:p14="http://schemas.microsoft.com/office/powerpoint/2010/main" val="1335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presents with acute dyspnea and </a:t>
            </a:r>
            <a:r>
              <a:rPr lang="en-US" dirty="0" smtClean="0"/>
              <a:t>fever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CXR </a:t>
            </a:r>
            <a:r>
              <a:rPr lang="en-US" dirty="0"/>
              <a:t>might be normal initially but subsequently can demonstrate a pattern of </a:t>
            </a:r>
            <a:r>
              <a:rPr lang="en-US" dirty="0" smtClean="0"/>
              <a:t>diffuse interstitial infiltrates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Therapy </a:t>
            </a:r>
            <a:r>
              <a:rPr lang="en-US" dirty="0"/>
              <a:t>is supportive, and antibiotics are typically not given </a:t>
            </a:r>
            <a:r>
              <a:rPr lang="en-US" dirty="0" smtClean="0"/>
              <a:t>empirically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Respiratory failure is defined as an inability to maintain normal partial pressures of oxygen and carbon dioxide (</a:t>
            </a:r>
            <a:r>
              <a:rPr lang="en-US" i="1" dirty="0"/>
              <a:t>Pa</a:t>
            </a:r>
            <a:r>
              <a:rPr lang="en-US" dirty="0"/>
              <a:t>O2 and </a:t>
            </a:r>
            <a:r>
              <a:rPr lang="en-US" i="1" dirty="0"/>
              <a:t>Pa</a:t>
            </a:r>
            <a:r>
              <a:rPr lang="en-US" dirty="0"/>
              <a:t>CO2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gas </a:t>
            </a:r>
            <a:r>
              <a:rPr lang="en-US" dirty="0" smtClean="0"/>
              <a:t>determinations </a:t>
            </a:r>
            <a:r>
              <a:rPr lang="en-US" dirty="0"/>
              <a:t>are the key to its early recognition and should be repeated frequently in patients with previous </a:t>
            </a:r>
            <a:r>
              <a:rPr lang="en-US" dirty="0" smtClean="0"/>
              <a:t>respiratory </a:t>
            </a:r>
            <a:r>
              <a:rPr lang="en-US" dirty="0"/>
              <a:t>problems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err="1"/>
              <a:t>hypoxaemia</a:t>
            </a:r>
            <a:r>
              <a:rPr lang="en-US" dirty="0"/>
              <a:t> may result in visible central cyanosis.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type 1 respiratory failure there is hypoxia and in type 2 there is hypercarbia with hypoxia.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respiratory distress </a:t>
            </a:r>
            <a:r>
              <a:rPr lang="en-US" b="1" dirty="0" smtClean="0"/>
              <a:t>syndrome </a:t>
            </a:r>
            <a:r>
              <a:rPr lang="en-US" b="1" dirty="0"/>
              <a:t>(ARDS)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American- European consensus conference criteria</a:t>
            </a:r>
          </a:p>
          <a:p>
            <a:pPr lvl="1"/>
            <a:r>
              <a:rPr lang="en-US" dirty="0" smtClean="0"/>
              <a:t>Bilateral Chest X ray infiltrate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artery wedge pressure &lt;= 18 mmHg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Ratio of PaO</a:t>
            </a:r>
            <a:r>
              <a:rPr lang="en-US" baseline="-25000" dirty="0" smtClean="0"/>
              <a:t>2</a:t>
            </a:r>
            <a:r>
              <a:rPr lang="en-US" dirty="0" smtClean="0"/>
              <a:t>/FiO</a:t>
            </a:r>
            <a:r>
              <a:rPr lang="en-US" baseline="-25000" dirty="0" smtClean="0"/>
              <a:t>2</a:t>
            </a:r>
            <a:r>
              <a:rPr lang="en-US" dirty="0" smtClean="0"/>
              <a:t> ( partial pressure of arterial oxygen to fraction of inspired oxygen) of &lt;= 200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Acute 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Pleural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pleural effusions </a:t>
            </a:r>
            <a:r>
              <a:rPr lang="en-US" dirty="0" smtClean="0"/>
              <a:t>are </a:t>
            </a:r>
            <a:r>
              <a:rPr lang="en-US" dirty="0"/>
              <a:t>not uncommon </a:t>
            </a:r>
            <a:r>
              <a:rPr lang="en-US" dirty="0" smtClean="0"/>
              <a:t>following </a:t>
            </a:r>
            <a:r>
              <a:rPr lang="en-US" dirty="0"/>
              <a:t>upper abdominal surgery, but are usually of no </a:t>
            </a:r>
            <a:r>
              <a:rPr lang="en-US" dirty="0" smtClean="0"/>
              <a:t>clinical </a:t>
            </a:r>
            <a:r>
              <a:rPr lang="en-US" dirty="0"/>
              <a:t>significance.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be secondary to other pulmonary pathology, such as collapse/consolidation, pulmonary infarction or secondary </a:t>
            </a:r>
            <a:r>
              <a:rPr lang="en-US" dirty="0" err="1"/>
              <a:t>tumour</a:t>
            </a:r>
            <a:r>
              <a:rPr lang="en-US" dirty="0"/>
              <a:t> deposits.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appearance of a pleural effusion 2–3 weeks after an abdominal operation may suggest the presence of a </a:t>
            </a:r>
            <a:r>
              <a:rPr lang="en-US" dirty="0" err="1"/>
              <a:t>subphrenic</a:t>
            </a:r>
            <a:r>
              <a:rPr lang="en-US" dirty="0"/>
              <a:t> abscess. 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effusions may be left alone to reabsorb if they do not </a:t>
            </a:r>
            <a:r>
              <a:rPr lang="en-US" dirty="0" smtClean="0"/>
              <a:t>interfere </a:t>
            </a:r>
            <a:r>
              <a:rPr lang="en-US" dirty="0"/>
              <a:t>with </a:t>
            </a:r>
            <a:r>
              <a:rPr lang="en-US" dirty="0" smtClean="0"/>
              <a:t>respiration otherwise pleural </a:t>
            </a:r>
            <a:r>
              <a:rPr lang="en-US" dirty="0"/>
              <a:t>aspiration is </a:t>
            </a:r>
            <a:r>
              <a:rPr lang="en-US" dirty="0" smtClean="0"/>
              <a:t>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3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Pneumotharx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cause of postoperative pneumothorax is the insertion of a central venous line, and a chest X-ray is necessary after this procedure to exclude this potential </a:t>
            </a:r>
            <a:r>
              <a:rPr lang="en-US" dirty="0" smtClean="0"/>
              <a:t>complication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also an enhanced risk of pneumothorax in patients on positive-pressure ventilation, presumably owing to rupture of pre-existing bullae.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insertion of an underwater seal drain is usually followed by rapid </a:t>
            </a:r>
            <a:r>
              <a:rPr lang="en-US" dirty="0" smtClean="0"/>
              <a:t>expansion </a:t>
            </a:r>
            <a:r>
              <a:rPr lang="en-US" dirty="0"/>
              <a:t>of the lung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presentation of myocardial ischemia in the postoperative patient is often subtle, as incisional pain may be difficult to differentiate from chest pain. </a:t>
            </a:r>
            <a:endParaRPr lang="en-US" dirty="0" smtClean="0"/>
          </a:p>
          <a:p>
            <a:r>
              <a:rPr lang="en-US" dirty="0" smtClean="0"/>
              <a:t>Frequently</a:t>
            </a:r>
            <a:r>
              <a:rPr lang="en-US" dirty="0"/>
              <a:t>, perioperative MI is silent or presents with dyspnea, hypotension, or atypical pain. </a:t>
            </a:r>
            <a:endParaRPr lang="en-US" dirty="0" smtClean="0"/>
          </a:p>
          <a:p>
            <a:r>
              <a:rPr lang="en-US" dirty="0" err="1" smtClean="0"/>
              <a:t>DDx</a:t>
            </a:r>
            <a:r>
              <a:rPr lang="en-US" dirty="0" smtClean="0"/>
              <a:t> of postoperative chest pain include  </a:t>
            </a:r>
            <a:r>
              <a:rPr lang="en-US" dirty="0"/>
              <a:t>myocardial ischemia or infarction, PE, pneumonia, and, less </a:t>
            </a:r>
            <a:r>
              <a:rPr lang="en-US" dirty="0" smtClean="0"/>
              <a:t>commonly</a:t>
            </a:r>
            <a:r>
              <a:rPr lang="en-US" dirty="0"/>
              <a:t>, pericarditis, aortic dissection, and pneumothorax.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</a:t>
            </a:r>
            <a:r>
              <a:rPr lang="en-US" dirty="0"/>
              <a:t>manifestations are progressive </a:t>
            </a:r>
            <a:r>
              <a:rPr lang="en-US" dirty="0" err="1"/>
              <a:t>dyspnoea</a:t>
            </a:r>
            <a:r>
              <a:rPr lang="en-US" dirty="0"/>
              <a:t>, </a:t>
            </a:r>
            <a:r>
              <a:rPr lang="en-US" dirty="0" err="1" smtClean="0"/>
              <a:t>hypoxaemia</a:t>
            </a:r>
            <a:r>
              <a:rPr lang="en-US" dirty="0" smtClean="0"/>
              <a:t> </a:t>
            </a:r>
            <a:r>
              <a:rPr lang="en-US" dirty="0"/>
              <a:t>and diffuse congestion on chest X-ray.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Excessive administration </a:t>
            </a:r>
            <a:r>
              <a:rPr lang="en-US" dirty="0"/>
              <a:t>of fluid in the early postoperative period in patients with limited myocardial reserve is a common cause, which can be avoided by monitoring </a:t>
            </a:r>
            <a:r>
              <a:rPr lang="en-US" dirty="0" smtClean="0"/>
              <a:t>CVP.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Arrhythmia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Sinus tachycardia is common and may be a </a:t>
            </a:r>
            <a:r>
              <a:rPr lang="en-US" dirty="0" smtClean="0"/>
              <a:t>physiological </a:t>
            </a:r>
            <a:r>
              <a:rPr lang="en-US" dirty="0"/>
              <a:t>response to </a:t>
            </a:r>
            <a:r>
              <a:rPr lang="en-US" dirty="0" err="1"/>
              <a:t>hypovolaemia</a:t>
            </a:r>
            <a:r>
              <a:rPr lang="en-US" dirty="0"/>
              <a:t> or hypotension.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also caused by pain, fever, shivering or restlessness. </a:t>
            </a:r>
            <a:endParaRPr lang="en-US" dirty="0" smtClean="0"/>
          </a:p>
          <a:p>
            <a:r>
              <a:rPr lang="en-US" dirty="0" smtClean="0"/>
              <a:t>Tachycardia </a:t>
            </a:r>
            <a:r>
              <a:rPr lang="en-US" dirty="0"/>
              <a:t>increases myocardial oxygen consumption and may decrease coronary artery perfusion. </a:t>
            </a:r>
            <a:endParaRPr lang="en-US" dirty="0" smtClean="0"/>
          </a:p>
          <a:p>
            <a:r>
              <a:rPr lang="en-US" dirty="0" smtClean="0"/>
              <a:t>Sinus </a:t>
            </a:r>
            <a:r>
              <a:rPr lang="en-US" dirty="0"/>
              <a:t>bradycardia may be due to vagal stimulation by neostigmine, pharyngeal </a:t>
            </a:r>
            <a:r>
              <a:rPr lang="en-US" dirty="0" smtClean="0"/>
              <a:t>irritation </a:t>
            </a:r>
            <a:r>
              <a:rPr lang="en-US" dirty="0"/>
              <a:t>during suction, or the residual effects of </a:t>
            </a:r>
            <a:r>
              <a:rPr lang="en-US" dirty="0" err="1"/>
              <a:t>anaesthetic</a:t>
            </a:r>
            <a:r>
              <a:rPr lang="en-US" dirty="0"/>
              <a:t> agents. </a:t>
            </a:r>
            <a:endParaRPr lang="en-US" dirty="0" smtClean="0"/>
          </a:p>
          <a:p>
            <a:r>
              <a:rPr lang="en-US" dirty="0" smtClean="0"/>
              <a:t>Atrial </a:t>
            </a:r>
            <a:r>
              <a:rPr lang="en-US" dirty="0"/>
              <a:t>fibrillation is the most common </a:t>
            </a:r>
            <a:r>
              <a:rPr lang="en-US" dirty="0" smtClean="0"/>
              <a:t>postoperative </a:t>
            </a:r>
            <a:r>
              <a:rPr lang="en-US" dirty="0"/>
              <a:t>arrhythmia.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Inability to void postoperatively is common, especially after groin, pelvic or perineal operations, or operations under spinal/epidural </a:t>
            </a:r>
            <a:r>
              <a:rPr lang="en-US" dirty="0" err="1" smtClean="0"/>
              <a:t>anaesthesia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Postoperative </a:t>
            </a:r>
            <a:r>
              <a:rPr lang="en-US" dirty="0"/>
              <a:t>pain, the effects of </a:t>
            </a:r>
            <a:r>
              <a:rPr lang="en-US" dirty="0" err="1"/>
              <a:t>anaesthesia</a:t>
            </a:r>
            <a:r>
              <a:rPr lang="en-US" dirty="0"/>
              <a:t> and drugs, and difficulties in initiating micturition while lying or sitting in bed may all contribute. </a:t>
            </a:r>
            <a:endParaRPr lang="en-US" dirty="0" smtClean="0"/>
          </a:p>
          <a:p>
            <a:r>
              <a:rPr lang="en-US" dirty="0" smtClean="0"/>
              <a:t>Males </a:t>
            </a:r>
            <a:r>
              <a:rPr lang="en-US" dirty="0"/>
              <a:t>tend to be more commonly affected than females.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its normal capacity of approximately 500ml is exceeded, the bladder may be unable to contract and empty itself. </a:t>
            </a:r>
            <a:endParaRPr lang="en-US" dirty="0" smtClean="0"/>
          </a:p>
          <a:p>
            <a:r>
              <a:rPr lang="en-US" dirty="0" smtClean="0"/>
              <a:t>Frequent </a:t>
            </a:r>
            <a:r>
              <a:rPr lang="en-US" dirty="0"/>
              <a:t>dribbling or the passage of small volumes of urine may indicate overflow incontinence, and examination may reveal a distended bladder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3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tract infections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UTIs are </a:t>
            </a:r>
            <a:r>
              <a:rPr lang="en-US" dirty="0"/>
              <a:t>most common after urological or </a:t>
            </a:r>
            <a:r>
              <a:rPr lang="en-US" dirty="0" err="1"/>
              <a:t>gynaecological</a:t>
            </a:r>
            <a:r>
              <a:rPr lang="en-US" dirty="0"/>
              <a:t> operations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Pre-existing </a:t>
            </a:r>
            <a:r>
              <a:rPr lang="en-US" dirty="0"/>
              <a:t>contamination of the urinary tract, urinary retention and </a:t>
            </a:r>
            <a:r>
              <a:rPr lang="en-US" dirty="0" smtClean="0"/>
              <a:t>instrumentation </a:t>
            </a:r>
            <a:r>
              <a:rPr lang="en-US" dirty="0"/>
              <a:t>are the principal factors contributing to </a:t>
            </a:r>
            <a:r>
              <a:rPr lang="en-US" dirty="0" smtClean="0"/>
              <a:t>postoperative </a:t>
            </a:r>
            <a:r>
              <a:rPr lang="en-US" dirty="0"/>
              <a:t>urinary infection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Cystitis </a:t>
            </a:r>
            <a:r>
              <a:rPr lang="en-US" dirty="0"/>
              <a:t>is manifested by frequency, dysuria and mild </a:t>
            </a:r>
            <a:r>
              <a:rPr lang="en-US" dirty="0" smtClean="0"/>
              <a:t>fever</a:t>
            </a:r>
          </a:p>
          <a:p>
            <a:endParaRPr lang="en-US" dirty="0" smtClean="0"/>
          </a:p>
          <a:p>
            <a:r>
              <a:rPr lang="en-US" dirty="0" smtClean="0"/>
              <a:t>Pyelonephritis </a:t>
            </a:r>
            <a:r>
              <a:rPr lang="en-US" dirty="0"/>
              <a:t>by high fever and flank tenderness. </a:t>
            </a:r>
          </a:p>
        </p:txBody>
      </p:sp>
    </p:spTree>
    <p:extLst>
      <p:ext uri="{BB962C8B-B14F-4D97-AF65-F5344CB8AC3E}">
        <p14:creationId xmlns:p14="http://schemas.microsoft.com/office/powerpoint/2010/main" val="13866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Airway 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779237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Obstruction by the tongue </a:t>
            </a:r>
            <a:r>
              <a:rPr lang="en-US" dirty="0"/>
              <a:t>may occur with a depressed level of </a:t>
            </a:r>
            <a:r>
              <a:rPr lang="en-US" dirty="0" smtClean="0"/>
              <a:t>consciousness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Loss </a:t>
            </a:r>
            <a:r>
              <a:rPr lang="en-US" dirty="0"/>
              <a:t>of muscle tone causes the tongue to </a:t>
            </a:r>
            <a:r>
              <a:rPr lang="en-US" dirty="0" smtClean="0"/>
              <a:t>fall </a:t>
            </a:r>
            <a:r>
              <a:rPr lang="en-US" dirty="0"/>
              <a:t>back against the posterior pharyngeal wall, and may be aggravated by masseter spasm during emergence from </a:t>
            </a:r>
            <a:r>
              <a:rPr lang="en-US" dirty="0" err="1"/>
              <a:t>anaesthesia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Bleeding </a:t>
            </a:r>
            <a:r>
              <a:rPr lang="en-US" dirty="0"/>
              <a:t>into the tongue or soft tissues </a:t>
            </a:r>
            <a:r>
              <a:rPr lang="en-US" dirty="0" smtClean="0"/>
              <a:t>of the </a:t>
            </a:r>
            <a:r>
              <a:rPr lang="en-US" dirty="0"/>
              <a:t>mouth or pharynx may be a complicating factor after operations involving these areas. </a:t>
            </a:r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Laryngeal </a:t>
            </a:r>
            <a:r>
              <a:rPr lang="en-US" i="1" dirty="0"/>
              <a:t>spasm </a:t>
            </a:r>
            <a:r>
              <a:rPr lang="en-US" dirty="0"/>
              <a:t>can occur at light levels of unconsciousness and is aggravated by </a:t>
            </a:r>
            <a:r>
              <a:rPr lang="en-US" dirty="0" smtClean="0"/>
              <a:t>stimulation</a:t>
            </a:r>
            <a:endParaRPr lang="en-US" dirty="0"/>
          </a:p>
          <a:p>
            <a:r>
              <a:rPr lang="en-US" i="1" dirty="0"/>
              <a:t>Laryngeal </a:t>
            </a:r>
            <a:r>
              <a:rPr lang="en-US" i="1" dirty="0" err="1"/>
              <a:t>oedema</a:t>
            </a:r>
            <a:r>
              <a:rPr lang="en-US" i="1" dirty="0"/>
              <a:t> </a:t>
            </a:r>
            <a:r>
              <a:rPr lang="en-US" dirty="0"/>
              <a:t>may occur in small children after traumatic attempts at intubation, or when there is infection (epiglottitis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i="1" dirty="0"/>
              <a:t>Tracheal compression </a:t>
            </a:r>
            <a:r>
              <a:rPr lang="en-US" dirty="0"/>
              <a:t>may follow operations in the neck, and compression by </a:t>
            </a:r>
            <a:r>
              <a:rPr lang="en-US" dirty="0" err="1"/>
              <a:t>haemorrhage</a:t>
            </a:r>
            <a:r>
              <a:rPr lang="en-US" dirty="0"/>
              <a:t> </a:t>
            </a:r>
            <a:r>
              <a:rPr lang="en-US" dirty="0" smtClean="0"/>
              <a:t>as after thyroidectomy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infection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most common complication in </a:t>
            </a:r>
            <a:r>
              <a:rPr lang="en-US" dirty="0" smtClean="0"/>
              <a:t>surgery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incidence varies from less than 1% in clean </a:t>
            </a:r>
            <a:r>
              <a:rPr lang="en-US" dirty="0" smtClean="0"/>
              <a:t>operations </a:t>
            </a:r>
            <a:r>
              <a:rPr lang="en-US" dirty="0"/>
              <a:t>to 20–30% in dirty cases. </a:t>
            </a:r>
            <a:endParaRPr lang="en-US" dirty="0" smtClean="0"/>
          </a:p>
          <a:p>
            <a:r>
              <a:rPr lang="en-US" dirty="0" smtClean="0"/>
              <a:t>Subcutaneous </a:t>
            </a:r>
            <a:r>
              <a:rPr lang="en-US" dirty="0" err="1"/>
              <a:t>haematoma</a:t>
            </a:r>
            <a:r>
              <a:rPr lang="en-US" dirty="0"/>
              <a:t> is a common prelude to a wound infection, and large </a:t>
            </a:r>
            <a:r>
              <a:rPr lang="en-US" dirty="0" err="1" smtClean="0"/>
              <a:t>haematomas</a:t>
            </a:r>
            <a:r>
              <a:rPr lang="en-US" dirty="0" smtClean="0"/>
              <a:t> </a:t>
            </a:r>
            <a:r>
              <a:rPr lang="en-US" dirty="0"/>
              <a:t>may require evacuation. </a:t>
            </a:r>
            <a:endParaRPr lang="en-US" dirty="0" smtClean="0"/>
          </a:p>
          <a:p>
            <a:r>
              <a:rPr lang="en-US" dirty="0" smtClean="0"/>
              <a:t>Signs </a:t>
            </a:r>
            <a:r>
              <a:rPr lang="en-US" dirty="0"/>
              <a:t>include local erythema, tenderness, swelling, cellulitis, wound discharge or frank abscess formation, as well as an elevated temperature and pulse rate.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wound becomes infected, it may be </a:t>
            </a:r>
            <a:r>
              <a:rPr lang="en-US" dirty="0" smtClean="0"/>
              <a:t>necessary </a:t>
            </a:r>
            <a:r>
              <a:rPr lang="en-US" dirty="0"/>
              <a:t>to remove one or more sutures or staples prematurely to allow the egress of infected material. The wound is then allowed to heal by secondary intention. </a:t>
            </a:r>
            <a:endParaRPr lang="en-US" dirty="0" smtClean="0"/>
          </a:p>
          <a:p>
            <a:r>
              <a:rPr lang="en-US" dirty="0" smtClean="0"/>
              <a:t>Antibiotics </a:t>
            </a:r>
            <a:r>
              <a:rPr lang="en-US" dirty="0"/>
              <a:t>are only required if there is evidence of associated cellulitis or </a:t>
            </a:r>
            <a:r>
              <a:rPr lang="en-US" dirty="0" err="1" smtClean="0"/>
              <a:t>septicaemia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1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Dehiscence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incidence of abdominal wound dehiscence should be less than 1%. </a:t>
            </a:r>
            <a:endParaRPr lang="en-US" dirty="0" smtClean="0"/>
          </a:p>
          <a:p>
            <a:r>
              <a:rPr lang="en-US" dirty="0" smtClean="0"/>
              <a:t>Wound </a:t>
            </a:r>
            <a:r>
              <a:rPr lang="en-US" dirty="0"/>
              <a:t>dehiscence </a:t>
            </a:r>
            <a:r>
              <a:rPr lang="en-US" dirty="0" smtClean="0"/>
              <a:t>may </a:t>
            </a:r>
            <a:r>
              <a:rPr lang="en-US" dirty="0"/>
              <a:t>be partial (deep layers only) or complete (all layers, including skin).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serosanguinous discharge is characteristic of partial wound dehiscence.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extrusion of abdominal viscera through a complete abdominal wound dehiscence is known as </a:t>
            </a:r>
            <a:r>
              <a:rPr lang="en-US" dirty="0" smtClean="0"/>
              <a:t>evisceration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factors include obesity, </a:t>
            </a:r>
            <a:r>
              <a:rPr lang="en-US" dirty="0" smtClean="0"/>
              <a:t>smoking</a:t>
            </a:r>
            <a:r>
              <a:rPr lang="en-US" dirty="0"/>
              <a:t>, respiratory disease, obstructive jaundice, nutritional deficiencies, renal failure, malignancy, diabetes and steroid therapy; however, the most important causes are poor </a:t>
            </a:r>
            <a:r>
              <a:rPr lang="en-US" dirty="0" smtClean="0"/>
              <a:t>surgical </a:t>
            </a:r>
            <a:r>
              <a:rPr lang="en-US" dirty="0"/>
              <a:t>technique, persistently increased intra-abdominal </a:t>
            </a:r>
            <a:r>
              <a:rPr lang="en-US" dirty="0" smtClean="0"/>
              <a:t>pressure</a:t>
            </a:r>
            <a:r>
              <a:rPr lang="en-US" dirty="0"/>
              <a:t>, and local tissue necrosis due to infection.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wound should be </a:t>
            </a:r>
            <a:r>
              <a:rPr lang="en-US" dirty="0" err="1"/>
              <a:t>resutured</a:t>
            </a:r>
            <a:r>
              <a:rPr lang="en-US" dirty="0"/>
              <a:t> under general </a:t>
            </a:r>
            <a:r>
              <a:rPr lang="en-US" dirty="0" err="1"/>
              <a:t>anaesthesia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Incisional </a:t>
            </a:r>
            <a:r>
              <a:rPr lang="en-US" dirty="0"/>
              <a:t>herniation complicates approximately 25% of cases. </a:t>
            </a:r>
          </a:p>
        </p:txBody>
      </p:sp>
    </p:spTree>
    <p:extLst>
      <p:ext uri="{BB962C8B-B14F-4D97-AF65-F5344CB8AC3E}">
        <p14:creationId xmlns:p14="http://schemas.microsoft.com/office/powerpoint/2010/main" val="114444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DVT</a:t>
            </a:r>
          </a:p>
          <a:p>
            <a:r>
              <a:rPr lang="en-US" dirty="0" smtClean="0"/>
              <a:t>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50392"/>
          </a:xfrm>
        </p:spPr>
        <p:txBody>
          <a:bodyPr/>
          <a:lstStyle/>
          <a:p>
            <a:pPr marL="0" indent="0">
              <a:buNone/>
            </a:pPr>
            <a:r>
              <a:rPr lang="en-US" sz="4400" b="1" i="1" dirty="0" smtClean="0"/>
              <a:t>SIRS</a:t>
            </a:r>
            <a:endParaRPr lang="en-US" sz="4400" b="1" i="1" dirty="0"/>
          </a:p>
          <a:p>
            <a:endParaRPr lang="en-US" b="1" i="1" dirty="0" smtClean="0"/>
          </a:p>
          <a:p>
            <a:endParaRPr lang="en-US" b="1" i="1" dirty="0"/>
          </a:p>
          <a:p>
            <a:r>
              <a:rPr lang="en-US" b="1" i="1" dirty="0" smtClean="0"/>
              <a:t>Two </a:t>
            </a:r>
            <a:r>
              <a:rPr lang="en-US" b="1" i="1" dirty="0"/>
              <a:t>of: </a:t>
            </a:r>
            <a:endParaRPr lang="en-US" dirty="0"/>
          </a:p>
          <a:p>
            <a:pPr lvl="1"/>
            <a:r>
              <a:rPr lang="en-US" dirty="0"/>
              <a:t>hyperthermia (&gt;38°C) or hypothermia (&lt;36°C)</a:t>
            </a:r>
          </a:p>
          <a:p>
            <a:pPr lvl="1"/>
            <a:r>
              <a:rPr lang="en-US" dirty="0"/>
              <a:t>Heart rate (&gt;90/min, no β-blockers)</a:t>
            </a:r>
          </a:p>
          <a:p>
            <a:pPr lvl="1"/>
            <a:r>
              <a:rPr lang="en-US" dirty="0" err="1"/>
              <a:t>Tachypnoea</a:t>
            </a:r>
            <a:r>
              <a:rPr lang="en-US" dirty="0"/>
              <a:t> (&gt;20/min), or PaCO2 &lt; 32 mmHg</a:t>
            </a:r>
          </a:p>
          <a:p>
            <a:pPr lvl="1"/>
            <a:r>
              <a:rPr lang="en-US" dirty="0"/>
              <a:t>White cell count &gt;12 × 10</a:t>
            </a:r>
            <a:r>
              <a:rPr lang="en-US" baseline="30000" dirty="0"/>
              <a:t>9</a:t>
            </a:r>
            <a:r>
              <a:rPr lang="en-US" dirty="0"/>
              <a:t>/l  or  &lt;4 × 10</a:t>
            </a:r>
            <a:r>
              <a:rPr lang="en-US" baseline="30000" dirty="0"/>
              <a:t>9</a:t>
            </a:r>
            <a:r>
              <a:rPr lang="en-US" dirty="0"/>
              <a:t>/l or &gt; 10 % bands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823"/>
            <a:ext cx="10515600" cy="57981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Sepsis </a:t>
            </a:r>
            <a:endParaRPr lang="en-US" dirty="0"/>
          </a:p>
          <a:p>
            <a:pPr lvl="1"/>
            <a:r>
              <a:rPr lang="en-US" dirty="0"/>
              <a:t>SIRS with a documented infection </a:t>
            </a:r>
          </a:p>
          <a:p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/>
              <a:t>sepsis </a:t>
            </a:r>
          </a:p>
          <a:p>
            <a:pPr lvl="1"/>
            <a:r>
              <a:rPr lang="en-US" dirty="0" smtClean="0"/>
              <a:t>Sepsis </a:t>
            </a:r>
            <a:r>
              <a:rPr lang="en-US" dirty="0"/>
              <a:t>with evidence of </a:t>
            </a:r>
            <a:r>
              <a:rPr lang="en-US" dirty="0" smtClean="0"/>
              <a:t>one or </a:t>
            </a:r>
            <a:r>
              <a:rPr lang="en-US" dirty="0"/>
              <a:t>more organ failures [respiratory (</a:t>
            </a:r>
            <a:r>
              <a:rPr lang="en-US" sz="1600" dirty="0"/>
              <a:t>acute respiratory distress syndrome</a:t>
            </a:r>
            <a:r>
              <a:rPr lang="en-US" dirty="0"/>
              <a:t>), cardiovascular ( </a:t>
            </a:r>
            <a:r>
              <a:rPr lang="en-US" sz="1600" dirty="0"/>
              <a:t>Hypotension responding to IVF </a:t>
            </a:r>
            <a:r>
              <a:rPr lang="en-US" dirty="0"/>
              <a:t>) renal (</a:t>
            </a:r>
            <a:r>
              <a:rPr lang="en-US" sz="1600" dirty="0"/>
              <a:t>renal failure </a:t>
            </a:r>
            <a:r>
              <a:rPr lang="en-US" dirty="0"/>
              <a:t>), GI,  hepatic, blood coagulation systems or CNS]</a:t>
            </a:r>
          </a:p>
          <a:p>
            <a:endParaRPr lang="en-US" dirty="0" smtClean="0"/>
          </a:p>
          <a:p>
            <a:r>
              <a:rPr lang="en-US" dirty="0" smtClean="0"/>
              <a:t>Septic </a:t>
            </a:r>
            <a:r>
              <a:rPr lang="en-US" dirty="0"/>
              <a:t>shock</a:t>
            </a:r>
          </a:p>
          <a:p>
            <a:pPr lvl="1"/>
            <a:r>
              <a:rPr lang="en-US" dirty="0"/>
              <a:t>Hypotension not responding to Fluid resuscitation requiring inotropic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24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446"/>
            <a:ext cx="10515600" cy="5876517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Diagnosis of Surgical Site infection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Superficial </a:t>
            </a:r>
            <a:r>
              <a:rPr lang="en-US" dirty="0"/>
              <a:t>SSIs can be identified by pyrexia, local erythema, pain and excessive tenderness, and sometimes discharge. </a:t>
            </a:r>
          </a:p>
          <a:p>
            <a:r>
              <a:rPr lang="en-US" dirty="0"/>
              <a:t>Deeper infection may present more insidiously with pyrexia, </a:t>
            </a:r>
            <a:r>
              <a:rPr lang="en-US" dirty="0" err="1"/>
              <a:t>leucocytosis</a:t>
            </a:r>
            <a:r>
              <a:rPr lang="en-US" dirty="0"/>
              <a:t>, and organ dysfunction such as prolonged postoperative ileus. </a:t>
            </a:r>
          </a:p>
          <a:p>
            <a:r>
              <a:rPr lang="en-US" dirty="0"/>
              <a:t>Diagnosis may require radiological imaging and sometimes exploratory laparotomy.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19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of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risks of SSI can be reduced by: </a:t>
            </a:r>
          </a:p>
          <a:p>
            <a:pPr lvl="1"/>
            <a:r>
              <a:rPr lang="en-US" dirty="0"/>
              <a:t>Careful surgical technique to minimize tissue damage, bleeding and </a:t>
            </a:r>
            <a:r>
              <a:rPr lang="en-US" dirty="0" err="1"/>
              <a:t>haematoma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Appropriate antibiotic prophylaxis </a:t>
            </a:r>
          </a:p>
          <a:p>
            <a:pPr lvl="1"/>
            <a:r>
              <a:rPr lang="en-US" dirty="0"/>
              <a:t>Avoidance of infective surgical complication if possible e.g. anastomotic leak </a:t>
            </a:r>
          </a:p>
          <a:p>
            <a:r>
              <a:rPr lang="en-US" dirty="0"/>
              <a:t>CATS</a:t>
            </a:r>
          </a:p>
          <a:p>
            <a:pPr lvl="1"/>
            <a:r>
              <a:rPr lang="en-US" dirty="0"/>
              <a:t>Clipping of the Hair</a:t>
            </a:r>
          </a:p>
          <a:p>
            <a:pPr lvl="1"/>
            <a:r>
              <a:rPr lang="en-US" dirty="0" err="1"/>
              <a:t>Abx</a:t>
            </a:r>
            <a:r>
              <a:rPr lang="en-US" dirty="0"/>
              <a:t> prophylaxis</a:t>
            </a:r>
          </a:p>
          <a:p>
            <a:pPr lvl="1"/>
            <a:r>
              <a:rPr lang="en-US" dirty="0"/>
              <a:t>Temperature: avoid hypothermia or hyperthermia</a:t>
            </a:r>
          </a:p>
          <a:p>
            <a:pPr lvl="1"/>
            <a:r>
              <a:rPr lang="en-US" dirty="0"/>
              <a:t>Sugar, tight control of blood sugar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7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CLASSIFICATION OF SURGICAL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Clean (</a:t>
            </a:r>
            <a:r>
              <a:rPr lang="en-US" sz="2000" dirty="0"/>
              <a:t>no viscus opened &amp; no prosthesis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Usually no prophylaxis indicated unless</a:t>
            </a:r>
          </a:p>
          <a:p>
            <a:pPr lvl="2"/>
            <a:r>
              <a:rPr lang="en-US" dirty="0"/>
              <a:t>There is prosthesis </a:t>
            </a:r>
            <a:r>
              <a:rPr lang="en-US" dirty="0" err="1"/>
              <a:t>eg</a:t>
            </a:r>
            <a:r>
              <a:rPr lang="en-US" dirty="0"/>
              <a:t> mesh for hernia</a:t>
            </a:r>
          </a:p>
          <a:p>
            <a:pPr lvl="2"/>
            <a:r>
              <a:rPr lang="en-US" dirty="0"/>
              <a:t>Immunocompromised</a:t>
            </a:r>
          </a:p>
          <a:p>
            <a:pPr lvl="2"/>
            <a:r>
              <a:rPr lang="en-US" dirty="0"/>
              <a:t>Redo surgery</a:t>
            </a:r>
          </a:p>
          <a:p>
            <a:r>
              <a:rPr lang="en-US" dirty="0"/>
              <a:t>Clean-contaminated (</a:t>
            </a:r>
            <a:r>
              <a:rPr lang="en-US" sz="2000" dirty="0"/>
              <a:t>viscus opened, minimal spillage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Prophylactic is indicated</a:t>
            </a:r>
          </a:p>
          <a:p>
            <a:r>
              <a:rPr lang="en-US" dirty="0"/>
              <a:t>Contaminated (</a:t>
            </a:r>
            <a:r>
              <a:rPr lang="en-US" sz="2000" dirty="0"/>
              <a:t>open viscus with spillage or inflammatory disease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any more prophylactic it is therapeutic </a:t>
            </a:r>
          </a:p>
          <a:p>
            <a:r>
              <a:rPr lang="en-US" dirty="0"/>
              <a:t>Dirty (</a:t>
            </a:r>
            <a:r>
              <a:rPr lang="en-US" sz="2000" dirty="0"/>
              <a:t>pus, necrosis or perforation, or incision through an abscess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Not any more prophylactic it is therapeutic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94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Postoperative fever 7 </a:t>
            </a:r>
            <a:r>
              <a:rPr lang="en-US" dirty="0" err="1" smtClean="0"/>
              <a:t>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r>
              <a:rPr lang="en-US" sz="2000" dirty="0" smtClean="0"/>
              <a:t>Atelectasis, Day 1-2</a:t>
            </a:r>
          </a:p>
          <a:p>
            <a:r>
              <a:rPr lang="en-US" dirty="0" smtClean="0"/>
              <a:t>Water </a:t>
            </a:r>
            <a:r>
              <a:rPr lang="en-US" sz="2000" dirty="0" smtClean="0"/>
              <a:t>UTI, Day 3</a:t>
            </a:r>
          </a:p>
          <a:p>
            <a:r>
              <a:rPr lang="en-US" dirty="0" smtClean="0"/>
              <a:t>Wound </a:t>
            </a:r>
            <a:r>
              <a:rPr lang="en-US" sz="2000" dirty="0" smtClean="0"/>
              <a:t>including wound infection &amp; anastomotic leak, Day 5-7</a:t>
            </a:r>
          </a:p>
          <a:p>
            <a:r>
              <a:rPr lang="en-US" dirty="0" smtClean="0"/>
              <a:t>Walking </a:t>
            </a:r>
            <a:r>
              <a:rPr lang="en-US" sz="2000" dirty="0" smtClean="0"/>
              <a:t>DVT &amp; PE, day 7</a:t>
            </a:r>
          </a:p>
          <a:p>
            <a:r>
              <a:rPr lang="en-US" dirty="0" smtClean="0"/>
              <a:t>Wonder Drug </a:t>
            </a:r>
            <a:r>
              <a:rPr lang="en-US" sz="2000" dirty="0" smtClean="0"/>
              <a:t>anytime</a:t>
            </a:r>
          </a:p>
          <a:p>
            <a:r>
              <a:rPr lang="en-US" dirty="0" smtClean="0"/>
              <a:t>Waste </a:t>
            </a:r>
            <a:r>
              <a:rPr lang="en-US" sz="2000" dirty="0" smtClean="0"/>
              <a:t>C diff colitis, anytime</a:t>
            </a:r>
          </a:p>
          <a:p>
            <a:r>
              <a:rPr lang="en-US" dirty="0" smtClean="0"/>
              <a:t>Waterway </a:t>
            </a:r>
            <a:r>
              <a:rPr lang="en-US" sz="2000" dirty="0" smtClean="0"/>
              <a:t>blood stream </a:t>
            </a:r>
            <a:r>
              <a:rPr lang="en-US" sz="2000" dirty="0" err="1" smtClean="0"/>
              <a:t>eg</a:t>
            </a:r>
            <a:r>
              <a:rPr lang="en-US" sz="2000" dirty="0" smtClean="0"/>
              <a:t> central line infection, any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691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9" y="1998617"/>
            <a:ext cx="10515600" cy="2743200"/>
          </a:xfrm>
        </p:spPr>
        <p:txBody>
          <a:bodyPr>
            <a:noAutofit/>
          </a:bodyPr>
          <a:lstStyle/>
          <a:p>
            <a:pPr algn="ctr"/>
            <a:r>
              <a:rPr lang="en-US" sz="9600" b="1" i="1" dirty="0" smtClean="0"/>
              <a:t>Thank You 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213045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Types:</a:t>
            </a:r>
          </a:p>
          <a:p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Primary that occur during surgery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Reactionary or </a:t>
            </a:r>
            <a:r>
              <a:rPr lang="en-US" dirty="0"/>
              <a:t>Reactive bleeding is usually caused by a slipped ligature or dislodgement of a diathermy coagulum as the blood pressure recovers from the </a:t>
            </a:r>
            <a:r>
              <a:rPr lang="en-US" dirty="0" smtClean="0"/>
              <a:t>operation</a:t>
            </a:r>
            <a:r>
              <a:rPr lang="en-US" dirty="0"/>
              <a:t>. 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Secondary bleeding typically </a:t>
            </a:r>
            <a:r>
              <a:rPr lang="en-US" dirty="0"/>
              <a:t>occurs 7–10 days after an operation and is due to infection eroding a blood vessel. Rigid drain tubes may also occasionally erode a large vessel and cause dramatic late postoperative bleeding.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Nausea and vomiting can be caused by surgery and/or </a:t>
            </a:r>
            <a:r>
              <a:rPr lang="en-US" dirty="0" err="1"/>
              <a:t>anaesthesia</a:t>
            </a:r>
            <a:r>
              <a:rPr lang="en-US" dirty="0"/>
              <a:t>, and an antiemetic can prove </a:t>
            </a:r>
            <a:r>
              <a:rPr lang="en-US" dirty="0" smtClean="0"/>
              <a:t>useful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Transient </a:t>
            </a:r>
            <a:r>
              <a:rPr lang="en-US" dirty="0"/>
              <a:t>hiccups in the first few postoperative days are </a:t>
            </a:r>
            <a:r>
              <a:rPr lang="en-US" dirty="0" smtClean="0"/>
              <a:t>usually subsiding </a:t>
            </a:r>
          </a:p>
          <a:p>
            <a:endParaRPr lang="en-US" dirty="0" smtClean="0"/>
          </a:p>
          <a:p>
            <a:r>
              <a:rPr lang="en-US" dirty="0" smtClean="0"/>
              <a:t>Persistent </a:t>
            </a:r>
            <a:r>
              <a:rPr lang="en-US" dirty="0"/>
              <a:t>hiccups can be a serious complication, exhausting the patient and interfering with sleep, and may be due to diaphragmatic irritation, gastric distension or metabolic causes, such as renal failure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72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Spinal </a:t>
            </a:r>
            <a:r>
              <a:rPr lang="en-US" dirty="0" err="1"/>
              <a:t>anaesthesia</a:t>
            </a:r>
            <a:r>
              <a:rPr lang="en-US" dirty="0"/>
              <a:t> may cause headache as a result of leakage of cerebrospinal fluid, and patients should remain recumbent for 12 hours after this form of </a:t>
            </a:r>
            <a:r>
              <a:rPr lang="en-US" dirty="0" err="1" smtClean="0"/>
              <a:t>anaesthesia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Intravenous administration of irritant drugs or </a:t>
            </a:r>
            <a:r>
              <a:rPr lang="en-US" dirty="0" smtClean="0"/>
              <a:t>solutions </a:t>
            </a:r>
            <a:r>
              <a:rPr lang="en-US" dirty="0"/>
              <a:t>can cause bruising, </a:t>
            </a:r>
            <a:r>
              <a:rPr lang="en-US" dirty="0" err="1"/>
              <a:t>haematoma</a:t>
            </a:r>
            <a:r>
              <a:rPr lang="en-US" dirty="0"/>
              <a:t>, phlebitis and venous </a:t>
            </a:r>
            <a:r>
              <a:rPr lang="en-US" dirty="0" smtClean="0"/>
              <a:t>thrombosis</a:t>
            </a:r>
          </a:p>
          <a:p>
            <a:endParaRPr lang="en-US" dirty="0" smtClean="0"/>
          </a:p>
          <a:p>
            <a:r>
              <a:rPr lang="en-US" dirty="0" smtClean="0"/>
              <a:t>Sites </a:t>
            </a:r>
            <a:r>
              <a:rPr lang="en-US" dirty="0"/>
              <a:t>of cannula insertion should be checked regularly for signs of infection, and the cannula replaced if </a:t>
            </a:r>
            <a:r>
              <a:rPr lang="en-US" dirty="0" smtClean="0"/>
              <a:t>necessary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Arterial </a:t>
            </a:r>
            <a:r>
              <a:rPr lang="en-US" dirty="0" err="1"/>
              <a:t>cannulae</a:t>
            </a:r>
            <a:r>
              <a:rPr lang="en-US" dirty="0"/>
              <a:t> and needle punctures are the most common cause of arterial injury, and may rarely lead to arterial occlusion and gangrene. </a:t>
            </a:r>
          </a:p>
        </p:txBody>
      </p:sp>
    </p:spTree>
    <p:extLst>
      <p:ext uri="{BB962C8B-B14F-4D97-AF65-F5344CB8AC3E}">
        <p14:creationId xmlns:p14="http://schemas.microsoft.com/office/powerpoint/2010/main" val="20653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Respiratory complications remain the largest single cause of postoperative morbidity and the second most common cause of postoperative death in patients over 60 years of </a:t>
            </a:r>
            <a:r>
              <a:rPr lang="en-US" dirty="0" smtClean="0"/>
              <a:t>age</a:t>
            </a:r>
          </a:p>
          <a:p>
            <a:r>
              <a:rPr lang="en-US" dirty="0" smtClean="0"/>
              <a:t>Pulmonary </a:t>
            </a:r>
            <a:r>
              <a:rPr lang="en-US" dirty="0"/>
              <a:t>complications are more common after emergency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Once </a:t>
            </a:r>
            <a:r>
              <a:rPr lang="en-US" dirty="0"/>
              <a:t>a patient has fully recovered from </a:t>
            </a:r>
            <a:r>
              <a:rPr lang="en-US" dirty="0" err="1"/>
              <a:t>anaesthesia</a:t>
            </a:r>
            <a:r>
              <a:rPr lang="en-US" dirty="0"/>
              <a:t>, the main respiratory problems are pulmonary collapse and </a:t>
            </a:r>
            <a:r>
              <a:rPr lang="en-US" dirty="0" smtClean="0"/>
              <a:t>pulmonary </a:t>
            </a:r>
            <a:r>
              <a:rPr lang="en-US" dirty="0" err="1" smtClean="0"/>
              <a:t>infectio</a:t>
            </a:r>
            <a:endParaRPr lang="en-US" dirty="0" smtClean="0"/>
          </a:p>
          <a:p>
            <a:r>
              <a:rPr lang="en-US" dirty="0" smtClean="0"/>
              <a:t>Pulmonary </a:t>
            </a:r>
            <a:r>
              <a:rPr lang="en-US" dirty="0"/>
              <a:t>embolism is a major </a:t>
            </a:r>
            <a:r>
              <a:rPr lang="en-US" dirty="0" smtClean="0"/>
              <a:t>complication </a:t>
            </a:r>
            <a:r>
              <a:rPr lang="en-US" dirty="0"/>
              <a:t>of deep venous </a:t>
            </a:r>
            <a:r>
              <a:rPr lang="en-US" dirty="0" smtClean="0"/>
              <a:t>thrombosis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2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Atelectasis &amp;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common </a:t>
            </a:r>
            <a:r>
              <a:rPr lang="en-US" dirty="0"/>
              <a:t>complication of </a:t>
            </a:r>
            <a:r>
              <a:rPr lang="en-US" dirty="0" smtClean="0"/>
              <a:t>surgery </a:t>
            </a:r>
            <a:r>
              <a:rPr lang="en-US" dirty="0"/>
              <a:t>and usually occurs </a:t>
            </a:r>
            <a:r>
              <a:rPr lang="en-US" dirty="0" smtClean="0"/>
              <a:t>after 36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leads to increased work of </a:t>
            </a:r>
            <a:r>
              <a:rPr lang="en-US" dirty="0" smtClean="0"/>
              <a:t>breathing </a:t>
            </a:r>
            <a:r>
              <a:rPr lang="en-US" dirty="0"/>
              <a:t>and impaired gas </a:t>
            </a:r>
            <a:r>
              <a:rPr lang="en-US" dirty="0" smtClean="0"/>
              <a:t>exchange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clinical </a:t>
            </a:r>
            <a:r>
              <a:rPr lang="en-US" dirty="0" smtClean="0"/>
              <a:t>signs include </a:t>
            </a:r>
            <a:r>
              <a:rPr lang="en-US" dirty="0"/>
              <a:t>rapid </a:t>
            </a:r>
            <a:r>
              <a:rPr lang="en-US" dirty="0" smtClean="0"/>
              <a:t>respiration</a:t>
            </a:r>
            <a:r>
              <a:rPr lang="en-US" dirty="0"/>
              <a:t>, tachycardia and mild pyrexia, with diminished </a:t>
            </a:r>
            <a:r>
              <a:rPr lang="en-US" dirty="0" smtClean="0"/>
              <a:t>breath </a:t>
            </a:r>
            <a:r>
              <a:rPr lang="en-US" dirty="0"/>
              <a:t>sounds and dullness to percussion over the affected </a:t>
            </a:r>
            <a:r>
              <a:rPr lang="en-US" dirty="0" smtClean="0"/>
              <a:t>segment</a:t>
            </a:r>
          </a:p>
          <a:p>
            <a:endParaRPr lang="en-US" dirty="0" smtClean="0"/>
          </a:p>
          <a:p>
            <a:r>
              <a:rPr lang="en-US" dirty="0" smtClean="0"/>
              <a:t>The most common cause of D 1-2 fever secondary to inflammatory mediators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Inability to breathe deeply and cough up bronchial </a:t>
            </a:r>
            <a:r>
              <a:rPr lang="en-US" dirty="0" smtClean="0"/>
              <a:t>secretions </a:t>
            </a:r>
            <a:r>
              <a:rPr lang="en-US" dirty="0"/>
              <a:t>is the primary </a:t>
            </a:r>
            <a:r>
              <a:rPr lang="en-US" dirty="0" smtClean="0"/>
              <a:t>cause. </a:t>
            </a:r>
          </a:p>
          <a:p>
            <a:r>
              <a:rPr lang="en-US" dirty="0" smtClean="0"/>
              <a:t>Contributory </a:t>
            </a:r>
            <a:r>
              <a:rPr lang="en-US" dirty="0"/>
              <a:t>factors include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aralysis </a:t>
            </a:r>
            <a:r>
              <a:rPr lang="en-US" dirty="0"/>
              <a:t>of cilia by </a:t>
            </a:r>
            <a:r>
              <a:rPr lang="en-US" dirty="0" err="1"/>
              <a:t>anaesthetic</a:t>
            </a:r>
            <a:r>
              <a:rPr lang="en-US" dirty="0"/>
              <a:t> agents, </a:t>
            </a:r>
            <a:endParaRPr lang="en-US" dirty="0" smtClean="0"/>
          </a:p>
          <a:p>
            <a:pPr lvl="1"/>
            <a:r>
              <a:rPr lang="en-US" dirty="0" smtClean="0"/>
              <a:t>impairment </a:t>
            </a:r>
            <a:r>
              <a:rPr lang="en-US" dirty="0"/>
              <a:t>of diaphragmatic </a:t>
            </a:r>
            <a:r>
              <a:rPr lang="en-US" dirty="0" smtClean="0"/>
              <a:t>movement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over-sedation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abdominal </a:t>
            </a:r>
            <a:r>
              <a:rPr lang="en-US" dirty="0"/>
              <a:t>distension and </a:t>
            </a:r>
            <a:endParaRPr lang="en-US" dirty="0" smtClean="0"/>
          </a:p>
          <a:p>
            <a:pPr lvl="1"/>
            <a:r>
              <a:rPr lang="en-US" dirty="0" smtClean="0"/>
              <a:t>wound </a:t>
            </a:r>
            <a:r>
              <a:rPr lang="en-US" dirty="0"/>
              <a:t>pain. </a:t>
            </a:r>
            <a:endParaRPr lang="en-US" dirty="0" smtClean="0"/>
          </a:p>
          <a:p>
            <a:r>
              <a:rPr lang="en-US" dirty="0" smtClean="0"/>
              <a:t>If untreated, secondary bacterial infection will supervene, causing lobar or bronchopneumonia.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87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1785</Words>
  <Application>Microsoft Macintosh PowerPoint</Application>
  <PresentationFormat>Widescreen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Calibri Light</vt:lpstr>
      <vt:lpstr>Arial</vt:lpstr>
      <vt:lpstr>Office Theme</vt:lpstr>
      <vt:lpstr>General Complications of Surgery </vt:lpstr>
      <vt:lpstr>Airway Obstruction</vt:lpstr>
      <vt:lpstr>Hemorrhage</vt:lpstr>
      <vt:lpstr>General complications</vt:lpstr>
      <vt:lpstr>PowerPoint Presentation</vt:lpstr>
      <vt:lpstr>PowerPoint Presentation</vt:lpstr>
      <vt:lpstr>Pulmonary complications</vt:lpstr>
      <vt:lpstr>Atelectasis &amp; pneumonia</vt:lpstr>
      <vt:lpstr>PowerPoint Presentation</vt:lpstr>
      <vt:lpstr>Aspiration</vt:lpstr>
      <vt:lpstr>Respiratory failure</vt:lpstr>
      <vt:lpstr>Acute respiratory distress syndrome (ARDS) </vt:lpstr>
      <vt:lpstr>Pleural Effusion</vt:lpstr>
      <vt:lpstr>Pneumotharx </vt:lpstr>
      <vt:lpstr>MI</vt:lpstr>
      <vt:lpstr>Heart failure</vt:lpstr>
      <vt:lpstr>Arrhythmia</vt:lpstr>
      <vt:lpstr>Urinary retention</vt:lpstr>
      <vt:lpstr>Urinary tract infections </vt:lpstr>
      <vt:lpstr>Wound infection </vt:lpstr>
      <vt:lpstr>Wound Dehiscence</vt:lpstr>
      <vt:lpstr>Haematology</vt:lpstr>
      <vt:lpstr>PowerPoint Presentation</vt:lpstr>
      <vt:lpstr>PowerPoint Presentation</vt:lpstr>
      <vt:lpstr>PowerPoint Presentation</vt:lpstr>
      <vt:lpstr>Prevention of SSI</vt:lpstr>
      <vt:lpstr>CLASSIFICATION OF SURGICAL WOUNDS </vt:lpstr>
      <vt:lpstr>Postoperative fever 7 Ws</vt:lpstr>
      <vt:lpstr>Thank You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complications </dc:title>
  <dc:creator>Thamer Bin Traiki</dc:creator>
  <cp:lastModifiedBy>Hamad Alsubaie</cp:lastModifiedBy>
  <cp:revision>33</cp:revision>
  <dcterms:created xsi:type="dcterms:W3CDTF">2018-10-28T05:07:36Z</dcterms:created>
  <dcterms:modified xsi:type="dcterms:W3CDTF">2019-02-10T05:55:17Z</dcterms:modified>
</cp:coreProperties>
</file>